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1079" r:id="rId2"/>
    <p:sldId id="1078" r:id="rId3"/>
    <p:sldId id="668" r:id="rId4"/>
    <p:sldId id="678" r:id="rId5"/>
    <p:sldId id="692" r:id="rId6"/>
    <p:sldId id="700" r:id="rId7"/>
    <p:sldId id="701" r:id="rId8"/>
    <p:sldId id="702" r:id="rId9"/>
    <p:sldId id="705" r:id="rId10"/>
    <p:sldId id="707" r:id="rId11"/>
    <p:sldId id="708" r:id="rId12"/>
    <p:sldId id="709" r:id="rId13"/>
    <p:sldId id="710" r:id="rId14"/>
    <p:sldId id="711" r:id="rId15"/>
    <p:sldId id="712" r:id="rId16"/>
    <p:sldId id="714" r:id="rId17"/>
    <p:sldId id="715" r:id="rId18"/>
    <p:sldId id="716" r:id="rId19"/>
    <p:sldId id="717" r:id="rId20"/>
    <p:sldId id="718" r:id="rId21"/>
    <p:sldId id="719" r:id="rId22"/>
    <p:sldId id="720" r:id="rId23"/>
    <p:sldId id="1081" r:id="rId24"/>
    <p:sldId id="1080" r:id="rId25"/>
    <p:sldId id="724" r:id="rId26"/>
    <p:sldId id="729" r:id="rId27"/>
    <p:sldId id="731" r:id="rId28"/>
    <p:sldId id="734" r:id="rId29"/>
    <p:sldId id="736" r:id="rId30"/>
    <p:sldId id="738" r:id="rId31"/>
    <p:sldId id="739" r:id="rId32"/>
    <p:sldId id="741" r:id="rId33"/>
    <p:sldId id="742" r:id="rId34"/>
    <p:sldId id="743" r:id="rId35"/>
    <p:sldId id="744" r:id="rId36"/>
    <p:sldId id="745" r:id="rId37"/>
    <p:sldId id="747" r:id="rId38"/>
    <p:sldId id="748" r:id="rId39"/>
    <p:sldId id="749" r:id="rId40"/>
    <p:sldId id="750" r:id="rId41"/>
    <p:sldId id="752" r:id="rId42"/>
    <p:sldId id="753" r:id="rId43"/>
    <p:sldId id="755" r:id="rId44"/>
    <p:sldId id="756" r:id="rId45"/>
    <p:sldId id="761" r:id="rId46"/>
    <p:sldId id="763" r:id="rId47"/>
    <p:sldId id="764" r:id="rId48"/>
    <p:sldId id="766" r:id="rId49"/>
    <p:sldId id="767" r:id="rId50"/>
    <p:sldId id="769" r:id="rId51"/>
    <p:sldId id="770" r:id="rId52"/>
    <p:sldId id="771" r:id="rId53"/>
    <p:sldId id="772" r:id="rId54"/>
    <p:sldId id="1083" r:id="rId55"/>
    <p:sldId id="1082" r:id="rId56"/>
    <p:sldId id="778" r:id="rId57"/>
    <p:sldId id="780" r:id="rId58"/>
    <p:sldId id="782" r:id="rId59"/>
    <p:sldId id="783" r:id="rId60"/>
    <p:sldId id="785" r:id="rId61"/>
    <p:sldId id="786" r:id="rId62"/>
    <p:sldId id="788" r:id="rId63"/>
    <p:sldId id="789" r:id="rId64"/>
    <p:sldId id="790" r:id="rId65"/>
    <p:sldId id="791" r:id="rId66"/>
    <p:sldId id="792" r:id="rId67"/>
    <p:sldId id="793" r:id="rId68"/>
    <p:sldId id="794" r:id="rId69"/>
    <p:sldId id="795" r:id="rId70"/>
    <p:sldId id="796" r:id="rId71"/>
    <p:sldId id="797" r:id="rId72"/>
    <p:sldId id="800" r:id="rId73"/>
    <p:sldId id="801" r:id="rId7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8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03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276600" y="3048000"/>
            <a:ext cx="2216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33705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12: SQL – Joins and Aggregations</a:t>
            </a:r>
          </a:p>
        </p:txBody>
      </p:sp>
    </p:spTree>
    <p:extLst>
      <p:ext uri="{BB962C8B-B14F-4D97-AF65-F5344CB8AC3E}">
        <p14:creationId xmlns:p14="http://schemas.microsoft.com/office/powerpoint/2010/main" val="100387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22313"/>
          </a:xfrm>
        </p:spPr>
        <p:txBody>
          <a:bodyPr/>
          <a:lstStyle/>
          <a:p>
            <a:r>
              <a:rPr lang="en-US" altLang="zh-CN" sz="4000" dirty="0">
                <a:solidFill>
                  <a:srgbClr val="FFCC00"/>
                </a:solidFill>
                <a:ea typeface="宋体" panose="02010600030101010101" pitchFamily="2" charset="-122"/>
              </a:rPr>
              <a:t>SQL: Structured Query language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88" y="1092200"/>
            <a:ext cx="7986712" cy="5124450"/>
          </a:xfrm>
        </p:spPr>
        <p:txBody>
          <a:bodyPr/>
          <a:lstStyle/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very-high-level language.					* </a:t>
            </a:r>
            <a:r>
              <a:rPr lang="en-US" altLang="zh-CN" sz="2800" dirty="0">
                <a:ea typeface="宋体" panose="02010600030101010101" pitchFamily="2" charset="-122"/>
              </a:rPr>
              <a:t>say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what to do</a:t>
            </a:r>
            <a:r>
              <a:rPr lang="en-US" altLang="zh-CN" sz="2800" dirty="0">
                <a:ea typeface="宋体" panose="02010600030101010101" pitchFamily="2" charset="-122"/>
              </a:rPr>
              <a:t>” rather than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how to do it</a:t>
            </a:r>
            <a:r>
              <a:rPr lang="en-US" altLang="zh-CN" sz="2800" dirty="0">
                <a:ea typeface="宋体" panose="02010600030101010101" pitchFamily="2" charset="-122"/>
              </a:rPr>
              <a:t>.”	* avoid a </a:t>
            </a:r>
            <a:r>
              <a:rPr lang="en-US" altLang="en-US" sz="2800" dirty="0"/>
              <a:t>lot of data-manipulation details 	 		   needed in procedural languages like C++ 		   or Java.</a:t>
            </a:r>
            <a:r>
              <a:rPr lang="en-US" altLang="zh-CN" sz="2800" dirty="0">
                <a:ea typeface="宋体" panose="02010600030101010101" pitchFamily="2" charset="-122"/>
              </a:rPr>
              <a:t>	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Database management system figures 	out the “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best</a:t>
            </a:r>
            <a:r>
              <a:rPr lang="en-US" altLang="zh-CN" dirty="0">
                <a:ea typeface="宋体" panose="02010600030101010101" pitchFamily="2" charset="-122"/>
              </a:rPr>
              <a:t>” way to execute queries 		</a:t>
            </a:r>
            <a:r>
              <a:rPr lang="en-US" altLang="zh-CN" sz="2800" dirty="0">
                <a:ea typeface="宋体" panose="02010600030101010101" pitchFamily="2" charset="-122"/>
              </a:rPr>
              <a:t>* called “</a:t>
            </a:r>
            <a:r>
              <a:rPr lang="en-US" altLang="zh-CN" sz="2800" dirty="0">
                <a:solidFill>
                  <a:srgbClr val="00B050"/>
                </a:solidFill>
                <a:ea typeface="宋体" panose="02010600030101010101" pitchFamily="2" charset="-122"/>
              </a:rPr>
              <a:t>query optimization</a:t>
            </a:r>
            <a:r>
              <a:rPr lang="en-US" altLang="zh-CN" sz="2800" dirty="0">
                <a:ea typeface="宋体" panose="02010600030101010101" pitchFamily="2" charset="-122"/>
              </a:rPr>
              <a:t>”</a:t>
            </a:r>
          </a:p>
          <a:p>
            <a:pPr marL="0" indent="-547688" defTabSz="54768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 both data definition and data 	manipulation.</a:t>
            </a:r>
          </a:p>
        </p:txBody>
      </p:sp>
    </p:spTree>
    <p:extLst>
      <p:ext uri="{BB962C8B-B14F-4D97-AF65-F5344CB8AC3E}">
        <p14:creationId xmlns:p14="http://schemas.microsoft.com/office/powerpoint/2010/main" val="245771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CF9CC-C7A6-444F-A6EF-7CD58FB9B95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9350"/>
            <a:ext cx="7772400" cy="747562"/>
          </a:xfrm>
        </p:spPr>
        <p:txBody>
          <a:bodyPr/>
          <a:lstStyle/>
          <a:p>
            <a:r>
              <a:rPr lang="en-US" altLang="en-US" dirty="0"/>
              <a:t>Queries: Formal Semantics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78555"/>
            <a:ext cx="4280835" cy="4746859"/>
          </a:xfrm>
        </p:spPr>
        <p:txBody>
          <a:bodyPr/>
          <a:lstStyle/>
          <a:p>
            <a:pPr marL="457200" lvl="1" indent="-457200" defTabSz="457200">
              <a:buFont typeface="+mj-lt"/>
              <a:buAutoNum type="arabicPeriod"/>
            </a:pPr>
            <a:r>
              <a:rPr lang="en-US" altLang="en-US" sz="2400" dirty="0"/>
              <a:t>Start with the product of all the relations </a:t>
            </a:r>
            <a:r>
              <a:rPr lang="en-US" altLang="en-US" sz="2400" dirty="0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>
                <a:solidFill>
                  <a:srgbClr val="00FF00"/>
                </a:solidFill>
              </a:rPr>
              <a:t>1</a:t>
            </a:r>
            <a:r>
              <a:rPr lang="en-US" altLang="en-US" sz="2400" dirty="0"/>
              <a:t>, …, </a:t>
            </a:r>
            <a:r>
              <a:rPr lang="en-US" altLang="en-US" sz="2400" dirty="0" err="1">
                <a:solidFill>
                  <a:srgbClr val="00FF00"/>
                </a:solidFill>
              </a:rPr>
              <a:t>R</a:t>
            </a:r>
            <a:r>
              <a:rPr lang="en-US" altLang="en-US" sz="2400" baseline="-25000" dirty="0" err="1">
                <a:solidFill>
                  <a:srgbClr val="00FF00"/>
                </a:solidFill>
              </a:rPr>
              <a:t>k</a:t>
            </a:r>
            <a:r>
              <a:rPr lang="en-US" altLang="en-US" sz="2400" dirty="0"/>
              <a:t> in the </a:t>
            </a:r>
            <a:r>
              <a:rPr lang="en-US" altLang="en-US" sz="2400" dirty="0">
                <a:solidFill>
                  <a:srgbClr val="FFC000"/>
                </a:solidFill>
              </a:rPr>
              <a:t>FROM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Apply the selection 	condition </a:t>
            </a:r>
            <a:r>
              <a:rPr lang="en-US" altLang="en-US" sz="2400" dirty="0">
                <a:solidFill>
                  <a:srgbClr val="00FF00"/>
                </a:solidFill>
              </a:rPr>
              <a:t>C</a:t>
            </a:r>
            <a:r>
              <a:rPr lang="en-US" altLang="en-US" sz="2400" dirty="0"/>
              <a:t> from the 	</a:t>
            </a:r>
            <a:r>
              <a:rPr lang="en-US" altLang="en-US" sz="2400" dirty="0">
                <a:solidFill>
                  <a:srgbClr val="FFC000"/>
                </a:solidFill>
              </a:rPr>
              <a:t>WHERE</a:t>
            </a:r>
            <a:r>
              <a:rPr lang="en-US" altLang="en-US" sz="2400" dirty="0"/>
              <a:t> clause.</a:t>
            </a:r>
          </a:p>
          <a:p>
            <a:pPr marL="0" lvl="1" indent="-457200" defTabSz="457200">
              <a:buFont typeface="Monotype Sorts" pitchFamily="2" charset="2"/>
              <a:buAutoNum type="arabicPeriod"/>
            </a:pPr>
            <a:r>
              <a:rPr lang="en-US" altLang="en-US" sz="2400" dirty="0"/>
              <a:t>Project onto the list </a:t>
            </a:r>
            <a:r>
              <a:rPr lang="en-US" altLang="en-US" sz="2400" dirty="0">
                <a:solidFill>
                  <a:srgbClr val="00FF00"/>
                </a:solidFill>
              </a:rPr>
              <a:t>L</a:t>
            </a:r>
            <a:r>
              <a:rPr lang="en-US" altLang="en-US" sz="2400" dirty="0"/>
              <a:t> of 	attributes and expressions 	in the </a:t>
            </a:r>
            <a:r>
              <a:rPr lang="en-US" altLang="en-US" sz="2400" dirty="0">
                <a:solidFill>
                  <a:srgbClr val="FFC000"/>
                </a:solidFill>
              </a:rPr>
              <a:t>SELECT</a:t>
            </a:r>
            <a:r>
              <a:rPr lang="en-US" altLang="en-US" sz="2400" dirty="0"/>
              <a:t> clause.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4626" y="1593958"/>
            <a:ext cx="2851601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L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,R</a:t>
            </a:r>
            <a:r>
              <a:rPr lang="en-US" altLang="zh-CN" baseline="-25000" dirty="0">
                <a:solidFill>
                  <a:srgbClr val="00FF00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,…,</a:t>
            </a:r>
            <a:r>
              <a:rPr lang="en-US" altLang="zh-CN" dirty="0" err="1">
                <a:solidFill>
                  <a:srgbClr val="00FF00"/>
                </a:solidFill>
                <a:latin typeface="+mn-ea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+mn-ea"/>
              </a:rPr>
              <a:t>k</a:t>
            </a:r>
            <a:endParaRPr lang="en-US" altLang="zh-CN" baseline="-25000" dirty="0">
              <a:solidFill>
                <a:srgbClr val="00FF00"/>
              </a:solidFill>
              <a:latin typeface="+mn-ea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C</a:t>
            </a:r>
            <a:endParaRPr lang="en-US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9689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5874" y="49951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 err="1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7468" y="49855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R</a:t>
            </a:r>
            <a:r>
              <a:rPr lang="en-US" altLang="zh-CN" baseline="-25000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58963" y="498553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FF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……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433886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CC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Symbol" panose="05050102010706020507" pitchFamily="18" charset="2"/>
              </a:rPr>
              <a:t>╳</a:t>
            </a:r>
            <a:endParaRPr lang="en-US" dirty="0"/>
          </a:p>
        </p:txBody>
      </p:sp>
      <p:cxnSp>
        <p:nvCxnSpPr>
          <p:cNvPr id="10" name="Straight Connector 9"/>
          <p:cNvCxnSpPr>
            <a:endCxn id="2" idx="0"/>
          </p:cNvCxnSpPr>
          <p:nvPr/>
        </p:nvCxnSpPr>
        <p:spPr>
          <a:xfrm flipH="1">
            <a:off x="5985911" y="4735629"/>
            <a:ext cx="567289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 flipH="1">
            <a:off x="6463690" y="4735629"/>
            <a:ext cx="185500" cy="249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0748" y="4735629"/>
            <a:ext cx="405126" cy="259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5492" y="3646368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σ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C</a:t>
            </a:r>
            <a:endParaRPr lang="en-US" baseline="-25000" dirty="0">
              <a:latin typeface="+mn-ea"/>
            </a:endParaRPr>
          </a:p>
        </p:txBody>
      </p:sp>
      <p:cxnSp>
        <p:nvCxnSpPr>
          <p:cNvPr id="18" name="Straight Connector 17"/>
          <p:cNvCxnSpPr>
            <a:stCxn id="16" idx="2"/>
            <a:endCxn id="3" idx="0"/>
          </p:cNvCxnSpPr>
          <p:nvPr/>
        </p:nvCxnSpPr>
        <p:spPr>
          <a:xfrm>
            <a:off x="6737706" y="4108033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22620" y="3093887"/>
            <a:ext cx="55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solidFill>
                  <a:srgbClr val="33CC3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π</a:t>
            </a:r>
            <a:r>
              <a:rPr lang="en-US" altLang="zh-CN" baseline="-25000" dirty="0">
                <a:solidFill>
                  <a:srgbClr val="33CC33"/>
                </a:solidFill>
                <a:latin typeface="+mn-ea"/>
                <a:cs typeface="Cambria Math" panose="02040503050406030204" pitchFamily="18" charset="0"/>
              </a:rPr>
              <a:t>L</a:t>
            </a:r>
            <a:endParaRPr lang="en-US" baseline="-25000" dirty="0"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37706" y="3530951"/>
            <a:ext cx="0" cy="2308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17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Subqueries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72400" cy="46482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parenthesized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statement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(subquery) </a:t>
            </a:r>
            <a:r>
              <a:rPr lang="en-US" altLang="zh-CN" dirty="0">
                <a:ea typeface="宋体" panose="02010600030101010101" pitchFamily="2" charset="-122"/>
              </a:rPr>
              <a:t>can be 	used as a value in a number of places, 	including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clauses.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Example: in place of a relation in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clause, we can place another 	query, and then query its result.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* Better use a tuple-variable to name tuples 	   of the result.</a:t>
            </a:r>
          </a:p>
        </p:txBody>
      </p:sp>
    </p:spTree>
    <p:extLst>
      <p:ext uri="{BB962C8B-B14F-4D97-AF65-F5344CB8AC3E}">
        <p14:creationId xmlns:p14="http://schemas.microsoft.com/office/powerpoint/2010/main" val="64343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4000" dirty="0">
                <a:ea typeface="宋体" panose="02010600030101010101" pitchFamily="2" charset="-122"/>
              </a:rPr>
              <a:t>,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4000" dirty="0">
                <a:ea typeface="宋体" panose="02010600030101010101" pitchFamily="2" charset="-122"/>
              </a:rPr>
              <a:t>, and </a:t>
            </a:r>
            <a:r>
              <a:rPr lang="en-US" altLang="zh-CN" sz="4000" dirty="0">
                <a:solidFill>
                  <a:srgbClr val="FFC000"/>
                </a:solidFill>
                <a:ea typeface="宋体" panose="02010600030101010101" pitchFamily="2" charset="-122"/>
              </a:rPr>
              <a:t>Difference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Union, intersection, and difference of 	relations are expressed by the 	following forms, each involving 	subqueries: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INTERSECT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  <a:p>
            <a:pPr lvl="1"/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EXCEPT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(subquery)</a:t>
            </a:r>
          </a:p>
        </p:txBody>
      </p:sp>
    </p:spTree>
    <p:extLst>
      <p:ext uri="{BB962C8B-B14F-4D97-AF65-F5344CB8AC3E}">
        <p14:creationId xmlns:p14="http://schemas.microsoft.com/office/powerpoint/2010/main" val="426348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9507" y="2993457"/>
            <a:ext cx="1212784" cy="5486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78593"/>
            <a:ext cx="7772400" cy="57430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Bag Semantics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540" y="1182304"/>
            <a:ext cx="8236820" cy="5295498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Although the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ea typeface="宋体" panose="02010600030101010101" pitchFamily="2" charset="-122"/>
              </a:rPr>
              <a:t> statement 	uses bag semantics,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the default for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union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intersection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, 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difference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is set semantics.</a:t>
            </a:r>
          </a:p>
          <a:p>
            <a:pPr marL="457200" lvl="1" indent="0" defTabSz="54864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That is, duplicates are eliminated</a:t>
            </a:r>
          </a:p>
          <a:p>
            <a:pPr marL="0" lvl="1" indent="0" defTabSz="548640"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Why?  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for efficiency 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When doing projection, it is easier to avoid 	eliminating duplicates.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  	-- Just work tuple-at-a-time.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For intersection or difference, it is most 	efficient to sort the relations first.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en-US" sz="2400" dirty="0"/>
              <a:t>	-- So you may as well eliminate the duplicates anyway.</a:t>
            </a:r>
          </a:p>
        </p:txBody>
      </p:sp>
    </p:spTree>
    <p:extLst>
      <p:ext uri="{BB962C8B-B14F-4D97-AF65-F5344CB8AC3E}">
        <p14:creationId xmlns:p14="http://schemas.microsoft.com/office/powerpoint/2010/main" val="185214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Controlling Duplicate Elimination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set by   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 DISTINCT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</p:txBody>
      </p:sp>
    </p:spTree>
    <p:extLst>
      <p:ext uri="{BB962C8B-B14F-4D97-AF65-F5344CB8AC3E}">
        <p14:creationId xmlns:p14="http://schemas.microsoft.com/office/powerpoint/2010/main" val="3868909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Controlling Duplicate Elimination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set by   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 DISTINCT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Force the result to be a bag (i.e., don’t 	eliminate duplicates) by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  <a:r>
              <a:rPr lang="en-US" altLang="zh-CN" dirty="0">
                <a:ea typeface="宋体" panose="02010600030101010101" pitchFamily="2" charset="-122"/>
              </a:rPr>
              <a:t>, as in        	. . .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UNION ALL</a:t>
            </a:r>
            <a:r>
              <a:rPr lang="en-US" altLang="zh-CN" dirty="0">
                <a:ea typeface="宋体" panose="02010600030101010101" pitchFamily="2" charset="-122"/>
              </a:rPr>
              <a:t> . . .</a:t>
            </a:r>
          </a:p>
        </p:txBody>
      </p:sp>
    </p:spTree>
    <p:extLst>
      <p:ext uri="{BB962C8B-B14F-4D97-AF65-F5344CB8AC3E}">
        <p14:creationId xmlns:p14="http://schemas.microsoft.com/office/powerpoint/2010/main" val="4156555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Example: </a:t>
            </a: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DISTINCT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24157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 find all 	the different prices charged for beers: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SELECT DISTINCT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price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latin typeface="+mn-ea"/>
              </a:rPr>
              <a:t>	    </a:t>
            </a:r>
            <a:r>
              <a:rPr lang="en-US" altLang="zh-CN" sz="28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dirty="0">
                <a:latin typeface="+mn-ea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+mn-ea"/>
              </a:rPr>
              <a:t>Sells;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7044" y="3128211"/>
            <a:ext cx="4215865" cy="9817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12EF4A-9F1C-5CDD-C148-1478E5F2B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740" y="4512014"/>
            <a:ext cx="6707938" cy="147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FontTx/>
              <a:buNone/>
            </a:pPr>
            <a:r>
              <a:rPr lang="en-US" altLang="zh-CN" sz="2800" kern="0" dirty="0">
                <a:ea typeface="宋体" panose="02010600030101010101" pitchFamily="2" charset="-122"/>
              </a:rPr>
              <a:t>Without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DISTINCT</a:t>
            </a:r>
            <a:r>
              <a:rPr lang="en-US" altLang="zh-CN" sz="2800" kern="0" dirty="0">
                <a:ea typeface="宋体" panose="02010600030101010101" pitchFamily="2" charset="-122"/>
              </a:rPr>
              <a:t>, each price would be listed as many times as 	there were bar/beer pairs at that price.</a:t>
            </a:r>
          </a:p>
        </p:txBody>
      </p:sp>
    </p:spTree>
    <p:extLst>
      <p:ext uri="{BB962C8B-B14F-4D97-AF65-F5344CB8AC3E}">
        <p14:creationId xmlns:p14="http://schemas.microsoft.com/office/powerpoint/2010/main" val="10857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ALL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Using relations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 </a:t>
            </a:r>
            <a:r>
              <a:rPr lang="en-US" altLang="zh-CN" sz="2800" dirty="0">
                <a:ea typeface="宋体" panose="02010600030101010101" pitchFamily="2" charset="-122"/>
              </a:rPr>
              <a:t>and 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</a:t>
            </a:r>
            <a:r>
              <a:rPr lang="en-US" altLang="zh-CN" sz="2800" dirty="0">
                <a:ea typeface="宋体" panose="02010600030101010101" pitchFamily="2" charset="-122"/>
              </a:rPr>
              <a:t>, list drinkers who 	frequent more bars than they like beers, 	and does so as many times as the difference 	of those counts.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1000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drinker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Frequents)</a:t>
            </a:r>
          </a:p>
          <a:p>
            <a:pPr>
              <a:buFontTx/>
              <a:buNone/>
            </a:pPr>
            <a:r>
              <a:rPr lang="en-US" altLang="zh-CN" sz="2400" dirty="0">
                <a:latin typeface="+mn-ea"/>
              </a:rPr>
              <a:t>		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EXCEPT </a:t>
            </a:r>
            <a:r>
              <a:rPr lang="en-US" altLang="zh-CN" sz="2400" b="1" dirty="0">
                <a:solidFill>
                  <a:srgbClr val="FFCC00"/>
                </a:solidFill>
                <a:latin typeface="+mn-ea"/>
              </a:rPr>
              <a:t>ALL</a:t>
            </a:r>
          </a:p>
          <a:p>
            <a:pPr>
              <a:buFontTx/>
              <a:buNone/>
            </a:pPr>
            <a:r>
              <a:rPr lang="en-US" altLang="zh-CN" sz="2400" dirty="0">
                <a:latin typeface="+mn-ea"/>
              </a:rPr>
              <a:t>		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drinker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400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Likes);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7419" y="4446868"/>
            <a:ext cx="5005137" cy="1299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81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E03C-4E32-4BBB-B90C-FDA4585D78E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Join</a:t>
            </a:r>
            <a:r>
              <a:rPr lang="en-US" altLang="en-US" dirty="0"/>
              <a:t> Expressions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SQL provides several versions of (bag) 	joins.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These expressions can be stand-alone 	queries or used in place of relations in 	a </a:t>
            </a:r>
            <a:r>
              <a:rPr lang="en-US" altLang="en-US" dirty="0">
                <a:solidFill>
                  <a:srgbClr val="FFC000"/>
                </a:solidFill>
              </a:rPr>
              <a:t>FROM</a:t>
            </a:r>
            <a:r>
              <a:rPr lang="en-US" altLang="en-US" dirty="0"/>
              <a:t> clause.</a:t>
            </a:r>
          </a:p>
        </p:txBody>
      </p:sp>
    </p:spTree>
    <p:extLst>
      <p:ext uri="{BB962C8B-B14F-4D97-AF65-F5344CB8AC3E}">
        <p14:creationId xmlns:p14="http://schemas.microsoft.com/office/powerpoint/2010/main" val="2327551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950913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14351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Cross join (Cartesian Product):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CROSS 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S;</a:t>
            </a:r>
          </a:p>
        </p:txBody>
      </p:sp>
    </p:spTree>
    <p:extLst>
      <p:ext uri="{BB962C8B-B14F-4D97-AF65-F5344CB8AC3E}">
        <p14:creationId xmlns:p14="http://schemas.microsoft.com/office/powerpoint/2010/main" val="1914234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950913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14351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Cross join (Cartesian Product):				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CROSS 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S;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250950" y="2720975"/>
            <a:ext cx="6045200" cy="3783013"/>
            <a:chOff x="788" y="1714"/>
            <a:chExt cx="3808" cy="2383"/>
          </a:xfrm>
        </p:grpSpPr>
        <p:sp>
          <p:nvSpPr>
            <p:cNvPr id="32773" name="Text Box 4"/>
            <p:cNvSpPr txBox="1">
              <a:spLocks noChangeArrowheads="1"/>
            </p:cNvSpPr>
            <p:nvPr/>
          </p:nvSpPr>
          <p:spPr bwMode="auto">
            <a:xfrm>
              <a:off x="1252" y="1714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3    4</a:t>
              </a:r>
            </a:p>
          </p:txBody>
        </p:sp>
        <p:sp>
          <p:nvSpPr>
            <p:cNvPr id="32774" name="Text Box 5"/>
            <p:cNvSpPr txBox="1">
              <a:spLocks noChangeArrowheads="1"/>
            </p:cNvSpPr>
            <p:nvPr/>
          </p:nvSpPr>
          <p:spPr bwMode="auto">
            <a:xfrm>
              <a:off x="1967" y="1965"/>
              <a:ext cx="11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CC00"/>
                  </a:solidFill>
                  <a:ea typeface="宋体" panose="02010600030101010101" pitchFamily="2" charset="-122"/>
                </a:rPr>
                <a:t>CROSS JOIN</a:t>
              </a:r>
            </a:p>
          </p:txBody>
        </p:sp>
        <p:sp>
          <p:nvSpPr>
            <p:cNvPr id="32775" name="Text Box 6"/>
            <p:cNvSpPr txBox="1">
              <a:spLocks noChangeArrowheads="1"/>
            </p:cNvSpPr>
            <p:nvPr/>
          </p:nvSpPr>
          <p:spPr bwMode="auto">
            <a:xfrm>
              <a:off x="3269" y="1723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4   7   8</a:t>
              </a:r>
            </a:p>
          </p:txBody>
        </p:sp>
        <p:sp>
          <p:nvSpPr>
            <p:cNvPr id="32776" name="Rectangle 7"/>
            <p:cNvSpPr>
              <a:spLocks noChangeArrowheads="1"/>
            </p:cNvSpPr>
            <p:nvPr/>
          </p:nvSpPr>
          <p:spPr bwMode="auto">
            <a:xfrm>
              <a:off x="1244" y="1728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77" name="Line 8"/>
            <p:cNvSpPr>
              <a:spLocks noChangeShapeType="1"/>
            </p:cNvSpPr>
            <p:nvPr/>
          </p:nvSpPr>
          <p:spPr bwMode="auto">
            <a:xfrm>
              <a:off x="1245" y="1970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3242" y="1728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79" name="Line 10"/>
            <p:cNvSpPr>
              <a:spLocks noChangeShapeType="1"/>
            </p:cNvSpPr>
            <p:nvPr/>
          </p:nvSpPr>
          <p:spPr bwMode="auto">
            <a:xfrm>
              <a:off x="3233" y="1970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Text Box 11"/>
            <p:cNvSpPr txBox="1">
              <a:spLocks noChangeArrowheads="1"/>
            </p:cNvSpPr>
            <p:nvPr/>
          </p:nvSpPr>
          <p:spPr bwMode="auto">
            <a:xfrm>
              <a:off x="788" y="1955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2781" name="Text Box 12"/>
            <p:cNvSpPr txBox="1">
              <a:spLocks noChangeArrowheads="1"/>
            </p:cNvSpPr>
            <p:nvPr/>
          </p:nvSpPr>
          <p:spPr bwMode="auto">
            <a:xfrm>
              <a:off x="4373" y="193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2782" name="Text Box 13"/>
            <p:cNvSpPr txBox="1">
              <a:spLocks noChangeArrowheads="1"/>
            </p:cNvSpPr>
            <p:nvPr/>
          </p:nvSpPr>
          <p:spPr bwMode="auto">
            <a:xfrm>
              <a:off x="1567" y="2838"/>
              <a:ext cx="1904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2      4     7     8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3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4      2     5     6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3     4      4     7     8</a:t>
              </a:r>
            </a:p>
          </p:txBody>
        </p:sp>
        <p:sp>
          <p:nvSpPr>
            <p:cNvPr id="32783" name="Rectangle 14"/>
            <p:cNvSpPr>
              <a:spLocks noChangeArrowheads="1"/>
            </p:cNvSpPr>
            <p:nvPr/>
          </p:nvSpPr>
          <p:spPr bwMode="auto">
            <a:xfrm>
              <a:off x="1552" y="2852"/>
              <a:ext cx="1951" cy="12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784" name="Line 15"/>
            <p:cNvSpPr>
              <a:spLocks noChangeShapeType="1"/>
            </p:cNvSpPr>
            <p:nvPr/>
          </p:nvSpPr>
          <p:spPr bwMode="auto">
            <a:xfrm>
              <a:off x="1542" y="3084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AutoShape 16"/>
            <p:cNvSpPr>
              <a:spLocks noChangeArrowheads="1"/>
            </p:cNvSpPr>
            <p:nvPr/>
          </p:nvSpPr>
          <p:spPr bwMode="auto">
            <a:xfrm>
              <a:off x="2471" y="2443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180195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58775"/>
            <a:ext cx="7772400" cy="1011238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1350" y="1303338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Natural join (join tuples agreeing on common attributes):			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NATURAL JOIN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S;</a:t>
            </a:r>
          </a:p>
        </p:txBody>
      </p:sp>
    </p:spTree>
    <p:extLst>
      <p:ext uri="{BB962C8B-B14F-4D97-AF65-F5344CB8AC3E}">
        <p14:creationId xmlns:p14="http://schemas.microsoft.com/office/powerpoint/2010/main" val="1366677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58775"/>
            <a:ext cx="7772400" cy="1011238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Products and Natural Joins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1350" y="1303338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Natural join (join tuples agreeing on common attributes):			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NATURAL JOIN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S;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65238" y="3074988"/>
            <a:ext cx="6442075" cy="3090862"/>
            <a:chOff x="797" y="1937"/>
            <a:chExt cx="4058" cy="1947"/>
          </a:xfrm>
        </p:grpSpPr>
        <p:sp>
          <p:nvSpPr>
            <p:cNvPr id="33797" name="Text Box 4"/>
            <p:cNvSpPr txBox="1">
              <a:spLocks noChangeArrowheads="1"/>
            </p:cNvSpPr>
            <p:nvPr/>
          </p:nvSpPr>
          <p:spPr bwMode="auto">
            <a:xfrm>
              <a:off x="1140" y="2633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261" y="1937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3    4</a:t>
              </a: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1976" y="2188"/>
              <a:ext cx="14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CC00"/>
                  </a:solidFill>
                  <a:ea typeface="宋体" panose="02010600030101010101" pitchFamily="2" charset="-122"/>
                </a:rPr>
                <a:t>NATURAL JOIN</a:t>
              </a: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3528" y="1983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4   7   8</a:t>
              </a:r>
            </a:p>
          </p:txBody>
        </p:sp>
        <p:sp>
          <p:nvSpPr>
            <p:cNvPr id="33801" name="Rectangle 9"/>
            <p:cNvSpPr>
              <a:spLocks noChangeArrowheads="1"/>
            </p:cNvSpPr>
            <p:nvPr/>
          </p:nvSpPr>
          <p:spPr bwMode="auto">
            <a:xfrm>
              <a:off x="1253" y="1951"/>
              <a:ext cx="603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1254" y="2193"/>
              <a:ext cx="59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3501" y="1988"/>
              <a:ext cx="915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3492" y="2230"/>
              <a:ext cx="92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797" y="2178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4632" y="219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82" y="3117"/>
              <a:ext cx="149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 B     C     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3     4      7     8</a:t>
              </a:r>
            </a:p>
          </p:txBody>
        </p:sp>
        <p:sp>
          <p:nvSpPr>
            <p:cNvPr id="33808" name="Rectangle 16"/>
            <p:cNvSpPr>
              <a:spLocks noChangeArrowheads="1"/>
            </p:cNvSpPr>
            <p:nvPr/>
          </p:nvSpPr>
          <p:spPr bwMode="auto">
            <a:xfrm>
              <a:off x="1867" y="3131"/>
              <a:ext cx="1570" cy="75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 flipV="1">
              <a:off x="1857" y="3355"/>
              <a:ext cx="1589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AutoShape 18"/>
            <p:cNvSpPr>
              <a:spLocks noChangeArrowheads="1"/>
            </p:cNvSpPr>
            <p:nvPr/>
          </p:nvSpPr>
          <p:spPr bwMode="auto">
            <a:xfrm>
              <a:off x="2544" y="2693"/>
              <a:ext cx="217" cy="316"/>
            </a:xfrm>
            <a:prstGeom prst="downArrow">
              <a:avLst>
                <a:gd name="adj1" fmla="val 50000"/>
                <a:gd name="adj2" fmla="val 364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945957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5048" y="293688"/>
            <a:ext cx="7772400" cy="744537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Theta Join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6313" y="1186656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34820" name="Group 20"/>
          <p:cNvGrpSpPr>
            <a:grpSpLocks/>
          </p:cNvGrpSpPr>
          <p:nvPr/>
        </p:nvGrpSpPr>
        <p:grpSpPr bwMode="auto">
          <a:xfrm>
            <a:off x="747479" y="1893168"/>
            <a:ext cx="4962525" cy="3976688"/>
            <a:chOff x="770" y="1323"/>
            <a:chExt cx="3126" cy="2505"/>
          </a:xfrm>
        </p:grpSpPr>
        <p:sp>
          <p:nvSpPr>
            <p:cNvPr id="34821" name="Text Box 4"/>
            <p:cNvSpPr txBox="1">
              <a:spLocks noChangeArrowheads="1"/>
            </p:cNvSpPr>
            <p:nvPr/>
          </p:nvSpPr>
          <p:spPr bwMode="auto">
            <a:xfrm>
              <a:off x="1698" y="149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778" y="1593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4    5</a:t>
              </a:r>
            </a:p>
          </p:txBody>
        </p:sp>
        <p:sp>
          <p:nvSpPr>
            <p:cNvPr id="34823" name="Text Box 7"/>
            <p:cNvSpPr txBox="1">
              <a:spLocks noChangeArrowheads="1"/>
            </p:cNvSpPr>
            <p:nvPr/>
          </p:nvSpPr>
          <p:spPr bwMode="auto">
            <a:xfrm>
              <a:off x="1391" y="1844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C00"/>
                  </a:solidFill>
                  <a:ea typeface="宋体" panose="02010600030101010101" pitchFamily="2" charset="-122"/>
                </a:rPr>
                <a:t>JOIN</a:t>
              </a:r>
            </a:p>
          </p:txBody>
        </p:sp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1972" y="1602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4   7   2</a:t>
              </a: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770" y="1607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771" y="1849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1933" y="1607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1930" y="1849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946" y="1342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2287" y="132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841" y="2819"/>
              <a:ext cx="1904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1     2      4     7     2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4     5      2     5     6</a:t>
              </a: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826" y="2833"/>
              <a:ext cx="1951" cy="9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816" y="3065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AutoShape 18"/>
            <p:cNvSpPr>
              <a:spLocks noChangeArrowheads="1"/>
            </p:cNvSpPr>
            <p:nvPr/>
          </p:nvSpPr>
          <p:spPr bwMode="auto">
            <a:xfrm>
              <a:off x="1551" y="2387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2883" y="1815"/>
              <a:ext cx="10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000"/>
                  </a:solidFill>
                  <a:ea typeface="宋体" panose="02010600030101010101" pitchFamily="2" charset="-122"/>
                </a:rPr>
                <a:t>ON</a:t>
              </a: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 A &lt; D;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3184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5048" y="293688"/>
            <a:ext cx="7772400" cy="744537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Theta Join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6313" y="1186656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</a:t>
            </a:r>
            <a:r>
              <a:rPr lang="en-US" altLang="zh-CN" sz="2800" dirty="0">
                <a:ea typeface="宋体" panose="02010600030101010101" pitchFamily="2" charset="-122"/>
              </a:rPr>
              <a:t> </a:t>
            </a:r>
          </a:p>
        </p:txBody>
      </p:sp>
      <p:grpSp>
        <p:nvGrpSpPr>
          <p:cNvPr id="34820" name="Group 20"/>
          <p:cNvGrpSpPr>
            <a:grpSpLocks/>
          </p:cNvGrpSpPr>
          <p:nvPr/>
        </p:nvGrpSpPr>
        <p:grpSpPr bwMode="auto">
          <a:xfrm>
            <a:off x="747479" y="1893168"/>
            <a:ext cx="4962525" cy="3976688"/>
            <a:chOff x="770" y="1323"/>
            <a:chExt cx="3126" cy="2505"/>
          </a:xfrm>
        </p:grpSpPr>
        <p:sp>
          <p:nvSpPr>
            <p:cNvPr id="34821" name="Text Box 4"/>
            <p:cNvSpPr txBox="1">
              <a:spLocks noChangeArrowheads="1"/>
            </p:cNvSpPr>
            <p:nvPr/>
          </p:nvSpPr>
          <p:spPr bwMode="auto">
            <a:xfrm>
              <a:off x="1698" y="149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778" y="1593"/>
              <a:ext cx="58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 B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4    5</a:t>
              </a:r>
            </a:p>
          </p:txBody>
        </p:sp>
        <p:sp>
          <p:nvSpPr>
            <p:cNvPr id="34823" name="Text Box 7"/>
            <p:cNvSpPr txBox="1">
              <a:spLocks noChangeArrowheads="1"/>
            </p:cNvSpPr>
            <p:nvPr/>
          </p:nvSpPr>
          <p:spPr bwMode="auto">
            <a:xfrm>
              <a:off x="1391" y="1844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C00"/>
                  </a:solidFill>
                  <a:ea typeface="宋体" panose="02010600030101010101" pitchFamily="2" charset="-122"/>
                </a:rPr>
                <a:t>JOIN</a:t>
              </a:r>
            </a:p>
          </p:txBody>
        </p:sp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1972" y="1602"/>
              <a:ext cx="834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B   C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 startAt="2"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5   6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4   7   2</a:t>
              </a: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770" y="1607"/>
              <a:ext cx="594" cy="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771" y="1849"/>
              <a:ext cx="5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1933" y="1607"/>
              <a:ext cx="902" cy="7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>
              <a:off x="1930" y="1849"/>
              <a:ext cx="9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946" y="1342"/>
              <a:ext cx="2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2287" y="132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841" y="2819"/>
              <a:ext cx="1904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A   R.B   S.B    C    D</a:t>
              </a:r>
            </a:p>
            <a:p>
              <a:pPr eaLnBrk="1" hangingPunct="1">
                <a:spcBef>
                  <a:spcPct val="0"/>
                </a:spcBef>
                <a:buFontTx/>
                <a:buAutoNum type="arabicPlain"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  2      2     5     6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1     2      4     7     2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0FF00"/>
                  </a:solidFill>
                  <a:ea typeface="宋体" panose="02010600030101010101" pitchFamily="2" charset="-122"/>
                </a:rPr>
                <a:t>4     5      2     5     6</a:t>
              </a: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826" y="2833"/>
              <a:ext cx="1951" cy="9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816" y="3065"/>
              <a:ext cx="19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AutoShape 18"/>
            <p:cNvSpPr>
              <a:spLocks noChangeArrowheads="1"/>
            </p:cNvSpPr>
            <p:nvPr/>
          </p:nvSpPr>
          <p:spPr bwMode="auto">
            <a:xfrm>
              <a:off x="1551" y="2387"/>
              <a:ext cx="214" cy="316"/>
            </a:xfrm>
            <a:prstGeom prst="downArrow">
              <a:avLst>
                <a:gd name="adj1" fmla="val 50000"/>
                <a:gd name="adj2" fmla="val 3691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2883" y="1815"/>
              <a:ext cx="10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FFC000"/>
                  </a:solidFill>
                  <a:ea typeface="宋体" panose="02010600030101010101" pitchFamily="2" charset="-122"/>
                </a:rPr>
                <a:t>ON</a:t>
              </a:r>
              <a:r>
                <a:rPr lang="en-US" altLang="zh-CN" sz="2400" dirty="0">
                  <a:solidFill>
                    <a:srgbClr val="00FF00"/>
                  </a:solidFill>
                  <a:ea typeface="宋体" panose="02010600030101010101" pitchFamily="2" charset="-122"/>
                </a:rPr>
                <a:t> A &lt; D;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67814" y="1585606"/>
            <a:ext cx="2979211" cy="39149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accent2"/>
                </a:solidFill>
              </a:rPr>
              <a:t>Example:</a:t>
            </a:r>
            <a:r>
              <a:rPr lang="en-US" altLang="en-US" dirty="0"/>
              <a:t> using </a:t>
            </a:r>
            <a:r>
              <a:rPr lang="en-US" altLang="en-US" dirty="0">
                <a:solidFill>
                  <a:srgbClr val="00FF00"/>
                </a:solidFill>
              </a:rPr>
              <a:t>Drinkers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: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Drinkers </a:t>
            </a:r>
            <a:r>
              <a:rPr lang="en-US" altLang="en-US" sz="2000" dirty="0">
                <a:solidFill>
                  <a:srgbClr val="FFC000"/>
                </a:solidFill>
                <a:latin typeface="+mn-lt"/>
              </a:rPr>
              <a:t>JOIN</a:t>
            </a: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Frequents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  </a:t>
            </a:r>
            <a:r>
              <a:rPr lang="en-US" altLang="en-US" sz="2000" dirty="0">
                <a:solidFill>
                  <a:srgbClr val="FFC000"/>
                </a:solidFill>
                <a:latin typeface="+mn-lt"/>
              </a:rPr>
              <a:t>ON</a:t>
            </a:r>
            <a:r>
              <a:rPr lang="en-US" altLang="en-US" sz="2000" dirty="0">
                <a:solidFill>
                  <a:srgbClr val="00FF00"/>
                </a:solidFill>
                <a:latin typeface="+mn-lt"/>
              </a:rPr>
              <a:t> name = drinker;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en-US" sz="2000" dirty="0">
              <a:latin typeface="+mn-lt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gives all (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a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00FF00"/>
                </a:solidFill>
              </a:rPr>
              <a:t>b</a:t>
            </a:r>
            <a:r>
              <a:rPr lang="en-US" altLang="en-US" dirty="0"/>
              <a:t>) quadruples such that drinker </a:t>
            </a:r>
            <a:r>
              <a:rPr lang="en-US" altLang="en-US" dirty="0">
                <a:solidFill>
                  <a:srgbClr val="00FF00"/>
                </a:solidFill>
              </a:rPr>
              <a:t>d</a:t>
            </a:r>
            <a:r>
              <a:rPr lang="en-US" altLang="en-US" dirty="0"/>
              <a:t> lives at address </a:t>
            </a:r>
            <a:r>
              <a:rPr lang="en-US" altLang="en-US" dirty="0">
                <a:solidFill>
                  <a:srgbClr val="00FF00"/>
                </a:solidFill>
              </a:rPr>
              <a:t>a</a:t>
            </a:r>
            <a:r>
              <a:rPr lang="en-US" altLang="en-US" dirty="0"/>
              <a:t> and frequents bar </a:t>
            </a:r>
            <a:r>
              <a:rPr lang="en-US" altLang="en-US" dirty="0">
                <a:solidFill>
                  <a:srgbClr val="00FF00"/>
                </a:solidFill>
              </a:rPr>
              <a:t>b</a:t>
            </a:r>
            <a:r>
              <a:rPr lang="en-US" altLang="en-US" dirty="0"/>
              <a:t>.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524826" y="80729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8595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01000" cy="4114800"/>
          </a:xfrm>
        </p:spPr>
        <p:txBody>
          <a:bodyPr/>
          <a:lstStyle/>
          <a:p>
            <a:pPr indent="-548640" defTabSz="548640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 dirty="0">
                <a:ea typeface="宋体" panose="02010600030101010101" pitchFamily="2" charset="-122"/>
              </a:rPr>
              <a:t> is the core of an 	</a:t>
            </a:r>
            <a:r>
              <a:rPr lang="en-US" altLang="zh-CN" dirty="0" err="1">
                <a:ea typeface="宋体" panose="02010600030101010101" pitchFamily="2" charset="-122"/>
              </a:rPr>
              <a:t>outerjoin</a:t>
            </a:r>
            <a:r>
              <a:rPr lang="en-US" altLang="zh-CN" dirty="0">
                <a:ea typeface="宋体" panose="02010600030101010101" pitchFamily="2" charset="-122"/>
              </a:rPr>
              <a:t> expression. It is modified by: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sz="2400" dirty="0">
                <a:ea typeface="宋体" panose="02010600030101010101" pitchFamily="2" charset="-122"/>
              </a:rPr>
              <a:t> in front of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OUTER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ON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&lt;condition&gt;</a:t>
            </a:r>
            <a:r>
              <a:rPr lang="en-US" altLang="zh-CN" sz="2400" dirty="0">
                <a:ea typeface="宋体" panose="02010600030101010101" pitchFamily="2" charset="-122"/>
              </a:rPr>
              <a:t> after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JOIN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097280" lvl="1" indent="-548640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altLang="zh-CN" sz="2400" dirty="0">
                <a:ea typeface="宋体" panose="02010600030101010101" pitchFamily="2" charset="-122"/>
              </a:rPr>
              <a:t>Optional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sz="2400" dirty="0">
                <a:ea typeface="宋体" panose="02010600030101010101" pitchFamily="2" charset="-122"/>
              </a:rPr>
              <a:t>,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sz="2400" dirty="0">
                <a:ea typeface="宋体" panose="02010600030101010101" pitchFamily="2" charset="-122"/>
              </a:rPr>
              <a:t>, or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sz="2400" dirty="0">
                <a:ea typeface="宋体" panose="02010600030101010101" pitchFamily="2" charset="-122"/>
              </a:rPr>
              <a:t> before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OUTER</a:t>
            </a:r>
            <a:r>
              <a:rPr lang="en-US" altLang="zh-CN" sz="2400" dirty="0">
                <a:ea typeface="宋体" panose="02010600030101010101" pitchFamily="2" charset="-122"/>
              </a:rPr>
              <a:t>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dirty="0">
                <a:ea typeface="宋体" panose="02010600030101010101" pitchFamily="2" charset="-122"/>
              </a:rPr>
              <a:t> = pad dangling tuples of R only.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dirty="0">
                <a:ea typeface="宋体" panose="02010600030101010101" pitchFamily="2" charset="-122"/>
              </a:rPr>
              <a:t> = pad dangling tuples of S only.</a:t>
            </a:r>
          </a:p>
          <a:p>
            <a:pPr marL="1371600" lvl="2" indent="-457200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dirty="0">
                <a:ea typeface="宋体" panose="02010600030101010101" pitchFamily="2" charset="-122"/>
              </a:rPr>
              <a:t> = pad both; this choice is the default.</a:t>
            </a:r>
          </a:p>
        </p:txBody>
      </p:sp>
    </p:spTree>
    <p:extLst>
      <p:ext uri="{BB962C8B-B14F-4D97-AF65-F5344CB8AC3E}">
        <p14:creationId xmlns:p14="http://schemas.microsoft.com/office/powerpoint/2010/main" val="53503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endParaRPr lang="en-US" altLang="zh-CN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0178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FULL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2517775" y="3473450"/>
            <a:ext cx="4035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FULL OUTER JOIN</a:t>
            </a:r>
          </a:p>
        </p:txBody>
      </p:sp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8" name="Line 11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Rectangle 12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0" name="Line 13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Text Box 14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3194050" y="4786313"/>
            <a:ext cx="24114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AutoNum type="arabicPlain" startAt="3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 9      N    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N     4      7     8</a:t>
            </a:r>
          </a:p>
        </p:txBody>
      </p:sp>
      <p:sp>
        <p:nvSpPr>
          <p:cNvPr id="37904" name="Rectangle 17"/>
          <p:cNvSpPr>
            <a:spLocks noChangeArrowheads="1"/>
          </p:cNvSpPr>
          <p:nvPr/>
        </p:nvSpPr>
        <p:spPr bwMode="auto">
          <a:xfrm>
            <a:off x="3170238" y="4808538"/>
            <a:ext cx="2492375" cy="1535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905" name="Line 18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AutoShape 19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653985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LEFT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444750" y="3473450"/>
            <a:ext cx="403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LEFT OUTER JOIN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194050" y="4786313"/>
            <a:ext cx="23749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AutoNum type="arabicPlain" startAt="3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 9      N    N</a:t>
            </a: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3170238" y="4808538"/>
            <a:ext cx="2492375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66883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Outerjoins (Examples)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981200"/>
            <a:ext cx="7735887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R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NATURAL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RIGHT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OUTER JOIN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</a:t>
            </a:r>
            <a:r>
              <a:rPr lang="en-US" altLang="zh-CN">
                <a:ea typeface="宋体" panose="02010600030101010101" pitchFamily="2" charset="-122"/>
              </a:rPr>
              <a:t> </a:t>
            </a:r>
          </a:p>
          <a:p>
            <a:pPr marL="609600" indent="-609600"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736725" y="3619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279525" y="4165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471613" y="3060700"/>
            <a:ext cx="927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B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3    9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341563" y="3475038"/>
            <a:ext cx="4262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FCC00"/>
                </a:solidFill>
                <a:ea typeface="宋体" panose="02010600030101010101" pitchFamily="2" charset="-122"/>
              </a:rPr>
              <a:t>NATURAL RIGHT OUTER JOIN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6632575" y="3132138"/>
            <a:ext cx="13239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B   C   D</a:t>
            </a:r>
          </a:p>
          <a:p>
            <a:pPr eaLnBrk="1" hangingPunct="1">
              <a:spcBef>
                <a:spcPct val="0"/>
              </a:spcBef>
              <a:buFontTx/>
              <a:buAutoNum type="arabicPlain" startAt="2"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5   6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4   7   8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458913" y="3082925"/>
            <a:ext cx="957262" cy="1239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1460500" y="3467100"/>
            <a:ext cx="941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6589713" y="3140075"/>
            <a:ext cx="14525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6575425" y="3524250"/>
            <a:ext cx="1465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927100" y="3443288"/>
            <a:ext cx="37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R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8164513" y="34718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3194050" y="4786313"/>
            <a:ext cx="24114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A     B     C    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1     2      5     6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FF00"/>
                </a:solidFill>
                <a:ea typeface="宋体" panose="02010600030101010101" pitchFamily="2" charset="-122"/>
              </a:rPr>
              <a:t>N     4      7     8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170238" y="4808538"/>
            <a:ext cx="2492375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V="1">
            <a:off x="3154363" y="5164138"/>
            <a:ext cx="25225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AutoShape 18"/>
          <p:cNvSpPr>
            <a:spLocks noChangeArrowheads="1"/>
          </p:cNvSpPr>
          <p:nvPr/>
        </p:nvSpPr>
        <p:spPr bwMode="auto">
          <a:xfrm>
            <a:off x="4303713" y="4024313"/>
            <a:ext cx="344487" cy="501650"/>
          </a:xfrm>
          <a:prstGeom prst="downArrow">
            <a:avLst>
              <a:gd name="adj1" fmla="val 50000"/>
              <a:gd name="adj2" fmla="val 36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179173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74C36-6DB1-7F3C-9349-AF93A8D6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FC262DA-BB7F-7B46-8D04-A75957AA984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45214"/>
            <a:ext cx="7772400" cy="633573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70679B9-E364-4945-D827-DBC15F624F4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335451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 can be applied to a column in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to produce that aggregation on the column.</a:t>
            </a:r>
          </a:p>
        </p:txBody>
      </p:sp>
    </p:spTree>
    <p:extLst>
      <p:ext uri="{BB962C8B-B14F-4D97-AF65-F5344CB8AC3E}">
        <p14:creationId xmlns:p14="http://schemas.microsoft.com/office/powerpoint/2010/main" val="809270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FFBD6-9938-297E-F12E-1BB6225B5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4314F69-BCE2-FC0D-469A-761D322777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45214"/>
            <a:ext cx="7772400" cy="633573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75A8056-FD88-071B-8F5B-3FD15D0BA69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335451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 can be applied to a column in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to produce that aggregation on the 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Also,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  <a:r>
              <a:rPr lang="en-US" altLang="zh-CN" sz="2800" dirty="0">
                <a:ea typeface="宋体" panose="02010600030101010101" pitchFamily="2" charset="-122"/>
              </a:rPr>
              <a:t> counts the number of 	tuples.</a:t>
            </a:r>
          </a:p>
        </p:txBody>
      </p:sp>
    </p:spTree>
    <p:extLst>
      <p:ext uri="{BB962C8B-B14F-4D97-AF65-F5344CB8AC3E}">
        <p14:creationId xmlns:p14="http://schemas.microsoft.com/office/powerpoint/2010/main" val="3605305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45214"/>
            <a:ext cx="7772400" cy="633573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Aggregations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335451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SUM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MIN</a:t>
            </a:r>
            <a:r>
              <a:rPr lang="en-US" altLang="zh-CN" sz="2800" dirty="0">
                <a:ea typeface="宋体" panose="02010600030101010101" pitchFamily="2" charset="-122"/>
              </a:rPr>
              <a:t>, and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MAX</a:t>
            </a:r>
            <a:r>
              <a:rPr lang="en-US" altLang="zh-CN" sz="2800" dirty="0">
                <a:ea typeface="宋体" panose="02010600030101010101" pitchFamily="2" charset="-122"/>
              </a:rPr>
              <a:t> can be applied to a column in a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ea typeface="宋体" panose="02010600030101010101" pitchFamily="2" charset="-122"/>
              </a:rPr>
              <a:t> clause to produce that aggregation on the 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Also,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  <a:r>
              <a:rPr lang="en-US" altLang="zh-CN" sz="2800" dirty="0">
                <a:ea typeface="宋体" panose="02010600030101010101" pitchFamily="2" charset="-122"/>
              </a:rPr>
              <a:t> counts the number of 	tuples.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Example: From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sz="2800" dirty="0">
                <a:ea typeface="宋体" panose="02010600030101010101" pitchFamily="2" charset="-122"/>
              </a:rPr>
              <a:t>,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ea typeface="宋体" panose="02010600030101010101" pitchFamily="2" charset="-122"/>
              </a:rPr>
              <a:t>find  	the average price of Bud:</a:t>
            </a:r>
          </a:p>
          <a:p>
            <a:pPr marL="0" indent="0" defTabSz="548640">
              <a:buClr>
                <a:schemeClr val="accent2"/>
              </a:buClr>
              <a:buNone/>
            </a:pP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1389BB7-92D4-F73A-5C37-56A77BFC4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571" y="4742522"/>
            <a:ext cx="3791551" cy="1386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71871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539" y="270669"/>
            <a:ext cx="8641080" cy="11430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Eliminating Duplicates in Aggregation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3551" y="1413669"/>
            <a:ext cx="8077200" cy="1810794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Use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DISTINCT</a:t>
            </a:r>
            <a:r>
              <a:rPr lang="en-US" altLang="zh-CN" dirty="0">
                <a:ea typeface="宋体" panose="02010600030101010101" pitchFamily="2" charset="-122"/>
              </a:rPr>
              <a:t> inside an aggregation.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dirty="0">
                <a:ea typeface="宋体" panose="02010600030101010101" pitchFamily="2" charset="-122"/>
              </a:rPr>
              <a:t> find the number of different prices charged for Bud: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90037" y="3382198"/>
            <a:ext cx="6289306" cy="16006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COUNT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</a:t>
            </a:r>
            <a:r>
              <a:rPr lang="en-US" altLang="zh-CN" sz="2800" b="1" kern="0" dirty="0">
                <a:solidFill>
                  <a:srgbClr val="FFCC00"/>
                </a:solidFill>
                <a:latin typeface="+mn-ea"/>
              </a:rPr>
              <a:t>DISTINCT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price)</a:t>
            </a:r>
          </a:p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 = ’Bud’;</a:t>
            </a:r>
          </a:p>
        </p:txBody>
      </p:sp>
    </p:spTree>
    <p:extLst>
      <p:ext uri="{BB962C8B-B14F-4D97-AF65-F5344CB8AC3E}">
        <p14:creationId xmlns:p14="http://schemas.microsoft.com/office/powerpoint/2010/main" val="2313567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0075" y="609600"/>
            <a:ext cx="7943850" cy="1143000"/>
          </a:xfrm>
        </p:spPr>
        <p:txBody>
          <a:bodyPr/>
          <a:lstStyle/>
          <a:p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>
                <a:ea typeface="宋体" panose="02010600030101010101" pitchFamily="2" charset="-122"/>
              </a:rPr>
              <a:t> is Ignored in Aggregation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never contributes to a sum, 	average, or count, and can never be 	the minimum or maximum of a 	column.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if there are no non-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 values in 	a column, then the result of the 	aggregation is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 dirty="0">
                <a:ea typeface="宋体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84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Effect of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NULL</a:t>
            </a:r>
            <a:r>
              <a:rPr lang="en-US" altLang="zh-CN">
                <a:ea typeface="宋体" panose="02010600030101010101" pitchFamily="2" charset="-122"/>
              </a:rPr>
              <a:t>’s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(*)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beer = ’Bud’;</a:t>
            </a:r>
          </a:p>
          <a:p>
            <a:pPr>
              <a:buFontTx/>
              <a:buNone/>
            </a:pPr>
            <a:endParaRPr lang="en-US" altLang="zh-CN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>
              <a:buFontTx/>
              <a:buNone/>
            </a:pP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WHER</a:t>
            </a:r>
            <a:r>
              <a:rPr lang="en-US" altLang="zh-CN">
                <a:solidFill>
                  <a:srgbClr val="FFC000"/>
                </a:solidFill>
                <a:ea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 beer = ’Bud’;</a:t>
            </a:r>
          </a:p>
        </p:txBody>
      </p:sp>
      <p:sp>
        <p:nvSpPr>
          <p:cNvPr id="45067" name="Text Box 6"/>
          <p:cNvSpPr txBox="1">
            <a:spLocks noChangeArrowheads="1"/>
          </p:cNvSpPr>
          <p:nvPr/>
        </p:nvSpPr>
        <p:spPr bwMode="auto">
          <a:xfrm>
            <a:off x="5702300" y="2187575"/>
            <a:ext cx="2401888" cy="7016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The number of bars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that sell Bud.</a:t>
            </a:r>
          </a:p>
        </p:txBody>
      </p:sp>
      <p:sp>
        <p:nvSpPr>
          <p:cNvPr id="45068" name="Line 7"/>
          <p:cNvSpPr>
            <a:spLocks noChangeShapeType="1"/>
          </p:cNvSpPr>
          <p:nvPr/>
        </p:nvSpPr>
        <p:spPr bwMode="auto">
          <a:xfrm flipH="1">
            <a:off x="4651375" y="2562225"/>
            <a:ext cx="990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27063" y="4343400"/>
            <a:ext cx="7567612" cy="1752600"/>
            <a:chOff x="432" y="2736"/>
            <a:chExt cx="4767" cy="1104"/>
          </a:xfrm>
        </p:grpSpPr>
        <p:sp>
          <p:nvSpPr>
            <p:cNvPr id="45063" name="Rectangle 9" hidden="1"/>
            <p:cNvSpPr>
              <a:spLocks noChangeArrowheads="1"/>
            </p:cNvSpPr>
            <p:nvPr/>
          </p:nvSpPr>
          <p:spPr bwMode="auto">
            <a:xfrm>
              <a:off x="432" y="2736"/>
              <a:ext cx="2544" cy="1104"/>
            </a:xfrm>
            <a:prstGeom prst="rect">
              <a:avLst/>
            </a:prstGeom>
            <a:solidFill>
              <a:srgbClr val="CCFFCC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64" name="Text Box 10"/>
            <p:cNvSpPr txBox="1">
              <a:spLocks noChangeArrowheads="1"/>
            </p:cNvSpPr>
            <p:nvPr/>
          </p:nvSpPr>
          <p:spPr bwMode="auto">
            <a:xfrm>
              <a:off x="3686" y="2788"/>
              <a:ext cx="1513" cy="6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The number of bars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that sell Bud at 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ea typeface="宋体" panose="02010600030101010101" pitchFamily="2" charset="-122"/>
                </a:rPr>
                <a:t>known price.</a:t>
              </a:r>
            </a:p>
          </p:txBody>
        </p:sp>
        <p:sp>
          <p:nvSpPr>
            <p:cNvPr id="45065" name="Line 11"/>
            <p:cNvSpPr>
              <a:spLocks noChangeShapeType="1"/>
            </p:cNvSpPr>
            <p:nvPr/>
          </p:nvSpPr>
          <p:spPr bwMode="auto">
            <a:xfrm flipH="1">
              <a:off x="2976" y="307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62" name="TextBox 1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81200"/>
            <a:ext cx="3979863" cy="1849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71512" y="4297112"/>
            <a:ext cx="3979863" cy="1849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68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Grouping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ln>
            <a:noFill/>
            <a:miter lim="800000"/>
            <a:headEnd/>
            <a:tailEnd/>
          </a:ln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follow a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expression by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and 	a list of attributes.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 relation that results from the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dirty="0">
                <a:ea typeface="宋体" panose="02010600030101010101" pitchFamily="2" charset="-122"/>
              </a:rPr>
              <a:t> is grouped 	according to the values of all those 	attributes, and any aggregation is 	applied only within each group.</a:t>
            </a:r>
          </a:p>
        </p:txBody>
      </p:sp>
    </p:spTree>
    <p:extLst>
      <p:ext uri="{BB962C8B-B14F-4D97-AF65-F5344CB8AC3E}">
        <p14:creationId xmlns:p14="http://schemas.microsoft.com/office/powerpoint/2010/main" val="144372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Grouping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1137385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average price for each beer: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sz="2800" dirty="0">
              <a:solidFill>
                <a:srgbClr val="00FF00"/>
              </a:solidFill>
              <a:latin typeface="+mn-ea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1989" y="3474720"/>
            <a:ext cx="4378693" cy="13699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beer,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GROUP BY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beer;</a:t>
            </a:r>
          </a:p>
        </p:txBody>
      </p:sp>
    </p:spTree>
    <p:extLst>
      <p:ext uri="{BB962C8B-B14F-4D97-AF65-F5344CB8AC3E}">
        <p14:creationId xmlns:p14="http://schemas.microsoft.com/office/powerpoint/2010/main" val="608710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Example: Grouping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1137385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Sells(bar, beer, price)</a:t>
            </a:r>
            <a:r>
              <a:rPr lang="en-US" altLang="zh-CN" dirty="0">
                <a:ea typeface="宋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find the average price for each beer: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endParaRPr lang="en-US" altLang="zh-CN" sz="2800" dirty="0">
              <a:solidFill>
                <a:srgbClr val="00FF00"/>
              </a:solidFill>
              <a:latin typeface="+mn-ea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1989" y="3474720"/>
            <a:ext cx="4378693" cy="13699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beer, </a:t>
            </a: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AVG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(price)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latin typeface="+mn-ea"/>
              </a:rPr>
              <a:t>GROUP BY</a:t>
            </a:r>
            <a:r>
              <a:rPr lang="en-US" altLang="zh-CN" sz="2800" kern="0" dirty="0">
                <a:solidFill>
                  <a:srgbClr val="00FF00"/>
                </a:solidFill>
                <a:latin typeface="+mn-ea"/>
              </a:rPr>
              <a:t> beer;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830855" y="3542097"/>
            <a:ext cx="2743200" cy="4523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57449" y="4677877"/>
            <a:ext cx="1582484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Output one tuple </a:t>
            </a:r>
          </a:p>
          <a:p>
            <a:r>
              <a:rPr lang="en-US" sz="1400" dirty="0"/>
              <a:t>for each group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6497053" y="3994484"/>
            <a:ext cx="750770" cy="6833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966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B47-8A6A-4F4C-9EDF-99CBEA45DFA7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3349"/>
            <a:ext cx="7772400" cy="1143000"/>
          </a:xfrm>
        </p:spPr>
        <p:txBody>
          <a:bodyPr/>
          <a:lstStyle/>
          <a:p>
            <a:r>
              <a:rPr lang="en-US" altLang="en-US" dirty="0"/>
              <a:t>Example: Grouping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32549"/>
            <a:ext cx="7772400" cy="160655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From </a:t>
            </a:r>
            <a:r>
              <a:rPr lang="en-US" altLang="en-US" dirty="0">
                <a:solidFill>
                  <a:srgbClr val="00FF00"/>
                </a:solidFill>
              </a:rPr>
              <a:t>Sells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,</a:t>
            </a:r>
            <a:r>
              <a:rPr lang="en-US" altLang="en-US" dirty="0">
                <a:solidFill>
                  <a:srgbClr val="00FF00"/>
                </a:solidFill>
              </a:rPr>
              <a:t> </a:t>
            </a:r>
            <a:r>
              <a:rPr lang="en-US" altLang="en-US" dirty="0"/>
              <a:t>find for 	each drinker the average price of Bud 	at the bars they frequent: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516074" y="85725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27890" y="3576454"/>
            <a:ext cx="6186237" cy="236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SELECT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FFC000"/>
                </a:solidFill>
              </a:rPr>
              <a:t>AVG</a:t>
            </a:r>
            <a:r>
              <a:rPr lang="en-US" altLang="en-US" sz="2800" kern="0" dirty="0"/>
              <a:t>(</a:t>
            </a:r>
            <a:r>
              <a:rPr lang="en-US" altLang="en-US" sz="2800" kern="0" dirty="0">
                <a:solidFill>
                  <a:srgbClr val="00FF00"/>
                </a:solidFill>
              </a:rPr>
              <a:t>price</a:t>
            </a:r>
            <a:r>
              <a:rPr lang="en-US" altLang="en-US" sz="2800" kern="0" dirty="0"/>
              <a:t>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FROM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00FF00"/>
                </a:solidFill>
              </a:rPr>
              <a:t>Sells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WHERE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beer = ’Bud’ </a:t>
            </a:r>
            <a:r>
              <a:rPr lang="en-US" altLang="en-US" sz="2800" kern="0" dirty="0">
                <a:solidFill>
                  <a:srgbClr val="FFC000"/>
                </a:solidFill>
              </a:rPr>
              <a:t>AND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/>
              <a:t>			</a:t>
            </a:r>
            <a:r>
              <a:rPr lang="en-US" altLang="en-US" sz="2800" kern="0" dirty="0" err="1">
                <a:solidFill>
                  <a:srgbClr val="00FF00"/>
                </a:solidFill>
              </a:rPr>
              <a:t>Frequents.bar</a:t>
            </a:r>
            <a:r>
              <a:rPr lang="en-US" altLang="en-US" sz="2800" kern="0" dirty="0">
                <a:solidFill>
                  <a:srgbClr val="00FF00"/>
                </a:solidFill>
              </a:rPr>
              <a:t> = </a:t>
            </a:r>
            <a:r>
              <a:rPr lang="en-US" altLang="en-US" sz="2800" kern="0" dirty="0" err="1">
                <a:solidFill>
                  <a:srgbClr val="00FF00"/>
                </a:solidFill>
              </a:rPr>
              <a:t>Sells.bar</a:t>
            </a:r>
            <a:endParaRPr lang="en-US" altLang="en-US" sz="2800" kern="0" dirty="0">
              <a:solidFill>
                <a:srgbClr val="00FF00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GROUP BY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051387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B47-8A6A-4F4C-9EDF-99CBEA45DFA7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3349"/>
            <a:ext cx="7772400" cy="1143000"/>
          </a:xfrm>
        </p:spPr>
        <p:txBody>
          <a:bodyPr/>
          <a:lstStyle/>
          <a:p>
            <a:r>
              <a:rPr lang="en-US" altLang="en-US" dirty="0"/>
              <a:t>Example: Grouping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32549"/>
            <a:ext cx="7772400" cy="160655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From </a:t>
            </a:r>
            <a:r>
              <a:rPr lang="en-US" altLang="en-US" dirty="0">
                <a:solidFill>
                  <a:srgbClr val="00FF00"/>
                </a:solidFill>
              </a:rPr>
              <a:t>Sells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FF00"/>
                </a:solidFill>
              </a:rPr>
              <a:t>Frequents</a:t>
            </a:r>
            <a:r>
              <a:rPr lang="en-US" altLang="en-US" dirty="0"/>
              <a:t>,</a:t>
            </a:r>
            <a:r>
              <a:rPr lang="en-US" altLang="en-US" dirty="0">
                <a:solidFill>
                  <a:srgbClr val="00FF00"/>
                </a:solidFill>
              </a:rPr>
              <a:t> </a:t>
            </a:r>
            <a:r>
              <a:rPr lang="en-US" altLang="en-US" dirty="0"/>
              <a:t>find for 	each drinker the average price of Bud 	at the bars they frequent: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7645400" y="2872874"/>
            <a:ext cx="1347485" cy="15696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dirty="0">
                <a:latin typeface="Tahoma" panose="020B0604030504040204" pitchFamily="34" charset="0"/>
              </a:rPr>
              <a:t>compute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drinker-bar-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price for Bud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tuples first,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then group</a:t>
            </a:r>
          </a:p>
          <a:p>
            <a:r>
              <a:rPr lang="en-US" altLang="en-US" sz="1600" dirty="0">
                <a:latin typeface="Tahoma" panose="020B0604030504040204" pitchFamily="34" charset="0"/>
              </a:rPr>
              <a:t>by drinker.</a:t>
            </a:r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flipH="1">
            <a:off x="7298624" y="4442534"/>
            <a:ext cx="359476" cy="23735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516074" y="85725"/>
            <a:ext cx="252761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Frequents(drinker, bar)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27890" y="3576454"/>
            <a:ext cx="6186237" cy="236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SELECT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FFC000"/>
                </a:solidFill>
              </a:rPr>
              <a:t>AVG</a:t>
            </a:r>
            <a:r>
              <a:rPr lang="en-US" altLang="en-US" sz="2800" kern="0" dirty="0"/>
              <a:t>(</a:t>
            </a:r>
            <a:r>
              <a:rPr lang="en-US" altLang="en-US" sz="2800" kern="0" dirty="0">
                <a:solidFill>
                  <a:srgbClr val="00FF00"/>
                </a:solidFill>
              </a:rPr>
              <a:t>price</a:t>
            </a:r>
            <a:r>
              <a:rPr lang="en-US" altLang="en-US" sz="2800" kern="0" dirty="0"/>
              <a:t>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FROM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Frequents</a:t>
            </a:r>
            <a:r>
              <a:rPr lang="en-US" altLang="en-US" sz="2800" kern="0" dirty="0"/>
              <a:t>, </a:t>
            </a:r>
            <a:r>
              <a:rPr lang="en-US" altLang="en-US" sz="2800" kern="0" dirty="0">
                <a:solidFill>
                  <a:srgbClr val="00FF00"/>
                </a:solidFill>
              </a:rPr>
              <a:t>Sells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WHERE</a:t>
            </a:r>
            <a:r>
              <a:rPr lang="en-US" altLang="en-US" sz="2800" kern="0" dirty="0"/>
              <a:t> </a:t>
            </a:r>
            <a:r>
              <a:rPr lang="en-US" altLang="en-US" sz="2800" kern="0" dirty="0">
                <a:solidFill>
                  <a:srgbClr val="00FF00"/>
                </a:solidFill>
              </a:rPr>
              <a:t>beer = ’Bud’ </a:t>
            </a:r>
            <a:r>
              <a:rPr lang="en-US" altLang="en-US" sz="2800" kern="0" dirty="0">
                <a:solidFill>
                  <a:srgbClr val="FFC000"/>
                </a:solidFill>
              </a:rPr>
              <a:t>AND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/>
              <a:t>			</a:t>
            </a:r>
            <a:r>
              <a:rPr lang="en-US" altLang="en-US" sz="2800" kern="0" dirty="0" err="1">
                <a:solidFill>
                  <a:srgbClr val="00FF00"/>
                </a:solidFill>
              </a:rPr>
              <a:t>Frequents.bar</a:t>
            </a:r>
            <a:r>
              <a:rPr lang="en-US" altLang="en-US" sz="2800" kern="0" dirty="0">
                <a:solidFill>
                  <a:srgbClr val="00FF00"/>
                </a:solidFill>
              </a:rPr>
              <a:t> = </a:t>
            </a:r>
            <a:r>
              <a:rPr lang="en-US" altLang="en-US" sz="2800" kern="0" dirty="0" err="1">
                <a:solidFill>
                  <a:srgbClr val="00FF00"/>
                </a:solidFill>
              </a:rPr>
              <a:t>Sells.bar</a:t>
            </a:r>
            <a:endParaRPr lang="en-US" altLang="en-US" sz="2800" kern="0" dirty="0">
              <a:solidFill>
                <a:srgbClr val="00FF00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</a:pPr>
            <a:r>
              <a:rPr lang="en-US" altLang="en-US" sz="2800" kern="0" dirty="0">
                <a:solidFill>
                  <a:srgbClr val="FFC000"/>
                </a:solidFill>
              </a:rPr>
              <a:t>GROUP BY </a:t>
            </a:r>
            <a:r>
              <a:rPr lang="en-US" altLang="en-US" sz="2800" kern="0" dirty="0">
                <a:solidFill>
                  <a:srgbClr val="00FF00"/>
                </a:solidFill>
              </a:rPr>
              <a:t>drinker</a:t>
            </a:r>
            <a:r>
              <a:rPr lang="en-US" altLang="en-US" sz="2800" kern="0" dirty="0"/>
              <a:t>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227890" y="4485373"/>
            <a:ext cx="6070734" cy="9354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2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Restriction on </a:t>
            </a:r>
            <a:r>
              <a:rPr lang="en-US" altLang="zh-CN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>
                <a:ea typeface="宋体" panose="02010600030101010101" pitchFamily="2" charset="-122"/>
              </a:rPr>
              <a:t> Lists With Aggregation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09800"/>
            <a:ext cx="7772400" cy="34290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If any aggregation is used, then each 	element of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dirty="0">
                <a:ea typeface="宋体" panose="02010600030101010101" pitchFamily="2" charset="-122"/>
              </a:rPr>
              <a:t> list must be 	either: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zh-CN" dirty="0">
                <a:ea typeface="宋体" panose="02010600030101010101" pitchFamily="2" charset="-122"/>
              </a:rPr>
              <a:t>Aggregated, or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zh-CN" dirty="0">
                <a:ea typeface="宋体" panose="02010600030101010101" pitchFamily="2" charset="-122"/>
              </a:rPr>
              <a:t>An attribute on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list.</a:t>
            </a:r>
          </a:p>
        </p:txBody>
      </p:sp>
    </p:spTree>
    <p:extLst>
      <p:ext uri="{BB962C8B-B14F-4D97-AF65-F5344CB8AC3E}">
        <p14:creationId xmlns:p14="http://schemas.microsoft.com/office/powerpoint/2010/main" val="3867486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Illegal Query Example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You might think you could find the bar 	that sells Bud the cheapest by: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SELECT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bar,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MIN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(price)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FROM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Sells</a:t>
            </a:r>
          </a:p>
          <a:p>
            <a:pPr>
              <a:buFontTx/>
              <a:buNone/>
            </a:pP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FF33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WHERE</a:t>
            </a:r>
            <a:r>
              <a:rPr lang="en-US" altLang="zh-CN" b="1" dirty="0">
                <a:solidFill>
                  <a:srgbClr val="00FF0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B0F0"/>
                </a:solidFill>
                <a:latin typeface="Lucida Calligraphy" panose="03010101010101010101" pitchFamily="66" charset="0"/>
                <a:ea typeface="宋体" panose="02010600030101010101" pitchFamily="2" charset="-122"/>
              </a:rPr>
              <a:t>beer = ’Bud’;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But this query is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illegal</a:t>
            </a:r>
            <a:r>
              <a:rPr lang="en-US" altLang="zh-CN" dirty="0">
                <a:ea typeface="宋体" panose="02010600030101010101" pitchFamily="2" charset="-122"/>
              </a:rPr>
              <a:t> in SQL.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727825" y="85725"/>
            <a:ext cx="23241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108868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dirty="0">
                <a:ea typeface="宋体" panose="02010600030101010101" pitchFamily="2" charset="-122"/>
              </a:rPr>
              <a:t> Clauses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HAVING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&lt;condition&gt;</a:t>
            </a:r>
            <a:r>
              <a:rPr lang="en-US" altLang="zh-CN" dirty="0">
                <a:ea typeface="宋体" panose="02010600030101010101" pitchFamily="2" charset="-122"/>
              </a:rPr>
              <a:t> may follow a 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dirty="0">
                <a:ea typeface="宋体" panose="02010600030101010101" pitchFamily="2" charset="-122"/>
              </a:rPr>
              <a:t> 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If so, the condition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applies to each 	group</a:t>
            </a:r>
            <a:r>
              <a:rPr lang="en-US" altLang="zh-CN" dirty="0">
                <a:ea typeface="宋体" panose="02010600030101010101" pitchFamily="2" charset="-122"/>
              </a:rPr>
              <a:t>, and groups not satisfying the 	condition are eliminated.</a:t>
            </a:r>
          </a:p>
          <a:p>
            <a:endParaRPr lang="zh-CN" altLang="en-US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443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1081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311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(SELECT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FROM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WHERE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76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(SELECT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FROM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			     WHERE 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chemeClr val="bg1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078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beer IN 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’</a:t>
            </a:r>
            <a:r>
              <a:rPr lang="en-US" altLang="zh-CN" sz="2800" dirty="0">
                <a:solidFill>
                  <a:schemeClr val="bg1"/>
                </a:solidFill>
                <a:ea typeface="宋体" panose="02010600030101010101" pitchFamily="2" charset="-122"/>
              </a:rPr>
              <a:t>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88536" y="2088681"/>
            <a:ext cx="4493360" cy="510562"/>
          </a:xfrm>
          <a:prstGeom prst="roundRect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70" y="5969712"/>
            <a:ext cx="125604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beers made by Pete’s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172017" y="4585096"/>
            <a:ext cx="4054283" cy="1452484"/>
          </a:xfrm>
          <a:prstGeom prst="roundRect">
            <a:avLst/>
          </a:prstGeom>
          <a:noFill/>
          <a:ln>
            <a:solidFill>
              <a:srgbClr val="99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30417" y="5761956"/>
            <a:ext cx="1623495" cy="500144"/>
          </a:xfrm>
          <a:prstGeom prst="straightConnector1">
            <a:avLst/>
          </a:prstGeom>
          <a:ln w="38100">
            <a:solidFill>
              <a:srgbClr val="99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1505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8536" y="629763"/>
            <a:ext cx="7921592" cy="1911730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From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Sells </a:t>
            </a:r>
            <a:r>
              <a:rPr lang="en-US" altLang="zh-CN" sz="3200" dirty="0">
                <a:ea typeface="宋体" panose="02010600030101010101" pitchFamily="2" charset="-122"/>
              </a:rPr>
              <a:t>and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Beers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</a:rPr>
              <a:t>,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find the average price of those beers that are either served in at least three bars or are manufactured by Pete’s.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536" y="2749249"/>
            <a:ext cx="8229600" cy="3805238"/>
          </a:xfrm>
        </p:spPr>
        <p:txBody>
          <a:bodyPr/>
          <a:lstStyle/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beer,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AVG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(price)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Sells</a:t>
            </a:r>
          </a:p>
          <a:p>
            <a:pPr marL="609600" indent="-609600"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GROUP BY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</a:t>
            </a:r>
          </a:p>
          <a:p>
            <a:pPr marL="609600" indent="-609600">
              <a:spcBef>
                <a:spcPts val="0"/>
              </a:spcBef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HAVING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COUNT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(bar) &gt;= 3 </a:t>
            </a: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OR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beer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name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 marL="609600" indent="-609600"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	    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= ’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Pete’’s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’);</a:t>
            </a:r>
          </a:p>
          <a:p>
            <a:pPr marL="609600" indent="-609600">
              <a:spcBef>
                <a:spcPts val="0"/>
              </a:spcBef>
              <a:buNone/>
            </a:pPr>
            <a:endParaRPr lang="en-US" altLang="zh-CN" sz="2800" dirty="0">
              <a:solidFill>
                <a:srgbClr val="FFC000"/>
              </a:solidFill>
              <a:ea typeface="宋体" panose="02010600030101010101" pitchFamily="2" charset="-122"/>
            </a:endParaRPr>
          </a:p>
          <a:p>
            <a:pPr marL="609600" indent="-609600">
              <a:buFontTx/>
              <a:buNone/>
            </a:pP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1896" y="2541493"/>
            <a:ext cx="286832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group tuples (bar, beer, price) in Sells in terms of beer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426594" y="3012707"/>
            <a:ext cx="1855302" cy="8566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7226300" y="57150"/>
            <a:ext cx="18478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Beers(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2728" y="3284581"/>
            <a:ext cx="216728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at least 3 bars appear in the beer group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92429" y="1678523"/>
            <a:ext cx="5157587" cy="3524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5987" y="1541906"/>
            <a:ext cx="52939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7692" y="3942661"/>
            <a:ext cx="579120" cy="6256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88536" y="2088681"/>
            <a:ext cx="4493360" cy="510562"/>
          </a:xfrm>
          <a:prstGeom prst="roundRect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70" y="5969712"/>
            <a:ext cx="125604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beers made by Pete’s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82577" y="4115578"/>
            <a:ext cx="391895" cy="535332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172017" y="4585096"/>
            <a:ext cx="4054283" cy="1452484"/>
          </a:xfrm>
          <a:prstGeom prst="roundRect">
            <a:avLst/>
          </a:prstGeom>
          <a:noFill/>
          <a:ln>
            <a:solidFill>
              <a:srgbClr val="99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32547" y="4510553"/>
            <a:ext cx="5650030" cy="16496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774471" y="3284581"/>
            <a:ext cx="107313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beer is made by Pete’s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30417" y="5761956"/>
            <a:ext cx="1623495" cy="500144"/>
          </a:xfrm>
          <a:prstGeom prst="straightConnector1">
            <a:avLst/>
          </a:prstGeom>
          <a:ln w="38100">
            <a:solidFill>
              <a:srgbClr val="99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354245" y="3576968"/>
            <a:ext cx="628483" cy="500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743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0244" y="1952325"/>
            <a:ext cx="8043512" cy="4114800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These conditions may refer to any 	relation or tuple-variable in the 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dirty="0">
                <a:ea typeface="宋体" panose="02010600030101010101" pitchFamily="2" charset="-122"/>
              </a:rPr>
              <a:t> 	clause.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They may refer to attributes of those 	relations, as long as the attribute makes 	sense within a group; i.e., it is either:</a:t>
            </a:r>
          </a:p>
          <a:p>
            <a:pPr marL="1371600" lvl="2" indent="-457200">
              <a:buFont typeface="Monotype Sorts" pitchFamily="2" charset="2"/>
              <a:buAutoNum type="arabicPeriod"/>
            </a:pPr>
            <a:r>
              <a:rPr lang="en-US" altLang="zh-CN" sz="2800" dirty="0">
                <a:ea typeface="宋体" panose="02010600030101010101" pitchFamily="2" charset="-122"/>
              </a:rPr>
              <a:t>A grouping attribute, or</a:t>
            </a:r>
          </a:p>
          <a:p>
            <a:pPr marL="1371600" lvl="2" indent="-457200">
              <a:buFont typeface="Monotype Sorts" pitchFamily="2" charset="2"/>
              <a:buAutoNum type="arabicPeriod"/>
            </a:pPr>
            <a:r>
              <a:rPr lang="en-US" altLang="zh-CN" sz="2800" dirty="0">
                <a:ea typeface="宋体" panose="02010600030101010101" pitchFamily="2" charset="-122"/>
              </a:rPr>
              <a:t>Aggregated.</a:t>
            </a:r>
          </a:p>
        </p:txBody>
      </p:sp>
    </p:spTree>
    <p:extLst>
      <p:ext uri="{BB962C8B-B14F-4D97-AF65-F5344CB8AC3E}">
        <p14:creationId xmlns:p14="http://schemas.microsoft.com/office/powerpoint/2010/main" val="3025727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742" y="2019701"/>
            <a:ext cx="7818922" cy="4114800"/>
          </a:xfrm>
        </p:spPr>
        <p:txBody>
          <a:bodyPr/>
          <a:lstStyle/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It is easier to understand this from an implementation viewpoint: 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FROM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WHERE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GROUP BY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HAVING</a:t>
            </a:r>
          </a:p>
        </p:txBody>
      </p:sp>
    </p:spTree>
    <p:extLst>
      <p:ext uri="{BB962C8B-B14F-4D97-AF65-F5344CB8AC3E}">
        <p14:creationId xmlns:p14="http://schemas.microsoft.com/office/powerpoint/2010/main" val="4092636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Requirements on HAVING Conditions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742" y="2019701"/>
            <a:ext cx="7818922" cy="4114800"/>
          </a:xfrm>
        </p:spPr>
        <p:txBody>
          <a:bodyPr/>
          <a:lstStyle/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It is easier to understand this from an implementation viewpoint: 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FROM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WHERE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GROUP BY</a:t>
            </a:r>
          </a:p>
          <a:p>
            <a:pPr marL="0" indent="-548640" defTabSz="548640">
              <a:buFontTx/>
              <a:buNone/>
            </a:pP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	HAVING</a:t>
            </a:r>
          </a:p>
        </p:txBody>
      </p:sp>
      <p:sp>
        <p:nvSpPr>
          <p:cNvPr id="278534" name="Text Box 6"/>
          <p:cNvSpPr txBox="1">
            <a:spLocks noChangeArrowheads="1"/>
          </p:cNvSpPr>
          <p:nvPr/>
        </p:nvSpPr>
        <p:spPr bwMode="auto">
          <a:xfrm>
            <a:off x="3873500" y="3743274"/>
            <a:ext cx="187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1, input</a:t>
            </a:r>
          </a:p>
        </p:txBody>
      </p:sp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3857046" y="3167063"/>
            <a:ext cx="3897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5, compute the output</a:t>
            </a:r>
          </a:p>
        </p:txBody>
      </p:sp>
      <p:sp>
        <p:nvSpPr>
          <p:cNvPr id="278536" name="Text Box 8"/>
          <p:cNvSpPr txBox="1">
            <a:spLocks noChangeArrowheads="1"/>
          </p:cNvSpPr>
          <p:nvPr/>
        </p:nvSpPr>
        <p:spPr bwMode="auto">
          <a:xfrm>
            <a:off x="3873500" y="4319485"/>
            <a:ext cx="4174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2, pick the proper tuples</a:t>
            </a:r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3873500" y="4886171"/>
            <a:ext cx="44028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3, group the picked tuples</a:t>
            </a:r>
          </a:p>
        </p:txBody>
      </p:sp>
      <p:sp>
        <p:nvSpPr>
          <p:cNvPr id="278538" name="Text Box 10"/>
          <p:cNvSpPr txBox="1">
            <a:spLocks noChangeArrowheads="1"/>
          </p:cNvSpPr>
          <p:nvPr/>
        </p:nvSpPr>
        <p:spPr bwMode="auto">
          <a:xfrm>
            <a:off x="3873500" y="5483289"/>
            <a:ext cx="4282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step 4, pick the proper groups</a:t>
            </a:r>
          </a:p>
        </p:txBody>
      </p:sp>
    </p:spTree>
    <p:extLst>
      <p:ext uri="{BB962C8B-B14F-4D97-AF65-F5344CB8AC3E}">
        <p14:creationId xmlns:p14="http://schemas.microsoft.com/office/powerpoint/2010/main" val="509657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Database Modifications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modification </a:t>
            </a:r>
            <a:r>
              <a:rPr lang="en-US" altLang="zh-CN" dirty="0">
                <a:ea typeface="宋体" panose="02010600030101010101" pitchFamily="2" charset="-122"/>
              </a:rPr>
              <a:t>command does not 	return a result (as a query does), but 	changes the database in some way.</a:t>
            </a:r>
          </a:p>
        </p:txBody>
      </p:sp>
    </p:spTree>
    <p:extLst>
      <p:ext uri="{BB962C8B-B14F-4D97-AF65-F5344CB8AC3E}">
        <p14:creationId xmlns:p14="http://schemas.microsoft.com/office/powerpoint/2010/main" val="1708308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Database Modifications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A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modification </a:t>
            </a:r>
            <a:r>
              <a:rPr lang="en-US" altLang="zh-CN" dirty="0">
                <a:ea typeface="宋体" panose="02010600030101010101" pitchFamily="2" charset="-122"/>
              </a:rPr>
              <a:t>command does not 	return a result (as a query does), but 	changes the database in some way.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Three kinds of modifications: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Insert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Delete</a:t>
            </a:r>
            <a:r>
              <a:rPr lang="en-US" altLang="zh-CN" dirty="0">
                <a:ea typeface="宋体" panose="02010600030101010101" pitchFamily="2" charset="-122"/>
              </a:rPr>
              <a:t>  a tuple or tuples.</a:t>
            </a:r>
          </a:p>
          <a:p>
            <a:pPr marL="990600" lvl="1" indent="-533400">
              <a:buClr>
                <a:schemeClr val="accent2"/>
              </a:buClr>
              <a:buFont typeface="Monotype Sorts" pitchFamily="2" charset="2"/>
              <a:buAutoNum type="arabicPeriod"/>
            </a:pPr>
            <a:r>
              <a:rPr lang="en-US" altLang="zh-CN" dirty="0">
                <a:solidFill>
                  <a:srgbClr val="FFC0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dirty="0">
                <a:ea typeface="宋体" panose="02010600030101010101" pitchFamily="2" charset="-122"/>
              </a:rPr>
              <a:t>  the value(s) of an existing tuple or tuples.</a:t>
            </a:r>
          </a:p>
        </p:txBody>
      </p:sp>
    </p:spTree>
    <p:extLst>
      <p:ext uri="{BB962C8B-B14F-4D97-AF65-F5344CB8AC3E}">
        <p14:creationId xmlns:p14="http://schemas.microsoft.com/office/powerpoint/2010/main" val="28906843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</p:txBody>
      </p:sp>
    </p:spTree>
    <p:extLst>
      <p:ext uri="{BB962C8B-B14F-4D97-AF65-F5344CB8AC3E}">
        <p14:creationId xmlns:p14="http://schemas.microsoft.com/office/powerpoint/2010/main" val="4101659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67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We may add a list of attributes to </a:t>
            </a:r>
            <a:r>
              <a:rPr lang="en-US" altLang="en-US" sz="2800" dirty="0">
                <a:solidFill>
                  <a:srgbClr val="00FF00"/>
                </a:solidFill>
              </a:rPr>
              <a:t>&lt;relation&gt;</a:t>
            </a:r>
            <a:r>
              <a:rPr lang="en-US" altLang="en-US" sz="2800" dirty="0"/>
              <a:t>.</a:t>
            </a:r>
            <a:r>
              <a:rPr lang="en-US" altLang="en-US" sz="2800" dirty="0">
                <a:solidFill>
                  <a:srgbClr val="00FF00"/>
                </a:solidFill>
              </a:rPr>
              <a:t>	</a:t>
            </a:r>
            <a:r>
              <a:rPr lang="en-US" altLang="en-US" sz="2800" dirty="0"/>
              <a:t>Two reasons for doing so:</a:t>
            </a:r>
          </a:p>
          <a:p>
            <a:pPr marL="990600" lvl="1" indent="-533400">
              <a:spcBef>
                <a:spcPts val="0"/>
              </a:spcBef>
              <a:buFont typeface="Monotype Sorts" pitchFamily="2" charset="2"/>
              <a:buAutoNum type="arabicPeriod"/>
            </a:pPr>
            <a:r>
              <a:rPr lang="en-US" altLang="en-US" sz="2400" dirty="0"/>
              <a:t>Forget the order of attributes for the relation.</a:t>
            </a:r>
          </a:p>
          <a:p>
            <a:pPr marL="990600" lvl="1" indent="-533400">
              <a:spcBef>
                <a:spcPts val="0"/>
              </a:spcBef>
              <a:spcAft>
                <a:spcPts val="600"/>
              </a:spcAft>
              <a:buFont typeface="Monotype Sorts" pitchFamily="2" charset="2"/>
              <a:buAutoNum type="arabicPeriod"/>
            </a:pPr>
            <a:r>
              <a:rPr lang="en-US" altLang="en-US" sz="2400" dirty="0"/>
              <a:t>Don’t have values for all attributes, and want the system to fill in missing ones with default values.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19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40947"/>
            <a:ext cx="7772400" cy="5069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Insertion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2170" y="922421"/>
            <a:ext cx="7936030" cy="492973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insert a single tuple:</a:t>
            </a:r>
          </a:p>
          <a:p>
            <a:pPr marL="0" indent="-548640" defTabSz="548640"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	INSERT INTO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 </a:t>
            </a:r>
            <a:r>
              <a:rPr lang="en-US" altLang="zh-CN" sz="2400" dirty="0">
                <a:solidFill>
                  <a:srgbClr val="FFCC00"/>
                </a:solidFill>
                <a:ea typeface="宋体" panose="02010600030101010101" pitchFamily="2" charset="-122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ea typeface="宋体" panose="02010600030101010101" pitchFamily="2" charset="-122"/>
              </a:rPr>
              <a:t> (&lt;list of values&gt;);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Example:</a:t>
            </a:r>
            <a:r>
              <a:rPr lang="en-US" altLang="zh-CN" sz="2800" dirty="0">
                <a:ea typeface="宋体" panose="02010600030101010101" pitchFamily="2" charset="-122"/>
              </a:rPr>
              <a:t> add to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Likes(drinker, beer) </a:t>
            </a:r>
            <a:r>
              <a:rPr lang="en-US" altLang="zh-CN" sz="2800" dirty="0">
                <a:ea typeface="宋体" panose="02010600030101010101" pitchFamily="2" charset="-122"/>
              </a:rPr>
              <a:t>the fact 	that Sally likes Bud.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 Likes </a:t>
            </a:r>
            <a:r>
              <a:rPr lang="en-US" altLang="zh-CN" sz="2400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sz="2400" dirty="0">
                <a:solidFill>
                  <a:srgbClr val="00FF00"/>
                </a:solidFill>
                <a:latin typeface="+mn-ea"/>
              </a:rPr>
              <a:t>(’Sally’, ’Bud’);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We may add a list of attributes to </a:t>
            </a:r>
            <a:r>
              <a:rPr lang="en-US" altLang="en-US" sz="2800" dirty="0">
                <a:solidFill>
                  <a:srgbClr val="00FF00"/>
                </a:solidFill>
              </a:rPr>
              <a:t>&lt;relation&gt;</a:t>
            </a:r>
            <a:r>
              <a:rPr lang="en-US" altLang="en-US" sz="2800" dirty="0"/>
              <a:t>.</a:t>
            </a:r>
            <a:r>
              <a:rPr lang="en-US" altLang="en-US" sz="2800" dirty="0">
                <a:solidFill>
                  <a:srgbClr val="00FF00"/>
                </a:solidFill>
              </a:rPr>
              <a:t>	</a:t>
            </a:r>
            <a:r>
              <a:rPr lang="en-US" altLang="en-US" sz="2800" dirty="0"/>
              <a:t>Two reasons for doing so:</a:t>
            </a:r>
          </a:p>
          <a:p>
            <a:pPr marL="990600" lvl="1" indent="-533400">
              <a:spcBef>
                <a:spcPts val="0"/>
              </a:spcBef>
              <a:buFont typeface="Monotype Sorts" pitchFamily="2" charset="2"/>
              <a:buAutoNum type="arabicPeriod"/>
            </a:pPr>
            <a:r>
              <a:rPr lang="en-US" altLang="en-US" sz="2400" dirty="0"/>
              <a:t>Forget the order of attributes for the relation.</a:t>
            </a:r>
          </a:p>
          <a:p>
            <a:pPr marL="990600" lvl="1" indent="-533400">
              <a:spcBef>
                <a:spcPts val="0"/>
              </a:spcBef>
              <a:spcAft>
                <a:spcPts val="600"/>
              </a:spcAft>
              <a:buFont typeface="Monotype Sorts" pitchFamily="2" charset="2"/>
              <a:buAutoNum type="arabicPeriod"/>
            </a:pPr>
            <a:r>
              <a:rPr lang="en-US" altLang="en-US" sz="2400" dirty="0"/>
              <a:t>Don’t have values for all attributes, and want the system to fill in missing ones with default values.</a:t>
            </a:r>
          </a:p>
          <a:p>
            <a:pPr marL="0" lvl="1" indent="-548640"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/>
              <a:t>So another solution for the above example: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892925" y="85725"/>
            <a:ext cx="2146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5941371"/>
            <a:ext cx="7861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CC00"/>
                </a:solidFill>
                <a:latin typeface="+mn-ea"/>
              </a:rPr>
              <a:t>INSERT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INTO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 Likes(beer, drinker) </a:t>
            </a:r>
            <a:r>
              <a:rPr lang="en-US" altLang="zh-CN" dirty="0">
                <a:solidFill>
                  <a:srgbClr val="FFCC00"/>
                </a:solidFill>
                <a:latin typeface="+mn-ea"/>
              </a:rPr>
              <a:t>VALUES</a:t>
            </a:r>
            <a:r>
              <a:rPr lang="en-US" altLang="zh-CN" dirty="0">
                <a:solidFill>
                  <a:srgbClr val="00FF00"/>
                </a:solidFill>
                <a:latin typeface="+mn-ea"/>
              </a:rPr>
              <a:t>(‘Bud’, ’Sally’);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5781" y="2906829"/>
            <a:ext cx="6025415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5965259"/>
            <a:ext cx="7772400" cy="413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285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Inserting Many Tuples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We may insert the entire result of a 	query into a relation, using the form:</a:t>
            </a:r>
          </a:p>
          <a:p>
            <a:pPr>
              <a:buFontTx/>
              <a:buNone/>
            </a:pPr>
            <a:r>
              <a:rPr lang="en-US" altLang="zh-CN" dirty="0">
                <a:ea typeface="宋体" panose="02010600030101010101" pitchFamily="2" charset="-122"/>
              </a:rPr>
              <a:t>		</a:t>
            </a:r>
            <a:r>
              <a:rPr lang="en-US" altLang="zh-CN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		(&lt;subquery&gt;);</a:t>
            </a:r>
          </a:p>
        </p:txBody>
      </p:sp>
    </p:spTree>
    <p:extLst>
      <p:ext uri="{BB962C8B-B14F-4D97-AF65-F5344CB8AC3E}">
        <p14:creationId xmlns:p14="http://schemas.microsoft.com/office/powerpoint/2010/main" val="13057702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97519F6-5DD9-1031-7CA5-40D05E21A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520" y="3504964"/>
            <a:ext cx="6296685" cy="27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kern="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kern="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kern="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</p:spTree>
    <p:extLst>
      <p:ext uri="{BB962C8B-B14F-4D97-AF65-F5344CB8AC3E}">
        <p14:creationId xmlns:p14="http://schemas.microsoft.com/office/powerpoint/2010/main" val="20494953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BD89-0517-8AE5-90A2-645EB32A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>
            <a:extLst>
              <a:ext uri="{FF2B5EF4-FFF2-40B4-BE49-F238E27FC236}">
                <a16:creationId xmlns:a16="http://schemas.microsoft.com/office/drawing/2014/main" id="{5008B7D3-1E2F-FE2E-B569-33C9E587225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A7262AA9-E592-C318-4E5C-44A6351A84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>
            <a:extLst>
              <a:ext uri="{FF2B5EF4-FFF2-40B4-BE49-F238E27FC236}">
                <a16:creationId xmlns:a16="http://schemas.microsoft.com/office/drawing/2014/main" id="{6474B4AA-3632-D621-409C-859FBE4C9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BE5D3C8-9704-7DE5-3F10-EBEB05AFE9AA}"/>
              </a:ext>
            </a:extLst>
          </p:cNvPr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B30B2CD6-9840-8B6A-9C66-72BEEDBC0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155D83D-B4E3-1241-E611-51D986C0DFCC}"/>
              </a:ext>
            </a:extLst>
          </p:cNvPr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BCA18D0-ADF4-9F98-FB8D-B920EED16C57}"/>
              </a:ext>
            </a:extLst>
          </p:cNvPr>
          <p:cNvSpPr txBox="1"/>
          <p:nvPr/>
        </p:nvSpPr>
        <p:spPr>
          <a:xfrm>
            <a:off x="7142265" y="4226256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(Sally, Joe’s, Tom, Joe’s)</a:t>
            </a:r>
          </a:p>
          <a:p>
            <a:r>
              <a:rPr lang="en-US" sz="1200" dirty="0"/>
              <a:t>(Sally, Sue’s, Jeff, Sue’s)</a:t>
            </a:r>
          </a:p>
          <a:p>
            <a:r>
              <a:rPr lang="en-US" sz="1200" dirty="0"/>
              <a:t>(Sally, Sue’s, Mary, Sue’s)</a:t>
            </a:r>
          </a:p>
          <a:p>
            <a:r>
              <a:rPr lang="en-US" sz="12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278096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881DA-36F9-63D3-E47D-313D5973A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>
            <a:extLst>
              <a:ext uri="{FF2B5EF4-FFF2-40B4-BE49-F238E27FC236}">
                <a16:creationId xmlns:a16="http://schemas.microsoft.com/office/drawing/2014/main" id="{EE20EDD8-BF2E-90CF-33E6-7F1A4CFD00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D0A8033F-7939-AF55-A4AA-B3F8DF5145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>
            <a:extLst>
              <a:ext uri="{FF2B5EF4-FFF2-40B4-BE49-F238E27FC236}">
                <a16:creationId xmlns:a16="http://schemas.microsoft.com/office/drawing/2014/main" id="{D348CA4F-FF3F-9EB6-0C93-D0586DF7E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5CA5BB5-0C64-4B35-A493-FDBD5D1AB12C}"/>
              </a:ext>
            </a:extLst>
          </p:cNvPr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EFE11A1F-20BE-FED6-DD35-2A178821E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92F5ABA-BAE8-24E1-39D6-42DFACDE81CE}"/>
              </a:ext>
            </a:extLst>
          </p:cNvPr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>
            <a:extLst>
              <a:ext uri="{FF2B5EF4-FFF2-40B4-BE49-F238E27FC236}">
                <a16:creationId xmlns:a16="http://schemas.microsoft.com/office/drawing/2014/main" id="{5D907551-F982-6BAD-2B38-02FFD7D84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40E5C1-3D5C-4EB6-B759-EBB2D4C10D5D}"/>
              </a:ext>
            </a:extLst>
          </p:cNvPr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2E1575-9A16-F4BC-50FB-AE782720B349}"/>
              </a:ext>
            </a:extLst>
          </p:cNvPr>
          <p:cNvSpPr txBox="1"/>
          <p:nvPr/>
        </p:nvSpPr>
        <p:spPr>
          <a:xfrm>
            <a:off x="5657383" y="3408409"/>
            <a:ext cx="57098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Tom</a:t>
            </a:r>
          </a:p>
          <a:p>
            <a:pPr algn="ctr"/>
            <a:r>
              <a:rPr lang="en-US" sz="1400" dirty="0"/>
              <a:t>Jeff</a:t>
            </a:r>
          </a:p>
          <a:p>
            <a:pPr algn="ctr"/>
            <a:r>
              <a:rPr lang="en-US" sz="1400" dirty="0"/>
              <a:t>Mary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B70C08-C6F0-84CF-4EB4-A39E5D0B0C87}"/>
              </a:ext>
            </a:extLst>
          </p:cNvPr>
          <p:cNvSpPr txBox="1"/>
          <p:nvPr/>
        </p:nvSpPr>
        <p:spPr>
          <a:xfrm>
            <a:off x="7142265" y="4226256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(Sally, Joe’s, Tom, Joe’s)</a:t>
            </a:r>
          </a:p>
          <a:p>
            <a:r>
              <a:rPr lang="en-US" sz="1200" dirty="0"/>
              <a:t>(Sally, Sue’s, Jeff, Sue’s)</a:t>
            </a:r>
          </a:p>
          <a:p>
            <a:r>
              <a:rPr lang="en-US" sz="1200" dirty="0"/>
              <a:t>(Sally, Sue’s, Mary, Sue’s)</a:t>
            </a:r>
          </a:p>
          <a:p>
            <a:r>
              <a:rPr lang="en-US" sz="12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469741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3" y="652601"/>
            <a:ext cx="7633685" cy="2559292"/>
          </a:xfrm>
        </p:spPr>
        <p:txBody>
          <a:bodyPr/>
          <a:lstStyle/>
          <a:p>
            <a:pPr algn="l"/>
            <a:r>
              <a:rPr lang="en-US" altLang="zh-CN" sz="3200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sz="3200" dirty="0">
                <a:ea typeface="宋体" panose="02010600030101010101" pitchFamily="2" charset="-122"/>
              </a:rPr>
              <a:t> Using 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Frequents</a:t>
            </a:r>
            <a:r>
              <a:rPr lang="en-US" altLang="zh-CN" sz="3200" dirty="0">
                <a:ea typeface="宋体" panose="02010600030101010101" pitchFamily="2" charset="-122"/>
              </a:rPr>
              <a:t>, enter into the new relation </a:t>
            </a:r>
            <a:r>
              <a:rPr lang="en-US" altLang="zh-CN" sz="32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r>
              <a:rPr lang="en-US" altLang="zh-CN" sz="3200" dirty="0">
                <a:solidFill>
                  <a:srgbClr val="00FF00"/>
                </a:solidFill>
                <a:ea typeface="宋体" panose="02010600030101010101" pitchFamily="2" charset="-122"/>
              </a:rPr>
              <a:t>(name)</a:t>
            </a:r>
            <a:r>
              <a:rPr lang="en-US" altLang="zh-CN" sz="3200" dirty="0">
                <a:ea typeface="宋体" panose="02010600030101010101" pitchFamily="2" charset="-122"/>
              </a:rPr>
              <a:t> all of Sally’s “potential buddies,” i.e., those drinkers who frequent at least one bar that Sally also frequents.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49520" y="3504964"/>
            <a:ext cx="6296685" cy="2713088"/>
          </a:xfrm>
        </p:spPr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INSERT INTO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err="1">
                <a:solidFill>
                  <a:srgbClr val="00FF00"/>
                </a:solidFill>
                <a:ea typeface="宋体" panose="02010600030101010101" pitchFamily="2" charset="-122"/>
              </a:rPr>
              <a:t>PotBuddies</a:t>
            </a:r>
            <a:endParaRPr lang="en-US" altLang="zh-CN" sz="2800" dirty="0">
              <a:solidFill>
                <a:srgbClr val="00FF00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d2.drinker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Frequents d1, Frequents d2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d1.drinker =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    d2.drinker &lt;&gt; ’Sally’ 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		    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d1.bar = d2.bar);</a:t>
            </a:r>
          </a:p>
        </p:txBody>
      </p:sp>
      <p:sp>
        <p:nvSpPr>
          <p:cNvPr id="59402" name="TextBox 9"/>
          <p:cNvSpPr txBox="1">
            <a:spLocks noChangeArrowheads="1"/>
          </p:cNvSpPr>
          <p:nvPr/>
        </p:nvSpPr>
        <p:spPr bwMode="auto">
          <a:xfrm>
            <a:off x="6524625" y="85725"/>
            <a:ext cx="2527300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Frequents(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405288" y="4437245"/>
            <a:ext cx="5678906" cy="1713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715686" y="2711081"/>
            <a:ext cx="23296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1.</a:t>
            </a:r>
            <a:r>
              <a:rPr lang="en-US" altLang="zh-CN" sz="1600" dirty="0">
                <a:ea typeface="宋体" panose="02010600030101010101" pitchFamily="2" charset="-122"/>
              </a:rPr>
              <a:t> find all potential buddies of Sally by pairing Sally with those who frequent the bars Sally frequents.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24625" y="4034521"/>
            <a:ext cx="289711" cy="402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351646" y="2783620"/>
            <a:ext cx="125110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2.</a:t>
            </a:r>
            <a:r>
              <a:rPr lang="en-US" altLang="zh-CN" sz="1600" dirty="0">
                <a:ea typeface="宋体" panose="02010600030101010101" pitchFamily="2" charset="-122"/>
              </a:rPr>
              <a:t> collect the drinkers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472622" y="3372801"/>
            <a:ext cx="1047575" cy="8630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91217" y="6202012"/>
            <a:ext cx="1906075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B0F0"/>
                </a:solidFill>
                <a:ea typeface="宋体" panose="02010600030101010101" pitchFamily="2" charset="-122"/>
              </a:rPr>
              <a:t>3.</a:t>
            </a:r>
            <a:r>
              <a:rPr lang="en-US" altLang="zh-CN" sz="1600" dirty="0">
                <a:ea typeface="宋体" panose="02010600030101010101" pitchFamily="2" charset="-122"/>
              </a:rPr>
              <a:t> add the drinkers to </a:t>
            </a:r>
            <a:r>
              <a:rPr lang="en-US" altLang="zh-CN" sz="1600" dirty="0" err="1">
                <a:ea typeface="宋体" panose="02010600030101010101" pitchFamily="2" charset="-122"/>
              </a:rPr>
              <a:t>PotBuddies</a:t>
            </a:r>
            <a:endParaRPr lang="en-US" altLang="zh-CN" sz="1600" dirty="0">
              <a:ea typeface="宋体" panose="02010600030101010101" pitchFamily="2" charset="-122"/>
            </a:endParaRPr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956112" y="3885462"/>
            <a:ext cx="449176" cy="2265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04024"/>
              </p:ext>
            </p:extLst>
          </p:nvPr>
        </p:nvGraphicFramePr>
        <p:xfrm>
          <a:off x="158454" y="3504964"/>
          <a:ext cx="997819" cy="1383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0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d2.drinker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Jeff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8454" y="3197187"/>
            <a:ext cx="1058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FF00"/>
                </a:solidFill>
              </a:rPr>
              <a:t>PotBuddies</a:t>
            </a:r>
            <a:endParaRPr lang="en-US" sz="1400" dirty="0">
              <a:solidFill>
                <a:srgbClr val="00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D87C3-0D18-CED7-AA26-317C409F66CC}"/>
              </a:ext>
            </a:extLst>
          </p:cNvPr>
          <p:cNvSpPr txBox="1"/>
          <p:nvPr/>
        </p:nvSpPr>
        <p:spPr>
          <a:xfrm>
            <a:off x="5657383" y="3408409"/>
            <a:ext cx="57098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Tom</a:t>
            </a:r>
          </a:p>
          <a:p>
            <a:pPr algn="ctr"/>
            <a:r>
              <a:rPr lang="en-US" sz="1400" dirty="0"/>
              <a:t>Jeff</a:t>
            </a:r>
          </a:p>
          <a:p>
            <a:pPr algn="ctr"/>
            <a:r>
              <a:rPr lang="en-US" sz="1400" dirty="0"/>
              <a:t>Mary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7898-5929-D82B-25A0-AA245F49D243}"/>
              </a:ext>
            </a:extLst>
          </p:cNvPr>
          <p:cNvSpPr txBox="1"/>
          <p:nvPr/>
        </p:nvSpPr>
        <p:spPr>
          <a:xfrm>
            <a:off x="7142265" y="4226256"/>
            <a:ext cx="1903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(Sally, Joe’s, Tom, Joe’s)</a:t>
            </a:r>
          </a:p>
          <a:p>
            <a:r>
              <a:rPr lang="en-US" sz="1200" dirty="0"/>
              <a:t>(Sally, Sue’s, Jeff, Sue’s)</a:t>
            </a:r>
          </a:p>
          <a:p>
            <a:r>
              <a:rPr lang="en-US" sz="1200" dirty="0"/>
              <a:t>(Sally, Sue’s, Mary, Sue’s)</a:t>
            </a:r>
          </a:p>
          <a:p>
            <a:r>
              <a:rPr lang="en-US" sz="12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5653839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</p:txBody>
      </p:sp>
    </p:spTree>
    <p:extLst>
      <p:ext uri="{BB962C8B-B14F-4D97-AF65-F5344CB8AC3E}">
        <p14:creationId xmlns:p14="http://schemas.microsoft.com/office/powerpoint/2010/main" val="785978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dirty="0">
                <a:ea typeface="宋体" panose="02010600030101010101" pitchFamily="2" charset="-122"/>
              </a:rPr>
              <a:t> 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 the fact 	that Sally likes Bud: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</a:rPr>
              <a:t> 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</a:rPr>
              <a:t> drinker = ’Sally’ </a:t>
            </a:r>
            <a:r>
              <a:rPr lang="en-US" altLang="zh-CN" sz="2800" dirty="0">
                <a:solidFill>
                  <a:srgbClr val="FFCC00"/>
                </a:solidFill>
              </a:rPr>
              <a:t>AND </a:t>
            </a:r>
            <a:r>
              <a:rPr lang="en-US" altLang="zh-CN" sz="2800" dirty="0">
                <a:solidFill>
                  <a:srgbClr val="00FF00"/>
                </a:solidFill>
              </a:rPr>
              <a:t>beer = ’Bud’;</a:t>
            </a: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880760" y="104976"/>
            <a:ext cx="2145203" cy="341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22589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4590"/>
            <a:ext cx="7772400" cy="51655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Deletion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799" y="912797"/>
            <a:ext cx="7842183" cy="5593881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To delete tuples satisfying a condition 	from some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 &lt;condition&gt;;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solidFill>
                  <a:srgbClr val="00B0F0"/>
                </a:solidFill>
                <a:ea typeface="宋体" panose="02010600030101010101" pitchFamily="2" charset="-122"/>
              </a:rPr>
              <a:t>Example.</a:t>
            </a:r>
            <a:r>
              <a:rPr lang="en-US" altLang="zh-CN" dirty="0">
                <a:ea typeface="宋体" panose="02010600030101010101" pitchFamily="2" charset="-122"/>
              </a:rPr>
              <a:t> 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Likes</a:t>
            </a:r>
            <a:r>
              <a:rPr lang="en-US" altLang="zh-CN" dirty="0">
                <a:ea typeface="宋体" panose="02010600030101010101" pitchFamily="2" charset="-122"/>
              </a:rPr>
              <a:t> the fact 	that Sally likes Bud:</a:t>
            </a:r>
          </a:p>
          <a:p>
            <a:pPr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DELETE FROM</a:t>
            </a:r>
            <a:r>
              <a:rPr lang="en-US" altLang="zh-CN" sz="2800" dirty="0">
                <a:solidFill>
                  <a:srgbClr val="00FF00"/>
                </a:solidFill>
              </a:rPr>
              <a:t> Likes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800" dirty="0">
                <a:solidFill>
                  <a:srgbClr val="00FF00"/>
                </a:solidFill>
              </a:rPr>
              <a:t>	   </a:t>
            </a:r>
            <a:r>
              <a:rPr lang="en-US" altLang="zh-CN" sz="2800" dirty="0">
                <a:solidFill>
                  <a:srgbClr val="FFCC00"/>
                </a:solidFill>
              </a:rPr>
              <a:t>WHERE</a:t>
            </a:r>
            <a:r>
              <a:rPr lang="en-US" altLang="zh-CN" sz="2800" dirty="0">
                <a:solidFill>
                  <a:srgbClr val="00FF00"/>
                </a:solidFill>
              </a:rPr>
              <a:t> drinker = ’Sally’ </a:t>
            </a:r>
            <a:r>
              <a:rPr lang="en-US" altLang="zh-CN" sz="2800" dirty="0">
                <a:solidFill>
                  <a:srgbClr val="FFCC00"/>
                </a:solidFill>
              </a:rPr>
              <a:t>AND </a:t>
            </a:r>
            <a:r>
              <a:rPr lang="en-US" altLang="zh-CN" sz="2800" dirty="0">
                <a:solidFill>
                  <a:srgbClr val="00FF00"/>
                </a:solidFill>
              </a:rPr>
              <a:t>beer = ’Bud’;</a:t>
            </a:r>
          </a:p>
          <a:p>
            <a:pPr indent="-548640" defTabSz="548640">
              <a:spcBef>
                <a:spcPts val="672"/>
              </a:spcBef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/>
              <a:t>To make the relation </a:t>
            </a:r>
            <a:r>
              <a:rPr lang="en-US" altLang="zh-CN" dirty="0">
                <a:solidFill>
                  <a:srgbClr val="00FF00"/>
                </a:solidFill>
              </a:rPr>
              <a:t>Likes</a:t>
            </a:r>
            <a:r>
              <a:rPr lang="en-US" altLang="zh-CN" dirty="0"/>
              <a:t> empty: 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800" dirty="0"/>
              <a:t>	   </a:t>
            </a:r>
            <a:r>
              <a:rPr lang="en-US" altLang="zh-CN" sz="2800" dirty="0">
                <a:solidFill>
                  <a:srgbClr val="FFC000"/>
                </a:solidFill>
              </a:rPr>
              <a:t>DELETE FROM </a:t>
            </a:r>
            <a:r>
              <a:rPr lang="en-US" altLang="zh-CN" sz="2800" dirty="0">
                <a:solidFill>
                  <a:srgbClr val="00FF00"/>
                </a:solidFill>
              </a:rPr>
              <a:t>Likes</a:t>
            </a:r>
          </a:p>
          <a:p>
            <a:pPr marL="0" indent="0" defTabSz="548640">
              <a:spcBef>
                <a:spcPts val="672"/>
              </a:spcBef>
              <a:buClr>
                <a:schemeClr val="accent2"/>
              </a:buClr>
              <a:buNone/>
            </a:pPr>
            <a:r>
              <a:rPr lang="en-US" altLang="zh-CN" sz="2400" dirty="0">
                <a:solidFill>
                  <a:srgbClr val="00FF00"/>
                </a:solidFill>
              </a:rPr>
              <a:t>	</a:t>
            </a:r>
            <a:r>
              <a:rPr lang="en-US" altLang="zh-CN" sz="2800" dirty="0"/>
              <a:t>Note that no WHERE clause is needed</a:t>
            </a:r>
          </a:p>
          <a:p>
            <a:pPr>
              <a:buFontTx/>
              <a:buNone/>
            </a:pPr>
            <a:endParaRPr lang="en-US" altLang="zh-CN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880760" y="104976"/>
            <a:ext cx="2145203" cy="341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Likes(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drinker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8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800" dirty="0">
                <a:solidFill>
                  <a:srgbClr val="00FF00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04129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1513" y="264168"/>
            <a:ext cx="7772400" cy="7747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Example: Delete Many Tuples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543" y="1217311"/>
            <a:ext cx="7654340" cy="16606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dirty="0">
                <a:ea typeface="宋体" panose="02010600030101010101" pitchFamily="2" charset="-122"/>
              </a:rPr>
              <a:t>all 	beers for which there is another beer 	by the same manufacturer.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37172" y="2952505"/>
            <a:ext cx="4633136" cy="220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 b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 EXISTS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b.manf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b.name);</a:t>
            </a:r>
          </a:p>
        </p:txBody>
      </p:sp>
    </p:spTree>
    <p:extLst>
      <p:ext uri="{BB962C8B-B14F-4D97-AF65-F5344CB8AC3E}">
        <p14:creationId xmlns:p14="http://schemas.microsoft.com/office/powerpoint/2010/main" val="28698200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1513" y="264168"/>
            <a:ext cx="7772400" cy="774700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Example: Delete Many Tuples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0543" y="1217311"/>
            <a:ext cx="7654340" cy="1660643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dirty="0">
                <a:ea typeface="宋体" panose="02010600030101010101" pitchFamily="2" charset="-122"/>
              </a:rPr>
              <a:t>Delete from 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dirty="0">
                <a:ea typeface="宋体" panose="02010600030101010101" pitchFamily="2" charset="-122"/>
              </a:rPr>
              <a:t>all 	beers for which there is another beer 	by the same manufacturer.</a:t>
            </a:r>
          </a:p>
        </p:txBody>
      </p:sp>
      <p:sp>
        <p:nvSpPr>
          <p:cNvPr id="63495" name="Text Box 6"/>
          <p:cNvSpPr txBox="1">
            <a:spLocks noChangeArrowheads="1"/>
          </p:cNvSpPr>
          <p:nvPr/>
        </p:nvSpPr>
        <p:spPr bwMode="auto">
          <a:xfrm>
            <a:off x="5191434" y="5686586"/>
            <a:ext cx="351108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Beers with the same manufacturer and a different name from the name of the beer represented by tuple b.</a:t>
            </a:r>
          </a:p>
        </p:txBody>
      </p:sp>
      <p:sp>
        <p:nvSpPr>
          <p:cNvPr id="63496" name="Line 7"/>
          <p:cNvSpPr>
            <a:spLocks noChangeShapeType="1"/>
          </p:cNvSpPr>
          <p:nvPr/>
        </p:nvSpPr>
        <p:spPr bwMode="auto">
          <a:xfrm flipH="1" flipV="1">
            <a:off x="4697128" y="5231239"/>
            <a:ext cx="494306" cy="46506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37172" y="2952505"/>
            <a:ext cx="4633136" cy="220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DELETE 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 b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 EXISTS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(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SELECT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name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FROM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Beers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= </a:t>
            </a:r>
            <a:r>
              <a:rPr lang="en-US" altLang="zh-CN" sz="24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b.manf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AND </a:t>
            </a:r>
          </a:p>
          <a:p>
            <a:pPr>
              <a:buFontTx/>
              <a:buNone/>
            </a:pPr>
            <a:r>
              <a:rPr lang="en-US" altLang="zh-CN" sz="2400" kern="0" dirty="0">
                <a:solidFill>
                  <a:srgbClr val="FFCC00"/>
                </a:solidFill>
                <a:ea typeface="宋体" panose="02010600030101010101" pitchFamily="2" charset="-122"/>
              </a:rPr>
              <a:t>                </a:t>
            </a:r>
            <a:r>
              <a:rPr lang="en-US" altLang="zh-CN" sz="2400" kern="0" dirty="0">
                <a:solidFill>
                  <a:srgbClr val="00FF00"/>
                </a:solidFill>
                <a:ea typeface="宋体" panose="02010600030101010101" pitchFamily="2" charset="-122"/>
              </a:rPr>
              <a:t>name &lt;&gt; b.name);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298746" y="3897902"/>
            <a:ext cx="4109987" cy="12923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72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BEA05FCE-0E6B-FA4E-5E79-1ECFEDAFF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9944005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B5FD6-6844-FBD9-C45B-491FE9B96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1631140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F692744-DCCE-30DF-8893-844F22D19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1241366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B0ECCFB2-EAD6-2601-0348-2634D00DB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8531036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18327" y="54685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813A17A-DDF7-6CF8-4342-F54B3F470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7569400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18327" y="54685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Oval 7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51265" y="113948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6346046-0115-788F-83CD-5361DE5BA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26010223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432884" y="1113322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00249B3E-D711-7093-2A61-A40FC9B1A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03889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8515CD9F-1C5B-8402-88AE-CC7D0493F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8055776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ea typeface="宋体" panose="02010600030101010101" pitchFamily="2" charset="-122"/>
              </a:rPr>
              <a:t>Mark all tuples for which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WHERE </a:t>
            </a:r>
            <a:r>
              <a:rPr lang="en-US" altLang="zh-CN" sz="2400" dirty="0">
                <a:ea typeface="宋体" panose="02010600030101010101" pitchFamily="2" charset="-122"/>
              </a:rPr>
              <a:t>condition holds.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6AC8C57-A268-6037-4E03-37B737A56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8723420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0928" y="311217"/>
            <a:ext cx="5621957" cy="535806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Semantics of Deletion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7892" y="1124552"/>
            <a:ext cx="7960092" cy="5314749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Suppose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Anheuser-Busch</a:t>
            </a:r>
            <a:r>
              <a:rPr lang="en-US" altLang="zh-CN" sz="2800" dirty="0">
                <a:ea typeface="宋体" panose="02010600030101010101" pitchFamily="2" charset="-122"/>
              </a:rPr>
              <a:t> 					makes only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and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If we come to the tuple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 first.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The subquery is nonempty, because of the 	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tuple, so we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</a:t>
            </a:r>
            <a:r>
              <a:rPr lang="en-US" altLang="zh-CN" sz="2800" dirty="0">
                <a:ea typeface="宋体" panose="02010600030101010101" pitchFamily="2" charset="-122"/>
              </a:rPr>
              <a:t>.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(?)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Now, when </a:t>
            </a:r>
            <a:r>
              <a:rPr lang="en-US" altLang="zh-CN" sz="2800" dirty="0">
                <a:solidFill>
                  <a:srgbClr val="00FF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ea typeface="宋体" panose="02010600030101010101" pitchFamily="2" charset="-122"/>
              </a:rPr>
              <a:t> is the tuple for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</a:t>
            </a:r>
            <a:r>
              <a:rPr lang="en-US" altLang="zh-CN" sz="2800" dirty="0">
                <a:ea typeface="宋体" panose="02010600030101010101" pitchFamily="2" charset="-122"/>
              </a:rPr>
              <a:t>,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 we 	delete that tuple too?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Answer:</a:t>
            </a:r>
            <a:r>
              <a:rPr lang="en-US" altLang="zh-CN" sz="2800" dirty="0">
                <a:ea typeface="宋体" panose="02010600030101010101" pitchFamily="2" charset="-122"/>
              </a:rPr>
              <a:t> we 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do</a:t>
            </a:r>
            <a:r>
              <a:rPr lang="en-US" altLang="zh-CN" sz="2800" dirty="0">
                <a:ea typeface="宋体" panose="02010600030101010101" pitchFamily="2" charset="-122"/>
              </a:rPr>
              <a:t> delete </a:t>
            </a:r>
            <a:r>
              <a:rPr lang="en-US" altLang="zh-CN" sz="2800" dirty="0">
                <a:solidFill>
                  <a:srgbClr val="00B0F0"/>
                </a:solidFill>
                <a:ea typeface="宋体" panose="02010600030101010101" pitchFamily="2" charset="-122"/>
              </a:rPr>
              <a:t>Bud Lite </a:t>
            </a:r>
            <a:r>
              <a:rPr lang="en-US" altLang="zh-CN" sz="2800" dirty="0">
                <a:ea typeface="宋体" panose="02010600030101010101" pitchFamily="2" charset="-122"/>
              </a:rPr>
              <a:t>as well.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solidFill>
                  <a:srgbClr val="FFC000"/>
                </a:solidFill>
                <a:ea typeface="宋体" panose="02010600030101010101" pitchFamily="2" charset="-122"/>
              </a:rPr>
              <a:t>Reason:</a:t>
            </a:r>
            <a:r>
              <a:rPr lang="en-US" altLang="zh-CN" sz="2800" dirty="0">
                <a:ea typeface="宋体" panose="02010600030101010101" pitchFamily="2" charset="-122"/>
              </a:rPr>
              <a:t> Deletion proceeds in two stages:</a:t>
            </a:r>
          </a:p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-- </a:t>
            </a:r>
            <a:r>
              <a:rPr lang="en-US" altLang="zh-CN" sz="2400" dirty="0">
                <a:ea typeface="宋体" panose="02010600030101010101" pitchFamily="2" charset="-122"/>
              </a:rPr>
              <a:t>Mark all tuples for which </a:t>
            </a:r>
            <a:r>
              <a:rPr lang="en-US" altLang="zh-CN" sz="2400" dirty="0">
                <a:solidFill>
                  <a:srgbClr val="FFC000"/>
                </a:solidFill>
                <a:ea typeface="宋体" panose="02010600030101010101" pitchFamily="2" charset="-122"/>
              </a:rPr>
              <a:t>WHERE </a:t>
            </a:r>
            <a:r>
              <a:rPr lang="en-US" altLang="zh-CN" sz="2400" dirty="0">
                <a:ea typeface="宋体" panose="02010600030101010101" pitchFamily="2" charset="-122"/>
              </a:rPr>
              <a:t>condition holds.</a:t>
            </a:r>
          </a:p>
          <a:p>
            <a:pPr marL="194310" lvl="1" indent="0" defTabSz="548640">
              <a:buClr>
                <a:schemeClr val="accent2"/>
              </a:buClr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-- Delete the marked tuples.</a:t>
            </a:r>
          </a:p>
          <a:p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17382" y="161223"/>
          <a:ext cx="263411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manf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 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Anheuser-Busch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11"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554804" y="731519"/>
            <a:ext cx="567890" cy="2310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432885" y="847023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432884" y="997017"/>
            <a:ext cx="776437" cy="2656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432884" y="1113322"/>
            <a:ext cx="2306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82B0E5B4-CFF7-7ECD-46DF-3285A4591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7382" y="1540224"/>
            <a:ext cx="2634114" cy="6288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548640">
              <a:buClr>
                <a:schemeClr val="accent2"/>
              </a:buClr>
              <a:buNone/>
            </a:pPr>
            <a:r>
              <a:rPr lang="en-US" altLang="zh-CN" sz="1200" kern="0" dirty="0">
                <a:ea typeface="宋体" panose="02010600030101010101" pitchFamily="2" charset="-122"/>
              </a:rPr>
              <a:t>Delete from 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Beers(name, </a:t>
            </a:r>
            <a:r>
              <a:rPr lang="en-US" altLang="zh-CN" sz="1200" kern="0" dirty="0" err="1">
                <a:solidFill>
                  <a:srgbClr val="00FF00"/>
                </a:solidFill>
                <a:ea typeface="宋体" panose="02010600030101010101" pitchFamily="2" charset="-122"/>
              </a:rPr>
              <a:t>manf</a:t>
            </a:r>
            <a:r>
              <a:rPr lang="en-US" altLang="zh-CN" sz="1200" kern="0" dirty="0">
                <a:solidFill>
                  <a:srgbClr val="00FF00"/>
                </a:solidFill>
                <a:ea typeface="宋体" panose="02010600030101010101" pitchFamily="2" charset="-122"/>
              </a:rPr>
              <a:t>) </a:t>
            </a:r>
            <a:r>
              <a:rPr lang="en-US" altLang="zh-CN" sz="1200" kern="0" dirty="0">
                <a:ea typeface="宋体" panose="02010600030101010101" pitchFamily="2" charset="-122"/>
              </a:rPr>
              <a:t>all beers for which there is another beer by the same manufacturer.</a:t>
            </a:r>
          </a:p>
        </p:txBody>
      </p:sp>
    </p:spTree>
    <p:extLst>
      <p:ext uri="{BB962C8B-B14F-4D97-AF65-F5344CB8AC3E}">
        <p14:creationId xmlns:p14="http://schemas.microsoft.com/office/powerpoint/2010/main" val="1373397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9172" y="359343"/>
            <a:ext cx="7772400" cy="46842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Updates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3175" y="1124552"/>
            <a:ext cx="7772400" cy="54110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change certain attributes in certain 	tuples of a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&lt;list of attribute assignments&gt;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&lt;condition on tuples&gt;;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Change Fred’s phone number to 555-1212: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Drinkers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phone = ’555-1212’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name = ’Fred’;</a:t>
            </a: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571782" y="101263"/>
            <a:ext cx="2460802" cy="286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</p:txBody>
      </p:sp>
    </p:spTree>
    <p:extLst>
      <p:ext uri="{BB962C8B-B14F-4D97-AF65-F5344CB8AC3E}">
        <p14:creationId xmlns:p14="http://schemas.microsoft.com/office/powerpoint/2010/main" val="24647167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9172" y="359343"/>
            <a:ext cx="7772400" cy="468429"/>
          </a:xfrm>
        </p:spPr>
        <p:txBody>
          <a:bodyPr/>
          <a:lstStyle/>
          <a:p>
            <a:r>
              <a:rPr lang="en-US" altLang="zh-CN" sz="4000" dirty="0">
                <a:ea typeface="宋体" panose="02010600030101010101" pitchFamily="2" charset="-122"/>
              </a:rPr>
              <a:t>Updates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3175" y="1124552"/>
            <a:ext cx="7772400" cy="5411002"/>
          </a:xfrm>
        </p:spPr>
        <p:txBody>
          <a:bodyPr/>
          <a:lstStyle/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To change certain attributes in certain 	tuples of a relation: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&lt;relation&gt;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&lt;list of attribute assignments&gt;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&lt;condition on tuples&gt;;</a:t>
            </a:r>
          </a:p>
          <a:p>
            <a:pPr indent="-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Change Fred’s phone number to 555-1212: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Drinkers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phone = ’555-1212’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ea typeface="宋体" panose="02010600030101010101" pitchFamily="2" charset="-122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ea typeface="宋体" panose="02010600030101010101" pitchFamily="2" charset="-122"/>
              </a:rPr>
              <a:t> name = ’Fred’;</a:t>
            </a:r>
          </a:p>
          <a:p>
            <a:pPr indent="-548640" defTabSz="54864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zh-CN" sz="2800" dirty="0">
                <a:ea typeface="宋体" panose="02010600030101010101" pitchFamily="2" charset="-122"/>
              </a:rPr>
              <a:t>Make $4 the maximum price for beer </a:t>
            </a:r>
          </a:p>
          <a:p>
            <a:pPr marL="0" indent="0" defTabSz="548640"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	</a:t>
            </a:r>
            <a:r>
              <a:rPr lang="en-US" altLang="zh-CN" sz="2400" dirty="0">
                <a:ea typeface="宋体" panose="02010600030101010101" pitchFamily="2" charset="-122"/>
              </a:rPr>
              <a:t>(make updates for several tuples):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UPDATE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Sells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SET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= 4.00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		</a:t>
            </a:r>
            <a:r>
              <a:rPr lang="en-US" altLang="zh-CN" sz="2000" dirty="0">
                <a:solidFill>
                  <a:srgbClr val="FFCC00"/>
                </a:solidFill>
                <a:latin typeface="+mn-ea"/>
              </a:rPr>
              <a:t>WHERE</a:t>
            </a:r>
            <a:r>
              <a:rPr lang="en-US" altLang="zh-CN" sz="2000" dirty="0">
                <a:solidFill>
                  <a:srgbClr val="00FF00"/>
                </a:solidFill>
                <a:latin typeface="+mn-ea"/>
              </a:rPr>
              <a:t> price &gt; 4.00;</a:t>
            </a: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2400" dirty="0">
              <a:solidFill>
                <a:srgbClr val="00FF00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571782" y="101263"/>
            <a:ext cx="2460802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Drinkers(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name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dirty="0" err="1">
                <a:solidFill>
                  <a:srgbClr val="00FF00"/>
                </a:solidFill>
                <a:ea typeface="宋体" panose="02010600030101010101" pitchFamily="2" charset="-122"/>
              </a:rPr>
              <a:t>addr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phone)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Sells(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bar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1400" u="sng" dirty="0">
                <a:solidFill>
                  <a:srgbClr val="00FF00"/>
                </a:solidFill>
                <a:ea typeface="宋体" panose="02010600030101010101" pitchFamily="2" charset="-122"/>
              </a:rPr>
              <a:t>beer</a:t>
            </a:r>
            <a:r>
              <a:rPr lang="en-US" altLang="zh-CN" sz="1400" dirty="0">
                <a:solidFill>
                  <a:srgbClr val="00FF00"/>
                </a:solidFill>
                <a:ea typeface="宋体" panose="02010600030101010101" pitchFamily="2" charset="-122"/>
              </a:rPr>
              <a:t>, price)</a:t>
            </a:r>
          </a:p>
        </p:txBody>
      </p:sp>
    </p:spTree>
    <p:extLst>
      <p:ext uri="{BB962C8B-B14F-4D97-AF65-F5344CB8AC3E}">
        <p14:creationId xmlns:p14="http://schemas.microsoft.com/office/powerpoint/2010/main" val="343861060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</TotalTime>
  <Words>4902</Words>
  <Application>Microsoft Office PowerPoint</Application>
  <PresentationFormat>On-screen Show (4:3)</PresentationFormat>
  <Paragraphs>669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3" baseType="lpstr">
      <vt:lpstr>Microsoft YaHei</vt:lpstr>
      <vt:lpstr>Monotype Sorts</vt:lpstr>
      <vt:lpstr>宋体</vt:lpstr>
      <vt:lpstr>Cambria Math</vt:lpstr>
      <vt:lpstr>Courier New</vt:lpstr>
      <vt:lpstr>Lucida Calligraphy</vt:lpstr>
      <vt:lpstr>Tahoma</vt:lpstr>
      <vt:lpstr>Times New Roman</vt:lpstr>
      <vt:lpstr>Wingdings</vt:lpstr>
      <vt:lpstr>Default Design</vt:lpstr>
      <vt:lpstr>PowerPoint Presentation</vt:lpstr>
      <vt:lpstr>SQL: Structured Query language</vt:lpstr>
      <vt:lpstr>Queries: Formal Semantics</vt:lpstr>
      <vt:lpstr>Subqueries</vt:lpstr>
      <vt:lpstr>Union, Intersection, and Difference</vt:lpstr>
      <vt:lpstr>Bag Semantics</vt:lpstr>
      <vt:lpstr>Controlling Duplicate Elimination</vt:lpstr>
      <vt:lpstr>Controlling Duplicate Elimination</vt:lpstr>
      <vt:lpstr>Example: DISTINCT</vt:lpstr>
      <vt:lpstr>Example: ALL</vt:lpstr>
      <vt:lpstr>Join Expressions</vt:lpstr>
      <vt:lpstr>Products and Natural Joins</vt:lpstr>
      <vt:lpstr>Products and Natural Joins</vt:lpstr>
      <vt:lpstr>Products and Natural Joins</vt:lpstr>
      <vt:lpstr>Products and Natural Joins</vt:lpstr>
      <vt:lpstr>Theta Join</vt:lpstr>
      <vt:lpstr>Theta Join</vt:lpstr>
      <vt:lpstr>Outerjoins</vt:lpstr>
      <vt:lpstr>Outerjoins (Examples)</vt:lpstr>
      <vt:lpstr>Outerjoins (Examples)</vt:lpstr>
      <vt:lpstr>Outerjoins (Examples)</vt:lpstr>
      <vt:lpstr>Outerjoins (Examples)</vt:lpstr>
      <vt:lpstr>Aggregations</vt:lpstr>
      <vt:lpstr>Aggregations</vt:lpstr>
      <vt:lpstr>Aggregations</vt:lpstr>
      <vt:lpstr>Eliminating Duplicates in Aggregation</vt:lpstr>
      <vt:lpstr>NULL is Ignored in Aggregation</vt:lpstr>
      <vt:lpstr>Example: Effect of NULL’s</vt:lpstr>
      <vt:lpstr>Grouping</vt:lpstr>
      <vt:lpstr>Example: Grouping</vt:lpstr>
      <vt:lpstr>Example: Grouping</vt:lpstr>
      <vt:lpstr>Example: Grouping</vt:lpstr>
      <vt:lpstr>Example: Grouping</vt:lpstr>
      <vt:lpstr>Restriction on SELECT Lists With Aggregation</vt:lpstr>
      <vt:lpstr>Illegal Query Example</vt:lpstr>
      <vt:lpstr>HAVING Clauses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Example. From Sells and Beers, find the average price of those beers that are either served in at least three bars or are manufactured by Pete’s.</vt:lpstr>
      <vt:lpstr>Requirements on HAVING Conditions</vt:lpstr>
      <vt:lpstr>Requirements on HAVING Conditions</vt:lpstr>
      <vt:lpstr>Requirements on HAVING Conditions</vt:lpstr>
      <vt:lpstr>Database Modifications</vt:lpstr>
      <vt:lpstr>Database Modifications</vt:lpstr>
      <vt:lpstr>Insertion</vt:lpstr>
      <vt:lpstr>Insertion</vt:lpstr>
      <vt:lpstr>Insertion</vt:lpstr>
      <vt:lpstr>Insertion</vt:lpstr>
      <vt:lpstr>Inserting Many Tuples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Example. Using Frequents, enter into the new relation PotBuddies(name) all of Sally’s “potential buddies,” i.e., those drinkers who frequent at least one bar that Sally also frequents.</vt:lpstr>
      <vt:lpstr>Deletion</vt:lpstr>
      <vt:lpstr>Deletion</vt:lpstr>
      <vt:lpstr>Deletion</vt:lpstr>
      <vt:lpstr>Example: Delete Many Tuples</vt:lpstr>
      <vt:lpstr>Example: Delete Many Tuples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Semantics of Deletion</vt:lpstr>
      <vt:lpstr>Updates</vt:lpstr>
      <vt:lpstr>Updates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185</cp:revision>
  <cp:lastPrinted>2001-01-16T17:12:14Z</cp:lastPrinted>
  <dcterms:created xsi:type="dcterms:W3CDTF">1999-07-13T19:55:20Z</dcterms:created>
  <dcterms:modified xsi:type="dcterms:W3CDTF">2025-02-10T15:28:25Z</dcterms:modified>
</cp:coreProperties>
</file>