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802" r:id="rId2"/>
    <p:sldId id="548" r:id="rId3"/>
    <p:sldId id="1079" r:id="rId4"/>
    <p:sldId id="556" r:id="rId5"/>
    <p:sldId id="560" r:id="rId6"/>
    <p:sldId id="564" r:id="rId7"/>
    <p:sldId id="567" r:id="rId8"/>
    <p:sldId id="568" r:id="rId9"/>
    <p:sldId id="569" r:id="rId10"/>
    <p:sldId id="571" r:id="rId11"/>
    <p:sldId id="573" r:id="rId12"/>
    <p:sldId id="636" r:id="rId13"/>
    <p:sldId id="637" r:id="rId14"/>
    <p:sldId id="639" r:id="rId15"/>
    <p:sldId id="640" r:id="rId16"/>
    <p:sldId id="641" r:id="rId17"/>
    <p:sldId id="642" r:id="rId18"/>
    <p:sldId id="643" r:id="rId19"/>
    <p:sldId id="648" r:id="rId20"/>
    <p:sldId id="651" r:id="rId21"/>
    <p:sldId id="654" r:id="rId22"/>
    <p:sldId id="656" r:id="rId23"/>
    <p:sldId id="659" r:id="rId24"/>
    <p:sldId id="661" r:id="rId25"/>
    <p:sldId id="662" r:id="rId26"/>
    <p:sldId id="664" r:id="rId27"/>
    <p:sldId id="665" r:id="rId28"/>
    <p:sldId id="666" r:id="rId29"/>
    <p:sldId id="667" r:id="rId30"/>
    <p:sldId id="668" r:id="rId31"/>
    <p:sldId id="672" r:id="rId32"/>
    <p:sldId id="675" r:id="rId33"/>
    <p:sldId id="676" r:id="rId34"/>
    <p:sldId id="678" r:id="rId35"/>
    <p:sldId id="679" r:id="rId36"/>
    <p:sldId id="680" r:id="rId37"/>
    <p:sldId id="681" r:id="rId38"/>
    <p:sldId id="682" r:id="rId39"/>
    <p:sldId id="687" r:id="rId40"/>
    <p:sldId id="688" r:id="rId41"/>
    <p:sldId id="689" r:id="rId42"/>
    <p:sldId id="690" r:id="rId43"/>
    <p:sldId id="691" r:id="rId44"/>
    <p:sldId id="692" r:id="rId45"/>
    <p:sldId id="693" r:id="rId46"/>
    <p:sldId id="695" r:id="rId47"/>
    <p:sldId id="697" r:id="rId48"/>
    <p:sldId id="698" r:id="rId49"/>
    <p:sldId id="700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16" autoAdjust="0"/>
    <p:restoredTop sz="90962" autoAdjust="0"/>
  </p:normalViewPr>
  <p:slideViewPr>
    <p:cSldViewPr snapToGrid="0">
      <p:cViewPr varScale="1">
        <p:scale>
          <a:sx n="53" d="100"/>
          <a:sy n="53" d="100"/>
        </p:scale>
        <p:origin x="10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7508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11: SQL – Operating on multi-relations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348152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4A4E691-4018-54A7-8482-EC31203F2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533D8FF-4CF6-950C-D5FC-03FA3AE94EA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342E677-4B2D-8714-8855-61BD0298AEE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>
            <a:extLst>
              <a:ext uri="{FF2B5EF4-FFF2-40B4-BE49-F238E27FC236}">
                <a16:creationId xmlns:a16="http://schemas.microsoft.com/office/drawing/2014/main" id="{868231DD-1D4F-20C2-7357-8E0AF9CB7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>
            <a:extLst>
              <a:ext uri="{FF2B5EF4-FFF2-40B4-BE49-F238E27FC236}">
                <a16:creationId xmlns:a16="http://schemas.microsoft.com/office/drawing/2014/main" id="{603AB7AC-FAE0-65E6-F9C9-75F0CA5B8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>
            <a:extLst>
              <a:ext uri="{FF2B5EF4-FFF2-40B4-BE49-F238E27FC236}">
                <a16:creationId xmlns:a16="http://schemas.microsoft.com/office/drawing/2014/main" id="{D75CDD6F-E161-C725-361F-4BDB1FB13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4DC5DE-E609-4C33-DFD2-9E81B1CF0F28}"/>
              </a:ext>
            </a:extLst>
          </p:cNvPr>
          <p:cNvSpPr/>
          <p:nvPr/>
        </p:nvSpPr>
        <p:spPr>
          <a:xfrm>
            <a:off x="1546698" y="4313238"/>
            <a:ext cx="5160334" cy="469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4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89532"/>
            <a:ext cx="7772400" cy="646545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When there is one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clause, 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800" dirty="0">
                <a:ea typeface="宋体" panose="02010600030101010101" pitchFamily="2" charset="-122"/>
              </a:rPr>
              <a:t>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stands for “all attributes 	of this relation.”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output has the same schema as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215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you want the result to have different attribute 	names, use “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&lt;new name&gt;</a:t>
            </a:r>
            <a:r>
              <a:rPr lang="en-US" altLang="zh-CN" sz="2800" dirty="0">
                <a:ea typeface="宋体" panose="02010600030101010101" pitchFamily="2" charset="-122"/>
              </a:rPr>
              <a:t>” to rename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result is: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3562" y="286328"/>
            <a:ext cx="7772400" cy="533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Renaming Attributes</a:t>
            </a:r>
          </a:p>
        </p:txBody>
      </p:sp>
    </p:spTree>
    <p:extLst>
      <p:ext uri="{BB962C8B-B14F-4D97-AF65-F5344CB8AC3E}">
        <p14:creationId xmlns:p14="http://schemas.microsoft.com/office/powerpoint/2010/main" val="607618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6"/>
            <a:ext cx="7818582" cy="3200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expression that makes sense can 	appear as an element of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bar, beer,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	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price*154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priceInYen</a:t>
            </a:r>
            <a:endParaRPr lang="en-US" altLang="zh-CN" sz="2400" b="1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result is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6909" y="4601094"/>
          <a:ext cx="379152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priceInYen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10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5"/>
            <a:ext cx="7818582" cy="366221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We can also have a “constant expression” in the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800" dirty="0">
                <a:ea typeface="宋体" panose="02010600030101010101" pitchFamily="2" charset="-122"/>
              </a:rPr>
              <a:t>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drinker,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          ‘likes Bud’ </a:t>
            </a:r>
            <a:r>
              <a:rPr lang="en-US" altLang="zh-CN" sz="24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whoLikesBud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	</a:t>
            </a:r>
            <a:r>
              <a:rPr lang="en-US" altLang="zh-CN" sz="24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 = ‘Bud’; 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result is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90797" y="5016730"/>
          <a:ext cx="25276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drinker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whoLikesBud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likes Bud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likes Bud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50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799" y="381001"/>
            <a:ext cx="7931727" cy="625764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Complex Conditions in </a:t>
            </a:r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3600" dirty="0">
                <a:ea typeface="宋体" panose="02010600030101010101" pitchFamily="2" charset="-122"/>
              </a:rPr>
              <a:t> Clause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5728" y="1170709"/>
            <a:ext cx="789276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price 	Joe’s Bar charges for Bud: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 = ’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Joe’’s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Bar’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			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140143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799" y="381001"/>
            <a:ext cx="7931727" cy="625764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Complex Conditions in </a:t>
            </a:r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3600" dirty="0">
                <a:ea typeface="宋体" panose="02010600030101010101" pitchFamily="2" charset="-122"/>
              </a:rPr>
              <a:t> Clause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5728" y="1170709"/>
            <a:ext cx="789276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price 	Joe’s Bar charges for Bud: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 = ’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Joe’’s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Bar’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			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 = ’Bud’;</a:t>
            </a:r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H="1" flipV="1">
            <a:off x="4651662" y="3134702"/>
            <a:ext cx="822038" cy="15727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514111" y="4568865"/>
            <a:ext cx="254000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ea typeface="宋体" panose="02010600030101010101" pitchFamily="2" charset="-122"/>
              </a:rPr>
              <a:t>Notice how we get a single-quote in strings.</a:t>
            </a:r>
          </a:p>
        </p:txBody>
      </p:sp>
    </p:spTree>
    <p:extLst>
      <p:ext uri="{BB962C8B-B14F-4D97-AF65-F5344CB8AC3E}">
        <p14:creationId xmlns:p14="http://schemas.microsoft.com/office/powerpoint/2010/main" val="220104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72656"/>
            <a:ext cx="7772400" cy="48952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1286164"/>
            <a:ext cx="7867073" cy="366452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clauses can have conditions in which a 	string is compared with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pattern</a:t>
            </a:r>
            <a:r>
              <a:rPr lang="en-US" altLang="zh-CN" sz="2400" dirty="0">
                <a:ea typeface="宋体" panose="02010600030101010101" pitchFamily="2" charset="-122"/>
              </a:rPr>
              <a:t>, to check match.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General form:                    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  <a:r>
              <a:rPr lang="en-US" altLang="zh-CN" sz="2400" dirty="0">
                <a:ea typeface="宋体" panose="02010600030101010101" pitchFamily="2" charset="-122"/>
              </a:rPr>
              <a:t> or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</a:p>
        </p:txBody>
      </p:sp>
    </p:spTree>
    <p:extLst>
      <p:ext uri="{BB962C8B-B14F-4D97-AF65-F5344CB8AC3E}">
        <p14:creationId xmlns:p14="http://schemas.microsoft.com/office/powerpoint/2010/main" val="3054893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72656"/>
            <a:ext cx="7772400" cy="48952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1286164"/>
            <a:ext cx="7867073" cy="366452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clauses can have conditions in which a 	string is compared with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pattern</a:t>
            </a:r>
            <a:r>
              <a:rPr lang="en-US" altLang="zh-CN" sz="2400" dirty="0">
                <a:ea typeface="宋体" panose="02010600030101010101" pitchFamily="2" charset="-122"/>
              </a:rPr>
              <a:t>, to check match.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General form:                    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  <a:r>
              <a:rPr lang="en-US" altLang="zh-CN" sz="2400" dirty="0">
                <a:ea typeface="宋体" panose="02010600030101010101" pitchFamily="2" charset="-122"/>
              </a:rPr>
              <a:t> or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Pattern is a quoted string with 		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%</a:t>
            </a:r>
            <a:r>
              <a:rPr lang="en-US" altLang="zh-CN" sz="2400" dirty="0">
                <a:ea typeface="宋体" panose="02010600030101010101" pitchFamily="2" charset="-122"/>
              </a:rPr>
              <a:t> = “any string”;   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_</a:t>
            </a:r>
            <a:r>
              <a:rPr lang="en-US" altLang="zh-CN" sz="2400" dirty="0">
                <a:ea typeface="宋体" panose="02010600030101010101" pitchFamily="2" charset="-122"/>
              </a:rPr>
              <a:t> = “any character.”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400" dirty="0">
                <a:ea typeface="宋体" panose="02010600030101010101" pitchFamily="2" charset="-122"/>
              </a:rPr>
              <a:t> From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Drinkers(name,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find the drinkers with exchange 555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7476" y="4950691"/>
            <a:ext cx="60837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Drinkers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phone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LIKE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’%555-_ _ _ _’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52083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  <p:sp>
        <p:nvSpPr>
          <p:cNvPr id="2" name="Rectangle 1"/>
          <p:cNvSpPr/>
          <p:nvPr/>
        </p:nvSpPr>
        <p:spPr>
          <a:xfrm>
            <a:off x="2898321" y="5284788"/>
            <a:ext cx="1771650" cy="430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14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NULL Values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7991764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Tuples in SQL relations can have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	as a value for one or more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Meaning depends on context. Two 	common cases: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Missing value</a:t>
            </a:r>
            <a:r>
              <a:rPr lang="en-US" altLang="zh-CN" i="1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: e.g., we know Joe’s Bar has some address, but we don’t know what it is.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Inapplicable</a:t>
            </a:r>
            <a:r>
              <a:rPr lang="en-US" altLang="zh-CN" dirty="0">
                <a:ea typeface="宋体" panose="02010600030101010101" pitchFamily="2" charset="-122"/>
              </a:rPr>
              <a:t> : e.g., the value of attribute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spouse</a:t>
            </a:r>
            <a:r>
              <a:rPr lang="en-US" altLang="zh-CN" dirty="0">
                <a:ea typeface="宋体" panose="02010600030101010101" pitchFamily="2" charset="-122"/>
              </a:rPr>
              <a:t> for an unmarried person.</a:t>
            </a:r>
          </a:p>
        </p:txBody>
      </p:sp>
    </p:spTree>
    <p:extLst>
      <p:ext uri="{BB962C8B-B14F-4D97-AF65-F5344CB8AC3E}">
        <p14:creationId xmlns:p14="http://schemas.microsoft.com/office/powerpoint/2010/main" val="3143400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Comparing NULL’s to Values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267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logic of conditions in SQL is really 3-	valued logic: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When any value is compared with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	</a:t>
            </a:r>
            <a:r>
              <a:rPr lang="en-US" altLang="zh-CN" dirty="0">
                <a:ea typeface="宋体" panose="02010600030101010101" pitchFamily="2" charset="-122"/>
              </a:rPr>
              <a:t>the truth value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29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Comparing NULL’s to Values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267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logic of conditions in SQL is really 3-	valued logic: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When any value is compared with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	</a:t>
            </a:r>
            <a:r>
              <a:rPr lang="en-US" altLang="zh-CN" dirty="0">
                <a:ea typeface="宋体" panose="02010600030101010101" pitchFamily="2" charset="-122"/>
              </a:rPr>
              <a:t>the truth value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a query only produces a tuple in the 	answer if its truth value for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	clause is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 (not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 or 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5247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</p:txBody>
      </p:sp>
    </p:spTree>
    <p:extLst>
      <p:ext uri="{BB962C8B-B14F-4D97-AF65-F5344CB8AC3E}">
        <p14:creationId xmlns:p14="http://schemas.microsoft.com/office/powerpoint/2010/main" val="182482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</p:txBody>
      </p:sp>
    </p:spTree>
    <p:extLst>
      <p:ext uri="{BB962C8B-B14F-4D97-AF65-F5344CB8AC3E}">
        <p14:creationId xmlns:p14="http://schemas.microsoft.com/office/powerpoint/2010/main" val="3622228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9924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1/2)) 		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1/2) 									=   1/2 (=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126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2946959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63838" y="5166485"/>
            <a:ext cx="4875213" cy="0"/>
            <a:chOff x="1757" y="3351"/>
            <a:chExt cx="3071" cy="0"/>
          </a:xfrm>
        </p:grpSpPr>
        <p:sp>
          <p:nvSpPr>
            <p:cNvPr id="63501" name="Line 10"/>
            <p:cNvSpPr>
              <a:spLocks noChangeShapeType="1"/>
            </p:cNvSpPr>
            <p:nvPr/>
          </p:nvSpPr>
          <p:spPr bwMode="auto">
            <a:xfrm>
              <a:off x="1757" y="3351"/>
              <a:ext cx="1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11"/>
            <p:cNvSpPr>
              <a:spLocks noChangeShapeType="1"/>
            </p:cNvSpPr>
            <p:nvPr/>
          </p:nvSpPr>
          <p:spPr bwMode="auto">
            <a:xfrm>
              <a:off x="3436" y="3351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3499" name="Line 14"/>
          <p:cNvSpPr>
            <a:spLocks noChangeShapeType="1"/>
          </p:cNvSpPr>
          <p:nvPr/>
        </p:nvSpPr>
        <p:spPr bwMode="auto">
          <a:xfrm>
            <a:off x="2763838" y="5565048"/>
            <a:ext cx="4948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1800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9051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851" y="5558054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528" y="6031764"/>
            <a:ext cx="4662943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 Joe’s Bar will not get printed!</a:t>
            </a:r>
          </a:p>
        </p:txBody>
      </p:sp>
    </p:spTree>
    <p:extLst>
      <p:ext uri="{BB962C8B-B14F-4D97-AF65-F5344CB8AC3E}">
        <p14:creationId xmlns:p14="http://schemas.microsoft.com/office/powerpoint/2010/main" val="3992549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</p:txBody>
      </p:sp>
    </p:spTree>
    <p:extLst>
      <p:ext uri="{BB962C8B-B14F-4D97-AF65-F5344CB8AC3E}">
        <p14:creationId xmlns:p14="http://schemas.microsoft.com/office/powerpoint/2010/main" val="160927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Not all, e.g.,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law of the excluded middle</a:t>
            </a:r>
            <a:r>
              <a:rPr lang="en-US" altLang="zh-CN" sz="2800" dirty="0">
                <a:ea typeface="宋体" panose="02010600030101010101" pitchFamily="2" charset="-122"/>
              </a:rPr>
              <a:t>: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 NOT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TRUE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lvl="1"/>
            <a:r>
              <a:rPr lang="en-US" altLang="zh-CN" sz="2400" dirty="0">
                <a:ea typeface="宋体" panose="02010600030101010101" pitchFamily="2" charset="-122"/>
              </a:rPr>
              <a:t>Always holds in 2-valued logic</a:t>
            </a:r>
          </a:p>
          <a:p>
            <a:pPr lvl="1"/>
            <a:r>
              <a:rPr lang="en-US" altLang="zh-CN" sz="2400" dirty="0">
                <a:ea typeface="宋体" panose="02010600030101010101" pitchFamily="2" charset="-122"/>
              </a:rPr>
              <a:t>In 3-valued logic, when </a:t>
            </a:r>
            <a:r>
              <a:rPr lang="en-US" altLang="zh-CN" sz="24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400" dirty="0">
                <a:ea typeface="宋体" panose="02010600030101010101" pitchFamily="2" charset="-122"/>
              </a:rPr>
              <a:t> =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400" dirty="0">
                <a:ea typeface="宋体" panose="02010600030101010101" pitchFamily="2" charset="-122"/>
              </a:rPr>
              <a:t>, the left side is 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400" dirty="0">
                <a:ea typeface="宋体" panose="02010600030101010101" pitchFamily="2" charset="-122"/>
              </a:rPr>
              <a:t>(1/2, (1 – 1/2)) = 1/2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400" dirty="0">
                <a:ea typeface="宋体" panose="02010600030101010101" pitchFamily="2" charset="-122"/>
              </a:rPr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1925170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Multirelation Queries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Interesting queries often combine data 	from more than one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can address several relations in 	one query by listing them all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Distinguish attributes of the same 	name by “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&lt;relation&gt;.&lt;attribute&gt;</a:t>
            </a:r>
            <a:r>
              <a:rPr lang="en-US" altLang="zh-CN" dirty="0">
                <a:ea typeface="宋体" panose="02010600030101010101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548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85" y="1447800"/>
            <a:ext cx="7877476" cy="1885335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Using relations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dirty="0">
                <a:ea typeface="宋体" panose="02010600030101010101" pitchFamily="2" charset="-122"/>
              </a:rPr>
              <a:t>and 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beers 	liked by at least one person who 	frequents Joe’s Bar.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endParaRPr lang="en-US" altLang="zh-CN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7005" y="3673017"/>
            <a:ext cx="7316235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SELECT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FROM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WHERE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bar = ’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Joe’’s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 Bar’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+mn-lt"/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latin typeface="+mn-lt"/>
                <a:ea typeface="宋体" panose="02010600030101010101" pitchFamily="2" charset="-122"/>
              </a:rPr>
              <a:t>	  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Frequents.drinker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 = </a:t>
            </a:r>
            <a:r>
              <a:rPr lang="en-US" altLang="zh-CN" dirty="0" err="1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Likes.drinker</a:t>
            </a:r>
            <a:r>
              <a:rPr lang="en-US" altLang="zh-CN" dirty="0">
                <a:solidFill>
                  <a:srgbClr val="00FF00"/>
                </a:solidFill>
                <a:latin typeface="+mn-lt"/>
                <a:ea typeface="宋体" panose="02010600030101010101" pitchFamily="2" charset="-122"/>
              </a:rPr>
              <a:t>;</a:t>
            </a: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3381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3140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Start with the product of 	all the relations </a:t>
            </a:r>
            <a:r>
              <a:rPr lang="en-US" altLang="en-US" sz="2400" dirty="0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>
                <a:solidFill>
                  <a:srgbClr val="00FF00"/>
                </a:solidFill>
              </a:rPr>
              <a:t>1</a:t>
            </a:r>
            <a:r>
              <a:rPr lang="en-US" altLang="en-US" sz="2400" dirty="0"/>
              <a:t>, …, </a:t>
            </a:r>
            <a:r>
              <a:rPr lang="en-US" altLang="en-US" sz="2400" dirty="0" err="1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 err="1">
                <a:solidFill>
                  <a:srgbClr val="00FF00"/>
                </a:solidFill>
              </a:rPr>
              <a:t>k</a:t>
            </a:r>
            <a:r>
              <a:rPr lang="en-US" altLang="en-US" sz="2400" dirty="0"/>
              <a:t> 	in the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64626" y="1953928"/>
            <a:ext cx="2505092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65337" y="4346364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22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Start with the product of 	all the relations R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, …,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US" altLang="en-US" sz="2400" baseline="-25000" dirty="0" err="1">
                <a:solidFill>
                  <a:schemeClr val="bg1">
                    <a:lumMod val="75000"/>
                  </a:schemeClr>
                </a:solidFill>
              </a:rPr>
              <a:t>k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 	in the FROM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Apply the selection 	condition </a:t>
            </a:r>
            <a:r>
              <a:rPr lang="en-US" altLang="en-US" sz="2400" dirty="0">
                <a:solidFill>
                  <a:srgbClr val="00FF00"/>
                </a:solidFill>
              </a:rPr>
              <a:t>C</a:t>
            </a:r>
            <a:r>
              <a:rPr lang="en-US" altLang="en-US" sz="2400" dirty="0"/>
              <a:t> from the 	</a:t>
            </a:r>
            <a:r>
              <a:rPr lang="en-US" altLang="en-US" sz="2400" dirty="0">
                <a:solidFill>
                  <a:srgbClr val="FFC000"/>
                </a:solidFill>
              </a:rPr>
              <a:t>WHERE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506417" y="2292766"/>
            <a:ext cx="1473503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77022" y="3740233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49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Start with the product of 	all the relations R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, …,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US" altLang="en-US" sz="2400" baseline="-25000" dirty="0" err="1">
                <a:solidFill>
                  <a:schemeClr val="bg1">
                    <a:lumMod val="75000"/>
                  </a:schemeClr>
                </a:solidFill>
              </a:rPr>
              <a:t>k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 	in the FROM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</a:rPr>
              <a:t>Apply the selection 	condition C from the 	WHERE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Project onto the list </a:t>
            </a:r>
            <a:r>
              <a:rPr lang="en-US" altLang="en-US" sz="2400" dirty="0">
                <a:solidFill>
                  <a:srgbClr val="00FF00"/>
                </a:solidFill>
              </a:rPr>
              <a:t>L</a:t>
            </a:r>
            <a:r>
              <a:rPr lang="en-US" altLang="en-US" sz="2400" dirty="0"/>
              <a:t> of 	attributes and expressions 	in the 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22620" y="3093887"/>
            <a:ext cx="55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L</a:t>
            </a:r>
            <a:endParaRPr lang="en-US" baseline="-25000" dirty="0"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37706" y="3530951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506417" y="1616245"/>
            <a:ext cx="1473503" cy="365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495492" y="3170533"/>
            <a:ext cx="521368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5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Almost the same as for single-relation queries: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Start with the product of 	all the relations </a:t>
            </a:r>
            <a:r>
              <a:rPr lang="en-US" altLang="en-US" sz="2400" dirty="0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>
                <a:solidFill>
                  <a:srgbClr val="00FF00"/>
                </a:solidFill>
              </a:rPr>
              <a:t>1</a:t>
            </a:r>
            <a:r>
              <a:rPr lang="en-US" altLang="en-US" sz="2400" dirty="0"/>
              <a:t>, …, </a:t>
            </a:r>
            <a:r>
              <a:rPr lang="en-US" altLang="en-US" sz="2400" dirty="0" err="1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 err="1">
                <a:solidFill>
                  <a:srgbClr val="00FF00"/>
                </a:solidFill>
              </a:rPr>
              <a:t>k</a:t>
            </a:r>
            <a:r>
              <a:rPr lang="en-US" altLang="en-US" sz="2400" dirty="0"/>
              <a:t> 	in the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Apply the selection 	condition </a:t>
            </a:r>
            <a:r>
              <a:rPr lang="en-US" altLang="en-US" sz="2400" dirty="0">
                <a:solidFill>
                  <a:srgbClr val="00FF00"/>
                </a:solidFill>
              </a:rPr>
              <a:t>C</a:t>
            </a:r>
            <a:r>
              <a:rPr lang="en-US" altLang="en-US" sz="2400" dirty="0"/>
              <a:t> from the 	</a:t>
            </a:r>
            <a:r>
              <a:rPr lang="en-US" altLang="en-US" sz="2400" dirty="0">
                <a:solidFill>
                  <a:srgbClr val="FFC000"/>
                </a:solidFill>
              </a:rPr>
              <a:t>WHERE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Project onto the list </a:t>
            </a:r>
            <a:r>
              <a:rPr lang="en-US" altLang="en-US" sz="2400" dirty="0">
                <a:solidFill>
                  <a:srgbClr val="00FF00"/>
                </a:solidFill>
              </a:rPr>
              <a:t>L</a:t>
            </a:r>
            <a:r>
              <a:rPr lang="en-US" altLang="en-US" sz="2400" dirty="0"/>
              <a:t> of 	attributes and expressions 	in the 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22620" y="3093887"/>
            <a:ext cx="55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L</a:t>
            </a:r>
            <a:endParaRPr lang="en-US" baseline="-25000" dirty="0"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37706" y="3530951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170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3838"/>
            <a:ext cx="7772400" cy="65131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Explicit Tuple-Variables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6926" y="1018673"/>
            <a:ext cx="7842184" cy="41308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Sometimes, a query needs to use two copies of the 	same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Distinguish copies by following the relation name 	by the name of a tuple-variable, in the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It’s always an option to rename relations this way, 	even when not essential.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8063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3838"/>
            <a:ext cx="7772400" cy="65131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Explicit Tuple-Variables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6926" y="1018673"/>
            <a:ext cx="7842184" cy="41308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Sometimes, a query needs to use two copies of the 	same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Distinguish copies by following the relation name 	by the name of a tuple-variable, in the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It’s always an option to rename relations this way, 	even when not essential.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400" dirty="0">
                <a:ea typeface="宋体" panose="02010600030101010101" pitchFamily="2" charset="-122"/>
              </a:rPr>
              <a:t> From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find all pairs of 	beers by the same manufacturer.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pairs like (Bud, Bud).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produce the same pair twice like (Bud, Miller) and (Miller, Bud)</a:t>
            </a: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48829" y="5273041"/>
            <a:ext cx="6901962" cy="97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ea typeface="宋体" panose="02010600030101010101" pitchFamily="2" charset="-122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b1.name, b2.name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latin typeface="+mn-ea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b="1" kern="0" dirty="0">
                <a:solidFill>
                  <a:srgbClr val="00FF00"/>
                </a:solidFill>
                <a:latin typeface="+mn-ea"/>
              </a:rPr>
              <a:t>Beers b1, Beers b2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latin typeface="+mn-ea"/>
              </a:rPr>
              <a:t>	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b1.manf = b2.manf</a:t>
            </a:r>
            <a:r>
              <a:rPr lang="en-US" altLang="zh-CN" sz="2000" kern="0" dirty="0">
                <a:latin typeface="+mn-ea"/>
              </a:rPr>
              <a:t> </a:t>
            </a:r>
            <a:r>
              <a:rPr lang="en-US" altLang="zh-CN" sz="2000" kern="0" dirty="0">
                <a:solidFill>
                  <a:srgbClr val="FFCC00"/>
                </a:solidFill>
                <a:latin typeface="+mn-ea"/>
              </a:rPr>
              <a:t>AND </a:t>
            </a:r>
            <a:r>
              <a:rPr lang="en-US" altLang="zh-CN" sz="2000" kern="0" dirty="0">
                <a:solidFill>
                  <a:srgbClr val="00FF00"/>
                </a:solidFill>
                <a:latin typeface="+mn-ea"/>
              </a:rPr>
              <a:t>b1.name &lt; b2.name;</a:t>
            </a:r>
          </a:p>
        </p:txBody>
      </p:sp>
    </p:spTree>
    <p:extLst>
      <p:ext uri="{BB962C8B-B14F-4D97-AF65-F5344CB8AC3E}">
        <p14:creationId xmlns:p14="http://schemas.microsoft.com/office/powerpoint/2010/main" val="4142211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</p:txBody>
      </p:sp>
    </p:spTree>
    <p:extLst>
      <p:ext uri="{BB962C8B-B14F-4D97-AF65-F5344CB8AC3E}">
        <p14:creationId xmlns:p14="http://schemas.microsoft.com/office/powerpoint/2010/main" val="1011512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in place of a relation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clause, we can place another 	query, and then query its result.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* Better use a tuple-variable to name tuples 	   of the result.</a:t>
            </a:r>
          </a:p>
        </p:txBody>
      </p:sp>
    </p:spTree>
    <p:extLst>
      <p:ext uri="{BB962C8B-B14F-4D97-AF65-F5344CB8AC3E}">
        <p14:creationId xmlns:p14="http://schemas.microsoft.com/office/powerpoint/2010/main" val="643430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4175" y="473075"/>
            <a:ext cx="8256588" cy="1143000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Subqueries That Return One Tuple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9804" y="1702068"/>
            <a:ext cx="7534175" cy="4267200"/>
          </a:xfrm>
        </p:spPr>
        <p:txBody>
          <a:bodyPr/>
          <a:lstStyle/>
          <a:p>
            <a:pPr marL="0" indent="0" defTabSz="548640">
              <a:buNone/>
            </a:pPr>
            <a:r>
              <a:rPr lang="en-US" altLang="zh-CN" dirty="0">
                <a:ea typeface="宋体" panose="02010600030101010101" pitchFamily="2" charset="-122"/>
              </a:rPr>
              <a:t>	If a subquery is guaranteed to 	produce one tuple, then the subquery 	can be used as a value.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Usually, the tuple has one component.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A run-time error occurs if there is no tuple or more than one tuple.</a:t>
            </a:r>
          </a:p>
        </p:txBody>
      </p:sp>
    </p:spTree>
    <p:extLst>
      <p:ext uri="{BB962C8B-B14F-4D97-AF65-F5344CB8AC3E}">
        <p14:creationId xmlns:p14="http://schemas.microsoft.com/office/powerpoint/2010/main" val="3292857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Query + Subquery Solution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 = ’Miller’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price = (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    FROM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  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 WHERE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 = ’Bud’);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514350" y="3735388"/>
            <a:ext cx="7331075" cy="2438400"/>
            <a:chOff x="278" y="2400"/>
            <a:chExt cx="4618" cy="1536"/>
          </a:xfrm>
        </p:grpSpPr>
        <p:sp>
          <p:nvSpPr>
            <p:cNvPr id="17414" name="Rectangle 5"/>
            <p:cNvSpPr>
              <a:spLocks noChangeArrowheads="1"/>
            </p:cNvSpPr>
            <p:nvPr/>
          </p:nvSpPr>
          <p:spPr bwMode="auto">
            <a:xfrm>
              <a:off x="1872" y="2400"/>
              <a:ext cx="3024" cy="1536"/>
            </a:xfrm>
            <a:prstGeom prst="rect">
              <a:avLst/>
            </a:prstGeom>
            <a:solidFill>
              <a:srgbClr val="CCFFCC">
                <a:alpha val="50195"/>
              </a:srgbClr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278" y="2980"/>
              <a:ext cx="961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The price at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which Joe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sells Bud</a:t>
              </a:r>
            </a:p>
          </p:txBody>
        </p:sp>
        <p:sp>
          <p:nvSpPr>
            <p:cNvPr id="17416" name="Line 7"/>
            <p:cNvSpPr>
              <a:spLocks noChangeShapeType="1"/>
            </p:cNvSpPr>
            <p:nvPr/>
          </p:nvSpPr>
          <p:spPr bwMode="auto">
            <a:xfrm flipV="1">
              <a:off x="1296" y="3072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466989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7470"/>
            <a:ext cx="7772400" cy="51655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4000" dirty="0">
                <a:ea typeface="宋体" panose="02010600030101010101" pitchFamily="2" charset="-122"/>
              </a:rPr>
              <a:t> Operator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0298" y="1182305"/>
            <a:ext cx="8044315" cy="3639952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&lt;tuple&gt;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 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true if and only if 	the tuple is a member of the relation.</a:t>
            </a:r>
          </a:p>
          <a:p>
            <a:pPr marL="194310" lvl="1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&lt;tuple&gt;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400" dirty="0">
                <a:ea typeface="宋体" panose="02010600030101010101" pitchFamily="2" charset="-122"/>
              </a:rPr>
              <a:t> means the opposite.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2800" dirty="0">
                <a:ea typeface="宋体" panose="02010600030101010101" pitchFamily="2" charset="-122"/>
              </a:rPr>
              <a:t>-expressions can appear in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often a subquery.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800" dirty="0">
                <a:ea typeface="宋体" panose="02010600030101010101" pitchFamily="2" charset="-122"/>
              </a:rPr>
              <a:t>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name and 	manufacturer of each beer that Fred likes.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71661" y="4966636"/>
            <a:ext cx="5208275" cy="16266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74478" y="5582058"/>
            <a:ext cx="3076772" cy="986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 dirty="0">
                <a:ea typeface="宋体" panose="02010600030101010101" pitchFamily="2" charset="-122"/>
              </a:rPr>
              <a:t>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drinker = ’Fred’);</a:t>
            </a:r>
          </a:p>
        </p:txBody>
      </p:sp>
    </p:spTree>
    <p:extLst>
      <p:ext uri="{BB962C8B-B14F-4D97-AF65-F5344CB8AC3E}">
        <p14:creationId xmlns:p14="http://schemas.microsoft.com/office/powerpoint/2010/main" val="3062576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26724"/>
            <a:ext cx="7772400" cy="51655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Exists</a:t>
            </a:r>
            <a:r>
              <a:rPr lang="en-US" altLang="zh-CN" sz="4000" dirty="0">
                <a:ea typeface="宋体" panose="02010600030101010101" pitchFamily="2" charset="-122"/>
              </a:rPr>
              <a:t> Operator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8798" y="1163052"/>
            <a:ext cx="7772400" cy="22924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and only if the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800" dirty="0">
                <a:ea typeface="宋体" panose="02010600030101010101" pitchFamily="2" charset="-122"/>
              </a:rPr>
              <a:t> is not empty.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, find 	those beers that are the unique beer by 	their manufacturer.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6804" y="3580597"/>
            <a:ext cx="7274293" cy="240631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Beers b1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WHERE NOT EXISTS </a:t>
            </a:r>
            <a:r>
              <a:rPr lang="en-US" altLang="zh-CN" sz="2400" kern="0" dirty="0">
                <a:solidFill>
                  <a:schemeClr val="bg1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SELECT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FROM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WHERE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b1.manf 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				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b1.name)</a:t>
            </a:r>
            <a:endParaRPr lang="en-US" altLang="zh-CN" sz="2400" kern="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81755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60363"/>
            <a:ext cx="7772400" cy="63103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 Operators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ANY </a:t>
            </a:r>
            <a:r>
              <a:rPr lang="en-US" altLang="zh-CN" sz="4000" dirty="0">
                <a:solidFill>
                  <a:schemeClr val="tx1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 ALL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036" y="1166480"/>
            <a:ext cx="7836568" cy="521507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=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equals at 	least one tuple in the relation.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ea typeface="宋体" panose="02010600030101010101" pitchFamily="2" charset="-122"/>
              </a:rPr>
              <a:t> can be any other comparison operators.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 &gt;=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400" dirty="0">
                <a:ea typeface="宋体" panose="02010600030101010101" pitchFamily="2" charset="-122"/>
              </a:rPr>
              <a:t> means </a:t>
            </a:r>
            <a:r>
              <a:rPr lang="en-US" altLang="zh-CN" sz="2400" i="1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is not 	   smaller than the smallest tuple in the relation.		-- Here, tuples must have only one component.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&lt;&gt;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800" dirty="0">
                <a:ea typeface="宋体" panose="02010600030101010101" pitchFamily="2" charset="-122"/>
              </a:rPr>
              <a:t> is true if for every 	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dirty="0">
                <a:ea typeface="宋体" panose="02010600030101010101" pitchFamily="2" charset="-122"/>
              </a:rPr>
              <a:t> in the relation,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not equal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dirty="0">
                <a:ea typeface="宋体" panose="02010600030101010101" pitchFamily="2" charset="-122"/>
              </a:rPr>
              <a:t>.		-- </a:t>
            </a:r>
            <a:r>
              <a:rPr lang="en-US" altLang="zh-CN" sz="2400" dirty="0">
                <a:ea typeface="宋体" panose="02010600030101010101" pitchFamily="2" charset="-122"/>
              </a:rPr>
              <a:t>That is,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is not a member of the relation.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&lt;&gt;</a:t>
            </a:r>
            <a:r>
              <a:rPr lang="en-US" altLang="zh-CN" sz="2800" dirty="0">
                <a:ea typeface="宋体" panose="02010600030101010101" pitchFamily="2" charset="-122"/>
              </a:rPr>
              <a:t> can be any other comparison operator.	--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 &gt;=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(&lt;relation&gt;)</a:t>
            </a:r>
            <a:r>
              <a:rPr lang="en-US" altLang="zh-CN" sz="2400" dirty="0">
                <a:ea typeface="宋体" panose="02010600030101010101" pitchFamily="2" charset="-122"/>
              </a:rPr>
              <a:t> means there is 	    no tuple larger than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 in the relation</a:t>
            </a:r>
            <a:endParaRPr lang="en-US" sz="2400" dirty="0"/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0637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693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4000341" y="3807613"/>
            <a:ext cx="2245882" cy="825026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253234" y="5073427"/>
            <a:ext cx="147009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collect all beer prices</a:t>
            </a:r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 flipV="1">
            <a:off x="5688526" y="4632639"/>
            <a:ext cx="564708" cy="4407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492550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4000341" y="3807613"/>
            <a:ext cx="2245882" cy="825026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253234" y="5073427"/>
            <a:ext cx="147009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collect all beer prices</a:t>
            </a:r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 flipV="1">
            <a:off x="5688526" y="4632639"/>
            <a:ext cx="564708" cy="4407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489969" y="2447354"/>
            <a:ext cx="4709724" cy="240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 &gt;=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ea typeface="宋体" panose="02010600030101010101" pitchFamily="2" charset="-122"/>
              </a:rPr>
              <a:t>		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  		     );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85800" y="5014829"/>
            <a:ext cx="2143309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select the beers whose price is not smaller than any price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1656785" y="3272589"/>
            <a:ext cx="714300" cy="1742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632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54543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623" y="1114927"/>
            <a:ext cx="7206916" cy="11661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beer(s) sold for the highest price.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489969" y="2447354"/>
            <a:ext cx="4709724" cy="240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 &gt;=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ea typeface="宋体" panose="02010600030101010101" pitchFamily="2" charset="-122"/>
              </a:rPr>
              <a:t>		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  		     );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000341" y="3730637"/>
            <a:ext cx="2364766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1336991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4000" dirty="0">
                <a:ea typeface="宋体" panose="02010600030101010101" pitchFamily="2" charset="-122"/>
              </a:rPr>
              <a:t>,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4000" dirty="0">
                <a:ea typeface="宋体" panose="02010600030101010101" pitchFamily="2" charset="-122"/>
              </a:rPr>
              <a:t>, and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Difference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Union, intersection, and difference of 	relations are expressed by the 	following forms, each involving 	subqueries: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INTERSECT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EXCEPT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</p:txBody>
      </p:sp>
    </p:spTree>
    <p:extLst>
      <p:ext uri="{BB962C8B-B14F-4D97-AF65-F5344CB8AC3E}">
        <p14:creationId xmlns:p14="http://schemas.microsoft.com/office/powerpoint/2010/main" val="42634828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8423" y="433070"/>
            <a:ext cx="7772400" cy="48768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85202" y="3671036"/>
            <a:ext cx="7772400" cy="276826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Likes)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INTERSECT</a:t>
            </a:r>
          </a:p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drinker, beer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Sells, Frequents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27653" name="TextBox 7"/>
          <p:cNvSpPr txBox="1">
            <a:spLocks noChangeArrowheads="1"/>
          </p:cNvSpPr>
          <p:nvPr/>
        </p:nvSpPr>
        <p:spPr bwMode="auto">
          <a:xfrm>
            <a:off x="6505575" y="85725"/>
            <a:ext cx="2527300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91678" y="1280800"/>
            <a:ext cx="7772400" cy="249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 dirty="0"/>
              <a:t>From relations </a:t>
            </a:r>
            <a:r>
              <a:rPr lang="en-US" altLang="en-US" sz="2800" kern="0" dirty="0">
                <a:solidFill>
                  <a:srgbClr val="00FF00"/>
                </a:solidFill>
              </a:rPr>
              <a:t>Likes</a:t>
            </a:r>
            <a:r>
              <a:rPr lang="en-US" altLang="en-US" sz="2800" kern="0" dirty="0"/>
              <a:t>,</a:t>
            </a:r>
            <a:r>
              <a:rPr lang="en-US" altLang="en-US" sz="2800" kern="0" dirty="0">
                <a:solidFill>
                  <a:srgbClr val="00FF00"/>
                </a:solidFill>
              </a:rPr>
              <a:t> Sells</a:t>
            </a:r>
            <a:r>
              <a:rPr lang="en-US" altLang="en-US" sz="2800" kern="0" dirty="0"/>
              <a:t>, and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	find the drinkers and beers such that:</a:t>
            </a:r>
          </a:p>
          <a:p>
            <a:pPr marL="914400" lvl="2" indent="-457200">
              <a:buFont typeface="Monotype Sorts" pitchFamily="2" charset="2"/>
              <a:buAutoNum type="arabicPeriod"/>
            </a:pPr>
            <a:r>
              <a:rPr lang="en-US" altLang="en-US" sz="2800" kern="0" dirty="0"/>
              <a:t>The drinker likes the beer, and</a:t>
            </a:r>
          </a:p>
          <a:p>
            <a:pPr marL="914400" lvl="2" indent="-457200">
              <a:buFont typeface="Monotype Sorts" pitchFamily="2" charset="2"/>
              <a:buAutoNum type="arabicPeriod"/>
            </a:pPr>
            <a:r>
              <a:rPr lang="en-US" altLang="en-US" sz="2800" kern="0" dirty="0"/>
              <a:t>The drinker frequents at least one bar that sells the beer.</a:t>
            </a:r>
          </a:p>
        </p:txBody>
      </p:sp>
    </p:spTree>
    <p:extLst>
      <p:ext uri="{BB962C8B-B14F-4D97-AF65-F5344CB8AC3E}">
        <p14:creationId xmlns:p14="http://schemas.microsoft.com/office/powerpoint/2010/main" val="872285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</p:txBody>
      </p:sp>
    </p:spTree>
    <p:extLst>
      <p:ext uri="{BB962C8B-B14F-4D97-AF65-F5344CB8AC3E}">
        <p14:creationId xmlns:p14="http://schemas.microsoft.com/office/powerpoint/2010/main" val="20319534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</p:txBody>
      </p:sp>
    </p:spTree>
    <p:extLst>
      <p:ext uri="{BB962C8B-B14F-4D97-AF65-F5344CB8AC3E}">
        <p14:creationId xmlns:p14="http://schemas.microsoft.com/office/powerpoint/2010/main" val="3901537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</p:txBody>
      </p:sp>
    </p:spTree>
    <p:extLst>
      <p:ext uri="{BB962C8B-B14F-4D97-AF65-F5344CB8AC3E}">
        <p14:creationId xmlns:p14="http://schemas.microsoft.com/office/powerpoint/2010/main" val="4635651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For intersection or difference, it is most 	efficient to sort the relations first.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So you may as well eliminate the duplicates anyway.</a:t>
            </a:r>
          </a:p>
        </p:txBody>
      </p:sp>
    </p:spTree>
    <p:extLst>
      <p:ext uri="{BB962C8B-B14F-4D97-AF65-F5344CB8AC3E}">
        <p14:creationId xmlns:p14="http://schemas.microsoft.com/office/powerpoint/2010/main" val="18521461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3061</Words>
  <Application>Microsoft Office PowerPoint</Application>
  <PresentationFormat>全屏显示(4:3)</PresentationFormat>
  <Paragraphs>406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8" baseType="lpstr">
      <vt:lpstr>Monotype Sorts</vt:lpstr>
      <vt:lpstr>宋体</vt:lpstr>
      <vt:lpstr>Microsoft YaHei</vt:lpstr>
      <vt:lpstr>Cambria Math</vt:lpstr>
      <vt:lpstr>Courier New</vt:lpstr>
      <vt:lpstr>Tahoma</vt:lpstr>
      <vt:lpstr>Times New Roman</vt:lpstr>
      <vt:lpstr>Wingdings</vt:lpstr>
      <vt:lpstr>Default Design</vt:lpstr>
      <vt:lpstr>PowerPoint 演示文稿</vt:lpstr>
      <vt:lpstr>Meaning of Single-Relation Query</vt:lpstr>
      <vt:lpstr>Meaning of Single-Relation Query</vt:lpstr>
      <vt:lpstr>* in SELECT clauses</vt:lpstr>
      <vt:lpstr>Renaming Attributes</vt:lpstr>
      <vt:lpstr>Expressions in SELECT Clauses</vt:lpstr>
      <vt:lpstr>Expressions in SELECT Clauses</vt:lpstr>
      <vt:lpstr>Complex Conditions in WHERE Clause</vt:lpstr>
      <vt:lpstr>Complex Conditions in WHERE Clause</vt:lpstr>
      <vt:lpstr>Patterns</vt:lpstr>
      <vt:lpstr>Patterns</vt:lpstr>
      <vt:lpstr>Meaning of Single-Relation Query</vt:lpstr>
      <vt:lpstr>NULL Values</vt:lpstr>
      <vt:lpstr>Comparing NULL’s to Values</vt:lpstr>
      <vt:lpstr>Comparing NULL’s to Values</vt:lpstr>
      <vt:lpstr>Three-Valued Logic</vt:lpstr>
      <vt:lpstr>Three-Valued Logic</vt:lpstr>
      <vt:lpstr>Three-Valued Logic</vt:lpstr>
      <vt:lpstr>Three-Valued Logic</vt:lpstr>
      <vt:lpstr>Surprising Example</vt:lpstr>
      <vt:lpstr>Surprising Example</vt:lpstr>
      <vt:lpstr>Reason:  2-Valued Laws  3-Valued Laws</vt:lpstr>
      <vt:lpstr>Reason:  2-Valued Laws  3-Valued Laws</vt:lpstr>
      <vt:lpstr>Multirelation Queries</vt:lpstr>
      <vt:lpstr>Example</vt:lpstr>
      <vt:lpstr>Formal Semantics</vt:lpstr>
      <vt:lpstr>Formal Semantics</vt:lpstr>
      <vt:lpstr>Formal Semantics</vt:lpstr>
      <vt:lpstr>Formal Semantics</vt:lpstr>
      <vt:lpstr>Formal Semantics</vt:lpstr>
      <vt:lpstr>Explicit Tuple-Variables</vt:lpstr>
      <vt:lpstr>Explicit Tuple-Variables</vt:lpstr>
      <vt:lpstr>Subqueries</vt:lpstr>
      <vt:lpstr>Subqueries</vt:lpstr>
      <vt:lpstr>Subqueries That Return One Tuple</vt:lpstr>
      <vt:lpstr>Query + Subquery Solution</vt:lpstr>
      <vt:lpstr>The IN Operator</vt:lpstr>
      <vt:lpstr>The Exists Operator</vt:lpstr>
      <vt:lpstr>The Operators ANY and ALL</vt:lpstr>
      <vt:lpstr>Example</vt:lpstr>
      <vt:lpstr>Example</vt:lpstr>
      <vt:lpstr>Example</vt:lpstr>
      <vt:lpstr>Example</vt:lpstr>
      <vt:lpstr>Union, Intersection, and Difference</vt:lpstr>
      <vt:lpstr>Example</vt:lpstr>
      <vt:lpstr>Bag Semantics</vt:lpstr>
      <vt:lpstr>Bag Semantics</vt:lpstr>
      <vt:lpstr>Bag Semantics</vt:lpstr>
      <vt:lpstr>Bag Semantics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187</cp:revision>
  <cp:lastPrinted>2001-01-16T17:12:14Z</cp:lastPrinted>
  <dcterms:created xsi:type="dcterms:W3CDTF">1999-07-13T19:55:20Z</dcterms:created>
  <dcterms:modified xsi:type="dcterms:W3CDTF">2025-02-08T01:12:46Z</dcterms:modified>
</cp:coreProperties>
</file>