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802" r:id="rId2"/>
    <p:sldId id="342" r:id="rId3"/>
    <p:sldId id="411" r:id="rId4"/>
    <p:sldId id="434" r:id="rId5"/>
    <p:sldId id="432" r:id="rId6"/>
    <p:sldId id="436" r:id="rId7"/>
    <p:sldId id="437" r:id="rId8"/>
    <p:sldId id="433" r:id="rId9"/>
    <p:sldId id="438" r:id="rId10"/>
    <p:sldId id="435" r:id="rId11"/>
    <p:sldId id="288" r:id="rId12"/>
    <p:sldId id="287" r:id="rId13"/>
    <p:sldId id="275" r:id="rId14"/>
    <p:sldId id="439" r:id="rId15"/>
    <p:sldId id="441" r:id="rId16"/>
    <p:sldId id="442" r:id="rId17"/>
    <p:sldId id="449" r:id="rId18"/>
    <p:sldId id="626" r:id="rId19"/>
    <p:sldId id="627" r:id="rId20"/>
    <p:sldId id="628" r:id="rId21"/>
    <p:sldId id="629" r:id="rId22"/>
    <p:sldId id="620" r:id="rId23"/>
    <p:sldId id="462" r:id="rId24"/>
    <p:sldId id="489" r:id="rId25"/>
    <p:sldId id="490" r:id="rId26"/>
    <p:sldId id="491" r:id="rId27"/>
    <p:sldId id="492" r:id="rId28"/>
    <p:sldId id="493" r:id="rId29"/>
    <p:sldId id="631" r:id="rId30"/>
    <p:sldId id="630" r:id="rId31"/>
    <p:sldId id="534" r:id="rId32"/>
    <p:sldId id="535" r:id="rId33"/>
    <p:sldId id="538" r:id="rId34"/>
    <p:sldId id="539" r:id="rId35"/>
    <p:sldId id="541" r:id="rId36"/>
    <p:sldId id="542" r:id="rId37"/>
    <p:sldId id="543" r:id="rId38"/>
    <p:sldId id="544" r:id="rId39"/>
    <p:sldId id="545" r:id="rId40"/>
    <p:sldId id="546" r:id="rId41"/>
    <p:sldId id="548" r:id="rId42"/>
    <p:sldId id="556" r:id="rId43"/>
    <p:sldId id="560" r:id="rId44"/>
    <p:sldId id="564" r:id="rId4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DDDDDD"/>
    <a:srgbClr val="FF3300"/>
    <a:srgbClr val="FFCC00"/>
    <a:srgbClr val="FF00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09" autoAdjust="0"/>
    <p:restoredTop sz="90962" autoAdjust="0"/>
  </p:normalViewPr>
  <p:slideViewPr>
    <p:cSldViewPr snapToGrid="0">
      <p:cViewPr varScale="1">
        <p:scale>
          <a:sx n="98" d="100"/>
          <a:sy n="98" d="100"/>
        </p:scale>
        <p:origin x="2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B38A7E1-FF58-42B2-A943-015242DBBD6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113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6813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8724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8362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3986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13444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1942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8398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9528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B62BA8F3-0338-4E94-AF97-55A2034C34A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3359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07F3FFC4-3DD5-403E-9E5C-E4CB8B137F84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79044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14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608242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15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66930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16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6222076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26E0C1B-AF3E-4DC1-8F9E-213A11FE1658}" type="slidenum">
              <a:rPr lang="en-US" altLang="zh-CN" sz="1200" smtClean="0">
                <a:latin typeface="Times New Roman" panose="02020603050405020304" pitchFamily="18" charset="0"/>
              </a:rPr>
              <a:pPr/>
              <a:t>17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569332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21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738236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29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8683577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30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920897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9427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10: SQL - Creating Relations and Queries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EC9494A-498A-49F1-81D3-F1968ECFED0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4NF</a:t>
            </a:r>
          </a:p>
        </p:txBody>
      </p:sp>
      <p:sp>
        <p:nvSpPr>
          <p:cNvPr id="130052" name="Rectangle 3"/>
          <p:cNvSpPr txBox="1">
            <a:spLocks noChangeArrowheads="1"/>
          </p:cNvSpPr>
          <p:nvPr/>
        </p:nvSpPr>
        <p:spPr bwMode="auto">
          <a:xfrm>
            <a:off x="2971800" y="1277566"/>
            <a:ext cx="541020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4NF(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T, F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2000" dirty="0">
                <a:ea typeface="宋体" panose="02010600030101010101" pitchFamily="2" charset="-122"/>
              </a:rPr>
              <a:t>and MVDs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While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20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2.1	 Pick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has a 4NF violator </a:t>
            </a:r>
            <a:r>
              <a:rPr lang="en-US" altLang="en-US" sz="2000" dirty="0">
                <a:solidFill>
                  <a:srgbClr val="3366FF"/>
                </a:solidFill>
              </a:rPr>
              <a:t>X</a:t>
            </a:r>
            <a:r>
              <a:rPr lang="en-US" altLang="en-US" sz="20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rgbClr val="3366FF"/>
                </a:solidFill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2.3   Then decompose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MVDs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600" dirty="0"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2.4   Else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4595561-1106-1239-4D7A-F759F40C9A79}"/>
              </a:ext>
            </a:extLst>
          </p:cNvPr>
          <p:cNvGrpSpPr/>
          <p:nvPr/>
        </p:nvGrpSpPr>
        <p:grpSpPr>
          <a:xfrm>
            <a:off x="659860" y="1277566"/>
            <a:ext cx="2209800" cy="3849721"/>
            <a:chOff x="762000" y="1658566"/>
            <a:chExt cx="2209800" cy="3849721"/>
          </a:xfrm>
        </p:grpSpPr>
        <p:sp>
          <p:nvSpPr>
            <p:cNvPr id="3" name="Rounded Rectangle 1">
              <a:extLst>
                <a:ext uri="{FF2B5EF4-FFF2-40B4-BE49-F238E27FC236}">
                  <a16:creationId xmlns:a16="http://schemas.microsoft.com/office/drawing/2014/main" id="{BA5D1F1D-43CD-7E1A-1224-D12D69E32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000" y="1658566"/>
              <a:ext cx="2133600" cy="3849721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4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" name="Rectangle 3">
              <a:extLst>
                <a:ext uri="{FF2B5EF4-FFF2-40B4-BE49-F238E27FC236}">
                  <a16:creationId xmlns:a16="http://schemas.microsoft.com/office/drawing/2014/main" id="{D4E26D3B-0D9C-9466-46F5-7CC3A9F342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200" y="1774487"/>
              <a:ext cx="2133600" cy="3733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CC"/>
                </a:buClr>
                <a:buFont typeface="Monotype Sorts" pitchFamily="8" charset="2"/>
                <a:buChar char="u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CC"/>
                </a:buClr>
                <a:buFont typeface="Monotype Sorts" pitchFamily="8" charset="2"/>
                <a:buChar char="w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CC"/>
                </a:buClr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539750">
                <a:buFont typeface="Monotype Sorts" pitchFamily="8" charset="2"/>
                <a:buNone/>
              </a:pPr>
              <a:r>
                <a:rPr lang="en-US" altLang="en-US" sz="2800" dirty="0"/>
                <a:t>A relation </a:t>
              </a:r>
              <a:r>
                <a:rPr lang="en-US" altLang="en-US" sz="2800" dirty="0">
                  <a:solidFill>
                    <a:srgbClr val="00B050"/>
                  </a:solidFill>
                </a:rPr>
                <a:t>R</a:t>
              </a:r>
              <a:r>
                <a:rPr lang="en-US" altLang="en-US" sz="2800" i="1" dirty="0"/>
                <a:t> </a:t>
              </a:r>
              <a:r>
                <a:rPr lang="en-US" altLang="en-US" sz="2800" dirty="0"/>
                <a:t>is in </a:t>
              </a:r>
              <a:r>
                <a:rPr lang="en-US" altLang="en-US" sz="2800" dirty="0">
                  <a:solidFill>
                    <a:srgbClr val="FF0000"/>
                  </a:solidFill>
                </a:rPr>
                <a:t>4NF</a:t>
              </a:r>
              <a:r>
                <a:rPr lang="en-US" altLang="en-US" sz="2800" dirty="0"/>
                <a:t> if: whenever </a:t>
              </a:r>
            </a:p>
            <a:p>
              <a:pPr marL="0" indent="0" defTabSz="539750">
                <a:buFont typeface="Monotype Sorts" pitchFamily="8" charset="2"/>
                <a:buNone/>
              </a:pPr>
              <a:r>
                <a:rPr lang="en-US" altLang="en-US" sz="2800" dirty="0">
                  <a:solidFill>
                    <a:schemeClr val="accent2"/>
                  </a:solidFill>
                </a:rPr>
                <a:t>X </a:t>
              </a:r>
              <a:r>
                <a:rPr lang="en-US" altLang="en-US" sz="2800" dirty="0">
                  <a:solidFill>
                    <a:srgbClr val="3366FF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↠</a:t>
              </a:r>
              <a:r>
                <a:rPr lang="en-US" altLang="en-US" sz="2800" dirty="0">
                  <a:solidFill>
                    <a:schemeClr val="accent2"/>
                  </a:solidFill>
                </a:rPr>
                <a:t>Y</a:t>
              </a:r>
              <a:r>
                <a:rPr lang="en-US" altLang="en-US" sz="2800" dirty="0"/>
                <a:t> is a nontrivial MVD, then </a:t>
              </a:r>
              <a:r>
                <a:rPr lang="en-US" altLang="en-US" sz="2800" dirty="0">
                  <a:solidFill>
                    <a:srgbClr val="3366FF"/>
                  </a:solidFill>
                </a:rPr>
                <a:t>X</a:t>
              </a:r>
              <a:r>
                <a:rPr lang="en-US" altLang="en-US" sz="2800" dirty="0"/>
                <a:t> is a </a:t>
              </a:r>
              <a:r>
                <a:rPr lang="en-US" altLang="en-US" sz="2800" dirty="0" err="1"/>
                <a:t>superkey</a:t>
              </a:r>
              <a:r>
                <a:rPr lang="en-US" altLang="en-US" sz="2800" dirty="0"/>
                <a:t>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DF0A1B-4744-4EFF-8A7C-BBFDE59E50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57250" y="1354074"/>
            <a:ext cx="74295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We need to check if there are 4NF  violators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 in a relation R. </a:t>
            </a:r>
            <a:endParaRPr lang="en-US" altLang="en-US" dirty="0">
              <a:solidFill>
                <a:srgbClr val="00B050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857250" y="2666806"/>
            <a:ext cx="7067550" cy="55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 do we decide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/>
              <a:t> and 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?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857250" y="3901440"/>
            <a:ext cx="7543800" cy="594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 do we tell if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?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371600" y="3159252"/>
            <a:ext cx="7543800" cy="49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Enumerate all possible subsets </a:t>
            </a:r>
            <a:r>
              <a:rPr lang="en-US" altLang="en-US" sz="2800" dirty="0">
                <a:solidFill>
                  <a:srgbClr val="00B050"/>
                </a:solidFill>
              </a:rPr>
              <a:t>X </a:t>
            </a:r>
            <a:r>
              <a:rPr lang="en-US" altLang="en-US" sz="2800" dirty="0">
                <a:solidFill>
                  <a:srgbClr val="FFC000"/>
                </a:solidFill>
              </a:rPr>
              <a:t>and</a:t>
            </a:r>
            <a:r>
              <a:rPr lang="en-US" altLang="en-US" sz="2800" dirty="0">
                <a:solidFill>
                  <a:srgbClr val="00B050"/>
                </a:solidFill>
              </a:rPr>
              <a:t> Y.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904672" y="5210654"/>
            <a:ext cx="6943928" cy="594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We also need to project MVDs.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59433D5-9A7E-447D-89FE-2C23C6C63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357" y="4495800"/>
            <a:ext cx="6480243" cy="49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By </a:t>
            </a:r>
            <a:r>
              <a:rPr lang="en-US" altLang="en-US" sz="2800" dirty="0">
                <a:solidFill>
                  <a:srgbClr val="FF0000"/>
                </a:solidFill>
              </a:rPr>
              <a:t>inference test </a:t>
            </a:r>
            <a:r>
              <a:rPr lang="en-US" altLang="en-US" sz="2800" dirty="0">
                <a:solidFill>
                  <a:srgbClr val="FFC000"/>
                </a:solidFill>
              </a:rPr>
              <a:t>(discussed later)</a:t>
            </a:r>
            <a:endParaRPr lang="en-US" altLang="en-US" sz="2800" dirty="0">
              <a:solidFill>
                <a:srgbClr val="00B05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BB73E1-7EAF-832A-D949-6E0F380D3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356" y="5833224"/>
            <a:ext cx="6480243" cy="49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Also by </a:t>
            </a:r>
            <a:r>
              <a:rPr lang="en-US" altLang="en-US" sz="2800" dirty="0">
                <a:solidFill>
                  <a:srgbClr val="FF0000"/>
                </a:solidFill>
              </a:rPr>
              <a:t>inference test</a:t>
            </a:r>
          </a:p>
        </p:txBody>
      </p:sp>
    </p:spTree>
    <p:extLst>
      <p:ext uri="{BB962C8B-B14F-4D97-AF65-F5344CB8AC3E}">
        <p14:creationId xmlns:p14="http://schemas.microsoft.com/office/powerpoint/2010/main" val="3884772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of MVD: Summary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The inference algorithm is more complicated, and requires certain experience and skills.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2000" y="2286000"/>
            <a:ext cx="7415212" cy="259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Chasing(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Y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</a:t>
            </a:r>
            <a:r>
              <a:rPr lang="en-US" altLang="en-US" sz="2000" dirty="0"/>
              <a:t>start with a tableau of two tuples that agree on </a:t>
            </a:r>
            <a:r>
              <a:rPr lang="en-US" altLang="en-US" sz="2000" dirty="0">
                <a:solidFill>
                  <a:srgbClr val="00B050"/>
                </a:solidFill>
              </a:rPr>
              <a:t>X</a:t>
            </a:r>
            <a:r>
              <a:rPr lang="en-US" altLang="en-US" sz="2000" dirty="0"/>
              <a:t>;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2. Repeat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   apply the known FDs and MVDs to infer a tuple that is the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   original two tuples with the components of </a:t>
            </a:r>
            <a:r>
              <a:rPr lang="en-US" altLang="en-US" sz="2000" dirty="0">
                <a:solidFill>
                  <a:srgbClr val="00B050"/>
                </a:solidFill>
              </a:rPr>
              <a:t>Y</a:t>
            </a:r>
            <a:r>
              <a:rPr lang="en-US" altLang="en-US" sz="2000" dirty="0"/>
              <a:t> swapped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Until no change;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3. If (reach such a tuple) return(</a:t>
            </a:r>
            <a:r>
              <a:rPr lang="en-US" altLang="en-US" sz="2000" dirty="0">
                <a:solidFill>
                  <a:srgbClr val="00B050"/>
                </a:solidFill>
              </a:rPr>
              <a:t>true</a:t>
            </a:r>
            <a:r>
              <a:rPr lang="en-US" altLang="en-US" sz="2000" dirty="0"/>
              <a:t>) </a:t>
            </a:r>
            <a:r>
              <a:rPr lang="en-US" altLang="en-US" sz="1600" dirty="0">
                <a:solidFill>
                  <a:srgbClr val="FFC000"/>
                </a:solidFill>
              </a:rPr>
              <a:t>\\ MVD </a:t>
            </a:r>
            <a:r>
              <a:rPr lang="en-US" altLang="en-US" sz="1600" dirty="0">
                <a:solidFill>
                  <a:srgbClr val="00B050"/>
                </a:solidFill>
              </a:rPr>
              <a:t>X </a:t>
            </a:r>
            <a:r>
              <a:rPr lang="en-US" altLang="en-US" sz="16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1600" dirty="0">
                <a:solidFill>
                  <a:srgbClr val="00B050"/>
                </a:solidFill>
              </a:rPr>
              <a:t>Y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</a:rPr>
              <a:t>is inferred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Else return(</a:t>
            </a:r>
            <a:r>
              <a:rPr lang="en-US" altLang="en-US" sz="2000" dirty="0">
                <a:solidFill>
                  <a:srgbClr val="FF0000"/>
                </a:solidFill>
              </a:rPr>
              <a:t>false</a:t>
            </a:r>
            <a:r>
              <a:rPr lang="en-US" altLang="en-US" sz="2000" dirty="0"/>
              <a:t>) </a:t>
            </a:r>
            <a:r>
              <a:rPr lang="en-US" altLang="en-US" sz="1600" dirty="0">
                <a:solidFill>
                  <a:srgbClr val="FFC000"/>
                </a:solidFill>
              </a:rPr>
              <a:t>\\ the final tableau is a counterexample </a:t>
            </a:r>
          </a:p>
        </p:txBody>
      </p:sp>
    </p:spTree>
    <p:extLst>
      <p:ext uri="{BB962C8B-B14F-4D97-AF65-F5344CB8AC3E}">
        <p14:creationId xmlns:p14="http://schemas.microsoft.com/office/powerpoint/2010/main" val="3742339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of MVD: Summary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The inference algorithm is more complicated, and requires certain experience and skills.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762000" y="5029200"/>
            <a:ext cx="7415212" cy="137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Voilator-4NF(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For (each non-</a:t>
            </a:r>
            <a:r>
              <a:rPr lang="en-US" altLang="zh-CN" sz="2000" dirty="0" err="1">
                <a:ea typeface="宋体" panose="02010600030101010101" pitchFamily="2" charset="-122"/>
              </a:rPr>
              <a:t>superkey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ea typeface="宋体" panose="02010600030101010101" pitchFamily="2" charset="-122"/>
              </a:rPr>
              <a:t> and each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 err="1">
                <a:ea typeface="宋体" panose="02010600030101010101" pitchFamily="2" charset="-122"/>
              </a:rPr>
              <a:t>s.t.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Ø</a:t>
            </a:r>
            <a:r>
              <a:rPr lang="en-US" altLang="zh-CN" sz="2000" dirty="0">
                <a:ea typeface="宋体" panose="02010600030101010101" pitchFamily="2" charset="-122"/>
              </a:rPr>
              <a:t> &amp;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ea typeface="宋体" panose="02010600030101010101" pitchFamily="2" charset="-122"/>
              </a:rPr>
              <a:t>∪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≠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2000" dirty="0">
                <a:ea typeface="宋体" panose="02010600030101010101" pitchFamily="2" charset="-122"/>
              </a:rPr>
              <a:t>        If Chasing(</a:t>
            </a:r>
            <a:r>
              <a:rPr lang="en-US" altLang="en-US" sz="2000" dirty="0">
                <a:solidFill>
                  <a:srgbClr val="00B050"/>
                </a:solidFill>
              </a:rPr>
              <a:t>X,</a:t>
            </a:r>
            <a:r>
              <a:rPr lang="en-US" altLang="en-US" sz="20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rgbClr val="00B050"/>
                </a:solidFill>
              </a:rPr>
              <a:t>Y</a:t>
            </a:r>
            <a:r>
              <a:rPr lang="en-US" altLang="en-US" sz="2000" dirty="0"/>
              <a:t>)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000" dirty="0"/>
              <a:t>return(</a:t>
            </a:r>
            <a:r>
              <a:rPr lang="en-US" altLang="en-US" sz="2000" dirty="0">
                <a:solidFill>
                  <a:srgbClr val="00B050"/>
                </a:solidFill>
              </a:rPr>
              <a:t>X </a:t>
            </a:r>
            <a:r>
              <a:rPr lang="en-US" altLang="en-US" sz="20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000" dirty="0">
                <a:solidFill>
                  <a:srgbClr val="00B050"/>
                </a:solidFill>
              </a:rPr>
              <a:t>Y</a:t>
            </a:r>
            <a:r>
              <a:rPr lang="en-US" altLang="en-US" sz="2000" dirty="0"/>
              <a:t>);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2000" dirty="0"/>
              <a:t>2. return(</a:t>
            </a:r>
            <a:r>
              <a:rPr lang="en-US" altLang="en-US" sz="2000" dirty="0">
                <a:solidFill>
                  <a:srgbClr val="FF0000"/>
                </a:solidFill>
              </a:rPr>
              <a:t>false</a:t>
            </a:r>
            <a:r>
              <a:rPr lang="en-US" altLang="en-US" sz="2000" dirty="0"/>
              <a:t>).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5A141EE-0036-9477-3A50-16121DC8F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286000"/>
            <a:ext cx="7415212" cy="259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Chasing(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Y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</a:t>
            </a:r>
            <a:r>
              <a:rPr lang="en-US" altLang="en-US" sz="2000" dirty="0"/>
              <a:t>start with a tableau of two tuples that agree on </a:t>
            </a:r>
            <a:r>
              <a:rPr lang="en-US" altLang="en-US" sz="2000" dirty="0">
                <a:solidFill>
                  <a:srgbClr val="00B050"/>
                </a:solidFill>
              </a:rPr>
              <a:t>X</a:t>
            </a:r>
            <a:r>
              <a:rPr lang="en-US" altLang="en-US" sz="2000" dirty="0"/>
              <a:t>;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2. Repeat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   apply the known FDs and MVDs to infer a tuple that is the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   original two tuples with the components of </a:t>
            </a:r>
            <a:r>
              <a:rPr lang="en-US" altLang="en-US" sz="2000" dirty="0">
                <a:solidFill>
                  <a:srgbClr val="00B050"/>
                </a:solidFill>
              </a:rPr>
              <a:t>Y</a:t>
            </a:r>
            <a:r>
              <a:rPr lang="en-US" altLang="en-US" sz="2000" dirty="0"/>
              <a:t> swapped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Until no change;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3. If (reach such a tuple) return(</a:t>
            </a:r>
            <a:r>
              <a:rPr lang="en-US" altLang="en-US" sz="2000" dirty="0">
                <a:solidFill>
                  <a:srgbClr val="00B050"/>
                </a:solidFill>
              </a:rPr>
              <a:t>true</a:t>
            </a:r>
            <a:r>
              <a:rPr lang="en-US" altLang="en-US" sz="2000" dirty="0"/>
              <a:t>) </a:t>
            </a:r>
            <a:r>
              <a:rPr lang="en-US" altLang="en-US" sz="1600" dirty="0">
                <a:solidFill>
                  <a:srgbClr val="FFC000"/>
                </a:solidFill>
              </a:rPr>
              <a:t>\\ MVD </a:t>
            </a:r>
            <a:r>
              <a:rPr lang="en-US" altLang="en-US" sz="1600" dirty="0">
                <a:solidFill>
                  <a:srgbClr val="00B050"/>
                </a:solidFill>
              </a:rPr>
              <a:t>X </a:t>
            </a:r>
            <a:r>
              <a:rPr lang="en-US" altLang="en-US" sz="16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1600" dirty="0">
                <a:solidFill>
                  <a:srgbClr val="00B050"/>
                </a:solidFill>
              </a:rPr>
              <a:t>Y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</a:rPr>
              <a:t>is inferred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Else return(</a:t>
            </a:r>
            <a:r>
              <a:rPr lang="en-US" altLang="en-US" sz="2000" dirty="0">
                <a:solidFill>
                  <a:srgbClr val="FF0000"/>
                </a:solidFill>
              </a:rPr>
              <a:t>false</a:t>
            </a:r>
            <a:r>
              <a:rPr lang="en-US" altLang="en-US" sz="2000" dirty="0"/>
              <a:t>) </a:t>
            </a:r>
            <a:r>
              <a:rPr lang="en-US" altLang="en-US" sz="1600" dirty="0">
                <a:solidFill>
                  <a:srgbClr val="FFC000"/>
                </a:solidFill>
              </a:rPr>
              <a:t>\\ the final tableau is a counterexample </a:t>
            </a:r>
          </a:p>
        </p:txBody>
      </p:sp>
    </p:spTree>
    <p:extLst>
      <p:ext uri="{BB962C8B-B14F-4D97-AF65-F5344CB8AC3E}">
        <p14:creationId xmlns:p14="http://schemas.microsoft.com/office/powerpoint/2010/main" val="578130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of MVD: Summary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We also need to infer the MVDs for the resulting relations of the decomposition. 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43421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of MVD: Summary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We also need to infer the MVDs for the resulting relations of the decomposition. 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56645" y="2136250"/>
            <a:ext cx="3352800" cy="1597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Decomposed-MVDs(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is the MVDs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(each pair 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,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 of subsets of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</a:t>
            </a:r>
            <a:r>
              <a:rPr lang="en-US" altLang="zh-CN" sz="1400" dirty="0" err="1">
                <a:ea typeface="宋体" panose="02010600030101010101" pitchFamily="2" charset="-122"/>
              </a:rPr>
              <a:t>s.t.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Ø</a:t>
            </a:r>
            <a:r>
              <a:rPr lang="en-US" altLang="zh-CN" sz="1400" dirty="0">
                <a:ea typeface="宋体" panose="02010600030101010101" pitchFamily="2" charset="-122"/>
              </a:rPr>
              <a:t> &amp;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∪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≠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endParaRPr lang="en-US" altLang="zh-CN" sz="1400" dirty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If  Chasing(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Y</a:t>
            </a:r>
            <a:r>
              <a:rPr lang="en-US" altLang="zh-CN" sz="1400" dirty="0">
                <a:ea typeface="宋体" panose="02010600030101010101" pitchFamily="2" charset="-122"/>
              </a:rPr>
              <a:t>) add </a:t>
            </a:r>
            <a:r>
              <a:rPr lang="en-US" altLang="en-US" sz="1400" dirty="0">
                <a:solidFill>
                  <a:srgbClr val="00B050"/>
                </a:solidFill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1400" dirty="0">
                <a:solidFill>
                  <a:srgbClr val="00B050"/>
                </a:solidFill>
              </a:rPr>
              <a:t>Y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those MVDs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derivable from the others;</a:t>
            </a:r>
          </a:p>
        </p:txBody>
      </p:sp>
    </p:spTree>
    <p:extLst>
      <p:ext uri="{BB962C8B-B14F-4D97-AF65-F5344CB8AC3E}">
        <p14:creationId xmlns:p14="http://schemas.microsoft.com/office/powerpoint/2010/main" val="2604047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of MVD: Summary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We also need to infer the MVDs for the resulting relations of the decomposition. 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114800" y="2133600"/>
            <a:ext cx="4572000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4NF(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R, T, F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Input: A relation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dirty="0">
                <a:ea typeface="宋体" panose="02010600030101010101" pitchFamily="2" charset="-122"/>
              </a:rPr>
              <a:t> and its FDs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1400" dirty="0">
                <a:ea typeface="宋体" panose="02010600030101010101" pitchFamily="2" charset="-122"/>
              </a:rPr>
              <a:t>and MVFs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 While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4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Pick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1400" dirty="0">
                <a:ea typeface="宋体" panose="02010600030101010101" pitchFamily="2" charset="-122"/>
              </a:rPr>
              <a:t>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1400" dirty="0">
                <a:ea typeface="宋体" panose="02010600030101010101" pitchFamily="2" charset="-122"/>
              </a:rPr>
              <a:t>has a 4NF violator </a:t>
            </a:r>
            <a:r>
              <a:rPr lang="en-US" altLang="en-US" sz="1400" dirty="0">
                <a:solidFill>
                  <a:srgbClr val="3366FF"/>
                </a:solidFill>
              </a:rPr>
              <a:t>X</a:t>
            </a:r>
            <a:r>
              <a:rPr lang="en-US" altLang="en-US" sz="14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1400" dirty="0">
                <a:solidFill>
                  <a:srgbClr val="3366FF"/>
                </a:solidFill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2.3   Then decompose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14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where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4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where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4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4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MVFs 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 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2.4   Else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1400" dirty="0">
                <a:ea typeface="宋体" panose="02010600030101010101" pitchFamily="2" charset="-122"/>
              </a:rPr>
              <a:t> 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56645" y="2136250"/>
            <a:ext cx="3352800" cy="1597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Decomposed-MVDs(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is the MVDs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(each pair 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,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 of subsets of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</a:t>
            </a:r>
            <a:r>
              <a:rPr lang="en-US" altLang="zh-CN" sz="1400" dirty="0" err="1">
                <a:ea typeface="宋体" panose="02010600030101010101" pitchFamily="2" charset="-122"/>
              </a:rPr>
              <a:t>s.t.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Ø</a:t>
            </a:r>
            <a:r>
              <a:rPr lang="en-US" altLang="zh-CN" sz="1400" dirty="0">
                <a:ea typeface="宋体" panose="02010600030101010101" pitchFamily="2" charset="-122"/>
              </a:rPr>
              <a:t> &amp;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∪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≠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endParaRPr lang="en-US" altLang="zh-CN" sz="1400" dirty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If  Chasing(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Y</a:t>
            </a:r>
            <a:r>
              <a:rPr lang="en-US" altLang="zh-CN" sz="1400" dirty="0">
                <a:ea typeface="宋体" panose="02010600030101010101" pitchFamily="2" charset="-122"/>
              </a:rPr>
              <a:t>) add </a:t>
            </a:r>
            <a:r>
              <a:rPr lang="en-US" altLang="en-US" sz="1400" dirty="0">
                <a:solidFill>
                  <a:srgbClr val="00B050"/>
                </a:solidFill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1400" dirty="0">
                <a:solidFill>
                  <a:srgbClr val="00B050"/>
                </a:solidFill>
              </a:rPr>
              <a:t>Y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those MVDs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derivable from the others;</a:t>
            </a:r>
          </a:p>
        </p:txBody>
      </p:sp>
    </p:spTree>
    <p:extLst>
      <p:ext uri="{BB962C8B-B14F-4D97-AF65-F5344CB8AC3E}">
        <p14:creationId xmlns:p14="http://schemas.microsoft.com/office/powerpoint/2010/main" val="428170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of MVD: Summary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We also need to infer the MVDs for the resulting relations of the decomposition. 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2" name="Rounded Rectangle 1"/>
          <p:cNvSpPr/>
          <p:nvPr/>
        </p:nvSpPr>
        <p:spPr bwMode="auto">
          <a:xfrm>
            <a:off x="4572000" y="3657599"/>
            <a:ext cx="2971800" cy="268087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9108" y="4191000"/>
            <a:ext cx="223792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Voilator-4NF(</a:t>
            </a:r>
            <a:r>
              <a:rPr lang="en-US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R’</a:t>
            </a:r>
            <a:r>
              <a:rPr lang="en-U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= </a:t>
            </a:r>
            <a:r>
              <a:rPr lang="en-US" altLang="en-US" sz="14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X↠Y</a:t>
            </a:r>
            <a:endParaRPr lang="en-US" sz="1400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72400" y="3648688"/>
            <a:ext cx="22860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2809" y="4191000"/>
            <a:ext cx="22860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656645" y="2136250"/>
            <a:ext cx="3352800" cy="1597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Decomposed-MVDs(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is the MVDs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(each pair 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,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 of subsets of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</a:t>
            </a:r>
            <a:r>
              <a:rPr lang="en-US" altLang="zh-CN" sz="1400" dirty="0" err="1">
                <a:ea typeface="宋体" panose="02010600030101010101" pitchFamily="2" charset="-122"/>
              </a:rPr>
              <a:t>s.t.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Ø</a:t>
            </a:r>
            <a:r>
              <a:rPr lang="en-US" altLang="zh-CN" sz="1400" dirty="0">
                <a:ea typeface="宋体" panose="02010600030101010101" pitchFamily="2" charset="-122"/>
              </a:rPr>
              <a:t> &amp;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∪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≠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endParaRPr lang="en-US" altLang="zh-CN" sz="1400" dirty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If  Chasing(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Y</a:t>
            </a:r>
            <a:r>
              <a:rPr lang="en-US" altLang="zh-CN" sz="1400" dirty="0">
                <a:ea typeface="宋体" panose="02010600030101010101" pitchFamily="2" charset="-122"/>
              </a:rPr>
              <a:t>) add </a:t>
            </a:r>
            <a:r>
              <a:rPr lang="en-US" altLang="en-US" sz="1400" dirty="0">
                <a:solidFill>
                  <a:srgbClr val="00B050"/>
                </a:solidFill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1400" dirty="0">
                <a:solidFill>
                  <a:srgbClr val="00B050"/>
                </a:solidFill>
              </a:rPr>
              <a:t>Y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those MVDs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derivable from the others;</a:t>
            </a: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4114800" y="2133600"/>
            <a:ext cx="4572000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4NF(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R, T, F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Input: A relation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dirty="0">
                <a:ea typeface="宋体" panose="02010600030101010101" pitchFamily="2" charset="-122"/>
              </a:rPr>
              <a:t> and its FDs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1400" dirty="0">
                <a:ea typeface="宋体" panose="02010600030101010101" pitchFamily="2" charset="-122"/>
              </a:rPr>
              <a:t>and MVFs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 While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4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Pick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1400" dirty="0">
                <a:ea typeface="宋体" panose="02010600030101010101" pitchFamily="2" charset="-122"/>
              </a:rPr>
              <a:t>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1400" dirty="0">
                <a:ea typeface="宋体" panose="02010600030101010101" pitchFamily="2" charset="-122"/>
              </a:rPr>
              <a:t>has a 4NF violator </a:t>
            </a:r>
            <a:r>
              <a:rPr lang="en-US" altLang="en-US" sz="1400" dirty="0">
                <a:solidFill>
                  <a:srgbClr val="3366FF"/>
                </a:solidFill>
              </a:rPr>
              <a:t>X</a:t>
            </a:r>
            <a:r>
              <a:rPr lang="en-US" altLang="en-US" sz="14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1400" dirty="0">
                <a:solidFill>
                  <a:srgbClr val="3366FF"/>
                </a:solidFill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2.3   Then decompose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14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where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4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where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4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4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MVFs 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 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2.4   Else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1400" dirty="0">
                <a:ea typeface="宋体" panose="02010600030101010101" pitchFamily="2" charset="-122"/>
              </a:rPr>
              <a:t> 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6354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of MVD: Summary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We also need to infer the MVDs for the resulting relations of the decomposition. 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2" name="Rounded Rectangle 1"/>
          <p:cNvSpPr/>
          <p:nvPr/>
        </p:nvSpPr>
        <p:spPr bwMode="auto">
          <a:xfrm>
            <a:off x="4572000" y="3657599"/>
            <a:ext cx="2971800" cy="268087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72400" y="3648688"/>
            <a:ext cx="22860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2809" y="4191000"/>
            <a:ext cx="22860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4572000" y="3910446"/>
            <a:ext cx="4038600" cy="1260556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29100" y="4360277"/>
            <a:ext cx="22860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9108" y="4724727"/>
            <a:ext cx="2441694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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X</a:t>
            </a:r>
            <a:r>
              <a:rPr lang="en-US" altLang="zh-CN" sz="1400" baseline="-25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⋃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Y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)</a:t>
            </a:r>
            <a:r>
              <a:rPr lang="en-US" altLang="zh-CN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; </a:t>
            </a:r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n-US" altLang="zh-CN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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X</a:t>
            </a:r>
            <a:r>
              <a:rPr lang="en-US" altLang="zh-CN" sz="1400" baseline="-25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⋃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W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);</a:t>
            </a:r>
          </a:p>
          <a:p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Decomposed-FDs(</a:t>
            </a:r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Decomposed-FDs(</a:t>
            </a:r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Decomposed-MVDs(</a:t>
            </a:r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Decomposed-MVDs(</a:t>
            </a:r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7779" y="5171002"/>
            <a:ext cx="22860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656645" y="2136250"/>
            <a:ext cx="3352800" cy="1597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Decomposed-MVDs(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is the MVDs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(each pair 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,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 of subsets of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</a:t>
            </a:r>
            <a:r>
              <a:rPr lang="en-US" altLang="zh-CN" sz="1400" dirty="0" err="1">
                <a:ea typeface="宋体" panose="02010600030101010101" pitchFamily="2" charset="-122"/>
              </a:rPr>
              <a:t>s.t.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Ø</a:t>
            </a:r>
            <a:r>
              <a:rPr lang="en-US" altLang="zh-CN" sz="1400" dirty="0">
                <a:ea typeface="宋体" panose="02010600030101010101" pitchFamily="2" charset="-122"/>
              </a:rPr>
              <a:t> &amp;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∪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≠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endParaRPr lang="en-US" altLang="zh-CN" sz="1400" dirty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If  Chasing(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Y</a:t>
            </a:r>
            <a:r>
              <a:rPr lang="en-US" altLang="zh-CN" sz="1400" dirty="0">
                <a:ea typeface="宋体" panose="02010600030101010101" pitchFamily="2" charset="-122"/>
              </a:rPr>
              <a:t>) add </a:t>
            </a:r>
            <a:r>
              <a:rPr lang="en-US" altLang="en-US" sz="1400" dirty="0">
                <a:solidFill>
                  <a:srgbClr val="00B050"/>
                </a:solidFill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1400" dirty="0">
                <a:solidFill>
                  <a:srgbClr val="00B050"/>
                </a:solidFill>
              </a:rPr>
              <a:t>Y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those MVDs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derivable from the others;</a:t>
            </a: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4114800" y="2133600"/>
            <a:ext cx="4572000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4NF(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R, T, F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Input: A relation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dirty="0">
                <a:ea typeface="宋体" panose="02010600030101010101" pitchFamily="2" charset="-122"/>
              </a:rPr>
              <a:t> and its FDs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1400" dirty="0">
                <a:ea typeface="宋体" panose="02010600030101010101" pitchFamily="2" charset="-122"/>
              </a:rPr>
              <a:t>and MVFs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 While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4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Pick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1400" dirty="0">
                <a:ea typeface="宋体" panose="02010600030101010101" pitchFamily="2" charset="-122"/>
              </a:rPr>
              <a:t>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1400" dirty="0">
                <a:ea typeface="宋体" panose="02010600030101010101" pitchFamily="2" charset="-122"/>
              </a:rPr>
              <a:t>has a 4NF violator </a:t>
            </a:r>
            <a:r>
              <a:rPr lang="en-US" altLang="en-US" sz="1400" dirty="0">
                <a:solidFill>
                  <a:srgbClr val="3366FF"/>
                </a:solidFill>
              </a:rPr>
              <a:t>X</a:t>
            </a:r>
            <a:r>
              <a:rPr lang="en-US" altLang="en-US" sz="14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1400" dirty="0">
                <a:solidFill>
                  <a:srgbClr val="3366FF"/>
                </a:solidFill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2.3   Then decompose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14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where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4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where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4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4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MVFs 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 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2.4   Else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1400" dirty="0">
                <a:ea typeface="宋体" panose="02010600030101010101" pitchFamily="2" charset="-122"/>
              </a:rPr>
              <a:t> 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F415E0-ADB8-B8E4-1A65-927CB2194EAB}"/>
              </a:ext>
            </a:extLst>
          </p:cNvPr>
          <p:cNvSpPr txBox="1"/>
          <p:nvPr/>
        </p:nvSpPr>
        <p:spPr>
          <a:xfrm>
            <a:off x="1129108" y="4191000"/>
            <a:ext cx="223792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Voilator-4NF(</a:t>
            </a:r>
            <a:r>
              <a:rPr lang="en-US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R’</a:t>
            </a:r>
            <a:r>
              <a:rPr lang="en-U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= </a:t>
            </a:r>
            <a:r>
              <a:rPr lang="en-US" altLang="en-US" sz="14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X↠Y</a:t>
            </a:r>
            <a:endParaRPr lang="en-US" sz="1400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603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52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Normal Form Comparisons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44B7A8F-655C-4B85-946E-652BECC4FAA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54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Normal Form Comparisons</a:t>
            </a:r>
          </a:p>
        </p:txBody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4NF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BCNF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3NF</a:t>
            </a:r>
          </a:p>
        </p:txBody>
      </p:sp>
      <p:sp>
        <p:nvSpPr>
          <p:cNvPr id="154629" name="Rounded Rectangle 36"/>
          <p:cNvSpPr>
            <a:spLocks noChangeArrowheads="1"/>
          </p:cNvSpPr>
          <p:nvPr/>
        </p:nvSpPr>
        <p:spPr bwMode="auto">
          <a:xfrm>
            <a:off x="4953000" y="1600200"/>
            <a:ext cx="3429000" cy="1600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3NF</a:t>
            </a:r>
          </a:p>
        </p:txBody>
      </p:sp>
      <p:sp>
        <p:nvSpPr>
          <p:cNvPr id="154630" name="Oval 37"/>
          <p:cNvSpPr>
            <a:spLocks noChangeArrowheads="1"/>
          </p:cNvSpPr>
          <p:nvPr/>
        </p:nvSpPr>
        <p:spPr bwMode="auto">
          <a:xfrm>
            <a:off x="5486400" y="1905000"/>
            <a:ext cx="2286000" cy="1143000"/>
          </a:xfrm>
          <a:prstGeom prst="ellipse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BCNF</a:t>
            </a:r>
          </a:p>
        </p:txBody>
      </p:sp>
      <p:sp>
        <p:nvSpPr>
          <p:cNvPr id="154631" name="Oval 1"/>
          <p:cNvSpPr>
            <a:spLocks noChangeArrowheads="1"/>
          </p:cNvSpPr>
          <p:nvPr/>
        </p:nvSpPr>
        <p:spPr bwMode="auto">
          <a:xfrm>
            <a:off x="6553200" y="1981200"/>
            <a:ext cx="1066800" cy="914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4NF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3F20D66-9A09-4A33-B3D0-3B7509CAFEE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56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Normal Form Comparisons</a:t>
            </a:r>
          </a:p>
        </p:txBody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4NF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BCNF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3NF</a:t>
            </a:r>
          </a:p>
        </p:txBody>
      </p:sp>
      <p:graphicFrame>
        <p:nvGraphicFramePr>
          <p:cNvPr id="45113" name="Group 57"/>
          <p:cNvGraphicFramePr>
            <a:graphicFrameLocks noGrp="1"/>
          </p:cNvGraphicFramePr>
          <p:nvPr/>
        </p:nvGraphicFramePr>
        <p:xfrm>
          <a:off x="685800" y="3675063"/>
          <a:ext cx="7696199" cy="2420938"/>
        </p:xfrm>
        <a:graphic>
          <a:graphicData uri="http://schemas.openxmlformats.org/drawingml/2006/table">
            <a:tbl>
              <a:tblPr/>
              <a:tblGrid>
                <a:gridCol w="3473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0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39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3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Property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3NF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BCNF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4NF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1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eliminates FD redundancies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(most)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5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eliminates MVD redundancies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4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preserves FDs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(most)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(most)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4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recoverable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6709" name="Rounded Rectangle 36"/>
          <p:cNvSpPr>
            <a:spLocks noChangeArrowheads="1"/>
          </p:cNvSpPr>
          <p:nvPr/>
        </p:nvSpPr>
        <p:spPr bwMode="auto">
          <a:xfrm>
            <a:off x="4953000" y="1600200"/>
            <a:ext cx="3429000" cy="1600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3NF</a:t>
            </a:r>
          </a:p>
        </p:txBody>
      </p:sp>
      <p:sp>
        <p:nvSpPr>
          <p:cNvPr id="156710" name="Oval 37"/>
          <p:cNvSpPr>
            <a:spLocks noChangeArrowheads="1"/>
          </p:cNvSpPr>
          <p:nvPr/>
        </p:nvSpPr>
        <p:spPr bwMode="auto">
          <a:xfrm>
            <a:off x="5486400" y="1905000"/>
            <a:ext cx="2286000" cy="1143000"/>
          </a:xfrm>
          <a:prstGeom prst="ellipse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BCNF</a:t>
            </a:r>
          </a:p>
        </p:txBody>
      </p:sp>
      <p:sp>
        <p:nvSpPr>
          <p:cNvPr id="156711" name="Oval 1"/>
          <p:cNvSpPr>
            <a:spLocks noChangeArrowheads="1"/>
          </p:cNvSpPr>
          <p:nvPr/>
        </p:nvSpPr>
        <p:spPr bwMode="auto">
          <a:xfrm>
            <a:off x="6553200" y="1981200"/>
            <a:ext cx="1066800" cy="914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4NF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1058028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232306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  <p:sp>
        <p:nvSpPr>
          <p:cNvPr id="29" name="Rectangle 10"/>
          <p:cNvSpPr>
            <a:spLocks noChangeArrowheads="1"/>
          </p:cNvSpPr>
          <p:nvPr/>
        </p:nvSpPr>
        <p:spPr bwMode="auto">
          <a:xfrm>
            <a:off x="4191000" y="1202002"/>
            <a:ext cx="4469627" cy="1273256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 dirty="0">
                <a:solidFill>
                  <a:schemeClr val="bg1"/>
                </a:solidFill>
              </a:rPr>
              <a:t>Both are communications with the computer (DBMS), so we need a programming language. </a:t>
            </a:r>
          </a:p>
        </p:txBody>
      </p:sp>
    </p:spTree>
    <p:extLst>
      <p:ext uri="{BB962C8B-B14F-4D97-AF65-F5344CB8AC3E}">
        <p14:creationId xmlns:p14="http://schemas.microsoft.com/office/powerpoint/2010/main" val="2070814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30052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30053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30058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0059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30054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30056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0057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4861715" y="3394075"/>
            <a:ext cx="117409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20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ea typeface="宋体" panose="02010600030101010101" pitchFamily="2" charset="-122"/>
              </a:rPr>
              <a:t> \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⋈</a:t>
            </a:r>
            <a:r>
              <a:rPr lang="en-US" altLang="en-US" sz="20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78186" y="4977113"/>
            <a:ext cx="3213980" cy="7265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59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722313"/>
          </a:xfrm>
        </p:spPr>
        <p:txBody>
          <a:bodyPr/>
          <a:lstStyle/>
          <a:p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SQL: Structured Query language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7688" y="1092200"/>
            <a:ext cx="7986712" cy="5124450"/>
          </a:xfrm>
        </p:spPr>
        <p:txBody>
          <a:bodyPr/>
          <a:lstStyle/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very-high-level language.					* </a:t>
            </a:r>
            <a:r>
              <a:rPr lang="en-US" altLang="zh-CN" sz="2800" dirty="0">
                <a:ea typeface="宋体" panose="02010600030101010101" pitchFamily="2" charset="-122"/>
              </a:rPr>
              <a:t>say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what to do</a:t>
            </a:r>
            <a:r>
              <a:rPr lang="en-US" altLang="zh-CN" sz="2800" dirty="0">
                <a:ea typeface="宋体" panose="02010600030101010101" pitchFamily="2" charset="-122"/>
              </a:rPr>
              <a:t>” rather than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how to do it</a:t>
            </a:r>
            <a:r>
              <a:rPr lang="en-US" altLang="zh-CN" sz="2800" dirty="0">
                <a:ea typeface="宋体" panose="02010600030101010101" pitchFamily="2" charset="-122"/>
              </a:rPr>
              <a:t>.”	* avoid a </a:t>
            </a:r>
            <a:r>
              <a:rPr lang="en-US" altLang="en-US" sz="2800" dirty="0"/>
              <a:t>lot of data-manipulation details 	 		   needed in procedural languages like C++ 		   or Java.</a:t>
            </a: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17980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722313"/>
          </a:xfrm>
        </p:spPr>
        <p:txBody>
          <a:bodyPr/>
          <a:lstStyle/>
          <a:p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SQL: Structured Query language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7688" y="1092200"/>
            <a:ext cx="7986712" cy="5124450"/>
          </a:xfrm>
        </p:spPr>
        <p:txBody>
          <a:bodyPr/>
          <a:lstStyle/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very-high-level language.					* </a:t>
            </a:r>
            <a:r>
              <a:rPr lang="en-US" altLang="zh-CN" sz="2800" dirty="0">
                <a:ea typeface="宋体" panose="02010600030101010101" pitchFamily="2" charset="-122"/>
              </a:rPr>
              <a:t>say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what to do</a:t>
            </a:r>
            <a:r>
              <a:rPr lang="en-US" altLang="zh-CN" sz="2800" dirty="0">
                <a:ea typeface="宋体" panose="02010600030101010101" pitchFamily="2" charset="-122"/>
              </a:rPr>
              <a:t>” rather than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how to do it</a:t>
            </a:r>
            <a:r>
              <a:rPr lang="en-US" altLang="zh-CN" sz="2800" dirty="0">
                <a:ea typeface="宋体" panose="02010600030101010101" pitchFamily="2" charset="-122"/>
              </a:rPr>
              <a:t>.”	* avoid a </a:t>
            </a:r>
            <a:r>
              <a:rPr lang="en-US" altLang="en-US" sz="2800" dirty="0"/>
              <a:t>lot of data-manipulation details 	 		   needed in procedural languages like C++ 		   or Java.</a:t>
            </a: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Database management system figures 	out the “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best</a:t>
            </a:r>
            <a:r>
              <a:rPr lang="en-US" altLang="zh-CN" dirty="0">
                <a:ea typeface="宋体" panose="02010600030101010101" pitchFamily="2" charset="-122"/>
              </a:rPr>
              <a:t>” way to execute queries 		</a:t>
            </a:r>
            <a:r>
              <a:rPr lang="en-US" altLang="zh-CN" sz="2800" dirty="0">
                <a:ea typeface="宋体" panose="02010600030101010101" pitchFamily="2" charset="-122"/>
              </a:rPr>
              <a:t>* called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query optimization</a:t>
            </a:r>
            <a:r>
              <a:rPr lang="en-US" altLang="zh-CN" sz="2800" dirty="0">
                <a:ea typeface="宋体" panose="02010600030101010101" pitchFamily="2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35767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722313"/>
          </a:xfrm>
        </p:spPr>
        <p:txBody>
          <a:bodyPr/>
          <a:lstStyle/>
          <a:p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SQL: Structured Query language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7688" y="1092200"/>
            <a:ext cx="7986712" cy="5124450"/>
          </a:xfrm>
        </p:spPr>
        <p:txBody>
          <a:bodyPr/>
          <a:lstStyle/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very-high-level language.					* </a:t>
            </a:r>
            <a:r>
              <a:rPr lang="en-US" altLang="zh-CN" sz="2800" dirty="0">
                <a:ea typeface="宋体" panose="02010600030101010101" pitchFamily="2" charset="-122"/>
              </a:rPr>
              <a:t>say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what to do</a:t>
            </a:r>
            <a:r>
              <a:rPr lang="en-US" altLang="zh-CN" sz="2800" dirty="0">
                <a:ea typeface="宋体" panose="02010600030101010101" pitchFamily="2" charset="-122"/>
              </a:rPr>
              <a:t>” rather than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how to do it</a:t>
            </a:r>
            <a:r>
              <a:rPr lang="en-US" altLang="zh-CN" sz="2800" dirty="0">
                <a:ea typeface="宋体" panose="02010600030101010101" pitchFamily="2" charset="-122"/>
              </a:rPr>
              <a:t>.”	* avoid a </a:t>
            </a:r>
            <a:r>
              <a:rPr lang="en-US" altLang="en-US" sz="2800" dirty="0"/>
              <a:t>lot of data-manipulation details 	 		   needed in procedural languages like C++ 		   or Java.</a:t>
            </a: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Database management system figures 	out the “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best</a:t>
            </a:r>
            <a:r>
              <a:rPr lang="en-US" altLang="zh-CN" dirty="0">
                <a:ea typeface="宋体" panose="02010600030101010101" pitchFamily="2" charset="-122"/>
              </a:rPr>
              <a:t>” way to execute queries 		</a:t>
            </a:r>
            <a:r>
              <a:rPr lang="en-US" altLang="zh-CN" sz="2800" dirty="0">
                <a:ea typeface="宋体" panose="02010600030101010101" pitchFamily="2" charset="-122"/>
              </a:rPr>
              <a:t>* called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query optimization</a:t>
            </a:r>
            <a:r>
              <a:rPr lang="en-US" altLang="zh-CN" sz="2800" dirty="0">
                <a:ea typeface="宋体" panose="02010600030101010101" pitchFamily="2" charset="-122"/>
              </a:rPr>
              <a:t>”</a:t>
            </a:r>
          </a:p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For both data definition and data 	manipulation.</a:t>
            </a:r>
          </a:p>
        </p:txBody>
      </p:sp>
    </p:spTree>
    <p:extLst>
      <p:ext uri="{BB962C8B-B14F-4D97-AF65-F5344CB8AC3E}">
        <p14:creationId xmlns:p14="http://schemas.microsoft.com/office/powerpoint/2010/main" val="1789262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3175412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609600"/>
            <a:ext cx="89916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Creating (Declaring) a Relation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76747" y="1752600"/>
            <a:ext cx="7772400" cy="2393887"/>
          </a:xfrm>
        </p:spPr>
        <p:txBody>
          <a:bodyPr/>
          <a:lstStyle/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Simplest form is:</a:t>
            </a:r>
          </a:p>
          <a:p>
            <a:pPr marL="0" indent="0"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CREATE TABLE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&lt;name&gt; (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			&lt;list of elements&gt;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		);</a:t>
            </a:r>
          </a:p>
        </p:txBody>
      </p:sp>
    </p:spTree>
    <p:extLst>
      <p:ext uri="{BB962C8B-B14F-4D97-AF65-F5344CB8AC3E}">
        <p14:creationId xmlns:p14="http://schemas.microsoft.com/office/powerpoint/2010/main" val="36292597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609600"/>
            <a:ext cx="89916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Creating (Declaring) a Relation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76747" y="1752600"/>
            <a:ext cx="7772400" cy="2393887"/>
          </a:xfrm>
        </p:spPr>
        <p:txBody>
          <a:bodyPr/>
          <a:lstStyle/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Simplest form is:</a:t>
            </a:r>
          </a:p>
          <a:p>
            <a:pPr marL="0" indent="0"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CREATE TABLE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&lt;name&gt; (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			&lt;list of elements&gt;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		);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76747" y="4297378"/>
            <a:ext cx="7772400" cy="626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kern="0" dirty="0">
                <a:ea typeface="宋体" panose="02010600030101010101" pitchFamily="2" charset="-122"/>
              </a:rPr>
              <a:t>Example:</a:t>
            </a:r>
            <a:endParaRPr lang="en-US" altLang="zh-CN" kern="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03080" y="4479499"/>
            <a:ext cx="4182555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FontTx/>
              <a:buNone/>
            </a:pP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CREATE TABLE</a:t>
            </a:r>
            <a:r>
              <a:rPr lang="en-US" altLang="zh-CN" sz="18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Drinkers (</a:t>
            </a:r>
          </a:p>
          <a:p>
            <a:pPr>
              <a:buFontTx/>
              <a:buNone/>
            </a:pPr>
            <a:r>
              <a:rPr lang="en-US" altLang="zh-CN" sz="1800" dirty="0">
                <a:latin typeface="Courier New" panose="02070309020205020404" pitchFamily="49" charset="0"/>
                <a:ea typeface="宋体" panose="02010600030101010101" pitchFamily="2" charset="-122"/>
              </a:rPr>
              <a:t>  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name</a:t>
            </a:r>
            <a:r>
              <a:rPr lang="en-US" altLang="zh-CN" sz="18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CHAR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(30)</a:t>
            </a:r>
            <a:r>
              <a:rPr lang="en-US" altLang="zh-CN" sz="18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PRIMARY KEY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,</a:t>
            </a:r>
          </a:p>
          <a:p>
            <a:pPr>
              <a:buFontTx/>
              <a:buNone/>
            </a:pPr>
            <a:r>
              <a:rPr lang="en-US" altLang="zh-CN" sz="1800" dirty="0">
                <a:latin typeface="Courier New" panose="02070309020205020404" pitchFamily="49" charset="0"/>
                <a:ea typeface="宋体" panose="02010600030101010101" pitchFamily="2" charset="-122"/>
              </a:rPr>
              <a:t>  </a:t>
            </a:r>
            <a:r>
              <a:rPr lang="en-US" altLang="zh-CN" sz="18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addr</a:t>
            </a:r>
            <a:r>
              <a:rPr lang="en-US" altLang="zh-CN" sz="18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CHAR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(50)</a:t>
            </a:r>
          </a:p>
          <a:p>
            <a:pPr>
              <a:buFontTx/>
              <a:buNone/>
            </a:pPr>
            <a:r>
              <a:rPr lang="en-US" altLang="zh-CN" sz="1800" dirty="0">
                <a:latin typeface="Courier New" panose="02070309020205020404" pitchFamily="49" charset="0"/>
                <a:ea typeface="宋体" panose="02010600030101010101" pitchFamily="2" charset="-122"/>
              </a:rPr>
              <a:t>    </a:t>
            </a: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DEFAULT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’123 Sesame St.’,</a:t>
            </a:r>
          </a:p>
          <a:p>
            <a:pPr>
              <a:buFontTx/>
              <a:buNone/>
            </a:pPr>
            <a:r>
              <a:rPr lang="en-US" altLang="zh-CN" sz="1800" dirty="0">
                <a:latin typeface="Courier New" panose="02070309020205020404" pitchFamily="49" charset="0"/>
                <a:ea typeface="宋体" panose="02010600030101010101" pitchFamily="2" charset="-122"/>
              </a:rPr>
              <a:t>  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phone</a:t>
            </a:r>
            <a:r>
              <a:rPr lang="en-US" altLang="zh-CN" sz="18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CHAR</a:t>
            </a: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(16) </a:t>
            </a:r>
            <a:r>
              <a:rPr lang="en-US" altLang="zh-CN" sz="1800" dirty="0">
                <a:solidFill>
                  <a:srgbClr val="FFC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NOT NULL</a:t>
            </a:r>
          </a:p>
          <a:p>
            <a:pPr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476012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8777" y="1981200"/>
            <a:ext cx="8199582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We may add a new attribute (“column”) 	to a relation schema by: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ALTER TABLE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&lt;name&gt;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ADD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	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&lt;attribute declaration&gt;;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3900" y="443345"/>
            <a:ext cx="7772400" cy="1216891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Changing Relation Schema:</a:t>
            </a:r>
            <a:br>
              <a:rPr lang="en-US" altLang="zh-CN" sz="4000" dirty="0">
                <a:ea typeface="宋体" panose="02010600030101010101" pitchFamily="2" charset="-122"/>
              </a:rPr>
            </a:br>
            <a:r>
              <a:rPr lang="en-US" altLang="zh-CN" sz="4000" dirty="0">
                <a:ea typeface="宋体" panose="02010600030101010101" pitchFamily="2" charset="-122"/>
              </a:rPr>
              <a:t>Adding Attributes</a:t>
            </a:r>
          </a:p>
        </p:txBody>
      </p:sp>
    </p:spTree>
    <p:extLst>
      <p:ext uri="{BB962C8B-B14F-4D97-AF65-F5344CB8AC3E}">
        <p14:creationId xmlns:p14="http://schemas.microsoft.com/office/powerpoint/2010/main" val="30136413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8777" y="1981200"/>
            <a:ext cx="8199582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We may add a new attribute (“column”) 	to a relation schema by: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ALTER TABLE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&lt;name&gt;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ADD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	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&lt;attribute declaration&gt;;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Example: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	ALTER TABLE</a:t>
            </a:r>
            <a:r>
              <a:rPr lang="en-US" altLang="zh-CN" sz="2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Bars </a:t>
            </a:r>
            <a:r>
              <a:rPr lang="en-US" altLang="zh-CN" sz="2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ADD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		phone </a:t>
            </a:r>
            <a:r>
              <a:rPr lang="en-US" altLang="zh-CN" sz="2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CHAR</a:t>
            </a:r>
            <a:r>
              <a:rPr lang="en-US" altLang="zh-CN" sz="2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(16)</a:t>
            </a:r>
            <a:r>
              <a:rPr lang="en-US" altLang="zh-CN" sz="2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DEFAULT</a:t>
            </a:r>
            <a:r>
              <a:rPr lang="en-US" altLang="zh-CN" sz="2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’unlisted’;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3900" y="443345"/>
            <a:ext cx="7772400" cy="1216891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Changing Relation Schema:</a:t>
            </a:r>
            <a:br>
              <a:rPr lang="en-US" altLang="zh-CN" sz="4000" dirty="0">
                <a:ea typeface="宋体" panose="02010600030101010101" pitchFamily="2" charset="-122"/>
              </a:rPr>
            </a:br>
            <a:r>
              <a:rPr lang="en-US" altLang="zh-CN" sz="4000" dirty="0">
                <a:ea typeface="宋体" panose="02010600030101010101" pitchFamily="2" charset="-122"/>
              </a:rPr>
              <a:t>Adding Attributes</a:t>
            </a:r>
          </a:p>
        </p:txBody>
      </p:sp>
    </p:spTree>
    <p:extLst>
      <p:ext uri="{BB962C8B-B14F-4D97-AF65-F5344CB8AC3E}">
        <p14:creationId xmlns:p14="http://schemas.microsoft.com/office/powerpoint/2010/main" val="33711193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8153400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Remove an attribute from a relation 	schema by: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ALTER TABLE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&lt;name&gt;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DROP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&lt;attribute&gt;;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3900" y="443345"/>
            <a:ext cx="7772400" cy="1216891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Changing Relation Schema:</a:t>
            </a:r>
            <a:br>
              <a:rPr lang="en-US" altLang="zh-CN" sz="4000" dirty="0">
                <a:ea typeface="宋体" panose="02010600030101010101" pitchFamily="2" charset="-122"/>
              </a:rPr>
            </a:br>
            <a:r>
              <a:rPr lang="en-US" altLang="zh-CN" sz="4000" dirty="0">
                <a:ea typeface="宋体" panose="02010600030101010101" pitchFamily="2" charset="-122"/>
              </a:rPr>
              <a:t>Deleting Attributes</a:t>
            </a:r>
          </a:p>
        </p:txBody>
      </p:sp>
    </p:spTree>
    <p:extLst>
      <p:ext uri="{BB962C8B-B14F-4D97-AF65-F5344CB8AC3E}">
        <p14:creationId xmlns:p14="http://schemas.microsoft.com/office/powerpoint/2010/main" val="183870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8153400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Remove an attribute from a relation 	schema by: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ALTER TABLE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&lt;name&gt;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DROP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&lt;attribute&gt;;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Example: we don’t really need the 	license attribute for bars: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ALTER TABLE</a:t>
            </a:r>
            <a:r>
              <a:rPr lang="en-US" altLang="zh-CN" sz="2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Bars </a:t>
            </a:r>
            <a:r>
              <a:rPr lang="en-US" altLang="zh-CN" sz="28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DROP</a:t>
            </a:r>
            <a:r>
              <a:rPr lang="en-US" altLang="zh-CN" sz="2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license;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3900" y="443345"/>
            <a:ext cx="7772400" cy="1216891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Changing Relation Schema:</a:t>
            </a:r>
            <a:br>
              <a:rPr lang="en-US" altLang="zh-CN" sz="4000" dirty="0">
                <a:ea typeface="宋体" panose="02010600030101010101" pitchFamily="2" charset="-122"/>
              </a:rPr>
            </a:br>
            <a:r>
              <a:rPr lang="en-US" altLang="zh-CN" sz="4000" dirty="0">
                <a:ea typeface="宋体" panose="02010600030101010101" pitchFamily="2" charset="-122"/>
              </a:rPr>
              <a:t>Deleting Attributes</a:t>
            </a:r>
          </a:p>
        </p:txBody>
      </p:sp>
    </p:spTree>
    <p:extLst>
      <p:ext uri="{BB962C8B-B14F-4D97-AF65-F5344CB8AC3E}">
        <p14:creationId xmlns:p14="http://schemas.microsoft.com/office/powerpoint/2010/main" val="4133852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8153400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To delete a relation: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DROP TABLE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&lt;name&gt;;</a:t>
            </a:r>
          </a:p>
          <a:p>
            <a:endParaRPr lang="en-US" altLang="zh-CN" b="1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3900" y="443345"/>
            <a:ext cx="7772400" cy="1216891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Changing Relation Schema:</a:t>
            </a:r>
            <a:br>
              <a:rPr lang="en-US" altLang="zh-CN" sz="4000" dirty="0">
                <a:ea typeface="宋体" panose="02010600030101010101" pitchFamily="2" charset="-122"/>
              </a:rPr>
            </a:br>
            <a:r>
              <a:rPr lang="en-US" altLang="zh-CN" sz="4000" dirty="0">
                <a:ea typeface="宋体" panose="02010600030101010101" pitchFamily="2" charset="-122"/>
              </a:rPr>
              <a:t>Removing Relations</a:t>
            </a:r>
          </a:p>
        </p:txBody>
      </p:sp>
    </p:spTree>
    <p:extLst>
      <p:ext uri="{BB962C8B-B14F-4D97-AF65-F5344CB8AC3E}">
        <p14:creationId xmlns:p14="http://schemas.microsoft.com/office/powerpoint/2010/main" val="15879842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28448302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3777386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00200"/>
            <a:ext cx="8001000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How does SQL manipulate 			(search in/read from/write to) tables?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59506"/>
            <a:ext cx="7772400" cy="722313"/>
          </a:xfrm>
        </p:spPr>
        <p:txBody>
          <a:bodyPr/>
          <a:lstStyle/>
          <a:p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SQL: Structured Query language</a:t>
            </a:r>
          </a:p>
        </p:txBody>
      </p:sp>
    </p:spTree>
    <p:extLst>
      <p:ext uri="{BB962C8B-B14F-4D97-AF65-F5344CB8AC3E}">
        <p14:creationId xmlns:p14="http://schemas.microsoft.com/office/powerpoint/2010/main" val="12247608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00200"/>
            <a:ext cx="8001000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How does SQL manipulate 			(search in/read from/write to) tables?</a:t>
            </a:r>
          </a:p>
          <a:p>
            <a:pPr marL="0" indent="0" defTabSz="548640">
              <a:buClr>
                <a:schemeClr val="accent2"/>
              </a:buClr>
              <a:buNone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This is the job of a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data manipulation language</a:t>
            </a:r>
            <a:r>
              <a:rPr lang="en-US" altLang="zh-CN" dirty="0">
                <a:ea typeface="宋体" panose="02010600030101010101" pitchFamily="2" charset="-122"/>
              </a:rPr>
              <a:t> (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DML</a:t>
            </a:r>
            <a:r>
              <a:rPr lang="en-US" altLang="zh-CN" dirty="0">
                <a:ea typeface="宋体" panose="02010600030101010101" pitchFamily="2" charset="-122"/>
              </a:rPr>
              <a:t>). DML does not change database schema.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59506"/>
            <a:ext cx="7772400" cy="722313"/>
          </a:xfrm>
        </p:spPr>
        <p:txBody>
          <a:bodyPr/>
          <a:lstStyle/>
          <a:p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SQL: Structured Query language</a:t>
            </a:r>
          </a:p>
        </p:txBody>
      </p:sp>
    </p:spTree>
    <p:extLst>
      <p:ext uri="{BB962C8B-B14F-4D97-AF65-F5344CB8AC3E}">
        <p14:creationId xmlns:p14="http://schemas.microsoft.com/office/powerpoint/2010/main" val="37236469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09600"/>
            <a:ext cx="8077200" cy="1143000"/>
          </a:xfrm>
        </p:spPr>
        <p:txBody>
          <a:bodyPr/>
          <a:lstStyle/>
          <a:p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>
                <a:ea typeface="宋体" panose="02010600030101010101" pitchFamily="2" charset="-122"/>
              </a:rPr>
              <a:t> Statements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zh-CN" altLang="en-US">
                <a:solidFill>
                  <a:srgbClr val="006600"/>
                </a:solidFill>
                <a:ea typeface="宋体" panose="02010600030101010101" pitchFamily="2" charset="-122"/>
              </a:rPr>
              <a:t>	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attributes</a:t>
            </a:r>
          </a:p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	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tables</a:t>
            </a:r>
          </a:p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	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conditions</a:t>
            </a:r>
          </a:p>
        </p:txBody>
      </p:sp>
      <p:sp>
        <p:nvSpPr>
          <p:cNvPr id="123908" name="Text Box 4"/>
          <p:cNvSpPr txBox="1">
            <a:spLocks noChangeArrowheads="1"/>
          </p:cNvSpPr>
          <p:nvPr/>
        </p:nvSpPr>
        <p:spPr bwMode="auto">
          <a:xfrm>
            <a:off x="6115050" y="2632075"/>
            <a:ext cx="86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input</a:t>
            </a:r>
          </a:p>
        </p:txBody>
      </p:sp>
      <p:sp>
        <p:nvSpPr>
          <p:cNvPr id="123910" name="Text Box 6"/>
          <p:cNvSpPr txBox="1">
            <a:spLocks noChangeArrowheads="1"/>
          </p:cNvSpPr>
          <p:nvPr/>
        </p:nvSpPr>
        <p:spPr bwMode="auto">
          <a:xfrm>
            <a:off x="6064250" y="2057400"/>
            <a:ext cx="2698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output (as a table)</a:t>
            </a:r>
          </a:p>
        </p:txBody>
      </p:sp>
      <p:sp>
        <p:nvSpPr>
          <p:cNvPr id="123913" name="Line 9"/>
          <p:cNvSpPr>
            <a:spLocks noChangeShapeType="1"/>
          </p:cNvSpPr>
          <p:nvPr/>
        </p:nvSpPr>
        <p:spPr bwMode="auto">
          <a:xfrm flipH="1">
            <a:off x="4676775" y="2314575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14" name="Line 10"/>
          <p:cNvSpPr>
            <a:spLocks noChangeShapeType="1"/>
          </p:cNvSpPr>
          <p:nvPr/>
        </p:nvSpPr>
        <p:spPr bwMode="auto">
          <a:xfrm flipH="1">
            <a:off x="4686300" y="2895600"/>
            <a:ext cx="1314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0891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Our Running Example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800">
                <a:ea typeface="宋体" panose="02010600030101010101" pitchFamily="2" charset="-122"/>
              </a:rPr>
              <a:t>All our SQL queries will be based on the following database schema.</a:t>
            </a:r>
          </a:p>
          <a:p>
            <a:pPr lvl="1">
              <a:lnSpc>
                <a:spcPct val="90000"/>
              </a:lnSpc>
            </a:pPr>
            <a:r>
              <a:rPr lang="en-US" altLang="zh-CN" sz="2400">
                <a:ea typeface="宋体" panose="02010600030101010101" pitchFamily="2" charset="-122"/>
              </a:rPr>
              <a:t>Underline indicates key attributes.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	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2800" u="sng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, manf)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Bars(</a:t>
            </a:r>
            <a:r>
              <a:rPr lang="en-US" altLang="zh-CN" sz="2800" u="sng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, addr, license)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Drinkers(</a:t>
            </a:r>
            <a:r>
              <a:rPr lang="en-US" altLang="zh-CN" sz="2800" u="sng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, addr, phone)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Likes(</a:t>
            </a:r>
            <a:r>
              <a:rPr lang="en-US" altLang="zh-CN" sz="2800" u="sng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800" u="sng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Sells(</a:t>
            </a:r>
            <a:r>
              <a:rPr lang="en-US" altLang="zh-CN" sz="2800" u="sng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800" u="sng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Frequents(</a:t>
            </a:r>
            <a:r>
              <a:rPr lang="en-US" altLang="zh-CN" sz="2800" u="sng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800" u="sng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474667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Example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37309" y="1953491"/>
            <a:ext cx="7820891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Using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what beers 	are made by Anheuser-Busch?</a:t>
            </a:r>
          </a:p>
          <a:p>
            <a:pPr marL="0" indent="0" defTabSz="548640">
              <a:buClr>
                <a:schemeClr val="accent2"/>
              </a:buClr>
              <a:buNone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 indent="-548640" defTabSz="548640"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name</a:t>
            </a:r>
          </a:p>
          <a:p>
            <a:pPr indent="-548640" defTabSz="548640"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Beers</a:t>
            </a:r>
          </a:p>
          <a:p>
            <a:pPr indent="-548640" defTabSz="548640"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manf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=’Anheuser-Busch’;</a:t>
            </a: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209963" y="4560168"/>
            <a:ext cx="6400800" cy="1516063"/>
            <a:chOff x="1152" y="2928"/>
            <a:chExt cx="4032" cy="955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152" y="3360"/>
              <a:ext cx="3969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dirty="0">
                  <a:latin typeface="Tahoma" panose="020B0604030504040204" pitchFamily="34" charset="0"/>
                </a:rPr>
                <a:t>Notice SQL uses single-quotes for strings.</a:t>
              </a:r>
            </a:p>
            <a:p>
              <a:r>
                <a:rPr lang="en-US" altLang="en-US" dirty="0">
                  <a:latin typeface="Tahoma" panose="020B0604030504040204" pitchFamily="34" charset="0"/>
                </a:rPr>
                <a:t>SQL is </a:t>
              </a:r>
              <a:r>
                <a:rPr lang="en-US" altLang="en-US" dirty="0">
                  <a:solidFill>
                    <a:srgbClr val="FF0000"/>
                  </a:solidFill>
                  <a:latin typeface="Tahoma" panose="020B0604030504040204" pitchFamily="34" charset="0"/>
                </a:rPr>
                <a:t>case-insensitive</a:t>
              </a:r>
              <a:r>
                <a:rPr lang="en-US" altLang="en-US" dirty="0">
                  <a:latin typeface="Tahoma" panose="020B0604030504040204" pitchFamily="34" charset="0"/>
                </a:rPr>
                <a:t>, except inside strings.</a:t>
              </a:r>
            </a:p>
          </p:txBody>
        </p:sp>
        <p:sp>
          <p:nvSpPr>
            <p:cNvPr id="6" name="Line 8"/>
            <p:cNvSpPr>
              <a:spLocks noChangeShapeType="1"/>
            </p:cNvSpPr>
            <p:nvPr/>
          </p:nvSpPr>
          <p:spPr bwMode="auto">
            <a:xfrm flipV="1">
              <a:off x="2880" y="2928"/>
              <a:ext cx="4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9"/>
            <p:cNvSpPr>
              <a:spLocks noChangeShapeType="1"/>
            </p:cNvSpPr>
            <p:nvPr/>
          </p:nvSpPr>
          <p:spPr bwMode="auto">
            <a:xfrm flipV="1">
              <a:off x="3264" y="2976"/>
              <a:ext cx="192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550699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Result of Query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67171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dirty="0">
                <a:ea typeface="宋体" panose="02010600030101010101" pitchFamily="2" charset="-122"/>
              </a:rPr>
              <a:t>		</a:t>
            </a:r>
            <a:r>
              <a:rPr lang="en-US" altLang="zh-CN" b="1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Bud</a:t>
            </a:r>
          </a:p>
          <a:p>
            <a:pPr>
              <a:buFontTx/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		Bud Lite</a:t>
            </a:r>
          </a:p>
          <a:p>
            <a:pPr>
              <a:buFontTx/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		Michelob</a:t>
            </a:r>
          </a:p>
          <a:p>
            <a:pPr>
              <a:buFontTx/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		   ……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1524000" y="1752610"/>
            <a:ext cx="1981200" cy="29302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9157" name="Line 5"/>
          <p:cNvSpPr>
            <a:spLocks noChangeShapeType="1"/>
          </p:cNvSpPr>
          <p:nvPr/>
        </p:nvSpPr>
        <p:spPr bwMode="auto">
          <a:xfrm>
            <a:off x="1524000" y="228601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898530" y="4781550"/>
            <a:ext cx="7591425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The answer is a relation with a single attribute,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name, and tuples with the name of each beer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by Anheuser-Busch, such as Bud.</a:t>
            </a:r>
          </a:p>
        </p:txBody>
      </p:sp>
    </p:spTree>
    <p:extLst>
      <p:ext uri="{BB962C8B-B14F-4D97-AF65-F5344CB8AC3E}">
        <p14:creationId xmlns:p14="http://schemas.microsoft.com/office/powerpoint/2010/main" val="22258497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Meaning of Single-Relation Query</a:t>
            </a:r>
          </a:p>
        </p:txBody>
      </p:sp>
    </p:spTree>
    <p:extLst>
      <p:ext uri="{BB962C8B-B14F-4D97-AF65-F5344CB8AC3E}">
        <p14:creationId xmlns:p14="http://schemas.microsoft.com/office/powerpoint/2010/main" val="31803723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Meaning of Single-Relation Query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7225" y="1687513"/>
            <a:ext cx="7772400" cy="4114800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Begin with the relation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</p:txBody>
      </p:sp>
    </p:spTree>
    <p:extLst>
      <p:ext uri="{BB962C8B-B14F-4D97-AF65-F5344CB8AC3E}">
        <p14:creationId xmlns:p14="http://schemas.microsoft.com/office/powerpoint/2010/main" val="33719205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Meaning of Single-Relation Query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7225" y="1687513"/>
            <a:ext cx="7772400" cy="4114800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Begin with the relation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Apply the selection indicated by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	clause.</a:t>
            </a:r>
          </a:p>
        </p:txBody>
      </p:sp>
    </p:spTree>
    <p:extLst>
      <p:ext uri="{BB962C8B-B14F-4D97-AF65-F5344CB8AC3E}">
        <p14:creationId xmlns:p14="http://schemas.microsoft.com/office/powerpoint/2010/main" val="41106353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Meaning of Single-Relation Query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7225" y="1687513"/>
            <a:ext cx="7772400" cy="4114800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Begin with the relation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Apply the selection indicated by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	clause.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Apply the extended projection indicated by 	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</p:txBody>
      </p:sp>
    </p:spTree>
    <p:extLst>
      <p:ext uri="{BB962C8B-B14F-4D97-AF65-F5344CB8AC3E}">
        <p14:creationId xmlns:p14="http://schemas.microsoft.com/office/powerpoint/2010/main" val="8201371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Meaning of Single-Relation Query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7225" y="1687513"/>
            <a:ext cx="7772400" cy="4114800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Begin with the relation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Apply the selection indicated by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	clause.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Apply the extended projection indicated by 	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  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attributes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tables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conditions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128004" name="Text Box 4"/>
          <p:cNvSpPr txBox="1">
            <a:spLocks noChangeArrowheads="1"/>
          </p:cNvSpPr>
          <p:nvPr/>
        </p:nvSpPr>
        <p:spPr bwMode="auto">
          <a:xfrm>
            <a:off x="5656686" y="4827588"/>
            <a:ext cx="1046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Step 1</a:t>
            </a:r>
          </a:p>
        </p:txBody>
      </p:sp>
      <p:sp>
        <p:nvSpPr>
          <p:cNvPr id="128005" name="Text Box 5"/>
          <p:cNvSpPr txBox="1">
            <a:spLocks noChangeArrowheads="1"/>
          </p:cNvSpPr>
          <p:nvPr/>
        </p:nvSpPr>
        <p:spPr bwMode="auto">
          <a:xfrm>
            <a:off x="5660870" y="5329238"/>
            <a:ext cx="1046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Step 2</a:t>
            </a:r>
          </a:p>
        </p:txBody>
      </p:sp>
      <p:sp>
        <p:nvSpPr>
          <p:cNvPr id="128006" name="Text Box 6"/>
          <p:cNvSpPr txBox="1">
            <a:spLocks noChangeArrowheads="1"/>
          </p:cNvSpPr>
          <p:nvPr/>
        </p:nvSpPr>
        <p:spPr bwMode="auto">
          <a:xfrm>
            <a:off x="5653375" y="4313238"/>
            <a:ext cx="1046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Step 3</a:t>
            </a:r>
          </a:p>
        </p:txBody>
      </p:sp>
    </p:spTree>
    <p:extLst>
      <p:ext uri="{BB962C8B-B14F-4D97-AF65-F5344CB8AC3E}">
        <p14:creationId xmlns:p14="http://schemas.microsoft.com/office/powerpoint/2010/main" val="34815292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89532"/>
            <a:ext cx="7772400" cy="646545"/>
          </a:xfrm>
        </p:spPr>
        <p:txBody>
          <a:bodyPr/>
          <a:lstStyle/>
          <a:p>
            <a:r>
              <a:rPr lang="zh-CN" altLang="en-US" dirty="0">
                <a:solidFill>
                  <a:srgbClr val="FFC000"/>
                </a:solidFill>
                <a:ea typeface="宋体" panose="02010600030101010101" pitchFamily="2" charset="-122"/>
              </a:rPr>
              <a:t>*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in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ea typeface="宋体" panose="02010600030101010101" pitchFamily="2" charset="-122"/>
              </a:rPr>
              <a:t> clauses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199" y="1108364"/>
            <a:ext cx="8465127" cy="503381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When there is one relation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ea typeface="宋体" panose="02010600030101010101" pitchFamily="2" charset="-122"/>
              </a:rPr>
              <a:t> clause, 	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*</a:t>
            </a:r>
            <a:r>
              <a:rPr lang="en-US" altLang="zh-CN" sz="2800" dirty="0">
                <a:ea typeface="宋体" panose="02010600030101010101" pitchFamily="2" charset="-122"/>
              </a:rPr>
              <a:t> 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 stands for “all attributes 	of this relation.”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Example using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800" dirty="0">
                <a:ea typeface="宋体" panose="02010600030101010101" pitchFamily="2" charset="-122"/>
              </a:rPr>
              <a:t>:</a:t>
            </a: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sz="2400" b="1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*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Beers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manf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= ’Anheuser-Busch’;</a:t>
            </a:r>
          </a:p>
          <a:p>
            <a:pPr>
              <a:spcBef>
                <a:spcPts val="0"/>
              </a:spcBef>
              <a:buFontTx/>
              <a:buNone/>
            </a:pPr>
            <a:endParaRPr lang="en-US" altLang="zh-CN" sz="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The output has the same schema as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2800" dirty="0">
                <a:ea typeface="宋体" panose="02010600030101010101" pitchFamily="2" charset="-122"/>
              </a:rPr>
              <a:t>:</a:t>
            </a:r>
            <a:endParaRPr lang="en-US" altLang="zh-CN" sz="2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329873" y="4819067"/>
          <a:ext cx="4484254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2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manf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Michelob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82150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199" y="1108364"/>
            <a:ext cx="8465127" cy="5033817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you want the result to have different attribute 	names, use “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AS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&lt;new name&gt;</a:t>
            </a:r>
            <a:r>
              <a:rPr lang="en-US" altLang="zh-CN" sz="2800" dirty="0">
                <a:ea typeface="宋体" panose="02010600030101010101" pitchFamily="2" charset="-122"/>
              </a:rPr>
              <a:t>” to rename an 	attribute.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Example using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800" dirty="0">
                <a:ea typeface="宋体" panose="02010600030101010101" pitchFamily="2" charset="-122"/>
              </a:rPr>
              <a:t>:</a:t>
            </a: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name </a:t>
            </a:r>
            <a:r>
              <a:rPr lang="en-US" altLang="zh-CN" sz="2400" b="1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AS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beer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, </a:t>
            </a:r>
            <a:r>
              <a:rPr lang="en-US" altLang="zh-CN" sz="24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manf</a:t>
            </a:r>
            <a:endParaRPr lang="en-US" altLang="zh-CN" sz="24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Beers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WHERE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manf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= ’Anheuser-Busch’</a:t>
            </a:r>
          </a:p>
          <a:p>
            <a:pPr>
              <a:spcBef>
                <a:spcPts val="0"/>
              </a:spcBef>
              <a:buFontTx/>
              <a:buNone/>
            </a:pPr>
            <a:endParaRPr lang="en-US" altLang="zh-CN" sz="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The result is:</a:t>
            </a:r>
            <a:endParaRPr lang="en-US" altLang="zh-CN" sz="2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329873" y="4819067"/>
          <a:ext cx="4484254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2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manf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Michelob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03562" y="286328"/>
            <a:ext cx="7772400" cy="5334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Renaming Attributes</a:t>
            </a:r>
          </a:p>
        </p:txBody>
      </p:sp>
    </p:spTree>
    <p:extLst>
      <p:ext uri="{BB962C8B-B14F-4D97-AF65-F5344CB8AC3E}">
        <p14:creationId xmlns:p14="http://schemas.microsoft.com/office/powerpoint/2010/main" val="6076183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52587"/>
            <a:ext cx="7772400" cy="600364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Expressions in </a:t>
            </a:r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4000" dirty="0">
                <a:ea typeface="宋体" panose="02010600030101010101" pitchFamily="2" charset="-122"/>
              </a:rPr>
              <a:t> Clauses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7269" y="1279236"/>
            <a:ext cx="7818582" cy="32004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Any expression that makes sense can 	appear as an element of a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Example: 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sz="2800" dirty="0">
                <a:ea typeface="宋体" panose="02010600030101010101" pitchFamily="2" charset="-122"/>
              </a:rPr>
              <a:t>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SELECT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bar, beer,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	</a:t>
            </a:r>
            <a:r>
              <a:rPr lang="en-US" altLang="zh-CN" sz="2400" b="1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price*154</a:t>
            </a:r>
            <a:r>
              <a:rPr lang="en-US" altLang="zh-CN" sz="2400" b="1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AS</a:t>
            </a:r>
            <a:r>
              <a:rPr lang="en-US" altLang="zh-CN" sz="2400" b="1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priceInYen</a:t>
            </a:r>
            <a:endParaRPr lang="en-US" altLang="zh-CN" sz="2400" b="1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FROM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Sells;</a:t>
            </a:r>
          </a:p>
          <a:p>
            <a:pPr>
              <a:spcBef>
                <a:spcPts val="0"/>
              </a:spcBef>
              <a:buFontTx/>
              <a:buNone/>
            </a:pPr>
            <a:endParaRPr lang="en-US" altLang="zh-CN" sz="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 indent="-548640"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result is</a:t>
            </a:r>
            <a:endParaRPr lang="en-US" altLang="zh-CN" sz="2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879713"/>
              </p:ext>
            </p:extLst>
          </p:nvPr>
        </p:nvGraphicFramePr>
        <p:xfrm>
          <a:off x="2516909" y="4601094"/>
          <a:ext cx="3791526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3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3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38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priceInYen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0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10232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2386</TotalTime>
  <Words>3457</Words>
  <Application>Microsoft Office PowerPoint</Application>
  <PresentationFormat>On-screen Show (4:3)</PresentationFormat>
  <Paragraphs>509</Paragraphs>
  <Slides>44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6" baseType="lpstr">
      <vt:lpstr>Microsoft YaHei</vt:lpstr>
      <vt:lpstr>Monotype Sorts</vt:lpstr>
      <vt:lpstr>宋体</vt:lpstr>
      <vt:lpstr>Arial</vt:lpstr>
      <vt:lpstr>Cambria</vt:lpstr>
      <vt:lpstr>Cambria Math</vt:lpstr>
      <vt:lpstr>Courier New</vt:lpstr>
      <vt:lpstr>Symbol</vt:lpstr>
      <vt:lpstr>Tahoma</vt:lpstr>
      <vt:lpstr>Times New Roman</vt:lpstr>
      <vt:lpstr>Wingdings</vt:lpstr>
      <vt:lpstr>Default Design</vt:lpstr>
      <vt:lpstr>PowerPoint Presentation</vt:lpstr>
      <vt:lpstr>Decomposition into 4NF</vt:lpstr>
      <vt:lpstr>Decomposition into 4NF</vt:lpstr>
      <vt:lpstr>Inference of MVD: Summary</vt:lpstr>
      <vt:lpstr>Inference of MVD: Summary</vt:lpstr>
      <vt:lpstr>Inference of MVD: Summary</vt:lpstr>
      <vt:lpstr>Inference of MVD: Summary</vt:lpstr>
      <vt:lpstr>Inference of MVD: Summary</vt:lpstr>
      <vt:lpstr>Inference of MVD: Summary</vt:lpstr>
      <vt:lpstr>Inference of MVD: Summary</vt:lpstr>
      <vt:lpstr>Normal Form Comparisons</vt:lpstr>
      <vt:lpstr>Normal Form Comparisons</vt:lpstr>
      <vt:lpstr>Normal Form Comparisons</vt:lpstr>
      <vt:lpstr>Process of Database Development</vt:lpstr>
      <vt:lpstr>Process of Database Development</vt:lpstr>
      <vt:lpstr>Process of Database Development</vt:lpstr>
      <vt:lpstr>Database is just another model  of information processing</vt:lpstr>
      <vt:lpstr>SQL: Structured Query language</vt:lpstr>
      <vt:lpstr>SQL: Structured Query language</vt:lpstr>
      <vt:lpstr>SQL: Structured Query language</vt:lpstr>
      <vt:lpstr>Process of Database Development</vt:lpstr>
      <vt:lpstr>Creating (Declaring) a Relation</vt:lpstr>
      <vt:lpstr>Creating (Declaring) a Relation</vt:lpstr>
      <vt:lpstr>Changing Relation Schema: Adding Attributes</vt:lpstr>
      <vt:lpstr>Changing Relation Schema: Adding Attributes</vt:lpstr>
      <vt:lpstr>Changing Relation Schema: Deleting Attributes</vt:lpstr>
      <vt:lpstr>Changing Relation Schema: Deleting Attributes</vt:lpstr>
      <vt:lpstr>Changing Relation Schema: Removing Relations</vt:lpstr>
      <vt:lpstr>Process of Database Development</vt:lpstr>
      <vt:lpstr>Process of Database Development</vt:lpstr>
      <vt:lpstr>SQL: Structured Query language</vt:lpstr>
      <vt:lpstr>SQL: Structured Query language</vt:lpstr>
      <vt:lpstr>Select-From-Where Statements</vt:lpstr>
      <vt:lpstr>Our Running Example</vt:lpstr>
      <vt:lpstr>Example</vt:lpstr>
      <vt:lpstr>Result of Query</vt:lpstr>
      <vt:lpstr>Meaning of Single-Relation Query</vt:lpstr>
      <vt:lpstr>Meaning of Single-Relation Query</vt:lpstr>
      <vt:lpstr>Meaning of Single-Relation Query</vt:lpstr>
      <vt:lpstr>Meaning of Single-Relation Query</vt:lpstr>
      <vt:lpstr>Meaning of Single-Relation Query</vt:lpstr>
      <vt:lpstr>* in SELECT clauses</vt:lpstr>
      <vt:lpstr>Renaming Attributes</vt:lpstr>
      <vt:lpstr>Expressions in SELECT Clauses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174</cp:revision>
  <cp:lastPrinted>2001-01-16T17:12:14Z</cp:lastPrinted>
  <dcterms:created xsi:type="dcterms:W3CDTF">1999-07-13T19:55:20Z</dcterms:created>
  <dcterms:modified xsi:type="dcterms:W3CDTF">2025-02-05T18:42:52Z</dcterms:modified>
</cp:coreProperties>
</file>