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3"/>
  </p:notesMasterIdLst>
  <p:sldIdLst>
    <p:sldId id="802" r:id="rId2"/>
    <p:sldId id="806" r:id="rId3"/>
    <p:sldId id="360" r:id="rId4"/>
    <p:sldId id="807" r:id="rId5"/>
    <p:sldId id="342" r:id="rId6"/>
    <p:sldId id="810" r:id="rId7"/>
    <p:sldId id="809" r:id="rId8"/>
    <p:sldId id="808" r:id="rId9"/>
    <p:sldId id="411" r:id="rId10"/>
    <p:sldId id="384" r:id="rId11"/>
    <p:sldId id="816" r:id="rId12"/>
    <p:sldId id="815" r:id="rId13"/>
    <p:sldId id="814" r:id="rId14"/>
    <p:sldId id="813" r:id="rId15"/>
    <p:sldId id="812" r:id="rId16"/>
    <p:sldId id="811" r:id="rId17"/>
    <p:sldId id="394" r:id="rId18"/>
    <p:sldId id="397" r:id="rId19"/>
    <p:sldId id="395" r:id="rId20"/>
    <p:sldId id="400" r:id="rId21"/>
    <p:sldId id="402" r:id="rId22"/>
    <p:sldId id="401" r:id="rId23"/>
    <p:sldId id="403" r:id="rId24"/>
    <p:sldId id="404" r:id="rId25"/>
    <p:sldId id="406" r:id="rId26"/>
    <p:sldId id="408" r:id="rId27"/>
    <p:sldId id="407" r:id="rId28"/>
    <p:sldId id="409" r:id="rId29"/>
    <p:sldId id="410" r:id="rId30"/>
    <p:sldId id="430" r:id="rId31"/>
    <p:sldId id="434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00CC"/>
    <a:srgbClr val="009900"/>
    <a:srgbClr val="FF99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48" autoAdjust="0"/>
    <p:restoredTop sz="90929"/>
  </p:normalViewPr>
  <p:slideViewPr>
    <p:cSldViewPr>
      <p:cViewPr varScale="1">
        <p:scale>
          <a:sx n="98" d="100"/>
          <a:sy n="98" d="100"/>
        </p:scale>
        <p:origin x="28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B8233-4371-44F2-9676-A8CA882289D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38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451A6E9-F4E2-4669-ABF0-EE4C2CB20A8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9527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01677-4B7C-0D8D-A69E-E3EE2284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A8EF0551-560F-412D-5E44-0E89ACD25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48FFC8D1-DAE8-4FA0-553E-0BC7790AB7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D331B4B2-9319-7541-F376-ABF4EA8E25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5950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568C0-99E7-C69F-54E9-6CF4E0469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81CF4B63-78CF-5908-2976-70E4A04404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63A45E4B-1DC9-3870-7120-8A3D663AE6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47EB35F4-57EF-CF86-F3A2-646C65455D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190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9094-90A4-1318-67FE-E34C55D7B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95E65C8A-6E59-F4D7-EB85-72DE2D96D1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AF276266-992A-9C5E-BF8C-A68F6347AA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D8F7A90E-92EF-710B-D227-6707B67EF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3249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13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78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83F32-AB81-224C-BB8E-3AB65DB6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3D5908A-5301-EE67-EC68-A6FD48571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97C978D5-F14D-47CD-6CDF-12E6700F38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F6DCDBD7-F6B7-32AB-15BB-B58F874EC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363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3860C-280E-7A15-9E3A-51B82294F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DA9DE772-0596-26A5-5DAA-BACD8CEBB7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5D65E434-078C-09C0-5716-7D68FB783D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4E94D04B-90D7-D7BC-77A2-65C155752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341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DD0D-2216-BAF5-B03A-76B0A546D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17384D74-3CB5-E16E-D5CD-486D64679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60903102-4110-2A5F-412A-44811B0B3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60A8F747-5A50-53B1-6FBE-817A39273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631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E549F-6C97-DB47-DC9D-6C48BE8E9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B86FEA0-8336-1BD9-EA38-CFFB77375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AD56AF84-FE30-9335-9755-C69DF7D871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5D900811-5879-0EA0-BFF0-D847E1F0B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812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D76B5-A547-3781-4705-7BDCCEE76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646AAFB5-95DA-F25C-A1D7-5C1BFDC716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6422E1B1-47FB-4F46-06A8-54EAF9ED25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10D58BD9-B777-B877-A86E-FD0324FB3F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222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81A03-D8F4-28E5-B18A-6BE348A04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6669263B-1891-533C-6F72-B6DCDC8CCF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2FD461C0-2828-077D-E0DE-C575DC384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D3DCF11D-B6F0-5AE7-869B-24975E5BEF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377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617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882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0908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3513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4395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173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5776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2208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573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8712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330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43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671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6554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81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830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9: </a:t>
            </a:r>
            <a:r>
              <a:rPr lang="en-US" altLang="zh-CN" sz="1400">
                <a:ea typeface="宋体" panose="02010600030101010101" pitchFamily="2" charset="-122"/>
              </a:rPr>
              <a:t>Inference test </a:t>
            </a:r>
            <a:r>
              <a:rPr lang="en-US" altLang="zh-CN" sz="1400" dirty="0">
                <a:ea typeface="宋体" panose="02010600030101010101" pitchFamily="2" charset="-122"/>
              </a:rPr>
              <a:t>for MVDs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85A75-4C9E-4B66-9786-3161C8D94DD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907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8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9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2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914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915" name="TextBox 9"/>
          <p:cNvSpPr txBox="1">
            <a:spLocks noChangeArrowheads="1"/>
          </p:cNvSpPr>
          <p:nvPr/>
        </p:nvSpPr>
        <p:spPr bwMode="auto">
          <a:xfrm>
            <a:off x="5048250" y="4800600"/>
            <a:ext cx="354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Thus,</a:t>
            </a: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person </a:t>
            </a:r>
            <a:r>
              <a:rPr lang="en-US" altLang="en-US" sz="24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teacher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E68D7E-9942-418A-8390-599F92DABA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7108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7109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0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1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7112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7113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4711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7150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1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2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7146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7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8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9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6" name="Group 29"/>
          <p:cNvGrpSpPr>
            <a:grpSpLocks/>
          </p:cNvGrpSpPr>
          <p:nvPr/>
        </p:nvGrpSpPr>
        <p:grpSpPr bwMode="auto">
          <a:xfrm>
            <a:off x="5867400" y="4067175"/>
            <a:ext cx="1366838" cy="2136775"/>
            <a:chOff x="3581400" y="4065482"/>
            <a:chExt cx="1378975" cy="2691219"/>
          </a:xfrm>
        </p:grpSpPr>
        <p:grpSp>
          <p:nvGrpSpPr>
            <p:cNvPr id="47118" name="Group 30"/>
            <p:cNvGrpSpPr>
              <a:grpSpLocks/>
            </p:cNvGrpSpPr>
            <p:nvPr/>
          </p:nvGrpSpPr>
          <p:grpSpPr bwMode="auto">
            <a:xfrm>
              <a:off x="3581400" y="4065482"/>
              <a:ext cx="1376516" cy="395258"/>
              <a:chOff x="3581400" y="4065482"/>
              <a:chExt cx="1376516" cy="395258"/>
            </a:xfrm>
          </p:grpSpPr>
          <p:sp>
            <p:nvSpPr>
              <p:cNvPr id="47143" name="Rectangle 55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4" name="Rectangle 5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5" name="Rectangle 5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19" name="Group 31"/>
            <p:cNvGrpSpPr>
              <a:grpSpLocks/>
            </p:cNvGrpSpPr>
            <p:nvPr/>
          </p:nvGrpSpPr>
          <p:grpSpPr bwMode="auto">
            <a:xfrm>
              <a:off x="3581400" y="4443648"/>
              <a:ext cx="1376516" cy="395258"/>
              <a:chOff x="3581400" y="4065482"/>
              <a:chExt cx="1376516" cy="395258"/>
            </a:xfrm>
          </p:grpSpPr>
          <p:sp>
            <p:nvSpPr>
              <p:cNvPr id="47140" name="Rectangle 52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41" name="Rectangle 53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1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42" name="Rectangle 54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1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0" name="Group 32"/>
            <p:cNvGrpSpPr>
              <a:grpSpLocks/>
            </p:cNvGrpSpPr>
            <p:nvPr/>
          </p:nvGrpSpPr>
          <p:grpSpPr bwMode="auto">
            <a:xfrm>
              <a:off x="3581400" y="5181600"/>
              <a:ext cx="1376516" cy="395258"/>
              <a:chOff x="3581400" y="4065482"/>
              <a:chExt cx="1376516" cy="395258"/>
            </a:xfrm>
          </p:grpSpPr>
          <p:sp>
            <p:nvSpPr>
              <p:cNvPr id="47137" name="Rectangle 49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8" name="Rectangle 50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i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9" name="Rectangle 51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k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1" name="Group 33"/>
            <p:cNvGrpSpPr>
              <a:grpSpLocks/>
            </p:cNvGrpSpPr>
            <p:nvPr/>
          </p:nvGrpSpPr>
          <p:grpSpPr bwMode="auto">
            <a:xfrm>
              <a:off x="3581400" y="5962692"/>
              <a:ext cx="1376516" cy="395258"/>
              <a:chOff x="3581400" y="4065482"/>
              <a:chExt cx="1376516" cy="395258"/>
            </a:xfrm>
          </p:grpSpPr>
          <p:sp>
            <p:nvSpPr>
              <p:cNvPr id="47134" name="Rectangle 46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5" name="Rectangle 47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p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6" name="Rectangle 48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q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2" name="Group 34"/>
            <p:cNvGrpSpPr>
              <a:grpSpLocks/>
            </p:cNvGrpSpPr>
            <p:nvPr/>
          </p:nvGrpSpPr>
          <p:grpSpPr bwMode="auto">
            <a:xfrm>
              <a:off x="3583859" y="4821814"/>
              <a:ext cx="1376516" cy="395258"/>
              <a:chOff x="3581400" y="4065482"/>
              <a:chExt cx="1376516" cy="395258"/>
            </a:xfrm>
          </p:grpSpPr>
          <p:sp>
            <p:nvSpPr>
              <p:cNvPr id="47131" name="Rectangle 43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2" name="Rectangle 44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3" name="Rectangle 45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3" name="Group 35"/>
            <p:cNvGrpSpPr>
              <a:grpSpLocks/>
            </p:cNvGrpSpPr>
            <p:nvPr/>
          </p:nvGrpSpPr>
          <p:grpSpPr bwMode="auto">
            <a:xfrm>
              <a:off x="3581400" y="6361443"/>
              <a:ext cx="1376516" cy="395258"/>
              <a:chOff x="3581400" y="4065482"/>
              <a:chExt cx="1376516" cy="395258"/>
            </a:xfrm>
          </p:grpSpPr>
          <p:sp>
            <p:nvSpPr>
              <p:cNvPr id="47128" name="Rectangle 40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9" name="Rectangle 41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0" name="Rectangle 42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4" name="Group 36"/>
            <p:cNvGrpSpPr>
              <a:grpSpLocks/>
            </p:cNvGrpSpPr>
            <p:nvPr/>
          </p:nvGrpSpPr>
          <p:grpSpPr bwMode="auto">
            <a:xfrm>
              <a:off x="3583859" y="5570180"/>
              <a:ext cx="1376516" cy="395258"/>
              <a:chOff x="3581400" y="4065482"/>
              <a:chExt cx="1376516" cy="395258"/>
            </a:xfrm>
          </p:grpSpPr>
          <p:sp>
            <p:nvSpPr>
              <p:cNvPr id="47125" name="Rectangle 37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6" name="Rectangle 3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7" name="Rectangle 3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47117" name="TextBox 60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8D1FC4F-EB22-1E40-56BE-509FAC26F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>
            <a:extLst>
              <a:ext uri="{FF2B5EF4-FFF2-40B4-BE49-F238E27FC236}">
                <a16:creationId xmlns:a16="http://schemas.microsoft.com/office/drawing/2014/main" id="{3B7C2F2E-9EC3-18BB-A101-7F16B20E7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9494A-498A-49F1-81D3-F1968ECFED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B4367DAD-D91D-180B-1A5C-511A46954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F789CB-6A83-D2CD-8F90-62A849D6A9E5}"/>
              </a:ext>
            </a:extLst>
          </p:cNvPr>
          <p:cNvGrpSpPr/>
          <p:nvPr/>
        </p:nvGrpSpPr>
        <p:grpSpPr>
          <a:xfrm>
            <a:off x="659860" y="1277566"/>
            <a:ext cx="2209800" cy="3849721"/>
            <a:chOff x="762000" y="1658566"/>
            <a:chExt cx="2209800" cy="3849721"/>
          </a:xfrm>
        </p:grpSpPr>
        <p:sp>
          <p:nvSpPr>
            <p:cNvPr id="3" name="Rounded Rectangle 1">
              <a:extLst>
                <a:ext uri="{FF2B5EF4-FFF2-40B4-BE49-F238E27FC236}">
                  <a16:creationId xmlns:a16="http://schemas.microsoft.com/office/drawing/2014/main" id="{380E95F0-7758-2404-307B-47C70D1AB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" y="1658566"/>
              <a:ext cx="2133600" cy="384972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980B6CBC-90C2-E1C3-14F2-AB1F2BB69E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1774487"/>
              <a:ext cx="2133600" cy="3733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Font typeface="Monotype Sorts" pitchFamily="8" charset="2"/>
                <a:buChar char="u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Font typeface="Monotype Sorts" pitchFamily="8" charset="2"/>
                <a:buChar char="w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539750">
                <a:buFont typeface="Monotype Sorts" pitchFamily="8" charset="2"/>
                <a:buNone/>
              </a:pPr>
              <a:r>
                <a:rPr lang="en-US" altLang="en-US" sz="2800" dirty="0"/>
                <a:t>A relation </a:t>
              </a:r>
              <a:r>
                <a:rPr lang="en-US" altLang="en-US" sz="2800" dirty="0">
                  <a:solidFill>
                    <a:srgbClr val="00B050"/>
                  </a:solidFill>
                </a:rPr>
                <a:t>R</a:t>
              </a:r>
              <a:r>
                <a:rPr lang="en-US" altLang="en-US" sz="2800" i="1" dirty="0"/>
                <a:t> </a:t>
              </a:r>
              <a:r>
                <a:rPr lang="en-US" altLang="en-US" sz="2800" dirty="0"/>
                <a:t>is in </a:t>
              </a:r>
              <a:r>
                <a:rPr lang="en-US" altLang="en-US" sz="2800" dirty="0">
                  <a:solidFill>
                    <a:srgbClr val="FF0000"/>
                  </a:solidFill>
                </a:rPr>
                <a:t>4NF</a:t>
              </a:r>
              <a:r>
                <a:rPr lang="en-US" altLang="en-US" sz="2800" dirty="0"/>
                <a:t> if: whenever </a:t>
              </a:r>
            </a:p>
            <a:p>
              <a:pPr marL="0" indent="0" defTabSz="539750">
                <a:buFont typeface="Monotype Sorts" pitchFamily="8" charset="2"/>
                <a:buNone/>
              </a:pPr>
              <a:r>
                <a:rPr lang="en-US" altLang="en-US" sz="2800" dirty="0">
                  <a:solidFill>
                    <a:schemeClr val="accent2"/>
                  </a:solidFill>
                </a:rPr>
                <a:t>X </a:t>
              </a:r>
              <a:r>
                <a:rPr lang="en-US" altLang="en-US" sz="2800" dirty="0">
                  <a:solidFill>
                    <a:srgbClr val="3366FF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↠</a:t>
              </a:r>
              <a:r>
                <a:rPr lang="en-US" altLang="en-US" sz="2800" dirty="0">
                  <a:solidFill>
                    <a:schemeClr val="accent2"/>
                  </a:solidFill>
                </a:rPr>
                <a:t>Y</a:t>
              </a:r>
              <a:r>
                <a:rPr lang="en-US" altLang="en-US" sz="2800" dirty="0"/>
                <a:t> is a nontrivial MVD, then </a:t>
              </a:r>
              <a:r>
                <a:rPr lang="en-US" altLang="en-US" sz="2800" dirty="0">
                  <a:solidFill>
                    <a:srgbClr val="3366FF"/>
                  </a:solidFill>
                </a:rPr>
                <a:t>X</a:t>
              </a:r>
              <a:r>
                <a:rPr lang="en-US" altLang="en-US" sz="2800" dirty="0"/>
                <a:t> is a </a:t>
              </a:r>
              <a:r>
                <a:rPr lang="en-US" altLang="en-US" sz="2800" dirty="0" err="1"/>
                <a:t>superkey</a:t>
              </a:r>
              <a:r>
                <a:rPr lang="en-US" altLang="en-US" sz="2800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933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9494A-498A-49F1-81D3-F1968ECFED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  <p:sp>
        <p:nvSpPr>
          <p:cNvPr id="130052" name="Rectangle 3"/>
          <p:cNvSpPr txBox="1">
            <a:spLocks noChangeArrowheads="1"/>
          </p:cNvSpPr>
          <p:nvPr/>
        </p:nvSpPr>
        <p:spPr bwMode="auto">
          <a:xfrm>
            <a:off x="2971800" y="1277566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595561-1106-1239-4D7A-F759F40C9A79}"/>
              </a:ext>
            </a:extLst>
          </p:cNvPr>
          <p:cNvGrpSpPr/>
          <p:nvPr/>
        </p:nvGrpSpPr>
        <p:grpSpPr>
          <a:xfrm>
            <a:off x="659860" y="1277566"/>
            <a:ext cx="2209800" cy="3849721"/>
            <a:chOff x="762000" y="1658566"/>
            <a:chExt cx="2209800" cy="3849721"/>
          </a:xfrm>
        </p:grpSpPr>
        <p:sp>
          <p:nvSpPr>
            <p:cNvPr id="3" name="Rounded Rectangle 1">
              <a:extLst>
                <a:ext uri="{FF2B5EF4-FFF2-40B4-BE49-F238E27FC236}">
                  <a16:creationId xmlns:a16="http://schemas.microsoft.com/office/drawing/2014/main" id="{BA5D1F1D-43CD-7E1A-1224-D12D69E32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" y="1658566"/>
              <a:ext cx="2133600" cy="384972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D4E26D3B-0D9C-9466-46F5-7CC3A9F342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1774487"/>
              <a:ext cx="2133600" cy="3733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Font typeface="Monotype Sorts" pitchFamily="8" charset="2"/>
                <a:buChar char="u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Font typeface="Monotype Sorts" pitchFamily="8" charset="2"/>
                <a:buChar char="w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539750">
                <a:buFont typeface="Monotype Sorts" pitchFamily="8" charset="2"/>
                <a:buNone/>
              </a:pPr>
              <a:r>
                <a:rPr lang="en-US" altLang="en-US" sz="2800" dirty="0"/>
                <a:t>A relation </a:t>
              </a:r>
              <a:r>
                <a:rPr lang="en-US" altLang="en-US" sz="2800" dirty="0">
                  <a:solidFill>
                    <a:srgbClr val="00B050"/>
                  </a:solidFill>
                </a:rPr>
                <a:t>R</a:t>
              </a:r>
              <a:r>
                <a:rPr lang="en-US" altLang="en-US" sz="2800" i="1" dirty="0"/>
                <a:t> </a:t>
              </a:r>
              <a:r>
                <a:rPr lang="en-US" altLang="en-US" sz="2800" dirty="0"/>
                <a:t>is in </a:t>
              </a:r>
              <a:r>
                <a:rPr lang="en-US" altLang="en-US" sz="2800" dirty="0">
                  <a:solidFill>
                    <a:srgbClr val="FF0000"/>
                  </a:solidFill>
                </a:rPr>
                <a:t>4NF</a:t>
              </a:r>
              <a:r>
                <a:rPr lang="en-US" altLang="en-US" sz="2800" dirty="0"/>
                <a:t> if: whenever </a:t>
              </a:r>
            </a:p>
            <a:p>
              <a:pPr marL="0" indent="0" defTabSz="539750">
                <a:buFont typeface="Monotype Sorts" pitchFamily="8" charset="2"/>
                <a:buNone/>
              </a:pPr>
              <a:r>
                <a:rPr lang="en-US" altLang="en-US" sz="2800" dirty="0">
                  <a:solidFill>
                    <a:schemeClr val="accent2"/>
                  </a:solidFill>
                </a:rPr>
                <a:t>X </a:t>
              </a:r>
              <a:r>
                <a:rPr lang="en-US" altLang="en-US" sz="2800" dirty="0">
                  <a:solidFill>
                    <a:srgbClr val="3366FF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↠</a:t>
              </a:r>
              <a:r>
                <a:rPr lang="en-US" altLang="en-US" sz="2800" dirty="0">
                  <a:solidFill>
                    <a:schemeClr val="accent2"/>
                  </a:solidFill>
                </a:rPr>
                <a:t>Y</a:t>
              </a:r>
              <a:r>
                <a:rPr lang="en-US" altLang="en-US" sz="2800" dirty="0"/>
                <a:t> is a nontrivial MVD, then </a:t>
              </a:r>
              <a:r>
                <a:rPr lang="en-US" altLang="en-US" sz="2800" dirty="0">
                  <a:solidFill>
                    <a:srgbClr val="3366FF"/>
                  </a:solidFill>
                </a:rPr>
                <a:t>X</a:t>
              </a:r>
              <a:r>
                <a:rPr lang="en-US" altLang="en-US" sz="2800" dirty="0"/>
                <a:t> is a </a:t>
              </a:r>
              <a:r>
                <a:rPr lang="en-US" altLang="en-US" sz="2800" dirty="0" err="1"/>
                <a:t>superkey</a:t>
              </a:r>
              <a:r>
                <a:rPr lang="en-US" altLang="en-US" sz="2800" dirty="0"/>
                <a:t>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4E2C-0CF4-8BF2-6293-87DF5CC24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>
            <a:extLst>
              <a:ext uri="{FF2B5EF4-FFF2-40B4-BE49-F238E27FC236}">
                <a16:creationId xmlns:a16="http://schemas.microsoft.com/office/drawing/2014/main" id="{AF2DCFFF-337B-BEC2-5DC7-4656ACD91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A132647-FF85-521B-E06D-9E5F4DF308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A09F765-3ED1-7D74-FF22-A9EDDC9C9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354074"/>
            <a:ext cx="7429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to check if there are 4NF 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 in a relation R. </a:t>
            </a:r>
            <a:endParaRPr lang="en-US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98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BC44B-0718-D155-D19E-EAD19DC38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>
            <a:extLst>
              <a:ext uri="{FF2B5EF4-FFF2-40B4-BE49-F238E27FC236}">
                <a16:creationId xmlns:a16="http://schemas.microsoft.com/office/drawing/2014/main" id="{33FB8B23-6692-0B02-AE94-789B8176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63AAFF-0384-B7CC-07A7-2D9862E2C8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2D21732-B387-BF7B-EA90-0477CA4FC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354074"/>
            <a:ext cx="7429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to check if there are 4NF 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 in a relation R.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68B8D98-8F01-D425-2B9B-582DD9CF2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2666806"/>
            <a:ext cx="706755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B48818F-0F56-5BB8-6817-53312157B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1592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</p:spTree>
    <p:extLst>
      <p:ext uri="{BB962C8B-B14F-4D97-AF65-F5344CB8AC3E}">
        <p14:creationId xmlns:p14="http://schemas.microsoft.com/office/powerpoint/2010/main" val="286920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99D59-20C5-E5BE-4EE4-C28BA672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>
            <a:extLst>
              <a:ext uri="{FF2B5EF4-FFF2-40B4-BE49-F238E27FC236}">
                <a16:creationId xmlns:a16="http://schemas.microsoft.com/office/drawing/2014/main" id="{7BA11BF7-BEE9-5F63-4E3E-FA9D3B601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A7A5D00-75BF-3F6D-15F5-DD11E94E2F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29A5A00-356B-F2B2-A9EA-85941CE9C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354074"/>
            <a:ext cx="7429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to check if there are 4NF 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 in a relation R.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443BC1D-CE8C-74EB-1565-C23FE61AC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2666806"/>
            <a:ext cx="706755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327C7FE-FF4A-2A27-907D-B49B25109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390144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01A63B85-0BFB-8E6D-8543-08C923A7F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1592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5A37D8E-A0A6-94BD-A7F1-91A7EE340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357" y="4495800"/>
            <a:ext cx="6480243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By </a:t>
            </a:r>
            <a:r>
              <a:rPr lang="en-US" altLang="en-US" sz="2800" dirty="0">
                <a:solidFill>
                  <a:srgbClr val="FF0000"/>
                </a:solidFill>
              </a:rPr>
              <a:t>inference test </a:t>
            </a:r>
            <a:r>
              <a:rPr lang="en-US" altLang="en-US" sz="2800" dirty="0">
                <a:solidFill>
                  <a:srgbClr val="FFC000"/>
                </a:solidFill>
              </a:rPr>
              <a:t>(discussed later)</a:t>
            </a:r>
            <a:endParaRPr lang="en-US" alt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4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57250" y="1354074"/>
            <a:ext cx="7429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to check if there are 4NF 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 in a relation R.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57250" y="2666806"/>
            <a:ext cx="706755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57250" y="390144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371600" y="31592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904672" y="5210654"/>
            <a:ext cx="6943928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also need to project MVDs.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59433D5-9A7E-447D-89FE-2C23C6C63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357" y="4495800"/>
            <a:ext cx="6480243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By </a:t>
            </a:r>
            <a:r>
              <a:rPr lang="en-US" altLang="en-US" sz="2800" dirty="0">
                <a:solidFill>
                  <a:srgbClr val="FF0000"/>
                </a:solidFill>
              </a:rPr>
              <a:t>inference test </a:t>
            </a:r>
            <a:r>
              <a:rPr lang="en-US" altLang="en-US" sz="2800" dirty="0">
                <a:solidFill>
                  <a:srgbClr val="FFC000"/>
                </a:solidFill>
              </a:rPr>
              <a:t>(discussed later)</a:t>
            </a:r>
            <a:endParaRPr lang="en-US" altLang="en-US" sz="2800" dirty="0">
              <a:solidFill>
                <a:srgbClr val="00B05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BB73E1-7EAF-832A-D949-6E0F380D3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356" y="5833224"/>
            <a:ext cx="6480243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Also by </a:t>
            </a:r>
            <a:r>
              <a:rPr lang="en-US" altLang="en-US" sz="2800" dirty="0">
                <a:solidFill>
                  <a:srgbClr val="FF0000"/>
                </a:solidFill>
              </a:rPr>
              <a:t>inference test</a:t>
            </a:r>
          </a:p>
        </p:txBody>
      </p:sp>
    </p:spTree>
    <p:extLst>
      <p:ext uri="{BB962C8B-B14F-4D97-AF65-F5344CB8AC3E}">
        <p14:creationId xmlns:p14="http://schemas.microsoft.com/office/powerpoint/2010/main" val="3884772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</p:spTree>
    <p:extLst>
      <p:ext uri="{BB962C8B-B14F-4D97-AF65-F5344CB8AC3E}">
        <p14:creationId xmlns:p14="http://schemas.microsoft.com/office/powerpoint/2010/main" val="1890028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C14C8-E743-3FC3-E5AB-12E10B6F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5A2CD35E-33AD-ECF6-304D-4C17BCDA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048E427-D5A4-AC35-2E96-1BBB770E1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ED23E23-3306-6A06-BFF9-5158811C9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5526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40A05-15FD-356C-0338-DFD03675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B8C9EF6D-212A-8362-3403-1A757F3EE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D0AB1B5-DF6F-2E2A-A2DF-5B61EB0F6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557FA5A-1B49-3605-FC57-441C73B31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52AF5CC-DE2F-F700-517F-2118DEF23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3CFCF1-1028-E735-AAD1-B0A1618F8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39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D38F6-F011-6C26-283B-2B3A939D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29691722-BCB2-C1A9-938A-A9FF99CA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D46BFC-6E30-35B3-4BF3-3C236F32F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99B606-1E94-4DE0-179B-694555A2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7CD2759-DE14-ECBC-739F-916AE72A7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F7B42-6D2A-BC8B-7A96-51988FCC5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42659F-2D3F-C5A5-5DFD-8A3DBBF5D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65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B954C-6440-43DD-7BBB-EB50F534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63BF08E6-B440-837F-B2DD-C5702631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5FFF9A7-AE74-9CFF-D74B-F066BFB888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6D469F8-60D1-F449-2796-5565BAC68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0487560-E87C-9242-D54E-39FDEC94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F7535A-8FBF-F0D4-D801-725AECF73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DD3D86-B0CF-66E4-0A4C-690A4623A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E68A5A-9674-C155-C717-AC1713CA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129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B589-0FC6-C07F-C33B-FC8E117BD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7A318CAA-D323-412D-D2E9-7F2C0314A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BFD19FD-E8DE-4409-FDC4-4EA1FFE351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7256799-7A8E-352A-9B37-6D9D57710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35D2FF4-FF42-2CF4-F9C2-BC66F82D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E4A405-C862-9600-EAD4-429E695E7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83293B-9E83-255B-1135-333E166C4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3FE602D-C2C2-115D-B91D-F1433C6C7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195712"/>
              </p:ext>
            </p:extLst>
          </p:nvPr>
        </p:nvGraphicFramePr>
        <p:xfrm>
          <a:off x="5410200" y="46634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FF9615-91A0-BE0C-BC9B-747C8A51C7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737614"/>
              </p:ext>
            </p:extLst>
          </p:nvPr>
        </p:nvGraphicFramePr>
        <p:xfrm>
          <a:off x="5410200" y="51968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64FECAD-6A86-4ECF-8F08-3756A10B8C61}"/>
              </a:ext>
            </a:extLst>
          </p:cNvPr>
          <p:cNvSpPr txBox="1"/>
          <p:nvPr/>
        </p:nvSpPr>
        <p:spPr>
          <a:xfrm>
            <a:off x="5791200" y="4355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264A3-0296-81A2-E784-F74410A064AC}"/>
              </a:ext>
            </a:extLst>
          </p:cNvPr>
          <p:cNvSpPr txBox="1"/>
          <p:nvPr/>
        </p:nvSpPr>
        <p:spPr>
          <a:xfrm>
            <a:off x="6553200" y="43563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4C6CFA-A6B9-1DC4-DF8A-0BC09AB85ED3}"/>
              </a:ext>
            </a:extLst>
          </p:cNvPr>
          <p:cNvSpPr txBox="1"/>
          <p:nvPr/>
        </p:nvSpPr>
        <p:spPr>
          <a:xfrm>
            <a:off x="7010400" y="43550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826C8F-52A3-7DDD-D2E3-12EE91EC1EEA}"/>
              </a:ext>
            </a:extLst>
          </p:cNvPr>
          <p:cNvSpPr txBox="1"/>
          <p:nvPr/>
        </p:nvSpPr>
        <p:spPr>
          <a:xfrm>
            <a:off x="7444119" y="43550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AF99DC-8FFE-6B4E-F04F-9E0C199BB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016" y="3937229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B8A61B-8FE0-1C9D-A3DB-6C7676FD3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5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7978-B13D-577F-030A-579E5ACAE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9668F015-8B55-A386-8900-5DD49810D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1490649-58F2-08F7-79D1-F2128782A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39D6C99-BF28-B1D4-1496-CE72FD6E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756148E-0819-93BA-EE2E-5B4BD94C2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114ACF-37E0-2DC1-CA83-CAC539604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3F3024-B0A5-CD7C-DE6A-42D535A7A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A6A21C7-38DF-9839-F31B-3F9C2D5D6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352857"/>
              </p:ext>
            </p:extLst>
          </p:nvPr>
        </p:nvGraphicFramePr>
        <p:xfrm>
          <a:off x="5410200" y="46634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130FBAB-D5C6-599E-18A9-799A41D92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019510"/>
              </p:ext>
            </p:extLst>
          </p:nvPr>
        </p:nvGraphicFramePr>
        <p:xfrm>
          <a:off x="5410200" y="51968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CE8320F-B4CE-4275-9655-CAEAC40C4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016" y="3937229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4DE50C-FC63-68E1-2B5C-AF4CD4F6A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B66BD9-80E3-893B-8FAF-5F9DA2ABB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561" y="5739968"/>
            <a:ext cx="3409188" cy="71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get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in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69F2E2-68B4-0E88-D922-4C5192A8351E}"/>
              </a:ext>
            </a:extLst>
          </p:cNvPr>
          <p:cNvSpPr txBox="1"/>
          <p:nvPr/>
        </p:nvSpPr>
        <p:spPr>
          <a:xfrm>
            <a:off x="5791200" y="4355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DBE2B3-4D8B-7D26-4AF3-6288597B8599}"/>
              </a:ext>
            </a:extLst>
          </p:cNvPr>
          <p:cNvSpPr txBox="1"/>
          <p:nvPr/>
        </p:nvSpPr>
        <p:spPr>
          <a:xfrm>
            <a:off x="6553200" y="43563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05BAB1-37DE-E5B5-2B88-235950D7E7AF}"/>
              </a:ext>
            </a:extLst>
          </p:cNvPr>
          <p:cNvSpPr txBox="1"/>
          <p:nvPr/>
        </p:nvSpPr>
        <p:spPr>
          <a:xfrm>
            <a:off x="7010400" y="43550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E59D9-48DF-14BC-5806-4B244CD5AE8A}"/>
              </a:ext>
            </a:extLst>
          </p:cNvPr>
          <p:cNvSpPr txBox="1"/>
          <p:nvPr/>
        </p:nvSpPr>
        <p:spPr>
          <a:xfrm>
            <a:off x="7444119" y="43550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44690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</a:t>
            </a:r>
            <a:r>
              <a:rPr lang="en-US" altLang="en-US" sz="4000" dirty="0">
                <a:solidFill>
                  <a:srgbClr val="FF0000"/>
                </a:solidFill>
              </a:rPr>
              <a:t>FD</a:t>
            </a:r>
            <a:r>
              <a:rPr lang="en-US" altLang="en-US" sz="4000" dirty="0"/>
              <a:t>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40869" y="2295527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02748" y="2897492"/>
            <a:ext cx="3572820" cy="9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 = {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},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066678"/>
              </p:ext>
            </p:extLst>
          </p:nvPr>
        </p:nvGraphicFramePr>
        <p:xfrm>
          <a:off x="5410200" y="46634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650203"/>
              </p:ext>
            </p:extLst>
          </p:nvPr>
        </p:nvGraphicFramePr>
        <p:xfrm>
          <a:off x="5410200" y="5196840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119016" y="3937229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119016" y="5715000"/>
            <a:ext cx="3409188" cy="71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get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in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E44485-373C-4945-B3CD-4BE58DB79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168" y="2175142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tableau.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BF092-5645-5FCE-BCBF-D0570490B196}"/>
              </a:ext>
            </a:extLst>
          </p:cNvPr>
          <p:cNvSpPr txBox="1"/>
          <p:nvPr/>
        </p:nvSpPr>
        <p:spPr>
          <a:xfrm>
            <a:off x="5791200" y="4355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FFFD1-0E99-8358-E6E4-355BC94BE440}"/>
              </a:ext>
            </a:extLst>
          </p:cNvPr>
          <p:cNvSpPr txBox="1"/>
          <p:nvPr/>
        </p:nvSpPr>
        <p:spPr>
          <a:xfrm>
            <a:off x="6553200" y="43563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37C3FC-AFE7-A1B2-8591-1B33BA56B6A3}"/>
              </a:ext>
            </a:extLst>
          </p:cNvPr>
          <p:cNvSpPr txBox="1"/>
          <p:nvPr/>
        </p:nvSpPr>
        <p:spPr>
          <a:xfrm>
            <a:off x="7010400" y="43550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05CC00-A0E9-6B5D-D8DA-4F2EB8800E43}"/>
              </a:ext>
            </a:extLst>
          </p:cNvPr>
          <p:cNvSpPr txBox="1"/>
          <p:nvPr/>
        </p:nvSpPr>
        <p:spPr>
          <a:xfrm>
            <a:off x="7444119" y="43550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691218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</a:t>
            </a:r>
            <a:r>
              <a:rPr lang="en-US" altLang="en-US" sz="4000" dirty="0">
                <a:solidFill>
                  <a:srgbClr val="FF0000"/>
                </a:solidFill>
              </a:rPr>
              <a:t>MVD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we use a similar algorithm.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1624194"/>
            <a:ext cx="7772400" cy="95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Given 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with </a:t>
            </a:r>
            <a:r>
              <a:rPr lang="en-US" altLang="en-US" sz="2800" dirty="0">
                <a:solidFill>
                  <a:srgbClr val="00B050"/>
                </a:solidFill>
              </a:rPr>
              <a:t>FD</a:t>
            </a:r>
            <a:r>
              <a:rPr lang="en-US" altLang="en-US" sz="2800" dirty="0"/>
              <a:t>s and </a:t>
            </a:r>
            <a:r>
              <a:rPr lang="en-US" altLang="en-US" sz="2800" dirty="0">
                <a:solidFill>
                  <a:srgbClr val="00B050"/>
                </a:solidFill>
              </a:rPr>
              <a:t>MVD</a:t>
            </a:r>
            <a:r>
              <a:rPr lang="en-US" altLang="en-US" sz="2800" dirty="0"/>
              <a:t>s, we  want to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endParaRPr lang="en-US" altLang="en-US" sz="2800" dirty="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78925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</a:t>
            </a:r>
            <a:r>
              <a:rPr lang="en-US" altLang="en-US" sz="4000" dirty="0">
                <a:solidFill>
                  <a:srgbClr val="FF0000"/>
                </a:solidFill>
              </a:rPr>
              <a:t>MVD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we use a similar algorithm.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1624194"/>
            <a:ext cx="7772400" cy="95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Given 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with </a:t>
            </a:r>
            <a:r>
              <a:rPr lang="en-US" altLang="en-US" sz="2800" dirty="0">
                <a:solidFill>
                  <a:srgbClr val="00B050"/>
                </a:solidFill>
              </a:rPr>
              <a:t>FD</a:t>
            </a:r>
            <a:r>
              <a:rPr lang="en-US" altLang="en-US" sz="2800" dirty="0"/>
              <a:t>s and </a:t>
            </a:r>
            <a:r>
              <a:rPr lang="en-US" altLang="en-US" sz="2800" dirty="0">
                <a:solidFill>
                  <a:srgbClr val="00B050"/>
                </a:solidFill>
              </a:rPr>
              <a:t>MVD</a:t>
            </a:r>
            <a:r>
              <a:rPr lang="en-US" altLang="en-US" sz="2800" dirty="0"/>
              <a:t>s, we  want to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endParaRPr lang="en-US" altLang="en-US" sz="2800" dirty="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419207" y="3149994"/>
            <a:ext cx="3002368" cy="376828"/>
            <a:chOff x="2419207" y="3149994"/>
            <a:chExt cx="3002368" cy="376828"/>
          </a:xfrm>
        </p:grpSpPr>
        <p:sp>
          <p:nvSpPr>
            <p:cNvPr id="14" name="TextBox 13"/>
            <p:cNvSpPr txBox="1"/>
            <p:nvPr/>
          </p:nvSpPr>
          <p:spPr>
            <a:xfrm>
              <a:off x="2419207" y="314999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0569" y="315681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28519" y="315749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0" y="3467461"/>
          <a:ext cx="39736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66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905000" y="4048760"/>
          <a:ext cx="39736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66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219200" y="456112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/>
              <a:t>we want to derive that the following tuple is also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2605751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R: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353422"/>
              </p:ext>
            </p:extLst>
          </p:nvPr>
        </p:nvGraphicFramePr>
        <p:xfrm>
          <a:off x="1905000" y="5953760"/>
          <a:ext cx="39736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66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2419207" y="5641461"/>
            <a:ext cx="3002368" cy="376828"/>
            <a:chOff x="2419207" y="3149994"/>
            <a:chExt cx="3002368" cy="376828"/>
          </a:xfrm>
        </p:grpSpPr>
        <p:sp>
          <p:nvSpPr>
            <p:cNvPr id="25" name="TextBox 24"/>
            <p:cNvSpPr txBox="1"/>
            <p:nvPr/>
          </p:nvSpPr>
          <p:spPr>
            <a:xfrm>
              <a:off x="2419207" y="314999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30569" y="315681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8519" y="315749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275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76167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819400" y="2220135"/>
            <a:ext cx="2473012" cy="370665"/>
            <a:chOff x="2505738" y="4343400"/>
            <a:chExt cx="3443944" cy="370665"/>
          </a:xfrm>
        </p:grpSpPr>
        <p:sp>
          <p:nvSpPr>
            <p:cNvPr id="30" name="TextBox 29"/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63139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                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53100" y="1728812"/>
          <a:ext cx="1752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x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z</a:t>
                      </a:r>
                      <a:r>
                        <a:rPr lang="en-US" sz="14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E7620E-46DB-8D8F-2FF0-D1B6DD2F1248}"/>
              </a:ext>
            </a:extLst>
          </p:cNvPr>
          <p:cNvGrpSpPr/>
          <p:nvPr/>
        </p:nvGrpSpPr>
        <p:grpSpPr>
          <a:xfrm>
            <a:off x="2819400" y="2220135"/>
            <a:ext cx="2473012" cy="370665"/>
            <a:chOff x="2505738" y="4343400"/>
            <a:chExt cx="3443944" cy="370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09212A0-07D8-083B-8ECE-548A78177918}"/>
                </a:ext>
              </a:extLst>
            </p:cNvPr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649CB4-A7E3-0864-9BFB-8296E6D6B084}"/>
                </a:ext>
              </a:extLst>
            </p:cNvPr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05E2A9-534B-773A-1C27-7E406B771962}"/>
                </a:ext>
              </a:extLst>
            </p:cNvPr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F73CA4-11BC-D35A-2534-91BB65AC7DAC}"/>
                </a:ext>
              </a:extLst>
            </p:cNvPr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1643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                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53100" y="1728812"/>
          <a:ext cx="1752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x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z</a:t>
                      </a:r>
                      <a:r>
                        <a:rPr lang="en-US" sz="14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19608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0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2497196" y="4443206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2738508" y="4135028"/>
            <a:ext cx="2473012" cy="370665"/>
            <a:chOff x="2505738" y="4343400"/>
            <a:chExt cx="3443944" cy="370665"/>
          </a:xfrm>
        </p:grpSpPr>
        <p:sp>
          <p:nvSpPr>
            <p:cNvPr id="42" name="TextBox 41"/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836724" y="446638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15000" y="434340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CEA9D5D-43B9-706F-52C9-8E3D4D7BF6CD}"/>
              </a:ext>
            </a:extLst>
          </p:cNvPr>
          <p:cNvGrpSpPr/>
          <p:nvPr/>
        </p:nvGrpSpPr>
        <p:grpSpPr>
          <a:xfrm>
            <a:off x="2819400" y="2220135"/>
            <a:ext cx="2473012" cy="370665"/>
            <a:chOff x="2505738" y="4343400"/>
            <a:chExt cx="3443944" cy="370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BBA968-6089-B386-D185-E6DCB07C55C3}"/>
                </a:ext>
              </a:extLst>
            </p:cNvPr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73C6904-FEC0-19E4-3211-5E47CCBEB68A}"/>
                </a:ext>
              </a:extLst>
            </p:cNvPr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2902E8-4AA8-0D2D-9D37-4F60A49597F5}"/>
                </a:ext>
              </a:extLst>
            </p:cNvPr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C6DF3B-1B8D-8728-77E9-E9FFB0A832FE}"/>
                </a:ext>
              </a:extLst>
            </p:cNvPr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909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                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53100" y="1728812"/>
          <a:ext cx="1752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x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z</a:t>
                      </a:r>
                      <a:r>
                        <a:rPr lang="en-US" sz="14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19608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0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2497196" y="4443206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836724" y="446638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5800" y="5074808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36540" y="5156842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40478" y="5156842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2501391" y="5927297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1" name="Group 50"/>
          <p:cNvGrpSpPr/>
          <p:nvPr/>
        </p:nvGrpSpPr>
        <p:grpSpPr>
          <a:xfrm>
            <a:off x="2738508" y="5608208"/>
            <a:ext cx="2473012" cy="370665"/>
            <a:chOff x="2505738" y="4343400"/>
            <a:chExt cx="3443944" cy="370665"/>
          </a:xfrm>
        </p:grpSpPr>
        <p:sp>
          <p:nvSpPr>
            <p:cNvPr id="52" name="TextBox 51"/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5715000" y="434340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09688" y="5828336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D93FC40-B797-E85F-D642-892892E4A4A7}"/>
              </a:ext>
            </a:extLst>
          </p:cNvPr>
          <p:cNvGrpSpPr/>
          <p:nvPr/>
        </p:nvGrpSpPr>
        <p:grpSpPr>
          <a:xfrm>
            <a:off x="2819400" y="2220135"/>
            <a:ext cx="2473012" cy="370665"/>
            <a:chOff x="2505738" y="4343400"/>
            <a:chExt cx="3443944" cy="370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D13388-AE71-3A4E-C1B6-E83EBCF6385F}"/>
                </a:ext>
              </a:extLst>
            </p:cNvPr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A46F93-9147-ADD0-71AA-3303CA8FEF9F}"/>
                </a:ext>
              </a:extLst>
            </p:cNvPr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2590B0-94DC-722C-2F96-5FF5A3061A35}"/>
                </a:ext>
              </a:extLst>
            </p:cNvPr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711D50-0301-739C-B138-F812C4A14DB3}"/>
                </a:ext>
              </a:extLst>
            </p:cNvPr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9AF008B-4C62-C589-DC87-486D1A49EB1E}"/>
              </a:ext>
            </a:extLst>
          </p:cNvPr>
          <p:cNvGrpSpPr/>
          <p:nvPr/>
        </p:nvGrpSpPr>
        <p:grpSpPr>
          <a:xfrm>
            <a:off x="2738508" y="4135028"/>
            <a:ext cx="2473012" cy="370665"/>
            <a:chOff x="2505738" y="4343400"/>
            <a:chExt cx="3443944" cy="37066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1B2167-9C32-33A9-3580-46CB8F0B62DD}"/>
                </a:ext>
              </a:extLst>
            </p:cNvPr>
            <p:cNvSpPr txBox="1"/>
            <p:nvPr/>
          </p:nvSpPr>
          <p:spPr>
            <a:xfrm>
              <a:off x="3505200" y="4343400"/>
              <a:ext cx="44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33CA72-C163-CD4B-DCBA-F99CAC883CE8}"/>
                </a:ext>
              </a:extLst>
            </p:cNvPr>
            <p:cNvSpPr txBox="1"/>
            <p:nvPr/>
          </p:nvSpPr>
          <p:spPr>
            <a:xfrm>
              <a:off x="2505738" y="4343400"/>
              <a:ext cx="44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X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4A1D37-685E-6C32-0E50-B8A9BF8730F4}"/>
                </a:ext>
              </a:extLst>
            </p:cNvPr>
            <p:cNvSpPr txBox="1"/>
            <p:nvPr/>
          </p:nvSpPr>
          <p:spPr>
            <a:xfrm>
              <a:off x="5402308" y="4343400"/>
              <a:ext cx="547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W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CFE9DC-1E07-B4D0-C7BE-AAF6B5EDDFC5}"/>
                </a:ext>
              </a:extLst>
            </p:cNvPr>
            <p:cNvSpPr txBox="1"/>
            <p:nvPr/>
          </p:nvSpPr>
          <p:spPr>
            <a:xfrm>
              <a:off x="4484159" y="4344733"/>
              <a:ext cx="43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916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7162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30" name="TextBox 29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Z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T</a:t>
              </a: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85183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to have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r>
              <a:rPr lang="en-US" altLang="en-US" sz="28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E5A4C9E-9B17-60FA-0079-5D988CFBC426}"/>
              </a:ext>
            </a:extLst>
          </p:cNvPr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9C4C54-37BE-1184-1FD7-313BE8B75870}"/>
                </a:ext>
              </a:extLst>
            </p:cNvPr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CF583A2-A52E-B752-FA24-59C05455ADD5}"/>
                </a:ext>
              </a:extLst>
            </p:cNvPr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AC3131-0276-440E-DB43-ECC2061A7A14}"/>
                </a:ext>
              </a:extLst>
            </p:cNvPr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BB9D46-515E-A875-6239-E031AA2C1D18}"/>
                </a:ext>
              </a:extLst>
            </p:cNvPr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Z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5D8ECB-02B5-2ADA-CF82-0DAC80ACCA57}"/>
                </a:ext>
              </a:extLst>
            </p:cNvPr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4058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to have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r>
              <a:rPr lang="en-US" altLang="en-US" sz="28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08296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1296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09962" y="448446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53200" y="433146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/>
        </p:nvGraphicFramePr>
        <p:xfrm>
          <a:off x="2895600" y="4416104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1" name="Group 60"/>
          <p:cNvGrpSpPr/>
          <p:nvPr/>
        </p:nvGrpSpPr>
        <p:grpSpPr>
          <a:xfrm>
            <a:off x="3090061" y="4083382"/>
            <a:ext cx="3116278" cy="391456"/>
            <a:chOff x="3088458" y="2057400"/>
            <a:chExt cx="3116278" cy="391456"/>
          </a:xfrm>
        </p:grpSpPr>
        <p:sp>
          <p:nvSpPr>
            <p:cNvPr id="62" name="TextBox 61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Z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</a:p>
          </p:txBody>
        </p: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7D09FA-F8AB-8FF0-98F6-D7B6F49B357D}"/>
              </a:ext>
            </a:extLst>
          </p:cNvPr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8EDF03-D9DC-5114-0F9C-86828735217D}"/>
                </a:ext>
              </a:extLst>
            </p:cNvPr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DAC7B0-CB53-6474-E0A9-34FA8D8705BE}"/>
                </a:ext>
              </a:extLst>
            </p:cNvPr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0A95C2-95BB-5FA7-D47A-081EB5895C15}"/>
                </a:ext>
              </a:extLst>
            </p:cNvPr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31586C7-C5AF-A75A-F638-98AE6DF22AE8}"/>
                </a:ext>
              </a:extLst>
            </p:cNvPr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Z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9E6A2E-2F35-3B7F-381B-EA8AF73B0C3A}"/>
                </a:ext>
              </a:extLst>
            </p:cNvPr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1375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to have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r>
              <a:rPr lang="en-US" altLang="en-US" sz="28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08296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1296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09962" y="448446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5800" y="5074808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63139" y="5193268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43420" y="5193268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53200" y="433146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951639"/>
              </p:ext>
            </p:extLst>
          </p:nvPr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413368"/>
              </p:ext>
            </p:extLst>
          </p:nvPr>
        </p:nvGraphicFramePr>
        <p:xfrm>
          <a:off x="2895600" y="4416104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5354724" y="5143474"/>
            <a:ext cx="243848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, we get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B03C9D-7C6E-7D80-A8DA-7E7DAD6E13A1}"/>
              </a:ext>
            </a:extLst>
          </p:cNvPr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5CB33CC-511C-70AD-EFF6-03EBF19C1DA0}"/>
                </a:ext>
              </a:extLst>
            </p:cNvPr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FB8E2AB-45E4-749E-33B8-B54B19F53C23}"/>
                </a:ext>
              </a:extLst>
            </p:cNvPr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F11FCC-3BAF-B893-B2B7-EBB41A8C92B6}"/>
                </a:ext>
              </a:extLst>
            </p:cNvPr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5EF4FE-EED1-3EF4-2182-EAC442AE7CB4}"/>
                </a:ext>
              </a:extLst>
            </p:cNvPr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Z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1FE50CD-2652-21BC-6B79-EB7874214520}"/>
                </a:ext>
              </a:extLst>
            </p:cNvPr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+mn-lt"/>
                </a:rPr>
                <a:t>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23D551A-E437-777B-8F89-AB76CFD7C4C3}"/>
              </a:ext>
            </a:extLst>
          </p:cNvPr>
          <p:cNvGrpSpPr/>
          <p:nvPr/>
        </p:nvGrpSpPr>
        <p:grpSpPr>
          <a:xfrm>
            <a:off x="3090061" y="4083382"/>
            <a:ext cx="3116278" cy="391456"/>
            <a:chOff x="3088458" y="2057400"/>
            <a:chExt cx="3116278" cy="3914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1E209C-EAF5-3EF5-9759-2B1D2E876723}"/>
                </a:ext>
              </a:extLst>
            </p:cNvPr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81B698-481C-3D42-FFA2-3D2CEABD81BD}"/>
                </a:ext>
              </a:extLst>
            </p:cNvPr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D3A495-1BF9-CC4F-C4C8-C8033A669C21}"/>
                </a:ext>
              </a:extLst>
            </p:cNvPr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E66D978-2BC5-65B3-7111-27A3B4D6301D}"/>
                </a:ext>
              </a:extLst>
            </p:cNvPr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Z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63A05E-C05F-B844-9309-1C2AF8AD05BB}"/>
                </a:ext>
              </a:extLst>
            </p:cNvPr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9098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9875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0" y="2286000"/>
            <a:ext cx="7415212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Chasing(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</a:t>
            </a:r>
            <a:r>
              <a:rPr lang="en-US" altLang="en-US" sz="2000" dirty="0"/>
              <a:t>start with a tableau of two tuples that agree on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2. Repeat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apply the known FDs and MVDs to infer a tuple that is the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original two tuples with the components of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 swapped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Until no change;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3. If (reach such a tuple) return(</a:t>
            </a:r>
            <a:r>
              <a:rPr lang="en-US" altLang="en-US" sz="2000" dirty="0">
                <a:solidFill>
                  <a:srgbClr val="00B050"/>
                </a:solidFill>
              </a:rPr>
              <a:t>true</a:t>
            </a:r>
            <a:r>
              <a:rPr lang="en-US" altLang="en-US" sz="2000" dirty="0"/>
              <a:t>) </a:t>
            </a:r>
            <a:r>
              <a:rPr lang="en-US" altLang="en-US" sz="1600" dirty="0">
                <a:solidFill>
                  <a:srgbClr val="FFC000"/>
                </a:solidFill>
              </a:rPr>
              <a:t>\\ MVD </a:t>
            </a:r>
            <a:r>
              <a:rPr lang="en-US" altLang="en-US" sz="1600" dirty="0">
                <a:solidFill>
                  <a:srgbClr val="00B050"/>
                </a:solidFill>
              </a:rPr>
              <a:t>X </a:t>
            </a:r>
            <a:r>
              <a:rPr lang="en-US" altLang="en-US" sz="16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600" dirty="0">
                <a:solidFill>
                  <a:srgbClr val="00B050"/>
                </a:solidFill>
              </a:rPr>
              <a:t>Y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</a:rPr>
              <a:t>is inferred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Else return(</a:t>
            </a:r>
            <a:r>
              <a:rPr lang="en-US" altLang="en-US" sz="2000" dirty="0">
                <a:solidFill>
                  <a:srgbClr val="FF0000"/>
                </a:solidFill>
              </a:rPr>
              <a:t>false</a:t>
            </a:r>
            <a:r>
              <a:rPr lang="en-US" altLang="en-US" sz="2000" dirty="0"/>
              <a:t>) </a:t>
            </a:r>
            <a:r>
              <a:rPr lang="en-US" altLang="en-US" sz="1600" dirty="0">
                <a:solidFill>
                  <a:srgbClr val="FFC000"/>
                </a:solidFill>
              </a:rPr>
              <a:t>\\ the final tableau is a counterexample </a:t>
            </a:r>
          </a:p>
        </p:txBody>
      </p:sp>
    </p:spTree>
    <p:extLst>
      <p:ext uri="{BB962C8B-B14F-4D97-AF65-F5344CB8AC3E}">
        <p14:creationId xmlns:p14="http://schemas.microsoft.com/office/powerpoint/2010/main" val="374233913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3315</TotalTime>
  <Words>2380</Words>
  <Application>Microsoft Office PowerPoint</Application>
  <PresentationFormat>On-screen Show (4:3)</PresentationFormat>
  <Paragraphs>544</Paragraphs>
  <Slides>31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MingLiU</vt:lpstr>
      <vt:lpstr>Monotype Sorts</vt:lpstr>
      <vt:lpstr>宋体</vt:lpstr>
      <vt:lpstr>Arial</vt:lpstr>
      <vt:lpstr>Cambria</vt:lpstr>
      <vt:lpstr>Cambria Math</vt:lpstr>
      <vt:lpstr>Tahoma</vt:lpstr>
      <vt:lpstr>Times New Roman</vt:lpstr>
      <vt:lpstr>Wingdings</vt:lpstr>
      <vt:lpstr>Default Design</vt:lpstr>
      <vt:lpstr>PowerPoint Presentation</vt:lpstr>
      <vt:lpstr>Definition of MVD</vt:lpstr>
      <vt:lpstr>Another Definition of MVDs</vt:lpstr>
      <vt:lpstr>Decomposition into 4NF</vt:lpstr>
      <vt:lpstr>Decomposition into 4NF</vt:lpstr>
      <vt:lpstr>Decomposition into 4NF</vt:lpstr>
      <vt:lpstr>Decomposition into 4NF</vt:lpstr>
      <vt:lpstr>Decomposition into 4NF</vt:lpstr>
      <vt:lpstr>Decomposition into 4NF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Inference of MVD: Summary</vt:lpstr>
      <vt:lpstr>Inference of MVD: Summary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339</cp:revision>
  <dcterms:created xsi:type="dcterms:W3CDTF">2002-03-23T20:14:09Z</dcterms:created>
  <dcterms:modified xsi:type="dcterms:W3CDTF">2025-02-03T18:44:05Z</dcterms:modified>
</cp:coreProperties>
</file>