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9"/>
  </p:notesMasterIdLst>
  <p:sldIdLst>
    <p:sldId id="802" r:id="rId2"/>
    <p:sldId id="806" r:id="rId3"/>
    <p:sldId id="360" r:id="rId4"/>
    <p:sldId id="809" r:id="rId5"/>
    <p:sldId id="814" r:id="rId6"/>
    <p:sldId id="815" r:id="rId7"/>
    <p:sldId id="813" r:id="rId8"/>
    <p:sldId id="812" r:id="rId9"/>
    <p:sldId id="811" r:id="rId10"/>
    <p:sldId id="810" r:id="rId11"/>
    <p:sldId id="819" r:id="rId12"/>
    <p:sldId id="818" r:id="rId13"/>
    <p:sldId id="817" r:id="rId14"/>
    <p:sldId id="816" r:id="rId15"/>
    <p:sldId id="821" r:id="rId16"/>
    <p:sldId id="808" r:id="rId17"/>
    <p:sldId id="315" r:id="rId18"/>
    <p:sldId id="355" r:id="rId19"/>
    <p:sldId id="353" r:id="rId20"/>
    <p:sldId id="351" r:id="rId21"/>
    <p:sldId id="356" r:id="rId22"/>
    <p:sldId id="357" r:id="rId23"/>
    <p:sldId id="332" r:id="rId24"/>
    <p:sldId id="331" r:id="rId25"/>
    <p:sldId id="330" r:id="rId26"/>
    <p:sldId id="329" r:id="rId27"/>
    <p:sldId id="328" r:id="rId28"/>
    <p:sldId id="327" r:id="rId29"/>
    <p:sldId id="335" r:id="rId30"/>
    <p:sldId id="333" r:id="rId31"/>
    <p:sldId id="343" r:id="rId32"/>
    <p:sldId id="342" r:id="rId33"/>
    <p:sldId id="626" r:id="rId34"/>
    <p:sldId id="625" r:id="rId35"/>
    <p:sldId id="624" r:id="rId36"/>
    <p:sldId id="337" r:id="rId37"/>
    <p:sldId id="418" r:id="rId38"/>
    <p:sldId id="419" r:id="rId39"/>
    <p:sldId id="420" r:id="rId40"/>
    <p:sldId id="421" r:id="rId41"/>
    <p:sldId id="422" r:id="rId42"/>
    <p:sldId id="424" r:id="rId43"/>
    <p:sldId id="425" r:id="rId44"/>
    <p:sldId id="417" r:id="rId45"/>
    <p:sldId id="415" r:id="rId46"/>
    <p:sldId id="413" r:id="rId47"/>
    <p:sldId id="412" r:id="rId48"/>
    <p:sldId id="411" r:id="rId49"/>
    <p:sldId id="384" r:id="rId50"/>
    <p:sldId id="822" r:id="rId51"/>
    <p:sldId id="823" r:id="rId52"/>
    <p:sldId id="824" r:id="rId53"/>
    <p:sldId id="825" r:id="rId54"/>
    <p:sldId id="826" r:id="rId55"/>
    <p:sldId id="827" r:id="rId56"/>
    <p:sldId id="394" r:id="rId57"/>
    <p:sldId id="397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CC00CC"/>
    <a:srgbClr val="009900"/>
    <a:srgbClr val="FF99FF"/>
    <a:srgbClr val="FFCCFF"/>
    <a:srgbClr val="FFFFCC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78" autoAdjust="0"/>
    <p:restoredTop sz="90929"/>
  </p:normalViewPr>
  <p:slideViewPr>
    <p:cSldViewPr>
      <p:cViewPr varScale="1">
        <p:scale>
          <a:sx n="98" d="100"/>
          <a:sy n="98" d="100"/>
        </p:scale>
        <p:origin x="132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F92719-32D5-4E19-9149-7050E97F5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5BB8233-4371-44F2-9676-A8CA882289D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387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451A6E9-F4E2-4669-ABF0-EE4C2CB20A8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9527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62208-ABEF-C085-4A87-56C7DB674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651FF85E-7D28-B5A6-DBF4-9B9D36AE81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89DDBABD-87E2-1834-6AA9-C72150D0D9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1F2CAD78-4B95-2F72-95AF-78AE7DAAD1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6694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52BB7-B71D-2D87-A1DE-5FBAD049A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2F2F5356-94C5-60E7-6C1B-EF2EF8AF03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0525DDD0-22FD-1E02-C4D1-1B14346AFF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A19A3F4A-7FDB-57AD-D332-0D8F737A96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7963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02EAC-F9E2-CEB3-DD63-E65E03085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D25C1DC2-5BAE-B1A7-B90D-01D028FE57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5A3393FF-A257-6FEF-D2F6-310A25C65A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91662550-870F-EF8E-B246-BA52B8FBD9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2460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6CD3B-B686-B545-680D-6398D22AC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8573C6D3-D1DC-AE14-1D01-70FE2BB185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71FCCAE9-E9E4-CAEA-021C-7983A4155C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CDE8C548-F177-FB58-671F-D8682B6254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5476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5AFFD-217D-7F06-BDD4-AD0AB1DAC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0BDC8D56-33DE-AEAB-F432-52950A8F22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A01BC171-09E5-1380-307C-ACD40E9D42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23DE84C4-58CA-1666-712C-3C7F8B736E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3500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BEBE7-8802-2AB8-4E9D-FAC25654D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9D198690-C69C-FC71-496E-A3A071B999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71847D87-BBBA-2735-933F-1F5B7BE9F7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4ECC33C5-9660-A9F6-CB82-4BCC3D521F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379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5FED-859A-A85B-61D0-51B6FA308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9D23907A-761E-2CAB-052E-BEA040A1FD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A5BE38E1-CAA0-2BD9-2C62-9F38F629B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38A64036-43F0-77DE-82A9-6486B70463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292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72BC8-BBF7-2647-B4B5-BAE3F4E6C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5004E21B-8206-919E-A7F1-99111CAD9F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51919175-D934-C086-6459-A65D67FF11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1DC17EEC-D905-1947-3774-435CCE1669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32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FA44D-E443-AD77-B1FD-655F46093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3BF28E9F-C93A-007E-3714-8FC5F22575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23685C16-6ACF-66F4-DE5D-677EA18069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16F0EC40-C0AB-07D5-47D6-CA2247A85D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236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447FC-631E-079B-942C-9B310F07E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7F7E8822-D892-3457-CB4D-AD5519E25E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C8A5C7FD-1A07-B37F-98D4-93A91F26FA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266FED2A-E450-1990-103F-71624CEC8A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550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F6D5F-0B48-DF24-A80E-EAB73CA0E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F5FA5929-4944-CE1C-F227-EC5ED88D8A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8EB54AB9-B92F-F2EB-AB02-F14C180EFA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AE799EF9-6573-679A-84DE-6603E38EE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1126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7BDD1-C898-D791-D7E8-B083340B5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DC99866E-4629-691D-0083-160929E37B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A937F556-B872-E2A8-7523-76C75AF3DE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7DD40107-2EE9-2C00-01EC-A9BD0195B6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146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88DA7-32B7-216C-608A-743BF9391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C640EC48-57A5-B112-8D2B-0E9B44E87D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A119BE11-6DD5-0F3A-7833-626780560E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A4BB6E68-6CFA-2071-6CAF-FE2207C49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292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083A532-1F35-4927-8DF0-A68957C5CF82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3620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0C771166-E1E3-4C62-B83E-8D8DAB11CE5B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6347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54C5399D-1629-4AD4-A007-50ABE79C7D5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831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66E7F3C-5625-40A3-97DD-DD4A3BD60BA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2723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7BBA261-8610-401B-BDB6-CC4A6FAAB75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2575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350FE60E-2E7C-43D0-AFD9-1124400BE7A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656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9236264-6215-4CD7-8FB3-0E3D98E8186C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300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AFC0832E-1A86-4308-8017-21D91612B8E1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98191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D3287D5D-2E7E-4647-BC93-7F26F96559B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7621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113004CC-FBAC-4960-91C0-897A95DB0368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0861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1E55D9B-1B7A-4442-B682-D92C8590398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9426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1AB87A0D-8C4C-4A90-9DC8-C7B61F1CE8BD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13446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A4F3B144-7A39-4A60-999B-142A9040C258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9103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B686265-C371-4B6C-B046-95653A46EAC1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9957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208FA66C-B829-41AC-8C74-7D6E706F67B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54015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6325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57583488-18A3-4E43-B11C-80CA40E4517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26007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82FAE153-4E2E-4573-9DE1-1BA119AEE5CD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594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7381DC0-1DB5-4E77-8177-5A526EE9C3C8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1422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82BAD426-0214-4D2A-96A8-6135494E121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3962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2152ACF-86B1-4B54-8FC1-1675B2CF58A8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55122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5531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061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5220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2269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1134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7848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83F32-AB81-224C-BB8E-3AB65DB62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A3D5908A-5301-EE67-EC68-A6FD48571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97C978D5-F14D-47CD-6CDF-12E6700F38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F6DCDBD7-F6B7-32AB-15BB-B58F874EC3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33639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3860C-280E-7A15-9E3A-51B82294F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DA9DE772-0596-26A5-5DAA-BACD8CEBB7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5D65E434-078C-09C0-5716-7D68FB783D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4E94D04B-90D7-D7BC-77A2-65C1557524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73410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DD0D-2216-BAF5-B03A-76B0A546D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17384D74-3CB5-E16E-D5CD-486D646794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60903102-4110-2A5F-412A-44811B0B3C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60A8F747-5A50-53B1-6FBE-817A392731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86316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E549F-6C97-DB47-DC9D-6C48BE8E9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AB86FEA0-8336-1BD9-EA38-CFFB773754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AD56AF84-FE30-9335-9755-C69DF7D871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5D900811-5879-0EA0-BFF0-D847E1F0B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81201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D76B5-A547-3781-4705-7BDCCEE76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646AAFB5-95DA-F25C-A1D7-5C1BFDC716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6422E1B1-47FB-4F46-06A8-54EAF9ED25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10D58BD9-B777-B877-A86E-FD0324FB3F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22270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81A03-D8F4-28E5-B18A-6BE348A04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6669263B-1891-533C-6F72-B6DCDC8CCF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2FD461C0-2828-077D-E0DE-C575DC3843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D3DCF11D-B6F0-5AE7-869B-24975E5BEF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837724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61746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882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3B91-66A4-4A03-8C6C-C4898292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DEE4-79B2-4591-93AA-B0CA4E3AE2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7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40C97-8C38-4D95-B26B-A9C022CA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5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F2B7E-2F94-4DF4-A48C-3B1A031DF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08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0F0A-BE1A-469F-8A61-F64AF8D3B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8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A5459-BD1A-4A46-879E-12782DB8F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7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EEE9-43B7-4586-AFE3-CD9A10BE31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43976-9D39-4A5F-8C6F-3B11E528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4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ADF7-B229-4AA6-A5A6-C31C417B9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54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B554-D7DA-457D-9E00-65D6AC5C6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81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0253-0AA1-4287-ABBC-E8698DD76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3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CBC0E4-B0D6-4EE3-950A-7E09295F4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2749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8: The fourth normal form (4NF)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E85A75-4C9E-4B66-9786-3161C8D94DD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2038"/>
            <a:ext cx="7772400" cy="2900362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907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08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09" name="Curved Right Arrow 8"/>
          <p:cNvSpPr>
            <a:spLocks noChangeArrowheads="1"/>
          </p:cNvSpPr>
          <p:nvPr/>
        </p:nvSpPr>
        <p:spPr bwMode="auto">
          <a:xfrm>
            <a:off x="2286000" y="4800600"/>
            <a:ext cx="304800" cy="1131888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0" name="Curved Right Arrow 12"/>
          <p:cNvSpPr>
            <a:spLocks noChangeArrowheads="1"/>
          </p:cNvSpPr>
          <p:nvPr/>
        </p:nvSpPr>
        <p:spPr bwMode="auto">
          <a:xfrm rot="10800000">
            <a:off x="3124200" y="4767263"/>
            <a:ext cx="304800" cy="1131887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1" name="Rounded Rectangle 13"/>
          <p:cNvSpPr>
            <a:spLocks noChangeArrowheads="1"/>
          </p:cNvSpPr>
          <p:nvPr/>
        </p:nvSpPr>
        <p:spPr bwMode="auto">
          <a:xfrm>
            <a:off x="1219200" y="55118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2" name="Rounded Rectangle 14"/>
          <p:cNvSpPr>
            <a:spLocks noChangeArrowheads="1"/>
          </p:cNvSpPr>
          <p:nvPr/>
        </p:nvSpPr>
        <p:spPr bwMode="auto">
          <a:xfrm>
            <a:off x="1219200" y="49911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2" name="Down Arrow 1"/>
          <p:cNvSpPr/>
          <p:nvPr/>
        </p:nvSpPr>
        <p:spPr bwMode="auto">
          <a:xfrm>
            <a:off x="3062288" y="4922838"/>
            <a:ext cx="138112" cy="715962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914" name="Up Arrow 2"/>
          <p:cNvSpPr>
            <a:spLocks noChangeArrowheads="1"/>
          </p:cNvSpPr>
          <p:nvPr/>
        </p:nvSpPr>
        <p:spPr bwMode="auto">
          <a:xfrm>
            <a:off x="2528888" y="5105400"/>
            <a:ext cx="138112" cy="685800"/>
          </a:xfrm>
          <a:prstGeom prst="upArrow">
            <a:avLst>
              <a:gd name="adj1" fmla="val 50000"/>
              <a:gd name="adj2" fmla="val 5016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6915" name="TextBox 9"/>
          <p:cNvSpPr txBox="1">
            <a:spLocks noChangeArrowheads="1"/>
          </p:cNvSpPr>
          <p:nvPr/>
        </p:nvSpPr>
        <p:spPr bwMode="auto">
          <a:xfrm>
            <a:off x="5048250" y="4800600"/>
            <a:ext cx="3543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Thus,</a:t>
            </a: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B0F0"/>
                </a:solidFill>
                <a:ea typeface="宋体" panose="02010600030101010101" pitchFamily="2" charset="-122"/>
              </a:rPr>
              <a:t>person </a:t>
            </a:r>
            <a:r>
              <a:rPr lang="en-US" altLang="en-US" sz="24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teacher</a:t>
            </a:r>
            <a:r>
              <a:rPr lang="en-US" altLang="zh-CN" sz="240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EE68D7E-9942-418A-8390-599F92DABA2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7108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7109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7110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7111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47112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47113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grpSp>
        <p:nvGrpSpPr>
          <p:cNvPr id="47114" name="Group 18"/>
          <p:cNvGrpSpPr>
            <a:grpSpLocks/>
          </p:cNvGrpSpPr>
          <p:nvPr/>
        </p:nvGrpSpPr>
        <p:grpSpPr bwMode="auto">
          <a:xfrm>
            <a:off x="2133600" y="4062413"/>
            <a:ext cx="457200" cy="1100137"/>
            <a:chOff x="4114800" y="3817374"/>
            <a:chExt cx="457200" cy="1551839"/>
          </a:xfrm>
        </p:grpSpPr>
        <p:sp>
          <p:nvSpPr>
            <p:cNvPr id="47150" name="Rectangle 19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1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51" name="Rectangle 20"/>
            <p:cNvSpPr>
              <a:spLocks noChangeArrowheads="1"/>
            </p:cNvSpPr>
            <p:nvPr/>
          </p:nvSpPr>
          <p:spPr bwMode="auto">
            <a:xfrm>
              <a:off x="4114800" y="4337931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⁞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52" name="Rectangle 23"/>
            <p:cNvSpPr>
              <a:spLocks noChangeArrowheads="1"/>
            </p:cNvSpPr>
            <p:nvPr/>
          </p:nvSpPr>
          <p:spPr bwMode="auto">
            <a:xfrm>
              <a:off x="4114800" y="4853572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p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7115" name="Group 24"/>
          <p:cNvGrpSpPr>
            <a:grpSpLocks/>
          </p:cNvGrpSpPr>
          <p:nvPr/>
        </p:nvGrpSpPr>
        <p:grpSpPr bwMode="auto">
          <a:xfrm>
            <a:off x="3124200" y="4067175"/>
            <a:ext cx="463550" cy="1343025"/>
            <a:chOff x="4800600" y="3810000"/>
            <a:chExt cx="533400" cy="1975730"/>
          </a:xfrm>
        </p:grpSpPr>
        <p:sp>
          <p:nvSpPr>
            <p:cNvPr id="47146" name="Rectangle 25"/>
            <p:cNvSpPr>
              <a:spLocks noChangeArrowheads="1"/>
            </p:cNvSpPr>
            <p:nvPr/>
          </p:nvSpPr>
          <p:spPr bwMode="auto">
            <a:xfrm>
              <a:off x="4800600" y="3810000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1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7" name="Rectangle 26"/>
            <p:cNvSpPr>
              <a:spLocks noChangeArrowheads="1"/>
            </p:cNvSpPr>
            <p:nvPr/>
          </p:nvSpPr>
          <p:spPr bwMode="auto">
            <a:xfrm>
              <a:off x="4800600" y="431417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8" name="Rectangle 27"/>
            <p:cNvSpPr>
              <a:spLocks noChangeArrowheads="1"/>
            </p:cNvSpPr>
            <p:nvPr/>
          </p:nvSpPr>
          <p:spPr bwMode="auto">
            <a:xfrm>
              <a:off x="4800600" y="4797865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9" name="Rectangle 28"/>
            <p:cNvSpPr>
              <a:spLocks noChangeArrowheads="1"/>
            </p:cNvSpPr>
            <p:nvPr/>
          </p:nvSpPr>
          <p:spPr bwMode="auto">
            <a:xfrm>
              <a:off x="4800600" y="527008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q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7116" name="Group 29"/>
          <p:cNvGrpSpPr>
            <a:grpSpLocks/>
          </p:cNvGrpSpPr>
          <p:nvPr/>
        </p:nvGrpSpPr>
        <p:grpSpPr bwMode="auto">
          <a:xfrm>
            <a:off x="5867400" y="4067175"/>
            <a:ext cx="1366838" cy="2136775"/>
            <a:chOff x="3581400" y="4065482"/>
            <a:chExt cx="1378975" cy="2691219"/>
          </a:xfrm>
        </p:grpSpPr>
        <p:grpSp>
          <p:nvGrpSpPr>
            <p:cNvPr id="47118" name="Group 30"/>
            <p:cNvGrpSpPr>
              <a:grpSpLocks/>
            </p:cNvGrpSpPr>
            <p:nvPr/>
          </p:nvGrpSpPr>
          <p:grpSpPr bwMode="auto">
            <a:xfrm>
              <a:off x="3581400" y="4065482"/>
              <a:ext cx="1376516" cy="395258"/>
              <a:chOff x="3581400" y="4065482"/>
              <a:chExt cx="1376516" cy="395258"/>
            </a:xfrm>
          </p:grpSpPr>
          <p:sp>
            <p:nvSpPr>
              <p:cNvPr id="47143" name="Rectangle 55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44" name="Rectangle 58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45" name="Rectangle 59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19" name="Group 31"/>
            <p:cNvGrpSpPr>
              <a:grpSpLocks/>
            </p:cNvGrpSpPr>
            <p:nvPr/>
          </p:nvGrpSpPr>
          <p:grpSpPr bwMode="auto">
            <a:xfrm>
              <a:off x="3581400" y="4443648"/>
              <a:ext cx="1376516" cy="395258"/>
              <a:chOff x="3581400" y="4065482"/>
              <a:chExt cx="1376516" cy="395258"/>
            </a:xfrm>
          </p:grpSpPr>
          <p:sp>
            <p:nvSpPr>
              <p:cNvPr id="47140" name="Rectangle 52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41" name="Rectangle 53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1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42" name="Rectangle 54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1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0" name="Group 32"/>
            <p:cNvGrpSpPr>
              <a:grpSpLocks/>
            </p:cNvGrpSpPr>
            <p:nvPr/>
          </p:nvGrpSpPr>
          <p:grpSpPr bwMode="auto">
            <a:xfrm>
              <a:off x="3581400" y="5181600"/>
              <a:ext cx="1376516" cy="395258"/>
              <a:chOff x="3581400" y="4065482"/>
              <a:chExt cx="1376516" cy="395258"/>
            </a:xfrm>
          </p:grpSpPr>
          <p:sp>
            <p:nvSpPr>
              <p:cNvPr id="47137" name="Rectangle 49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38" name="Rectangle 50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i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39" name="Rectangle 51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k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1" name="Group 33"/>
            <p:cNvGrpSpPr>
              <a:grpSpLocks/>
            </p:cNvGrpSpPr>
            <p:nvPr/>
          </p:nvGrpSpPr>
          <p:grpSpPr bwMode="auto">
            <a:xfrm>
              <a:off x="3581400" y="5962692"/>
              <a:ext cx="1376516" cy="395258"/>
              <a:chOff x="3581400" y="4065482"/>
              <a:chExt cx="1376516" cy="395258"/>
            </a:xfrm>
          </p:grpSpPr>
          <p:sp>
            <p:nvSpPr>
              <p:cNvPr id="47134" name="Rectangle 46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35" name="Rectangle 47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p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36" name="Rectangle 48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q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2" name="Group 34"/>
            <p:cNvGrpSpPr>
              <a:grpSpLocks/>
            </p:cNvGrpSpPr>
            <p:nvPr/>
          </p:nvGrpSpPr>
          <p:grpSpPr bwMode="auto">
            <a:xfrm>
              <a:off x="3583859" y="4821814"/>
              <a:ext cx="1376516" cy="395258"/>
              <a:chOff x="3581400" y="4065482"/>
              <a:chExt cx="1376516" cy="395258"/>
            </a:xfrm>
          </p:grpSpPr>
          <p:sp>
            <p:nvSpPr>
              <p:cNvPr id="47131" name="Rectangle 43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2" name="Rectangle 44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chemeClr val="accent2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3" name="Rectangle 45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CC00CC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23" name="Group 35"/>
            <p:cNvGrpSpPr>
              <a:grpSpLocks/>
            </p:cNvGrpSpPr>
            <p:nvPr/>
          </p:nvGrpSpPr>
          <p:grpSpPr bwMode="auto">
            <a:xfrm>
              <a:off x="3581400" y="6361443"/>
              <a:ext cx="1376516" cy="395258"/>
              <a:chOff x="3581400" y="4065482"/>
              <a:chExt cx="1376516" cy="395258"/>
            </a:xfrm>
          </p:grpSpPr>
          <p:sp>
            <p:nvSpPr>
              <p:cNvPr id="47128" name="Rectangle 40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9" name="Rectangle 41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0" name="Rectangle 42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24" name="Group 36"/>
            <p:cNvGrpSpPr>
              <a:grpSpLocks/>
            </p:cNvGrpSpPr>
            <p:nvPr/>
          </p:nvGrpSpPr>
          <p:grpSpPr bwMode="auto">
            <a:xfrm>
              <a:off x="3583859" y="5570180"/>
              <a:ext cx="1376516" cy="395258"/>
              <a:chOff x="3581400" y="4065482"/>
              <a:chExt cx="1376516" cy="395258"/>
            </a:xfrm>
          </p:grpSpPr>
          <p:sp>
            <p:nvSpPr>
              <p:cNvPr id="47125" name="Rectangle 37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6" name="Rectangle 38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chemeClr val="accent2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7" name="Rectangle 39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CC00CC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</p:grpSp>
      </p:grpSp>
      <p:sp>
        <p:nvSpPr>
          <p:cNvPr id="47117" name="TextBox 60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0CD65-44FA-1290-A063-3369065DC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6B41C1D0-A7CB-EE6E-358D-A2D8B7F8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B591CE6B-804D-C5AF-A5BD-07EEC95CEC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10E755D6-AC3A-E22C-46D4-F8749B1F84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222390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2A98C-89DE-BBAC-F1E1-6FA9D165F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AED2CF34-304F-6706-9EC3-86E416EC3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11752948-A012-BBB4-AE9A-3E03ACB22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46B03E49-ED86-3F91-ED21-0FBECB0340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1752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5454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051E7-8335-C875-317D-FBC4D969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904A5608-B3B9-FB1F-B80C-14E069738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107D5681-A078-351D-EA7F-5E4F765B7C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F683E2BD-CD6A-2E24-9DB1-4A5433085C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1752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6438235-71FA-2666-9EA5-AE4352602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944237"/>
            <a:ext cx="7391400" cy="120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Consider two tuples in R:  	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/>
              <a:t> 						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8983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A06B-C4B7-19F6-C455-D55795E43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41A28BFA-79D8-19A0-0E96-050C0B461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87840CC3-A124-F03B-B7A2-22682A53FC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7E957B53-D53C-BCB3-B19F-BB162BEF10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1752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E75A097-A421-D2EE-D83D-9A9E61EAB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944237"/>
            <a:ext cx="7391400" cy="120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Consider two tuples in R:  	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/>
              <a:t> 						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>
                <a:solidFill>
                  <a:srgbClr val="92D050"/>
                </a:solidFill>
              </a:rPr>
              <a:t>Want to show:  </a:t>
            </a:r>
            <a:r>
              <a:rPr lang="en-US" altLang="en-US" sz="2000" dirty="0">
                <a:solidFill>
                  <a:srgbClr val="FF00FF"/>
                </a:solidFill>
              </a:rPr>
              <a:t>(x, y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, z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2</a:t>
            </a:r>
            <a:r>
              <a:rPr lang="en-US" altLang="en-US" sz="2000" dirty="0">
                <a:solidFill>
                  <a:srgbClr val="FF00FF"/>
                </a:solidFill>
              </a:rPr>
              <a:t>, w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) </a:t>
            </a:r>
            <a:r>
              <a:rPr lang="en-US" altLang="en-US" sz="2000" dirty="0">
                <a:solidFill>
                  <a:srgbClr val="92D050"/>
                </a:solidFill>
              </a:rPr>
              <a:t>and </a:t>
            </a:r>
            <a:r>
              <a:rPr lang="en-US" altLang="en-US" sz="2000" dirty="0">
                <a:solidFill>
                  <a:srgbClr val="C00000"/>
                </a:solidFill>
              </a:rPr>
              <a:t>(x, y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2</a:t>
            </a:r>
            <a:r>
              <a:rPr lang="en-US" altLang="en-US" sz="2000" dirty="0">
                <a:solidFill>
                  <a:srgbClr val="C00000"/>
                </a:solidFill>
              </a:rPr>
              <a:t>, z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1</a:t>
            </a:r>
            <a:r>
              <a:rPr lang="en-US" altLang="en-US" sz="2000" dirty="0">
                <a:solidFill>
                  <a:srgbClr val="C00000"/>
                </a:solidFill>
              </a:rPr>
              <a:t>, w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2</a:t>
            </a:r>
            <a:r>
              <a:rPr lang="en-US" altLang="en-US" sz="2000" dirty="0">
                <a:solidFill>
                  <a:srgbClr val="C00000"/>
                </a:solidFill>
              </a:rPr>
              <a:t>) </a:t>
            </a:r>
            <a:r>
              <a:rPr lang="en-US" altLang="en-US" sz="2000" dirty="0">
                <a:solidFill>
                  <a:srgbClr val="92D050"/>
                </a:solidFill>
              </a:rPr>
              <a:t>are in R.</a:t>
            </a:r>
            <a:endParaRPr lang="en-US" altLang="en-US" sz="2000" dirty="0"/>
          </a:p>
          <a:p>
            <a:pPr marL="0" indent="0" defTabSz="539750">
              <a:buNone/>
            </a:pPr>
            <a:endParaRPr lang="en-US" altLang="en-US" sz="2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18EEBC4-B19D-41C0-7113-4CDAB2E33C68}"/>
              </a:ext>
            </a:extLst>
          </p:cNvPr>
          <p:cNvSpPr/>
          <p:nvPr/>
        </p:nvSpPr>
        <p:spPr bwMode="auto">
          <a:xfrm>
            <a:off x="5715000" y="2971800"/>
            <a:ext cx="381000" cy="749841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958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AE3B-C308-6E51-1046-4963977B4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62DAFBB6-B721-F846-FE56-55D12763E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51FD939B-AA46-4A39-73B6-13AFCC5D16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26A97F97-B862-4BB9-2B3B-4B948AB141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1752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393A258-764E-D803-BCAC-C6B6AF334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944237"/>
            <a:ext cx="7391400" cy="120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Consider two tuples in R:  	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/>
              <a:t> 						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>
                <a:solidFill>
                  <a:srgbClr val="92D050"/>
                </a:solidFill>
              </a:rPr>
              <a:t>Want to show:  </a:t>
            </a:r>
            <a:r>
              <a:rPr lang="en-US" altLang="en-US" sz="2000" dirty="0">
                <a:solidFill>
                  <a:srgbClr val="FF00FF"/>
                </a:solidFill>
              </a:rPr>
              <a:t>(x, y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, z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2</a:t>
            </a:r>
            <a:r>
              <a:rPr lang="en-US" altLang="en-US" sz="2000" dirty="0">
                <a:solidFill>
                  <a:srgbClr val="FF00FF"/>
                </a:solidFill>
              </a:rPr>
              <a:t>, w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) </a:t>
            </a:r>
            <a:r>
              <a:rPr lang="en-US" altLang="en-US" sz="2000" dirty="0">
                <a:solidFill>
                  <a:srgbClr val="92D050"/>
                </a:solidFill>
              </a:rPr>
              <a:t>and </a:t>
            </a:r>
            <a:r>
              <a:rPr lang="en-US" altLang="en-US" sz="2000" dirty="0">
                <a:solidFill>
                  <a:srgbClr val="C00000"/>
                </a:solidFill>
              </a:rPr>
              <a:t>(x, y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2</a:t>
            </a:r>
            <a:r>
              <a:rPr lang="en-US" altLang="en-US" sz="2000" dirty="0">
                <a:solidFill>
                  <a:srgbClr val="C00000"/>
                </a:solidFill>
              </a:rPr>
              <a:t>, z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1</a:t>
            </a:r>
            <a:r>
              <a:rPr lang="en-US" altLang="en-US" sz="2000" dirty="0">
                <a:solidFill>
                  <a:srgbClr val="C00000"/>
                </a:solidFill>
              </a:rPr>
              <a:t>, w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2</a:t>
            </a:r>
            <a:r>
              <a:rPr lang="en-US" altLang="en-US" sz="2000" dirty="0">
                <a:solidFill>
                  <a:srgbClr val="C00000"/>
                </a:solidFill>
              </a:rPr>
              <a:t>) </a:t>
            </a:r>
            <a:r>
              <a:rPr lang="en-US" altLang="en-US" sz="2000" dirty="0">
                <a:solidFill>
                  <a:srgbClr val="92D050"/>
                </a:solidFill>
              </a:rPr>
              <a:t>are in R.</a:t>
            </a:r>
            <a:endParaRPr lang="en-US" altLang="en-US" sz="2000" dirty="0"/>
          </a:p>
          <a:p>
            <a:pPr marL="0" indent="0" defTabSz="539750">
              <a:buNone/>
            </a:pPr>
            <a:endParaRPr lang="en-US" altLang="en-US" sz="2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5CFE83F-5D9F-B8DA-02D2-CAE54E10A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894" y="4163437"/>
            <a:ext cx="6942306" cy="78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Since </a:t>
            </a:r>
            <a:r>
              <a:rPr lang="en-US" altLang="en-US" sz="2000" dirty="0">
                <a:solidFill>
                  <a:schemeClr val="accent2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chemeClr val="accent2"/>
                </a:solidFill>
              </a:rPr>
              <a:t>Y</a:t>
            </a:r>
            <a:r>
              <a:rPr lang="en-US" altLang="en-US" sz="2000" dirty="0"/>
              <a:t>:  	from 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and 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</a:t>
            </a:r>
            <a:r>
              <a:rPr lang="en-US" altLang="en-US" sz="2000" baseline="-25000" dirty="0"/>
              <a:t> </a:t>
            </a:r>
          </a:p>
          <a:p>
            <a:pPr marL="0" indent="0" defTabSz="539750">
              <a:buNone/>
            </a:pPr>
            <a:r>
              <a:rPr lang="en-US" altLang="en-US" sz="2000" dirty="0"/>
              <a:t>		T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 and T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 are in 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6333827-8A37-790F-81B1-31BE11FB64AC}"/>
              </a:ext>
            </a:extLst>
          </p:cNvPr>
          <p:cNvSpPr/>
          <p:nvPr/>
        </p:nvSpPr>
        <p:spPr bwMode="auto">
          <a:xfrm>
            <a:off x="5715000" y="2971800"/>
            <a:ext cx="381000" cy="749841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317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34457-7E3C-ED0D-DCD8-F9AD1ABF0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21A975F4-54F0-1B79-B7A1-2BC9A8753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1BF358C2-2BBC-7F9E-65EF-4E4C75260A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CB977214-E595-6584-2405-046573BE1D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1752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3EC42A1-59A3-4D3D-A1EB-D2B63D2F8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944237"/>
            <a:ext cx="7391400" cy="120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Consider two tuples in R:  	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/>
              <a:t> 						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>
                <a:solidFill>
                  <a:srgbClr val="92D050"/>
                </a:solidFill>
              </a:rPr>
              <a:t>Want to show:  </a:t>
            </a:r>
            <a:r>
              <a:rPr lang="en-US" altLang="en-US" sz="2000" dirty="0">
                <a:solidFill>
                  <a:srgbClr val="FF00FF"/>
                </a:solidFill>
              </a:rPr>
              <a:t>(x, y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, z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2</a:t>
            </a:r>
            <a:r>
              <a:rPr lang="en-US" altLang="en-US" sz="2000" dirty="0">
                <a:solidFill>
                  <a:srgbClr val="FF00FF"/>
                </a:solidFill>
              </a:rPr>
              <a:t>, w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) </a:t>
            </a:r>
            <a:r>
              <a:rPr lang="en-US" altLang="en-US" sz="2000" dirty="0">
                <a:solidFill>
                  <a:srgbClr val="92D050"/>
                </a:solidFill>
              </a:rPr>
              <a:t>and </a:t>
            </a:r>
            <a:r>
              <a:rPr lang="en-US" altLang="en-US" sz="2000" dirty="0">
                <a:solidFill>
                  <a:srgbClr val="C00000"/>
                </a:solidFill>
              </a:rPr>
              <a:t>(x, y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2</a:t>
            </a:r>
            <a:r>
              <a:rPr lang="en-US" altLang="en-US" sz="2000" dirty="0">
                <a:solidFill>
                  <a:srgbClr val="C00000"/>
                </a:solidFill>
              </a:rPr>
              <a:t>, z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1</a:t>
            </a:r>
            <a:r>
              <a:rPr lang="en-US" altLang="en-US" sz="2000" dirty="0">
                <a:solidFill>
                  <a:srgbClr val="C00000"/>
                </a:solidFill>
              </a:rPr>
              <a:t>, w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2</a:t>
            </a:r>
            <a:r>
              <a:rPr lang="en-US" altLang="en-US" sz="2000" dirty="0">
                <a:solidFill>
                  <a:srgbClr val="C00000"/>
                </a:solidFill>
              </a:rPr>
              <a:t>) </a:t>
            </a:r>
            <a:r>
              <a:rPr lang="en-US" altLang="en-US" sz="2000" dirty="0">
                <a:solidFill>
                  <a:srgbClr val="92D050"/>
                </a:solidFill>
              </a:rPr>
              <a:t>are in R.</a:t>
            </a:r>
            <a:endParaRPr lang="en-US" altLang="en-US" sz="2000" dirty="0"/>
          </a:p>
          <a:p>
            <a:pPr marL="0" indent="0" defTabSz="539750">
              <a:buNone/>
            </a:pPr>
            <a:endParaRPr lang="en-US" altLang="en-US" sz="2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175D01D-D3B7-6C50-189A-FC104A252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894" y="4163437"/>
            <a:ext cx="6942306" cy="78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Since </a:t>
            </a:r>
            <a:r>
              <a:rPr lang="en-US" altLang="en-US" sz="2000" dirty="0">
                <a:solidFill>
                  <a:schemeClr val="accent2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chemeClr val="accent2"/>
                </a:solidFill>
              </a:rPr>
              <a:t>Y</a:t>
            </a:r>
            <a:r>
              <a:rPr lang="en-US" altLang="en-US" sz="2000" dirty="0"/>
              <a:t>:  	from 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and 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</a:t>
            </a:r>
            <a:r>
              <a:rPr lang="en-US" altLang="en-US" sz="2000" baseline="-25000" dirty="0"/>
              <a:t> </a:t>
            </a:r>
          </a:p>
          <a:p>
            <a:pPr marL="0" indent="0" defTabSz="539750">
              <a:buNone/>
            </a:pPr>
            <a:r>
              <a:rPr lang="en-US" altLang="en-US" sz="2000" dirty="0"/>
              <a:t>		T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 and T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 are in R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322B198-8BCA-C945-0A34-2E453D6F9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093642"/>
            <a:ext cx="6942306" cy="498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Since </a:t>
            </a:r>
            <a:r>
              <a:rPr lang="en-US" altLang="en-US" sz="2000" dirty="0">
                <a:solidFill>
                  <a:schemeClr val="accent2"/>
                </a:solidFill>
              </a:rPr>
              <a:t>Y</a:t>
            </a:r>
            <a:r>
              <a:rPr lang="en-US" altLang="en-US" sz="20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chemeClr val="accent2"/>
                </a:solidFill>
              </a:rPr>
              <a:t>Z</a:t>
            </a:r>
            <a:r>
              <a:rPr lang="en-US" altLang="en-US" sz="2000" dirty="0"/>
              <a:t>:  	from 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and T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,</a:t>
            </a:r>
            <a:r>
              <a:rPr lang="en-US" altLang="en-US" sz="2000" dirty="0">
                <a:solidFill>
                  <a:srgbClr val="FF00FF"/>
                </a:solidFill>
              </a:rPr>
              <a:t> (x, y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, z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2</a:t>
            </a:r>
            <a:r>
              <a:rPr lang="en-US" altLang="en-US" sz="2000" dirty="0">
                <a:solidFill>
                  <a:srgbClr val="FF00FF"/>
                </a:solidFill>
              </a:rPr>
              <a:t>, w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) </a:t>
            </a:r>
            <a:r>
              <a:rPr lang="en-US" altLang="en-US" sz="2000" dirty="0"/>
              <a:t>is in 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04E683D-FEAE-AD89-6B21-033595FEA8C1}"/>
              </a:ext>
            </a:extLst>
          </p:cNvPr>
          <p:cNvSpPr/>
          <p:nvPr/>
        </p:nvSpPr>
        <p:spPr bwMode="auto">
          <a:xfrm>
            <a:off x="5715000" y="2971800"/>
            <a:ext cx="381000" cy="749841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88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F17AF-D7E3-E67C-126E-7C46F3EC5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D5CFA899-2260-A38E-7578-89F9E6FBD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FDCFAFB0-DF46-097E-B324-5A5038BAF0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B4B85A90-6A76-FDE9-9FC7-737EB2F4B8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1752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0E3EB1F-46E6-7057-521D-9CAA4E3FA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944237"/>
            <a:ext cx="7391400" cy="120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Consider two tuples in R:  	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/>
              <a:t> 						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>
                <a:solidFill>
                  <a:srgbClr val="92D050"/>
                </a:solidFill>
              </a:rPr>
              <a:t>Want to show:  </a:t>
            </a:r>
            <a:r>
              <a:rPr lang="en-US" altLang="en-US" sz="2000" dirty="0">
                <a:solidFill>
                  <a:srgbClr val="FF00FF"/>
                </a:solidFill>
              </a:rPr>
              <a:t>(x, y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, z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2</a:t>
            </a:r>
            <a:r>
              <a:rPr lang="en-US" altLang="en-US" sz="2000" dirty="0">
                <a:solidFill>
                  <a:srgbClr val="FF00FF"/>
                </a:solidFill>
              </a:rPr>
              <a:t>, w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) </a:t>
            </a:r>
            <a:r>
              <a:rPr lang="en-US" altLang="en-US" sz="2000" dirty="0">
                <a:solidFill>
                  <a:srgbClr val="92D050"/>
                </a:solidFill>
              </a:rPr>
              <a:t>and </a:t>
            </a:r>
            <a:r>
              <a:rPr lang="en-US" altLang="en-US" sz="2000" dirty="0">
                <a:solidFill>
                  <a:srgbClr val="C00000"/>
                </a:solidFill>
              </a:rPr>
              <a:t>(x, y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2</a:t>
            </a:r>
            <a:r>
              <a:rPr lang="en-US" altLang="en-US" sz="2000" dirty="0">
                <a:solidFill>
                  <a:srgbClr val="C00000"/>
                </a:solidFill>
              </a:rPr>
              <a:t>, z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1</a:t>
            </a:r>
            <a:r>
              <a:rPr lang="en-US" altLang="en-US" sz="2000" dirty="0">
                <a:solidFill>
                  <a:srgbClr val="C00000"/>
                </a:solidFill>
              </a:rPr>
              <a:t>, w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2</a:t>
            </a:r>
            <a:r>
              <a:rPr lang="en-US" altLang="en-US" sz="2000" dirty="0">
                <a:solidFill>
                  <a:srgbClr val="C00000"/>
                </a:solidFill>
              </a:rPr>
              <a:t>) </a:t>
            </a:r>
            <a:r>
              <a:rPr lang="en-US" altLang="en-US" sz="2000" dirty="0">
                <a:solidFill>
                  <a:srgbClr val="92D050"/>
                </a:solidFill>
              </a:rPr>
              <a:t>are in R.</a:t>
            </a:r>
            <a:endParaRPr lang="en-US" altLang="en-US" sz="2000" dirty="0"/>
          </a:p>
          <a:p>
            <a:pPr marL="0" indent="0" defTabSz="539750">
              <a:buNone/>
            </a:pPr>
            <a:endParaRPr lang="en-US" altLang="en-US" sz="2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9955DA6-49E7-DA5B-366B-03467FA8F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894" y="4163437"/>
            <a:ext cx="6942306" cy="78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Since </a:t>
            </a:r>
            <a:r>
              <a:rPr lang="en-US" altLang="en-US" sz="2000" dirty="0">
                <a:solidFill>
                  <a:schemeClr val="accent2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chemeClr val="accent2"/>
                </a:solidFill>
              </a:rPr>
              <a:t>Y</a:t>
            </a:r>
            <a:r>
              <a:rPr lang="en-US" altLang="en-US" sz="2000" dirty="0"/>
              <a:t>:  	from 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and 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</a:t>
            </a:r>
            <a:r>
              <a:rPr lang="en-US" altLang="en-US" sz="2000" baseline="-25000" dirty="0"/>
              <a:t> </a:t>
            </a:r>
          </a:p>
          <a:p>
            <a:pPr marL="0" indent="0" defTabSz="539750">
              <a:buNone/>
            </a:pPr>
            <a:r>
              <a:rPr lang="en-US" altLang="en-US" sz="2000" dirty="0"/>
              <a:t>		T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 and T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w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 are in R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7F7DAD5-00DF-F151-F938-657B42AED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093642"/>
            <a:ext cx="6942306" cy="498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Since </a:t>
            </a:r>
            <a:r>
              <a:rPr lang="en-US" altLang="en-US" sz="2000" dirty="0">
                <a:solidFill>
                  <a:schemeClr val="accent2"/>
                </a:solidFill>
              </a:rPr>
              <a:t>Y</a:t>
            </a:r>
            <a:r>
              <a:rPr lang="en-US" altLang="en-US" sz="20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chemeClr val="accent2"/>
                </a:solidFill>
              </a:rPr>
              <a:t>Z</a:t>
            </a:r>
            <a:r>
              <a:rPr lang="en-US" altLang="en-US" sz="2000" dirty="0"/>
              <a:t>:  	from 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and T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,</a:t>
            </a:r>
            <a:r>
              <a:rPr lang="en-US" altLang="en-US" sz="2000" dirty="0">
                <a:solidFill>
                  <a:srgbClr val="FF00FF"/>
                </a:solidFill>
              </a:rPr>
              <a:t> (x, y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, z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2</a:t>
            </a:r>
            <a:r>
              <a:rPr lang="en-US" altLang="en-US" sz="2000" dirty="0">
                <a:solidFill>
                  <a:srgbClr val="FF00FF"/>
                </a:solidFill>
              </a:rPr>
              <a:t>, w</a:t>
            </a:r>
            <a:r>
              <a:rPr lang="en-US" altLang="en-US" sz="2000" baseline="-25000" dirty="0">
                <a:solidFill>
                  <a:srgbClr val="FF00FF"/>
                </a:solidFill>
              </a:rPr>
              <a:t>1</a:t>
            </a:r>
            <a:r>
              <a:rPr lang="en-US" altLang="en-US" sz="2000" dirty="0">
                <a:solidFill>
                  <a:srgbClr val="FF00FF"/>
                </a:solidFill>
              </a:rPr>
              <a:t>) </a:t>
            </a:r>
            <a:r>
              <a:rPr lang="en-US" altLang="en-US" sz="2000" dirty="0"/>
              <a:t>is in R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E8EA7B8-E4A5-EC68-3D73-642BDCE4E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612451"/>
            <a:ext cx="6942306" cy="498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Since </a:t>
            </a:r>
            <a:r>
              <a:rPr lang="en-US" altLang="en-US" sz="2000" dirty="0">
                <a:solidFill>
                  <a:schemeClr val="accent2"/>
                </a:solidFill>
              </a:rPr>
              <a:t>Y</a:t>
            </a:r>
            <a:r>
              <a:rPr lang="en-US" altLang="en-US" sz="20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chemeClr val="accent2"/>
                </a:solidFill>
              </a:rPr>
              <a:t>Z</a:t>
            </a:r>
            <a:r>
              <a:rPr lang="en-US" altLang="en-US" sz="2000" dirty="0"/>
              <a:t>:  	from 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and T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,</a:t>
            </a:r>
            <a:r>
              <a:rPr lang="en-US" altLang="en-US" sz="2000" baseline="-25000" dirty="0"/>
              <a:t> </a:t>
            </a:r>
            <a:r>
              <a:rPr lang="en-US" altLang="en-US" sz="2000" dirty="0">
                <a:solidFill>
                  <a:srgbClr val="FF00FF"/>
                </a:solidFill>
              </a:rPr>
              <a:t> </a:t>
            </a:r>
            <a:r>
              <a:rPr lang="en-US" altLang="en-US" sz="2000" dirty="0">
                <a:solidFill>
                  <a:srgbClr val="C00000"/>
                </a:solidFill>
              </a:rPr>
              <a:t>(x, y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2</a:t>
            </a:r>
            <a:r>
              <a:rPr lang="en-US" altLang="en-US" sz="2000" dirty="0">
                <a:solidFill>
                  <a:srgbClr val="C00000"/>
                </a:solidFill>
              </a:rPr>
              <a:t>, z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1</a:t>
            </a:r>
            <a:r>
              <a:rPr lang="en-US" altLang="en-US" sz="2000" dirty="0">
                <a:solidFill>
                  <a:srgbClr val="C00000"/>
                </a:solidFill>
              </a:rPr>
              <a:t>, w</a:t>
            </a:r>
            <a:r>
              <a:rPr lang="en-US" altLang="en-US" sz="2000" baseline="-25000" dirty="0">
                <a:solidFill>
                  <a:srgbClr val="C00000"/>
                </a:solidFill>
              </a:rPr>
              <a:t>2</a:t>
            </a:r>
            <a:r>
              <a:rPr lang="en-US" altLang="en-US" sz="2000" dirty="0">
                <a:solidFill>
                  <a:srgbClr val="C00000"/>
                </a:solidFill>
              </a:rPr>
              <a:t>) </a:t>
            </a:r>
            <a:r>
              <a:rPr lang="en-US" altLang="en-US" sz="2000" dirty="0"/>
              <a:t>is in 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D4618FA-564C-FEC2-4F7C-7BD4CB08EAF3}"/>
              </a:ext>
            </a:extLst>
          </p:cNvPr>
          <p:cNvSpPr/>
          <p:nvPr/>
        </p:nvSpPr>
        <p:spPr bwMode="auto">
          <a:xfrm>
            <a:off x="5715000" y="2971800"/>
            <a:ext cx="381000" cy="749841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635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DF52E-1C0A-BCE2-9BF4-32F6F05E8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BCF94C4D-16C6-D989-6D37-B039EC70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DE8043C8-5122-B939-F122-168356A38F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7A12392B-DD02-B2DE-63A0-2D1FBEB26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Complementation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rgbClr val="3366FF"/>
                </a:solidFill>
              </a:rPr>
              <a:t>Z</a:t>
            </a:r>
            <a:r>
              <a:rPr lang="en-US" altLang="en-US" dirty="0"/>
              <a:t> is all 	the other attributes, then </a:t>
            </a:r>
            <a:r>
              <a:rPr lang="en-US" altLang="en-US" dirty="0">
                <a:solidFill>
                  <a:srgbClr val="3366FF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3366FF"/>
                </a:solidFill>
              </a:rPr>
              <a:t>Z. </a:t>
            </a:r>
          </a:p>
        </p:txBody>
      </p:sp>
    </p:spTree>
    <p:extLst>
      <p:ext uri="{BB962C8B-B14F-4D97-AF65-F5344CB8AC3E}">
        <p14:creationId xmlns:p14="http://schemas.microsoft.com/office/powerpoint/2010/main" val="2312044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7A2D8-66AC-7FD9-CD17-05AB3A341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CA86FB26-3EE7-1D84-9C0F-C688EC68C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BC8E25BB-636C-B9E1-B09A-CE64CB8854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5FCCAA43-C748-A950-5D68-814F8BCAAE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Complementation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rgbClr val="3366FF"/>
                </a:solidFill>
              </a:rPr>
              <a:t>Z</a:t>
            </a:r>
            <a:r>
              <a:rPr lang="en-US" altLang="en-US" dirty="0"/>
              <a:t> is all 	the other attributes, then </a:t>
            </a:r>
            <a:r>
              <a:rPr lang="en-US" altLang="en-US" dirty="0">
                <a:solidFill>
                  <a:srgbClr val="3366FF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3366FF"/>
                </a:solidFill>
              </a:rPr>
              <a:t>Z.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BD14699-F91C-498C-9C07-A14FD6BC1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953" y="3886200"/>
            <a:ext cx="7391400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Consider two tuples in R:  	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/>
              <a:t> 						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1257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2A311-5ACB-340C-6171-F5000B2A9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30FD5247-A97D-06CC-02ED-E0ABBDDE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1C1F57AA-DCBE-C9A6-5DE0-9A26F27BA5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30481353-448C-1A58-5203-7761E2B74D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Complementation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rgbClr val="3366FF"/>
                </a:solidFill>
              </a:rPr>
              <a:t>Z</a:t>
            </a:r>
            <a:r>
              <a:rPr lang="en-US" altLang="en-US" dirty="0"/>
              <a:t> is all 	the other attributes, then </a:t>
            </a:r>
            <a:r>
              <a:rPr lang="en-US" altLang="en-US" dirty="0">
                <a:solidFill>
                  <a:srgbClr val="3366FF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3366FF"/>
                </a:solidFill>
              </a:rPr>
              <a:t>Z.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92548C4-F622-A25C-7D90-24B3265B2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953" y="3886200"/>
            <a:ext cx="7391400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Consider two tuples in R:  	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/>
              <a:t> 						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>
                <a:solidFill>
                  <a:srgbClr val="00B050"/>
                </a:solidFill>
              </a:rPr>
              <a:t>Want to show that swapping z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 and z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 gets two tuples in R.</a:t>
            </a:r>
          </a:p>
          <a:p>
            <a:pPr marL="0" indent="0" defTabSz="539750">
              <a:buNone/>
            </a:pPr>
            <a:endParaRPr lang="en-US" altLang="en-US" sz="2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C5DC013-8715-4BC0-1EC4-F123DC2E407E}"/>
              </a:ext>
            </a:extLst>
          </p:cNvPr>
          <p:cNvSpPr/>
          <p:nvPr/>
        </p:nvSpPr>
        <p:spPr bwMode="auto">
          <a:xfrm>
            <a:off x="5638800" y="3962400"/>
            <a:ext cx="381000" cy="749841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775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53BC6-FCD6-B367-02C4-0D8738D1D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EF2CE882-2EC9-898D-5CC4-DE137C82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EBBC0869-264E-A129-1957-044BEF9266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655F0EBD-142F-A89D-BBDF-7EA940DECB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Complementation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rgbClr val="3366FF"/>
                </a:solidFill>
              </a:rPr>
              <a:t>Z</a:t>
            </a:r>
            <a:r>
              <a:rPr lang="en-US" altLang="en-US" dirty="0"/>
              <a:t> is all 	the other attributes, then </a:t>
            </a:r>
            <a:r>
              <a:rPr lang="en-US" altLang="en-US" dirty="0">
                <a:solidFill>
                  <a:srgbClr val="3366FF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3366FF"/>
                </a:solidFill>
              </a:rPr>
              <a:t>Z.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9BC4866-C796-5940-76D5-153B35322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953" y="3886200"/>
            <a:ext cx="7391400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Consider two tuples in R:  	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/>
              <a:t> 						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>
                <a:solidFill>
                  <a:srgbClr val="00B050"/>
                </a:solidFill>
              </a:rPr>
              <a:t>Want to show that swapping z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 and z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 gets two tuples in R.</a:t>
            </a:r>
          </a:p>
          <a:p>
            <a:pPr marL="0" indent="0" defTabSz="539750">
              <a:buNone/>
            </a:pPr>
            <a:endParaRPr lang="en-US" altLang="en-US" sz="20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5229FE4-1197-CFC9-1685-9E5FF5354F65}"/>
              </a:ext>
            </a:extLst>
          </p:cNvPr>
          <p:cNvSpPr/>
          <p:nvPr/>
        </p:nvSpPr>
        <p:spPr bwMode="auto">
          <a:xfrm>
            <a:off x="5638800" y="3962400"/>
            <a:ext cx="381000" cy="749841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F8773AC-5B33-2130-691E-F57FB9B2A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952" y="5029200"/>
            <a:ext cx="7273047" cy="78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chemeClr val="accent2"/>
                </a:solidFill>
              </a:rPr>
              <a:t>Y</a:t>
            </a:r>
            <a:r>
              <a:rPr lang="en-US" altLang="en-US" sz="2000" dirty="0"/>
              <a:t>: swapping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and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in T</a:t>
            </a:r>
            <a:r>
              <a:rPr lang="en-US" altLang="en-US" sz="2000" baseline="-25000" dirty="0"/>
              <a:t>1 </a:t>
            </a:r>
            <a:r>
              <a:rPr lang="en-US" altLang="en-US" sz="2000" dirty="0"/>
              <a:t>and T</a:t>
            </a:r>
            <a:r>
              <a:rPr lang="en-US" altLang="en-US" sz="2000" baseline="-25000" dirty="0"/>
              <a:t>2 </a:t>
            </a:r>
            <a:r>
              <a:rPr lang="en-US" altLang="en-US" sz="2000" dirty="0"/>
              <a:t>gets two tuples in R:</a:t>
            </a:r>
            <a:endParaRPr lang="en-US" altLang="en-US" sz="2000" baseline="-25000" dirty="0"/>
          </a:p>
          <a:p>
            <a:pPr marL="0" indent="0" defTabSz="539750">
              <a:buNone/>
            </a:pPr>
            <a:r>
              <a:rPr lang="en-US" altLang="en-US" sz="2000" dirty="0"/>
              <a:t>		T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 and T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37636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3EEB2-C062-7AC1-F72C-D59EFFE9D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77CCB643-704C-ACD3-88B0-A4B0B3529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7AFE9588-475C-6560-1D6C-653080C710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EC246B53-3AD8-D586-CA59-038AABB91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Complementation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rgbClr val="3366FF"/>
                </a:solidFill>
              </a:rPr>
              <a:t>Z</a:t>
            </a:r>
            <a:r>
              <a:rPr lang="en-US" altLang="en-US" dirty="0"/>
              <a:t> is all 	the other attributes, then </a:t>
            </a:r>
            <a:r>
              <a:rPr lang="en-US" altLang="en-US" dirty="0">
                <a:solidFill>
                  <a:srgbClr val="3366FF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3366FF"/>
                </a:solidFill>
              </a:rPr>
              <a:t>Z.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4BD8413-ED75-3D64-115C-EE95BC48D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953" y="3886200"/>
            <a:ext cx="7391400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Consider two tuples in R:  	T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/>
              <a:t> 						T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  <a:p>
            <a:pPr marL="0" indent="0" defTabSz="539750">
              <a:buNone/>
            </a:pPr>
            <a:r>
              <a:rPr lang="en-US" altLang="en-US" sz="2000" dirty="0">
                <a:solidFill>
                  <a:srgbClr val="00B050"/>
                </a:solidFill>
              </a:rPr>
              <a:t>Want to show that swapping z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 and z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 gets two tuples in R.</a:t>
            </a:r>
          </a:p>
          <a:p>
            <a:pPr marL="0" indent="0" defTabSz="539750">
              <a:buNone/>
            </a:pPr>
            <a:endParaRPr lang="en-US" altLang="en-US" sz="20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EF1405-A1F2-C2F4-F121-6DEF0896C2A3}"/>
              </a:ext>
            </a:extLst>
          </p:cNvPr>
          <p:cNvSpPr/>
          <p:nvPr/>
        </p:nvSpPr>
        <p:spPr bwMode="auto">
          <a:xfrm>
            <a:off x="5638800" y="3962400"/>
            <a:ext cx="381000" cy="749841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7D220AD-D81B-6598-7026-ACAE096E2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952" y="5029200"/>
            <a:ext cx="7273047" cy="78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chemeClr val="accent2"/>
                </a:solidFill>
              </a:rPr>
              <a:t>Y</a:t>
            </a:r>
            <a:r>
              <a:rPr lang="en-US" altLang="en-US" sz="2000" dirty="0"/>
              <a:t>: swapping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and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in T</a:t>
            </a:r>
            <a:r>
              <a:rPr lang="en-US" altLang="en-US" sz="2000" baseline="-25000" dirty="0"/>
              <a:t>1 </a:t>
            </a:r>
            <a:r>
              <a:rPr lang="en-US" altLang="en-US" sz="2000" dirty="0"/>
              <a:t>and T</a:t>
            </a:r>
            <a:r>
              <a:rPr lang="en-US" altLang="en-US" sz="2000" baseline="-25000" dirty="0"/>
              <a:t>2 </a:t>
            </a:r>
            <a:r>
              <a:rPr lang="en-US" altLang="en-US" sz="2000" dirty="0"/>
              <a:t>gets two tuples in R:</a:t>
            </a:r>
            <a:endParaRPr lang="en-US" altLang="en-US" sz="2000" baseline="-25000" dirty="0"/>
          </a:p>
          <a:p>
            <a:pPr marL="0" indent="0" defTabSz="539750">
              <a:buNone/>
            </a:pPr>
            <a:r>
              <a:rPr lang="en-US" altLang="en-US" sz="2000" dirty="0"/>
              <a:t>		T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 and T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 = (x, y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A9FD815-24F6-E1B1-A0A3-C6BA4829C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029" y="5818762"/>
            <a:ext cx="7273047" cy="78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None/>
            </a:pPr>
            <a:r>
              <a:rPr lang="en-US" altLang="en-US" sz="2000" dirty="0"/>
              <a:t>But swapping z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and z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in T</a:t>
            </a:r>
            <a:r>
              <a:rPr lang="en-US" altLang="en-US" sz="2000" baseline="-25000" dirty="0"/>
              <a:t>1 </a:t>
            </a:r>
            <a:r>
              <a:rPr lang="en-US" altLang="en-US" sz="2000" dirty="0"/>
              <a:t>and T</a:t>
            </a:r>
            <a:r>
              <a:rPr lang="en-US" altLang="en-US" sz="2000" baseline="-25000" dirty="0"/>
              <a:t>2  </a:t>
            </a:r>
            <a:r>
              <a:rPr lang="en-US" altLang="en-US" sz="2000" dirty="0"/>
              <a:t>also gets these two tuples T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 and T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, so they are also in R.</a:t>
            </a:r>
          </a:p>
        </p:txBody>
      </p:sp>
    </p:spTree>
    <p:extLst>
      <p:ext uri="{BB962C8B-B14F-4D97-AF65-F5344CB8AC3E}">
        <p14:creationId xmlns:p14="http://schemas.microsoft.com/office/powerpoint/2010/main" val="1598879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F94D8-BC4D-6D44-6494-3B51D7A75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5DF4D945-E9CC-A799-34B1-A5FADB8D3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73CACFA1-BC64-AB9C-EB95-46C3B7DACB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F7BA0A1A-DA67-AF89-DE00-082E49DA8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Every FD is an MVD (</a:t>
            </a:r>
            <a:r>
              <a:rPr lang="en-US" altLang="en-US" dirty="0">
                <a:solidFill>
                  <a:srgbClr val="FF0000"/>
                </a:solidFill>
              </a:rPr>
              <a:t>promotion</a:t>
            </a:r>
            <a:r>
              <a:rPr lang="en-US" altLang="en-US" dirty="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Transitiveness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, then 	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Z</a:t>
            </a:r>
            <a:r>
              <a:rPr lang="en-US" altLang="en-US" dirty="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>
                <a:solidFill>
                  <a:srgbClr val="FF0000"/>
                </a:solidFill>
              </a:rPr>
              <a:t>Complementation</a:t>
            </a:r>
            <a:r>
              <a:rPr lang="en-US" altLang="en-US" dirty="0"/>
              <a:t>: If </a:t>
            </a:r>
            <a:r>
              <a:rPr lang="en-US" altLang="en-US" dirty="0">
                <a:solidFill>
                  <a:schemeClr val="accent2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chemeClr val="accent2"/>
                </a:solidFill>
              </a:rPr>
              <a:t>Y</a:t>
            </a:r>
            <a:r>
              <a:rPr lang="en-US" altLang="en-US" dirty="0"/>
              <a:t>, and </a:t>
            </a:r>
            <a:r>
              <a:rPr lang="en-US" altLang="en-US" dirty="0">
                <a:solidFill>
                  <a:srgbClr val="3366FF"/>
                </a:solidFill>
              </a:rPr>
              <a:t>Z</a:t>
            </a:r>
            <a:r>
              <a:rPr lang="en-US" altLang="en-US" dirty="0"/>
              <a:t> is all 	the other attributes, then </a:t>
            </a:r>
            <a:r>
              <a:rPr lang="en-US" altLang="en-US" dirty="0">
                <a:solidFill>
                  <a:srgbClr val="3366FF"/>
                </a:solidFill>
              </a:rPr>
              <a:t>X</a:t>
            </a:r>
            <a:r>
              <a:rPr lang="en-US" altLang="en-US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3366FF"/>
                </a:solidFill>
              </a:rPr>
              <a:t>Z. </a:t>
            </a:r>
          </a:p>
        </p:txBody>
      </p:sp>
    </p:spTree>
    <p:extLst>
      <p:ext uri="{BB962C8B-B14F-4D97-AF65-F5344CB8AC3E}">
        <p14:creationId xmlns:p14="http://schemas.microsoft.com/office/powerpoint/2010/main" val="1721771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9ECFC9-600F-49B6-B1D4-C8F7D912FC7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590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844EA5-D9DF-43DC-BD4B-DA06C144AC7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895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00B050"/>
                </a:solidFill>
              </a:rPr>
              <a:t>Example</a:t>
            </a:r>
          </a:p>
        </p:txBody>
      </p:sp>
      <p:sp>
        <p:nvSpPr>
          <p:cNvPr id="94213" name="TextBox 1"/>
          <p:cNvSpPr txBox="1">
            <a:spLocks noChangeArrowheads="1"/>
          </p:cNvSpPr>
          <p:nvPr/>
        </p:nvSpPr>
        <p:spPr bwMode="auto">
          <a:xfrm>
            <a:off x="636588" y="3962400"/>
            <a:ext cx="7897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areaCode, phone, beersLiked, manf)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1B379D-AE53-4C36-AD7C-D4638482394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895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00B050"/>
                </a:solidFill>
              </a:rPr>
              <a:t>Example</a:t>
            </a:r>
          </a:p>
        </p:txBody>
      </p:sp>
      <p:sp>
        <p:nvSpPr>
          <p:cNvPr id="98309" name="TextBox 1"/>
          <p:cNvSpPr txBox="1">
            <a:spLocks noChangeArrowheads="1"/>
          </p:cNvSpPr>
          <p:nvPr/>
        </p:nvSpPr>
        <p:spPr bwMode="auto">
          <a:xfrm>
            <a:off x="636588" y="3962400"/>
            <a:ext cx="7897812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areaCode, phone, beersLiked, manf)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ea typeface="宋体" panose="02010600030101010101" pitchFamily="2" charset="-122"/>
              </a:rPr>
              <a:t>*  </a:t>
            </a:r>
            <a:r>
              <a:rPr lang="en-US" altLang="en-US" sz="2400"/>
              <a:t>A drinker can have several phones, with the number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   divided between areaCode and phone (last 7 digits).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ea typeface="宋体" panose="02010600030101010101" pitchFamily="2" charset="-122"/>
              </a:rPr>
              <a:t>*  </a:t>
            </a:r>
            <a:r>
              <a:rPr lang="en-US" altLang="en-US" sz="2400"/>
              <a:t>A drinker can like several beers, each with its own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    manufacturer.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0919D0-4CCC-4790-92D7-8A24FB087F0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895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00B050"/>
                </a:solidFill>
              </a:rPr>
              <a:t>Example</a:t>
            </a:r>
          </a:p>
        </p:txBody>
      </p:sp>
      <p:sp>
        <p:nvSpPr>
          <p:cNvPr id="102405" name="TextBox 1"/>
          <p:cNvSpPr txBox="1">
            <a:spLocks noChangeArrowheads="1"/>
          </p:cNvSpPr>
          <p:nvPr/>
        </p:nvSpPr>
        <p:spPr bwMode="auto">
          <a:xfrm>
            <a:off x="636588" y="3962400"/>
            <a:ext cx="78978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areaCode, phone, beersLiked, manf)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/>
              <a:t>Since the areaCode-phone combinations for a drinker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/>
              <a:t>are independent of the beersLiked-manf combinations,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/>
              <a:t>we expect that the following MVD’s hold: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areaCode phone  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beersLiked manf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D88E8D-5B68-4EC5-BFD2-E59A2876EA8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895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00B050"/>
                </a:solidFill>
              </a:rPr>
              <a:t>Example</a:t>
            </a:r>
          </a:p>
        </p:txBody>
      </p:sp>
      <p:sp>
        <p:nvSpPr>
          <p:cNvPr id="104453" name="TextBox 1"/>
          <p:cNvSpPr txBox="1">
            <a:spLocks noChangeArrowheads="1"/>
          </p:cNvSpPr>
          <p:nvPr/>
        </p:nvSpPr>
        <p:spPr bwMode="auto">
          <a:xfrm>
            <a:off x="636588" y="3962400"/>
            <a:ext cx="78978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areaCode, phone, beersLiked, manf)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Since the areaCode-phone combinations for a drinker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are independent of the beersLiked-manf combinations,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we expect that the following MVD’s hold: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areaCode phone  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beersLiked manf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4470400"/>
          <a:ext cx="5270500" cy="1547815"/>
        </p:xfrm>
        <a:graphic>
          <a:graphicData uri="http://schemas.openxmlformats.org/drawingml/2006/table">
            <a:tbl>
              <a:tblPr/>
              <a:tblGrid>
                <a:gridCol w="85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areaCode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650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650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WickedAle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415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555-9999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415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555-9999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WickedAle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78B946-2EBF-4FE3-9BFD-A36596D3CB0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64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895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00B050"/>
                </a:solidFill>
              </a:rPr>
              <a:t>Example</a:t>
            </a:r>
          </a:p>
        </p:txBody>
      </p:sp>
      <p:sp>
        <p:nvSpPr>
          <p:cNvPr id="106501" name="TextBox 1"/>
          <p:cNvSpPr txBox="1">
            <a:spLocks noChangeArrowheads="1"/>
          </p:cNvSpPr>
          <p:nvPr/>
        </p:nvSpPr>
        <p:spPr bwMode="auto">
          <a:xfrm>
            <a:off x="636588" y="3962400"/>
            <a:ext cx="78978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areaCode, phone, beersLiked, manf)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Since the areaCode-phone combinations for a drinker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are independent of the beersLiked-manf combinations,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we expect that the following MVD’s hold: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areaCode phone  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beersLiked manf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4470400"/>
          <a:ext cx="5270500" cy="1547815"/>
        </p:xfrm>
        <a:graphic>
          <a:graphicData uri="http://schemas.openxmlformats.org/drawingml/2006/table">
            <a:tbl>
              <a:tblPr/>
              <a:tblGrid>
                <a:gridCol w="85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areaCode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650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650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WickedAle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415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555-9999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415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555-9999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WickedAle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6540" name="TextBox 1"/>
          <p:cNvSpPr txBox="1">
            <a:spLocks noChangeArrowheads="1"/>
          </p:cNvSpPr>
          <p:nvPr/>
        </p:nvSpPr>
        <p:spPr bwMode="auto">
          <a:xfrm>
            <a:off x="6019800" y="4470400"/>
            <a:ext cx="2514600" cy="15700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However, we cannot swap area codes or phones by themselves. That is, neither </a:t>
            </a:r>
            <a:r>
              <a:rPr lang="en-US" altLang="en-US" sz="1600">
                <a:solidFill>
                  <a:srgbClr val="3366FF"/>
                </a:solidFill>
              </a:rPr>
              <a:t>name</a:t>
            </a:r>
            <a:r>
              <a:rPr lang="en-US" altLang="en-US" sz="16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600">
                <a:solidFill>
                  <a:srgbClr val="3366FF"/>
                </a:solidFill>
              </a:rPr>
              <a:t>areaCode </a:t>
            </a:r>
            <a:r>
              <a:rPr lang="en-US" altLang="en-US" sz="1600"/>
              <a:t>nor </a:t>
            </a:r>
            <a:r>
              <a:rPr lang="en-US" altLang="en-US" sz="1600">
                <a:solidFill>
                  <a:srgbClr val="3366FF"/>
                </a:solidFill>
              </a:rPr>
              <a:t>name</a:t>
            </a:r>
            <a:r>
              <a:rPr lang="en-US" altLang="en-US" sz="16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600">
                <a:solidFill>
                  <a:srgbClr val="3366FF"/>
                </a:solidFill>
              </a:rPr>
              <a:t>phone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holds for this relation.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11C175A-0D43-48D4-89C9-99848CB3C69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</p:txBody>
      </p:sp>
      <p:sp>
        <p:nvSpPr>
          <p:cNvPr id="1105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1146911-8663-44DF-A321-FE340FF808B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</p:txBody>
      </p:sp>
      <p:sp>
        <p:nvSpPr>
          <p:cNvPr id="1126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913A020-DDA6-4835-B64D-AC91697ECB1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ounded Rectangle 1"/>
          <p:cNvSpPr>
            <a:spLocks noChangeArrowheads="1"/>
          </p:cNvSpPr>
          <p:nvPr/>
        </p:nvSpPr>
        <p:spPr bwMode="auto">
          <a:xfrm>
            <a:off x="990600" y="3048000"/>
            <a:ext cx="7315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1146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9FC1642-69DC-4964-9287-0332E9D55E7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  <p:sp>
        <p:nvSpPr>
          <p:cNvPr id="1146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 i="1"/>
              <a:t> </a:t>
            </a:r>
            <a:r>
              <a:rPr lang="en-US" altLang="en-US" sz="2800"/>
              <a:t>is in </a:t>
            </a:r>
            <a:r>
              <a:rPr lang="en-US" altLang="en-US" sz="2800">
                <a:solidFill>
                  <a:srgbClr val="FF0000"/>
                </a:solidFill>
              </a:rPr>
              <a:t>4NF</a:t>
            </a:r>
            <a:r>
              <a:rPr lang="en-US" altLang="en-US" sz="2800"/>
              <a:t> if: whenever </a:t>
            </a:r>
            <a:r>
              <a:rPr lang="en-US" altLang="en-US" sz="2800">
                <a:solidFill>
                  <a:schemeClr val="accent2"/>
                </a:solidFill>
              </a:rPr>
              <a:t>X </a:t>
            </a:r>
            <a:r>
              <a:rPr lang="en-US" altLang="en-US" sz="2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chemeClr val="accent2"/>
                </a:solidFill>
              </a:rPr>
              <a:t>Y</a:t>
            </a:r>
            <a:r>
              <a:rPr lang="en-US" altLang="en-US" sz="2800"/>
              <a:t> is a 	nontrivial MVD, then </a:t>
            </a:r>
            <a:r>
              <a:rPr lang="en-US" altLang="en-US" sz="2800">
                <a:solidFill>
                  <a:srgbClr val="3366FF"/>
                </a:solidFill>
              </a:rPr>
              <a:t>X</a:t>
            </a:r>
            <a:r>
              <a:rPr lang="en-US" altLang="en-US" sz="2800"/>
              <a:t> is a superkey.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ounded Rectangle 1"/>
          <p:cNvSpPr>
            <a:spLocks noChangeArrowheads="1"/>
          </p:cNvSpPr>
          <p:nvPr/>
        </p:nvSpPr>
        <p:spPr bwMode="auto">
          <a:xfrm>
            <a:off x="990600" y="3048000"/>
            <a:ext cx="7315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1167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E7094F-544A-45FD-B12B-16B951FD931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674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  <p:sp>
        <p:nvSpPr>
          <p:cNvPr id="1167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 i="1"/>
              <a:t> </a:t>
            </a:r>
            <a:r>
              <a:rPr lang="en-US" altLang="en-US" sz="2800"/>
              <a:t>is in </a:t>
            </a:r>
            <a:r>
              <a:rPr lang="en-US" altLang="en-US" sz="2800">
                <a:solidFill>
                  <a:srgbClr val="FF0000"/>
                </a:solidFill>
              </a:rPr>
              <a:t>4NF</a:t>
            </a:r>
            <a:r>
              <a:rPr lang="en-US" altLang="en-US" sz="2800"/>
              <a:t> if: whenever </a:t>
            </a:r>
            <a:r>
              <a:rPr lang="en-US" altLang="en-US" sz="2800">
                <a:solidFill>
                  <a:schemeClr val="accent2"/>
                </a:solidFill>
              </a:rPr>
              <a:t>X </a:t>
            </a:r>
            <a:r>
              <a:rPr lang="en-US" altLang="en-US" sz="2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chemeClr val="accent2"/>
                </a:solidFill>
              </a:rPr>
              <a:t>Y</a:t>
            </a:r>
            <a:r>
              <a:rPr lang="en-US" altLang="en-US" sz="2800"/>
              <a:t> is a 	nontrivial MVD, then </a:t>
            </a:r>
            <a:r>
              <a:rPr lang="en-US" altLang="en-US" sz="2800">
                <a:solidFill>
                  <a:srgbClr val="3366FF"/>
                </a:solidFill>
              </a:rPr>
              <a:t>X</a:t>
            </a:r>
            <a:r>
              <a:rPr lang="en-US" altLang="en-US" sz="2800"/>
              <a:t> is a superkey.</a:t>
            </a:r>
          </a:p>
        </p:txBody>
      </p:sp>
      <p:sp>
        <p:nvSpPr>
          <p:cNvPr id="116742" name="TextBox 2"/>
          <p:cNvSpPr txBox="1">
            <a:spLocks noChangeArrowheads="1"/>
          </p:cNvSpPr>
          <p:nvPr/>
        </p:nvSpPr>
        <p:spPr bwMode="auto">
          <a:xfrm>
            <a:off x="838200" y="4191000"/>
            <a:ext cx="76200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tabLst>
                <a:tab pos="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tabLst>
                <a:tab pos="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tabLst>
                <a:tab pos="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Nontrivial MVD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 </a:t>
            </a:r>
            <a:r>
              <a:rPr lang="en-US" altLang="en-US" sz="2400"/>
              <a:t>means that:				 			</a:t>
            </a:r>
            <a:r>
              <a:rPr lang="en-US" altLang="en-US" sz="2000"/>
              <a:t>* </a:t>
            </a:r>
            <a:r>
              <a:rPr lang="en-US" altLang="en-US" sz="2000">
                <a:solidFill>
                  <a:srgbClr val="3366FF"/>
                </a:solidFill>
              </a:rPr>
              <a:t>Y</a:t>
            </a:r>
            <a:r>
              <a:rPr lang="en-US" altLang="en-US" sz="2000"/>
              <a:t> is not a subset of </a:t>
            </a:r>
            <a:r>
              <a:rPr lang="en-US" altLang="en-US" sz="2000">
                <a:solidFill>
                  <a:srgbClr val="3366FF"/>
                </a:solidFill>
              </a:rPr>
              <a:t>X</a:t>
            </a:r>
            <a:r>
              <a:rPr lang="en-US" altLang="en-US" sz="2000"/>
              <a:t>, and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		* </a:t>
            </a:r>
            <a:r>
              <a:rPr lang="en-US" altLang="en-US" sz="2000">
                <a:solidFill>
                  <a:srgbClr val="3366FF"/>
                </a:solidFill>
              </a:rPr>
              <a:t>X</a:t>
            </a:r>
            <a:r>
              <a:rPr lang="en-US" altLang="en-US" sz="2000"/>
              <a:t> and </a:t>
            </a:r>
            <a:r>
              <a:rPr lang="en-US" altLang="en-US" sz="2000">
                <a:solidFill>
                  <a:srgbClr val="3366FF"/>
                </a:solidFill>
              </a:rPr>
              <a:t>Y</a:t>
            </a:r>
            <a:r>
              <a:rPr lang="en-US" altLang="en-US" sz="2000"/>
              <a:t> are not, together, all the attributes.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ounded Rectangle 1"/>
          <p:cNvSpPr>
            <a:spLocks noChangeArrowheads="1"/>
          </p:cNvSpPr>
          <p:nvPr/>
        </p:nvSpPr>
        <p:spPr bwMode="auto">
          <a:xfrm>
            <a:off x="990600" y="3048000"/>
            <a:ext cx="7315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1187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BA5F8A9-4457-433A-A495-72B361F48CF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878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  <p:sp>
        <p:nvSpPr>
          <p:cNvPr id="1187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 i="1"/>
              <a:t> </a:t>
            </a:r>
            <a:r>
              <a:rPr lang="en-US" altLang="en-US" sz="2800"/>
              <a:t>is in </a:t>
            </a:r>
            <a:r>
              <a:rPr lang="en-US" altLang="en-US" sz="2800">
                <a:solidFill>
                  <a:srgbClr val="FF0000"/>
                </a:solidFill>
              </a:rPr>
              <a:t>4NF</a:t>
            </a:r>
            <a:r>
              <a:rPr lang="en-US" altLang="en-US" sz="2800"/>
              <a:t> if: whenever </a:t>
            </a:r>
            <a:r>
              <a:rPr lang="en-US" altLang="en-US" sz="2800">
                <a:solidFill>
                  <a:schemeClr val="accent2"/>
                </a:solidFill>
              </a:rPr>
              <a:t>X </a:t>
            </a:r>
            <a:r>
              <a:rPr lang="en-US" altLang="en-US" sz="2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chemeClr val="accent2"/>
                </a:solidFill>
              </a:rPr>
              <a:t>Y</a:t>
            </a:r>
            <a:r>
              <a:rPr lang="en-US" altLang="en-US" sz="2800"/>
              <a:t> is a 	nontrivial MVD, then </a:t>
            </a:r>
            <a:r>
              <a:rPr lang="en-US" altLang="en-US" sz="2800">
                <a:solidFill>
                  <a:srgbClr val="3366FF"/>
                </a:solidFill>
              </a:rPr>
              <a:t>X</a:t>
            </a:r>
            <a:r>
              <a:rPr lang="en-US" altLang="en-US" sz="2800"/>
              <a:t> is a superkey.</a:t>
            </a:r>
          </a:p>
        </p:txBody>
      </p:sp>
      <p:sp>
        <p:nvSpPr>
          <p:cNvPr id="118790" name="TextBox 2"/>
          <p:cNvSpPr txBox="1">
            <a:spLocks noChangeArrowheads="1"/>
          </p:cNvSpPr>
          <p:nvPr/>
        </p:nvSpPr>
        <p:spPr bwMode="auto">
          <a:xfrm>
            <a:off x="838200" y="4191000"/>
            <a:ext cx="7620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tabLst>
                <a:tab pos="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tabLst>
                <a:tab pos="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tabLst>
                <a:tab pos="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Nontrivial MVD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 </a:t>
            </a:r>
            <a:r>
              <a:rPr lang="en-US" altLang="en-US" sz="2400"/>
              <a:t>means that:				 			</a:t>
            </a:r>
            <a:r>
              <a:rPr lang="en-US" altLang="en-US" sz="2000"/>
              <a:t>* </a:t>
            </a:r>
            <a:r>
              <a:rPr lang="en-US" altLang="en-US" sz="2000">
                <a:solidFill>
                  <a:srgbClr val="3366FF"/>
                </a:solidFill>
              </a:rPr>
              <a:t>Y</a:t>
            </a:r>
            <a:r>
              <a:rPr lang="en-US" altLang="en-US" sz="2000"/>
              <a:t> is not a subset of </a:t>
            </a:r>
            <a:r>
              <a:rPr lang="en-US" altLang="en-US" sz="2000">
                <a:solidFill>
                  <a:srgbClr val="3366FF"/>
                </a:solidFill>
              </a:rPr>
              <a:t>X</a:t>
            </a:r>
            <a:r>
              <a:rPr lang="en-US" altLang="en-US" sz="2000"/>
              <a:t>, and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		* </a:t>
            </a:r>
            <a:r>
              <a:rPr lang="en-US" altLang="en-US" sz="2000">
                <a:solidFill>
                  <a:srgbClr val="3366FF"/>
                </a:solidFill>
              </a:rPr>
              <a:t>X</a:t>
            </a:r>
            <a:r>
              <a:rPr lang="en-US" altLang="en-US" sz="2000"/>
              <a:t> and </a:t>
            </a:r>
            <a:r>
              <a:rPr lang="en-US" altLang="en-US" sz="2000">
                <a:solidFill>
                  <a:srgbClr val="3366FF"/>
                </a:solidFill>
              </a:rPr>
              <a:t>Y</a:t>
            </a:r>
            <a:r>
              <a:rPr lang="en-US" altLang="en-US" sz="2000"/>
              <a:t> are not, together, all the attributes.</a:t>
            </a:r>
          </a:p>
          <a:p>
            <a:pPr marL="0" lvl="1"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Note that the definition of “</a:t>
            </a:r>
            <a:r>
              <a:rPr lang="en-US" altLang="en-US" sz="2400">
                <a:solidFill>
                  <a:srgbClr val="FF0000"/>
                </a:solidFill>
              </a:rPr>
              <a:t>superkey</a:t>
            </a:r>
            <a:r>
              <a:rPr lang="en-US" altLang="en-US" sz="2400"/>
              <a:t>” still depends on FD’s only.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ounded Rectangle 1"/>
          <p:cNvSpPr>
            <a:spLocks noChangeArrowheads="1"/>
          </p:cNvSpPr>
          <p:nvPr/>
        </p:nvSpPr>
        <p:spPr bwMode="auto">
          <a:xfrm>
            <a:off x="990600" y="3048000"/>
            <a:ext cx="7315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1228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740AC11-2EBB-4C1B-818E-B0B5F8EB1B8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2288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  <p:sp>
        <p:nvSpPr>
          <p:cNvPr id="1228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 i="1"/>
              <a:t> </a:t>
            </a:r>
            <a:r>
              <a:rPr lang="en-US" altLang="en-US" sz="2800"/>
              <a:t>is in </a:t>
            </a:r>
            <a:r>
              <a:rPr lang="en-US" altLang="en-US" sz="2800">
                <a:solidFill>
                  <a:srgbClr val="FF0000"/>
                </a:solidFill>
              </a:rPr>
              <a:t>4NF</a:t>
            </a:r>
            <a:r>
              <a:rPr lang="en-US" altLang="en-US" sz="2800"/>
              <a:t> if: whenever </a:t>
            </a:r>
            <a:r>
              <a:rPr lang="en-US" altLang="en-US" sz="2800">
                <a:solidFill>
                  <a:schemeClr val="accent2"/>
                </a:solidFill>
              </a:rPr>
              <a:t>X </a:t>
            </a:r>
            <a:r>
              <a:rPr lang="en-US" altLang="en-US" sz="2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chemeClr val="accent2"/>
                </a:solidFill>
              </a:rPr>
              <a:t>Y</a:t>
            </a:r>
            <a:r>
              <a:rPr lang="en-US" altLang="en-US" sz="2800"/>
              <a:t> is a 	nontrivial MVD, then </a:t>
            </a:r>
            <a:r>
              <a:rPr lang="en-US" altLang="en-US" sz="2800">
                <a:solidFill>
                  <a:srgbClr val="3366FF"/>
                </a:solidFill>
              </a:rPr>
              <a:t>X</a:t>
            </a:r>
            <a:r>
              <a:rPr lang="en-US" altLang="en-US" sz="2800"/>
              <a:t> is a superkey.</a:t>
            </a:r>
          </a:p>
        </p:txBody>
      </p:sp>
      <p:sp>
        <p:nvSpPr>
          <p:cNvPr id="122886" name="TextBox 2"/>
          <p:cNvSpPr txBox="1">
            <a:spLocks noChangeArrowheads="1"/>
          </p:cNvSpPr>
          <p:nvPr/>
        </p:nvSpPr>
        <p:spPr bwMode="auto">
          <a:xfrm>
            <a:off x="838200" y="4191000"/>
            <a:ext cx="7620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BCNF versus 4NF: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* FD </a:t>
            </a:r>
            <a:r>
              <a:rPr lang="en-US" altLang="en-US" sz="2400">
                <a:solidFill>
                  <a:srgbClr val="00B050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rgbClr val="00B050"/>
                </a:solidFill>
              </a:rPr>
              <a:t>Y</a:t>
            </a:r>
            <a:r>
              <a:rPr lang="en-US" altLang="en-US" sz="2400"/>
              <a:t> implies MVD </a:t>
            </a:r>
            <a:r>
              <a:rPr lang="en-US" altLang="en-US" sz="2400">
                <a:solidFill>
                  <a:srgbClr val="3366FF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Y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  Thus, if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is in 4NF, it is in BCNF.</a:t>
            </a:r>
            <a:endParaRPr lang="en-US" altLang="en-US" sz="240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     </a:t>
            </a:r>
            <a:r>
              <a:rPr lang="en-US" altLang="en-US" sz="2000"/>
              <a:t>a BCNF violation is a 4NF violation</a:t>
            </a:r>
            <a:endParaRPr lang="en-US" altLang="en-US"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ounded Rectangle 1"/>
          <p:cNvSpPr>
            <a:spLocks noChangeArrowheads="1"/>
          </p:cNvSpPr>
          <p:nvPr/>
        </p:nvSpPr>
        <p:spPr bwMode="auto">
          <a:xfrm>
            <a:off x="990600" y="3048000"/>
            <a:ext cx="7315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1269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E3759BD-5DE3-439D-BD26-AF5B1CC0F6F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2698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  <p:sp>
        <p:nvSpPr>
          <p:cNvPr id="1269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 i="1"/>
              <a:t> </a:t>
            </a:r>
            <a:r>
              <a:rPr lang="en-US" altLang="en-US" sz="2800"/>
              <a:t>is in </a:t>
            </a:r>
            <a:r>
              <a:rPr lang="en-US" altLang="en-US" sz="2800">
                <a:solidFill>
                  <a:srgbClr val="FF0000"/>
                </a:solidFill>
              </a:rPr>
              <a:t>4NF</a:t>
            </a:r>
            <a:r>
              <a:rPr lang="en-US" altLang="en-US" sz="2800"/>
              <a:t> if: whenever </a:t>
            </a:r>
            <a:r>
              <a:rPr lang="en-US" altLang="en-US" sz="2800">
                <a:solidFill>
                  <a:schemeClr val="accent2"/>
                </a:solidFill>
              </a:rPr>
              <a:t>X </a:t>
            </a:r>
            <a:r>
              <a:rPr lang="en-US" altLang="en-US" sz="2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chemeClr val="accent2"/>
                </a:solidFill>
              </a:rPr>
              <a:t>Y</a:t>
            </a:r>
            <a:r>
              <a:rPr lang="en-US" altLang="en-US" sz="2800"/>
              <a:t> is a 	nontrivial MVD, then </a:t>
            </a:r>
            <a:r>
              <a:rPr lang="en-US" altLang="en-US" sz="2800">
                <a:solidFill>
                  <a:srgbClr val="3366FF"/>
                </a:solidFill>
              </a:rPr>
              <a:t>X</a:t>
            </a:r>
            <a:r>
              <a:rPr lang="en-US" altLang="en-US" sz="2800"/>
              <a:t> is a superkey.</a:t>
            </a:r>
          </a:p>
        </p:txBody>
      </p:sp>
      <p:sp>
        <p:nvSpPr>
          <p:cNvPr id="126982" name="TextBox 2"/>
          <p:cNvSpPr txBox="1">
            <a:spLocks noChangeArrowheads="1"/>
          </p:cNvSpPr>
          <p:nvPr/>
        </p:nvSpPr>
        <p:spPr bwMode="auto">
          <a:xfrm>
            <a:off x="838200" y="4191000"/>
            <a:ext cx="76200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BCNF versus 4NF: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/>
              <a:t>* FD </a:t>
            </a:r>
            <a:r>
              <a:rPr lang="en-US" altLang="en-US" sz="2400" dirty="0">
                <a:solidFill>
                  <a:srgbClr val="00B050"/>
                </a:solidFill>
              </a:rPr>
              <a:t>X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 dirty="0">
                <a:solidFill>
                  <a:srgbClr val="00B050"/>
                </a:solidFill>
              </a:rPr>
              <a:t>Y</a:t>
            </a:r>
            <a:r>
              <a:rPr lang="en-US" altLang="en-US" sz="2400" dirty="0"/>
              <a:t> implies MVD </a:t>
            </a:r>
            <a:r>
              <a:rPr lang="en-US" altLang="en-US" sz="2400" dirty="0">
                <a:solidFill>
                  <a:srgbClr val="3366FF"/>
                </a:solidFill>
              </a:rPr>
              <a:t>X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>
                <a:solidFill>
                  <a:srgbClr val="3366FF"/>
                </a:solidFill>
              </a:rPr>
              <a:t>Y</a:t>
            </a:r>
            <a:r>
              <a:rPr lang="en-US" altLang="en-US" sz="2400" dirty="0"/>
              <a:t>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/>
              <a:t>  Thus, if </a:t>
            </a:r>
            <a:r>
              <a:rPr lang="en-US" altLang="en-US" sz="2400" dirty="0">
                <a:solidFill>
                  <a:srgbClr val="00B050"/>
                </a:solidFill>
              </a:rPr>
              <a:t>R</a:t>
            </a:r>
            <a:r>
              <a:rPr lang="en-US" altLang="en-US" sz="2400" dirty="0"/>
              <a:t> is in 4NF, it is in BCNF.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     </a:t>
            </a:r>
            <a:r>
              <a:rPr lang="en-US" altLang="en-US" sz="2000" dirty="0"/>
              <a:t>a BCNF violation is a 4NF violation</a:t>
            </a:r>
            <a:br>
              <a:rPr lang="en-US" altLang="en-US" sz="2400" dirty="0"/>
            </a:br>
            <a:r>
              <a:rPr lang="en-US" altLang="en-US" sz="2400" dirty="0"/>
              <a:t>* But </a:t>
            </a:r>
            <a:r>
              <a:rPr lang="en-US" altLang="en-US" sz="2400" dirty="0">
                <a:solidFill>
                  <a:srgbClr val="00B050"/>
                </a:solidFill>
              </a:rPr>
              <a:t>R</a:t>
            </a:r>
            <a:r>
              <a:rPr lang="en-US" altLang="en-US" sz="2400" dirty="0"/>
              <a:t> could be in BCNF and not 4NF.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/>
              <a:t>* Thus, </a:t>
            </a:r>
            <a:r>
              <a:rPr lang="en-US" altLang="en-US" sz="2400" dirty="0">
                <a:solidFill>
                  <a:srgbClr val="FF0000"/>
                </a:solidFill>
              </a:rPr>
              <a:t>4NF </a:t>
            </a:r>
            <a:r>
              <a:rPr lang="en-US" alt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</a:t>
            </a:r>
            <a:r>
              <a:rPr lang="en-US" altLang="en-US" sz="2400" dirty="0">
                <a:solidFill>
                  <a:srgbClr val="FF0000"/>
                </a:solidFill>
              </a:rPr>
              <a:t> BCNF </a:t>
            </a:r>
            <a:endParaRPr lang="en-US" altLang="en-US" sz="24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16196C5-CFD5-438F-9AFE-18CC816EBAF4}"/>
              </a:ext>
            </a:extLst>
          </p:cNvPr>
          <p:cNvSpPr/>
          <p:nvPr/>
        </p:nvSpPr>
        <p:spPr bwMode="auto">
          <a:xfrm>
            <a:off x="6400800" y="4572000"/>
            <a:ext cx="2209800" cy="16764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564D50A-BBBD-4030-A24D-B612A34E15E7}"/>
              </a:ext>
            </a:extLst>
          </p:cNvPr>
          <p:cNvSpPr/>
          <p:nvPr/>
        </p:nvSpPr>
        <p:spPr bwMode="auto">
          <a:xfrm>
            <a:off x="7010400" y="5410200"/>
            <a:ext cx="1219200" cy="6492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3CB095-9A4B-4ECA-8470-AF43A1BE696E}"/>
              </a:ext>
            </a:extLst>
          </p:cNvPr>
          <p:cNvSpPr txBox="1"/>
          <p:nvPr/>
        </p:nvSpPr>
        <p:spPr>
          <a:xfrm>
            <a:off x="7138676" y="4832905"/>
            <a:ext cx="734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BCNF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9AC7D8-7BE2-4AE0-B2B4-651F2D592DD6}"/>
              </a:ext>
            </a:extLst>
          </p:cNvPr>
          <p:cNvSpPr txBox="1"/>
          <p:nvPr/>
        </p:nvSpPr>
        <p:spPr>
          <a:xfrm>
            <a:off x="7327291" y="5550177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4NF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3E3E5D-6A88-4351-9D37-25F5017098B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29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4NF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C9494A-498A-49F1-81D3-F1968ECFED0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4NF</a:t>
            </a:r>
          </a:p>
        </p:txBody>
      </p:sp>
      <p:sp>
        <p:nvSpPr>
          <p:cNvPr id="130052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 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81C8EF-5FB2-4BBE-B1E8-5EAB6DAF4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135173" name="TextBox 1"/>
          <p:cNvSpPr txBox="1">
            <a:spLocks noChangeArrowheads="1"/>
          </p:cNvSpPr>
          <p:nvPr/>
        </p:nvSpPr>
        <p:spPr bwMode="auto">
          <a:xfrm>
            <a:off x="6153150" y="1371600"/>
            <a:ext cx="27051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45720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238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238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238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Remarks.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Very similar to the    	algorithm for BCNF;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</a:t>
            </a:r>
            <a:r>
              <a:rPr lang="zh-CN" altLang="en-US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0079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81C8EF-5FB2-4BBE-B1E8-5EAB6DAF4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135173" name="TextBox 1"/>
          <p:cNvSpPr txBox="1">
            <a:spLocks noChangeArrowheads="1"/>
          </p:cNvSpPr>
          <p:nvPr/>
        </p:nvSpPr>
        <p:spPr bwMode="auto">
          <a:xfrm>
            <a:off x="6153150" y="1371600"/>
            <a:ext cx="27051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45720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238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238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238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Remarks.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Very similar to the    	algorithm for BCNF;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2.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The projections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	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 	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(T’, F’)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on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 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can be 	constructed;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</a:t>
            </a:r>
            <a:r>
              <a:rPr lang="zh-CN" altLang="en-US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49CC8C3-681B-6FA9-4B7D-13D2676B7CA8}"/>
              </a:ext>
            </a:extLst>
          </p:cNvPr>
          <p:cNvSpPr/>
          <p:nvPr/>
        </p:nvSpPr>
        <p:spPr bwMode="auto">
          <a:xfrm>
            <a:off x="1447800" y="3962400"/>
            <a:ext cx="3733800" cy="6858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3954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81C8EF-5FB2-4BBE-B1E8-5EAB6DAF4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135173" name="TextBox 1"/>
          <p:cNvSpPr txBox="1">
            <a:spLocks noChangeArrowheads="1"/>
          </p:cNvSpPr>
          <p:nvPr/>
        </p:nvSpPr>
        <p:spPr bwMode="auto">
          <a:xfrm>
            <a:off x="6153150" y="1371600"/>
            <a:ext cx="27051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45720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238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238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238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Remarks.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Very similar to the    	algorithm for BCNF;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2.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The projections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	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 	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(T’, F’)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on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 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can be 	constructed;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3.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It can be proved 	that the algorithm 	produces relations 	from which the 	original relation is 	re-constructible;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</a:t>
            </a:r>
            <a:r>
              <a:rPr lang="zh-CN" altLang="en-US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6308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81C8EF-5FB2-4BBE-B1E8-5EAB6DAF4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135173" name="TextBox 1"/>
          <p:cNvSpPr txBox="1">
            <a:spLocks noChangeArrowheads="1"/>
          </p:cNvSpPr>
          <p:nvPr/>
        </p:nvSpPr>
        <p:spPr bwMode="auto">
          <a:xfrm>
            <a:off x="6153150" y="1371600"/>
            <a:ext cx="27051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45720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238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238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238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Remarks.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Very similar to the    	algorithm for BCNF;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2.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The projections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	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 	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(T’, F’)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on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 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can be 	constructed;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3.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It can be proved 	that the algorithm 	produces relations 	from which the 	original relation is 	re-constructible;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4.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The algorithm 	eliminates BCNF 	and MVD violations.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</a:t>
            </a:r>
            <a:r>
              <a:rPr lang="zh-CN" altLang="en-US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963560-7DDA-40F2-8C35-1D49475411A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3628129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8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dirty="0" err="1">
                <a:solidFill>
                  <a:srgbClr val="CC00CC"/>
                </a:solidFill>
              </a:rPr>
              <a:t>addr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>
                <a:solidFill>
                  <a:srgbClr val="CC00CC"/>
                </a:solidFill>
              </a:rPr>
              <a:t>phones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 err="1">
                <a:solidFill>
                  <a:srgbClr val="CC00CC"/>
                </a:solidFill>
              </a:rPr>
              <a:t>candiesLiked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793978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370FF5-9B9E-4141-8B80-333B24E725B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0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addr, </a:t>
            </a:r>
            <a:r>
              <a:rPr lang="en-US" altLang="en-US" sz="2400" u="sng">
                <a:solidFill>
                  <a:srgbClr val="CC00CC"/>
                </a:solidFill>
              </a:rPr>
              <a:t>phones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candiesLiked</a:t>
            </a:r>
            <a:r>
              <a:rPr lang="en-US" altLang="en-US" sz="2400">
                <a:solidFill>
                  <a:srgbClr val="CC00CC"/>
                </a:solidFill>
              </a:rPr>
              <a:t>)</a:t>
            </a:r>
            <a:endParaRPr lang="en-US" altLang="en-US" sz="240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FD: 	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MVD’s:  </a:t>
            </a: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phones,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candiesLiked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Key is </a:t>
            </a:r>
            <a:r>
              <a:rPr lang="en-US" altLang="en-US" sz="2000">
                <a:solidFill>
                  <a:srgbClr val="33CC33"/>
                </a:solidFill>
              </a:rPr>
              <a:t>{name, phones, candiesLiked}</a:t>
            </a:r>
            <a:r>
              <a:rPr lang="en-US" altLang="en-US" sz="2000"/>
              <a:t>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All dependencies violate 4NF.</a:t>
            </a:r>
          </a:p>
        </p:txBody>
      </p:sp>
    </p:spTree>
    <p:extLst>
      <p:ext uri="{BB962C8B-B14F-4D97-AF65-F5344CB8AC3E}">
        <p14:creationId xmlns:p14="http://schemas.microsoft.com/office/powerpoint/2010/main" val="39472294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D7EFAD4-7F02-4AF8-BD86-EB1D08D306E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23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addr, </a:t>
            </a:r>
            <a:r>
              <a:rPr lang="en-US" altLang="en-US" sz="2400" u="sng">
                <a:solidFill>
                  <a:srgbClr val="CC00CC"/>
                </a:solidFill>
              </a:rPr>
              <a:t>phones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candiesLiked</a:t>
            </a:r>
            <a:r>
              <a:rPr lang="en-US" altLang="en-US" sz="2400">
                <a:solidFill>
                  <a:srgbClr val="CC00CC"/>
                </a:solidFill>
              </a:rPr>
              <a:t>)</a:t>
            </a:r>
            <a:endParaRPr lang="en-US" altLang="en-US" sz="240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FD: 	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MVD’s:  </a:t>
            </a: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phones,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candiesLiked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Key is </a:t>
            </a:r>
            <a:r>
              <a:rPr lang="en-US" altLang="en-US" sz="2000">
                <a:solidFill>
                  <a:srgbClr val="33CC33"/>
                </a:solidFill>
              </a:rPr>
              <a:t>{name, phones, candiesLiked}</a:t>
            </a:r>
            <a:r>
              <a:rPr lang="en-US" altLang="en-US" sz="2000"/>
              <a:t>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All dependencies violate 4NF.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120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en-US" altLang="en-US" sz="2400"/>
              <a:t>Decompose using 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  <a:r>
              <a:rPr lang="en-US" altLang="en-US" sz="240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216591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149366-5159-4BB9-A6B6-3D7668D7433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4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addr, </a:t>
            </a:r>
            <a:r>
              <a:rPr lang="en-US" altLang="en-US" sz="2400" u="sng">
                <a:solidFill>
                  <a:srgbClr val="CC00CC"/>
                </a:solidFill>
              </a:rPr>
              <a:t>phones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candiesLiked</a:t>
            </a:r>
            <a:r>
              <a:rPr lang="en-US" altLang="en-US" sz="2400">
                <a:solidFill>
                  <a:srgbClr val="CC00CC"/>
                </a:solidFill>
              </a:rPr>
              <a:t>)</a:t>
            </a:r>
            <a:endParaRPr lang="en-US" altLang="en-US" sz="240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FD: 	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MVD’s:  </a:t>
            </a: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phones,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candiesLiked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Key is </a:t>
            </a:r>
            <a:r>
              <a:rPr lang="en-US" altLang="en-US" sz="2000">
                <a:solidFill>
                  <a:srgbClr val="33CC33"/>
                </a:solidFill>
              </a:rPr>
              <a:t>{name, phones, candiesLiked}</a:t>
            </a:r>
            <a:r>
              <a:rPr lang="en-US" altLang="en-US" sz="2000"/>
              <a:t>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All dependencies violate 4NF.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120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en-US" altLang="en-US" sz="2400"/>
              <a:t>Decompose using 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  <a:r>
              <a:rPr lang="en-US" altLang="en-US" sz="2400"/>
              <a:t>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     Consumers1(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800"/>
              <a:t>In 4NF; only dependency is </a:t>
            </a:r>
            <a:r>
              <a:rPr lang="en-US" altLang="en-US" sz="1800">
                <a:solidFill>
                  <a:schemeClr val="accent1"/>
                </a:solidFill>
              </a:rPr>
              <a:t>name </a:t>
            </a:r>
            <a:r>
              <a:rPr lang="en-US" altLang="en-US" sz="1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1800">
                <a:solidFill>
                  <a:schemeClr val="accent1"/>
                </a:solidFill>
              </a:rPr>
              <a:t> addr</a:t>
            </a:r>
            <a:r>
              <a:rPr lang="en-US" altLang="en-US" sz="1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6947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7D3A3EC-39F2-4CE7-A634-9C961849731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addr, </a:t>
            </a:r>
            <a:r>
              <a:rPr lang="en-US" altLang="en-US" sz="2400" u="sng">
                <a:solidFill>
                  <a:srgbClr val="CC00CC"/>
                </a:solidFill>
              </a:rPr>
              <a:t>phones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candiesLiked</a:t>
            </a:r>
            <a:r>
              <a:rPr lang="en-US" altLang="en-US" sz="2400">
                <a:solidFill>
                  <a:srgbClr val="CC00CC"/>
                </a:solidFill>
              </a:rPr>
              <a:t>)</a:t>
            </a:r>
            <a:endParaRPr lang="en-US" altLang="en-US" sz="240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FD: 	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MVD’s:  </a:t>
            </a: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phones,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candiesLiked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Key is </a:t>
            </a:r>
            <a:r>
              <a:rPr lang="en-US" altLang="en-US" sz="2000">
                <a:solidFill>
                  <a:srgbClr val="33CC33"/>
                </a:solidFill>
              </a:rPr>
              <a:t>{name, phones, candiesLiked}</a:t>
            </a:r>
            <a:r>
              <a:rPr lang="en-US" altLang="en-US" sz="2000"/>
              <a:t>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All dependencies violate 4NF.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120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en-US" altLang="en-US" sz="2400"/>
              <a:t>Decompose using 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  <a:r>
              <a:rPr lang="en-US" altLang="en-US" sz="2400"/>
              <a:t>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     Consumers1(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800"/>
              <a:t>In 4NF; only dependency is </a:t>
            </a:r>
            <a:r>
              <a:rPr lang="en-US" altLang="en-US" sz="1800">
                <a:solidFill>
                  <a:schemeClr val="accent1"/>
                </a:solidFill>
              </a:rPr>
              <a:t>name </a:t>
            </a:r>
            <a:r>
              <a:rPr lang="en-US" altLang="en-US" sz="1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1800">
                <a:solidFill>
                  <a:schemeClr val="accent1"/>
                </a:solidFill>
              </a:rPr>
              <a:t> addr</a:t>
            </a:r>
            <a:r>
              <a:rPr lang="en-US" altLang="en-US" sz="1800"/>
              <a:t>.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     Consumers2(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phones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candiesLiked</a:t>
            </a:r>
            <a:r>
              <a:rPr lang="en-US" altLang="en-US" sz="240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800"/>
              <a:t>Not in 4NF.  MVD’s </a:t>
            </a:r>
            <a:r>
              <a:rPr lang="en-US" altLang="en-US" sz="1800">
                <a:solidFill>
                  <a:schemeClr val="accent2"/>
                </a:solidFill>
              </a:rPr>
              <a:t>name </a:t>
            </a:r>
            <a:r>
              <a:rPr lang="en-US" altLang="en-US" sz="1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800">
                <a:solidFill>
                  <a:schemeClr val="accent2"/>
                </a:solidFill>
              </a:rPr>
              <a:t> phones</a:t>
            </a:r>
            <a:r>
              <a:rPr lang="en-US" altLang="en-US" sz="1800"/>
              <a:t> and </a:t>
            </a:r>
            <a:r>
              <a:rPr lang="en-US" altLang="en-US" sz="1800">
                <a:solidFill>
                  <a:schemeClr val="accent2"/>
                </a:solidFill>
              </a:rPr>
              <a:t>name </a:t>
            </a:r>
            <a:r>
              <a:rPr lang="en-US" altLang="en-US" sz="1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800">
                <a:solidFill>
                  <a:schemeClr val="accent2"/>
                </a:solidFill>
              </a:rPr>
              <a:t> candiesLiked</a:t>
            </a:r>
            <a:r>
              <a:rPr lang="en-US" altLang="en-US" sz="1800"/>
              <a:t> apply. No FD’s, so all three attributes form the key.</a:t>
            </a:r>
            <a:endParaRPr lang="en-US" altLang="en-US" sz="2400"/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7757728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8CEC659-CC83-4B3F-B088-CE4476081D9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0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Example</a:t>
            </a:r>
          </a:p>
        </p:txBody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dirty="0" err="1">
                <a:solidFill>
                  <a:srgbClr val="CC00CC"/>
                </a:solidFill>
              </a:rPr>
              <a:t>addr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>
                <a:solidFill>
                  <a:srgbClr val="CC00CC"/>
                </a:solidFill>
              </a:rPr>
              <a:t>phones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 err="1">
                <a:solidFill>
                  <a:srgbClr val="CC00CC"/>
                </a:solidFill>
              </a:rPr>
              <a:t>candiesLiked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  <a:endParaRPr lang="en-US" altLang="en-US" sz="24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FD: 	</a:t>
            </a:r>
            <a:r>
              <a:rPr lang="en-US" altLang="en-US" sz="2400" dirty="0">
                <a:solidFill>
                  <a:schemeClr val="accent1"/>
                </a:solidFill>
              </a:rPr>
              <a:t>name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 dirty="0">
                <a:solidFill>
                  <a:schemeClr val="accent1"/>
                </a:solidFill>
              </a:rPr>
              <a:t> </a:t>
            </a:r>
            <a:r>
              <a:rPr lang="en-US" altLang="en-US" sz="2400" dirty="0" err="1">
                <a:solidFill>
                  <a:schemeClr val="accent1"/>
                </a:solidFill>
              </a:rPr>
              <a:t>addr</a:t>
            </a:r>
            <a:endParaRPr lang="en-US" altLang="en-US" sz="2400" dirty="0">
              <a:solidFill>
                <a:schemeClr val="accent1"/>
              </a:solidFill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MVD’s:  </a:t>
            </a:r>
            <a:r>
              <a:rPr lang="en-US" altLang="en-US" sz="2400" dirty="0">
                <a:solidFill>
                  <a:schemeClr val="accent2"/>
                </a:solidFill>
              </a:rPr>
              <a:t>name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>
                <a:solidFill>
                  <a:schemeClr val="accent2"/>
                </a:solidFill>
              </a:rPr>
              <a:t> phones,  name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>
                <a:solidFill>
                  <a:schemeClr val="accent2"/>
                </a:solidFill>
              </a:rPr>
              <a:t> </a:t>
            </a:r>
            <a:r>
              <a:rPr lang="en-US" altLang="en-US" sz="2400" dirty="0" err="1">
                <a:solidFill>
                  <a:schemeClr val="accent2"/>
                </a:solidFill>
              </a:rPr>
              <a:t>candiesLiked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 dirty="0"/>
              <a:t>      Key is </a:t>
            </a:r>
            <a:r>
              <a:rPr lang="en-US" altLang="en-US" sz="2000" dirty="0">
                <a:solidFill>
                  <a:srgbClr val="33CC33"/>
                </a:solidFill>
              </a:rPr>
              <a:t>{name, phones, </a:t>
            </a:r>
            <a:r>
              <a:rPr lang="en-US" altLang="en-US" sz="2000" dirty="0" err="1">
                <a:solidFill>
                  <a:srgbClr val="33CC33"/>
                </a:solidFill>
              </a:rPr>
              <a:t>candiesLiked</a:t>
            </a:r>
            <a:r>
              <a:rPr lang="en-US" altLang="en-US" sz="2000" dirty="0">
                <a:solidFill>
                  <a:srgbClr val="33CC33"/>
                </a:solidFill>
              </a:rPr>
              <a:t>}</a:t>
            </a:r>
            <a:r>
              <a:rPr lang="en-US" altLang="en-US" sz="2000" dirty="0"/>
              <a:t>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 dirty="0"/>
              <a:t>      All dependencies violate 4NF.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1200" dirty="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en-US" altLang="en-US" sz="2400" dirty="0"/>
              <a:t>Decompose using </a:t>
            </a:r>
            <a:r>
              <a:rPr lang="en-US" altLang="en-US" sz="2400" dirty="0">
                <a:solidFill>
                  <a:schemeClr val="accent1"/>
                </a:solidFill>
              </a:rPr>
              <a:t>name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 dirty="0">
                <a:solidFill>
                  <a:schemeClr val="accent1"/>
                </a:solidFill>
              </a:rPr>
              <a:t> </a:t>
            </a:r>
            <a:r>
              <a:rPr lang="en-US" altLang="en-US" sz="2400" dirty="0" err="1">
                <a:solidFill>
                  <a:schemeClr val="accent1"/>
                </a:solidFill>
              </a:rPr>
              <a:t>addr</a:t>
            </a:r>
            <a:r>
              <a:rPr lang="en-US" altLang="en-US" sz="2400" dirty="0"/>
              <a:t>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     Consumers1(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dirty="0" err="1">
                <a:solidFill>
                  <a:srgbClr val="CC00CC"/>
                </a:solidFill>
              </a:rPr>
              <a:t>addr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800" dirty="0"/>
              <a:t>In 4NF; only dependency is </a:t>
            </a:r>
            <a:r>
              <a:rPr lang="en-US" altLang="en-US" sz="1800" dirty="0">
                <a:solidFill>
                  <a:schemeClr val="accent1"/>
                </a:solidFill>
              </a:rPr>
              <a:t>name </a:t>
            </a:r>
            <a:r>
              <a:rPr lang="en-US" altLang="en-US" sz="1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1800" dirty="0">
                <a:solidFill>
                  <a:schemeClr val="accent1"/>
                </a:solidFill>
              </a:rPr>
              <a:t> </a:t>
            </a:r>
            <a:r>
              <a:rPr lang="en-US" altLang="en-US" sz="1800" dirty="0" err="1">
                <a:solidFill>
                  <a:schemeClr val="accent1"/>
                </a:solidFill>
              </a:rPr>
              <a:t>addr</a:t>
            </a:r>
            <a:r>
              <a:rPr lang="en-US" altLang="en-US" sz="1800" dirty="0"/>
              <a:t>.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     Consumers2(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>
                <a:solidFill>
                  <a:srgbClr val="CC00CC"/>
                </a:solidFill>
              </a:rPr>
              <a:t>phones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 err="1">
                <a:solidFill>
                  <a:srgbClr val="CC00CC"/>
                </a:solidFill>
              </a:rPr>
              <a:t>candiesLiked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800" dirty="0"/>
              <a:t>Not in 4NF.  MVD’s </a:t>
            </a:r>
            <a:r>
              <a:rPr lang="en-US" altLang="en-US" sz="1800" dirty="0">
                <a:solidFill>
                  <a:schemeClr val="accent2"/>
                </a:solidFill>
              </a:rPr>
              <a:t>name </a:t>
            </a:r>
            <a:r>
              <a:rPr lang="en-US" altLang="en-US" sz="18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800" dirty="0">
                <a:solidFill>
                  <a:schemeClr val="accent2"/>
                </a:solidFill>
              </a:rPr>
              <a:t> phones</a:t>
            </a:r>
            <a:r>
              <a:rPr lang="en-US" altLang="en-US" sz="1800" dirty="0"/>
              <a:t> and </a:t>
            </a:r>
            <a:r>
              <a:rPr lang="en-US" altLang="en-US" sz="1800" dirty="0">
                <a:solidFill>
                  <a:schemeClr val="accent2"/>
                </a:solidFill>
              </a:rPr>
              <a:t>name </a:t>
            </a:r>
            <a:r>
              <a:rPr lang="en-US" altLang="en-US" sz="18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800" dirty="0">
                <a:solidFill>
                  <a:schemeClr val="accent2"/>
                </a:solidFill>
              </a:rPr>
              <a:t> </a:t>
            </a:r>
            <a:r>
              <a:rPr lang="en-US" altLang="en-US" sz="1800" dirty="0" err="1">
                <a:solidFill>
                  <a:schemeClr val="accent2"/>
                </a:solidFill>
              </a:rPr>
              <a:t>candiesLiked</a:t>
            </a:r>
            <a:r>
              <a:rPr lang="en-US" altLang="en-US" sz="1800" dirty="0"/>
              <a:t> apply. No FD’s, so all three attributes form the key.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1200" dirty="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en-US" altLang="en-US" sz="2400" dirty="0"/>
              <a:t> Either </a:t>
            </a:r>
            <a:r>
              <a:rPr lang="en-US" altLang="en-US" sz="2400" dirty="0" err="1">
                <a:solidFill>
                  <a:schemeClr val="accent2"/>
                </a:solidFill>
              </a:rPr>
              <a:t>name</a:t>
            </a:r>
            <a:r>
              <a:rPr lang="en-US" altLang="en-US" sz="2400" dirty="0" err="1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 err="1">
                <a:solidFill>
                  <a:schemeClr val="accent2"/>
                </a:solidFill>
              </a:rPr>
              <a:t>phones</a:t>
            </a:r>
            <a:r>
              <a:rPr lang="en-US" altLang="en-US" sz="2400" dirty="0"/>
              <a:t> or </a:t>
            </a:r>
            <a:r>
              <a:rPr lang="en-US" altLang="en-US" sz="2400" dirty="0" err="1">
                <a:solidFill>
                  <a:schemeClr val="accent2"/>
                </a:solidFill>
              </a:rPr>
              <a:t>name</a:t>
            </a:r>
            <a:r>
              <a:rPr lang="en-US" altLang="en-US" sz="2400" dirty="0" err="1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 err="1">
                <a:solidFill>
                  <a:schemeClr val="accent2"/>
                </a:solidFill>
              </a:rPr>
              <a:t>candiesLiked</a:t>
            </a:r>
            <a:r>
              <a:rPr lang="en-US" altLang="en-US" sz="2400" dirty="0"/>
              <a:t> gives:</a:t>
            </a:r>
          </a:p>
          <a:p>
            <a:pPr marL="457200" lvl="1" indent="0"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Consumers3(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>
                <a:solidFill>
                  <a:srgbClr val="CC00CC"/>
                </a:solidFill>
              </a:rPr>
              <a:t>phones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Consumers4(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 err="1">
                <a:solidFill>
                  <a:srgbClr val="CC00CC"/>
                </a:solidFill>
              </a:rPr>
              <a:t>candiesLiked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02575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543800" cy="1066800"/>
          </a:xfr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</a:t>
            </a:r>
            <a:r>
              <a:rPr lang="en-US" altLang="en-US" dirty="0"/>
              <a:t>Thus, to eliminate 4NF violators in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, we start with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</p:spTree>
    <p:extLst>
      <p:ext uri="{BB962C8B-B14F-4D97-AF65-F5344CB8AC3E}">
        <p14:creationId xmlns:p14="http://schemas.microsoft.com/office/powerpoint/2010/main" val="26457285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543800" cy="1066800"/>
          </a:xfr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</a:t>
            </a:r>
            <a:r>
              <a:rPr lang="en-US" altLang="en-US" dirty="0"/>
              <a:t>Thus, to eliminate 4NF violators in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, we start with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098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However,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 </a:t>
            </a:r>
            <a:r>
              <a:rPr lang="en-US" altLang="en-US" dirty="0"/>
              <a:t>may not be explicitly given with the relation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32004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check if there are inferred 4NF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226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543800" cy="1066800"/>
          </a:xfr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</a:t>
            </a:r>
            <a:r>
              <a:rPr lang="en-US" altLang="en-US" dirty="0"/>
              <a:t>Thus, to eliminate 4NF violators in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, we start with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098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However,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 </a:t>
            </a:r>
            <a:r>
              <a:rPr lang="en-US" altLang="en-US" dirty="0"/>
              <a:t>may not be explicitly given with the relation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32004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check if there are inferred 4NF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4191000"/>
            <a:ext cx="7543800" cy="5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decide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219200" y="4607052"/>
            <a:ext cx="7543800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enumerate all possible subsets </a:t>
            </a:r>
            <a:r>
              <a:rPr lang="en-US" altLang="en-US" sz="2800" dirty="0">
                <a:solidFill>
                  <a:srgbClr val="00B050"/>
                </a:solidFill>
              </a:rPr>
              <a:t>X </a:t>
            </a:r>
            <a:r>
              <a:rPr lang="en-US" altLang="en-US" sz="2800" dirty="0">
                <a:solidFill>
                  <a:srgbClr val="FFC000"/>
                </a:solidFill>
              </a:rPr>
              <a:t>and</a:t>
            </a:r>
            <a:r>
              <a:rPr lang="en-US" altLang="en-US" sz="2800" dirty="0">
                <a:solidFill>
                  <a:srgbClr val="00B050"/>
                </a:solidFill>
              </a:rPr>
              <a:t> Y.</a:t>
            </a:r>
          </a:p>
        </p:txBody>
      </p:sp>
    </p:spTree>
    <p:extLst>
      <p:ext uri="{BB962C8B-B14F-4D97-AF65-F5344CB8AC3E}">
        <p14:creationId xmlns:p14="http://schemas.microsoft.com/office/powerpoint/2010/main" val="11196194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543800" cy="1066800"/>
          </a:xfr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</a:t>
            </a:r>
            <a:r>
              <a:rPr lang="en-US" altLang="en-US" dirty="0"/>
              <a:t>Thus, to eliminate 4NF violators in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, we start with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098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However,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 </a:t>
            </a:r>
            <a:r>
              <a:rPr lang="en-US" altLang="en-US" dirty="0"/>
              <a:t>may not be explicitly given with the relation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32004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check if there are inferred 4NF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4191000"/>
            <a:ext cx="7543800" cy="5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decide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5105400"/>
            <a:ext cx="7543800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tell if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219200" y="4607052"/>
            <a:ext cx="7543800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enumerate all possible subsets </a:t>
            </a:r>
            <a:r>
              <a:rPr lang="en-US" altLang="en-US" sz="2800" dirty="0">
                <a:solidFill>
                  <a:srgbClr val="00B050"/>
                </a:solidFill>
              </a:rPr>
              <a:t>X </a:t>
            </a:r>
            <a:r>
              <a:rPr lang="en-US" altLang="en-US" sz="2800" dirty="0">
                <a:solidFill>
                  <a:srgbClr val="FFC000"/>
                </a:solidFill>
              </a:rPr>
              <a:t>and</a:t>
            </a:r>
            <a:r>
              <a:rPr lang="en-US" altLang="en-US" sz="2800" dirty="0">
                <a:solidFill>
                  <a:srgbClr val="00B050"/>
                </a:solidFill>
              </a:rPr>
              <a:t> Y.</a:t>
            </a:r>
          </a:p>
        </p:txBody>
      </p:sp>
    </p:spTree>
    <p:extLst>
      <p:ext uri="{BB962C8B-B14F-4D97-AF65-F5344CB8AC3E}">
        <p14:creationId xmlns:p14="http://schemas.microsoft.com/office/powerpoint/2010/main" val="15766018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543800" cy="1066800"/>
          </a:xfr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</a:t>
            </a:r>
            <a:r>
              <a:rPr lang="en-US" altLang="en-US" dirty="0"/>
              <a:t>Thus, to eliminate 4NF violators in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, we start with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098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However,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 </a:t>
            </a:r>
            <a:r>
              <a:rPr lang="en-US" altLang="en-US" dirty="0"/>
              <a:t>may not be explicitly given with the relation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32004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check if there are inferred 4NF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4191000"/>
            <a:ext cx="7543800" cy="5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decide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5105400"/>
            <a:ext cx="7543800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tell if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219200" y="4607052"/>
            <a:ext cx="7543800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enumerate all possible subsets </a:t>
            </a:r>
            <a:r>
              <a:rPr lang="en-US" altLang="en-US" sz="2800" dirty="0">
                <a:solidFill>
                  <a:srgbClr val="00B050"/>
                </a:solidFill>
              </a:rPr>
              <a:t>X </a:t>
            </a:r>
            <a:r>
              <a:rPr lang="en-US" altLang="en-US" sz="2800" dirty="0">
                <a:solidFill>
                  <a:srgbClr val="FFC000"/>
                </a:solidFill>
              </a:rPr>
              <a:t>and</a:t>
            </a:r>
            <a:r>
              <a:rPr lang="en-US" altLang="en-US" sz="2800" dirty="0">
                <a:solidFill>
                  <a:srgbClr val="00B050"/>
                </a:solidFill>
              </a:rPr>
              <a:t> Y.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85800" y="5699760"/>
            <a:ext cx="7543800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also need to project MVDs. </a:t>
            </a:r>
          </a:p>
        </p:txBody>
      </p:sp>
    </p:spTree>
    <p:extLst>
      <p:ext uri="{BB962C8B-B14F-4D97-AF65-F5344CB8AC3E}">
        <p14:creationId xmlns:p14="http://schemas.microsoft.com/office/powerpoint/2010/main" val="38847725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</p:spTree>
    <p:extLst>
      <p:ext uri="{BB962C8B-B14F-4D97-AF65-F5344CB8AC3E}">
        <p14:creationId xmlns:p14="http://schemas.microsoft.com/office/powerpoint/2010/main" val="18900286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C14C8-E743-3FC3-E5AB-12E10B6FF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5A2CD35E-33AD-ECF6-304D-4C17BCDA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048E427-D5A4-AC35-2E96-1BBB770E1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ED23E23-3306-6A06-BFF9-5158811C9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55262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40A05-15FD-356C-0338-DFD03675D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B8C9EF6D-212A-8362-3403-1A757F3EE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D0AB1B5-DF6F-2E2A-A2DF-5B61EB0F6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557FA5A-1B49-3605-FC57-441C73B31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52AF5CC-DE2F-F700-517F-2118DEF23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3CFCF1-1028-E735-AAD1-B0A1618F8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394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D38F6-F011-6C26-283B-2B3A939DB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29691722-BCB2-C1A9-938A-A9FF99CA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2D46BFC-6E30-35B3-4BF3-3C236F32F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899B606-1E94-4DE0-179B-694555A25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7CD2759-DE14-ECBC-739F-916AE72A7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F7B42-6D2A-BC8B-7A96-51988FCC5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42659F-2D3F-C5A5-5DFD-8A3DBBF5D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68" y="2175142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tableau.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8655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B954C-6440-43DD-7BBB-EB50F534B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63BF08E6-B440-837F-B2DD-C5702631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5FFF9A7-AE74-9CFF-D74B-F066BFB888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6D469F8-60D1-F449-2796-5565BAC68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0487560-E87C-9242-D54E-39FDEC941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F7535A-8FBF-F0D4-D801-725AECF73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DD3D86-B0CF-66E4-0A4C-690A4623A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748" y="2897492"/>
            <a:ext cx="3572820" cy="98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T = {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},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E68A5A-9674-C155-C717-AC1713CA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68" y="2175142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tableau.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1297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6B589-0FC6-C07F-C33B-FC8E117BD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7A318CAA-D323-412D-D2E9-7F2C0314A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BFD19FD-E8DE-4409-FDC4-4EA1FFE351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7256799-7A8E-352A-9B37-6D9D57710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35D2FF4-FF42-2CF4-F9C2-BC66F82DC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E4A405-C862-9600-EAD4-429E695E7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83293B-9E83-255B-1135-333E166C4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748" y="2897492"/>
            <a:ext cx="3572820" cy="98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T = {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},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3FE602D-C2C2-115D-B91D-F1433C6C7330}"/>
              </a:ext>
            </a:extLst>
          </p:cNvPr>
          <p:cNvGraphicFramePr>
            <a:graphicFrameLocks noGrp="1"/>
          </p:cNvGraphicFramePr>
          <p:nvPr/>
        </p:nvGraphicFramePr>
        <p:xfrm>
          <a:off x="5410200" y="46634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FF9615-91A0-BE0C-BC9B-747C8A51C7C3}"/>
              </a:ext>
            </a:extLst>
          </p:cNvPr>
          <p:cNvGraphicFramePr>
            <a:graphicFrameLocks noGrp="1"/>
          </p:cNvGraphicFramePr>
          <p:nvPr/>
        </p:nvGraphicFramePr>
        <p:xfrm>
          <a:off x="5410200" y="51968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03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64FECAD-6A86-4ECF-8F08-3756A10B8C61}"/>
              </a:ext>
            </a:extLst>
          </p:cNvPr>
          <p:cNvSpPr txBox="1"/>
          <p:nvPr/>
        </p:nvSpPr>
        <p:spPr>
          <a:xfrm>
            <a:off x="5791200" y="4355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264A3-0296-81A2-E784-F74410A064AC}"/>
              </a:ext>
            </a:extLst>
          </p:cNvPr>
          <p:cNvSpPr txBox="1"/>
          <p:nvPr/>
        </p:nvSpPr>
        <p:spPr>
          <a:xfrm>
            <a:off x="6553200" y="435630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4C6CFA-A6B9-1DC4-DF8A-0BC09AB85ED3}"/>
              </a:ext>
            </a:extLst>
          </p:cNvPr>
          <p:cNvSpPr txBox="1"/>
          <p:nvPr/>
        </p:nvSpPr>
        <p:spPr>
          <a:xfrm>
            <a:off x="7010400" y="43550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826C8F-52A3-7DDD-D2E3-12EE91EC1EEA}"/>
              </a:ext>
            </a:extLst>
          </p:cNvPr>
          <p:cNvSpPr txBox="1"/>
          <p:nvPr/>
        </p:nvSpPr>
        <p:spPr>
          <a:xfrm>
            <a:off x="7444119" y="435506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AF99DC-8FFE-6B4E-F04F-9E0C199BB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9016" y="3937229"/>
            <a:ext cx="3733800" cy="40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with (we want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B8A61B-8FE0-1C9D-A3DB-6C7676FD3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68" y="2175142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tableau.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854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7978-B13D-577F-030A-579E5ACAE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9668F015-8B55-A386-8900-5DD49810D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1490649-58F2-08F7-79D1-F2128782A8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39D6C99-BF28-B1D4-1496-CE72FD6EA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7756148E-0819-93BA-EE2E-5B4BD94C2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114ACF-37E0-2DC1-CA83-CAC539604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3F3024-B0A5-CD7C-DE6A-42D535A7A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748" y="2897492"/>
            <a:ext cx="3572820" cy="98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T = {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},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A6A21C7-38DF-9839-F31B-3F9C2D5D6A0D}"/>
              </a:ext>
            </a:extLst>
          </p:cNvPr>
          <p:cNvGraphicFramePr>
            <a:graphicFrameLocks noGrp="1"/>
          </p:cNvGraphicFramePr>
          <p:nvPr/>
        </p:nvGraphicFramePr>
        <p:xfrm>
          <a:off x="5410200" y="46634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130FBAB-D5C6-599E-18A9-799A41D92708}"/>
              </a:ext>
            </a:extLst>
          </p:cNvPr>
          <p:cNvGraphicFramePr>
            <a:graphicFrameLocks noGrp="1"/>
          </p:cNvGraphicFramePr>
          <p:nvPr/>
        </p:nvGraphicFramePr>
        <p:xfrm>
          <a:off x="5410200" y="51968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03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ECE8320F-B4CE-4275-9655-CAEAC40C4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9016" y="3937229"/>
            <a:ext cx="3733800" cy="40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with (we want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4DE50C-FC63-68E1-2B5C-AF4CD4F6A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68" y="2175142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tableau.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B66BD9-80E3-893B-8FAF-5F9DA2ABB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561" y="5739968"/>
            <a:ext cx="3409188" cy="711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get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in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69F2E2-68B4-0E88-D922-4C5192A8351E}"/>
              </a:ext>
            </a:extLst>
          </p:cNvPr>
          <p:cNvSpPr txBox="1"/>
          <p:nvPr/>
        </p:nvSpPr>
        <p:spPr>
          <a:xfrm>
            <a:off x="5791200" y="4355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DBE2B3-4D8B-7D26-4AF3-6288597B8599}"/>
              </a:ext>
            </a:extLst>
          </p:cNvPr>
          <p:cNvSpPr txBox="1"/>
          <p:nvPr/>
        </p:nvSpPr>
        <p:spPr>
          <a:xfrm>
            <a:off x="6553200" y="435630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05BAB1-37DE-E5B5-2B88-235950D7E7AF}"/>
              </a:ext>
            </a:extLst>
          </p:cNvPr>
          <p:cNvSpPr txBox="1"/>
          <p:nvPr/>
        </p:nvSpPr>
        <p:spPr>
          <a:xfrm>
            <a:off x="7010400" y="43550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7E59D9-48DF-14BC-5806-4B244CD5AE8A}"/>
              </a:ext>
            </a:extLst>
          </p:cNvPr>
          <p:cNvSpPr txBox="1"/>
          <p:nvPr/>
        </p:nvSpPr>
        <p:spPr>
          <a:xfrm>
            <a:off x="7444119" y="435506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9446900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102748" y="2897492"/>
            <a:ext cx="3572820" cy="98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T = {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},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410200" y="46634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10200" y="51968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03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119016" y="3937229"/>
            <a:ext cx="3733800" cy="40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with (we want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119016" y="5715000"/>
            <a:ext cx="3409188" cy="711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get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in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E44485-373C-4945-B3CD-4BE58DB79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68" y="2175142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tableau.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3BF092-5645-5FCE-BCBF-D0570490B196}"/>
              </a:ext>
            </a:extLst>
          </p:cNvPr>
          <p:cNvSpPr txBox="1"/>
          <p:nvPr/>
        </p:nvSpPr>
        <p:spPr>
          <a:xfrm>
            <a:off x="5791200" y="4355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7FFFD1-0E99-8358-E6E4-355BC94BE440}"/>
              </a:ext>
            </a:extLst>
          </p:cNvPr>
          <p:cNvSpPr txBox="1"/>
          <p:nvPr/>
        </p:nvSpPr>
        <p:spPr>
          <a:xfrm>
            <a:off x="6553200" y="435630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37C3FC-AFE7-A1B2-8591-1B33BA56B6A3}"/>
              </a:ext>
            </a:extLst>
          </p:cNvPr>
          <p:cNvSpPr txBox="1"/>
          <p:nvPr/>
        </p:nvSpPr>
        <p:spPr>
          <a:xfrm>
            <a:off x="7010400" y="43550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05CC00-A0E9-6B5D-D8DA-4F2EB8800E43}"/>
              </a:ext>
            </a:extLst>
          </p:cNvPr>
          <p:cNvSpPr txBox="1"/>
          <p:nvPr/>
        </p:nvSpPr>
        <p:spPr>
          <a:xfrm>
            <a:off x="7444119" y="435506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6912187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</a:t>
            </a:r>
            <a:r>
              <a:rPr lang="en-US" altLang="en-US" sz="4000" dirty="0">
                <a:solidFill>
                  <a:srgbClr val="FF0000"/>
                </a:solidFill>
              </a:rPr>
              <a:t>MVD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we use a similar algorithm.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789250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3268</TotalTime>
  <Words>5716</Words>
  <Application>Microsoft Office PowerPoint</Application>
  <PresentationFormat>On-screen Show (4:3)</PresentationFormat>
  <Paragraphs>704</Paragraphs>
  <Slides>57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8" baseType="lpstr">
      <vt:lpstr>MingLiU</vt:lpstr>
      <vt:lpstr>Monotype Sorts</vt:lpstr>
      <vt:lpstr>宋体</vt:lpstr>
      <vt:lpstr>Arial</vt:lpstr>
      <vt:lpstr>Cambria</vt:lpstr>
      <vt:lpstr>Cambria Math</vt:lpstr>
      <vt:lpstr>Symbol</vt:lpstr>
      <vt:lpstr>Tahoma</vt:lpstr>
      <vt:lpstr>Times New Roman</vt:lpstr>
      <vt:lpstr>Wingdings</vt:lpstr>
      <vt:lpstr>Default Design</vt:lpstr>
      <vt:lpstr>PowerPoint Presentation</vt:lpstr>
      <vt:lpstr>Definition of MVD</vt:lpstr>
      <vt:lpstr>Another Definition of MVDs</vt:lpstr>
      <vt:lpstr>MVD Rules</vt:lpstr>
      <vt:lpstr>MVD Rules</vt:lpstr>
      <vt:lpstr>MVD Rules</vt:lpstr>
      <vt:lpstr>MVD Rules</vt:lpstr>
      <vt:lpstr>MVD Rules</vt:lpstr>
      <vt:lpstr>MVD Rules</vt:lpstr>
      <vt:lpstr>MVD Rules</vt:lpstr>
      <vt:lpstr>MVD Rules</vt:lpstr>
      <vt:lpstr>MVD Rules</vt:lpstr>
      <vt:lpstr>MVD Rules</vt:lpstr>
      <vt:lpstr>MVD Rules</vt:lpstr>
      <vt:lpstr>MVD Rules</vt:lpstr>
      <vt:lpstr>MVD Rules</vt:lpstr>
      <vt:lpstr>However, Splitting Doesn’t Hold</vt:lpstr>
      <vt:lpstr>However, Splitting Doesn’t Hold</vt:lpstr>
      <vt:lpstr>However, Splitting Doesn’t Hold</vt:lpstr>
      <vt:lpstr>However, Splitting Doesn’t Hold</vt:lpstr>
      <vt:lpstr>However, Splitting Doesn’t Hold</vt:lpstr>
      <vt:lpstr>However, Splitting Doesn’t Hold</vt:lpstr>
      <vt:lpstr>Fourth Normal Form</vt:lpstr>
      <vt:lpstr>Fourth Normal Form</vt:lpstr>
      <vt:lpstr>Fourth Normal Form</vt:lpstr>
      <vt:lpstr>Fourth Normal Form</vt:lpstr>
      <vt:lpstr>Fourth Normal Form</vt:lpstr>
      <vt:lpstr>Fourth Normal Form</vt:lpstr>
      <vt:lpstr>Fourth Normal Form</vt:lpstr>
      <vt:lpstr>Fourth Normal Form</vt:lpstr>
      <vt:lpstr>Decomposition into 4NF</vt:lpstr>
      <vt:lpstr>Decomposition into 4NF</vt:lpstr>
      <vt:lpstr>Decomposition into 4NF</vt:lpstr>
      <vt:lpstr>Decomposition into 4NF</vt:lpstr>
      <vt:lpstr>Decomposition into 4NF</vt:lpstr>
      <vt:lpstr>Decomposition into 4NF</vt:lpstr>
      <vt:lpstr>Example</vt:lpstr>
      <vt:lpstr>Example</vt:lpstr>
      <vt:lpstr>Example</vt:lpstr>
      <vt:lpstr>Example</vt:lpstr>
      <vt:lpstr>Example</vt:lpstr>
      <vt:lpstr>Example</vt:lpstr>
      <vt:lpstr>Example</vt:lpstr>
      <vt:lpstr>Decomposition into 4NF</vt:lpstr>
      <vt:lpstr>Decomposition into 4NF</vt:lpstr>
      <vt:lpstr>Decomposition into 4NF</vt:lpstr>
      <vt:lpstr>Decomposition into 4NF</vt:lpstr>
      <vt:lpstr>Decomposition into 4NF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335</cp:revision>
  <dcterms:created xsi:type="dcterms:W3CDTF">2002-03-23T20:14:09Z</dcterms:created>
  <dcterms:modified xsi:type="dcterms:W3CDTF">2025-01-31T23:01:38Z</dcterms:modified>
</cp:coreProperties>
</file>