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63"/>
  </p:notesMasterIdLst>
  <p:sldIdLst>
    <p:sldId id="802" r:id="rId2"/>
    <p:sldId id="764" r:id="rId3"/>
    <p:sldId id="808" r:id="rId4"/>
    <p:sldId id="807" r:id="rId5"/>
    <p:sldId id="768" r:id="rId6"/>
    <p:sldId id="775" r:id="rId7"/>
    <p:sldId id="785" r:id="rId8"/>
    <p:sldId id="777" r:id="rId9"/>
    <p:sldId id="803" r:id="rId10"/>
    <p:sldId id="804" r:id="rId11"/>
    <p:sldId id="786" r:id="rId12"/>
    <p:sldId id="787" r:id="rId13"/>
    <p:sldId id="788" r:id="rId14"/>
    <p:sldId id="374" r:id="rId15"/>
    <p:sldId id="781" r:id="rId16"/>
    <p:sldId id="782" r:id="rId17"/>
    <p:sldId id="783" r:id="rId18"/>
    <p:sldId id="784" r:id="rId19"/>
    <p:sldId id="284" r:id="rId20"/>
    <p:sldId id="283" r:id="rId21"/>
    <p:sldId id="282" r:id="rId22"/>
    <p:sldId id="281" r:id="rId23"/>
    <p:sldId id="280" r:id="rId24"/>
    <p:sldId id="285" r:id="rId25"/>
    <p:sldId id="286" r:id="rId26"/>
    <p:sldId id="292" r:id="rId27"/>
    <p:sldId id="290" r:id="rId28"/>
    <p:sldId id="289" r:id="rId29"/>
    <p:sldId id="805" r:id="rId30"/>
    <p:sldId id="298" r:id="rId31"/>
    <p:sldId id="297" r:id="rId32"/>
    <p:sldId id="296" r:id="rId33"/>
    <p:sldId id="295" r:id="rId34"/>
    <p:sldId id="294" r:id="rId35"/>
    <p:sldId id="371" r:id="rId36"/>
    <p:sldId id="806" r:id="rId37"/>
    <p:sldId id="364" r:id="rId38"/>
    <p:sldId id="363" r:id="rId39"/>
    <p:sldId id="366" r:id="rId40"/>
    <p:sldId id="365" r:id="rId41"/>
    <p:sldId id="360" r:id="rId42"/>
    <p:sldId id="368" r:id="rId43"/>
    <p:sldId id="367" r:id="rId44"/>
    <p:sldId id="369" r:id="rId45"/>
    <p:sldId id="359" r:id="rId46"/>
    <p:sldId id="306" r:id="rId47"/>
    <p:sldId id="305" r:id="rId48"/>
    <p:sldId id="304" r:id="rId49"/>
    <p:sldId id="303" r:id="rId50"/>
    <p:sldId id="302" r:id="rId51"/>
    <p:sldId id="301" r:id="rId52"/>
    <p:sldId id="300" r:id="rId53"/>
    <p:sldId id="299" r:id="rId54"/>
    <p:sldId id="308" r:id="rId55"/>
    <p:sldId id="307" r:id="rId56"/>
    <p:sldId id="258" r:id="rId57"/>
    <p:sldId id="312" r:id="rId58"/>
    <p:sldId id="311" r:id="rId59"/>
    <p:sldId id="310" r:id="rId60"/>
    <p:sldId id="309" r:id="rId61"/>
    <p:sldId id="263" r:id="rId6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009900"/>
    <a:srgbClr val="FF99FF"/>
    <a:srgbClr val="FF00FF"/>
    <a:srgbClr val="FFCCFF"/>
    <a:srgbClr val="FFFFCC"/>
    <a:srgbClr val="FFFF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89" autoAdjust="0"/>
    <p:restoredTop sz="90929"/>
  </p:normalViewPr>
  <p:slideViewPr>
    <p:cSldViewPr>
      <p:cViewPr varScale="1">
        <p:scale>
          <a:sx n="98" d="100"/>
          <a:sy n="98" d="100"/>
        </p:scale>
        <p:origin x="127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BF92719-32D5-4E19-9149-7050E97F53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23977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752A46A6-0147-4B6B-8DEF-1A34515DCB14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19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8079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1EF6C341-4630-4641-8FE9-C8C4437CBC59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20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6823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2BE92698-1A2F-4A12-B270-5915AFDCF9DE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21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4599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BB7DCED5-5F14-4768-91B6-AC51A47D8913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22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91511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801E133E-12EB-495B-A0E2-D7DD899EC80B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23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22064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A0C0C73A-EF37-4839-A8FE-3E5DB4E9D567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24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44675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D4495115-E2FB-4B32-8F82-2627D9A37986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25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88059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E9CF43C2-0B10-4229-859F-8EC7E8C2C43B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30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03851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D28F68F6-01C7-42EF-B093-323DBF453C72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31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38047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B1E2FC62-56C3-4089-9E16-9F7BC096740F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32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09544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18E63887-6255-4C36-94FC-13A7E3A03C3B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33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79406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51699624-7974-4D2F-9AFF-B59E109B69CF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34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17178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B75F09B6-B170-4A10-B83A-7703F13C402E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35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56669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F5BB8233-4371-44F2-9676-A8CA882289D3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36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73875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42EC5429-F069-4E2F-8C8D-0CDC33F9A2C7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37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06539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8F49F8F8-0D52-4E8D-A569-2AA37A91595E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38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75884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D48E45BF-6EAE-4A10-997A-7D7231B17D13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39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36809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03F7B7D6-F918-45F8-B489-7094C1E952CD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40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52614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B451A6E9-F4E2-4669-ABF0-EE4C2CB20A8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41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95272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F6638E8B-AED7-486A-B128-68C5700E5245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42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2916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3A94E46F-03E5-463C-870B-A84B6F7B1966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43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67413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D8895276-EAFC-491B-87D8-ABC9EBF5E8FA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44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48857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604A775C-5A3E-4F13-91FC-6763AEA413A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45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27822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2FD94652-2FF7-4B8E-AB22-FABDE753B30D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46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87361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8379AF8-1B42-4662-9890-09474A988096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47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6901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7D30F61C-B547-4210-994E-A7F9EAAB023E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48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18549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F40C2CAE-3768-4215-B511-C2E0436544E2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49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43444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C3CF4E30-DA06-4163-8533-D2C4F1921304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50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811964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284CCB33-032F-4579-8089-A268BA48927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51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88828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007ECD22-46C4-4BE6-AFEF-931AACC970C4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52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41288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6D0E2EDD-F856-444B-8FE8-86D39C0A7D3F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53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406235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B90408F1-7D95-491F-9C74-5662CDCC1193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54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83907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4757DFD6-4A6B-4DFF-866A-F4D35CA9329F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55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610667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E47617C1-4AEA-40BF-BEE1-028FC9D7584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56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504785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C90ECC91-31EB-43E4-8449-F897A22B3FCC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57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574567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F5B7D292-CC76-43C2-8A68-0283F0AC5B9E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58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441524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8A3240AC-E12F-4E78-93B7-6E022BE86647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59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232834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AAC0ED18-9C48-46FE-9F1C-98BB6FC1AE93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60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163956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E1BF7336-F5F3-4736-9FCB-0F762CF9FE89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61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3311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E3B91-66A4-4A03-8C6C-C4898292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3812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C0DEE4-79B2-4591-93AA-B0CA4E3AE2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0766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240C97-8C38-4D95-B26B-A9C022CAA9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8568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DF2B7E-2F94-4DF4-A48C-3B1A031DF4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0086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70F0A-BE1A-469F-8A61-F64AF8D3B1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6482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A5459-BD1A-4A46-879E-12782DB8FA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3570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08EEE9-43B7-4586-AFE3-CD9A10BE31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538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443976-9D39-4A5F-8C6F-3B11E528E5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9443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BADF7-B229-4AA6-A5A6-C31C417B9C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5548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EEB554-D7DA-457D-9E00-65D6AC5C68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8811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C40253-0AA1-4287-ABBC-E8698DD767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930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CCBC0E4-B0D6-4EE3-950A-7E09295F4E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Font typeface="Monotype Sorts" pitchFamily="8" charset="2"/>
        <a:buChar char="u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Font typeface="Monotype Sorts" pitchFamily="8" charset="2"/>
        <a:buChar char="w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276600" y="3048000"/>
            <a:ext cx="2216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32638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7: The Third Normal From (3NF)</a:t>
            </a:r>
          </a:p>
        </p:txBody>
      </p:sp>
    </p:spTree>
    <p:extLst>
      <p:ext uri="{BB962C8B-B14F-4D97-AF65-F5344CB8AC3E}">
        <p14:creationId xmlns:p14="http://schemas.microsoft.com/office/powerpoint/2010/main" val="1509180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EF6B8D4-3968-47B2-96F4-3C797F81046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Boyce-Codd Normal Form (BCNF)</a:t>
            </a:r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575" y="1295400"/>
            <a:ext cx="7642225" cy="13716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en-US" sz="2800">
                <a:solidFill>
                  <a:srgbClr val="FFC000"/>
                </a:solidFill>
              </a:rPr>
              <a:t>Definition.</a:t>
            </a:r>
            <a:r>
              <a:rPr lang="en-US" altLang="en-US" sz="2800"/>
              <a:t> 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is in </a:t>
            </a:r>
            <a:r>
              <a:rPr lang="en-US" altLang="en-US" sz="2800">
                <a:solidFill>
                  <a:srgbClr val="FF0000"/>
                </a:solidFill>
              </a:rPr>
              <a:t>Boyce-Codd Normal Form</a:t>
            </a:r>
            <a:r>
              <a:rPr lang="en-US" altLang="en-US" sz="2800"/>
              <a:t> (</a:t>
            </a:r>
            <a:r>
              <a:rPr lang="en-US" altLang="en-US" sz="2800">
                <a:solidFill>
                  <a:srgbClr val="FF0066"/>
                </a:solidFill>
              </a:rPr>
              <a:t>BCNF</a:t>
            </a:r>
            <a:r>
              <a:rPr lang="en-US" altLang="en-US" sz="2800"/>
              <a:t>) if every nontrivial FD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(i.e.,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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)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/>
              <a:t>has its left side </a:t>
            </a:r>
            <a:r>
              <a:rPr lang="en-US" altLang="en-US" sz="2800">
                <a:solidFill>
                  <a:srgbClr val="00B050"/>
                </a:solidFill>
              </a:rPr>
              <a:t>X</a:t>
            </a:r>
            <a:r>
              <a:rPr lang="en-US" altLang="en-US" sz="2800"/>
              <a:t> a superkey.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19800" y="2895600"/>
            <a:ext cx="24384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1600" dirty="0">
                <a:solidFill>
                  <a:srgbClr val="FF0066"/>
                </a:solidFill>
                <a:ea typeface="宋体" panose="02010600030101010101" pitchFamily="2" charset="-122"/>
              </a:rPr>
              <a:t>Remarks.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1600" dirty="0">
                <a:ea typeface="宋体" panose="02010600030101010101" pitchFamily="2" charset="-122"/>
              </a:rPr>
              <a:t>Algorithm constructs relations in BCNF. 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1600" dirty="0">
                <a:ea typeface="宋体" panose="02010600030101010101" pitchFamily="2" charset="-122"/>
              </a:rPr>
              <a:t>No information in the relation R is changed by the algorithm.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The algorithm BCNF may not preserve FDs !!</a:t>
            </a:r>
          </a:p>
        </p:txBody>
      </p:sp>
      <p:sp>
        <p:nvSpPr>
          <p:cNvPr id="50183" name="Rounded Rectangle 7"/>
          <p:cNvSpPr>
            <a:spLocks noChangeArrowheads="1"/>
          </p:cNvSpPr>
          <p:nvPr/>
        </p:nvSpPr>
        <p:spPr bwMode="auto">
          <a:xfrm>
            <a:off x="6362700" y="4495800"/>
            <a:ext cx="1943100" cy="838200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CC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26C6C64-F161-E1D5-9018-88843ACD2F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857501"/>
            <a:ext cx="4724400" cy="3086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600" dirty="0">
                <a:ea typeface="宋体" panose="02010600030101010101" pitchFamily="2" charset="-122"/>
              </a:rPr>
              <a:t> BCNF(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R, T</a:t>
            </a:r>
            <a:r>
              <a:rPr lang="en-US" altLang="zh-CN" sz="16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Input: A relation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600" dirty="0">
                <a:ea typeface="宋体" panose="02010600030101010101" pitchFamily="2" charset="-122"/>
              </a:rPr>
              <a:t> and its FDs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Output: A collection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>
                <a:ea typeface="宋体" panose="02010600030101010101" pitchFamily="2" charset="-122"/>
              </a:rPr>
              <a:t> of relations in BCNF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>
                <a:ea typeface="宋体" panose="02010600030101010101" pitchFamily="2" charset="-122"/>
              </a:rPr>
              <a:t> = 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T)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 While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16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2.1   Pick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600" dirty="0">
                <a:ea typeface="宋体" panose="02010600030101010101" pitchFamily="2" charset="-122"/>
              </a:rPr>
              <a:t>in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600" dirty="0">
                <a:ea typeface="宋体" panose="02010600030101010101" pitchFamily="2" charset="-122"/>
              </a:rPr>
              <a:t> (and remove it from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600" dirty="0">
                <a:ea typeface="宋体" panose="02010600030101010101" pitchFamily="2" charset="-122"/>
              </a:rPr>
              <a:t>);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2.2   If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600" dirty="0">
                <a:ea typeface="宋体" panose="02010600030101010101" pitchFamily="2" charset="-122"/>
              </a:rPr>
              <a:t>has a BCNF violator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6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2.3   Then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   Call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Decomposition(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) on 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R’, T’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ea typeface="宋体" panose="02010600030101010101" pitchFamily="2" charset="-122"/>
              </a:rPr>
              <a:t> to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     construct the two relations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ea typeface="宋体" panose="02010600030101010101" pitchFamily="2" charset="-122"/>
              </a:rPr>
              <a:t>and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         (R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ea typeface="宋体" panose="02010600030101010101" pitchFamily="2" charset="-122"/>
              </a:rPr>
              <a:t>; add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(R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ea typeface="宋体" panose="02010600030101010101" pitchFamily="2" charset="-122"/>
              </a:rPr>
              <a:t>and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(R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ea typeface="宋体" panose="02010600030101010101" pitchFamily="2" charset="-122"/>
              </a:rPr>
              <a:t>to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C’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2.4   Else add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(R’, T’) </a:t>
            </a:r>
            <a:r>
              <a:rPr lang="en-US" altLang="zh-CN" sz="1600" dirty="0">
                <a:ea typeface="宋体" panose="02010600030101010101" pitchFamily="2" charset="-122"/>
              </a:rPr>
              <a:t>to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dirty="0">
                <a:ea typeface="宋体" panose="02010600030101010101" pitchFamily="2" charset="-122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00284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14D8F0F-110E-8091-15AE-0A840D455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5">
            <a:extLst>
              <a:ext uri="{FF2B5EF4-FFF2-40B4-BE49-F238E27FC236}">
                <a16:creationId xmlns:a16="http://schemas.microsoft.com/office/drawing/2014/main" id="{76E0541F-C3AD-7201-DD10-327C374EF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A93A94E-6150-44EE-B5EA-D6816360573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131B007B-5EED-CC76-AFF6-1919EEC92E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162800" cy="685800"/>
          </a:xfrm>
        </p:spPr>
        <p:txBody>
          <a:bodyPr/>
          <a:lstStyle/>
          <a:p>
            <a:r>
              <a:rPr lang="en-US" altLang="en-US" sz="4000"/>
              <a:t>The 3</a:t>
            </a:r>
            <a:r>
              <a:rPr lang="en-US" altLang="en-US" sz="4000" baseline="30000"/>
              <a:t>rd</a:t>
            </a:r>
            <a:r>
              <a:rPr lang="en-US" altLang="en-US" sz="4000"/>
              <a:t> Normal Form (3NF)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77B5C507-13F4-6080-9279-11E87015CE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1295400"/>
            <a:ext cx="7772400" cy="5105400"/>
          </a:xfrm>
        </p:spPr>
        <p:txBody>
          <a:bodyPr/>
          <a:lstStyle/>
          <a:p>
            <a:pPr marL="0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en-US" sz="2800" dirty="0"/>
              <a:t>Thus, BCNF may be too restricted</a:t>
            </a:r>
          </a:p>
          <a:p>
            <a:pPr marL="0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en-US" sz="2800" dirty="0"/>
              <a:t>We are looking for a constraint that may be 	less restricted but preserves FDs. </a:t>
            </a:r>
          </a:p>
        </p:txBody>
      </p:sp>
    </p:spTree>
    <p:extLst>
      <p:ext uri="{BB962C8B-B14F-4D97-AF65-F5344CB8AC3E}">
        <p14:creationId xmlns:p14="http://schemas.microsoft.com/office/powerpoint/2010/main" val="21680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D390B3A-1361-B998-61AB-56EA7AE23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5">
            <a:extLst>
              <a:ext uri="{FF2B5EF4-FFF2-40B4-BE49-F238E27FC236}">
                <a16:creationId xmlns:a16="http://schemas.microsoft.com/office/drawing/2014/main" id="{4F963364-4901-AB6C-79A3-FF6415FD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A93A94E-6150-44EE-B5EA-D6816360573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97CAF8A8-FE5B-1B09-D405-EEA2C81AF3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162800" cy="685800"/>
          </a:xfrm>
        </p:spPr>
        <p:txBody>
          <a:bodyPr/>
          <a:lstStyle/>
          <a:p>
            <a:r>
              <a:rPr lang="en-US" altLang="en-US" sz="4000"/>
              <a:t>The 3</a:t>
            </a:r>
            <a:r>
              <a:rPr lang="en-US" altLang="en-US" sz="4000" baseline="30000"/>
              <a:t>rd</a:t>
            </a:r>
            <a:r>
              <a:rPr lang="en-US" altLang="en-US" sz="4000"/>
              <a:t> Normal Form (3NF)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F4223098-A345-EB57-DFD8-CF26857ABB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1295400"/>
            <a:ext cx="7772400" cy="5105400"/>
          </a:xfrm>
        </p:spPr>
        <p:txBody>
          <a:bodyPr/>
          <a:lstStyle/>
          <a:p>
            <a:pPr marL="0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en-US" sz="2800" dirty="0"/>
              <a:t>Thus, BCNF may be too restricted</a:t>
            </a:r>
          </a:p>
          <a:p>
            <a:pPr marL="0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en-US" sz="2800" dirty="0"/>
              <a:t>We are looking for a constraint that may be 	less restricted but preserves FDs. </a:t>
            </a:r>
          </a:p>
          <a:p>
            <a:pPr marL="0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en-US" sz="2800" dirty="0"/>
              <a:t>An attribute A is a </a:t>
            </a:r>
            <a:r>
              <a:rPr lang="en-US" altLang="en-US" sz="2800" dirty="0">
                <a:solidFill>
                  <a:srgbClr val="FF0000"/>
                </a:solidFill>
              </a:rPr>
              <a:t>prime</a:t>
            </a:r>
            <a:r>
              <a:rPr lang="en-US" altLang="en-US" sz="2800" dirty="0"/>
              <a:t> if A is in </a:t>
            </a:r>
            <a:r>
              <a:rPr lang="en-US" altLang="en-US" sz="2800" dirty="0">
                <a:solidFill>
                  <a:srgbClr val="FFC000"/>
                </a:solidFill>
              </a:rPr>
              <a:t>some</a:t>
            </a:r>
            <a:r>
              <a:rPr lang="en-US" altLang="en-US" sz="2800" dirty="0"/>
              <a:t> key.</a:t>
            </a:r>
          </a:p>
          <a:p>
            <a:pPr marL="0" indent="0" defTabSz="540000">
              <a:buFont typeface="Monotype Sorts" pitchFamily="8" charset="2"/>
              <a:buNone/>
              <a:defRPr/>
            </a:pPr>
            <a:endParaRPr lang="en-US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715983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A93A94E-6150-44EE-B5EA-D6816360573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162800" cy="685800"/>
          </a:xfrm>
        </p:spPr>
        <p:txBody>
          <a:bodyPr/>
          <a:lstStyle/>
          <a:p>
            <a:r>
              <a:rPr lang="en-US" altLang="en-US" sz="4000"/>
              <a:t>The 3</a:t>
            </a:r>
            <a:r>
              <a:rPr lang="en-US" altLang="en-US" sz="4000" baseline="30000"/>
              <a:t>rd</a:t>
            </a:r>
            <a:r>
              <a:rPr lang="en-US" altLang="en-US" sz="4000"/>
              <a:t> Normal Form (3NF)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95400"/>
            <a:ext cx="7772400" cy="5105400"/>
          </a:xfrm>
        </p:spPr>
        <p:txBody>
          <a:bodyPr/>
          <a:lstStyle/>
          <a:p>
            <a:pPr marL="0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en-US" sz="2800" dirty="0"/>
              <a:t>Thus, BCNF may be too restricted</a:t>
            </a:r>
          </a:p>
          <a:p>
            <a:pPr marL="0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en-US" sz="2800" dirty="0"/>
              <a:t>We are looking for a constraint that may be 	less restricted but preserves FDs. </a:t>
            </a:r>
          </a:p>
          <a:p>
            <a:pPr marL="0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en-US" sz="2800" dirty="0"/>
              <a:t>An attribute A is a </a:t>
            </a:r>
            <a:r>
              <a:rPr lang="en-US" altLang="en-US" sz="2800" dirty="0">
                <a:solidFill>
                  <a:srgbClr val="FF0000"/>
                </a:solidFill>
              </a:rPr>
              <a:t>prime</a:t>
            </a:r>
            <a:r>
              <a:rPr lang="en-US" altLang="en-US" sz="2800" dirty="0"/>
              <a:t> if A is in </a:t>
            </a:r>
            <a:r>
              <a:rPr lang="en-US" altLang="en-US" sz="2800" dirty="0">
                <a:solidFill>
                  <a:srgbClr val="FFC000"/>
                </a:solidFill>
              </a:rPr>
              <a:t>some</a:t>
            </a:r>
            <a:r>
              <a:rPr lang="en-US" altLang="en-US" sz="2800" dirty="0"/>
              <a:t> key.</a:t>
            </a:r>
          </a:p>
          <a:p>
            <a:pPr marL="0" indent="0" defTabSz="540000">
              <a:buFont typeface="Monotype Sorts" pitchFamily="8" charset="2"/>
              <a:buNone/>
              <a:defRPr/>
            </a:pPr>
            <a:endParaRPr lang="en-US" altLang="en-US" sz="1000" dirty="0"/>
          </a:p>
          <a:p>
            <a:pPr marL="0" indent="0" defTabSz="540000">
              <a:buFont typeface="Monotype Sorts" pitchFamily="8" charset="2"/>
              <a:buNone/>
              <a:defRPr/>
            </a:pPr>
            <a:r>
              <a:rPr lang="en-US" altLang="en-US" sz="2800" dirty="0">
                <a:solidFill>
                  <a:srgbClr val="FF0000"/>
                </a:solidFill>
              </a:rPr>
              <a:t>	The 3</a:t>
            </a:r>
            <a:r>
              <a:rPr lang="en-US" altLang="en-US" sz="2800" baseline="30000" dirty="0">
                <a:solidFill>
                  <a:srgbClr val="FF0000"/>
                </a:solidFill>
              </a:rPr>
              <a:t>rd</a:t>
            </a:r>
            <a:r>
              <a:rPr lang="en-US" altLang="en-US" sz="2800" dirty="0">
                <a:solidFill>
                  <a:srgbClr val="FF0000"/>
                </a:solidFill>
              </a:rPr>
              <a:t> Normal Form (3NF)	</a:t>
            </a:r>
            <a:r>
              <a:rPr lang="en-US" altLang="en-US" sz="2800" dirty="0"/>
              <a:t>					A relation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 is in </a:t>
            </a:r>
            <a:r>
              <a:rPr lang="en-US" altLang="en-US" sz="2800" dirty="0">
                <a:solidFill>
                  <a:srgbClr val="FF0000"/>
                </a:solidFill>
              </a:rPr>
              <a:t>3NF</a:t>
            </a:r>
            <a:r>
              <a:rPr lang="en-US" altLang="en-US" sz="2800" dirty="0"/>
              <a:t> if for every nontrivial 	FD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en-US" sz="2800" dirty="0"/>
              <a:t>of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, either </a:t>
            </a:r>
            <a:r>
              <a:rPr lang="en-US" altLang="en-US" sz="2800" dirty="0">
                <a:solidFill>
                  <a:srgbClr val="00B050"/>
                </a:solidFill>
              </a:rPr>
              <a:t>X</a:t>
            </a:r>
            <a:r>
              <a:rPr lang="en-US" altLang="en-US" sz="2800" dirty="0"/>
              <a:t> is a </a:t>
            </a:r>
            <a:r>
              <a:rPr lang="en-US" altLang="en-US" sz="2800" dirty="0" err="1"/>
              <a:t>superkey</a:t>
            </a:r>
            <a:r>
              <a:rPr lang="en-US" altLang="en-US" sz="2800" dirty="0"/>
              <a:t> or </a:t>
            </a:r>
            <a:r>
              <a:rPr lang="en-US" altLang="en-US" sz="2800" dirty="0">
                <a:solidFill>
                  <a:srgbClr val="00B050"/>
                </a:solidFill>
              </a:rPr>
              <a:t>A</a:t>
            </a:r>
            <a:r>
              <a:rPr lang="en-US" altLang="en-US" sz="2800" dirty="0"/>
              <a:t> is 	a prime.</a:t>
            </a:r>
          </a:p>
        </p:txBody>
      </p:sp>
      <p:sp>
        <p:nvSpPr>
          <p:cNvPr id="54277" name="Rounded Rectangle 1"/>
          <p:cNvSpPr>
            <a:spLocks noChangeArrowheads="1"/>
          </p:cNvSpPr>
          <p:nvPr/>
        </p:nvSpPr>
        <p:spPr bwMode="auto">
          <a:xfrm>
            <a:off x="1295400" y="3352800"/>
            <a:ext cx="7086600" cy="19050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90315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D556F2C-C4D2-4469-88BE-94B4541DFD9C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en-US" sz="3600"/>
              <a:t>Recoverability and </a:t>
            </a:r>
            <a:br>
              <a:rPr lang="en-US" altLang="en-US" sz="3600"/>
            </a:br>
            <a:r>
              <a:rPr lang="en-US" altLang="en-US" sz="3600"/>
              <a:t>Dependency Preserving</a:t>
            </a:r>
          </a:p>
        </p:txBody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524000"/>
            <a:ext cx="8153400" cy="4114800"/>
          </a:xfrm>
        </p:spPr>
        <p:txBody>
          <a:bodyPr/>
          <a:lstStyle/>
          <a:p>
            <a:pPr marL="0" indent="0" defTabSz="539750">
              <a:buFont typeface="Monotype Sorts" pitchFamily="8" charset="2"/>
              <a:buNone/>
            </a:pPr>
            <a:r>
              <a:rPr lang="en-US" altLang="en-US" sz="2800"/>
              <a:t>Two important properties of a decomposition:</a:t>
            </a:r>
          </a:p>
          <a:p>
            <a:pPr marL="0" lvl="1" indent="539750" defTabSz="539750"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en-US" altLang="en-US">
                <a:solidFill>
                  <a:srgbClr val="FF0000"/>
                </a:solidFill>
              </a:rPr>
              <a:t>Recoverability</a:t>
            </a:r>
            <a:r>
              <a:rPr lang="en-US" altLang="en-US"/>
              <a:t>: The original relations can be 	reconstructed from the decomposed relations.</a:t>
            </a:r>
          </a:p>
          <a:p>
            <a:pPr marL="0" lvl="1" indent="539750" defTabSz="539750"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en-US" altLang="en-US">
                <a:solidFill>
                  <a:srgbClr val="FF0000"/>
                </a:solidFill>
              </a:rPr>
              <a:t>Dependency Preservation</a:t>
            </a:r>
            <a:r>
              <a:rPr lang="en-US" altLang="en-US"/>
              <a:t>: The FDs in the 	original relation can be derived based on the 	FDs in the decomposed relations. </a:t>
            </a:r>
          </a:p>
        </p:txBody>
      </p:sp>
    </p:spTree>
    <p:extLst>
      <p:ext uri="{BB962C8B-B14F-4D97-AF65-F5344CB8AC3E}">
        <p14:creationId xmlns:p14="http://schemas.microsoft.com/office/powerpoint/2010/main" val="1516696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4070BD-1F7E-4F6E-B096-294770D2519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Decomposition into 3NF</a:t>
            </a:r>
          </a:p>
        </p:txBody>
      </p:sp>
      <p:sp>
        <p:nvSpPr>
          <p:cNvPr id="63492" name="Rectangle 3"/>
          <p:cNvSpPr txBox="1">
            <a:spLocks noChangeArrowheads="1"/>
          </p:cNvSpPr>
          <p:nvPr/>
        </p:nvSpPr>
        <p:spPr bwMode="auto">
          <a:xfrm>
            <a:off x="838200" y="1219200"/>
            <a:ext cx="7391400" cy="419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000" dirty="0">
                <a:ea typeface="宋体" panose="02010600030101010101" pitchFamily="2" charset="-122"/>
              </a:rPr>
              <a:t> 3NF(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R, T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Input: A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its FDs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Output: A collection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of relations in 3NF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While changes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1.1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is implied by the other FDs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      </a:t>
            </a:r>
            <a:r>
              <a:rPr lang="en-US" altLang="zh-CN" sz="2000" dirty="0">
                <a:ea typeface="宋体" panose="02010600030101010101" pitchFamily="2" charset="-122"/>
              </a:rPr>
              <a:t>Then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remove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T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1.2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 is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and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is implied by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Then replace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T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by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;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  For each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construct a table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baseline="-25000" dirty="0">
                <a:solidFill>
                  <a:srgbClr val="00B050"/>
                </a:solidFill>
                <a:ea typeface="MingLiU" panose="02020509000000000000" pitchFamily="49" charset="-120"/>
              </a:rPr>
              <a:t>,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 =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baseline="-25000" dirty="0">
                <a:solidFill>
                  <a:srgbClr val="00B050"/>
                </a:solidFill>
                <a:ea typeface="MingLiU" panose="02020509000000000000" pitchFamily="49" charset="-120"/>
              </a:rPr>
              <a:t>,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(R) </a:t>
            </a:r>
            <a:r>
              <a:rPr lang="en-US" altLang="zh-CN" sz="2000" dirty="0">
                <a:ea typeface="宋体" panose="02010600030101010101" pitchFamily="2" charset="-122"/>
              </a:rPr>
              <a:t>with FD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{X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A}</a:t>
            </a:r>
            <a:r>
              <a:rPr lang="en-US" altLang="zh-CN" sz="2000" dirty="0">
                <a:ea typeface="宋体" panose="02010600030101010101" pitchFamily="2" charset="-122"/>
              </a:rPr>
              <a:t>; 	 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3.  If none of the relations in step 2 contains a key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Then add another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</a:rPr>
              <a:t> whose schema is a key for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with no non-trivial FDs.</a:t>
            </a:r>
          </a:p>
        </p:txBody>
      </p:sp>
    </p:spTree>
    <p:extLst>
      <p:ext uri="{BB962C8B-B14F-4D97-AF65-F5344CB8AC3E}">
        <p14:creationId xmlns:p14="http://schemas.microsoft.com/office/powerpoint/2010/main" val="86054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4070BD-1F7E-4F6E-B096-294770D2519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Decomposition into 3NF</a:t>
            </a:r>
          </a:p>
        </p:txBody>
      </p:sp>
      <p:sp>
        <p:nvSpPr>
          <p:cNvPr id="63492" name="Rectangle 3"/>
          <p:cNvSpPr txBox="1">
            <a:spLocks noChangeArrowheads="1"/>
          </p:cNvSpPr>
          <p:nvPr/>
        </p:nvSpPr>
        <p:spPr bwMode="auto">
          <a:xfrm>
            <a:off x="838200" y="1219200"/>
            <a:ext cx="7391400" cy="419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000" dirty="0">
                <a:ea typeface="宋体" panose="02010600030101010101" pitchFamily="2" charset="-122"/>
              </a:rPr>
              <a:t> 3NF(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R, T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Input: A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its FDs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Output: A collection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of relations in 3NF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While changes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1.1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is implied by the other FDs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      </a:t>
            </a:r>
            <a:r>
              <a:rPr lang="en-US" altLang="zh-CN" sz="2000" dirty="0">
                <a:ea typeface="宋体" panose="02010600030101010101" pitchFamily="2" charset="-122"/>
              </a:rPr>
              <a:t>Then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remove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T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1.2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 is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and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is implied by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Then replace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T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by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;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  For each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construct a table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baseline="-25000" dirty="0">
                <a:solidFill>
                  <a:srgbClr val="00B050"/>
                </a:solidFill>
                <a:ea typeface="MingLiU" panose="02020509000000000000" pitchFamily="49" charset="-120"/>
              </a:rPr>
              <a:t>,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 =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baseline="-25000" dirty="0">
                <a:solidFill>
                  <a:srgbClr val="00B050"/>
                </a:solidFill>
                <a:ea typeface="MingLiU" panose="02020509000000000000" pitchFamily="49" charset="-120"/>
              </a:rPr>
              <a:t>,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(R) </a:t>
            </a:r>
            <a:r>
              <a:rPr lang="en-US" altLang="zh-CN" sz="2000" dirty="0">
                <a:ea typeface="宋体" panose="02010600030101010101" pitchFamily="2" charset="-122"/>
              </a:rPr>
              <a:t>with FD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{X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A}</a:t>
            </a:r>
            <a:r>
              <a:rPr lang="en-US" altLang="zh-CN" sz="2000" dirty="0">
                <a:ea typeface="宋体" panose="02010600030101010101" pitchFamily="2" charset="-122"/>
              </a:rPr>
              <a:t>; 	 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3.  If none of the relations in step 2 contains a key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Then add another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</a:rPr>
              <a:t> whose schema is a key for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with no non-trivial FDs.</a:t>
            </a:r>
          </a:p>
        </p:txBody>
      </p:sp>
      <p:sp>
        <p:nvSpPr>
          <p:cNvPr id="63493" name="Rounded Rectangle 1"/>
          <p:cNvSpPr>
            <a:spLocks noChangeArrowheads="1"/>
          </p:cNvSpPr>
          <p:nvPr/>
        </p:nvSpPr>
        <p:spPr bwMode="auto">
          <a:xfrm>
            <a:off x="838200" y="2286000"/>
            <a:ext cx="5791200" cy="1524000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804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4070BD-1F7E-4F6E-B096-294770D2519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Decomposition into 3NF</a:t>
            </a:r>
          </a:p>
        </p:txBody>
      </p:sp>
      <p:sp>
        <p:nvSpPr>
          <p:cNvPr id="63492" name="Rectangle 3"/>
          <p:cNvSpPr txBox="1">
            <a:spLocks noChangeArrowheads="1"/>
          </p:cNvSpPr>
          <p:nvPr/>
        </p:nvSpPr>
        <p:spPr bwMode="auto">
          <a:xfrm>
            <a:off x="838200" y="1219200"/>
            <a:ext cx="7391400" cy="381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000" dirty="0">
                <a:ea typeface="宋体" panose="02010600030101010101" pitchFamily="2" charset="-122"/>
              </a:rPr>
              <a:t> \\ decide if FD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 a collection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is redundant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marL="457200" indent="-457200">
              <a:spcBef>
                <a:spcPct val="0"/>
              </a:spcBef>
              <a:buFont typeface="Monotype Sorts" pitchFamily="8" charset="2"/>
              <a:buAutoNum type="arabicPeriod"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0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T </a:t>
            </a:r>
            <a:r>
              <a:rPr lang="en-US" altLang="zh-CN" sz="2000" dirty="0">
                <a:ea typeface="宋体" panose="02010600030101010101" pitchFamily="2" charset="-122"/>
              </a:rPr>
              <a:t>– {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};</a:t>
            </a:r>
          </a:p>
          <a:p>
            <a:pPr marL="457200" indent="-457200">
              <a:spcBef>
                <a:spcPct val="0"/>
              </a:spcBef>
              <a:buFont typeface="Monotype Sorts" pitchFamily="8" charset="2"/>
              <a:buAutoNum type="arabicPeriod"/>
            </a:pPr>
            <a:r>
              <a:rPr lang="en-US" altLang="zh-CN" sz="2000" dirty="0">
                <a:ea typeface="宋体" panose="02010600030101010101" pitchFamily="2" charset="-122"/>
              </a:rPr>
              <a:t>Compute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ea typeface="宋体" panose="02010600030101010101" pitchFamily="2" charset="-122"/>
              </a:rPr>
              <a:t> using the FDs in the collection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0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spcBef>
                <a:spcPct val="0"/>
              </a:spcBef>
              <a:buFont typeface="Monotype Sorts" pitchFamily="8" charset="2"/>
              <a:buAutoNum type="arabicPeriod"/>
            </a:pPr>
            <a:r>
              <a:rPr lang="en-US" altLang="zh-CN" sz="2000" dirty="0">
                <a:ea typeface="宋体" panose="02010600030101010101" pitchFamily="2" charset="-122"/>
              </a:rPr>
              <a:t>If 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ea typeface="宋体" panose="02010600030101010101" pitchFamily="2" charset="-122"/>
              </a:rPr>
              <a:t> contains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) 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Then remove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 from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\\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is redundant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.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endParaRPr lang="en-US" altLang="zh-CN" sz="20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endParaRPr lang="en-US" altLang="zh-CN" sz="20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000" dirty="0">
                <a:ea typeface="宋体" panose="02010600030101010101" pitchFamily="2" charset="-122"/>
              </a:rPr>
              <a:t> \\ decide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 </a:t>
            </a:r>
            <a:r>
              <a:rPr lang="en-US" altLang="zh-CN" sz="2000" dirty="0">
                <a:ea typeface="宋体" panose="02010600030101010101" pitchFamily="2" charset="-122"/>
              </a:rPr>
              <a:t>in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T </a:t>
            </a:r>
            <a:r>
              <a:rPr lang="en-US" altLang="zh-CN" sz="2000" dirty="0">
                <a:ea typeface="宋体" panose="02010600030101010101" pitchFamily="2" charset="-122"/>
              </a:rPr>
              <a:t>can be replaced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by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marL="457200" indent="-457200">
              <a:spcBef>
                <a:spcPct val="0"/>
              </a:spcBef>
              <a:buFont typeface="Monotype Sorts" pitchFamily="8" charset="2"/>
              <a:buAutoNum type="arabicPeriod"/>
            </a:pPr>
            <a:r>
              <a:rPr lang="en-US" altLang="zh-CN" sz="2000" dirty="0">
                <a:ea typeface="宋体" panose="02010600030101010101" pitchFamily="2" charset="-122"/>
              </a:rPr>
              <a:t>Compute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ea typeface="宋体" panose="02010600030101010101" pitchFamily="2" charset="-122"/>
              </a:rPr>
              <a:t> using the FDs in the collection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spcBef>
                <a:spcPct val="0"/>
              </a:spcBef>
              <a:buFont typeface="Monotype Sorts" pitchFamily="8" charset="2"/>
              <a:buAutoNum type="arabicPeriod"/>
            </a:pPr>
            <a:r>
              <a:rPr lang="en-US" altLang="zh-CN" sz="2000" dirty="0">
                <a:ea typeface="宋体" panose="02010600030101010101" pitchFamily="2" charset="-122"/>
              </a:rPr>
              <a:t>If 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ea typeface="宋体" panose="02010600030101010101" pitchFamily="2" charset="-122"/>
              </a:rPr>
              <a:t> contains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) 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Then replace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 </a:t>
            </a:r>
            <a:r>
              <a:rPr lang="en-US" altLang="zh-CN" sz="2000" dirty="0">
                <a:ea typeface="宋体" panose="02010600030101010101" pitchFamily="2" charset="-122"/>
              </a:rPr>
              <a:t>in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T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by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07159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4070BD-1F7E-4F6E-B096-294770D2519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Decomposition into 3NF</a:t>
            </a:r>
          </a:p>
        </p:txBody>
      </p:sp>
      <p:sp>
        <p:nvSpPr>
          <p:cNvPr id="63492" name="Rectangle 3"/>
          <p:cNvSpPr txBox="1">
            <a:spLocks noChangeArrowheads="1"/>
          </p:cNvSpPr>
          <p:nvPr/>
        </p:nvSpPr>
        <p:spPr bwMode="auto">
          <a:xfrm>
            <a:off x="838200" y="1219200"/>
            <a:ext cx="7391400" cy="419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000" dirty="0">
                <a:ea typeface="宋体" panose="02010600030101010101" pitchFamily="2" charset="-122"/>
              </a:rPr>
              <a:t> 3NF(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R, T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Input: A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its FDs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Output: A collection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of relations in 3NF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While changes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1.1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is implied by the other FDs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      </a:t>
            </a:r>
            <a:r>
              <a:rPr lang="en-US" altLang="zh-CN" sz="2000" dirty="0">
                <a:ea typeface="宋体" panose="02010600030101010101" pitchFamily="2" charset="-122"/>
              </a:rPr>
              <a:t>Then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remove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T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1.2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 is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and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is implied by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Then replace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T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by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;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  For each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construct a table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baseline="-25000" dirty="0">
                <a:solidFill>
                  <a:srgbClr val="00B050"/>
                </a:solidFill>
                <a:ea typeface="MingLiU" panose="02020509000000000000" pitchFamily="49" charset="-120"/>
              </a:rPr>
              <a:t>,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 =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baseline="-25000" dirty="0">
                <a:solidFill>
                  <a:srgbClr val="00B050"/>
                </a:solidFill>
                <a:ea typeface="MingLiU" panose="02020509000000000000" pitchFamily="49" charset="-120"/>
              </a:rPr>
              <a:t>,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(R) </a:t>
            </a:r>
            <a:r>
              <a:rPr lang="en-US" altLang="zh-CN" sz="2000" dirty="0">
                <a:ea typeface="宋体" panose="02010600030101010101" pitchFamily="2" charset="-122"/>
              </a:rPr>
              <a:t>with FD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{X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A}</a:t>
            </a:r>
            <a:r>
              <a:rPr lang="en-US" altLang="zh-CN" sz="2000" dirty="0">
                <a:ea typeface="宋体" panose="02010600030101010101" pitchFamily="2" charset="-122"/>
              </a:rPr>
              <a:t>; 	 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3.  If none of the relations in step 2 contains a key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Then add another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</a:rPr>
              <a:t> whose schema is a key for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with no non-trivial FDs.</a:t>
            </a:r>
          </a:p>
        </p:txBody>
      </p:sp>
      <p:sp>
        <p:nvSpPr>
          <p:cNvPr id="63493" name="Rounded Rectangle 1"/>
          <p:cNvSpPr>
            <a:spLocks noChangeArrowheads="1"/>
          </p:cNvSpPr>
          <p:nvPr/>
        </p:nvSpPr>
        <p:spPr bwMode="auto">
          <a:xfrm>
            <a:off x="838200" y="2286000"/>
            <a:ext cx="5791200" cy="1524000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199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4070BD-1F7E-4F6E-B096-294770D2519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Decomposition into 3NF</a:t>
            </a:r>
          </a:p>
        </p:txBody>
      </p:sp>
      <p:sp>
        <p:nvSpPr>
          <p:cNvPr id="63492" name="Rectangle 3"/>
          <p:cNvSpPr txBox="1">
            <a:spLocks noChangeArrowheads="1"/>
          </p:cNvSpPr>
          <p:nvPr/>
        </p:nvSpPr>
        <p:spPr bwMode="auto">
          <a:xfrm>
            <a:off x="838200" y="1219200"/>
            <a:ext cx="7391400" cy="419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000" dirty="0">
                <a:ea typeface="宋体" panose="02010600030101010101" pitchFamily="2" charset="-122"/>
              </a:rPr>
              <a:t> 3NF(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R, T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Input: A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its FDs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Output: A collection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of relations in 3NF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While changes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1.1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is implied by the other FDs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      </a:t>
            </a:r>
            <a:r>
              <a:rPr lang="en-US" altLang="zh-CN" sz="2000" dirty="0">
                <a:ea typeface="宋体" panose="02010600030101010101" pitchFamily="2" charset="-122"/>
              </a:rPr>
              <a:t>Then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remove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T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1.2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 is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and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is implied by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Then replace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T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by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;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  For each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construct a table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baseline="-25000" dirty="0">
                <a:solidFill>
                  <a:srgbClr val="00B050"/>
                </a:solidFill>
                <a:ea typeface="MingLiU" panose="02020509000000000000" pitchFamily="49" charset="-120"/>
              </a:rPr>
              <a:t>,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 =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baseline="-25000" dirty="0">
                <a:solidFill>
                  <a:srgbClr val="00B050"/>
                </a:solidFill>
                <a:ea typeface="MingLiU" panose="02020509000000000000" pitchFamily="49" charset="-120"/>
              </a:rPr>
              <a:t>,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(R) </a:t>
            </a:r>
            <a:r>
              <a:rPr lang="en-US" altLang="zh-CN" sz="2000" dirty="0">
                <a:ea typeface="宋体" panose="02010600030101010101" pitchFamily="2" charset="-122"/>
              </a:rPr>
              <a:t>with FD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{X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A}</a:t>
            </a:r>
            <a:r>
              <a:rPr lang="en-US" altLang="zh-CN" sz="2000" dirty="0">
                <a:ea typeface="宋体" panose="02010600030101010101" pitchFamily="2" charset="-122"/>
              </a:rPr>
              <a:t>; 	 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3.  If none of the relations in step 2 contains a key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Then add another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</a:rPr>
              <a:t> whose schema is a key for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with no non-trivial FDs.</a:t>
            </a:r>
          </a:p>
        </p:txBody>
      </p:sp>
      <p:sp>
        <p:nvSpPr>
          <p:cNvPr id="5" name="Rounded Rectangle 1"/>
          <p:cNvSpPr>
            <a:spLocks noChangeArrowheads="1"/>
          </p:cNvSpPr>
          <p:nvPr/>
        </p:nvSpPr>
        <p:spPr bwMode="auto">
          <a:xfrm>
            <a:off x="811213" y="3810000"/>
            <a:ext cx="6580187" cy="685800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3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4070BD-1F7E-4F6E-B096-294770D2519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Decomposition into 3NF</a:t>
            </a:r>
          </a:p>
        </p:txBody>
      </p:sp>
      <p:sp>
        <p:nvSpPr>
          <p:cNvPr id="63492" name="Rectangle 3"/>
          <p:cNvSpPr txBox="1">
            <a:spLocks noChangeArrowheads="1"/>
          </p:cNvSpPr>
          <p:nvPr/>
        </p:nvSpPr>
        <p:spPr bwMode="auto">
          <a:xfrm>
            <a:off x="838200" y="1219200"/>
            <a:ext cx="7391400" cy="419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000" dirty="0">
                <a:ea typeface="宋体" panose="02010600030101010101" pitchFamily="2" charset="-122"/>
              </a:rPr>
              <a:t> 3NF(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R, T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Input: A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its FDs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Output: A collection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of relations in 3NF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While changes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1.1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is implied by the other FDs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      </a:t>
            </a:r>
            <a:r>
              <a:rPr lang="en-US" altLang="zh-CN" sz="2000" dirty="0">
                <a:ea typeface="宋体" panose="02010600030101010101" pitchFamily="2" charset="-122"/>
              </a:rPr>
              <a:t>Then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remove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T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1.2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 is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and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is implied by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Then replace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T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by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;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  For each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construct a table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baseline="-25000" dirty="0">
                <a:solidFill>
                  <a:srgbClr val="00B050"/>
                </a:solidFill>
                <a:ea typeface="MingLiU" panose="02020509000000000000" pitchFamily="49" charset="-120"/>
              </a:rPr>
              <a:t>,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 =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baseline="-25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(R) </a:t>
            </a:r>
            <a:r>
              <a:rPr lang="en-US" altLang="zh-CN" sz="2000" dirty="0">
                <a:ea typeface="宋体" panose="02010600030101010101" pitchFamily="2" charset="-122"/>
              </a:rPr>
              <a:t>with FD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{X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A}</a:t>
            </a:r>
            <a:r>
              <a:rPr lang="en-US" altLang="zh-CN" sz="2000" dirty="0">
                <a:ea typeface="宋体" panose="02010600030101010101" pitchFamily="2" charset="-122"/>
              </a:rPr>
              <a:t>; 	 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3.  If none of the relations in step 2 contains a key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Then add another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</a:rPr>
              <a:t> whose schema is a key for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with no non-trivial FDs.</a:t>
            </a:r>
          </a:p>
        </p:txBody>
      </p:sp>
      <p:sp>
        <p:nvSpPr>
          <p:cNvPr id="5" name="Rounded Rectangle 1"/>
          <p:cNvSpPr>
            <a:spLocks noChangeArrowheads="1"/>
          </p:cNvSpPr>
          <p:nvPr/>
        </p:nvSpPr>
        <p:spPr bwMode="auto">
          <a:xfrm>
            <a:off x="838200" y="4419600"/>
            <a:ext cx="7010400" cy="990600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7043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4070BD-1F7E-4F6E-B096-294770D2519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Decomposition into 3NF</a:t>
            </a:r>
          </a:p>
        </p:txBody>
      </p:sp>
      <p:sp>
        <p:nvSpPr>
          <p:cNvPr id="63492" name="Rectangle 3"/>
          <p:cNvSpPr txBox="1">
            <a:spLocks noChangeArrowheads="1"/>
          </p:cNvSpPr>
          <p:nvPr/>
        </p:nvSpPr>
        <p:spPr bwMode="auto">
          <a:xfrm>
            <a:off x="838200" y="1219200"/>
            <a:ext cx="7391400" cy="419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000" dirty="0">
                <a:ea typeface="宋体" panose="02010600030101010101" pitchFamily="2" charset="-122"/>
              </a:rPr>
              <a:t> 3NF(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R, T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Input: A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its FDs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Output: A collection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of relations in 3NF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While changes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1.1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is implied by the other FDs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      </a:t>
            </a:r>
            <a:r>
              <a:rPr lang="en-US" altLang="zh-CN" sz="2000" dirty="0">
                <a:ea typeface="宋体" panose="02010600030101010101" pitchFamily="2" charset="-122"/>
              </a:rPr>
              <a:t>Then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remove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from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T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1.2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 is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and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is implied by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T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Then replace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T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by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;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  For each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000" dirty="0">
                <a:ea typeface="宋体" panose="02010600030101010101" pitchFamily="2" charset="-122"/>
              </a:rPr>
              <a:t>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construct a table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baseline="-25000" dirty="0">
                <a:solidFill>
                  <a:srgbClr val="00B050"/>
                </a:solidFill>
                <a:ea typeface="MingLiU" panose="02020509000000000000" pitchFamily="49" charset="-120"/>
              </a:rPr>
              <a:t>,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 =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baseline="-25000" dirty="0">
                <a:solidFill>
                  <a:srgbClr val="00B050"/>
                </a:solidFill>
                <a:ea typeface="MingLiU" panose="02020509000000000000" pitchFamily="49" charset="-120"/>
              </a:rPr>
              <a:t>,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(R) </a:t>
            </a:r>
            <a:r>
              <a:rPr lang="en-US" altLang="zh-CN" sz="2000" dirty="0">
                <a:ea typeface="宋体" panose="02010600030101010101" pitchFamily="2" charset="-122"/>
              </a:rPr>
              <a:t>with FD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{X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A}</a:t>
            </a:r>
            <a:r>
              <a:rPr lang="en-US" altLang="zh-CN" sz="2000" dirty="0">
                <a:ea typeface="宋体" panose="02010600030101010101" pitchFamily="2" charset="-122"/>
              </a:rPr>
              <a:t>; 	 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3.  If none of the relations in step 2 contains a key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Then add another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</a:rPr>
              <a:t> whose schema is a key for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with no non-trivial FDs.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5562600"/>
            <a:ext cx="7391400" cy="708025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latin typeface="+mn-lt"/>
              </a:rPr>
              <a:t>It can be formally proved that the algorithm 3NF produces a set </a:t>
            </a:r>
          </a:p>
          <a:p>
            <a:pPr>
              <a:defRPr/>
            </a:pPr>
            <a:r>
              <a:rPr lang="en-US" sz="2000" dirty="0">
                <a:latin typeface="+mn-lt"/>
              </a:rPr>
              <a:t>of relations in 3NF, which is both recoverable and FD preserving </a:t>
            </a:r>
          </a:p>
        </p:txBody>
      </p:sp>
    </p:spTree>
    <p:extLst>
      <p:ext uri="{BB962C8B-B14F-4D97-AF65-F5344CB8AC3E}">
        <p14:creationId xmlns:p14="http://schemas.microsoft.com/office/powerpoint/2010/main" val="2548498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EE13708-4D02-48D0-8B54-140C7FEB908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 dirty="0"/>
              <a:t>Normal Forms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1464733"/>
            <a:ext cx="6849533" cy="1921933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en-US" sz="2800" dirty="0">
                <a:solidFill>
                  <a:srgbClr val="FF0000"/>
                </a:solidFill>
              </a:rPr>
              <a:t>Boyce-</a:t>
            </a:r>
            <a:r>
              <a:rPr lang="en-US" altLang="en-US" sz="2800" dirty="0" err="1">
                <a:solidFill>
                  <a:srgbClr val="FF0000"/>
                </a:solidFill>
              </a:rPr>
              <a:t>Codd</a:t>
            </a:r>
            <a:r>
              <a:rPr lang="en-US" altLang="en-US" sz="2800" dirty="0">
                <a:solidFill>
                  <a:srgbClr val="FF0000"/>
                </a:solidFill>
              </a:rPr>
              <a:t> Normal Form</a:t>
            </a:r>
          </a:p>
          <a:p>
            <a:pPr marL="0" indent="0">
              <a:buFont typeface="Monotype Sorts" pitchFamily="8" charset="2"/>
              <a:buNone/>
            </a:pPr>
            <a:r>
              <a:rPr lang="en-US" altLang="en-US" sz="2800" dirty="0"/>
              <a:t>A relation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 is in </a:t>
            </a:r>
            <a:r>
              <a:rPr lang="en-US" altLang="en-US" sz="2800" dirty="0">
                <a:solidFill>
                  <a:srgbClr val="FFC000"/>
                </a:solidFill>
              </a:rPr>
              <a:t>Boyce-</a:t>
            </a:r>
            <a:r>
              <a:rPr lang="en-US" altLang="en-US" sz="2800" dirty="0" err="1">
                <a:solidFill>
                  <a:srgbClr val="FFC000"/>
                </a:solidFill>
              </a:rPr>
              <a:t>Codd</a:t>
            </a:r>
            <a:r>
              <a:rPr lang="en-US" altLang="en-US" sz="2800" dirty="0">
                <a:solidFill>
                  <a:srgbClr val="FFC000"/>
                </a:solidFill>
              </a:rPr>
              <a:t> Normal Form</a:t>
            </a:r>
            <a:r>
              <a:rPr lang="en-US" altLang="en-US" sz="2800" dirty="0"/>
              <a:t> (</a:t>
            </a:r>
            <a:r>
              <a:rPr lang="en-US" altLang="en-US" sz="2800" dirty="0">
                <a:solidFill>
                  <a:srgbClr val="FFC000"/>
                </a:solidFill>
              </a:rPr>
              <a:t>BCNF</a:t>
            </a:r>
            <a:r>
              <a:rPr lang="en-US" altLang="en-US" sz="2800" dirty="0"/>
              <a:t>) if every nontrivial FD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en-US" sz="2800" dirty="0"/>
              <a:t>has its left side </a:t>
            </a:r>
            <a:r>
              <a:rPr lang="en-US" altLang="en-US" sz="2800" dirty="0">
                <a:solidFill>
                  <a:srgbClr val="00B050"/>
                </a:solidFill>
              </a:rPr>
              <a:t>X</a:t>
            </a:r>
            <a:r>
              <a:rPr lang="en-US" altLang="en-US" sz="2800" dirty="0"/>
              <a:t> a </a:t>
            </a:r>
            <a:r>
              <a:rPr lang="en-US" altLang="en-US" sz="2800" dirty="0" err="1"/>
              <a:t>superkey</a:t>
            </a:r>
            <a:r>
              <a:rPr lang="en-US" altLang="en-US" sz="2800" dirty="0"/>
              <a:t>.</a:t>
            </a:r>
          </a:p>
        </p:txBody>
      </p:sp>
      <p:sp>
        <p:nvSpPr>
          <p:cNvPr id="6" name="Rounded Rectangle 1"/>
          <p:cNvSpPr>
            <a:spLocks noChangeArrowheads="1"/>
          </p:cNvSpPr>
          <p:nvPr/>
        </p:nvSpPr>
        <p:spPr bwMode="auto">
          <a:xfrm>
            <a:off x="1219200" y="4038600"/>
            <a:ext cx="7086600" cy="19050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71600" y="4114800"/>
            <a:ext cx="6858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defTabSz="540000">
              <a:buFont typeface="Monotype Sorts" pitchFamily="8" charset="2"/>
              <a:buNone/>
              <a:defRPr/>
            </a:pPr>
            <a:r>
              <a:rPr lang="en-US" altLang="en-US" sz="2800" dirty="0">
                <a:solidFill>
                  <a:srgbClr val="FF0000"/>
                </a:solidFill>
                <a:latin typeface="+mn-lt"/>
              </a:rPr>
              <a:t>The 3</a:t>
            </a:r>
            <a:r>
              <a:rPr lang="en-US" altLang="en-US" sz="2800" baseline="30000" dirty="0">
                <a:solidFill>
                  <a:srgbClr val="FF0000"/>
                </a:solidFill>
                <a:latin typeface="+mn-lt"/>
              </a:rPr>
              <a:t>rd</a:t>
            </a:r>
            <a:r>
              <a:rPr lang="en-US" altLang="en-US" sz="2800" dirty="0">
                <a:solidFill>
                  <a:srgbClr val="FF0000"/>
                </a:solidFill>
                <a:latin typeface="+mn-lt"/>
              </a:rPr>
              <a:t> Normal Form (3NF)	</a:t>
            </a:r>
            <a:r>
              <a:rPr lang="en-US" altLang="en-US" sz="2800" dirty="0">
                <a:latin typeface="+mn-lt"/>
              </a:rPr>
              <a:t>			</a:t>
            </a:r>
          </a:p>
          <a:p>
            <a:pPr marL="0" indent="0" defTabSz="540000">
              <a:buFont typeface="Monotype Sorts" pitchFamily="8" charset="2"/>
              <a:buNone/>
              <a:defRPr/>
            </a:pPr>
            <a:r>
              <a:rPr lang="en-US" altLang="en-US" sz="2800" dirty="0">
                <a:solidFill>
                  <a:schemeClr val="tx1"/>
                </a:solidFill>
                <a:latin typeface="+mn-lt"/>
              </a:rPr>
              <a:t>A relation </a:t>
            </a:r>
            <a:r>
              <a:rPr lang="en-US" altLang="en-US" sz="2800" dirty="0">
                <a:solidFill>
                  <a:srgbClr val="00B050"/>
                </a:solidFill>
                <a:latin typeface="+mn-lt"/>
              </a:rPr>
              <a:t>R</a:t>
            </a:r>
            <a:r>
              <a:rPr lang="en-US" altLang="en-US" sz="2800" dirty="0">
                <a:solidFill>
                  <a:schemeClr val="tx1"/>
                </a:solidFill>
                <a:latin typeface="+mn-lt"/>
              </a:rPr>
              <a:t> is in </a:t>
            </a:r>
            <a:r>
              <a:rPr lang="en-US" altLang="en-US" sz="2800" dirty="0">
                <a:solidFill>
                  <a:srgbClr val="FFC000"/>
                </a:solidFill>
                <a:latin typeface="+mn-lt"/>
              </a:rPr>
              <a:t>3NF</a:t>
            </a:r>
            <a:r>
              <a:rPr lang="en-US" altLang="en-US" sz="2800" dirty="0">
                <a:solidFill>
                  <a:schemeClr val="tx1"/>
                </a:solidFill>
                <a:latin typeface="+mn-lt"/>
              </a:rPr>
              <a:t> if for every nontrivial FD </a:t>
            </a:r>
            <a:r>
              <a:rPr lang="en-US" altLang="zh-CN" sz="2800" dirty="0">
                <a:solidFill>
                  <a:srgbClr val="00B050"/>
                </a:solidFill>
                <a:latin typeface="+mn-lt"/>
                <a:ea typeface="宋体" panose="02010600030101010101" pitchFamily="2" charset="-122"/>
              </a:rPr>
              <a:t>X</a:t>
            </a:r>
            <a:r>
              <a:rPr lang="en-US" altLang="en-US" sz="2800" dirty="0">
                <a:solidFill>
                  <a:srgbClr val="00B050"/>
                </a:solidFill>
                <a:latin typeface="+mn-lt"/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solidFill>
                  <a:srgbClr val="00B050"/>
                </a:solidFill>
                <a:latin typeface="+mn-lt"/>
                <a:ea typeface="宋体" panose="02010600030101010101" pitchFamily="2" charset="-122"/>
              </a:rPr>
              <a:t>A</a:t>
            </a:r>
            <a:r>
              <a:rPr lang="en-US" altLang="zh-CN" sz="2800" dirty="0">
                <a:solidFill>
                  <a:schemeClr val="tx1"/>
                </a:solidFill>
                <a:latin typeface="+mn-lt"/>
                <a:ea typeface="宋体" panose="02010600030101010101" pitchFamily="2" charset="-122"/>
              </a:rPr>
              <a:t> </a:t>
            </a:r>
            <a:r>
              <a:rPr lang="en-US" altLang="en-US" sz="2800" dirty="0">
                <a:solidFill>
                  <a:schemeClr val="tx1"/>
                </a:solidFill>
                <a:latin typeface="+mn-lt"/>
              </a:rPr>
              <a:t>of </a:t>
            </a:r>
            <a:r>
              <a:rPr lang="en-US" altLang="en-US" sz="2800" dirty="0">
                <a:solidFill>
                  <a:srgbClr val="00B050"/>
                </a:solidFill>
                <a:latin typeface="+mn-lt"/>
              </a:rPr>
              <a:t>R</a:t>
            </a:r>
            <a:r>
              <a:rPr lang="en-US" altLang="en-US" sz="2800" dirty="0">
                <a:solidFill>
                  <a:schemeClr val="tx1"/>
                </a:solidFill>
                <a:latin typeface="+mn-lt"/>
              </a:rPr>
              <a:t>, either </a:t>
            </a:r>
            <a:r>
              <a:rPr lang="en-US" altLang="en-US" sz="2800" dirty="0">
                <a:solidFill>
                  <a:srgbClr val="00B050"/>
                </a:solidFill>
                <a:latin typeface="+mn-lt"/>
              </a:rPr>
              <a:t>X</a:t>
            </a:r>
            <a:r>
              <a:rPr lang="en-US" altLang="en-US" sz="2800" dirty="0">
                <a:solidFill>
                  <a:schemeClr val="tx1"/>
                </a:solidFill>
                <a:latin typeface="+mn-lt"/>
              </a:rPr>
              <a:t> is a </a:t>
            </a:r>
            <a:r>
              <a:rPr lang="en-US" altLang="en-US" sz="2800" dirty="0" err="1">
                <a:solidFill>
                  <a:schemeClr val="tx1"/>
                </a:solidFill>
                <a:latin typeface="+mn-lt"/>
              </a:rPr>
              <a:t>superkey</a:t>
            </a:r>
            <a:r>
              <a:rPr lang="en-US" altLang="en-US" sz="2800" dirty="0">
                <a:solidFill>
                  <a:schemeClr val="tx1"/>
                </a:solidFill>
                <a:latin typeface="+mn-lt"/>
              </a:rPr>
              <a:t> or </a:t>
            </a:r>
            <a:r>
              <a:rPr lang="en-US" altLang="en-US" sz="2800" dirty="0">
                <a:solidFill>
                  <a:srgbClr val="00B050"/>
                </a:solidFill>
                <a:latin typeface="+mn-lt"/>
              </a:rPr>
              <a:t>A</a:t>
            </a:r>
            <a:r>
              <a:rPr lang="en-US" altLang="en-US" sz="2800" dirty="0">
                <a:solidFill>
                  <a:schemeClr val="tx1"/>
                </a:solidFill>
                <a:latin typeface="+mn-lt"/>
              </a:rPr>
              <a:t> is a prime.</a:t>
            </a:r>
          </a:p>
        </p:txBody>
      </p:sp>
      <p:sp>
        <p:nvSpPr>
          <p:cNvPr id="8" name="Rounded Rectangle 1"/>
          <p:cNvSpPr>
            <a:spLocks noChangeArrowheads="1"/>
          </p:cNvSpPr>
          <p:nvPr/>
        </p:nvSpPr>
        <p:spPr bwMode="auto">
          <a:xfrm>
            <a:off x="1210733" y="1447800"/>
            <a:ext cx="7086600" cy="19050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793793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EF9B7E5-2582-48CE-83BC-1153AB908B7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en-US" sz="3600"/>
              <a:t>Summary</a:t>
            </a:r>
          </a:p>
        </p:txBody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524000"/>
            <a:ext cx="8153400" cy="4800600"/>
          </a:xfrm>
        </p:spPr>
        <p:txBody>
          <a:bodyPr/>
          <a:lstStyle/>
          <a:p>
            <a:pPr marL="0" indent="0" defTabSz="539750">
              <a:buFont typeface="Monotype Sorts" pitchFamily="8" charset="2"/>
              <a:buNone/>
            </a:pPr>
            <a:r>
              <a:rPr lang="en-US" altLang="en-US" sz="2800"/>
              <a:t>Two important properties of a decomposition:</a:t>
            </a:r>
          </a:p>
          <a:p>
            <a:pPr marL="0" lvl="1" indent="539750" defTabSz="539750"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en-US" altLang="en-US">
                <a:solidFill>
                  <a:srgbClr val="FF0000"/>
                </a:solidFill>
              </a:rPr>
              <a:t>Recoverability</a:t>
            </a:r>
            <a:r>
              <a:rPr lang="en-US" altLang="en-US"/>
              <a:t>: The original relations can be 	reconstructed from the decomposed relations.</a:t>
            </a:r>
          </a:p>
          <a:p>
            <a:pPr marL="0" lvl="1" indent="539750" defTabSz="539750"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en-US" altLang="en-US">
                <a:solidFill>
                  <a:srgbClr val="FF0000"/>
                </a:solidFill>
              </a:rPr>
              <a:t>Dependency Preservation</a:t>
            </a:r>
            <a:r>
              <a:rPr lang="en-US" altLang="en-US"/>
              <a:t>: The FDs in the 	original relation can be derived based on the 	FDs in the decomposed relations. </a:t>
            </a:r>
          </a:p>
        </p:txBody>
      </p:sp>
    </p:spTree>
    <p:extLst>
      <p:ext uri="{BB962C8B-B14F-4D97-AF65-F5344CB8AC3E}">
        <p14:creationId xmlns:p14="http://schemas.microsoft.com/office/powerpoint/2010/main" val="19719743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5395901-6D4D-4FC6-8CF4-87CC975F29B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en-US" sz="3600"/>
              <a:t>Summary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524000"/>
            <a:ext cx="8153400" cy="4800600"/>
          </a:xfrm>
        </p:spPr>
        <p:txBody>
          <a:bodyPr/>
          <a:lstStyle/>
          <a:p>
            <a:pPr marL="0" indent="0" defTabSz="540000">
              <a:buFont typeface="Monotype Sorts" pitchFamily="8" charset="2"/>
              <a:buNone/>
              <a:defRPr/>
            </a:pPr>
            <a:r>
              <a:rPr lang="en-US" altLang="en-US" sz="2800" dirty="0">
                <a:solidFill>
                  <a:schemeClr val="bg1">
                    <a:lumMod val="75000"/>
                  </a:schemeClr>
                </a:solidFill>
              </a:rPr>
              <a:t>Two important properties of a decomposition:</a:t>
            </a:r>
          </a:p>
          <a:p>
            <a:pPr marL="0" lvl="1" indent="540000" defTabSz="540000">
              <a:spcBef>
                <a:spcPts val="600"/>
              </a:spcBef>
              <a:buFont typeface="Wingdings" panose="05000000000000000000" pitchFamily="2" charset="2"/>
              <a:buChar char="p"/>
              <a:defRPr/>
            </a:pPr>
            <a:r>
              <a:rPr lang="en-US" altLang="en-US" dirty="0">
                <a:solidFill>
                  <a:srgbClr val="99CCFF"/>
                </a:solidFill>
              </a:rPr>
              <a:t>Recoverability</a:t>
            </a:r>
            <a:r>
              <a:rPr lang="en-US" altLang="en-US" dirty="0">
                <a:solidFill>
                  <a:schemeClr val="bg1">
                    <a:lumMod val="75000"/>
                  </a:schemeClr>
                </a:solidFill>
              </a:rPr>
              <a:t>: The original relations can be 	reconstructed from the decomposed relations.</a:t>
            </a:r>
          </a:p>
          <a:p>
            <a:pPr marL="0" lvl="1" indent="540000" defTabSz="540000">
              <a:spcBef>
                <a:spcPts val="600"/>
              </a:spcBef>
              <a:buFont typeface="Wingdings" panose="05000000000000000000" pitchFamily="2" charset="2"/>
              <a:buChar char="p"/>
              <a:defRPr/>
            </a:pPr>
            <a:r>
              <a:rPr lang="en-US" altLang="en-US" dirty="0">
                <a:solidFill>
                  <a:srgbClr val="99CCFF"/>
                </a:solidFill>
              </a:rPr>
              <a:t>Dependency Preservation</a:t>
            </a:r>
            <a:r>
              <a:rPr lang="en-US" altLang="en-US" dirty="0">
                <a:solidFill>
                  <a:schemeClr val="bg1">
                    <a:lumMod val="75000"/>
                  </a:schemeClr>
                </a:solidFill>
              </a:rPr>
              <a:t>: The FDs in the 	original relation can be derived based on the 	FDs in the decomposed relations. </a:t>
            </a:r>
          </a:p>
          <a:p>
            <a:pPr marL="0" lvl="1" indent="540000" defTabSz="540000">
              <a:spcBef>
                <a:spcPts val="600"/>
              </a:spcBef>
              <a:buFont typeface="Wingdings" panose="05000000000000000000" pitchFamily="2" charset="2"/>
              <a:buChar char="p"/>
              <a:defRPr/>
            </a:pPr>
            <a:r>
              <a:rPr lang="en-US" altLang="en-US" dirty="0"/>
              <a:t>BCNF decomposition is recoverable but not 	necessarily FD preserving</a:t>
            </a:r>
          </a:p>
        </p:txBody>
      </p:sp>
    </p:spTree>
    <p:extLst>
      <p:ext uri="{BB962C8B-B14F-4D97-AF65-F5344CB8AC3E}">
        <p14:creationId xmlns:p14="http://schemas.microsoft.com/office/powerpoint/2010/main" val="27409464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98638FB-F134-4CFE-859A-090D70A0922E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en-US" sz="3600"/>
              <a:t>Summary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524000"/>
            <a:ext cx="8153400" cy="4800600"/>
          </a:xfrm>
        </p:spPr>
        <p:txBody>
          <a:bodyPr/>
          <a:lstStyle/>
          <a:p>
            <a:pPr marL="0" indent="0" defTabSz="540000">
              <a:buFont typeface="Monotype Sorts" pitchFamily="8" charset="2"/>
              <a:buNone/>
              <a:defRPr/>
            </a:pPr>
            <a:r>
              <a:rPr lang="en-US" altLang="en-US" sz="2800" dirty="0">
                <a:solidFill>
                  <a:schemeClr val="bg1">
                    <a:lumMod val="75000"/>
                  </a:schemeClr>
                </a:solidFill>
              </a:rPr>
              <a:t>Two important properties of a decomposition:</a:t>
            </a:r>
          </a:p>
          <a:p>
            <a:pPr marL="0" lvl="1" indent="540000" defTabSz="540000">
              <a:spcBef>
                <a:spcPts val="600"/>
              </a:spcBef>
              <a:buFont typeface="Wingdings" panose="05000000000000000000" pitchFamily="2" charset="2"/>
              <a:buChar char="p"/>
              <a:defRPr/>
            </a:pPr>
            <a:r>
              <a:rPr lang="en-US" altLang="en-US" dirty="0">
                <a:solidFill>
                  <a:srgbClr val="99CCFF"/>
                </a:solidFill>
              </a:rPr>
              <a:t>Recoverability</a:t>
            </a:r>
            <a:r>
              <a:rPr lang="en-US" altLang="en-US" dirty="0">
                <a:solidFill>
                  <a:schemeClr val="bg1">
                    <a:lumMod val="75000"/>
                  </a:schemeClr>
                </a:solidFill>
              </a:rPr>
              <a:t>: The original relations can be 	reconstructed from the decomposed relations.</a:t>
            </a:r>
          </a:p>
          <a:p>
            <a:pPr marL="0" lvl="1" indent="540000" defTabSz="540000">
              <a:spcBef>
                <a:spcPts val="600"/>
              </a:spcBef>
              <a:buFont typeface="Wingdings" panose="05000000000000000000" pitchFamily="2" charset="2"/>
              <a:buChar char="p"/>
              <a:defRPr/>
            </a:pPr>
            <a:r>
              <a:rPr lang="en-US" altLang="en-US" dirty="0">
                <a:solidFill>
                  <a:srgbClr val="99CCFF"/>
                </a:solidFill>
              </a:rPr>
              <a:t>Dependency Preservation</a:t>
            </a:r>
            <a:r>
              <a:rPr lang="en-US" altLang="en-US" dirty="0">
                <a:solidFill>
                  <a:schemeClr val="bg1">
                    <a:lumMod val="75000"/>
                  </a:schemeClr>
                </a:solidFill>
              </a:rPr>
              <a:t>: The FDs in the 	original relation can be derived based on the 	FDs in the decomposed relations. </a:t>
            </a:r>
          </a:p>
          <a:p>
            <a:pPr marL="0" lvl="1" indent="540000" defTabSz="540000">
              <a:spcBef>
                <a:spcPts val="600"/>
              </a:spcBef>
              <a:buFont typeface="Wingdings" panose="05000000000000000000" pitchFamily="2" charset="2"/>
              <a:buChar char="p"/>
              <a:defRPr/>
            </a:pPr>
            <a:r>
              <a:rPr lang="en-US" altLang="en-US" dirty="0"/>
              <a:t>BCNF decomposition is recoverable but not 	necessarily FD preserving</a:t>
            </a:r>
          </a:p>
          <a:p>
            <a:pPr marL="0" lvl="1" indent="540000" defTabSz="540000">
              <a:spcBef>
                <a:spcPts val="600"/>
              </a:spcBef>
              <a:buFont typeface="Wingdings" panose="05000000000000000000" pitchFamily="2" charset="2"/>
              <a:buChar char="p"/>
              <a:defRPr/>
            </a:pPr>
            <a:r>
              <a:rPr lang="en-US" altLang="en-US" dirty="0"/>
              <a:t>3NF decomposition is both recoverable and FD 	preserving</a:t>
            </a:r>
            <a:endParaRPr lang="en-US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9053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A288698-C905-4936-83EF-AE608BCA2D6F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en-US" sz="3600"/>
              <a:t>Summary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524000"/>
            <a:ext cx="8153400" cy="4800600"/>
          </a:xfrm>
        </p:spPr>
        <p:txBody>
          <a:bodyPr/>
          <a:lstStyle/>
          <a:p>
            <a:pPr marL="0" indent="0" defTabSz="540000">
              <a:buFont typeface="Monotype Sorts" pitchFamily="8" charset="2"/>
              <a:buNone/>
              <a:defRPr/>
            </a:pPr>
            <a:r>
              <a:rPr lang="en-US" altLang="en-US" sz="2800" dirty="0">
                <a:solidFill>
                  <a:schemeClr val="bg1">
                    <a:lumMod val="75000"/>
                  </a:schemeClr>
                </a:solidFill>
              </a:rPr>
              <a:t>Two important properties of a decomposition:</a:t>
            </a:r>
          </a:p>
          <a:p>
            <a:pPr marL="0" lvl="1" indent="540000" defTabSz="540000">
              <a:spcBef>
                <a:spcPts val="600"/>
              </a:spcBef>
              <a:buFont typeface="Wingdings" panose="05000000000000000000" pitchFamily="2" charset="2"/>
              <a:buChar char="p"/>
              <a:defRPr/>
            </a:pPr>
            <a:r>
              <a:rPr lang="en-US" altLang="en-US" dirty="0">
                <a:solidFill>
                  <a:srgbClr val="99CCFF"/>
                </a:solidFill>
              </a:rPr>
              <a:t>Recoverability</a:t>
            </a:r>
            <a:r>
              <a:rPr lang="en-US" altLang="en-US" dirty="0">
                <a:solidFill>
                  <a:schemeClr val="bg1">
                    <a:lumMod val="75000"/>
                  </a:schemeClr>
                </a:solidFill>
              </a:rPr>
              <a:t>: The original relations can be 	reconstructed from the decomposed relations.</a:t>
            </a:r>
          </a:p>
          <a:p>
            <a:pPr marL="0" lvl="1" indent="540000" defTabSz="540000">
              <a:spcBef>
                <a:spcPts val="600"/>
              </a:spcBef>
              <a:buFont typeface="Wingdings" panose="05000000000000000000" pitchFamily="2" charset="2"/>
              <a:buChar char="p"/>
              <a:defRPr/>
            </a:pPr>
            <a:r>
              <a:rPr lang="en-US" altLang="en-US" dirty="0">
                <a:solidFill>
                  <a:srgbClr val="99CCFF"/>
                </a:solidFill>
              </a:rPr>
              <a:t>Dependency Preservation</a:t>
            </a:r>
            <a:r>
              <a:rPr lang="en-US" altLang="en-US" dirty="0">
                <a:solidFill>
                  <a:schemeClr val="bg1">
                    <a:lumMod val="75000"/>
                  </a:schemeClr>
                </a:solidFill>
              </a:rPr>
              <a:t>: The FDs in the 	original relation can be derived based on the 	FDs in the decomposed relations. </a:t>
            </a:r>
          </a:p>
          <a:p>
            <a:pPr marL="0" lvl="1" indent="540000" defTabSz="540000">
              <a:spcBef>
                <a:spcPts val="600"/>
              </a:spcBef>
              <a:buFont typeface="Wingdings" panose="05000000000000000000" pitchFamily="2" charset="2"/>
              <a:buChar char="p"/>
              <a:defRPr/>
            </a:pPr>
            <a:r>
              <a:rPr lang="en-US" altLang="en-US" dirty="0"/>
              <a:t>BCNF decomposition is recoverable but not 	necessarily FD preserving</a:t>
            </a:r>
          </a:p>
          <a:p>
            <a:pPr marL="0" lvl="1" indent="540000" defTabSz="540000">
              <a:spcBef>
                <a:spcPts val="600"/>
              </a:spcBef>
              <a:buFont typeface="Wingdings" panose="05000000000000000000" pitchFamily="2" charset="2"/>
              <a:buChar char="p"/>
              <a:defRPr/>
            </a:pPr>
            <a:r>
              <a:rPr lang="en-US" altLang="en-US" dirty="0"/>
              <a:t>3NF decomposition is both recoverable </a:t>
            </a:r>
            <a:r>
              <a:rPr lang="en-US" altLang="en-US"/>
              <a:t>and FD </a:t>
            </a:r>
            <a:r>
              <a:rPr lang="en-US" altLang="en-US" dirty="0"/>
              <a:t>	preserving </a:t>
            </a:r>
            <a:r>
              <a:rPr lang="en-US" altLang="en-US" sz="2400" dirty="0">
                <a:solidFill>
                  <a:srgbClr val="FF0000"/>
                </a:solidFill>
              </a:rPr>
              <a:t>(however, it may introduce redundancy)</a:t>
            </a:r>
          </a:p>
        </p:txBody>
      </p:sp>
    </p:spTree>
    <p:extLst>
      <p:ext uri="{BB962C8B-B14F-4D97-AF65-F5344CB8AC3E}">
        <p14:creationId xmlns:p14="http://schemas.microsoft.com/office/powerpoint/2010/main" val="2791628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C3D7954-1A80-4F4A-9530-953811A02B48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92138"/>
          </a:xfrm>
        </p:spPr>
        <p:txBody>
          <a:bodyPr/>
          <a:lstStyle/>
          <a:p>
            <a:r>
              <a:rPr lang="en-US" altLang="en-US"/>
              <a:t>BCNF and 3NF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C4AFAAF-37AD-40D3-92FC-F7DC9C8BD66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92138"/>
          </a:xfrm>
        </p:spPr>
        <p:txBody>
          <a:bodyPr/>
          <a:lstStyle/>
          <a:p>
            <a:r>
              <a:rPr lang="en-US" altLang="en-US"/>
              <a:t>BCNF and 3NF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114800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altLang="en-US"/>
              <a:t>BCNF </a:t>
            </a:r>
            <a:r>
              <a:rPr lang="en-US" altLang="en-US">
                <a:sym typeface="Symbol" panose="05050102010706020507" pitchFamily="18" charset="2"/>
              </a:rPr>
              <a:t></a:t>
            </a:r>
            <a:r>
              <a:rPr lang="en-US" altLang="en-US"/>
              <a:t> 3NF</a:t>
            </a:r>
          </a:p>
        </p:txBody>
      </p:sp>
      <p:sp>
        <p:nvSpPr>
          <p:cNvPr id="7173" name="Rounded Rectangle 1"/>
          <p:cNvSpPr>
            <a:spLocks noChangeArrowheads="1"/>
          </p:cNvSpPr>
          <p:nvPr/>
        </p:nvSpPr>
        <p:spPr bwMode="auto">
          <a:xfrm>
            <a:off x="3733800" y="1600200"/>
            <a:ext cx="3429000" cy="1600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3NF</a:t>
            </a:r>
          </a:p>
        </p:txBody>
      </p:sp>
      <p:sp>
        <p:nvSpPr>
          <p:cNvPr id="7174" name="Oval 2"/>
          <p:cNvSpPr>
            <a:spLocks noChangeArrowheads="1"/>
          </p:cNvSpPr>
          <p:nvPr/>
        </p:nvSpPr>
        <p:spPr bwMode="auto">
          <a:xfrm>
            <a:off x="4267200" y="1905000"/>
            <a:ext cx="2286000" cy="1143000"/>
          </a:xfrm>
          <a:prstGeom prst="ellipse">
            <a:avLst/>
          </a:prstGeom>
          <a:solidFill>
            <a:srgbClr val="00B0F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BCNF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D9AAABA-0B41-46A8-A7F8-196D649DDF8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92138"/>
          </a:xfrm>
        </p:spPr>
        <p:txBody>
          <a:bodyPr/>
          <a:lstStyle/>
          <a:p>
            <a:r>
              <a:rPr lang="en-US" altLang="en-US"/>
              <a:t>BCNF and 3NF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114800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altLang="en-US"/>
              <a:t>BCNF </a:t>
            </a:r>
            <a:r>
              <a:rPr lang="en-US" altLang="en-US">
                <a:sym typeface="Symbol" panose="05050102010706020507" pitchFamily="18" charset="2"/>
              </a:rPr>
              <a:t></a:t>
            </a:r>
            <a:r>
              <a:rPr lang="en-US" altLang="en-US"/>
              <a:t> 3NF</a:t>
            </a:r>
          </a:p>
        </p:txBody>
      </p:sp>
      <p:sp>
        <p:nvSpPr>
          <p:cNvPr id="9221" name="Rounded Rectangle 1"/>
          <p:cNvSpPr>
            <a:spLocks noChangeArrowheads="1"/>
          </p:cNvSpPr>
          <p:nvPr/>
        </p:nvSpPr>
        <p:spPr bwMode="auto">
          <a:xfrm>
            <a:off x="3733800" y="1600200"/>
            <a:ext cx="3429000" cy="1600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3NF</a:t>
            </a:r>
          </a:p>
        </p:txBody>
      </p:sp>
      <p:sp>
        <p:nvSpPr>
          <p:cNvPr id="9222" name="Oval 2"/>
          <p:cNvSpPr>
            <a:spLocks noChangeArrowheads="1"/>
          </p:cNvSpPr>
          <p:nvPr/>
        </p:nvSpPr>
        <p:spPr bwMode="auto">
          <a:xfrm>
            <a:off x="4267200" y="1905000"/>
            <a:ext cx="2286000" cy="1143000"/>
          </a:xfrm>
          <a:prstGeom prst="ellipse">
            <a:avLst/>
          </a:prstGeom>
          <a:solidFill>
            <a:srgbClr val="00B0F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BCNF</a:t>
            </a:r>
          </a:p>
        </p:txBody>
      </p:sp>
      <p:graphicFrame>
        <p:nvGraphicFramePr>
          <p:cNvPr id="8" name="Group 57"/>
          <p:cNvGraphicFramePr>
            <a:graphicFrameLocks noGrp="1"/>
          </p:cNvGraphicFramePr>
          <p:nvPr/>
        </p:nvGraphicFramePr>
        <p:xfrm>
          <a:off x="1028700" y="3657600"/>
          <a:ext cx="7086599" cy="2125664"/>
        </p:xfrm>
        <a:graphic>
          <a:graphicData uri="http://schemas.openxmlformats.org/drawingml/2006/table">
            <a:tbl>
              <a:tblPr/>
              <a:tblGrid>
                <a:gridCol w="2057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2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Property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3NF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BCNF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eliminating FD redundancies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no (but most)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26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recoverable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17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preserving FDs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no (but most)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FB50223-B920-4FE9-A7CB-78084015F45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92138"/>
          </a:xfrm>
        </p:spPr>
        <p:txBody>
          <a:bodyPr/>
          <a:lstStyle/>
          <a:p>
            <a:r>
              <a:rPr lang="en-US" altLang="en-US"/>
              <a:t>BCNF and 3NF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114800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altLang="en-US"/>
              <a:t>BCNF </a:t>
            </a:r>
            <a:r>
              <a:rPr lang="en-US" altLang="en-US">
                <a:sym typeface="Symbol" panose="05050102010706020507" pitchFamily="18" charset="2"/>
              </a:rPr>
              <a:t></a:t>
            </a:r>
            <a:r>
              <a:rPr lang="en-US" altLang="en-US"/>
              <a:t> 3NF</a:t>
            </a:r>
          </a:p>
        </p:txBody>
      </p:sp>
      <p:sp>
        <p:nvSpPr>
          <p:cNvPr id="11269" name="Rounded Rectangle 1"/>
          <p:cNvSpPr>
            <a:spLocks noChangeArrowheads="1"/>
          </p:cNvSpPr>
          <p:nvPr/>
        </p:nvSpPr>
        <p:spPr bwMode="auto">
          <a:xfrm>
            <a:off x="3733800" y="1600200"/>
            <a:ext cx="3429000" cy="1600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3NF</a:t>
            </a:r>
          </a:p>
        </p:txBody>
      </p:sp>
      <p:sp>
        <p:nvSpPr>
          <p:cNvPr id="11270" name="Oval 2"/>
          <p:cNvSpPr>
            <a:spLocks noChangeArrowheads="1"/>
          </p:cNvSpPr>
          <p:nvPr/>
        </p:nvSpPr>
        <p:spPr bwMode="auto">
          <a:xfrm>
            <a:off x="4267200" y="1905000"/>
            <a:ext cx="2286000" cy="1143000"/>
          </a:xfrm>
          <a:prstGeom prst="ellipse">
            <a:avLst/>
          </a:prstGeom>
          <a:solidFill>
            <a:srgbClr val="00B0F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BCNF</a:t>
            </a:r>
          </a:p>
        </p:txBody>
      </p:sp>
      <p:graphicFrame>
        <p:nvGraphicFramePr>
          <p:cNvPr id="8" name="Group 57"/>
          <p:cNvGraphicFramePr>
            <a:graphicFrameLocks noGrp="1"/>
          </p:cNvGraphicFramePr>
          <p:nvPr/>
        </p:nvGraphicFramePr>
        <p:xfrm>
          <a:off x="1028700" y="3657600"/>
          <a:ext cx="7086599" cy="2125664"/>
        </p:xfrm>
        <a:graphic>
          <a:graphicData uri="http://schemas.openxmlformats.org/drawingml/2006/table">
            <a:tbl>
              <a:tblPr/>
              <a:tblGrid>
                <a:gridCol w="2057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2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Property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3NF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BCNF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??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eliminating FD redundancies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no (but most)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26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recoverable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17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preserving FDs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no (but most)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6EDEA5B-88E4-43D3-B020-C60D78E39CC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92138"/>
          </a:xfrm>
        </p:spPr>
        <p:txBody>
          <a:bodyPr/>
          <a:lstStyle/>
          <a:p>
            <a:r>
              <a:rPr lang="en-US" altLang="en-US"/>
              <a:t>BCNF and 3NF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114800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altLang="en-US"/>
              <a:t>BCNF </a:t>
            </a:r>
            <a:r>
              <a:rPr lang="en-US" altLang="en-US">
                <a:sym typeface="Symbol" panose="05050102010706020507" pitchFamily="18" charset="2"/>
              </a:rPr>
              <a:t></a:t>
            </a:r>
            <a:r>
              <a:rPr lang="en-US" altLang="en-US"/>
              <a:t> 3NF</a:t>
            </a:r>
          </a:p>
        </p:txBody>
      </p:sp>
      <p:sp>
        <p:nvSpPr>
          <p:cNvPr id="13317" name="Rounded Rectangle 1"/>
          <p:cNvSpPr>
            <a:spLocks noChangeArrowheads="1"/>
          </p:cNvSpPr>
          <p:nvPr/>
        </p:nvSpPr>
        <p:spPr bwMode="auto">
          <a:xfrm>
            <a:off x="3733800" y="1600200"/>
            <a:ext cx="3429000" cy="1600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3NF</a:t>
            </a:r>
          </a:p>
        </p:txBody>
      </p:sp>
      <p:sp>
        <p:nvSpPr>
          <p:cNvPr id="13318" name="Oval 2"/>
          <p:cNvSpPr>
            <a:spLocks noChangeArrowheads="1"/>
          </p:cNvSpPr>
          <p:nvPr/>
        </p:nvSpPr>
        <p:spPr bwMode="auto">
          <a:xfrm>
            <a:off x="4267200" y="1905000"/>
            <a:ext cx="2286000" cy="1143000"/>
          </a:xfrm>
          <a:prstGeom prst="ellipse">
            <a:avLst/>
          </a:prstGeom>
          <a:solidFill>
            <a:srgbClr val="00B0F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BCNF</a:t>
            </a:r>
          </a:p>
        </p:txBody>
      </p:sp>
      <p:graphicFrame>
        <p:nvGraphicFramePr>
          <p:cNvPr id="8" name="Group 57"/>
          <p:cNvGraphicFramePr>
            <a:graphicFrameLocks noGrp="1"/>
          </p:cNvGraphicFramePr>
          <p:nvPr/>
        </p:nvGraphicFramePr>
        <p:xfrm>
          <a:off x="1028700" y="3657600"/>
          <a:ext cx="7086599" cy="2125664"/>
        </p:xfrm>
        <a:graphic>
          <a:graphicData uri="http://schemas.openxmlformats.org/drawingml/2006/table">
            <a:tbl>
              <a:tblPr/>
              <a:tblGrid>
                <a:gridCol w="2057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2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Property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3NF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BCNF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Not Exist!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eliminating FD redundancies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no (but most)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26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recoverable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17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preserving FDs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no (but most)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9F0358B-6EDC-48E4-B19C-415D4204672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92138"/>
          </a:xfrm>
        </p:spPr>
        <p:txBody>
          <a:bodyPr/>
          <a:lstStyle/>
          <a:p>
            <a:r>
              <a:rPr lang="en-US" altLang="en-US"/>
              <a:t>BCNF and 3NF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114800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altLang="en-US"/>
              <a:t>BCNF </a:t>
            </a:r>
            <a:r>
              <a:rPr lang="en-US" altLang="en-US">
                <a:sym typeface="Symbol" panose="05050102010706020507" pitchFamily="18" charset="2"/>
              </a:rPr>
              <a:t></a:t>
            </a:r>
            <a:r>
              <a:rPr lang="en-US" altLang="en-US"/>
              <a:t> 3NF</a:t>
            </a:r>
          </a:p>
        </p:txBody>
      </p:sp>
      <p:sp>
        <p:nvSpPr>
          <p:cNvPr id="15365" name="Rounded Rectangle 1"/>
          <p:cNvSpPr>
            <a:spLocks noChangeArrowheads="1"/>
          </p:cNvSpPr>
          <p:nvPr/>
        </p:nvSpPr>
        <p:spPr bwMode="auto">
          <a:xfrm>
            <a:off x="3733800" y="1600200"/>
            <a:ext cx="3429000" cy="1600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3NF</a:t>
            </a:r>
          </a:p>
        </p:txBody>
      </p:sp>
      <p:sp>
        <p:nvSpPr>
          <p:cNvPr id="15366" name="Oval 2"/>
          <p:cNvSpPr>
            <a:spLocks noChangeArrowheads="1"/>
          </p:cNvSpPr>
          <p:nvPr/>
        </p:nvSpPr>
        <p:spPr bwMode="auto">
          <a:xfrm>
            <a:off x="4267200" y="1905000"/>
            <a:ext cx="2286000" cy="1143000"/>
          </a:xfrm>
          <a:prstGeom prst="ellipse">
            <a:avLst/>
          </a:prstGeom>
          <a:solidFill>
            <a:srgbClr val="00B0F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BCNF</a:t>
            </a:r>
          </a:p>
        </p:txBody>
      </p:sp>
      <p:graphicFrame>
        <p:nvGraphicFramePr>
          <p:cNvPr id="8" name="Group 57"/>
          <p:cNvGraphicFramePr>
            <a:graphicFrameLocks noGrp="1"/>
          </p:cNvGraphicFramePr>
          <p:nvPr/>
        </p:nvGraphicFramePr>
        <p:xfrm>
          <a:off x="1028700" y="3657600"/>
          <a:ext cx="7086599" cy="2125664"/>
        </p:xfrm>
        <a:graphic>
          <a:graphicData uri="http://schemas.openxmlformats.org/drawingml/2006/table">
            <a:tbl>
              <a:tblPr/>
              <a:tblGrid>
                <a:gridCol w="2057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2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Property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3NF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BCNF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Not Exist!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eliminating FD redundancies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no (but most)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26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recoverable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17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preserving FDs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no (but most)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394" name="Rounded Rectangle 3"/>
          <p:cNvSpPr>
            <a:spLocks noChangeArrowheads="1"/>
          </p:cNvSpPr>
          <p:nvPr/>
        </p:nvSpPr>
        <p:spPr bwMode="auto">
          <a:xfrm>
            <a:off x="1143000" y="4114800"/>
            <a:ext cx="1828800" cy="609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15395" name="Rounded Rectangle 8"/>
          <p:cNvSpPr>
            <a:spLocks noChangeArrowheads="1"/>
          </p:cNvSpPr>
          <p:nvPr/>
        </p:nvSpPr>
        <p:spPr bwMode="auto">
          <a:xfrm>
            <a:off x="3200400" y="4111625"/>
            <a:ext cx="1600200" cy="384175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15396" name="Rounded Rectangle 9"/>
          <p:cNvSpPr>
            <a:spLocks noChangeArrowheads="1"/>
          </p:cNvSpPr>
          <p:nvPr/>
        </p:nvSpPr>
        <p:spPr bwMode="auto">
          <a:xfrm>
            <a:off x="5410200" y="4111625"/>
            <a:ext cx="679450" cy="385763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12775F8-55AA-4E64-A6A5-FDA60CF6DB58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92138"/>
          </a:xfrm>
        </p:spPr>
        <p:txBody>
          <a:bodyPr/>
          <a:lstStyle/>
          <a:p>
            <a:r>
              <a:rPr lang="en-US" altLang="en-US"/>
              <a:t>BCNF and 3NF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114800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altLang="en-US"/>
              <a:t>BCNF </a:t>
            </a:r>
            <a:r>
              <a:rPr lang="en-US" altLang="en-US">
                <a:sym typeface="Symbol" panose="05050102010706020507" pitchFamily="18" charset="2"/>
              </a:rPr>
              <a:t></a:t>
            </a:r>
            <a:r>
              <a:rPr lang="en-US" altLang="en-US"/>
              <a:t> 3NF</a:t>
            </a:r>
          </a:p>
        </p:txBody>
      </p:sp>
      <p:sp>
        <p:nvSpPr>
          <p:cNvPr id="17413" name="Rounded Rectangle 1"/>
          <p:cNvSpPr>
            <a:spLocks noChangeArrowheads="1"/>
          </p:cNvSpPr>
          <p:nvPr/>
        </p:nvSpPr>
        <p:spPr bwMode="auto">
          <a:xfrm>
            <a:off x="3733800" y="1600200"/>
            <a:ext cx="3429000" cy="1600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3NF</a:t>
            </a:r>
          </a:p>
        </p:txBody>
      </p:sp>
      <p:sp>
        <p:nvSpPr>
          <p:cNvPr id="17414" name="Oval 2"/>
          <p:cNvSpPr>
            <a:spLocks noChangeArrowheads="1"/>
          </p:cNvSpPr>
          <p:nvPr/>
        </p:nvSpPr>
        <p:spPr bwMode="auto">
          <a:xfrm>
            <a:off x="4267200" y="1905000"/>
            <a:ext cx="2286000" cy="1143000"/>
          </a:xfrm>
          <a:prstGeom prst="ellipse">
            <a:avLst/>
          </a:prstGeom>
          <a:solidFill>
            <a:srgbClr val="00B0F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BCNF</a:t>
            </a:r>
          </a:p>
        </p:txBody>
      </p:sp>
      <p:graphicFrame>
        <p:nvGraphicFramePr>
          <p:cNvPr id="8" name="Group 57"/>
          <p:cNvGraphicFramePr>
            <a:graphicFrameLocks noGrp="1"/>
          </p:cNvGraphicFramePr>
          <p:nvPr/>
        </p:nvGraphicFramePr>
        <p:xfrm>
          <a:off x="1028700" y="3657600"/>
          <a:ext cx="7086599" cy="2125664"/>
        </p:xfrm>
        <a:graphic>
          <a:graphicData uri="http://schemas.openxmlformats.org/drawingml/2006/table">
            <a:tbl>
              <a:tblPr/>
              <a:tblGrid>
                <a:gridCol w="2057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2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Property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3NF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BCNF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Not Exist!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eliminating FD redundancies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no (but most)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26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recoverable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17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preserving FDs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no (but most)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442" name="Rounded Rectangle 3"/>
          <p:cNvSpPr>
            <a:spLocks noChangeArrowheads="1"/>
          </p:cNvSpPr>
          <p:nvPr/>
        </p:nvSpPr>
        <p:spPr bwMode="auto">
          <a:xfrm>
            <a:off x="1143000" y="4114800"/>
            <a:ext cx="1828800" cy="609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17443" name="Rounded Rectangle 8"/>
          <p:cNvSpPr>
            <a:spLocks noChangeArrowheads="1"/>
          </p:cNvSpPr>
          <p:nvPr/>
        </p:nvSpPr>
        <p:spPr bwMode="auto">
          <a:xfrm>
            <a:off x="3200400" y="4111625"/>
            <a:ext cx="1600200" cy="384175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17444" name="Rounded Rectangle 9"/>
          <p:cNvSpPr>
            <a:spLocks noChangeArrowheads="1"/>
          </p:cNvSpPr>
          <p:nvPr/>
        </p:nvSpPr>
        <p:spPr bwMode="auto">
          <a:xfrm>
            <a:off x="5410200" y="4111625"/>
            <a:ext cx="679450" cy="385763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17445" name="TextBox 4"/>
          <p:cNvSpPr txBox="1">
            <a:spLocks noChangeArrowheads="1"/>
          </p:cNvSpPr>
          <p:nvPr/>
        </p:nvSpPr>
        <p:spPr bwMode="auto">
          <a:xfrm>
            <a:off x="685800" y="5942013"/>
            <a:ext cx="76755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Would BCNF be sufficient to eliminate other kind of redundancies?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8867303-A41F-4EE7-9189-92D72CBCF32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674688" y="304800"/>
            <a:ext cx="7772400" cy="533400"/>
          </a:xfrm>
        </p:spPr>
        <p:txBody>
          <a:bodyPr/>
          <a:lstStyle/>
          <a:p>
            <a:r>
              <a:rPr lang="en-US" altLang="en-US" sz="3600"/>
              <a:t>Example of a bad relation in BCNF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27C64C5-6AB5-4270-8350-030B7AA84B6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7772400" cy="2286000"/>
          </a:xfrm>
        </p:spPr>
        <p:txBody>
          <a:bodyPr/>
          <a:lstStyle/>
          <a:p>
            <a:pPr marL="0" indent="457200" defTabSz="457200">
              <a:lnSpc>
                <a:spcPct val="90000"/>
              </a:lnSpc>
              <a:buFont typeface="Wingdings" panose="05000000000000000000" pitchFamily="2" charset="2"/>
              <a:buChar char="q"/>
              <a:tabLst>
                <a:tab pos="0" algn="l"/>
              </a:tabLst>
            </a:pPr>
            <a:r>
              <a:rPr lang="en-US" altLang="en-US" sz="2200"/>
              <a:t>Suppose that we have a relation that lists the teacher-			student relationship for each person. That is, for a person 		p, the relation gives all teachers who ever taught p and 		all students who were ever taught by p. For example, 			suppose that </a:t>
            </a:r>
            <a:r>
              <a:rPr lang="en-US" altLang="en-US" sz="2200">
                <a:solidFill>
                  <a:srgbClr val="00B0F0"/>
                </a:solidFill>
              </a:rPr>
              <a:t>David</a:t>
            </a:r>
            <a:r>
              <a:rPr lang="en-US" altLang="en-US" sz="2200"/>
              <a:t> and </a:t>
            </a:r>
            <a:r>
              <a:rPr lang="en-US" altLang="en-US" sz="2200">
                <a:solidFill>
                  <a:srgbClr val="00B0F0"/>
                </a:solidFill>
              </a:rPr>
              <a:t>Jeff</a:t>
            </a:r>
            <a:r>
              <a:rPr lang="en-US" altLang="en-US" sz="2200"/>
              <a:t> taught </a:t>
            </a:r>
            <a:r>
              <a:rPr lang="en-US" altLang="en-US" sz="2200">
                <a:solidFill>
                  <a:srgbClr val="C00000"/>
                </a:solidFill>
              </a:rPr>
              <a:t>Kevin</a:t>
            </a:r>
            <a:r>
              <a:rPr lang="en-US" altLang="en-US" sz="2200"/>
              <a:t>, while </a:t>
            </a:r>
            <a:r>
              <a:rPr lang="en-US" altLang="en-US" sz="2200">
                <a:solidFill>
                  <a:srgbClr val="C00000"/>
                </a:solidFill>
              </a:rPr>
              <a:t>Kevin</a:t>
            </a:r>
            <a:r>
              <a:rPr lang="en-US" altLang="en-US" sz="2200"/>
              <a:t> 			taught </a:t>
            </a:r>
            <a:r>
              <a:rPr lang="en-US" altLang="en-US" sz="2200">
                <a:solidFill>
                  <a:srgbClr val="00B050"/>
                </a:solidFill>
              </a:rPr>
              <a:t>Michael</a:t>
            </a:r>
            <a:r>
              <a:rPr lang="en-US" altLang="en-US" sz="2200"/>
              <a:t>, </a:t>
            </a:r>
            <a:r>
              <a:rPr lang="en-US" altLang="en-US" sz="2200">
                <a:solidFill>
                  <a:srgbClr val="00B050"/>
                </a:solidFill>
              </a:rPr>
              <a:t>Jason</a:t>
            </a:r>
            <a:r>
              <a:rPr lang="en-US" altLang="en-US" sz="2200"/>
              <a:t>, and </a:t>
            </a:r>
            <a:r>
              <a:rPr lang="en-US" altLang="en-US" sz="2200">
                <a:solidFill>
                  <a:srgbClr val="00B050"/>
                </a:solidFill>
              </a:rPr>
              <a:t>Tom</a:t>
            </a:r>
            <a:r>
              <a:rPr lang="en-US" altLang="en-US" sz="2200"/>
              <a:t>. Then the relation should 		contain tuples: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762000" y="3581400"/>
          <a:ext cx="3619500" cy="2438400"/>
        </p:xfrm>
        <a:graphic>
          <a:graphicData uri="http://schemas.openxmlformats.org/drawingml/2006/table">
            <a:tbl>
              <a:tblPr/>
              <a:tblGrid>
                <a:gridCol w="120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person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teacher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student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1546" name="Rectangle 2"/>
          <p:cNvSpPr>
            <a:spLocks noGrp="1" noChangeArrowheads="1"/>
          </p:cNvSpPr>
          <p:nvPr>
            <p:ph type="title"/>
          </p:nvPr>
        </p:nvSpPr>
        <p:spPr>
          <a:xfrm>
            <a:off x="674688" y="304800"/>
            <a:ext cx="7772400" cy="533400"/>
          </a:xfrm>
        </p:spPr>
        <p:txBody>
          <a:bodyPr/>
          <a:lstStyle/>
          <a:p>
            <a:r>
              <a:rPr lang="en-US" altLang="en-US" sz="3600"/>
              <a:t>Example of a bad relation in BCNF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C7D8577-78A3-4A63-B209-7E891EAB866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7772400" cy="2286000"/>
          </a:xfrm>
        </p:spPr>
        <p:txBody>
          <a:bodyPr/>
          <a:lstStyle/>
          <a:p>
            <a:pPr marL="0" indent="457200" defTabSz="457200">
              <a:lnSpc>
                <a:spcPct val="90000"/>
              </a:lnSpc>
              <a:buFont typeface="Wingdings" panose="05000000000000000000" pitchFamily="2" charset="2"/>
              <a:buChar char="q"/>
              <a:tabLst>
                <a:tab pos="0" algn="l"/>
              </a:tabLst>
            </a:pPr>
            <a:r>
              <a:rPr lang="en-US" altLang="en-US" sz="2200"/>
              <a:t>Suppose that we have a relation that lists the teacher-			student relationship for each person. That is, for a person 		p, the relation gives all teachers who ever taught p and 		all students who were ever taught by p. For example, 			suppose that </a:t>
            </a:r>
            <a:r>
              <a:rPr lang="en-US" altLang="en-US" sz="2200">
                <a:solidFill>
                  <a:srgbClr val="00B0F0"/>
                </a:solidFill>
              </a:rPr>
              <a:t>David</a:t>
            </a:r>
            <a:r>
              <a:rPr lang="en-US" altLang="en-US" sz="2200"/>
              <a:t> and </a:t>
            </a:r>
            <a:r>
              <a:rPr lang="en-US" altLang="en-US" sz="2200">
                <a:solidFill>
                  <a:srgbClr val="00B0F0"/>
                </a:solidFill>
              </a:rPr>
              <a:t>Jeff</a:t>
            </a:r>
            <a:r>
              <a:rPr lang="en-US" altLang="en-US" sz="2200"/>
              <a:t> taught </a:t>
            </a:r>
            <a:r>
              <a:rPr lang="en-US" altLang="en-US" sz="2200">
                <a:solidFill>
                  <a:srgbClr val="C00000"/>
                </a:solidFill>
              </a:rPr>
              <a:t>Kevin</a:t>
            </a:r>
            <a:r>
              <a:rPr lang="en-US" altLang="en-US" sz="2200"/>
              <a:t>, while </a:t>
            </a:r>
            <a:r>
              <a:rPr lang="en-US" altLang="en-US" sz="2200">
                <a:solidFill>
                  <a:srgbClr val="C00000"/>
                </a:solidFill>
              </a:rPr>
              <a:t>Kevin</a:t>
            </a:r>
            <a:r>
              <a:rPr lang="en-US" altLang="en-US" sz="2200"/>
              <a:t> 			taught </a:t>
            </a:r>
            <a:r>
              <a:rPr lang="en-US" altLang="en-US" sz="2200">
                <a:solidFill>
                  <a:srgbClr val="00B050"/>
                </a:solidFill>
              </a:rPr>
              <a:t>Michael</a:t>
            </a:r>
            <a:r>
              <a:rPr lang="en-US" altLang="en-US" sz="2200"/>
              <a:t>, </a:t>
            </a:r>
            <a:r>
              <a:rPr lang="en-US" altLang="en-US" sz="2200">
                <a:solidFill>
                  <a:srgbClr val="00B050"/>
                </a:solidFill>
              </a:rPr>
              <a:t>Jason</a:t>
            </a:r>
            <a:r>
              <a:rPr lang="en-US" altLang="en-US" sz="2200"/>
              <a:t>, and </a:t>
            </a:r>
            <a:r>
              <a:rPr lang="en-US" altLang="en-US" sz="2200">
                <a:solidFill>
                  <a:srgbClr val="00B050"/>
                </a:solidFill>
              </a:rPr>
              <a:t>Tom</a:t>
            </a:r>
            <a:r>
              <a:rPr lang="en-US" altLang="en-US" sz="2200"/>
              <a:t>. Then the relation should 		contain tuples: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762000" y="3581400"/>
          <a:ext cx="3619500" cy="2438400"/>
        </p:xfrm>
        <a:graphic>
          <a:graphicData uri="http://schemas.openxmlformats.org/drawingml/2006/table">
            <a:tbl>
              <a:tblPr/>
              <a:tblGrid>
                <a:gridCol w="120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person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teacher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student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2570" name="TextBox 2"/>
          <p:cNvSpPr txBox="1">
            <a:spLocks noChangeArrowheads="1"/>
          </p:cNvSpPr>
          <p:nvPr/>
        </p:nvSpPr>
        <p:spPr bwMode="auto">
          <a:xfrm>
            <a:off x="4648200" y="3200400"/>
            <a:ext cx="3733800" cy="181588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 typeface="Wingdings" panose="05000000000000000000" pitchFamily="2" charset="2"/>
              <a:buChar char="q"/>
            </a:pPr>
            <a:r>
              <a:rPr lang="en-US" altLang="zh-CN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There are some obvious redundancies: suppose Kevin has n teachers and m students, then there will be n*m tuples for Kevin! On the other hand, it indeed needs no more than n+m (smaller) tuples to record all information about Kevin’s teachers and students.</a:t>
            </a:r>
          </a:p>
        </p:txBody>
      </p:sp>
      <p:sp>
        <p:nvSpPr>
          <p:cNvPr id="22571" name="Rectangle 2"/>
          <p:cNvSpPr>
            <a:spLocks noGrp="1" noChangeArrowheads="1"/>
          </p:cNvSpPr>
          <p:nvPr>
            <p:ph type="title"/>
          </p:nvPr>
        </p:nvSpPr>
        <p:spPr>
          <a:xfrm>
            <a:off x="674688" y="304800"/>
            <a:ext cx="7772400" cy="533400"/>
          </a:xfrm>
        </p:spPr>
        <p:txBody>
          <a:bodyPr/>
          <a:lstStyle/>
          <a:p>
            <a:r>
              <a:rPr lang="en-US" altLang="en-US" sz="3600"/>
              <a:t>Example of a bad relation in BCNF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3E8FCA9-7829-4686-A748-D9117150FEF8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7772400" cy="2286000"/>
          </a:xfrm>
        </p:spPr>
        <p:txBody>
          <a:bodyPr/>
          <a:lstStyle/>
          <a:p>
            <a:pPr marL="0" indent="457200" defTabSz="457200">
              <a:lnSpc>
                <a:spcPct val="90000"/>
              </a:lnSpc>
              <a:buFont typeface="Wingdings" panose="05000000000000000000" pitchFamily="2" charset="2"/>
              <a:buChar char="q"/>
              <a:tabLst>
                <a:tab pos="0" algn="l"/>
              </a:tabLst>
            </a:pPr>
            <a:r>
              <a:rPr lang="en-US" altLang="en-US" sz="2200"/>
              <a:t>Suppose that we have a relation that lists the teacher-			student relationship for each person. That is, for a person 		p, the relation gives all teachers who ever taught p and 		all students who were ever taught by p. For example, 			suppose that </a:t>
            </a:r>
            <a:r>
              <a:rPr lang="en-US" altLang="en-US" sz="2200">
                <a:solidFill>
                  <a:srgbClr val="00B0F0"/>
                </a:solidFill>
              </a:rPr>
              <a:t>David</a:t>
            </a:r>
            <a:r>
              <a:rPr lang="en-US" altLang="en-US" sz="2200"/>
              <a:t> and </a:t>
            </a:r>
            <a:r>
              <a:rPr lang="en-US" altLang="en-US" sz="2200">
                <a:solidFill>
                  <a:srgbClr val="00B0F0"/>
                </a:solidFill>
              </a:rPr>
              <a:t>Jeff</a:t>
            </a:r>
            <a:r>
              <a:rPr lang="en-US" altLang="en-US" sz="2200"/>
              <a:t> taught </a:t>
            </a:r>
            <a:r>
              <a:rPr lang="en-US" altLang="en-US" sz="2200">
                <a:solidFill>
                  <a:srgbClr val="C00000"/>
                </a:solidFill>
              </a:rPr>
              <a:t>Kevin</a:t>
            </a:r>
            <a:r>
              <a:rPr lang="en-US" altLang="en-US" sz="2200"/>
              <a:t>, while </a:t>
            </a:r>
            <a:r>
              <a:rPr lang="en-US" altLang="en-US" sz="2200">
                <a:solidFill>
                  <a:srgbClr val="C00000"/>
                </a:solidFill>
              </a:rPr>
              <a:t>Kevin</a:t>
            </a:r>
            <a:r>
              <a:rPr lang="en-US" altLang="en-US" sz="2200"/>
              <a:t> 			taught </a:t>
            </a:r>
            <a:r>
              <a:rPr lang="en-US" altLang="en-US" sz="2200">
                <a:solidFill>
                  <a:srgbClr val="00B050"/>
                </a:solidFill>
              </a:rPr>
              <a:t>Michael</a:t>
            </a:r>
            <a:r>
              <a:rPr lang="en-US" altLang="en-US" sz="2200"/>
              <a:t>, </a:t>
            </a:r>
            <a:r>
              <a:rPr lang="en-US" altLang="en-US" sz="2200">
                <a:solidFill>
                  <a:srgbClr val="00B050"/>
                </a:solidFill>
              </a:rPr>
              <a:t>Jason</a:t>
            </a:r>
            <a:r>
              <a:rPr lang="en-US" altLang="en-US" sz="2200"/>
              <a:t>, and </a:t>
            </a:r>
            <a:r>
              <a:rPr lang="en-US" altLang="en-US" sz="2200">
                <a:solidFill>
                  <a:srgbClr val="00B050"/>
                </a:solidFill>
              </a:rPr>
              <a:t>Tom</a:t>
            </a:r>
            <a:r>
              <a:rPr lang="en-US" altLang="en-US" sz="2200"/>
              <a:t>. Then the relation should 		contain tuples: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762000" y="3581400"/>
          <a:ext cx="3619500" cy="2438400"/>
        </p:xfrm>
        <a:graphic>
          <a:graphicData uri="http://schemas.openxmlformats.org/drawingml/2006/table">
            <a:tbl>
              <a:tblPr/>
              <a:tblGrid>
                <a:gridCol w="120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person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teacher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student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648200" y="3200400"/>
            <a:ext cx="3733800" cy="3046413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dirty="0">
                <a:solidFill>
                  <a:schemeClr val="tx1"/>
                </a:solidFill>
              </a:rPr>
              <a:t>There are some obvious redundancies: suppose Kevin has n teachers and m students, then there will be n*m tuples for Kevin! On the other hand, it indeed needs no more than </a:t>
            </a:r>
            <a:r>
              <a:rPr lang="en-US" sz="1600" dirty="0" err="1">
                <a:solidFill>
                  <a:schemeClr val="tx1"/>
                </a:solidFill>
              </a:rPr>
              <a:t>n+m</a:t>
            </a:r>
            <a:r>
              <a:rPr lang="en-US" sz="1600" dirty="0">
                <a:solidFill>
                  <a:schemeClr val="tx1"/>
                </a:solidFill>
              </a:rPr>
              <a:t> (smaller) tuples to record all information about Kevin’s teachers and students.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dirty="0">
                <a:solidFill>
                  <a:srgbClr val="FF0000"/>
                </a:solidFill>
              </a:rPr>
              <a:t>On the other hand, the relation is in BCNF: </a:t>
            </a:r>
            <a:r>
              <a:rPr lang="en-US" sz="1600" dirty="0">
                <a:solidFill>
                  <a:schemeClr val="tx1"/>
                </a:solidFill>
              </a:rPr>
              <a:t>the only key is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</a:rPr>
              <a:t>          {person, teacher, student}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</a:rPr>
              <a:t>     so there is no BCNF violators.</a:t>
            </a:r>
          </a:p>
        </p:txBody>
      </p:sp>
      <p:sp>
        <p:nvSpPr>
          <p:cNvPr id="23595" name="Rectangle 2"/>
          <p:cNvSpPr>
            <a:spLocks noGrp="1" noChangeArrowheads="1"/>
          </p:cNvSpPr>
          <p:nvPr>
            <p:ph type="title"/>
          </p:nvPr>
        </p:nvSpPr>
        <p:spPr>
          <a:xfrm>
            <a:off x="674688" y="304800"/>
            <a:ext cx="7772400" cy="533400"/>
          </a:xfrm>
        </p:spPr>
        <p:txBody>
          <a:bodyPr/>
          <a:lstStyle/>
          <a:p>
            <a:r>
              <a:rPr lang="en-US" altLang="en-US" sz="3600"/>
              <a:t>Example of a bad relation in BCNF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21D4652-B5A8-4B5C-9E81-0DCB78A77B9E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 altLang="en-US"/>
              <a:t>Definition of MVD</a:t>
            </a:r>
          </a:p>
        </p:txBody>
      </p:sp>
      <p:sp>
        <p:nvSpPr>
          <p:cNvPr id="24580" name="Rectangle 3"/>
          <p:cNvSpPr txBox="1">
            <a:spLocks noChangeArrowheads="1"/>
          </p:cNvSpPr>
          <p:nvPr/>
        </p:nvSpPr>
        <p:spPr bwMode="auto">
          <a:xfrm>
            <a:off x="685800" y="1062038"/>
            <a:ext cx="7772400" cy="290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457200" defTabSz="4572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4572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4572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2800"/>
              <a:t>MVD captures redundancy that FD’s can’t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527ED47-0A92-45D8-B37C-57210450D9B6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 altLang="en-US"/>
              <a:t>Definition of MVD</a:t>
            </a:r>
          </a:p>
        </p:txBody>
      </p:sp>
      <p:sp>
        <p:nvSpPr>
          <p:cNvPr id="26628" name="Rectangle 3"/>
          <p:cNvSpPr txBox="1">
            <a:spLocks noChangeArrowheads="1"/>
          </p:cNvSpPr>
          <p:nvPr/>
        </p:nvSpPr>
        <p:spPr bwMode="auto">
          <a:xfrm>
            <a:off x="685800" y="1062038"/>
            <a:ext cx="7772400" cy="290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457200" defTabSz="4572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4572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4572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2800"/>
              <a:t>MVD captures redundancy that FD’s can’t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2800"/>
              <a:t>A </a:t>
            </a:r>
            <a:r>
              <a:rPr lang="en-US" altLang="en-US" sz="2800">
                <a:solidFill>
                  <a:srgbClr val="FF0000"/>
                </a:solidFill>
              </a:rPr>
              <a:t>multivalued dependency </a:t>
            </a:r>
            <a:r>
              <a:rPr lang="en-US" altLang="en-US" sz="2800"/>
              <a:t>(</a:t>
            </a:r>
            <a:r>
              <a:rPr lang="en-US" altLang="en-US" sz="2800">
                <a:solidFill>
                  <a:srgbClr val="FF0000"/>
                </a:solidFill>
              </a:rPr>
              <a:t>MVD</a:t>
            </a:r>
            <a:r>
              <a:rPr lang="en-US" altLang="en-US" sz="2800"/>
              <a:t>)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>
                <a:solidFill>
                  <a:srgbClr val="00B0F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800">
                <a:solidFill>
                  <a:srgbClr val="00B0F0"/>
                </a:solidFill>
              </a:rPr>
              <a:t>Y </a:t>
            </a:r>
            <a:r>
              <a:rPr lang="en-US" altLang="en-US" sz="2800"/>
              <a:t>on a 	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says that if two tuples of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	agree 	on all the attributes of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/>
              <a:t>, then by swapping 	their components in </a:t>
            </a:r>
            <a:r>
              <a:rPr lang="en-US" altLang="en-US" sz="2800">
                <a:solidFill>
                  <a:srgbClr val="00B0F0"/>
                </a:solidFill>
              </a:rPr>
              <a:t>Y</a:t>
            </a:r>
            <a:r>
              <a:rPr lang="en-US" altLang="en-US" sz="2800"/>
              <a:t>, we still get tuples in 	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, i.e., for each value of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/>
              <a:t>, the values of </a:t>
            </a:r>
            <a:r>
              <a:rPr lang="en-US" altLang="en-US" sz="2800">
                <a:solidFill>
                  <a:srgbClr val="00B0F0"/>
                </a:solidFill>
              </a:rPr>
              <a:t>Y</a:t>
            </a:r>
            <a:r>
              <a:rPr lang="en-US" altLang="en-US" sz="2800"/>
              <a:t> 	are independent of the values of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\</a:t>
            </a:r>
            <a:r>
              <a:rPr lang="en-US" altLang="en-US" sz="2800">
                <a:solidFill>
                  <a:srgbClr val="00B0F0"/>
                </a:solidFill>
              </a:rPr>
              <a:t>(X∪Y)</a:t>
            </a:r>
            <a:r>
              <a:rPr lang="en-US" altLang="en-US" sz="2800"/>
              <a:t>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F597737-6F61-49A6-AD5E-60136A8409D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 altLang="en-US"/>
              <a:t>Definition of MVD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66800" y="4267200"/>
          <a:ext cx="3619500" cy="2322513"/>
        </p:xfrm>
        <a:graphic>
          <a:graphicData uri="http://schemas.openxmlformats.org/drawingml/2006/table">
            <a:tbl>
              <a:tblPr/>
              <a:tblGrid>
                <a:gridCol w="120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17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person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teacher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student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8714" name="Rectangle 3"/>
          <p:cNvSpPr txBox="1">
            <a:spLocks noChangeArrowheads="1"/>
          </p:cNvSpPr>
          <p:nvPr/>
        </p:nvSpPr>
        <p:spPr bwMode="auto">
          <a:xfrm>
            <a:off x="685800" y="1062038"/>
            <a:ext cx="7772400" cy="290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457200" defTabSz="4572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4572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4572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2800"/>
              <a:t>MVD captures redundancy that FD’s can’t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2800"/>
              <a:t>A </a:t>
            </a:r>
            <a:r>
              <a:rPr lang="en-US" altLang="en-US" sz="2800">
                <a:solidFill>
                  <a:srgbClr val="FF0000"/>
                </a:solidFill>
              </a:rPr>
              <a:t>multivalued dependency </a:t>
            </a:r>
            <a:r>
              <a:rPr lang="en-US" altLang="en-US" sz="2800"/>
              <a:t>(</a:t>
            </a:r>
            <a:r>
              <a:rPr lang="en-US" altLang="en-US" sz="2800">
                <a:solidFill>
                  <a:srgbClr val="FF0000"/>
                </a:solidFill>
              </a:rPr>
              <a:t>MVD</a:t>
            </a:r>
            <a:r>
              <a:rPr lang="en-US" altLang="en-US" sz="2800"/>
              <a:t>)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>
                <a:solidFill>
                  <a:srgbClr val="00B0F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800">
                <a:solidFill>
                  <a:srgbClr val="00B0F0"/>
                </a:solidFill>
              </a:rPr>
              <a:t>Y </a:t>
            </a:r>
            <a:r>
              <a:rPr lang="en-US" altLang="en-US" sz="2800"/>
              <a:t>on a 	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says that if two tuples of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	agree 	on all the attributes of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/>
              <a:t>, then by swapping 	their components in </a:t>
            </a:r>
            <a:r>
              <a:rPr lang="en-US" altLang="en-US" sz="2800">
                <a:solidFill>
                  <a:srgbClr val="00B0F0"/>
                </a:solidFill>
              </a:rPr>
              <a:t>Y</a:t>
            </a:r>
            <a:r>
              <a:rPr lang="en-US" altLang="en-US" sz="2800"/>
              <a:t>, we still get tuples in 	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, i.e., for each value of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/>
              <a:t>, the values of </a:t>
            </a:r>
            <a:r>
              <a:rPr lang="en-US" altLang="en-US" sz="2800">
                <a:solidFill>
                  <a:srgbClr val="00B0F0"/>
                </a:solidFill>
              </a:rPr>
              <a:t>Y</a:t>
            </a:r>
            <a:r>
              <a:rPr lang="en-US" altLang="en-US" sz="2800"/>
              <a:t> 	are independent of the values of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\</a:t>
            </a:r>
            <a:r>
              <a:rPr lang="en-US" altLang="en-US" sz="2800">
                <a:solidFill>
                  <a:srgbClr val="00B0F0"/>
                </a:solidFill>
              </a:rPr>
              <a:t>(X∪Y)</a:t>
            </a:r>
            <a:r>
              <a:rPr lang="en-US" altLang="en-US" sz="2800"/>
              <a:t>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F4252A8-CEA0-4582-A966-D01C6ED2E4D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 altLang="en-US"/>
              <a:t>Definition of MVD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66800" y="4267200"/>
          <a:ext cx="3619500" cy="2322513"/>
        </p:xfrm>
        <a:graphic>
          <a:graphicData uri="http://schemas.openxmlformats.org/drawingml/2006/table">
            <a:tbl>
              <a:tblPr/>
              <a:tblGrid>
                <a:gridCol w="120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17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person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teacher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student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0762" name="Rounded Rectangle 1"/>
          <p:cNvSpPr>
            <a:spLocks noChangeArrowheads="1"/>
          </p:cNvSpPr>
          <p:nvPr/>
        </p:nvSpPr>
        <p:spPr bwMode="auto">
          <a:xfrm>
            <a:off x="1219200" y="4697413"/>
            <a:ext cx="3352800" cy="228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0763" name="Rounded Rectangle 6"/>
          <p:cNvSpPr>
            <a:spLocks noChangeArrowheads="1"/>
          </p:cNvSpPr>
          <p:nvPr/>
        </p:nvSpPr>
        <p:spPr bwMode="auto">
          <a:xfrm>
            <a:off x="1223963" y="5791200"/>
            <a:ext cx="3352800" cy="228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0764" name="Rectangle 3"/>
          <p:cNvSpPr txBox="1">
            <a:spLocks noChangeArrowheads="1"/>
          </p:cNvSpPr>
          <p:nvPr/>
        </p:nvSpPr>
        <p:spPr bwMode="auto">
          <a:xfrm>
            <a:off x="685800" y="1062038"/>
            <a:ext cx="7772400" cy="290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457200" defTabSz="4572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4572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4572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2800"/>
              <a:t>MVD captures redundancy that FD’s can’t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2800"/>
              <a:t>A </a:t>
            </a:r>
            <a:r>
              <a:rPr lang="en-US" altLang="en-US" sz="2800">
                <a:solidFill>
                  <a:srgbClr val="FF0000"/>
                </a:solidFill>
              </a:rPr>
              <a:t>multivalued dependency </a:t>
            </a:r>
            <a:r>
              <a:rPr lang="en-US" altLang="en-US" sz="2800"/>
              <a:t>(</a:t>
            </a:r>
            <a:r>
              <a:rPr lang="en-US" altLang="en-US" sz="2800">
                <a:solidFill>
                  <a:srgbClr val="FF0000"/>
                </a:solidFill>
              </a:rPr>
              <a:t>MVD</a:t>
            </a:r>
            <a:r>
              <a:rPr lang="en-US" altLang="en-US" sz="2800"/>
              <a:t>)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>
                <a:solidFill>
                  <a:srgbClr val="00B0F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800">
                <a:solidFill>
                  <a:srgbClr val="00B0F0"/>
                </a:solidFill>
              </a:rPr>
              <a:t>Y </a:t>
            </a:r>
            <a:r>
              <a:rPr lang="en-US" altLang="en-US" sz="2800"/>
              <a:t>on a 	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says that if two tuples of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	agree 	on all the attributes of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/>
              <a:t>, then by swapping 	their components in </a:t>
            </a:r>
            <a:r>
              <a:rPr lang="en-US" altLang="en-US" sz="2800">
                <a:solidFill>
                  <a:srgbClr val="00B0F0"/>
                </a:solidFill>
              </a:rPr>
              <a:t>Y</a:t>
            </a:r>
            <a:r>
              <a:rPr lang="en-US" altLang="en-US" sz="2800"/>
              <a:t>, we still get tuples in 	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, i.e., for each value of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/>
              <a:t>, the values of </a:t>
            </a:r>
            <a:r>
              <a:rPr lang="en-US" altLang="en-US" sz="2800">
                <a:solidFill>
                  <a:srgbClr val="00B0F0"/>
                </a:solidFill>
              </a:rPr>
              <a:t>Y</a:t>
            </a:r>
            <a:r>
              <a:rPr lang="en-US" altLang="en-US" sz="2800"/>
              <a:t> 	are independent of the values of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\</a:t>
            </a:r>
            <a:r>
              <a:rPr lang="en-US" altLang="en-US" sz="2800">
                <a:solidFill>
                  <a:srgbClr val="00B0F0"/>
                </a:solidFill>
              </a:rPr>
              <a:t>(X∪Y)</a:t>
            </a:r>
            <a:r>
              <a:rPr lang="en-US" altLang="en-US" sz="2800"/>
              <a:t>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B71C49C-EA95-471C-8161-8A2E1EEDDDE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 altLang="en-US"/>
              <a:t>Definition of MVD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66800" y="4267200"/>
          <a:ext cx="3619500" cy="2322513"/>
        </p:xfrm>
        <a:graphic>
          <a:graphicData uri="http://schemas.openxmlformats.org/drawingml/2006/table">
            <a:tbl>
              <a:tblPr/>
              <a:tblGrid>
                <a:gridCol w="120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17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person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teacher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student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2810" name="Rounded Rectangle 1"/>
          <p:cNvSpPr>
            <a:spLocks noChangeArrowheads="1"/>
          </p:cNvSpPr>
          <p:nvPr/>
        </p:nvSpPr>
        <p:spPr bwMode="auto">
          <a:xfrm>
            <a:off x="1219200" y="4697413"/>
            <a:ext cx="3352800" cy="228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2811" name="Rounded Rectangle 6"/>
          <p:cNvSpPr>
            <a:spLocks noChangeArrowheads="1"/>
          </p:cNvSpPr>
          <p:nvPr/>
        </p:nvSpPr>
        <p:spPr bwMode="auto">
          <a:xfrm>
            <a:off x="1223963" y="5791200"/>
            <a:ext cx="3352800" cy="228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2812" name="Curved Right Arrow 8"/>
          <p:cNvSpPr>
            <a:spLocks noChangeArrowheads="1"/>
          </p:cNvSpPr>
          <p:nvPr/>
        </p:nvSpPr>
        <p:spPr bwMode="auto">
          <a:xfrm>
            <a:off x="2286000" y="4800600"/>
            <a:ext cx="304800" cy="1131888"/>
          </a:xfrm>
          <a:prstGeom prst="curvedRightArrow">
            <a:avLst>
              <a:gd name="adj1" fmla="val 25015"/>
              <a:gd name="adj2" fmla="val 50012"/>
              <a:gd name="adj3" fmla="val 25000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2813" name="Curved Right Arrow 12"/>
          <p:cNvSpPr>
            <a:spLocks noChangeArrowheads="1"/>
          </p:cNvSpPr>
          <p:nvPr/>
        </p:nvSpPr>
        <p:spPr bwMode="auto">
          <a:xfrm rot="10800000">
            <a:off x="3124200" y="4767263"/>
            <a:ext cx="304800" cy="1131887"/>
          </a:xfrm>
          <a:prstGeom prst="curvedRightArrow">
            <a:avLst>
              <a:gd name="adj1" fmla="val 25015"/>
              <a:gd name="adj2" fmla="val 50012"/>
              <a:gd name="adj3" fmla="val 25000"/>
            </a:avLst>
          </a:prstGeom>
          <a:solidFill>
            <a:schemeClr val="accent2">
              <a:lumMod val="40000"/>
              <a:lumOff val="6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2814" name="Rectangle 3"/>
          <p:cNvSpPr txBox="1">
            <a:spLocks noChangeArrowheads="1"/>
          </p:cNvSpPr>
          <p:nvPr/>
        </p:nvSpPr>
        <p:spPr bwMode="auto">
          <a:xfrm>
            <a:off x="685800" y="1062038"/>
            <a:ext cx="7772400" cy="290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457200" defTabSz="4572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4572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4572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2800"/>
              <a:t>MVD captures redundancy that FD’s can’t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2800"/>
              <a:t>A </a:t>
            </a:r>
            <a:r>
              <a:rPr lang="en-US" altLang="en-US" sz="2800">
                <a:solidFill>
                  <a:srgbClr val="FF0000"/>
                </a:solidFill>
              </a:rPr>
              <a:t>multivalued dependency </a:t>
            </a:r>
            <a:r>
              <a:rPr lang="en-US" altLang="en-US" sz="2800"/>
              <a:t>(</a:t>
            </a:r>
            <a:r>
              <a:rPr lang="en-US" altLang="en-US" sz="2800">
                <a:solidFill>
                  <a:srgbClr val="FF0000"/>
                </a:solidFill>
              </a:rPr>
              <a:t>MVD</a:t>
            </a:r>
            <a:r>
              <a:rPr lang="en-US" altLang="en-US" sz="2800"/>
              <a:t>)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>
                <a:solidFill>
                  <a:srgbClr val="00B0F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800">
                <a:solidFill>
                  <a:srgbClr val="00B0F0"/>
                </a:solidFill>
              </a:rPr>
              <a:t>Y </a:t>
            </a:r>
            <a:r>
              <a:rPr lang="en-US" altLang="en-US" sz="2800"/>
              <a:t>on a 	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says that if two tuples of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	agree 	on all the attributes of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/>
              <a:t>, then by swapping 	their components in </a:t>
            </a:r>
            <a:r>
              <a:rPr lang="en-US" altLang="en-US" sz="2800">
                <a:solidFill>
                  <a:srgbClr val="00B0F0"/>
                </a:solidFill>
              </a:rPr>
              <a:t>Y</a:t>
            </a:r>
            <a:r>
              <a:rPr lang="en-US" altLang="en-US" sz="2800"/>
              <a:t>, we still get tuples in 	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, i.e., for each value of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/>
              <a:t>, the values of </a:t>
            </a:r>
            <a:r>
              <a:rPr lang="en-US" altLang="en-US" sz="2800">
                <a:solidFill>
                  <a:srgbClr val="00B0F0"/>
                </a:solidFill>
              </a:rPr>
              <a:t>Y</a:t>
            </a:r>
            <a:r>
              <a:rPr lang="en-US" altLang="en-US" sz="2800"/>
              <a:t> 	are independent of the values of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\</a:t>
            </a:r>
            <a:r>
              <a:rPr lang="en-US" altLang="en-US" sz="2800">
                <a:solidFill>
                  <a:srgbClr val="00B0F0"/>
                </a:solidFill>
              </a:rPr>
              <a:t>(X∪Y)</a:t>
            </a:r>
            <a:r>
              <a:rPr lang="en-US" altLang="en-US" sz="2800"/>
              <a:t>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1274170-A298-415A-AA76-DFD401ACE94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 altLang="en-US"/>
              <a:t>Definition of MVD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2038"/>
            <a:ext cx="7772400" cy="2900362"/>
          </a:xfrm>
        </p:spPr>
        <p:txBody>
          <a:bodyPr/>
          <a:lstStyle/>
          <a:p>
            <a:pPr marL="0" indent="457200" defTabSz="4572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2800"/>
              <a:t>MVD captures redundancy that FD’s can’t</a:t>
            </a:r>
          </a:p>
          <a:p>
            <a:pPr marL="0" indent="457200" defTabSz="4572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2800"/>
              <a:t>A </a:t>
            </a:r>
            <a:r>
              <a:rPr lang="en-US" altLang="en-US" sz="2800">
                <a:solidFill>
                  <a:srgbClr val="FF0000"/>
                </a:solidFill>
              </a:rPr>
              <a:t>multivalued dependency </a:t>
            </a:r>
            <a:r>
              <a:rPr lang="en-US" altLang="en-US" sz="2800"/>
              <a:t>(</a:t>
            </a:r>
            <a:r>
              <a:rPr lang="en-US" altLang="en-US" sz="2800">
                <a:solidFill>
                  <a:srgbClr val="FF0000"/>
                </a:solidFill>
              </a:rPr>
              <a:t>MVD</a:t>
            </a:r>
            <a:r>
              <a:rPr lang="en-US" altLang="en-US" sz="2800"/>
              <a:t>)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>
                <a:solidFill>
                  <a:srgbClr val="00B0F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800">
                <a:solidFill>
                  <a:srgbClr val="00B0F0"/>
                </a:solidFill>
              </a:rPr>
              <a:t>Y </a:t>
            </a:r>
            <a:r>
              <a:rPr lang="en-US" altLang="en-US" sz="2800"/>
              <a:t>on a 	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says that if two tuples of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	agree 	on all the attributes of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/>
              <a:t>, then by swapping 	their components in </a:t>
            </a:r>
            <a:r>
              <a:rPr lang="en-US" altLang="en-US" sz="2800">
                <a:solidFill>
                  <a:srgbClr val="00B0F0"/>
                </a:solidFill>
              </a:rPr>
              <a:t>Y</a:t>
            </a:r>
            <a:r>
              <a:rPr lang="en-US" altLang="en-US" sz="2800"/>
              <a:t>, we still get tuples in 	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, i.e., for each value of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/>
              <a:t>, the values of </a:t>
            </a:r>
            <a:r>
              <a:rPr lang="en-US" altLang="en-US" sz="2800">
                <a:solidFill>
                  <a:srgbClr val="00B0F0"/>
                </a:solidFill>
              </a:rPr>
              <a:t>Y</a:t>
            </a:r>
            <a:r>
              <a:rPr lang="en-US" altLang="en-US" sz="2800"/>
              <a:t> 	are independent of the values of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\</a:t>
            </a:r>
            <a:r>
              <a:rPr lang="en-US" altLang="en-US" sz="2800">
                <a:solidFill>
                  <a:srgbClr val="00B0F0"/>
                </a:solidFill>
              </a:rPr>
              <a:t>(X∪Y)</a:t>
            </a:r>
            <a:r>
              <a:rPr lang="en-US" altLang="en-US" sz="2800"/>
              <a:t>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66800" y="4267200"/>
          <a:ext cx="3619500" cy="2322513"/>
        </p:xfrm>
        <a:graphic>
          <a:graphicData uri="http://schemas.openxmlformats.org/drawingml/2006/table">
            <a:tbl>
              <a:tblPr/>
              <a:tblGrid>
                <a:gridCol w="120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17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person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teacher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student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4859" name="Rounded Rectangle 1"/>
          <p:cNvSpPr>
            <a:spLocks noChangeArrowheads="1"/>
          </p:cNvSpPr>
          <p:nvPr/>
        </p:nvSpPr>
        <p:spPr bwMode="auto">
          <a:xfrm>
            <a:off x="1219200" y="4697413"/>
            <a:ext cx="3352800" cy="228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4860" name="Rounded Rectangle 6"/>
          <p:cNvSpPr>
            <a:spLocks noChangeArrowheads="1"/>
          </p:cNvSpPr>
          <p:nvPr/>
        </p:nvSpPr>
        <p:spPr bwMode="auto">
          <a:xfrm>
            <a:off x="1223963" y="5791200"/>
            <a:ext cx="3352800" cy="228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4861" name="Curved Right Arrow 8"/>
          <p:cNvSpPr>
            <a:spLocks noChangeArrowheads="1"/>
          </p:cNvSpPr>
          <p:nvPr/>
        </p:nvSpPr>
        <p:spPr bwMode="auto">
          <a:xfrm>
            <a:off x="2286000" y="4800600"/>
            <a:ext cx="304800" cy="1131888"/>
          </a:xfrm>
          <a:prstGeom prst="curvedRightArrow">
            <a:avLst>
              <a:gd name="adj1" fmla="val 25015"/>
              <a:gd name="adj2" fmla="val 50012"/>
              <a:gd name="adj3" fmla="val 25000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6910" name="Curved Right Arrow 12"/>
          <p:cNvSpPr>
            <a:spLocks noChangeArrowheads="1"/>
          </p:cNvSpPr>
          <p:nvPr/>
        </p:nvSpPr>
        <p:spPr bwMode="auto">
          <a:xfrm rot="10800000">
            <a:off x="3124200" y="4767263"/>
            <a:ext cx="304800" cy="1131887"/>
          </a:xfrm>
          <a:prstGeom prst="curvedRightArrow">
            <a:avLst>
              <a:gd name="adj1" fmla="val 25015"/>
              <a:gd name="adj2" fmla="val 50012"/>
              <a:gd name="adj3" fmla="val 25000"/>
            </a:avLst>
          </a:prstGeom>
          <a:solidFill>
            <a:schemeClr val="accent2">
              <a:lumMod val="40000"/>
              <a:lumOff val="6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6911" name="Rounded Rectangle 13"/>
          <p:cNvSpPr>
            <a:spLocks noChangeArrowheads="1"/>
          </p:cNvSpPr>
          <p:nvPr/>
        </p:nvSpPr>
        <p:spPr bwMode="auto">
          <a:xfrm>
            <a:off x="1219200" y="5511800"/>
            <a:ext cx="3352800" cy="228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chemeClr val="accent2">
                <a:lumMod val="40000"/>
                <a:lumOff val="6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4864" name="Rounded Rectangle 14"/>
          <p:cNvSpPr>
            <a:spLocks noChangeArrowheads="1"/>
          </p:cNvSpPr>
          <p:nvPr/>
        </p:nvSpPr>
        <p:spPr bwMode="auto">
          <a:xfrm>
            <a:off x="1219200" y="4991100"/>
            <a:ext cx="3352800" cy="228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2" name="Down Arrow 1"/>
          <p:cNvSpPr/>
          <p:nvPr/>
        </p:nvSpPr>
        <p:spPr bwMode="auto">
          <a:xfrm>
            <a:off x="3062288" y="4922838"/>
            <a:ext cx="138112" cy="715962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4866" name="Up Arrow 2"/>
          <p:cNvSpPr>
            <a:spLocks noChangeArrowheads="1"/>
          </p:cNvSpPr>
          <p:nvPr/>
        </p:nvSpPr>
        <p:spPr bwMode="auto">
          <a:xfrm>
            <a:off x="2528888" y="5105400"/>
            <a:ext cx="138112" cy="685800"/>
          </a:xfrm>
          <a:prstGeom prst="upArrow">
            <a:avLst>
              <a:gd name="adj1" fmla="val 50000"/>
              <a:gd name="adj2" fmla="val 50161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DE85A75-4C9E-4B66-9786-3161C8D94DD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 altLang="en-US"/>
              <a:t>Definition of MVD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2038"/>
            <a:ext cx="7772400" cy="2900362"/>
          </a:xfrm>
        </p:spPr>
        <p:txBody>
          <a:bodyPr/>
          <a:lstStyle/>
          <a:p>
            <a:pPr marL="0" indent="457200" defTabSz="4572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2800"/>
              <a:t>MVD captures redundancy that FD’s can’t</a:t>
            </a:r>
          </a:p>
          <a:p>
            <a:pPr marL="0" indent="457200" defTabSz="4572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2800"/>
              <a:t>A </a:t>
            </a:r>
            <a:r>
              <a:rPr lang="en-US" altLang="en-US" sz="2800">
                <a:solidFill>
                  <a:srgbClr val="FF0000"/>
                </a:solidFill>
              </a:rPr>
              <a:t>multivalued dependency </a:t>
            </a:r>
            <a:r>
              <a:rPr lang="en-US" altLang="en-US" sz="2800"/>
              <a:t>(</a:t>
            </a:r>
            <a:r>
              <a:rPr lang="en-US" altLang="en-US" sz="2800">
                <a:solidFill>
                  <a:srgbClr val="FF0000"/>
                </a:solidFill>
              </a:rPr>
              <a:t>MVD</a:t>
            </a:r>
            <a:r>
              <a:rPr lang="en-US" altLang="en-US" sz="2800"/>
              <a:t>)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>
                <a:solidFill>
                  <a:srgbClr val="00B0F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800">
                <a:solidFill>
                  <a:srgbClr val="00B0F0"/>
                </a:solidFill>
              </a:rPr>
              <a:t>Y </a:t>
            </a:r>
            <a:r>
              <a:rPr lang="en-US" altLang="en-US" sz="2800"/>
              <a:t>on a 	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says that if two tuples of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	agree 	on all the attributes of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/>
              <a:t>, then by swapping 	their components in </a:t>
            </a:r>
            <a:r>
              <a:rPr lang="en-US" altLang="en-US" sz="2800">
                <a:solidFill>
                  <a:srgbClr val="00B0F0"/>
                </a:solidFill>
              </a:rPr>
              <a:t>Y</a:t>
            </a:r>
            <a:r>
              <a:rPr lang="en-US" altLang="en-US" sz="2800"/>
              <a:t>, we still get tuples in 	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, i.e., for each value of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/>
              <a:t>, the values of </a:t>
            </a:r>
            <a:r>
              <a:rPr lang="en-US" altLang="en-US" sz="2800">
                <a:solidFill>
                  <a:srgbClr val="00B0F0"/>
                </a:solidFill>
              </a:rPr>
              <a:t>Y</a:t>
            </a:r>
            <a:r>
              <a:rPr lang="en-US" altLang="en-US" sz="2800"/>
              <a:t> 	are independent of the values of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\</a:t>
            </a:r>
            <a:r>
              <a:rPr lang="en-US" altLang="en-US" sz="2800">
                <a:solidFill>
                  <a:srgbClr val="00B0F0"/>
                </a:solidFill>
              </a:rPr>
              <a:t>(X∪Y)</a:t>
            </a:r>
            <a:r>
              <a:rPr lang="en-US" altLang="en-US" sz="2800"/>
              <a:t>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66800" y="4267200"/>
          <a:ext cx="3619500" cy="2322513"/>
        </p:xfrm>
        <a:graphic>
          <a:graphicData uri="http://schemas.openxmlformats.org/drawingml/2006/table">
            <a:tbl>
              <a:tblPr/>
              <a:tblGrid>
                <a:gridCol w="120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17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person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teacher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student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6907" name="Rounded Rectangle 1"/>
          <p:cNvSpPr>
            <a:spLocks noChangeArrowheads="1"/>
          </p:cNvSpPr>
          <p:nvPr/>
        </p:nvSpPr>
        <p:spPr bwMode="auto">
          <a:xfrm>
            <a:off x="1219200" y="4697413"/>
            <a:ext cx="3352800" cy="228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6908" name="Rounded Rectangle 6"/>
          <p:cNvSpPr>
            <a:spLocks noChangeArrowheads="1"/>
          </p:cNvSpPr>
          <p:nvPr/>
        </p:nvSpPr>
        <p:spPr bwMode="auto">
          <a:xfrm>
            <a:off x="1223963" y="5791200"/>
            <a:ext cx="3352800" cy="228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6909" name="Curved Right Arrow 8"/>
          <p:cNvSpPr>
            <a:spLocks noChangeArrowheads="1"/>
          </p:cNvSpPr>
          <p:nvPr/>
        </p:nvSpPr>
        <p:spPr bwMode="auto">
          <a:xfrm>
            <a:off x="2286000" y="4800600"/>
            <a:ext cx="304800" cy="1131888"/>
          </a:xfrm>
          <a:prstGeom prst="curvedRightArrow">
            <a:avLst>
              <a:gd name="adj1" fmla="val 25015"/>
              <a:gd name="adj2" fmla="val 50012"/>
              <a:gd name="adj3" fmla="val 25000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6910" name="Curved Right Arrow 12"/>
          <p:cNvSpPr>
            <a:spLocks noChangeArrowheads="1"/>
          </p:cNvSpPr>
          <p:nvPr/>
        </p:nvSpPr>
        <p:spPr bwMode="auto">
          <a:xfrm rot="10800000">
            <a:off x="3124200" y="4767263"/>
            <a:ext cx="304800" cy="1131887"/>
          </a:xfrm>
          <a:prstGeom prst="curvedRightArrow">
            <a:avLst>
              <a:gd name="adj1" fmla="val 25015"/>
              <a:gd name="adj2" fmla="val 50012"/>
              <a:gd name="adj3" fmla="val 25000"/>
            </a:avLst>
          </a:prstGeom>
          <a:solidFill>
            <a:schemeClr val="accent2">
              <a:lumMod val="40000"/>
              <a:lumOff val="6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6911" name="Rounded Rectangle 13"/>
          <p:cNvSpPr>
            <a:spLocks noChangeArrowheads="1"/>
          </p:cNvSpPr>
          <p:nvPr/>
        </p:nvSpPr>
        <p:spPr bwMode="auto">
          <a:xfrm>
            <a:off x="1219200" y="5511800"/>
            <a:ext cx="3352800" cy="228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chemeClr val="accent2">
                <a:lumMod val="40000"/>
                <a:lumOff val="6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6912" name="Rounded Rectangle 14"/>
          <p:cNvSpPr>
            <a:spLocks noChangeArrowheads="1"/>
          </p:cNvSpPr>
          <p:nvPr/>
        </p:nvSpPr>
        <p:spPr bwMode="auto">
          <a:xfrm>
            <a:off x="1219200" y="4991100"/>
            <a:ext cx="3352800" cy="228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2" name="Down Arrow 1"/>
          <p:cNvSpPr/>
          <p:nvPr/>
        </p:nvSpPr>
        <p:spPr bwMode="auto">
          <a:xfrm>
            <a:off x="3062288" y="4922838"/>
            <a:ext cx="138112" cy="715962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6914" name="Up Arrow 2"/>
          <p:cNvSpPr>
            <a:spLocks noChangeArrowheads="1"/>
          </p:cNvSpPr>
          <p:nvPr/>
        </p:nvSpPr>
        <p:spPr bwMode="auto">
          <a:xfrm>
            <a:off x="2528888" y="5105400"/>
            <a:ext cx="138112" cy="685800"/>
          </a:xfrm>
          <a:prstGeom prst="upArrow">
            <a:avLst>
              <a:gd name="adj1" fmla="val 50000"/>
              <a:gd name="adj2" fmla="val 50161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6915" name="TextBox 9"/>
          <p:cNvSpPr txBox="1">
            <a:spLocks noChangeArrowheads="1"/>
          </p:cNvSpPr>
          <p:nvPr/>
        </p:nvSpPr>
        <p:spPr bwMode="auto">
          <a:xfrm>
            <a:off x="5048250" y="4800600"/>
            <a:ext cx="3543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Thus,</a:t>
            </a:r>
            <a:r>
              <a:rPr lang="en-US" altLang="zh-CN" sz="2400">
                <a:solidFill>
                  <a:schemeClr val="accent2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>
                <a:solidFill>
                  <a:srgbClr val="00B0F0"/>
                </a:solidFill>
                <a:ea typeface="宋体" panose="02010600030101010101" pitchFamily="2" charset="-122"/>
              </a:rPr>
              <a:t>person </a:t>
            </a:r>
            <a:r>
              <a:rPr lang="en-US" altLang="en-US" sz="2400">
                <a:solidFill>
                  <a:srgbClr val="00B0F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 teacher</a:t>
            </a:r>
            <a:r>
              <a:rPr lang="en-US" altLang="zh-CN" sz="2400">
                <a:solidFill>
                  <a:srgbClr val="00B0F0"/>
                </a:solidFill>
                <a:ea typeface="宋体" panose="02010600030101010101" pitchFamily="2" charset="-122"/>
              </a:rPr>
              <a:t>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EAA173D-754A-41AF-940B-E1A8E3CA4E39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Definition of MVDs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B939DDB-B084-43EF-BD62-E966F985ABF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Definition of MVDs</a:t>
            </a:r>
          </a:p>
        </p:txBody>
      </p:sp>
      <p:sp>
        <p:nvSpPr>
          <p:cNvPr id="40964" name="Rectangle 3"/>
          <p:cNvSpPr txBox="1">
            <a:spLocks noChangeArrowheads="1"/>
          </p:cNvSpPr>
          <p:nvPr/>
        </p:nvSpPr>
        <p:spPr bwMode="auto">
          <a:xfrm>
            <a:off x="685800" y="1219200"/>
            <a:ext cx="75311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Suppose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solidFill>
                  <a:schemeClr val="accent2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>
                <a:solidFill>
                  <a:srgbClr val="00B0F0"/>
                </a:solidFill>
              </a:rPr>
              <a:t> </a:t>
            </a:r>
            <a:r>
              <a:rPr lang="en-US" altLang="en-US" sz="2400"/>
              <a:t>is a MVD in a relation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. Let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be the set of attributes of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that are not in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latin typeface="Cambria" panose="02040503050406030204" pitchFamily="18" charset="0"/>
              </a:rPr>
              <a:t>∪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. Then for each value 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 of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/>
              <a:t>, there is a set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of values of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a set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  of values of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such that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contains exactly the tuples of the form (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), where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 run over all combinations of the values in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.</a:t>
            </a:r>
          </a:p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 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2396D68-80DC-42CB-8F33-95927E8863C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Definition of MVDs</a:t>
            </a:r>
          </a:p>
        </p:txBody>
      </p:sp>
      <p:sp>
        <p:nvSpPr>
          <p:cNvPr id="43012" name="Rectangle 3"/>
          <p:cNvSpPr txBox="1">
            <a:spLocks noChangeArrowheads="1"/>
          </p:cNvSpPr>
          <p:nvPr/>
        </p:nvSpPr>
        <p:spPr bwMode="auto">
          <a:xfrm>
            <a:off x="685800" y="1219200"/>
            <a:ext cx="75311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Suppose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solidFill>
                  <a:schemeClr val="accent2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>
                <a:solidFill>
                  <a:srgbClr val="00B0F0"/>
                </a:solidFill>
              </a:rPr>
              <a:t> </a:t>
            </a:r>
            <a:r>
              <a:rPr lang="en-US" altLang="en-US" sz="2400"/>
              <a:t>is a MVD in a relation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. Let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be the set of attributes of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that are not in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latin typeface="Cambria" panose="02040503050406030204" pitchFamily="18" charset="0"/>
              </a:rPr>
              <a:t>∪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. Then for each value 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 of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/>
              <a:t>, there is a set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of values of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a set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  of values of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such that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contains exactly the tuples of the form (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), where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 run over all combinations of the values in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.</a:t>
            </a:r>
          </a:p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 </a:t>
            </a:r>
          </a:p>
        </p:txBody>
      </p:sp>
      <p:sp>
        <p:nvSpPr>
          <p:cNvPr id="43013" name="TextBox 1"/>
          <p:cNvSpPr txBox="1">
            <a:spLocks noChangeArrowheads="1"/>
          </p:cNvSpPr>
          <p:nvPr/>
        </p:nvSpPr>
        <p:spPr bwMode="auto">
          <a:xfrm>
            <a:off x="914400" y="3700463"/>
            <a:ext cx="304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x</a:t>
            </a:r>
            <a:endParaRPr lang="en-US" altLang="zh-CN" sz="16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6B7B7B5-0A9F-4929-B26E-321BDC42284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Definition of MVDs</a:t>
            </a:r>
          </a:p>
        </p:txBody>
      </p:sp>
      <p:sp>
        <p:nvSpPr>
          <p:cNvPr id="45060" name="Rectangle 3"/>
          <p:cNvSpPr txBox="1">
            <a:spLocks noChangeArrowheads="1"/>
          </p:cNvSpPr>
          <p:nvPr/>
        </p:nvSpPr>
        <p:spPr bwMode="auto">
          <a:xfrm>
            <a:off x="685800" y="1219200"/>
            <a:ext cx="75311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Suppose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solidFill>
                  <a:schemeClr val="accent2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>
                <a:solidFill>
                  <a:srgbClr val="00B0F0"/>
                </a:solidFill>
              </a:rPr>
              <a:t> </a:t>
            </a:r>
            <a:r>
              <a:rPr lang="en-US" altLang="en-US" sz="2400"/>
              <a:t>is a MVD in a relation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. Let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be the set of attributes of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that are not in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latin typeface="Cambria" panose="02040503050406030204" pitchFamily="18" charset="0"/>
              </a:rPr>
              <a:t>∪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. Then for each value 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 of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/>
              <a:t>, there is a set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of values of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a set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  of values of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such that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contains exactly the tuples of the form (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), where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 run over all combinations of the values in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.</a:t>
            </a:r>
          </a:p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 </a:t>
            </a:r>
          </a:p>
        </p:txBody>
      </p:sp>
      <p:sp>
        <p:nvSpPr>
          <p:cNvPr id="45061" name="Right Arrow 2"/>
          <p:cNvSpPr>
            <a:spLocks noChangeArrowheads="1"/>
          </p:cNvSpPr>
          <p:nvPr/>
        </p:nvSpPr>
        <p:spPr bwMode="auto">
          <a:xfrm>
            <a:off x="1371600" y="3810000"/>
            <a:ext cx="457200" cy="163513"/>
          </a:xfrm>
          <a:prstGeom prst="rightArrow">
            <a:avLst>
              <a:gd name="adj1" fmla="val 50000"/>
              <a:gd name="adj2" fmla="val 4986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45062" name="TextBox 7"/>
          <p:cNvSpPr txBox="1">
            <a:spLocks noChangeArrowheads="1"/>
          </p:cNvSpPr>
          <p:nvPr/>
        </p:nvSpPr>
        <p:spPr bwMode="auto">
          <a:xfrm>
            <a:off x="2133600" y="3638550"/>
            <a:ext cx="457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V</a:t>
            </a:r>
            <a:r>
              <a:rPr lang="en-US" altLang="en-US" sz="2000" baseline="-25000">
                <a:solidFill>
                  <a:schemeClr val="accent2"/>
                </a:solidFill>
              </a:rPr>
              <a:t>Y</a:t>
            </a:r>
            <a:endParaRPr lang="en-US" altLang="zh-CN" sz="20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45063" name="TextBox 21"/>
          <p:cNvSpPr txBox="1">
            <a:spLocks noChangeArrowheads="1"/>
          </p:cNvSpPr>
          <p:nvPr/>
        </p:nvSpPr>
        <p:spPr bwMode="auto">
          <a:xfrm>
            <a:off x="3124200" y="3638550"/>
            <a:ext cx="60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CC00CC"/>
                </a:solidFill>
              </a:rPr>
              <a:t>V</a:t>
            </a:r>
            <a:r>
              <a:rPr lang="en-US" altLang="en-US" sz="2000" baseline="-25000">
                <a:solidFill>
                  <a:srgbClr val="CC00CC"/>
                </a:solidFill>
              </a:rPr>
              <a:t>W</a:t>
            </a:r>
            <a:endParaRPr lang="en-US" altLang="zh-CN" sz="2000">
              <a:solidFill>
                <a:srgbClr val="CC00CC"/>
              </a:solidFill>
              <a:ea typeface="宋体" panose="02010600030101010101" pitchFamily="2" charset="-122"/>
            </a:endParaRPr>
          </a:p>
        </p:txBody>
      </p:sp>
      <p:grpSp>
        <p:nvGrpSpPr>
          <p:cNvPr id="45064" name="Group 18"/>
          <p:cNvGrpSpPr>
            <a:grpSpLocks/>
          </p:cNvGrpSpPr>
          <p:nvPr/>
        </p:nvGrpSpPr>
        <p:grpSpPr bwMode="auto">
          <a:xfrm>
            <a:off x="2133600" y="4062413"/>
            <a:ext cx="457200" cy="1100137"/>
            <a:chOff x="4114800" y="3817374"/>
            <a:chExt cx="457200" cy="1551839"/>
          </a:xfrm>
        </p:grpSpPr>
        <p:sp>
          <p:nvSpPr>
            <p:cNvPr id="45071" name="Rectangle 19"/>
            <p:cNvSpPr>
              <a:spLocks noChangeArrowheads="1"/>
            </p:cNvSpPr>
            <p:nvPr/>
          </p:nvSpPr>
          <p:spPr bwMode="auto">
            <a:xfrm>
              <a:off x="4114800" y="3817374"/>
              <a:ext cx="4572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chemeClr val="accent2"/>
                  </a:solidFill>
                </a:rPr>
                <a:t>y</a:t>
              </a:r>
              <a:r>
                <a:rPr lang="en-US" altLang="en-US" sz="1600" baseline="-25000">
                  <a:solidFill>
                    <a:schemeClr val="accent2"/>
                  </a:solidFill>
                </a:rPr>
                <a:t>1</a:t>
              </a:r>
              <a:endParaRPr lang="en-US" altLang="zh-CN" sz="1600">
                <a:solidFill>
                  <a:schemeClr val="accent2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5072" name="Rectangle 20"/>
            <p:cNvSpPr>
              <a:spLocks noChangeArrowheads="1"/>
            </p:cNvSpPr>
            <p:nvPr/>
          </p:nvSpPr>
          <p:spPr bwMode="auto">
            <a:xfrm>
              <a:off x="4114800" y="4337931"/>
              <a:ext cx="4572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chemeClr val="accent2"/>
                  </a:solidFill>
                </a:rPr>
                <a:t>⁞</a:t>
              </a:r>
              <a:endParaRPr lang="en-US" altLang="zh-CN" sz="1600">
                <a:solidFill>
                  <a:schemeClr val="accent2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5073" name="Rectangle 23"/>
            <p:cNvSpPr>
              <a:spLocks noChangeArrowheads="1"/>
            </p:cNvSpPr>
            <p:nvPr/>
          </p:nvSpPr>
          <p:spPr bwMode="auto">
            <a:xfrm>
              <a:off x="4114800" y="4853572"/>
              <a:ext cx="4572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chemeClr val="accent2"/>
                  </a:solidFill>
                </a:rPr>
                <a:t>y</a:t>
              </a:r>
              <a:r>
                <a:rPr lang="en-US" altLang="en-US" sz="1600" baseline="-25000">
                  <a:solidFill>
                    <a:schemeClr val="accent2"/>
                  </a:solidFill>
                </a:rPr>
                <a:t>p</a:t>
              </a:r>
              <a:endParaRPr lang="en-US" altLang="zh-CN" sz="1600">
                <a:solidFill>
                  <a:schemeClr val="accent2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45065" name="Group 24"/>
          <p:cNvGrpSpPr>
            <a:grpSpLocks/>
          </p:cNvGrpSpPr>
          <p:nvPr/>
        </p:nvGrpSpPr>
        <p:grpSpPr bwMode="auto">
          <a:xfrm>
            <a:off x="3124200" y="4067175"/>
            <a:ext cx="463550" cy="1343025"/>
            <a:chOff x="4800600" y="3810000"/>
            <a:chExt cx="533400" cy="1975730"/>
          </a:xfrm>
        </p:grpSpPr>
        <p:sp>
          <p:nvSpPr>
            <p:cNvPr id="45067" name="Rectangle 25"/>
            <p:cNvSpPr>
              <a:spLocks noChangeArrowheads="1"/>
            </p:cNvSpPr>
            <p:nvPr/>
          </p:nvSpPr>
          <p:spPr bwMode="auto">
            <a:xfrm>
              <a:off x="4800600" y="3810000"/>
              <a:ext cx="5334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w</a:t>
              </a:r>
              <a:r>
                <a:rPr lang="en-US" altLang="en-US" sz="1600" baseline="-25000">
                  <a:solidFill>
                    <a:srgbClr val="CC00CC"/>
                  </a:solidFill>
                </a:rPr>
                <a:t>1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5068" name="Rectangle 26"/>
            <p:cNvSpPr>
              <a:spLocks noChangeArrowheads="1"/>
            </p:cNvSpPr>
            <p:nvPr/>
          </p:nvSpPr>
          <p:spPr bwMode="auto">
            <a:xfrm>
              <a:off x="4800600" y="4314179"/>
              <a:ext cx="5334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⁞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5069" name="Rectangle 27"/>
            <p:cNvSpPr>
              <a:spLocks noChangeArrowheads="1"/>
            </p:cNvSpPr>
            <p:nvPr/>
          </p:nvSpPr>
          <p:spPr bwMode="auto">
            <a:xfrm>
              <a:off x="4800600" y="4797865"/>
              <a:ext cx="5334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⁞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5070" name="Rectangle 28"/>
            <p:cNvSpPr>
              <a:spLocks noChangeArrowheads="1"/>
            </p:cNvSpPr>
            <p:nvPr/>
          </p:nvSpPr>
          <p:spPr bwMode="auto">
            <a:xfrm>
              <a:off x="4800600" y="5270089"/>
              <a:ext cx="5334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w</a:t>
              </a:r>
              <a:r>
                <a:rPr lang="en-US" altLang="en-US" sz="1600" baseline="-25000">
                  <a:solidFill>
                    <a:srgbClr val="CC00CC"/>
                  </a:solidFill>
                </a:rPr>
                <a:t>q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45066" name="TextBox 57"/>
          <p:cNvSpPr txBox="1">
            <a:spLocks noChangeArrowheads="1"/>
          </p:cNvSpPr>
          <p:nvPr/>
        </p:nvSpPr>
        <p:spPr bwMode="auto">
          <a:xfrm>
            <a:off x="914400" y="3700463"/>
            <a:ext cx="304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x</a:t>
            </a:r>
            <a:endParaRPr lang="en-US" altLang="zh-CN" sz="16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EE68D7E-9942-418A-8390-599F92DABA2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Definition of MVDs</a:t>
            </a:r>
          </a:p>
        </p:txBody>
      </p:sp>
      <p:sp>
        <p:nvSpPr>
          <p:cNvPr id="47108" name="Rectangle 3"/>
          <p:cNvSpPr txBox="1">
            <a:spLocks noChangeArrowheads="1"/>
          </p:cNvSpPr>
          <p:nvPr/>
        </p:nvSpPr>
        <p:spPr bwMode="auto">
          <a:xfrm>
            <a:off x="685800" y="1219200"/>
            <a:ext cx="75311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Suppose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solidFill>
                  <a:schemeClr val="accent2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>
                <a:solidFill>
                  <a:srgbClr val="00B0F0"/>
                </a:solidFill>
              </a:rPr>
              <a:t> </a:t>
            </a:r>
            <a:r>
              <a:rPr lang="en-US" altLang="en-US" sz="2400"/>
              <a:t>is a MVD in a relation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. Let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be the set of attributes of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that are not in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latin typeface="Cambria" panose="02040503050406030204" pitchFamily="18" charset="0"/>
              </a:rPr>
              <a:t>∪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. Then for each value 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 of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/>
              <a:t>, there is a set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of values of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a set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  of values of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such that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contains exactly the tuples of the form (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), where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 run over all combinations of the values in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.</a:t>
            </a:r>
          </a:p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 </a:t>
            </a:r>
          </a:p>
        </p:txBody>
      </p:sp>
      <p:sp>
        <p:nvSpPr>
          <p:cNvPr id="47109" name="Right Arrow 2"/>
          <p:cNvSpPr>
            <a:spLocks noChangeArrowheads="1"/>
          </p:cNvSpPr>
          <p:nvPr/>
        </p:nvSpPr>
        <p:spPr bwMode="auto">
          <a:xfrm>
            <a:off x="1371600" y="3810000"/>
            <a:ext cx="457200" cy="163513"/>
          </a:xfrm>
          <a:prstGeom prst="rightArrow">
            <a:avLst>
              <a:gd name="adj1" fmla="val 50000"/>
              <a:gd name="adj2" fmla="val 4986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47110" name="TextBox 7"/>
          <p:cNvSpPr txBox="1">
            <a:spLocks noChangeArrowheads="1"/>
          </p:cNvSpPr>
          <p:nvPr/>
        </p:nvSpPr>
        <p:spPr bwMode="auto">
          <a:xfrm>
            <a:off x="2133600" y="3638550"/>
            <a:ext cx="457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V</a:t>
            </a:r>
            <a:r>
              <a:rPr lang="en-US" altLang="en-US" sz="2000" baseline="-25000">
                <a:solidFill>
                  <a:schemeClr val="accent2"/>
                </a:solidFill>
              </a:rPr>
              <a:t>Y</a:t>
            </a:r>
            <a:endParaRPr lang="en-US" altLang="zh-CN" sz="20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47111" name="TextBox 21"/>
          <p:cNvSpPr txBox="1">
            <a:spLocks noChangeArrowheads="1"/>
          </p:cNvSpPr>
          <p:nvPr/>
        </p:nvSpPr>
        <p:spPr bwMode="auto">
          <a:xfrm>
            <a:off x="3124200" y="3638550"/>
            <a:ext cx="60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CC00CC"/>
                </a:solidFill>
              </a:rPr>
              <a:t>V</a:t>
            </a:r>
            <a:r>
              <a:rPr lang="en-US" altLang="en-US" sz="2000" baseline="-25000">
                <a:solidFill>
                  <a:srgbClr val="CC00CC"/>
                </a:solidFill>
              </a:rPr>
              <a:t>W</a:t>
            </a:r>
            <a:endParaRPr lang="en-US" altLang="zh-CN" sz="2000">
              <a:solidFill>
                <a:srgbClr val="CC00CC"/>
              </a:solidFill>
              <a:ea typeface="宋体" panose="02010600030101010101" pitchFamily="2" charset="-122"/>
            </a:endParaRPr>
          </a:p>
        </p:txBody>
      </p:sp>
      <p:sp>
        <p:nvSpPr>
          <p:cNvPr id="47112" name="TextBox 22"/>
          <p:cNvSpPr txBox="1">
            <a:spLocks noChangeArrowheads="1"/>
          </p:cNvSpPr>
          <p:nvPr/>
        </p:nvSpPr>
        <p:spPr bwMode="auto">
          <a:xfrm>
            <a:off x="6388100" y="3662363"/>
            <a:ext cx="317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R</a:t>
            </a:r>
            <a:endParaRPr lang="en-US" altLang="zh-CN" sz="200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47113" name="Right Arrow 56"/>
          <p:cNvSpPr>
            <a:spLocks noChangeArrowheads="1"/>
          </p:cNvSpPr>
          <p:nvPr/>
        </p:nvSpPr>
        <p:spPr bwMode="auto">
          <a:xfrm>
            <a:off x="4179888" y="3784600"/>
            <a:ext cx="457200" cy="163513"/>
          </a:xfrm>
          <a:prstGeom prst="rightArrow">
            <a:avLst>
              <a:gd name="adj1" fmla="val 50000"/>
              <a:gd name="adj2" fmla="val 4986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grpSp>
        <p:nvGrpSpPr>
          <p:cNvPr id="47114" name="Group 18"/>
          <p:cNvGrpSpPr>
            <a:grpSpLocks/>
          </p:cNvGrpSpPr>
          <p:nvPr/>
        </p:nvGrpSpPr>
        <p:grpSpPr bwMode="auto">
          <a:xfrm>
            <a:off x="2133600" y="4062413"/>
            <a:ext cx="457200" cy="1100137"/>
            <a:chOff x="4114800" y="3817374"/>
            <a:chExt cx="457200" cy="1551839"/>
          </a:xfrm>
        </p:grpSpPr>
        <p:sp>
          <p:nvSpPr>
            <p:cNvPr id="47150" name="Rectangle 19"/>
            <p:cNvSpPr>
              <a:spLocks noChangeArrowheads="1"/>
            </p:cNvSpPr>
            <p:nvPr/>
          </p:nvSpPr>
          <p:spPr bwMode="auto">
            <a:xfrm>
              <a:off x="4114800" y="3817374"/>
              <a:ext cx="4572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chemeClr val="accent2"/>
                  </a:solidFill>
                </a:rPr>
                <a:t>y</a:t>
              </a:r>
              <a:r>
                <a:rPr lang="en-US" altLang="en-US" sz="1600" baseline="-25000">
                  <a:solidFill>
                    <a:schemeClr val="accent2"/>
                  </a:solidFill>
                </a:rPr>
                <a:t>1</a:t>
              </a:r>
              <a:endParaRPr lang="en-US" altLang="zh-CN" sz="1600">
                <a:solidFill>
                  <a:schemeClr val="accent2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7151" name="Rectangle 20"/>
            <p:cNvSpPr>
              <a:spLocks noChangeArrowheads="1"/>
            </p:cNvSpPr>
            <p:nvPr/>
          </p:nvSpPr>
          <p:spPr bwMode="auto">
            <a:xfrm>
              <a:off x="4114800" y="4337931"/>
              <a:ext cx="4572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chemeClr val="accent2"/>
                  </a:solidFill>
                </a:rPr>
                <a:t>⁞</a:t>
              </a:r>
              <a:endParaRPr lang="en-US" altLang="zh-CN" sz="1600">
                <a:solidFill>
                  <a:schemeClr val="accent2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7152" name="Rectangle 23"/>
            <p:cNvSpPr>
              <a:spLocks noChangeArrowheads="1"/>
            </p:cNvSpPr>
            <p:nvPr/>
          </p:nvSpPr>
          <p:spPr bwMode="auto">
            <a:xfrm>
              <a:off x="4114800" y="4853572"/>
              <a:ext cx="4572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chemeClr val="accent2"/>
                  </a:solidFill>
                </a:rPr>
                <a:t>y</a:t>
              </a:r>
              <a:r>
                <a:rPr lang="en-US" altLang="en-US" sz="1600" baseline="-25000">
                  <a:solidFill>
                    <a:schemeClr val="accent2"/>
                  </a:solidFill>
                </a:rPr>
                <a:t>p</a:t>
              </a:r>
              <a:endParaRPr lang="en-US" altLang="zh-CN" sz="1600">
                <a:solidFill>
                  <a:schemeClr val="accent2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47115" name="Group 24"/>
          <p:cNvGrpSpPr>
            <a:grpSpLocks/>
          </p:cNvGrpSpPr>
          <p:nvPr/>
        </p:nvGrpSpPr>
        <p:grpSpPr bwMode="auto">
          <a:xfrm>
            <a:off x="3124200" y="4067175"/>
            <a:ext cx="463550" cy="1343025"/>
            <a:chOff x="4800600" y="3810000"/>
            <a:chExt cx="533400" cy="1975730"/>
          </a:xfrm>
        </p:grpSpPr>
        <p:sp>
          <p:nvSpPr>
            <p:cNvPr id="47146" name="Rectangle 25"/>
            <p:cNvSpPr>
              <a:spLocks noChangeArrowheads="1"/>
            </p:cNvSpPr>
            <p:nvPr/>
          </p:nvSpPr>
          <p:spPr bwMode="auto">
            <a:xfrm>
              <a:off x="4800600" y="3810000"/>
              <a:ext cx="5334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w</a:t>
              </a:r>
              <a:r>
                <a:rPr lang="en-US" altLang="en-US" sz="1600" baseline="-25000">
                  <a:solidFill>
                    <a:srgbClr val="CC00CC"/>
                  </a:solidFill>
                </a:rPr>
                <a:t>1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7147" name="Rectangle 26"/>
            <p:cNvSpPr>
              <a:spLocks noChangeArrowheads="1"/>
            </p:cNvSpPr>
            <p:nvPr/>
          </p:nvSpPr>
          <p:spPr bwMode="auto">
            <a:xfrm>
              <a:off x="4800600" y="4314179"/>
              <a:ext cx="5334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⁞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7148" name="Rectangle 27"/>
            <p:cNvSpPr>
              <a:spLocks noChangeArrowheads="1"/>
            </p:cNvSpPr>
            <p:nvPr/>
          </p:nvSpPr>
          <p:spPr bwMode="auto">
            <a:xfrm>
              <a:off x="4800600" y="4797865"/>
              <a:ext cx="5334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⁞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7149" name="Rectangle 28"/>
            <p:cNvSpPr>
              <a:spLocks noChangeArrowheads="1"/>
            </p:cNvSpPr>
            <p:nvPr/>
          </p:nvSpPr>
          <p:spPr bwMode="auto">
            <a:xfrm>
              <a:off x="4800600" y="5270089"/>
              <a:ext cx="5334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w</a:t>
              </a:r>
              <a:r>
                <a:rPr lang="en-US" altLang="en-US" sz="1600" baseline="-25000">
                  <a:solidFill>
                    <a:srgbClr val="CC00CC"/>
                  </a:solidFill>
                </a:rPr>
                <a:t>q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47116" name="Group 29"/>
          <p:cNvGrpSpPr>
            <a:grpSpLocks/>
          </p:cNvGrpSpPr>
          <p:nvPr/>
        </p:nvGrpSpPr>
        <p:grpSpPr bwMode="auto">
          <a:xfrm>
            <a:off x="5867400" y="4067175"/>
            <a:ext cx="1366838" cy="2136775"/>
            <a:chOff x="3581400" y="4065482"/>
            <a:chExt cx="1378975" cy="2691219"/>
          </a:xfrm>
        </p:grpSpPr>
        <p:grpSp>
          <p:nvGrpSpPr>
            <p:cNvPr id="47118" name="Group 30"/>
            <p:cNvGrpSpPr>
              <a:grpSpLocks/>
            </p:cNvGrpSpPr>
            <p:nvPr/>
          </p:nvGrpSpPr>
          <p:grpSpPr bwMode="auto">
            <a:xfrm>
              <a:off x="3581400" y="4065482"/>
              <a:ext cx="1376516" cy="395258"/>
              <a:chOff x="3581400" y="4065482"/>
              <a:chExt cx="1376516" cy="395258"/>
            </a:xfrm>
          </p:grpSpPr>
          <p:sp>
            <p:nvSpPr>
              <p:cNvPr id="47143" name="Rectangle 55"/>
              <p:cNvSpPr>
                <a:spLocks noChangeArrowheads="1"/>
              </p:cNvSpPr>
              <p:nvPr/>
            </p:nvSpPr>
            <p:spPr bwMode="auto">
              <a:xfrm>
                <a:off x="3581400" y="4076700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44" name="Rectangle 58"/>
              <p:cNvSpPr>
                <a:spLocks noChangeArrowheads="1"/>
              </p:cNvSpPr>
              <p:nvPr/>
            </p:nvSpPr>
            <p:spPr bwMode="auto">
              <a:xfrm>
                <a:off x="4041058" y="4065483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45" name="Rectangle 59"/>
              <p:cNvSpPr>
                <a:spLocks noChangeArrowheads="1"/>
              </p:cNvSpPr>
              <p:nvPr/>
            </p:nvSpPr>
            <p:spPr bwMode="auto">
              <a:xfrm>
                <a:off x="4500716" y="4065482"/>
                <a:ext cx="457200" cy="381271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ea typeface="宋体" panose="02010600030101010101" pitchFamily="2" charset="-122"/>
                  </a:rPr>
                  <a:t>.</a:t>
                </a:r>
              </a:p>
            </p:txBody>
          </p:sp>
        </p:grpSp>
        <p:grpSp>
          <p:nvGrpSpPr>
            <p:cNvPr id="47119" name="Group 31"/>
            <p:cNvGrpSpPr>
              <a:grpSpLocks/>
            </p:cNvGrpSpPr>
            <p:nvPr/>
          </p:nvGrpSpPr>
          <p:grpSpPr bwMode="auto">
            <a:xfrm>
              <a:off x="3581400" y="4443648"/>
              <a:ext cx="1376516" cy="395258"/>
              <a:chOff x="3581400" y="4065482"/>
              <a:chExt cx="1376516" cy="395258"/>
            </a:xfrm>
          </p:grpSpPr>
          <p:sp>
            <p:nvSpPr>
              <p:cNvPr id="47140" name="Rectangle 52"/>
              <p:cNvSpPr>
                <a:spLocks noChangeArrowheads="1"/>
              </p:cNvSpPr>
              <p:nvPr/>
            </p:nvSpPr>
            <p:spPr bwMode="auto">
              <a:xfrm>
                <a:off x="3581400" y="4076700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rgbClr val="FF0000"/>
                    </a:solidFill>
                    <a:ea typeface="宋体" panose="02010600030101010101" pitchFamily="2" charset="-122"/>
                  </a:rPr>
                  <a:t>x</a:t>
                </a:r>
              </a:p>
            </p:txBody>
          </p:sp>
          <p:sp>
            <p:nvSpPr>
              <p:cNvPr id="47141" name="Rectangle 53"/>
              <p:cNvSpPr>
                <a:spLocks noChangeArrowheads="1"/>
              </p:cNvSpPr>
              <p:nvPr/>
            </p:nvSpPr>
            <p:spPr bwMode="auto">
              <a:xfrm>
                <a:off x="4041058" y="4065483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solidFill>
                      <a:schemeClr val="accent2"/>
                    </a:solidFill>
                  </a:rPr>
                  <a:t>y</a:t>
                </a:r>
                <a:r>
                  <a:rPr lang="en-US" altLang="en-US" sz="1600" baseline="-25000">
                    <a:solidFill>
                      <a:schemeClr val="accent2"/>
                    </a:solidFill>
                  </a:rPr>
                  <a:t>1</a:t>
                </a:r>
                <a:endParaRPr lang="en-US" altLang="zh-CN" sz="1600">
                  <a:solidFill>
                    <a:schemeClr val="accent2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7142" name="Rectangle 54"/>
              <p:cNvSpPr>
                <a:spLocks noChangeArrowheads="1"/>
              </p:cNvSpPr>
              <p:nvPr/>
            </p:nvSpPr>
            <p:spPr bwMode="auto">
              <a:xfrm>
                <a:off x="4500716" y="4065482"/>
                <a:ext cx="457200" cy="381271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solidFill>
                      <a:srgbClr val="CC00CC"/>
                    </a:solidFill>
                  </a:rPr>
                  <a:t>w</a:t>
                </a:r>
                <a:r>
                  <a:rPr lang="en-US" altLang="en-US" sz="1600" baseline="-25000">
                    <a:solidFill>
                      <a:srgbClr val="CC00CC"/>
                    </a:solidFill>
                  </a:rPr>
                  <a:t>1</a:t>
                </a:r>
                <a:endParaRPr lang="en-US" altLang="zh-CN" sz="1600">
                  <a:solidFill>
                    <a:srgbClr val="CC00CC"/>
                  </a:solidFill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7120" name="Group 32"/>
            <p:cNvGrpSpPr>
              <a:grpSpLocks/>
            </p:cNvGrpSpPr>
            <p:nvPr/>
          </p:nvGrpSpPr>
          <p:grpSpPr bwMode="auto">
            <a:xfrm>
              <a:off x="3581400" y="5181600"/>
              <a:ext cx="1376516" cy="395258"/>
              <a:chOff x="3581400" y="4065482"/>
              <a:chExt cx="1376516" cy="395258"/>
            </a:xfrm>
          </p:grpSpPr>
          <p:sp>
            <p:nvSpPr>
              <p:cNvPr id="47137" name="Rectangle 49"/>
              <p:cNvSpPr>
                <a:spLocks noChangeArrowheads="1"/>
              </p:cNvSpPr>
              <p:nvPr/>
            </p:nvSpPr>
            <p:spPr bwMode="auto">
              <a:xfrm>
                <a:off x="3581400" y="4076700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rgbClr val="FF0000"/>
                    </a:solidFill>
                    <a:ea typeface="宋体" panose="02010600030101010101" pitchFamily="2" charset="-122"/>
                  </a:rPr>
                  <a:t>x</a:t>
                </a:r>
              </a:p>
            </p:txBody>
          </p:sp>
          <p:sp>
            <p:nvSpPr>
              <p:cNvPr id="47138" name="Rectangle 50"/>
              <p:cNvSpPr>
                <a:spLocks noChangeArrowheads="1"/>
              </p:cNvSpPr>
              <p:nvPr/>
            </p:nvSpPr>
            <p:spPr bwMode="auto">
              <a:xfrm>
                <a:off x="4041058" y="4065483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solidFill>
                      <a:schemeClr val="accent2"/>
                    </a:solidFill>
                  </a:rPr>
                  <a:t>y</a:t>
                </a:r>
                <a:r>
                  <a:rPr lang="en-US" altLang="en-US" sz="1600" baseline="-25000">
                    <a:solidFill>
                      <a:schemeClr val="accent2"/>
                    </a:solidFill>
                  </a:rPr>
                  <a:t>i</a:t>
                </a:r>
                <a:endParaRPr lang="en-US" altLang="zh-CN" sz="1600">
                  <a:solidFill>
                    <a:schemeClr val="accent2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7139" name="Rectangle 51"/>
              <p:cNvSpPr>
                <a:spLocks noChangeArrowheads="1"/>
              </p:cNvSpPr>
              <p:nvPr/>
            </p:nvSpPr>
            <p:spPr bwMode="auto">
              <a:xfrm>
                <a:off x="4500716" y="4065482"/>
                <a:ext cx="457200" cy="381271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solidFill>
                      <a:srgbClr val="CC00CC"/>
                    </a:solidFill>
                  </a:rPr>
                  <a:t>w</a:t>
                </a:r>
                <a:r>
                  <a:rPr lang="en-US" altLang="en-US" sz="1600" baseline="-25000">
                    <a:solidFill>
                      <a:srgbClr val="CC00CC"/>
                    </a:solidFill>
                  </a:rPr>
                  <a:t>k</a:t>
                </a:r>
                <a:endParaRPr lang="en-US" altLang="zh-CN" sz="1600">
                  <a:solidFill>
                    <a:srgbClr val="CC00CC"/>
                  </a:solidFill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7121" name="Group 33"/>
            <p:cNvGrpSpPr>
              <a:grpSpLocks/>
            </p:cNvGrpSpPr>
            <p:nvPr/>
          </p:nvGrpSpPr>
          <p:grpSpPr bwMode="auto">
            <a:xfrm>
              <a:off x="3581400" y="5962692"/>
              <a:ext cx="1376516" cy="395258"/>
              <a:chOff x="3581400" y="4065482"/>
              <a:chExt cx="1376516" cy="395258"/>
            </a:xfrm>
          </p:grpSpPr>
          <p:sp>
            <p:nvSpPr>
              <p:cNvPr id="47134" name="Rectangle 46"/>
              <p:cNvSpPr>
                <a:spLocks noChangeArrowheads="1"/>
              </p:cNvSpPr>
              <p:nvPr/>
            </p:nvSpPr>
            <p:spPr bwMode="auto">
              <a:xfrm>
                <a:off x="3581400" y="4076700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rgbClr val="FF0000"/>
                    </a:solidFill>
                    <a:ea typeface="宋体" panose="02010600030101010101" pitchFamily="2" charset="-122"/>
                  </a:rPr>
                  <a:t>x</a:t>
                </a:r>
              </a:p>
            </p:txBody>
          </p:sp>
          <p:sp>
            <p:nvSpPr>
              <p:cNvPr id="47135" name="Rectangle 47"/>
              <p:cNvSpPr>
                <a:spLocks noChangeArrowheads="1"/>
              </p:cNvSpPr>
              <p:nvPr/>
            </p:nvSpPr>
            <p:spPr bwMode="auto">
              <a:xfrm>
                <a:off x="4041058" y="4065483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solidFill>
                      <a:schemeClr val="accent2"/>
                    </a:solidFill>
                  </a:rPr>
                  <a:t>y</a:t>
                </a:r>
                <a:r>
                  <a:rPr lang="en-US" altLang="en-US" sz="1600" baseline="-25000">
                    <a:solidFill>
                      <a:schemeClr val="accent2"/>
                    </a:solidFill>
                  </a:rPr>
                  <a:t>p</a:t>
                </a:r>
                <a:endParaRPr lang="en-US" altLang="zh-CN" sz="1600">
                  <a:solidFill>
                    <a:schemeClr val="accent2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7136" name="Rectangle 48"/>
              <p:cNvSpPr>
                <a:spLocks noChangeArrowheads="1"/>
              </p:cNvSpPr>
              <p:nvPr/>
            </p:nvSpPr>
            <p:spPr bwMode="auto">
              <a:xfrm>
                <a:off x="4500716" y="4065482"/>
                <a:ext cx="457200" cy="381271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solidFill>
                      <a:srgbClr val="CC00CC"/>
                    </a:solidFill>
                  </a:rPr>
                  <a:t>w</a:t>
                </a:r>
                <a:r>
                  <a:rPr lang="en-US" altLang="en-US" sz="1600" baseline="-25000">
                    <a:solidFill>
                      <a:srgbClr val="CC00CC"/>
                    </a:solidFill>
                  </a:rPr>
                  <a:t>q</a:t>
                </a:r>
                <a:endParaRPr lang="en-US" altLang="zh-CN" sz="1600">
                  <a:solidFill>
                    <a:srgbClr val="CC00CC"/>
                  </a:solidFill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7122" name="Group 34"/>
            <p:cNvGrpSpPr>
              <a:grpSpLocks/>
            </p:cNvGrpSpPr>
            <p:nvPr/>
          </p:nvGrpSpPr>
          <p:grpSpPr bwMode="auto">
            <a:xfrm>
              <a:off x="3583859" y="4821814"/>
              <a:ext cx="1376516" cy="395258"/>
              <a:chOff x="3581400" y="4065482"/>
              <a:chExt cx="1376516" cy="395258"/>
            </a:xfrm>
          </p:grpSpPr>
          <p:sp>
            <p:nvSpPr>
              <p:cNvPr id="47131" name="Rectangle 43"/>
              <p:cNvSpPr>
                <a:spLocks noChangeArrowheads="1"/>
              </p:cNvSpPr>
              <p:nvPr/>
            </p:nvSpPr>
            <p:spPr bwMode="auto">
              <a:xfrm>
                <a:off x="3581400" y="4076700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rgbClr val="FF0000"/>
                    </a:solidFill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32" name="Rectangle 44"/>
              <p:cNvSpPr>
                <a:spLocks noChangeArrowheads="1"/>
              </p:cNvSpPr>
              <p:nvPr/>
            </p:nvSpPr>
            <p:spPr bwMode="auto">
              <a:xfrm>
                <a:off x="4041058" y="4065483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chemeClr val="accent2"/>
                    </a:solidFill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33" name="Rectangle 45"/>
              <p:cNvSpPr>
                <a:spLocks noChangeArrowheads="1"/>
              </p:cNvSpPr>
              <p:nvPr/>
            </p:nvSpPr>
            <p:spPr bwMode="auto">
              <a:xfrm>
                <a:off x="4500716" y="4065482"/>
                <a:ext cx="457200" cy="381271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rgbClr val="CC00CC"/>
                    </a:solidFill>
                    <a:ea typeface="宋体" panose="02010600030101010101" pitchFamily="2" charset="-122"/>
                  </a:rPr>
                  <a:t>.</a:t>
                </a:r>
              </a:p>
            </p:txBody>
          </p:sp>
        </p:grpSp>
        <p:grpSp>
          <p:nvGrpSpPr>
            <p:cNvPr id="47123" name="Group 35"/>
            <p:cNvGrpSpPr>
              <a:grpSpLocks/>
            </p:cNvGrpSpPr>
            <p:nvPr/>
          </p:nvGrpSpPr>
          <p:grpSpPr bwMode="auto">
            <a:xfrm>
              <a:off x="3581400" y="6361443"/>
              <a:ext cx="1376516" cy="395258"/>
              <a:chOff x="3581400" y="4065482"/>
              <a:chExt cx="1376516" cy="395258"/>
            </a:xfrm>
          </p:grpSpPr>
          <p:sp>
            <p:nvSpPr>
              <p:cNvPr id="47128" name="Rectangle 40"/>
              <p:cNvSpPr>
                <a:spLocks noChangeArrowheads="1"/>
              </p:cNvSpPr>
              <p:nvPr/>
            </p:nvSpPr>
            <p:spPr bwMode="auto">
              <a:xfrm>
                <a:off x="3581400" y="4076700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29" name="Rectangle 41"/>
              <p:cNvSpPr>
                <a:spLocks noChangeArrowheads="1"/>
              </p:cNvSpPr>
              <p:nvPr/>
            </p:nvSpPr>
            <p:spPr bwMode="auto">
              <a:xfrm>
                <a:off x="4041058" y="4065483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30" name="Rectangle 42"/>
              <p:cNvSpPr>
                <a:spLocks noChangeArrowheads="1"/>
              </p:cNvSpPr>
              <p:nvPr/>
            </p:nvSpPr>
            <p:spPr bwMode="auto">
              <a:xfrm>
                <a:off x="4500716" y="4065482"/>
                <a:ext cx="457200" cy="381271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ea typeface="宋体" panose="02010600030101010101" pitchFamily="2" charset="-122"/>
                  </a:rPr>
                  <a:t>.</a:t>
                </a:r>
              </a:p>
            </p:txBody>
          </p:sp>
        </p:grpSp>
        <p:grpSp>
          <p:nvGrpSpPr>
            <p:cNvPr id="47124" name="Group 36"/>
            <p:cNvGrpSpPr>
              <a:grpSpLocks/>
            </p:cNvGrpSpPr>
            <p:nvPr/>
          </p:nvGrpSpPr>
          <p:grpSpPr bwMode="auto">
            <a:xfrm>
              <a:off x="3583859" y="5570180"/>
              <a:ext cx="1376516" cy="395258"/>
              <a:chOff x="3581400" y="4065482"/>
              <a:chExt cx="1376516" cy="395258"/>
            </a:xfrm>
          </p:grpSpPr>
          <p:sp>
            <p:nvSpPr>
              <p:cNvPr id="47125" name="Rectangle 37"/>
              <p:cNvSpPr>
                <a:spLocks noChangeArrowheads="1"/>
              </p:cNvSpPr>
              <p:nvPr/>
            </p:nvSpPr>
            <p:spPr bwMode="auto">
              <a:xfrm>
                <a:off x="3581400" y="4076700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rgbClr val="FF0000"/>
                    </a:solidFill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26" name="Rectangle 38"/>
              <p:cNvSpPr>
                <a:spLocks noChangeArrowheads="1"/>
              </p:cNvSpPr>
              <p:nvPr/>
            </p:nvSpPr>
            <p:spPr bwMode="auto">
              <a:xfrm>
                <a:off x="4041058" y="4065483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chemeClr val="accent2"/>
                    </a:solidFill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27" name="Rectangle 39"/>
              <p:cNvSpPr>
                <a:spLocks noChangeArrowheads="1"/>
              </p:cNvSpPr>
              <p:nvPr/>
            </p:nvSpPr>
            <p:spPr bwMode="auto">
              <a:xfrm>
                <a:off x="4500716" y="4065482"/>
                <a:ext cx="457200" cy="381271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rgbClr val="CC00CC"/>
                    </a:solidFill>
                    <a:ea typeface="宋体" panose="02010600030101010101" pitchFamily="2" charset="-122"/>
                  </a:rPr>
                  <a:t>.</a:t>
                </a:r>
              </a:p>
            </p:txBody>
          </p:sp>
        </p:grpSp>
      </p:grpSp>
      <p:sp>
        <p:nvSpPr>
          <p:cNvPr id="47117" name="TextBox 60"/>
          <p:cNvSpPr txBox="1">
            <a:spLocks noChangeArrowheads="1"/>
          </p:cNvSpPr>
          <p:nvPr/>
        </p:nvSpPr>
        <p:spPr bwMode="auto">
          <a:xfrm>
            <a:off x="914400" y="3700463"/>
            <a:ext cx="304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x</a:t>
            </a:r>
            <a:endParaRPr lang="en-US" altLang="zh-CN" sz="16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7EF7D2A-6D01-486B-945F-F43F2691AA3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Definition of MVDs</a:t>
            </a:r>
          </a:p>
        </p:txBody>
      </p:sp>
      <p:sp>
        <p:nvSpPr>
          <p:cNvPr id="49156" name="Rectangle 3"/>
          <p:cNvSpPr txBox="1">
            <a:spLocks noChangeArrowheads="1"/>
          </p:cNvSpPr>
          <p:nvPr/>
        </p:nvSpPr>
        <p:spPr bwMode="auto">
          <a:xfrm>
            <a:off x="685800" y="1219200"/>
            <a:ext cx="75311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Suppose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solidFill>
                  <a:schemeClr val="accent2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>
                <a:solidFill>
                  <a:srgbClr val="00B0F0"/>
                </a:solidFill>
              </a:rPr>
              <a:t> </a:t>
            </a:r>
            <a:r>
              <a:rPr lang="en-US" altLang="en-US" sz="2400"/>
              <a:t>is a MVD in a relation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. Let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be the set of attributes of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that are not in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latin typeface="Cambria" panose="02040503050406030204" pitchFamily="18" charset="0"/>
              </a:rPr>
              <a:t>∪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. Then for each value 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 of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/>
              <a:t>, there is a set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of values of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a set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  of values of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such that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contains exactly the tuples of the form (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), where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 run over all combinations of the values in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.</a:t>
            </a:r>
          </a:p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 </a:t>
            </a:r>
          </a:p>
        </p:txBody>
      </p:sp>
      <p:sp>
        <p:nvSpPr>
          <p:cNvPr id="49157" name="Right Arrow 2"/>
          <p:cNvSpPr>
            <a:spLocks noChangeArrowheads="1"/>
          </p:cNvSpPr>
          <p:nvPr/>
        </p:nvSpPr>
        <p:spPr bwMode="auto">
          <a:xfrm>
            <a:off x="1371600" y="3810000"/>
            <a:ext cx="457200" cy="163513"/>
          </a:xfrm>
          <a:prstGeom prst="rightArrow">
            <a:avLst>
              <a:gd name="adj1" fmla="val 50000"/>
              <a:gd name="adj2" fmla="val 4986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49158" name="TextBox 7"/>
          <p:cNvSpPr txBox="1">
            <a:spLocks noChangeArrowheads="1"/>
          </p:cNvSpPr>
          <p:nvPr/>
        </p:nvSpPr>
        <p:spPr bwMode="auto">
          <a:xfrm>
            <a:off x="2133600" y="3638550"/>
            <a:ext cx="457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V</a:t>
            </a:r>
            <a:r>
              <a:rPr lang="en-US" altLang="en-US" sz="2000" baseline="-25000">
                <a:solidFill>
                  <a:schemeClr val="accent2"/>
                </a:solidFill>
              </a:rPr>
              <a:t>Y</a:t>
            </a:r>
            <a:endParaRPr lang="en-US" altLang="zh-CN" sz="20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49159" name="TextBox 21"/>
          <p:cNvSpPr txBox="1">
            <a:spLocks noChangeArrowheads="1"/>
          </p:cNvSpPr>
          <p:nvPr/>
        </p:nvSpPr>
        <p:spPr bwMode="auto">
          <a:xfrm>
            <a:off x="3124200" y="3638550"/>
            <a:ext cx="60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CC00CC"/>
                </a:solidFill>
              </a:rPr>
              <a:t>V</a:t>
            </a:r>
            <a:r>
              <a:rPr lang="en-US" altLang="en-US" sz="2000" baseline="-25000">
                <a:solidFill>
                  <a:srgbClr val="CC00CC"/>
                </a:solidFill>
              </a:rPr>
              <a:t>W</a:t>
            </a:r>
            <a:endParaRPr lang="en-US" altLang="zh-CN" sz="2000">
              <a:solidFill>
                <a:srgbClr val="CC00CC"/>
              </a:solidFill>
              <a:ea typeface="宋体" panose="02010600030101010101" pitchFamily="2" charset="-122"/>
            </a:endParaRPr>
          </a:p>
        </p:txBody>
      </p:sp>
      <p:sp>
        <p:nvSpPr>
          <p:cNvPr id="49160" name="TextBox 22"/>
          <p:cNvSpPr txBox="1">
            <a:spLocks noChangeArrowheads="1"/>
          </p:cNvSpPr>
          <p:nvPr/>
        </p:nvSpPr>
        <p:spPr bwMode="auto">
          <a:xfrm>
            <a:off x="6388100" y="3662363"/>
            <a:ext cx="317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R</a:t>
            </a:r>
            <a:endParaRPr lang="en-US" altLang="zh-CN" sz="200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49161" name="Right Arrow 56"/>
          <p:cNvSpPr>
            <a:spLocks noChangeArrowheads="1"/>
          </p:cNvSpPr>
          <p:nvPr/>
        </p:nvSpPr>
        <p:spPr bwMode="auto">
          <a:xfrm>
            <a:off x="4179888" y="3784600"/>
            <a:ext cx="457200" cy="163513"/>
          </a:xfrm>
          <a:prstGeom prst="rightArrow">
            <a:avLst>
              <a:gd name="adj1" fmla="val 50000"/>
              <a:gd name="adj2" fmla="val 4986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49162" name="TextBox 61"/>
          <p:cNvSpPr txBox="1">
            <a:spLocks noChangeArrowheads="1"/>
          </p:cNvSpPr>
          <p:nvPr/>
        </p:nvSpPr>
        <p:spPr bwMode="auto">
          <a:xfrm>
            <a:off x="677863" y="5422900"/>
            <a:ext cx="3048000" cy="83026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chemeClr val="accent2"/>
                </a:solidFill>
                <a:ea typeface="宋体" panose="02010600030101010101" pitchFamily="2" charset="-122"/>
              </a:rPr>
              <a:t>Look at the example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chemeClr val="accent2"/>
                </a:solidFill>
                <a:ea typeface="宋体" panose="02010600030101010101" pitchFamily="2" charset="-122"/>
              </a:rPr>
              <a:t>we discussed.</a:t>
            </a:r>
          </a:p>
        </p:txBody>
      </p:sp>
      <p:sp>
        <p:nvSpPr>
          <p:cNvPr id="49163" name="TextBox 11"/>
          <p:cNvSpPr txBox="1">
            <a:spLocks noChangeArrowheads="1"/>
          </p:cNvSpPr>
          <p:nvPr/>
        </p:nvSpPr>
        <p:spPr bwMode="auto">
          <a:xfrm>
            <a:off x="914400" y="3700463"/>
            <a:ext cx="304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x</a:t>
            </a:r>
            <a:endParaRPr lang="en-US" altLang="zh-CN" sz="16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056B425-678D-48FD-9070-7653EBA3F60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Definition of MVDs</a:t>
            </a:r>
          </a:p>
        </p:txBody>
      </p:sp>
      <p:sp>
        <p:nvSpPr>
          <p:cNvPr id="51204" name="Rectangle 3"/>
          <p:cNvSpPr txBox="1">
            <a:spLocks noChangeArrowheads="1"/>
          </p:cNvSpPr>
          <p:nvPr/>
        </p:nvSpPr>
        <p:spPr bwMode="auto">
          <a:xfrm>
            <a:off x="685800" y="1219200"/>
            <a:ext cx="75311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Suppose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solidFill>
                  <a:schemeClr val="accent2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>
                <a:solidFill>
                  <a:srgbClr val="00B0F0"/>
                </a:solidFill>
              </a:rPr>
              <a:t> </a:t>
            </a:r>
            <a:r>
              <a:rPr lang="en-US" altLang="en-US" sz="2400"/>
              <a:t>is a MVD in a relation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. Let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be the set of attributes of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that are not in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latin typeface="Cambria" panose="02040503050406030204" pitchFamily="18" charset="0"/>
              </a:rPr>
              <a:t>∪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. Then for each value 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 of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/>
              <a:t>, there is a set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of values of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a set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  of values of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such that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contains exactly the tuples of the form (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), where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 run over all combinations of the values in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.</a:t>
            </a:r>
          </a:p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 </a:t>
            </a:r>
          </a:p>
        </p:txBody>
      </p:sp>
      <p:sp>
        <p:nvSpPr>
          <p:cNvPr id="51205" name="Right Arrow 2"/>
          <p:cNvSpPr>
            <a:spLocks noChangeArrowheads="1"/>
          </p:cNvSpPr>
          <p:nvPr/>
        </p:nvSpPr>
        <p:spPr bwMode="auto">
          <a:xfrm>
            <a:off x="1371600" y="3810000"/>
            <a:ext cx="457200" cy="163513"/>
          </a:xfrm>
          <a:prstGeom prst="rightArrow">
            <a:avLst>
              <a:gd name="adj1" fmla="val 50000"/>
              <a:gd name="adj2" fmla="val 4986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51206" name="TextBox 7"/>
          <p:cNvSpPr txBox="1">
            <a:spLocks noChangeArrowheads="1"/>
          </p:cNvSpPr>
          <p:nvPr/>
        </p:nvSpPr>
        <p:spPr bwMode="auto">
          <a:xfrm>
            <a:off x="2133600" y="3638550"/>
            <a:ext cx="457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V</a:t>
            </a:r>
            <a:r>
              <a:rPr lang="en-US" altLang="en-US" sz="2000" baseline="-25000">
                <a:solidFill>
                  <a:schemeClr val="accent2"/>
                </a:solidFill>
              </a:rPr>
              <a:t>Y</a:t>
            </a:r>
            <a:endParaRPr lang="en-US" altLang="zh-CN" sz="20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51207" name="TextBox 21"/>
          <p:cNvSpPr txBox="1">
            <a:spLocks noChangeArrowheads="1"/>
          </p:cNvSpPr>
          <p:nvPr/>
        </p:nvSpPr>
        <p:spPr bwMode="auto">
          <a:xfrm>
            <a:off x="3124200" y="3638550"/>
            <a:ext cx="60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CC00CC"/>
                </a:solidFill>
              </a:rPr>
              <a:t>V</a:t>
            </a:r>
            <a:r>
              <a:rPr lang="en-US" altLang="en-US" sz="2000" baseline="-25000">
                <a:solidFill>
                  <a:srgbClr val="CC00CC"/>
                </a:solidFill>
              </a:rPr>
              <a:t>W</a:t>
            </a:r>
            <a:endParaRPr lang="en-US" altLang="zh-CN" sz="2000">
              <a:solidFill>
                <a:srgbClr val="CC00CC"/>
              </a:solidFill>
              <a:ea typeface="宋体" panose="02010600030101010101" pitchFamily="2" charset="-122"/>
            </a:endParaRPr>
          </a:p>
        </p:txBody>
      </p:sp>
      <p:sp>
        <p:nvSpPr>
          <p:cNvPr id="51208" name="TextBox 22"/>
          <p:cNvSpPr txBox="1">
            <a:spLocks noChangeArrowheads="1"/>
          </p:cNvSpPr>
          <p:nvPr/>
        </p:nvSpPr>
        <p:spPr bwMode="auto">
          <a:xfrm>
            <a:off x="6388100" y="3662363"/>
            <a:ext cx="317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R</a:t>
            </a:r>
            <a:endParaRPr lang="en-US" altLang="zh-CN" sz="200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51209" name="Right Arrow 56"/>
          <p:cNvSpPr>
            <a:spLocks noChangeArrowheads="1"/>
          </p:cNvSpPr>
          <p:nvPr/>
        </p:nvSpPr>
        <p:spPr bwMode="auto">
          <a:xfrm>
            <a:off x="4179888" y="3784600"/>
            <a:ext cx="457200" cy="163513"/>
          </a:xfrm>
          <a:prstGeom prst="rightArrow">
            <a:avLst>
              <a:gd name="adj1" fmla="val 50000"/>
              <a:gd name="adj2" fmla="val 4986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51210" name="TextBox 57"/>
          <p:cNvSpPr txBox="1">
            <a:spLocks noChangeArrowheads="1"/>
          </p:cNvSpPr>
          <p:nvPr/>
        </p:nvSpPr>
        <p:spPr bwMode="auto">
          <a:xfrm>
            <a:off x="609600" y="3700463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Kevin</a:t>
            </a:r>
            <a:endParaRPr lang="en-US" altLang="zh-CN" sz="16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51211" name="TextBox 61"/>
          <p:cNvSpPr txBox="1">
            <a:spLocks noChangeArrowheads="1"/>
          </p:cNvSpPr>
          <p:nvPr/>
        </p:nvSpPr>
        <p:spPr bwMode="auto">
          <a:xfrm>
            <a:off x="677863" y="5422900"/>
            <a:ext cx="3048000" cy="83026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chemeClr val="accent2"/>
                </a:solidFill>
                <a:ea typeface="宋体" panose="02010600030101010101" pitchFamily="2" charset="-122"/>
              </a:rPr>
              <a:t>Look at the example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chemeClr val="accent2"/>
                </a:solidFill>
                <a:ea typeface="宋体" panose="02010600030101010101" pitchFamily="2" charset="-122"/>
              </a:rPr>
              <a:t>we discussed.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E58943E-0C91-41D3-BE56-B7BBF4A68F8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Definition of MVDs</a:t>
            </a:r>
          </a:p>
        </p:txBody>
      </p:sp>
      <p:sp>
        <p:nvSpPr>
          <p:cNvPr id="53252" name="Rectangle 3"/>
          <p:cNvSpPr txBox="1">
            <a:spLocks noChangeArrowheads="1"/>
          </p:cNvSpPr>
          <p:nvPr/>
        </p:nvSpPr>
        <p:spPr bwMode="auto">
          <a:xfrm>
            <a:off x="685800" y="1219200"/>
            <a:ext cx="75311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Suppose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solidFill>
                  <a:schemeClr val="accent2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>
                <a:solidFill>
                  <a:srgbClr val="00B0F0"/>
                </a:solidFill>
              </a:rPr>
              <a:t> </a:t>
            </a:r>
            <a:r>
              <a:rPr lang="en-US" altLang="en-US" sz="2400"/>
              <a:t>is a MVD in a relation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. Let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be the set of attributes of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that are not in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latin typeface="Cambria" panose="02040503050406030204" pitchFamily="18" charset="0"/>
              </a:rPr>
              <a:t>∪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. Then for each value 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 of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/>
              <a:t>, there is a set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of values of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a set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  of values of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such that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contains exactly the tuples of the form (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), where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 run over all combinations of the values in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.</a:t>
            </a:r>
          </a:p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 </a:t>
            </a:r>
          </a:p>
        </p:txBody>
      </p:sp>
      <p:sp>
        <p:nvSpPr>
          <p:cNvPr id="53253" name="Right Arrow 2"/>
          <p:cNvSpPr>
            <a:spLocks noChangeArrowheads="1"/>
          </p:cNvSpPr>
          <p:nvPr/>
        </p:nvSpPr>
        <p:spPr bwMode="auto">
          <a:xfrm>
            <a:off x="1371600" y="3810000"/>
            <a:ext cx="457200" cy="163513"/>
          </a:xfrm>
          <a:prstGeom prst="rightArrow">
            <a:avLst>
              <a:gd name="adj1" fmla="val 50000"/>
              <a:gd name="adj2" fmla="val 4986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53254" name="TextBox 7"/>
          <p:cNvSpPr txBox="1">
            <a:spLocks noChangeArrowheads="1"/>
          </p:cNvSpPr>
          <p:nvPr/>
        </p:nvSpPr>
        <p:spPr bwMode="auto">
          <a:xfrm>
            <a:off x="2133600" y="3638550"/>
            <a:ext cx="457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V</a:t>
            </a:r>
            <a:r>
              <a:rPr lang="en-US" altLang="en-US" sz="2000" baseline="-25000">
                <a:solidFill>
                  <a:schemeClr val="accent2"/>
                </a:solidFill>
              </a:rPr>
              <a:t>Y</a:t>
            </a:r>
            <a:endParaRPr lang="en-US" altLang="zh-CN" sz="20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53255" name="TextBox 21"/>
          <p:cNvSpPr txBox="1">
            <a:spLocks noChangeArrowheads="1"/>
          </p:cNvSpPr>
          <p:nvPr/>
        </p:nvSpPr>
        <p:spPr bwMode="auto">
          <a:xfrm>
            <a:off x="3124200" y="3638550"/>
            <a:ext cx="60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CC00CC"/>
                </a:solidFill>
              </a:rPr>
              <a:t>V</a:t>
            </a:r>
            <a:r>
              <a:rPr lang="en-US" altLang="en-US" sz="2000" baseline="-25000">
                <a:solidFill>
                  <a:srgbClr val="CC00CC"/>
                </a:solidFill>
              </a:rPr>
              <a:t>W</a:t>
            </a:r>
            <a:endParaRPr lang="en-US" altLang="zh-CN" sz="2000">
              <a:solidFill>
                <a:srgbClr val="CC00CC"/>
              </a:solidFill>
              <a:ea typeface="宋体" panose="02010600030101010101" pitchFamily="2" charset="-122"/>
            </a:endParaRPr>
          </a:p>
        </p:txBody>
      </p:sp>
      <p:sp>
        <p:nvSpPr>
          <p:cNvPr id="53256" name="TextBox 22"/>
          <p:cNvSpPr txBox="1">
            <a:spLocks noChangeArrowheads="1"/>
          </p:cNvSpPr>
          <p:nvPr/>
        </p:nvSpPr>
        <p:spPr bwMode="auto">
          <a:xfrm>
            <a:off x="6388100" y="3662363"/>
            <a:ext cx="317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R</a:t>
            </a:r>
            <a:endParaRPr lang="en-US" altLang="zh-CN" sz="200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53257" name="Right Arrow 56"/>
          <p:cNvSpPr>
            <a:spLocks noChangeArrowheads="1"/>
          </p:cNvSpPr>
          <p:nvPr/>
        </p:nvSpPr>
        <p:spPr bwMode="auto">
          <a:xfrm>
            <a:off x="4179888" y="3784600"/>
            <a:ext cx="457200" cy="163513"/>
          </a:xfrm>
          <a:prstGeom prst="rightArrow">
            <a:avLst>
              <a:gd name="adj1" fmla="val 50000"/>
              <a:gd name="adj2" fmla="val 4986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53258" name="TextBox 57"/>
          <p:cNvSpPr txBox="1">
            <a:spLocks noChangeArrowheads="1"/>
          </p:cNvSpPr>
          <p:nvPr/>
        </p:nvSpPr>
        <p:spPr bwMode="auto">
          <a:xfrm>
            <a:off x="609600" y="3700463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Kevin</a:t>
            </a:r>
            <a:endParaRPr lang="en-US" altLang="zh-CN" sz="16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53259" name="TextBox 61"/>
          <p:cNvSpPr txBox="1">
            <a:spLocks noChangeArrowheads="1"/>
          </p:cNvSpPr>
          <p:nvPr/>
        </p:nvSpPr>
        <p:spPr bwMode="auto">
          <a:xfrm>
            <a:off x="677863" y="5422900"/>
            <a:ext cx="3048000" cy="83026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chemeClr val="accent2"/>
                </a:solidFill>
                <a:ea typeface="宋体" panose="02010600030101010101" pitchFamily="2" charset="-122"/>
              </a:rPr>
              <a:t>Look at the example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chemeClr val="accent2"/>
                </a:solidFill>
                <a:ea typeface="宋体" panose="02010600030101010101" pitchFamily="2" charset="-122"/>
              </a:rPr>
              <a:t>we discussed.</a:t>
            </a:r>
          </a:p>
        </p:txBody>
      </p:sp>
      <p:grpSp>
        <p:nvGrpSpPr>
          <p:cNvPr id="53260" name="Group 11"/>
          <p:cNvGrpSpPr>
            <a:grpSpLocks/>
          </p:cNvGrpSpPr>
          <p:nvPr/>
        </p:nvGrpSpPr>
        <p:grpSpPr bwMode="auto">
          <a:xfrm>
            <a:off x="1981200" y="4067175"/>
            <a:ext cx="708025" cy="717550"/>
            <a:chOff x="4114800" y="3817374"/>
            <a:chExt cx="457200" cy="1011687"/>
          </a:xfrm>
        </p:grpSpPr>
        <p:sp>
          <p:nvSpPr>
            <p:cNvPr id="53265" name="Rectangle 12"/>
            <p:cNvSpPr>
              <a:spLocks noChangeArrowheads="1"/>
            </p:cNvSpPr>
            <p:nvPr/>
          </p:nvSpPr>
          <p:spPr bwMode="auto">
            <a:xfrm>
              <a:off x="4114800" y="3817374"/>
              <a:ext cx="4572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chemeClr val="accent2"/>
                  </a:solidFill>
                </a:rPr>
                <a:t>David</a:t>
              </a:r>
              <a:endParaRPr lang="en-US" altLang="zh-CN" sz="1600">
                <a:solidFill>
                  <a:schemeClr val="accent2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3266" name="Rectangle 13"/>
            <p:cNvSpPr>
              <a:spLocks noChangeArrowheads="1"/>
            </p:cNvSpPr>
            <p:nvPr/>
          </p:nvSpPr>
          <p:spPr bwMode="auto">
            <a:xfrm>
              <a:off x="4114800" y="4313420"/>
              <a:ext cx="4572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chemeClr val="accent2"/>
                  </a:solidFill>
                </a:rPr>
                <a:t>Jeff</a:t>
              </a:r>
              <a:endParaRPr lang="en-US" altLang="zh-CN" sz="1600">
                <a:solidFill>
                  <a:schemeClr val="accent2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53261" name="Group 14"/>
          <p:cNvGrpSpPr>
            <a:grpSpLocks/>
          </p:cNvGrpSpPr>
          <p:nvPr/>
        </p:nvGrpSpPr>
        <p:grpSpPr bwMode="auto">
          <a:xfrm>
            <a:off x="2819400" y="4067175"/>
            <a:ext cx="954088" cy="1050925"/>
            <a:chOff x="3581400" y="4067819"/>
            <a:chExt cx="954575" cy="1050466"/>
          </a:xfrm>
        </p:grpSpPr>
        <p:sp>
          <p:nvSpPr>
            <p:cNvPr id="53262" name="Rectangle 15"/>
            <p:cNvSpPr>
              <a:spLocks noChangeArrowheads="1"/>
            </p:cNvSpPr>
            <p:nvPr/>
          </p:nvSpPr>
          <p:spPr bwMode="auto">
            <a:xfrm>
              <a:off x="3581405" y="4067819"/>
              <a:ext cx="954570" cy="350344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Michael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3263" name="Rectangle 16"/>
            <p:cNvSpPr>
              <a:spLocks noChangeArrowheads="1"/>
            </p:cNvSpPr>
            <p:nvPr/>
          </p:nvSpPr>
          <p:spPr bwMode="auto">
            <a:xfrm>
              <a:off x="3581405" y="4410376"/>
              <a:ext cx="954570" cy="350344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Jason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3264" name="Rectangle 17"/>
            <p:cNvSpPr>
              <a:spLocks noChangeArrowheads="1"/>
            </p:cNvSpPr>
            <p:nvPr/>
          </p:nvSpPr>
          <p:spPr bwMode="auto">
            <a:xfrm>
              <a:off x="3581400" y="4767940"/>
              <a:ext cx="954570" cy="35034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Tom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385EC62-18DA-4781-8A61-912B60461E7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Definition of MVDs</a:t>
            </a:r>
          </a:p>
        </p:txBody>
      </p:sp>
      <p:sp>
        <p:nvSpPr>
          <p:cNvPr id="55300" name="Rectangle 3"/>
          <p:cNvSpPr txBox="1">
            <a:spLocks noChangeArrowheads="1"/>
          </p:cNvSpPr>
          <p:nvPr/>
        </p:nvSpPr>
        <p:spPr bwMode="auto">
          <a:xfrm>
            <a:off x="685800" y="1219200"/>
            <a:ext cx="75311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Suppose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solidFill>
                  <a:schemeClr val="accent2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>
                <a:solidFill>
                  <a:srgbClr val="00B0F0"/>
                </a:solidFill>
              </a:rPr>
              <a:t> </a:t>
            </a:r>
            <a:r>
              <a:rPr lang="en-US" altLang="en-US" sz="2400"/>
              <a:t>is a MVD in a relation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. Let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be the set of attributes of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that are not in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latin typeface="Cambria" panose="02040503050406030204" pitchFamily="18" charset="0"/>
              </a:rPr>
              <a:t>∪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. Then for each value 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 of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/>
              <a:t>, there is a set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of values of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a set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  of values of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such that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contains exactly the tuples of the form (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), where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 run over all combinations of the values in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.</a:t>
            </a:r>
          </a:p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 </a:t>
            </a:r>
          </a:p>
        </p:txBody>
      </p:sp>
      <p:sp>
        <p:nvSpPr>
          <p:cNvPr id="55301" name="TextBox 1"/>
          <p:cNvSpPr txBox="1">
            <a:spLocks noChangeArrowheads="1"/>
          </p:cNvSpPr>
          <p:nvPr/>
        </p:nvSpPr>
        <p:spPr bwMode="auto">
          <a:xfrm>
            <a:off x="609600" y="3700463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Kevin</a:t>
            </a:r>
            <a:endParaRPr lang="en-US" altLang="zh-CN" sz="16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55302" name="Right Arrow 2"/>
          <p:cNvSpPr>
            <a:spLocks noChangeArrowheads="1"/>
          </p:cNvSpPr>
          <p:nvPr/>
        </p:nvSpPr>
        <p:spPr bwMode="auto">
          <a:xfrm>
            <a:off x="1371600" y="3810000"/>
            <a:ext cx="457200" cy="163513"/>
          </a:xfrm>
          <a:prstGeom prst="rightArrow">
            <a:avLst>
              <a:gd name="adj1" fmla="val 50000"/>
              <a:gd name="adj2" fmla="val 4986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55303" name="TextBox 7"/>
          <p:cNvSpPr txBox="1">
            <a:spLocks noChangeArrowheads="1"/>
          </p:cNvSpPr>
          <p:nvPr/>
        </p:nvSpPr>
        <p:spPr bwMode="auto">
          <a:xfrm>
            <a:off x="2133600" y="3638550"/>
            <a:ext cx="457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V</a:t>
            </a:r>
            <a:r>
              <a:rPr lang="en-US" altLang="en-US" sz="2000" baseline="-25000">
                <a:solidFill>
                  <a:schemeClr val="accent2"/>
                </a:solidFill>
              </a:rPr>
              <a:t>Y</a:t>
            </a:r>
            <a:endParaRPr lang="en-US" altLang="zh-CN" sz="20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grpSp>
        <p:nvGrpSpPr>
          <p:cNvPr id="55304" name="Group 8"/>
          <p:cNvGrpSpPr>
            <a:grpSpLocks/>
          </p:cNvGrpSpPr>
          <p:nvPr/>
        </p:nvGrpSpPr>
        <p:grpSpPr bwMode="auto">
          <a:xfrm>
            <a:off x="1981200" y="4067175"/>
            <a:ext cx="708025" cy="717550"/>
            <a:chOff x="4114800" y="3817374"/>
            <a:chExt cx="457200" cy="1011687"/>
          </a:xfrm>
        </p:grpSpPr>
        <p:sp>
          <p:nvSpPr>
            <p:cNvPr id="55351" name="Rectangle 6"/>
            <p:cNvSpPr>
              <a:spLocks noChangeArrowheads="1"/>
            </p:cNvSpPr>
            <p:nvPr/>
          </p:nvSpPr>
          <p:spPr bwMode="auto">
            <a:xfrm>
              <a:off x="4114800" y="3817374"/>
              <a:ext cx="4572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chemeClr val="accent2"/>
                  </a:solidFill>
                </a:rPr>
                <a:t>David</a:t>
              </a:r>
              <a:endParaRPr lang="en-US" altLang="zh-CN" sz="1600">
                <a:solidFill>
                  <a:schemeClr val="accent2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5352" name="Rectangle 14"/>
            <p:cNvSpPr>
              <a:spLocks noChangeArrowheads="1"/>
            </p:cNvSpPr>
            <p:nvPr/>
          </p:nvSpPr>
          <p:spPr bwMode="auto">
            <a:xfrm>
              <a:off x="4114800" y="4313420"/>
              <a:ext cx="4572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chemeClr val="accent2"/>
                  </a:solidFill>
                </a:rPr>
                <a:t>Jeff</a:t>
              </a:r>
              <a:endParaRPr lang="en-US" altLang="zh-CN" sz="1600">
                <a:solidFill>
                  <a:schemeClr val="accent2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55305" name="Group 3"/>
          <p:cNvGrpSpPr>
            <a:grpSpLocks/>
          </p:cNvGrpSpPr>
          <p:nvPr/>
        </p:nvGrpSpPr>
        <p:grpSpPr bwMode="auto">
          <a:xfrm>
            <a:off x="2819400" y="4067175"/>
            <a:ext cx="954088" cy="1050925"/>
            <a:chOff x="3581400" y="4067819"/>
            <a:chExt cx="954575" cy="1050466"/>
          </a:xfrm>
        </p:grpSpPr>
        <p:sp>
          <p:nvSpPr>
            <p:cNvPr id="55348" name="Rectangle 15"/>
            <p:cNvSpPr>
              <a:spLocks noChangeArrowheads="1"/>
            </p:cNvSpPr>
            <p:nvPr/>
          </p:nvSpPr>
          <p:spPr bwMode="auto">
            <a:xfrm>
              <a:off x="3581405" y="4067819"/>
              <a:ext cx="954570" cy="350344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Michael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5349" name="Rectangle 16"/>
            <p:cNvSpPr>
              <a:spLocks noChangeArrowheads="1"/>
            </p:cNvSpPr>
            <p:nvPr/>
          </p:nvSpPr>
          <p:spPr bwMode="auto">
            <a:xfrm>
              <a:off x="3581405" y="4410376"/>
              <a:ext cx="954570" cy="350344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Jason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5350" name="Rectangle 17"/>
            <p:cNvSpPr>
              <a:spLocks noChangeArrowheads="1"/>
            </p:cNvSpPr>
            <p:nvPr/>
          </p:nvSpPr>
          <p:spPr bwMode="auto">
            <a:xfrm>
              <a:off x="3581400" y="4767940"/>
              <a:ext cx="954570" cy="35034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Tom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55306" name="TextBox 21"/>
          <p:cNvSpPr txBox="1">
            <a:spLocks noChangeArrowheads="1"/>
          </p:cNvSpPr>
          <p:nvPr/>
        </p:nvSpPr>
        <p:spPr bwMode="auto">
          <a:xfrm>
            <a:off x="3124200" y="3638550"/>
            <a:ext cx="60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CC00CC"/>
                </a:solidFill>
              </a:rPr>
              <a:t>V</a:t>
            </a:r>
            <a:r>
              <a:rPr lang="en-US" altLang="en-US" sz="2000" baseline="-25000">
                <a:solidFill>
                  <a:srgbClr val="CC00CC"/>
                </a:solidFill>
              </a:rPr>
              <a:t>W</a:t>
            </a:r>
            <a:endParaRPr lang="en-US" altLang="zh-CN" sz="2000">
              <a:solidFill>
                <a:srgbClr val="CC00CC"/>
              </a:solidFill>
              <a:ea typeface="宋体" panose="02010600030101010101" pitchFamily="2" charset="-122"/>
            </a:endParaRPr>
          </a:p>
        </p:txBody>
      </p:sp>
      <p:sp>
        <p:nvSpPr>
          <p:cNvPr id="55307" name="TextBox 22"/>
          <p:cNvSpPr txBox="1">
            <a:spLocks noChangeArrowheads="1"/>
          </p:cNvSpPr>
          <p:nvPr/>
        </p:nvSpPr>
        <p:spPr bwMode="auto">
          <a:xfrm>
            <a:off x="6388100" y="3662363"/>
            <a:ext cx="317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R</a:t>
            </a:r>
            <a:endParaRPr lang="en-US" altLang="zh-CN" sz="200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55308" name="Right Arrow 56"/>
          <p:cNvSpPr>
            <a:spLocks noChangeArrowheads="1"/>
          </p:cNvSpPr>
          <p:nvPr/>
        </p:nvSpPr>
        <p:spPr bwMode="auto">
          <a:xfrm>
            <a:off x="4179888" y="3784600"/>
            <a:ext cx="457200" cy="163513"/>
          </a:xfrm>
          <a:prstGeom prst="rightArrow">
            <a:avLst>
              <a:gd name="adj1" fmla="val 50000"/>
              <a:gd name="adj2" fmla="val 4986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graphicFrame>
        <p:nvGraphicFramePr>
          <p:cNvPr id="58" name="Table 57"/>
          <p:cNvGraphicFramePr>
            <a:graphicFrameLocks noGrp="1"/>
          </p:cNvGraphicFramePr>
          <p:nvPr/>
        </p:nvGraphicFramePr>
        <p:xfrm>
          <a:off x="4762500" y="4076700"/>
          <a:ext cx="3619500" cy="2322513"/>
        </p:xfrm>
        <a:graphic>
          <a:graphicData uri="http://schemas.openxmlformats.org/drawingml/2006/table">
            <a:tbl>
              <a:tblPr/>
              <a:tblGrid>
                <a:gridCol w="120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17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person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teacher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student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5347" name="TextBox 4"/>
          <p:cNvSpPr txBox="1">
            <a:spLocks noChangeArrowheads="1"/>
          </p:cNvSpPr>
          <p:nvPr/>
        </p:nvSpPr>
        <p:spPr bwMode="auto">
          <a:xfrm>
            <a:off x="677863" y="5422900"/>
            <a:ext cx="3048000" cy="83026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chemeClr val="accent2"/>
                </a:solidFill>
                <a:ea typeface="宋体" panose="02010600030101010101" pitchFamily="2" charset="-122"/>
              </a:rPr>
              <a:t>Look at the example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chemeClr val="accent2"/>
                </a:solidFill>
                <a:ea typeface="宋体" panose="02010600030101010101" pitchFamily="2" charset="-122"/>
              </a:rPr>
              <a:t>we discussed.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01C7F1C-33C8-4F0C-A874-0318D508D63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Example</a:t>
            </a:r>
          </a:p>
        </p:txBody>
      </p:sp>
      <p:sp>
        <p:nvSpPr>
          <p:cNvPr id="57348" name="Rectangle 3"/>
          <p:cNvSpPr txBox="1">
            <a:spLocks noChangeArrowheads="1"/>
          </p:cNvSpPr>
          <p:nvPr/>
        </p:nvSpPr>
        <p:spPr bwMode="auto">
          <a:xfrm>
            <a:off x="658813" y="1066800"/>
            <a:ext cx="7799387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Consumers(name, addr, phones, beersLiked)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7E1F9E7-94E6-4ECE-8428-C7CDDE66446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Example</a:t>
            </a:r>
          </a:p>
        </p:txBody>
      </p:sp>
      <p:sp>
        <p:nvSpPr>
          <p:cNvPr id="59396" name="Rectangle 3"/>
          <p:cNvSpPr txBox="1">
            <a:spLocks noChangeArrowheads="1"/>
          </p:cNvSpPr>
          <p:nvPr/>
        </p:nvSpPr>
        <p:spPr bwMode="auto">
          <a:xfrm>
            <a:off x="658813" y="1066800"/>
            <a:ext cx="7799387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Consumers(name, addr, phones, beersLiked)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A consumer’s phones are independent of the beers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    they like.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8C568AE-04AF-42AE-9B88-1D57E265A3C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Example</a:t>
            </a:r>
          </a:p>
        </p:txBody>
      </p:sp>
      <p:sp>
        <p:nvSpPr>
          <p:cNvPr id="61444" name="Rectangle 3"/>
          <p:cNvSpPr txBox="1">
            <a:spLocks noChangeArrowheads="1"/>
          </p:cNvSpPr>
          <p:nvPr/>
        </p:nvSpPr>
        <p:spPr bwMode="auto">
          <a:xfrm>
            <a:off x="658813" y="1066800"/>
            <a:ext cx="7799387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4572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Consumers(name, addr, phones, beersLiked)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A consumer’s phones are independent of the beers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    they like.</a:t>
            </a:r>
          </a:p>
          <a:p>
            <a:pPr marL="0" lvl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>
                <a:solidFill>
                  <a:srgbClr val="3366FF"/>
                </a:solidFill>
              </a:rPr>
              <a:t>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400">
                <a:solidFill>
                  <a:srgbClr val="3366FF"/>
                </a:solidFill>
              </a:rPr>
              <a:t>phones </a:t>
            </a:r>
            <a:r>
              <a:rPr lang="en-US" altLang="en-US" sz="2400"/>
              <a:t>and</a:t>
            </a:r>
            <a:r>
              <a:rPr lang="en-US" altLang="en-US" sz="2400">
                <a:solidFill>
                  <a:srgbClr val="3366FF"/>
                </a:solidFill>
              </a:rPr>
              <a:t> 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rgbClr val="3366FF"/>
                </a:solidFill>
              </a:rPr>
              <a:t> beersLiked</a:t>
            </a:r>
            <a:r>
              <a:rPr lang="en-US" altLang="en-US" sz="2400"/>
              <a:t>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CF58ABD-4889-489E-B5B4-AB12EF51C51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Example</a:t>
            </a:r>
          </a:p>
        </p:txBody>
      </p:sp>
      <p:sp>
        <p:nvSpPr>
          <p:cNvPr id="63492" name="Rectangle 3"/>
          <p:cNvSpPr txBox="1">
            <a:spLocks noChangeArrowheads="1"/>
          </p:cNvSpPr>
          <p:nvPr/>
        </p:nvSpPr>
        <p:spPr bwMode="auto">
          <a:xfrm>
            <a:off x="658813" y="1066800"/>
            <a:ext cx="7799387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4572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Consumers(name, addr, phones, beersLiked)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A consumer’s phones are independent of the beers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    they like.</a:t>
            </a:r>
          </a:p>
          <a:p>
            <a:pPr marL="0" lvl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>
                <a:solidFill>
                  <a:srgbClr val="3366FF"/>
                </a:solidFill>
              </a:rPr>
              <a:t>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400">
                <a:solidFill>
                  <a:srgbClr val="3366FF"/>
                </a:solidFill>
              </a:rPr>
              <a:t>phones </a:t>
            </a:r>
            <a:r>
              <a:rPr lang="en-US" altLang="en-US" sz="2400"/>
              <a:t>and</a:t>
            </a:r>
            <a:r>
              <a:rPr lang="en-US" altLang="en-US" sz="2400">
                <a:solidFill>
                  <a:srgbClr val="3366FF"/>
                </a:solidFill>
              </a:rPr>
              <a:t> 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rgbClr val="3366FF"/>
                </a:solidFill>
              </a:rPr>
              <a:t> beersLiked</a:t>
            </a:r>
            <a:r>
              <a:rPr lang="en-US" altLang="en-US" sz="2400"/>
              <a:t>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Thus, each of a consumer’s phones appears with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    each of the beer they like in all combinations.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380A222-9D04-477A-8750-BE1DDEB81CBC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Example</a:t>
            </a:r>
          </a:p>
        </p:txBody>
      </p:sp>
      <p:sp>
        <p:nvSpPr>
          <p:cNvPr id="65540" name="Rectangle 3"/>
          <p:cNvSpPr txBox="1">
            <a:spLocks noChangeArrowheads="1"/>
          </p:cNvSpPr>
          <p:nvPr/>
        </p:nvSpPr>
        <p:spPr bwMode="auto">
          <a:xfrm>
            <a:off x="658813" y="1066800"/>
            <a:ext cx="7799387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4572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Consumers(name, addr, phones, beersLiked)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A consumer’s phones are independent of the beers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    they like.</a:t>
            </a:r>
          </a:p>
          <a:p>
            <a:pPr marL="0" lvl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>
                <a:solidFill>
                  <a:srgbClr val="3366FF"/>
                </a:solidFill>
              </a:rPr>
              <a:t>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400">
                <a:solidFill>
                  <a:srgbClr val="3366FF"/>
                </a:solidFill>
              </a:rPr>
              <a:t>phones </a:t>
            </a:r>
            <a:r>
              <a:rPr lang="en-US" altLang="en-US" sz="2400"/>
              <a:t>and</a:t>
            </a:r>
            <a:r>
              <a:rPr lang="en-US" altLang="en-US" sz="2400">
                <a:solidFill>
                  <a:srgbClr val="3366FF"/>
                </a:solidFill>
              </a:rPr>
              <a:t> 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rgbClr val="3366FF"/>
                </a:solidFill>
              </a:rPr>
              <a:t> beersLiked</a:t>
            </a:r>
            <a:r>
              <a:rPr lang="en-US" altLang="en-US" sz="2400"/>
              <a:t>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Thus, each of a consumer’s phones appears with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    each of the beer they like in all combinations.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This repetition is unlike FD redundancy.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D55B281-069B-4EA6-96C3-AF24A1082CF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Example</a:t>
            </a:r>
          </a:p>
        </p:txBody>
      </p:sp>
      <p:sp>
        <p:nvSpPr>
          <p:cNvPr id="67588" name="Rectangle 3"/>
          <p:cNvSpPr txBox="1">
            <a:spLocks noChangeArrowheads="1"/>
          </p:cNvSpPr>
          <p:nvPr/>
        </p:nvSpPr>
        <p:spPr bwMode="auto">
          <a:xfrm>
            <a:off x="658813" y="1066800"/>
            <a:ext cx="7799387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4572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 dirty="0">
                <a:solidFill>
                  <a:srgbClr val="CC00CC"/>
                </a:solidFill>
              </a:rPr>
              <a:t>Consumers(name, </a:t>
            </a:r>
            <a:r>
              <a:rPr lang="en-US" altLang="en-US" sz="2400" dirty="0" err="1">
                <a:solidFill>
                  <a:srgbClr val="CC00CC"/>
                </a:solidFill>
              </a:rPr>
              <a:t>addr</a:t>
            </a:r>
            <a:r>
              <a:rPr lang="en-US" altLang="en-US" sz="2400" dirty="0">
                <a:solidFill>
                  <a:srgbClr val="CC00CC"/>
                </a:solidFill>
              </a:rPr>
              <a:t>, phones, </a:t>
            </a:r>
            <a:r>
              <a:rPr lang="en-US" altLang="en-US" sz="2400" dirty="0" err="1">
                <a:solidFill>
                  <a:srgbClr val="CC00CC"/>
                </a:solidFill>
              </a:rPr>
              <a:t>beersLiked</a:t>
            </a:r>
            <a:r>
              <a:rPr lang="en-US" altLang="en-US" sz="2400" dirty="0">
                <a:solidFill>
                  <a:srgbClr val="CC00CC"/>
                </a:solidFill>
              </a:rPr>
              <a:t>)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 dirty="0"/>
              <a:t>A consumer’s phones are independent of the beers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 dirty="0"/>
              <a:t>    they like.</a:t>
            </a:r>
          </a:p>
          <a:p>
            <a:pPr marL="0" lvl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 dirty="0">
                <a:solidFill>
                  <a:srgbClr val="3366FF"/>
                </a:solidFill>
              </a:rPr>
              <a:t>name </a:t>
            </a:r>
            <a:r>
              <a:rPr lang="en-US" altLang="en-US" sz="2400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400" dirty="0">
                <a:solidFill>
                  <a:srgbClr val="3366FF"/>
                </a:solidFill>
              </a:rPr>
              <a:t>phones </a:t>
            </a:r>
            <a:r>
              <a:rPr lang="en-US" altLang="en-US" sz="2400" dirty="0"/>
              <a:t>and</a:t>
            </a:r>
            <a:r>
              <a:rPr lang="en-US" altLang="en-US" sz="2400" dirty="0">
                <a:solidFill>
                  <a:srgbClr val="3366FF"/>
                </a:solidFill>
              </a:rPr>
              <a:t> name </a:t>
            </a:r>
            <a:r>
              <a:rPr lang="en-US" altLang="en-US" sz="2400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 dirty="0">
                <a:solidFill>
                  <a:srgbClr val="3366FF"/>
                </a:solidFill>
              </a:rPr>
              <a:t> </a:t>
            </a:r>
            <a:r>
              <a:rPr lang="en-US" altLang="en-US" sz="2400" dirty="0" err="1">
                <a:solidFill>
                  <a:srgbClr val="3366FF"/>
                </a:solidFill>
              </a:rPr>
              <a:t>beersLiked</a:t>
            </a:r>
            <a:r>
              <a:rPr lang="en-US" altLang="en-US" sz="2400" dirty="0"/>
              <a:t>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 dirty="0"/>
              <a:t>Thus, each of a consumer’s phones appears with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 dirty="0"/>
              <a:t>    each of the beer they like in all combinations.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 dirty="0"/>
              <a:t>This repetition is unlike FD redundancy.</a:t>
            </a:r>
          </a:p>
          <a:p>
            <a:pPr marL="0" lvl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 dirty="0">
                <a:solidFill>
                  <a:srgbClr val="00B050"/>
                </a:solidFill>
              </a:rPr>
              <a:t>name 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en-US" sz="2400" dirty="0" err="1">
                <a:solidFill>
                  <a:srgbClr val="00B050"/>
                </a:solidFill>
              </a:rPr>
              <a:t>addr</a:t>
            </a:r>
            <a:r>
              <a:rPr lang="en-US" altLang="en-US" sz="2400" dirty="0">
                <a:solidFill>
                  <a:srgbClr val="00B050"/>
                </a:solidFill>
              </a:rPr>
              <a:t> </a:t>
            </a:r>
            <a:r>
              <a:rPr lang="en-US" altLang="en-US" sz="2400" dirty="0"/>
              <a:t>is the only FD (a bad FD).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468BEDD-CD76-4A9F-B105-910CC40A3C5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Example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4267200"/>
          <a:ext cx="4114800" cy="1341440"/>
        </p:xfrm>
        <a:graphic>
          <a:graphicData uri="http://schemas.openxmlformats.org/drawingml/2006/table">
            <a:tbl>
              <a:tblPr/>
              <a:tblGrid>
                <a:gridCol w="83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53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name</a:t>
                      </a:r>
                    </a:p>
                  </a:txBody>
                  <a:tcPr marT="45739" marB="457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marT="45739" marB="457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phones</a:t>
                      </a:r>
                    </a:p>
                  </a:txBody>
                  <a:tcPr marT="45739" marB="457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beersLiked</a:t>
                      </a:r>
                    </a:p>
                  </a:txBody>
                  <a:tcPr marT="45739" marB="457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marT="45739" marB="457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739" marB="457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p1</a:t>
                      </a:r>
                    </a:p>
                  </a:txBody>
                  <a:tcPr marT="45739" marB="457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b1</a:t>
                      </a:r>
                    </a:p>
                  </a:txBody>
                  <a:tcPr marT="45739" marB="457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marT="45739" marB="457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739" marB="457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p2</a:t>
                      </a:r>
                    </a:p>
                  </a:txBody>
                  <a:tcPr marT="45739" marB="457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b2</a:t>
                      </a:r>
                    </a:p>
                  </a:txBody>
                  <a:tcPr marT="45739" marB="457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739" marB="457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739" marB="457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739" marB="457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739" marB="457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9663" name="Rectangle 3"/>
          <p:cNvSpPr txBox="1">
            <a:spLocks noChangeArrowheads="1"/>
          </p:cNvSpPr>
          <p:nvPr/>
        </p:nvSpPr>
        <p:spPr bwMode="auto">
          <a:xfrm>
            <a:off x="658813" y="1066800"/>
            <a:ext cx="7799387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4572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 dirty="0">
                <a:solidFill>
                  <a:srgbClr val="CC00CC"/>
                </a:solidFill>
              </a:rPr>
              <a:t>Consumers(name, </a:t>
            </a:r>
            <a:r>
              <a:rPr lang="en-US" altLang="en-US" sz="2400" dirty="0" err="1">
                <a:solidFill>
                  <a:srgbClr val="CC00CC"/>
                </a:solidFill>
              </a:rPr>
              <a:t>addr</a:t>
            </a:r>
            <a:r>
              <a:rPr lang="en-US" altLang="en-US" sz="2400" dirty="0">
                <a:solidFill>
                  <a:srgbClr val="CC00CC"/>
                </a:solidFill>
              </a:rPr>
              <a:t>, phones, </a:t>
            </a:r>
            <a:r>
              <a:rPr lang="en-US" altLang="en-US" sz="2400" dirty="0" err="1">
                <a:solidFill>
                  <a:srgbClr val="CC00CC"/>
                </a:solidFill>
              </a:rPr>
              <a:t>beersLiked</a:t>
            </a:r>
            <a:r>
              <a:rPr lang="en-US" altLang="en-US" sz="2400" dirty="0">
                <a:solidFill>
                  <a:srgbClr val="CC00CC"/>
                </a:solidFill>
              </a:rPr>
              <a:t>)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 dirty="0"/>
              <a:t>A consumer’s phones are independent of the beers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 dirty="0"/>
              <a:t>    they like.</a:t>
            </a:r>
          </a:p>
          <a:p>
            <a:pPr marL="0" lvl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 dirty="0">
                <a:solidFill>
                  <a:srgbClr val="3366FF"/>
                </a:solidFill>
              </a:rPr>
              <a:t>name </a:t>
            </a:r>
            <a:r>
              <a:rPr lang="en-US" altLang="en-US" sz="2400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400" dirty="0">
                <a:solidFill>
                  <a:srgbClr val="3366FF"/>
                </a:solidFill>
              </a:rPr>
              <a:t>phones </a:t>
            </a:r>
            <a:r>
              <a:rPr lang="en-US" altLang="en-US" sz="2400" dirty="0"/>
              <a:t>and</a:t>
            </a:r>
            <a:r>
              <a:rPr lang="en-US" altLang="en-US" sz="2400" dirty="0">
                <a:solidFill>
                  <a:srgbClr val="3366FF"/>
                </a:solidFill>
              </a:rPr>
              <a:t> name </a:t>
            </a:r>
            <a:r>
              <a:rPr lang="en-US" altLang="en-US" sz="2400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 dirty="0">
                <a:solidFill>
                  <a:srgbClr val="3366FF"/>
                </a:solidFill>
              </a:rPr>
              <a:t> </a:t>
            </a:r>
            <a:r>
              <a:rPr lang="en-US" altLang="en-US" sz="2400" dirty="0" err="1">
                <a:solidFill>
                  <a:srgbClr val="3366FF"/>
                </a:solidFill>
              </a:rPr>
              <a:t>beersLiked</a:t>
            </a:r>
            <a:r>
              <a:rPr lang="en-US" altLang="en-US" sz="2400" dirty="0"/>
              <a:t>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 dirty="0"/>
              <a:t>Thus, each of a consumer’s phones appears with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 dirty="0"/>
              <a:t>    each of the beer they like in all combinations.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 dirty="0"/>
              <a:t>This repetition is unlike FD redundancy.</a:t>
            </a:r>
          </a:p>
          <a:p>
            <a:pPr marL="0" lvl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 dirty="0">
                <a:solidFill>
                  <a:srgbClr val="00B050"/>
                </a:solidFill>
              </a:rPr>
              <a:t>name 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en-US" sz="2400" dirty="0" err="1">
                <a:solidFill>
                  <a:srgbClr val="00B050"/>
                </a:solidFill>
              </a:rPr>
              <a:t>addr</a:t>
            </a:r>
            <a:r>
              <a:rPr lang="en-US" altLang="en-US" sz="2400" dirty="0">
                <a:solidFill>
                  <a:srgbClr val="00B050"/>
                </a:solidFill>
              </a:rPr>
              <a:t> </a:t>
            </a:r>
            <a:r>
              <a:rPr lang="en-US" altLang="en-US" sz="2400" dirty="0"/>
              <a:t>is the only FD (a bad FD).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F69EC66-82D5-40E9-BECB-FD673DF049CB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Example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4267200"/>
          <a:ext cx="4114800" cy="2011404"/>
        </p:xfrm>
        <a:graphic>
          <a:graphicData uri="http://schemas.openxmlformats.org/drawingml/2006/table">
            <a:tbl>
              <a:tblPr/>
              <a:tblGrid>
                <a:gridCol w="83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name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phones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beersLiked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p1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b1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p2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b2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p2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b1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p1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b2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1721" name="Text Box 8"/>
          <p:cNvSpPr txBox="1">
            <a:spLocks noChangeArrowheads="1"/>
          </p:cNvSpPr>
          <p:nvPr/>
        </p:nvSpPr>
        <p:spPr bwMode="auto">
          <a:xfrm>
            <a:off x="609600" y="6107113"/>
            <a:ext cx="4386263" cy="3397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/>
              <a:t>Then these tuples must also be in the relation</a:t>
            </a:r>
            <a:r>
              <a:rPr lang="en-US" altLang="en-US" sz="160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71722" name="Rectangle 3"/>
          <p:cNvSpPr txBox="1">
            <a:spLocks noChangeArrowheads="1"/>
          </p:cNvSpPr>
          <p:nvPr/>
        </p:nvSpPr>
        <p:spPr bwMode="auto">
          <a:xfrm>
            <a:off x="658813" y="1066800"/>
            <a:ext cx="7799387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4572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 dirty="0">
                <a:solidFill>
                  <a:srgbClr val="CC00CC"/>
                </a:solidFill>
              </a:rPr>
              <a:t>Consumers(name, </a:t>
            </a:r>
            <a:r>
              <a:rPr lang="en-US" altLang="en-US" sz="2400" dirty="0" err="1">
                <a:solidFill>
                  <a:srgbClr val="CC00CC"/>
                </a:solidFill>
              </a:rPr>
              <a:t>addr</a:t>
            </a:r>
            <a:r>
              <a:rPr lang="en-US" altLang="en-US" sz="2400" dirty="0">
                <a:solidFill>
                  <a:srgbClr val="CC00CC"/>
                </a:solidFill>
              </a:rPr>
              <a:t>, phones, </a:t>
            </a:r>
            <a:r>
              <a:rPr lang="en-US" altLang="en-US" sz="2400" dirty="0" err="1">
                <a:solidFill>
                  <a:srgbClr val="CC00CC"/>
                </a:solidFill>
              </a:rPr>
              <a:t>beersLiked</a:t>
            </a:r>
            <a:r>
              <a:rPr lang="en-US" altLang="en-US" sz="2400" dirty="0">
                <a:solidFill>
                  <a:srgbClr val="CC00CC"/>
                </a:solidFill>
              </a:rPr>
              <a:t>)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 dirty="0"/>
              <a:t>A consumer’s phones are independent of the beers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 dirty="0"/>
              <a:t>    they like.</a:t>
            </a:r>
          </a:p>
          <a:p>
            <a:pPr marL="0" lvl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 dirty="0">
                <a:solidFill>
                  <a:srgbClr val="3366FF"/>
                </a:solidFill>
              </a:rPr>
              <a:t>name </a:t>
            </a:r>
            <a:r>
              <a:rPr lang="en-US" altLang="en-US" sz="2400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400" dirty="0">
                <a:solidFill>
                  <a:srgbClr val="3366FF"/>
                </a:solidFill>
              </a:rPr>
              <a:t>phones </a:t>
            </a:r>
            <a:r>
              <a:rPr lang="en-US" altLang="en-US" sz="2400" dirty="0"/>
              <a:t>and</a:t>
            </a:r>
            <a:r>
              <a:rPr lang="en-US" altLang="en-US" sz="2400" dirty="0">
                <a:solidFill>
                  <a:srgbClr val="3366FF"/>
                </a:solidFill>
              </a:rPr>
              <a:t> name </a:t>
            </a:r>
            <a:r>
              <a:rPr lang="en-US" altLang="en-US" sz="2400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 dirty="0">
                <a:solidFill>
                  <a:srgbClr val="3366FF"/>
                </a:solidFill>
              </a:rPr>
              <a:t> </a:t>
            </a:r>
            <a:r>
              <a:rPr lang="en-US" altLang="en-US" sz="2400" dirty="0" err="1">
                <a:solidFill>
                  <a:srgbClr val="3366FF"/>
                </a:solidFill>
              </a:rPr>
              <a:t>beersLiked</a:t>
            </a:r>
            <a:r>
              <a:rPr lang="en-US" altLang="en-US" sz="2400" dirty="0"/>
              <a:t>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 dirty="0"/>
              <a:t>Thus, each of a consumer’s phones appears with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 dirty="0"/>
              <a:t>    each of the beer they like in all combinations.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 dirty="0"/>
              <a:t>This repetition is unlike FD redundancy.</a:t>
            </a:r>
          </a:p>
          <a:p>
            <a:pPr marL="0" lvl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 dirty="0">
                <a:solidFill>
                  <a:srgbClr val="00B050"/>
                </a:solidFill>
              </a:rPr>
              <a:t>name 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en-US" sz="2400" dirty="0" err="1">
                <a:solidFill>
                  <a:srgbClr val="00B050"/>
                </a:solidFill>
              </a:rPr>
              <a:t>addr</a:t>
            </a:r>
            <a:r>
              <a:rPr lang="en-US" altLang="en-US" sz="2400" dirty="0">
                <a:solidFill>
                  <a:srgbClr val="00B050"/>
                </a:solidFill>
              </a:rPr>
              <a:t> </a:t>
            </a:r>
            <a:r>
              <a:rPr lang="en-US" altLang="en-US" sz="2400" dirty="0"/>
              <a:t>is the only FD (a bad FD).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6A59FD6-927F-43BF-B53E-D32D372899D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Example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4267200"/>
          <a:ext cx="4114800" cy="2011404"/>
        </p:xfrm>
        <a:graphic>
          <a:graphicData uri="http://schemas.openxmlformats.org/drawingml/2006/table">
            <a:tbl>
              <a:tblPr/>
              <a:tblGrid>
                <a:gridCol w="83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name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phones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beersLiked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p1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b1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p2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b2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p2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b1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p1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b2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3769" name="Text Box 8"/>
          <p:cNvSpPr txBox="1">
            <a:spLocks noChangeArrowheads="1"/>
          </p:cNvSpPr>
          <p:nvPr/>
        </p:nvSpPr>
        <p:spPr bwMode="auto">
          <a:xfrm>
            <a:off x="609600" y="6107113"/>
            <a:ext cx="4386263" cy="3397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/>
              <a:t>Then these tuples must also be in the relation</a:t>
            </a:r>
            <a:r>
              <a:rPr lang="en-US" altLang="en-US" sz="1600">
                <a:latin typeface="Times New Roman" panose="02020603050405020304" pitchFamily="18" charset="0"/>
              </a:rPr>
              <a:t>.</a:t>
            </a:r>
          </a:p>
        </p:txBody>
      </p:sp>
      <p:grpSp>
        <p:nvGrpSpPr>
          <p:cNvPr id="73770" name="Group 6"/>
          <p:cNvGrpSpPr>
            <a:grpSpLocks/>
          </p:cNvGrpSpPr>
          <p:nvPr/>
        </p:nvGrpSpPr>
        <p:grpSpPr bwMode="auto">
          <a:xfrm>
            <a:off x="5257800" y="5086350"/>
            <a:ext cx="3121025" cy="733425"/>
            <a:chOff x="2895600" y="2993490"/>
            <a:chExt cx="3121572" cy="732909"/>
          </a:xfrm>
        </p:grpSpPr>
        <p:sp>
          <p:nvSpPr>
            <p:cNvPr id="73776" name="Line 3"/>
            <p:cNvSpPr>
              <a:spLocks noChangeShapeType="1"/>
            </p:cNvSpPr>
            <p:nvPr/>
          </p:nvSpPr>
          <p:spPr bwMode="auto">
            <a:xfrm>
              <a:off x="2895600" y="2993490"/>
              <a:ext cx="9827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77" name="Line 4"/>
            <p:cNvSpPr>
              <a:spLocks noChangeShapeType="1"/>
            </p:cNvSpPr>
            <p:nvPr/>
          </p:nvSpPr>
          <p:spPr bwMode="auto">
            <a:xfrm>
              <a:off x="2895600" y="3726399"/>
              <a:ext cx="9827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78" name="Line 5"/>
            <p:cNvSpPr>
              <a:spLocks noChangeShapeType="1"/>
            </p:cNvSpPr>
            <p:nvPr/>
          </p:nvSpPr>
          <p:spPr bwMode="auto">
            <a:xfrm flipV="1">
              <a:off x="5265683" y="3726398"/>
              <a:ext cx="751489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79" name="Line 6"/>
            <p:cNvSpPr>
              <a:spLocks noChangeShapeType="1"/>
            </p:cNvSpPr>
            <p:nvPr/>
          </p:nvSpPr>
          <p:spPr bwMode="auto">
            <a:xfrm>
              <a:off x="4109545" y="3726399"/>
              <a:ext cx="9827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80" name="Line 7"/>
            <p:cNvSpPr>
              <a:spLocks noChangeShapeType="1"/>
            </p:cNvSpPr>
            <p:nvPr/>
          </p:nvSpPr>
          <p:spPr bwMode="auto">
            <a:xfrm>
              <a:off x="5265683" y="2993490"/>
              <a:ext cx="751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81" name="Line 8"/>
            <p:cNvSpPr>
              <a:spLocks noChangeShapeType="1"/>
            </p:cNvSpPr>
            <p:nvPr/>
          </p:nvSpPr>
          <p:spPr bwMode="auto">
            <a:xfrm>
              <a:off x="4109545" y="2993490"/>
              <a:ext cx="9827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3771" name="TextBox 1"/>
          <p:cNvSpPr txBox="1">
            <a:spLocks noChangeArrowheads="1"/>
          </p:cNvSpPr>
          <p:nvPr/>
        </p:nvSpPr>
        <p:spPr bwMode="auto">
          <a:xfrm>
            <a:off x="5638800" y="4749800"/>
            <a:ext cx="3032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600">
                <a:solidFill>
                  <a:schemeClr val="accent2"/>
                </a:solidFill>
                <a:ea typeface="宋体" panose="02010600030101010101" pitchFamily="2" charset="-122"/>
              </a:rPr>
              <a:t>X</a:t>
            </a:r>
          </a:p>
        </p:txBody>
      </p:sp>
      <p:sp>
        <p:nvSpPr>
          <p:cNvPr id="73772" name="TextBox 18"/>
          <p:cNvSpPr txBox="1">
            <a:spLocks noChangeArrowheads="1"/>
          </p:cNvSpPr>
          <p:nvPr/>
        </p:nvSpPr>
        <p:spPr bwMode="auto">
          <a:xfrm>
            <a:off x="6813550" y="4767263"/>
            <a:ext cx="3032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600">
                <a:solidFill>
                  <a:schemeClr val="accent2"/>
                </a:solidFill>
                <a:ea typeface="宋体" panose="02010600030101010101" pitchFamily="2" charset="-122"/>
              </a:rPr>
              <a:t>Y</a:t>
            </a:r>
          </a:p>
        </p:txBody>
      </p:sp>
      <p:sp>
        <p:nvSpPr>
          <p:cNvPr id="73773" name="TextBox 19"/>
          <p:cNvSpPr txBox="1">
            <a:spLocks noChangeArrowheads="1"/>
          </p:cNvSpPr>
          <p:nvPr/>
        </p:nvSpPr>
        <p:spPr bwMode="auto">
          <a:xfrm>
            <a:off x="7620000" y="4767263"/>
            <a:ext cx="7524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600">
                <a:solidFill>
                  <a:schemeClr val="accent2"/>
                </a:solidFill>
                <a:ea typeface="宋体" panose="02010600030101010101" pitchFamily="2" charset="-122"/>
              </a:rPr>
              <a:t>others</a:t>
            </a:r>
          </a:p>
        </p:txBody>
      </p:sp>
      <p:sp>
        <p:nvSpPr>
          <p:cNvPr id="73774" name="TextBox 22"/>
          <p:cNvSpPr txBox="1">
            <a:spLocks noChangeArrowheads="1"/>
          </p:cNvSpPr>
          <p:nvPr/>
        </p:nvSpPr>
        <p:spPr bwMode="auto">
          <a:xfrm>
            <a:off x="6429375" y="4278313"/>
            <a:ext cx="1044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>
                <a:solidFill>
                  <a:srgbClr val="00B050"/>
                </a:solidFill>
                <a:ea typeface="宋体" panose="02010600030101010101" pitchFamily="2" charset="-122"/>
              </a:rPr>
              <a:t>If X </a:t>
            </a:r>
            <a:r>
              <a:rPr lang="en-US" altLang="en-US" sz="180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 Y</a:t>
            </a:r>
            <a:endParaRPr lang="en-US" altLang="zh-CN" sz="180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73775" name="Rectangle 3"/>
          <p:cNvSpPr txBox="1">
            <a:spLocks noChangeArrowheads="1"/>
          </p:cNvSpPr>
          <p:nvPr/>
        </p:nvSpPr>
        <p:spPr bwMode="auto">
          <a:xfrm>
            <a:off x="658813" y="1066800"/>
            <a:ext cx="7799387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4572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Consumers(name, addr, phones, beersLiked)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A consumer’s phones are independent of the beers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    they like.</a:t>
            </a:r>
          </a:p>
          <a:p>
            <a:pPr marL="0" lvl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>
                <a:solidFill>
                  <a:srgbClr val="3366FF"/>
                </a:solidFill>
              </a:rPr>
              <a:t>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400">
                <a:solidFill>
                  <a:srgbClr val="3366FF"/>
                </a:solidFill>
              </a:rPr>
              <a:t>phones </a:t>
            </a:r>
            <a:r>
              <a:rPr lang="en-US" altLang="en-US" sz="2400"/>
              <a:t>and</a:t>
            </a:r>
            <a:r>
              <a:rPr lang="en-US" altLang="en-US" sz="2400">
                <a:solidFill>
                  <a:srgbClr val="3366FF"/>
                </a:solidFill>
              </a:rPr>
              <a:t> 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rgbClr val="3366FF"/>
                </a:solidFill>
              </a:rPr>
              <a:t> beersLiked</a:t>
            </a:r>
            <a:r>
              <a:rPr lang="en-US" altLang="en-US" sz="2400"/>
              <a:t>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Thus, each of a consumer’s phones appears with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    each of the beer they like in all combinations.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This repetition is unlike FD redundancy.</a:t>
            </a:r>
          </a:p>
          <a:p>
            <a:pPr marL="0" lvl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>
                <a:solidFill>
                  <a:srgbClr val="00B050"/>
                </a:solidFill>
              </a:rPr>
              <a:t>name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en-US" sz="2400">
                <a:solidFill>
                  <a:srgbClr val="00B050"/>
                </a:solidFill>
              </a:rPr>
              <a:t>addr </a:t>
            </a:r>
            <a:r>
              <a:rPr lang="en-US" altLang="en-US" sz="2400"/>
              <a:t>is the only FD.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1BB0239-6C92-407C-B9FF-D45BCAD5AEA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Example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4267200"/>
          <a:ext cx="4114800" cy="2011404"/>
        </p:xfrm>
        <a:graphic>
          <a:graphicData uri="http://schemas.openxmlformats.org/drawingml/2006/table">
            <a:tbl>
              <a:tblPr/>
              <a:tblGrid>
                <a:gridCol w="83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name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phones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beersLiked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p1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b1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p2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b2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p2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b1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p1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b2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5817" name="Text Box 8"/>
          <p:cNvSpPr txBox="1">
            <a:spLocks noChangeArrowheads="1"/>
          </p:cNvSpPr>
          <p:nvPr/>
        </p:nvSpPr>
        <p:spPr bwMode="auto">
          <a:xfrm>
            <a:off x="609600" y="6107113"/>
            <a:ext cx="4386263" cy="3397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/>
              <a:t>Then these tuples must also be in the relation</a:t>
            </a:r>
            <a:r>
              <a:rPr lang="en-US" altLang="en-US" sz="1600">
                <a:latin typeface="Times New Roman" panose="02020603050405020304" pitchFamily="18" charset="0"/>
              </a:rPr>
              <a:t>.</a:t>
            </a:r>
          </a:p>
        </p:txBody>
      </p:sp>
      <p:grpSp>
        <p:nvGrpSpPr>
          <p:cNvPr id="75818" name="Group 6"/>
          <p:cNvGrpSpPr>
            <a:grpSpLocks/>
          </p:cNvGrpSpPr>
          <p:nvPr/>
        </p:nvGrpSpPr>
        <p:grpSpPr bwMode="auto">
          <a:xfrm>
            <a:off x="5257800" y="5086350"/>
            <a:ext cx="3121025" cy="733425"/>
            <a:chOff x="2895600" y="2993490"/>
            <a:chExt cx="3121572" cy="732909"/>
          </a:xfrm>
        </p:grpSpPr>
        <p:sp>
          <p:nvSpPr>
            <p:cNvPr id="75825" name="Line 3"/>
            <p:cNvSpPr>
              <a:spLocks noChangeShapeType="1"/>
            </p:cNvSpPr>
            <p:nvPr/>
          </p:nvSpPr>
          <p:spPr bwMode="auto">
            <a:xfrm>
              <a:off x="2895600" y="2993490"/>
              <a:ext cx="9827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826" name="Line 4"/>
            <p:cNvSpPr>
              <a:spLocks noChangeShapeType="1"/>
            </p:cNvSpPr>
            <p:nvPr/>
          </p:nvSpPr>
          <p:spPr bwMode="auto">
            <a:xfrm>
              <a:off x="2895600" y="3726399"/>
              <a:ext cx="9827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827" name="Line 5"/>
            <p:cNvSpPr>
              <a:spLocks noChangeShapeType="1"/>
            </p:cNvSpPr>
            <p:nvPr/>
          </p:nvSpPr>
          <p:spPr bwMode="auto">
            <a:xfrm flipV="1">
              <a:off x="5265683" y="3726398"/>
              <a:ext cx="751489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828" name="Line 6"/>
            <p:cNvSpPr>
              <a:spLocks noChangeShapeType="1"/>
            </p:cNvSpPr>
            <p:nvPr/>
          </p:nvSpPr>
          <p:spPr bwMode="auto">
            <a:xfrm>
              <a:off x="4109545" y="3726399"/>
              <a:ext cx="9827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829" name="Line 7"/>
            <p:cNvSpPr>
              <a:spLocks noChangeShapeType="1"/>
            </p:cNvSpPr>
            <p:nvPr/>
          </p:nvSpPr>
          <p:spPr bwMode="auto">
            <a:xfrm>
              <a:off x="5265683" y="2993490"/>
              <a:ext cx="751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830" name="Line 8"/>
            <p:cNvSpPr>
              <a:spLocks noChangeShapeType="1"/>
            </p:cNvSpPr>
            <p:nvPr/>
          </p:nvSpPr>
          <p:spPr bwMode="auto">
            <a:xfrm>
              <a:off x="4109545" y="2993490"/>
              <a:ext cx="9827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831" name="Line 11"/>
            <p:cNvSpPr>
              <a:spLocks noChangeShapeType="1"/>
            </p:cNvSpPr>
            <p:nvPr/>
          </p:nvSpPr>
          <p:spPr bwMode="auto">
            <a:xfrm flipV="1">
              <a:off x="3415862" y="2993490"/>
              <a:ext cx="0" cy="1998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832" name="Line 12"/>
            <p:cNvSpPr>
              <a:spLocks noChangeShapeType="1"/>
            </p:cNvSpPr>
            <p:nvPr/>
          </p:nvSpPr>
          <p:spPr bwMode="auto">
            <a:xfrm>
              <a:off x="3415862" y="3526514"/>
              <a:ext cx="0" cy="1998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5819" name="TextBox 1"/>
          <p:cNvSpPr txBox="1">
            <a:spLocks noChangeArrowheads="1"/>
          </p:cNvSpPr>
          <p:nvPr/>
        </p:nvSpPr>
        <p:spPr bwMode="auto">
          <a:xfrm>
            <a:off x="5638800" y="4749800"/>
            <a:ext cx="3032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600">
                <a:solidFill>
                  <a:schemeClr val="accent2"/>
                </a:solidFill>
                <a:ea typeface="宋体" panose="02010600030101010101" pitchFamily="2" charset="-122"/>
              </a:rPr>
              <a:t>X</a:t>
            </a:r>
          </a:p>
        </p:txBody>
      </p:sp>
      <p:sp>
        <p:nvSpPr>
          <p:cNvPr id="75820" name="TextBox 18"/>
          <p:cNvSpPr txBox="1">
            <a:spLocks noChangeArrowheads="1"/>
          </p:cNvSpPr>
          <p:nvPr/>
        </p:nvSpPr>
        <p:spPr bwMode="auto">
          <a:xfrm>
            <a:off x="6813550" y="4767263"/>
            <a:ext cx="3032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600">
                <a:solidFill>
                  <a:schemeClr val="accent2"/>
                </a:solidFill>
                <a:ea typeface="宋体" panose="02010600030101010101" pitchFamily="2" charset="-122"/>
              </a:rPr>
              <a:t>Y</a:t>
            </a:r>
          </a:p>
        </p:txBody>
      </p:sp>
      <p:sp>
        <p:nvSpPr>
          <p:cNvPr id="75821" name="TextBox 19"/>
          <p:cNvSpPr txBox="1">
            <a:spLocks noChangeArrowheads="1"/>
          </p:cNvSpPr>
          <p:nvPr/>
        </p:nvSpPr>
        <p:spPr bwMode="auto">
          <a:xfrm>
            <a:off x="7620000" y="4767263"/>
            <a:ext cx="7524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600">
                <a:solidFill>
                  <a:schemeClr val="accent2"/>
                </a:solidFill>
                <a:ea typeface="宋体" panose="02010600030101010101" pitchFamily="2" charset="-122"/>
              </a:rPr>
              <a:t>others</a:t>
            </a:r>
          </a:p>
        </p:txBody>
      </p:sp>
      <p:sp>
        <p:nvSpPr>
          <p:cNvPr id="75822" name="TextBox 20"/>
          <p:cNvSpPr txBox="1">
            <a:spLocks noChangeArrowheads="1"/>
          </p:cNvSpPr>
          <p:nvPr/>
        </p:nvSpPr>
        <p:spPr bwMode="auto">
          <a:xfrm>
            <a:off x="5524500" y="5286375"/>
            <a:ext cx="5540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equal</a:t>
            </a:r>
          </a:p>
        </p:txBody>
      </p:sp>
      <p:sp>
        <p:nvSpPr>
          <p:cNvPr id="75823" name="TextBox 22"/>
          <p:cNvSpPr txBox="1">
            <a:spLocks noChangeArrowheads="1"/>
          </p:cNvSpPr>
          <p:nvPr/>
        </p:nvSpPr>
        <p:spPr bwMode="auto">
          <a:xfrm>
            <a:off x="6429375" y="4278313"/>
            <a:ext cx="1044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>
                <a:solidFill>
                  <a:srgbClr val="00B050"/>
                </a:solidFill>
                <a:ea typeface="宋体" panose="02010600030101010101" pitchFamily="2" charset="-122"/>
              </a:rPr>
              <a:t>If X </a:t>
            </a:r>
            <a:r>
              <a:rPr lang="en-US" altLang="en-US" sz="180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 Y</a:t>
            </a:r>
            <a:endParaRPr lang="en-US" altLang="zh-CN" sz="180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75824" name="Rectangle 3"/>
          <p:cNvSpPr txBox="1">
            <a:spLocks noChangeArrowheads="1"/>
          </p:cNvSpPr>
          <p:nvPr/>
        </p:nvSpPr>
        <p:spPr bwMode="auto">
          <a:xfrm>
            <a:off x="658813" y="1066800"/>
            <a:ext cx="7799387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45720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Consumers(name, addr, phones, beersLiked)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A consumer’s phones are independent of the beers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    they like.</a:t>
            </a:r>
          </a:p>
          <a:p>
            <a:pPr marL="0" lvl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>
                <a:solidFill>
                  <a:srgbClr val="3366FF"/>
                </a:solidFill>
              </a:rPr>
              <a:t>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400">
                <a:solidFill>
                  <a:srgbClr val="3366FF"/>
                </a:solidFill>
              </a:rPr>
              <a:t>phones </a:t>
            </a:r>
            <a:r>
              <a:rPr lang="en-US" altLang="en-US" sz="2400"/>
              <a:t>and</a:t>
            </a:r>
            <a:r>
              <a:rPr lang="en-US" altLang="en-US" sz="2400">
                <a:solidFill>
                  <a:srgbClr val="3366FF"/>
                </a:solidFill>
              </a:rPr>
              <a:t> 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rgbClr val="3366FF"/>
                </a:solidFill>
              </a:rPr>
              <a:t> beersLiked</a:t>
            </a:r>
            <a:r>
              <a:rPr lang="en-US" altLang="en-US" sz="2400"/>
              <a:t>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Thus, each of a consumer’s phones appears with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    each of the beer they like in all combinations.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This repetition is unlike FD redundancy.</a:t>
            </a:r>
          </a:p>
          <a:p>
            <a:pPr marL="0" lvl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>
                <a:solidFill>
                  <a:srgbClr val="00B050"/>
                </a:solidFill>
              </a:rPr>
              <a:t>name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en-US" sz="2400">
                <a:solidFill>
                  <a:srgbClr val="00B050"/>
                </a:solidFill>
              </a:rPr>
              <a:t>addr </a:t>
            </a:r>
            <a:r>
              <a:rPr lang="en-US" altLang="en-US" sz="2400"/>
              <a:t>is the only FD.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5BED6B5-6725-4DD5-B82D-F733FAE04685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78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Example</a:t>
            </a:r>
          </a:p>
        </p:txBody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8813" y="1066800"/>
            <a:ext cx="7799387" cy="3048000"/>
          </a:xfrm>
        </p:spPr>
        <p:txBody>
          <a:bodyPr/>
          <a:lstStyle/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Consumers(name, addr, phones, beersLiked)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A consumer’s phones are independent of the beers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    they like.</a:t>
            </a:r>
          </a:p>
          <a:p>
            <a:pPr marL="0" lvl="1" indent="457200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>
                <a:solidFill>
                  <a:srgbClr val="3366FF"/>
                </a:solidFill>
              </a:rPr>
              <a:t>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400">
                <a:solidFill>
                  <a:srgbClr val="3366FF"/>
                </a:solidFill>
              </a:rPr>
              <a:t>phones </a:t>
            </a:r>
            <a:r>
              <a:rPr lang="en-US" altLang="en-US" sz="2400"/>
              <a:t>and</a:t>
            </a:r>
            <a:r>
              <a:rPr lang="en-US" altLang="en-US" sz="2400">
                <a:solidFill>
                  <a:srgbClr val="3366FF"/>
                </a:solidFill>
              </a:rPr>
              <a:t> 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rgbClr val="3366FF"/>
                </a:solidFill>
              </a:rPr>
              <a:t> beersLiked</a:t>
            </a:r>
            <a:r>
              <a:rPr lang="en-US" altLang="en-US" sz="2400"/>
              <a:t>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Thus, each of a consumer’s phones appears with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    each of the beer they like in all combinations.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/>
              <a:t>This repetition is unlike FD redundancy.</a:t>
            </a:r>
          </a:p>
          <a:p>
            <a:pPr marL="0" lvl="1" indent="457200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>
                <a:solidFill>
                  <a:srgbClr val="00B050"/>
                </a:solidFill>
              </a:rPr>
              <a:t>name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en-US" sz="2400">
                <a:solidFill>
                  <a:srgbClr val="00B050"/>
                </a:solidFill>
              </a:rPr>
              <a:t>addr </a:t>
            </a:r>
            <a:r>
              <a:rPr lang="en-US" altLang="en-US" sz="2400"/>
              <a:t>is the only FD.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4267200"/>
          <a:ext cx="4114800" cy="2011404"/>
        </p:xfrm>
        <a:graphic>
          <a:graphicData uri="http://schemas.openxmlformats.org/drawingml/2006/table">
            <a:tbl>
              <a:tblPr/>
              <a:tblGrid>
                <a:gridCol w="83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name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phones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beersLiked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p1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b1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p2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b2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p2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b1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p1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b2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7866" name="Text Box 8"/>
          <p:cNvSpPr txBox="1">
            <a:spLocks noChangeArrowheads="1"/>
          </p:cNvSpPr>
          <p:nvPr/>
        </p:nvSpPr>
        <p:spPr bwMode="auto">
          <a:xfrm>
            <a:off x="609600" y="6107113"/>
            <a:ext cx="4386263" cy="3397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/>
              <a:t>Then these tuples must also be in the relation</a:t>
            </a:r>
            <a:r>
              <a:rPr lang="en-US" altLang="en-US" sz="1600">
                <a:latin typeface="Times New Roman" panose="02020603050405020304" pitchFamily="18" charset="0"/>
              </a:rPr>
              <a:t>.</a:t>
            </a:r>
          </a:p>
        </p:txBody>
      </p:sp>
      <p:grpSp>
        <p:nvGrpSpPr>
          <p:cNvPr id="77867" name="Group 6"/>
          <p:cNvGrpSpPr>
            <a:grpSpLocks/>
          </p:cNvGrpSpPr>
          <p:nvPr/>
        </p:nvGrpSpPr>
        <p:grpSpPr bwMode="auto">
          <a:xfrm>
            <a:off x="5257800" y="5086350"/>
            <a:ext cx="3121025" cy="733425"/>
            <a:chOff x="2895600" y="2993490"/>
            <a:chExt cx="3121572" cy="732909"/>
          </a:xfrm>
        </p:grpSpPr>
        <p:sp>
          <p:nvSpPr>
            <p:cNvPr id="77874" name="Line 3"/>
            <p:cNvSpPr>
              <a:spLocks noChangeShapeType="1"/>
            </p:cNvSpPr>
            <p:nvPr/>
          </p:nvSpPr>
          <p:spPr bwMode="auto">
            <a:xfrm>
              <a:off x="2895600" y="2993490"/>
              <a:ext cx="9827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875" name="Line 4"/>
            <p:cNvSpPr>
              <a:spLocks noChangeShapeType="1"/>
            </p:cNvSpPr>
            <p:nvPr/>
          </p:nvSpPr>
          <p:spPr bwMode="auto">
            <a:xfrm>
              <a:off x="2895600" y="3726399"/>
              <a:ext cx="9827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876" name="Line 5"/>
            <p:cNvSpPr>
              <a:spLocks noChangeShapeType="1"/>
            </p:cNvSpPr>
            <p:nvPr/>
          </p:nvSpPr>
          <p:spPr bwMode="auto">
            <a:xfrm flipV="1">
              <a:off x="5265683" y="3726398"/>
              <a:ext cx="751489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877" name="Line 6"/>
            <p:cNvSpPr>
              <a:spLocks noChangeShapeType="1"/>
            </p:cNvSpPr>
            <p:nvPr/>
          </p:nvSpPr>
          <p:spPr bwMode="auto">
            <a:xfrm>
              <a:off x="4109545" y="3726399"/>
              <a:ext cx="9827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878" name="Line 7"/>
            <p:cNvSpPr>
              <a:spLocks noChangeShapeType="1"/>
            </p:cNvSpPr>
            <p:nvPr/>
          </p:nvSpPr>
          <p:spPr bwMode="auto">
            <a:xfrm>
              <a:off x="5265683" y="2993490"/>
              <a:ext cx="751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879" name="Line 8"/>
            <p:cNvSpPr>
              <a:spLocks noChangeShapeType="1"/>
            </p:cNvSpPr>
            <p:nvPr/>
          </p:nvSpPr>
          <p:spPr bwMode="auto">
            <a:xfrm>
              <a:off x="4109545" y="2993490"/>
              <a:ext cx="9827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880" name="Line 11"/>
            <p:cNvSpPr>
              <a:spLocks noChangeShapeType="1"/>
            </p:cNvSpPr>
            <p:nvPr/>
          </p:nvSpPr>
          <p:spPr bwMode="auto">
            <a:xfrm flipV="1">
              <a:off x="3415862" y="2993490"/>
              <a:ext cx="0" cy="1998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881" name="Line 12"/>
            <p:cNvSpPr>
              <a:spLocks noChangeShapeType="1"/>
            </p:cNvSpPr>
            <p:nvPr/>
          </p:nvSpPr>
          <p:spPr bwMode="auto">
            <a:xfrm>
              <a:off x="3415862" y="3526514"/>
              <a:ext cx="0" cy="1998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882" name="Line 14"/>
            <p:cNvSpPr>
              <a:spLocks noChangeShapeType="1"/>
            </p:cNvSpPr>
            <p:nvPr/>
          </p:nvSpPr>
          <p:spPr bwMode="auto">
            <a:xfrm flipV="1">
              <a:off x="4340773" y="2993490"/>
              <a:ext cx="0" cy="7329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883" name="Line 15"/>
            <p:cNvSpPr>
              <a:spLocks noChangeShapeType="1"/>
            </p:cNvSpPr>
            <p:nvPr/>
          </p:nvSpPr>
          <p:spPr bwMode="auto">
            <a:xfrm>
              <a:off x="4861035" y="2993490"/>
              <a:ext cx="0" cy="7329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7868" name="TextBox 1"/>
          <p:cNvSpPr txBox="1">
            <a:spLocks noChangeArrowheads="1"/>
          </p:cNvSpPr>
          <p:nvPr/>
        </p:nvSpPr>
        <p:spPr bwMode="auto">
          <a:xfrm>
            <a:off x="5638800" y="4749800"/>
            <a:ext cx="3032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600">
                <a:solidFill>
                  <a:schemeClr val="accent2"/>
                </a:solidFill>
                <a:ea typeface="宋体" panose="02010600030101010101" pitchFamily="2" charset="-122"/>
              </a:rPr>
              <a:t>X</a:t>
            </a:r>
          </a:p>
        </p:txBody>
      </p:sp>
      <p:sp>
        <p:nvSpPr>
          <p:cNvPr id="77869" name="TextBox 18"/>
          <p:cNvSpPr txBox="1">
            <a:spLocks noChangeArrowheads="1"/>
          </p:cNvSpPr>
          <p:nvPr/>
        </p:nvSpPr>
        <p:spPr bwMode="auto">
          <a:xfrm>
            <a:off x="6813550" y="4767263"/>
            <a:ext cx="3032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600">
                <a:solidFill>
                  <a:schemeClr val="accent2"/>
                </a:solidFill>
                <a:ea typeface="宋体" panose="02010600030101010101" pitchFamily="2" charset="-122"/>
              </a:rPr>
              <a:t>Y</a:t>
            </a:r>
          </a:p>
        </p:txBody>
      </p:sp>
      <p:sp>
        <p:nvSpPr>
          <p:cNvPr id="77870" name="TextBox 19"/>
          <p:cNvSpPr txBox="1">
            <a:spLocks noChangeArrowheads="1"/>
          </p:cNvSpPr>
          <p:nvPr/>
        </p:nvSpPr>
        <p:spPr bwMode="auto">
          <a:xfrm>
            <a:off x="7620000" y="4767263"/>
            <a:ext cx="7524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600">
                <a:solidFill>
                  <a:schemeClr val="accent2"/>
                </a:solidFill>
                <a:ea typeface="宋体" panose="02010600030101010101" pitchFamily="2" charset="-122"/>
              </a:rPr>
              <a:t>others</a:t>
            </a:r>
          </a:p>
        </p:txBody>
      </p:sp>
      <p:sp>
        <p:nvSpPr>
          <p:cNvPr id="77871" name="TextBox 20"/>
          <p:cNvSpPr txBox="1">
            <a:spLocks noChangeArrowheads="1"/>
          </p:cNvSpPr>
          <p:nvPr/>
        </p:nvSpPr>
        <p:spPr bwMode="auto">
          <a:xfrm>
            <a:off x="5524500" y="5286375"/>
            <a:ext cx="5540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equal</a:t>
            </a:r>
          </a:p>
        </p:txBody>
      </p:sp>
      <p:sp>
        <p:nvSpPr>
          <p:cNvPr id="77872" name="TextBox 21"/>
          <p:cNvSpPr txBox="1">
            <a:spLocks noChangeArrowheads="1"/>
          </p:cNvSpPr>
          <p:nvPr/>
        </p:nvSpPr>
        <p:spPr bwMode="auto">
          <a:xfrm>
            <a:off x="6570663" y="5819775"/>
            <a:ext cx="8318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exchange</a:t>
            </a:r>
          </a:p>
        </p:txBody>
      </p:sp>
      <p:sp>
        <p:nvSpPr>
          <p:cNvPr id="77873" name="TextBox 22"/>
          <p:cNvSpPr txBox="1">
            <a:spLocks noChangeArrowheads="1"/>
          </p:cNvSpPr>
          <p:nvPr/>
        </p:nvSpPr>
        <p:spPr bwMode="auto">
          <a:xfrm>
            <a:off x="6429375" y="4278313"/>
            <a:ext cx="1044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>
                <a:solidFill>
                  <a:srgbClr val="00B050"/>
                </a:solidFill>
                <a:ea typeface="宋体" panose="02010600030101010101" pitchFamily="2" charset="-122"/>
              </a:rPr>
              <a:t>If X </a:t>
            </a:r>
            <a:r>
              <a:rPr lang="en-US" altLang="en-US" sz="180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 Y</a:t>
            </a:r>
            <a:endParaRPr lang="en-US" altLang="zh-CN" sz="180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F201015-24DE-4487-9AB1-788D34496D3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98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/>
              <a:t>MVD Rules</a:t>
            </a:r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7924800" cy="5029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/>
              <a:t>Every FD is an MVD (</a:t>
            </a:r>
            <a:r>
              <a:rPr lang="en-US" altLang="en-US">
                <a:solidFill>
                  <a:srgbClr val="FF0000"/>
                </a:solidFill>
              </a:rPr>
              <a:t>promotion</a:t>
            </a:r>
            <a:r>
              <a:rPr lang="en-US" altLang="en-US"/>
              <a:t>).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2A7A0D9-1E24-4206-B8D7-0E14A6536FD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819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/>
              <a:t>MVD Rules</a:t>
            </a:r>
          </a:p>
        </p:txBody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7924800" cy="5029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/>
              <a:t>Every FD is an MVD (</a:t>
            </a:r>
            <a:r>
              <a:rPr lang="en-US" altLang="en-US">
                <a:solidFill>
                  <a:srgbClr val="FF0000"/>
                </a:solidFill>
              </a:rPr>
              <a:t>promotion</a:t>
            </a:r>
            <a:r>
              <a:rPr lang="en-US" altLang="en-US"/>
              <a:t>).</a:t>
            </a:r>
          </a:p>
          <a:p>
            <a:pPr marL="0" lvl="1" indent="539750" defTabSz="539750">
              <a:buFont typeface="Monotype Sorts" pitchFamily="2" charset="2"/>
              <a:buNone/>
            </a:pPr>
            <a:r>
              <a:rPr lang="en-US" altLang="en-US"/>
              <a:t>* </a:t>
            </a:r>
            <a:r>
              <a:rPr lang="en-US" altLang="en-US" sz="2400"/>
              <a:t>If </a:t>
            </a:r>
            <a:r>
              <a:rPr lang="en-US" altLang="en-US" sz="2400">
                <a:solidFill>
                  <a:schemeClr val="accent1"/>
                </a:solidFill>
              </a:rPr>
              <a:t>X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400">
                <a:solidFill>
                  <a:schemeClr val="accent1"/>
                </a:solidFill>
              </a:rPr>
              <a:t>Y</a:t>
            </a:r>
            <a:r>
              <a:rPr lang="en-US" altLang="en-US" sz="2400"/>
              <a:t>, then swapping Y’s between two tuples 	   	   that agree on X doesn’t change the tuples.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BBF1F7A-040D-4BD9-A5E9-AE2BEF87A6B5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839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/>
              <a:t>MVD Rules</a:t>
            </a:r>
          </a:p>
        </p:txBody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7924800" cy="5029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/>
              <a:t>Every FD is an MVD (</a:t>
            </a:r>
            <a:r>
              <a:rPr lang="en-US" altLang="en-US">
                <a:solidFill>
                  <a:srgbClr val="FF0000"/>
                </a:solidFill>
              </a:rPr>
              <a:t>promotion</a:t>
            </a:r>
            <a:r>
              <a:rPr lang="en-US" altLang="en-US"/>
              <a:t>).</a:t>
            </a:r>
          </a:p>
          <a:p>
            <a:pPr marL="0" lvl="1" indent="539750" defTabSz="539750">
              <a:buFont typeface="Monotype Sorts" pitchFamily="2" charset="2"/>
              <a:buNone/>
            </a:pPr>
            <a:r>
              <a:rPr lang="en-US" altLang="en-US"/>
              <a:t>* </a:t>
            </a:r>
            <a:r>
              <a:rPr lang="en-US" altLang="en-US" sz="2400"/>
              <a:t>If </a:t>
            </a:r>
            <a:r>
              <a:rPr lang="en-US" altLang="en-US" sz="2400">
                <a:solidFill>
                  <a:schemeClr val="accent1"/>
                </a:solidFill>
              </a:rPr>
              <a:t>X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400">
                <a:solidFill>
                  <a:schemeClr val="accent1"/>
                </a:solidFill>
              </a:rPr>
              <a:t>Y</a:t>
            </a:r>
            <a:r>
              <a:rPr lang="en-US" altLang="en-US" sz="2400"/>
              <a:t>, then swapping Y’s between two tuples 	   	   that agree on X doesn’t change the tuples.</a:t>
            </a:r>
          </a:p>
          <a:p>
            <a:pPr marL="0" lvl="1" indent="539750" defTabSz="539750">
              <a:buFont typeface="Monotype Sorts" pitchFamily="2" charset="2"/>
              <a:buNone/>
            </a:pPr>
            <a:r>
              <a:rPr lang="en-US" altLang="en-US" sz="2400"/>
              <a:t>* Therefore, the “new” tuples are surely in the 	 	  	   relation, and we know </a:t>
            </a:r>
            <a:r>
              <a:rPr lang="en-US" altLang="en-US" sz="2400">
                <a:solidFill>
                  <a:schemeClr val="accent2"/>
                </a:solidFill>
              </a:rPr>
              <a:t>X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5F44730-09C4-4863-93A4-D0A526E47F6F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860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/>
              <a:t>MVD Rules</a:t>
            </a:r>
          </a:p>
        </p:txBody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7924800" cy="5029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/>
              <a:t>Every FD is an MVD (</a:t>
            </a:r>
            <a:r>
              <a:rPr lang="en-US" altLang="en-US">
                <a:solidFill>
                  <a:srgbClr val="FF0000"/>
                </a:solidFill>
              </a:rPr>
              <a:t>promotion</a:t>
            </a:r>
            <a:r>
              <a:rPr lang="en-US" altLang="en-US"/>
              <a:t>).</a:t>
            </a:r>
          </a:p>
          <a:p>
            <a:pPr marL="0" lvl="1" indent="539750" defTabSz="539750">
              <a:buFont typeface="Monotype Sorts" pitchFamily="2" charset="2"/>
              <a:buNone/>
            </a:pPr>
            <a:r>
              <a:rPr lang="en-US" altLang="en-US"/>
              <a:t>* </a:t>
            </a:r>
            <a:r>
              <a:rPr lang="en-US" altLang="en-US" sz="2400"/>
              <a:t>If </a:t>
            </a:r>
            <a:r>
              <a:rPr lang="en-US" altLang="en-US" sz="2400">
                <a:solidFill>
                  <a:schemeClr val="accent1"/>
                </a:solidFill>
              </a:rPr>
              <a:t>X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400">
                <a:solidFill>
                  <a:schemeClr val="accent1"/>
                </a:solidFill>
              </a:rPr>
              <a:t>Y</a:t>
            </a:r>
            <a:r>
              <a:rPr lang="en-US" altLang="en-US" sz="2400"/>
              <a:t>, then swapping Y’s between two tuples 	   	   that agree on X doesn’t change the tuples.</a:t>
            </a:r>
          </a:p>
          <a:p>
            <a:pPr marL="0" lvl="1" indent="539750" defTabSz="539750">
              <a:buFont typeface="Monotype Sorts" pitchFamily="2" charset="2"/>
              <a:buNone/>
            </a:pPr>
            <a:r>
              <a:rPr lang="en-US" altLang="en-US" sz="2400"/>
              <a:t>* Therefore, the “new” tuples are surely in the 	 	  	   relation, and we know </a:t>
            </a:r>
            <a:r>
              <a:rPr lang="en-US" altLang="en-US" sz="2400">
                <a:solidFill>
                  <a:schemeClr val="accent2"/>
                </a:solidFill>
              </a:rPr>
              <a:t>X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>
                <a:solidFill>
                  <a:srgbClr val="FF0000"/>
                </a:solidFill>
              </a:rPr>
              <a:t>Transitiveness</a:t>
            </a:r>
            <a:r>
              <a:rPr lang="en-US" altLang="en-US"/>
              <a:t>: If </a:t>
            </a:r>
            <a:r>
              <a:rPr lang="en-US" altLang="en-US">
                <a:solidFill>
                  <a:schemeClr val="accent2"/>
                </a:solidFill>
              </a:rPr>
              <a:t>X</a:t>
            </a:r>
            <a:r>
              <a:rPr lang="en-US" altLang="en-US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>
                <a:solidFill>
                  <a:schemeClr val="accent2"/>
                </a:solidFill>
              </a:rPr>
              <a:t>Y</a:t>
            </a:r>
            <a:r>
              <a:rPr lang="en-US" altLang="en-US"/>
              <a:t>, and </a:t>
            </a:r>
            <a:r>
              <a:rPr lang="en-US" altLang="en-US">
                <a:solidFill>
                  <a:schemeClr val="accent2"/>
                </a:solidFill>
              </a:rPr>
              <a:t>Y</a:t>
            </a:r>
            <a:r>
              <a:rPr lang="en-US" altLang="en-US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>
                <a:solidFill>
                  <a:schemeClr val="accent2"/>
                </a:solidFill>
              </a:rPr>
              <a:t>Z</a:t>
            </a:r>
            <a:r>
              <a:rPr lang="en-US" altLang="en-US"/>
              <a:t>, then 	</a:t>
            </a:r>
            <a:r>
              <a:rPr lang="en-US" altLang="en-US">
                <a:solidFill>
                  <a:schemeClr val="accent2"/>
                </a:solidFill>
              </a:rPr>
              <a:t>X</a:t>
            </a:r>
            <a:r>
              <a:rPr lang="en-US" altLang="en-US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>
                <a:solidFill>
                  <a:schemeClr val="accent2"/>
                </a:solidFill>
              </a:rPr>
              <a:t>Z</a:t>
            </a:r>
            <a:r>
              <a:rPr lang="en-US" altLang="en-US"/>
              <a:t>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5F988AF-84DB-4D94-AC43-A4FDA945A8D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8806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/>
              <a:t>MVD Rules</a:t>
            </a:r>
          </a:p>
        </p:txBody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7924800" cy="5029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/>
              <a:t>Every FD is an MVD (</a:t>
            </a:r>
            <a:r>
              <a:rPr lang="en-US" altLang="en-US">
                <a:solidFill>
                  <a:srgbClr val="FF0000"/>
                </a:solidFill>
              </a:rPr>
              <a:t>promotion</a:t>
            </a:r>
            <a:r>
              <a:rPr lang="en-US" altLang="en-US"/>
              <a:t>).</a:t>
            </a:r>
          </a:p>
          <a:p>
            <a:pPr marL="0" lvl="1" indent="539750" defTabSz="539750">
              <a:buFont typeface="Monotype Sorts" pitchFamily="2" charset="2"/>
              <a:buNone/>
            </a:pPr>
            <a:r>
              <a:rPr lang="en-US" altLang="en-US"/>
              <a:t>* </a:t>
            </a:r>
            <a:r>
              <a:rPr lang="en-US" altLang="en-US" sz="2400"/>
              <a:t>If </a:t>
            </a:r>
            <a:r>
              <a:rPr lang="en-US" altLang="en-US" sz="2400">
                <a:solidFill>
                  <a:schemeClr val="accent1"/>
                </a:solidFill>
              </a:rPr>
              <a:t>X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400">
                <a:solidFill>
                  <a:schemeClr val="accent1"/>
                </a:solidFill>
              </a:rPr>
              <a:t>Y</a:t>
            </a:r>
            <a:r>
              <a:rPr lang="en-US" altLang="en-US" sz="2400"/>
              <a:t>, then swapping Y’s between two tuples 	   	   that agree on X doesn’t change the tuples.</a:t>
            </a:r>
          </a:p>
          <a:p>
            <a:pPr marL="0" lvl="1" indent="539750" defTabSz="539750">
              <a:buFont typeface="Monotype Sorts" pitchFamily="2" charset="2"/>
              <a:buNone/>
            </a:pPr>
            <a:r>
              <a:rPr lang="en-US" altLang="en-US" sz="2400"/>
              <a:t>* Therefore, the “new” tuples are surely in the 	 	  	   relation, and we know </a:t>
            </a:r>
            <a:r>
              <a:rPr lang="en-US" altLang="en-US" sz="2400">
                <a:solidFill>
                  <a:schemeClr val="accent2"/>
                </a:solidFill>
              </a:rPr>
              <a:t>X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>
                <a:solidFill>
                  <a:srgbClr val="FF0000"/>
                </a:solidFill>
              </a:rPr>
              <a:t>Transitiveness</a:t>
            </a:r>
            <a:r>
              <a:rPr lang="en-US" altLang="en-US"/>
              <a:t>: If </a:t>
            </a:r>
            <a:r>
              <a:rPr lang="en-US" altLang="en-US">
                <a:solidFill>
                  <a:schemeClr val="accent2"/>
                </a:solidFill>
              </a:rPr>
              <a:t>X</a:t>
            </a:r>
            <a:r>
              <a:rPr lang="en-US" altLang="en-US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>
                <a:solidFill>
                  <a:schemeClr val="accent2"/>
                </a:solidFill>
              </a:rPr>
              <a:t>Y</a:t>
            </a:r>
            <a:r>
              <a:rPr lang="en-US" altLang="en-US"/>
              <a:t>, and </a:t>
            </a:r>
            <a:r>
              <a:rPr lang="en-US" altLang="en-US">
                <a:solidFill>
                  <a:schemeClr val="accent2"/>
                </a:solidFill>
              </a:rPr>
              <a:t>Y</a:t>
            </a:r>
            <a:r>
              <a:rPr lang="en-US" altLang="en-US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>
                <a:solidFill>
                  <a:schemeClr val="accent2"/>
                </a:solidFill>
              </a:rPr>
              <a:t>Z</a:t>
            </a:r>
            <a:r>
              <a:rPr lang="en-US" altLang="en-US"/>
              <a:t>, then 	</a:t>
            </a:r>
            <a:r>
              <a:rPr lang="en-US" altLang="en-US">
                <a:solidFill>
                  <a:schemeClr val="accent2"/>
                </a:solidFill>
              </a:rPr>
              <a:t>X</a:t>
            </a:r>
            <a:r>
              <a:rPr lang="en-US" altLang="en-US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>
                <a:solidFill>
                  <a:schemeClr val="accent2"/>
                </a:solidFill>
              </a:rPr>
              <a:t>Z</a:t>
            </a:r>
            <a:r>
              <a:rPr lang="en-US" altLang="en-US"/>
              <a:t>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>
                <a:solidFill>
                  <a:srgbClr val="FF0000"/>
                </a:solidFill>
              </a:rPr>
              <a:t>Complementation</a:t>
            </a:r>
            <a:r>
              <a:rPr lang="en-US" altLang="en-US"/>
              <a:t>: If </a:t>
            </a:r>
            <a:r>
              <a:rPr lang="en-US" altLang="en-US">
                <a:solidFill>
                  <a:schemeClr val="accent2"/>
                </a:solidFill>
              </a:rPr>
              <a:t>X</a:t>
            </a:r>
            <a:r>
              <a:rPr lang="en-US" altLang="en-US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>
                <a:solidFill>
                  <a:schemeClr val="accent2"/>
                </a:solidFill>
              </a:rPr>
              <a:t>Y</a:t>
            </a:r>
            <a:r>
              <a:rPr lang="en-US" altLang="en-US"/>
              <a:t>, and </a:t>
            </a:r>
            <a:r>
              <a:rPr lang="en-US" altLang="en-US">
                <a:solidFill>
                  <a:srgbClr val="3366FF"/>
                </a:solidFill>
              </a:rPr>
              <a:t>Z</a:t>
            </a:r>
            <a:r>
              <a:rPr lang="en-US" altLang="en-US"/>
              <a:t> is all 	the other attributes, then </a:t>
            </a:r>
            <a:r>
              <a:rPr lang="en-US" altLang="en-US">
                <a:solidFill>
                  <a:srgbClr val="3366FF"/>
                </a:solidFill>
              </a:rPr>
              <a:t>X</a:t>
            </a:r>
            <a:r>
              <a:rPr lang="en-US" altLang="en-US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>
                <a:solidFill>
                  <a:srgbClr val="3366FF"/>
                </a:solidFill>
              </a:rPr>
              <a:t>Z.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3142</TotalTime>
  <Words>5155</Words>
  <Application>Microsoft Office PowerPoint</Application>
  <PresentationFormat>On-screen Show (4:3)</PresentationFormat>
  <Paragraphs>937</Paragraphs>
  <Slides>61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72" baseType="lpstr">
      <vt:lpstr>MingLiU</vt:lpstr>
      <vt:lpstr>Monotype Sorts</vt:lpstr>
      <vt:lpstr>宋体</vt:lpstr>
      <vt:lpstr>Arial</vt:lpstr>
      <vt:lpstr>Cambria</vt:lpstr>
      <vt:lpstr>Cambria Math</vt:lpstr>
      <vt:lpstr>Symbol</vt:lpstr>
      <vt:lpstr>Tahoma</vt:lpstr>
      <vt:lpstr>Times New Roman</vt:lpstr>
      <vt:lpstr>Wingdings</vt:lpstr>
      <vt:lpstr>Default Design</vt:lpstr>
      <vt:lpstr>PowerPoint Presentation</vt:lpstr>
      <vt:lpstr>Boyce-Codd Normal Form (BCNF)</vt:lpstr>
      <vt:lpstr>The 3rd Normal Form (3NF)</vt:lpstr>
      <vt:lpstr>The 3rd Normal Form (3NF)</vt:lpstr>
      <vt:lpstr>The 3rd Normal Form (3NF)</vt:lpstr>
      <vt:lpstr>Recoverability and  Dependency Preserving</vt:lpstr>
      <vt:lpstr>Decomposition into 3NF</vt:lpstr>
      <vt:lpstr>Decomposition into 3NF</vt:lpstr>
      <vt:lpstr>Decomposition into 3NF</vt:lpstr>
      <vt:lpstr>Decomposition into 3NF</vt:lpstr>
      <vt:lpstr>Decomposition into 3NF</vt:lpstr>
      <vt:lpstr>Decomposition into 3NF</vt:lpstr>
      <vt:lpstr>Decomposition into 3NF</vt:lpstr>
      <vt:lpstr>Normal Forms</vt:lpstr>
      <vt:lpstr>Summary</vt:lpstr>
      <vt:lpstr>Summary</vt:lpstr>
      <vt:lpstr>Summary</vt:lpstr>
      <vt:lpstr>Summary</vt:lpstr>
      <vt:lpstr>BCNF and 3NF</vt:lpstr>
      <vt:lpstr>BCNF and 3NF</vt:lpstr>
      <vt:lpstr>BCNF and 3NF</vt:lpstr>
      <vt:lpstr>BCNF and 3NF</vt:lpstr>
      <vt:lpstr>BCNF and 3NF</vt:lpstr>
      <vt:lpstr>BCNF and 3NF</vt:lpstr>
      <vt:lpstr>BCNF and 3NF</vt:lpstr>
      <vt:lpstr>Example of a bad relation in BCNF</vt:lpstr>
      <vt:lpstr>Example of a bad relation in BCNF</vt:lpstr>
      <vt:lpstr>Example of a bad relation in BCNF</vt:lpstr>
      <vt:lpstr>Example of a bad relation in BCNF</vt:lpstr>
      <vt:lpstr>Definition of MVD</vt:lpstr>
      <vt:lpstr>Definition of MVD</vt:lpstr>
      <vt:lpstr>Definition of MVD</vt:lpstr>
      <vt:lpstr>Definition of MVD</vt:lpstr>
      <vt:lpstr>Definition of MVD</vt:lpstr>
      <vt:lpstr>Definition of MVD</vt:lpstr>
      <vt:lpstr>Definition of MVD</vt:lpstr>
      <vt:lpstr>Another Definition of MVDs</vt:lpstr>
      <vt:lpstr>Another Definition of MVDs</vt:lpstr>
      <vt:lpstr>Another Definition of MVDs</vt:lpstr>
      <vt:lpstr>Another Definition of MVDs</vt:lpstr>
      <vt:lpstr>Another Definition of MVDs</vt:lpstr>
      <vt:lpstr>Another Definition of MVDs</vt:lpstr>
      <vt:lpstr>Another Definition of MVDs</vt:lpstr>
      <vt:lpstr>Another Definition of MVDs</vt:lpstr>
      <vt:lpstr>Another Definition of MVDs</vt:lpstr>
      <vt:lpstr>Another Example</vt:lpstr>
      <vt:lpstr>Another Example</vt:lpstr>
      <vt:lpstr>Another Example</vt:lpstr>
      <vt:lpstr>Another Example</vt:lpstr>
      <vt:lpstr>Another Example</vt:lpstr>
      <vt:lpstr>Another Example</vt:lpstr>
      <vt:lpstr>Another Example</vt:lpstr>
      <vt:lpstr>Another Example</vt:lpstr>
      <vt:lpstr>Another Example</vt:lpstr>
      <vt:lpstr>Another Example</vt:lpstr>
      <vt:lpstr>Another Example</vt:lpstr>
      <vt:lpstr>MVD Rules</vt:lpstr>
      <vt:lpstr>MVD Rules</vt:lpstr>
      <vt:lpstr>MVD Rules</vt:lpstr>
      <vt:lpstr>MVD Rules</vt:lpstr>
      <vt:lpstr>MVD Rules</vt:lpstr>
    </vt:vector>
  </TitlesOfParts>
  <Company>Stanford University, CS Dept.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CS206 --- Electronic Commerce</dc:title>
  <dc:creator>Jeff Ullman</dc:creator>
  <cp:lastModifiedBy>Chen, Jianer</cp:lastModifiedBy>
  <cp:revision>330</cp:revision>
  <dcterms:created xsi:type="dcterms:W3CDTF">2002-03-23T20:14:09Z</dcterms:created>
  <dcterms:modified xsi:type="dcterms:W3CDTF">2025-01-27T19:58:30Z</dcterms:modified>
</cp:coreProperties>
</file>