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806" r:id="rId2"/>
    <p:sldId id="807" r:id="rId3"/>
    <p:sldId id="690" r:id="rId4"/>
    <p:sldId id="816" r:id="rId5"/>
    <p:sldId id="712" r:id="rId6"/>
    <p:sldId id="713" r:id="rId7"/>
    <p:sldId id="714" r:id="rId8"/>
    <p:sldId id="715" r:id="rId9"/>
    <p:sldId id="716" r:id="rId10"/>
    <p:sldId id="717" r:id="rId11"/>
    <p:sldId id="718" r:id="rId12"/>
    <p:sldId id="719" r:id="rId13"/>
    <p:sldId id="720" r:id="rId14"/>
    <p:sldId id="721" r:id="rId15"/>
    <p:sldId id="722" r:id="rId16"/>
    <p:sldId id="812" r:id="rId17"/>
    <p:sldId id="814" r:id="rId18"/>
    <p:sldId id="815" r:id="rId19"/>
    <p:sldId id="711" r:id="rId20"/>
    <p:sldId id="730" r:id="rId21"/>
    <p:sldId id="731" r:id="rId22"/>
    <p:sldId id="732" r:id="rId23"/>
    <p:sldId id="733" r:id="rId24"/>
    <p:sldId id="734" r:id="rId25"/>
    <p:sldId id="735" r:id="rId26"/>
    <p:sldId id="736" r:id="rId27"/>
    <p:sldId id="737" r:id="rId28"/>
    <p:sldId id="738" r:id="rId29"/>
    <p:sldId id="739" r:id="rId30"/>
    <p:sldId id="740" r:id="rId31"/>
    <p:sldId id="741" r:id="rId32"/>
    <p:sldId id="742" r:id="rId33"/>
    <p:sldId id="743" r:id="rId34"/>
    <p:sldId id="744" r:id="rId35"/>
    <p:sldId id="745" r:id="rId36"/>
    <p:sldId id="746" r:id="rId37"/>
    <p:sldId id="805" r:id="rId38"/>
    <p:sldId id="751" r:id="rId39"/>
    <p:sldId id="817" r:id="rId40"/>
    <p:sldId id="792" r:id="rId41"/>
    <p:sldId id="795" r:id="rId42"/>
    <p:sldId id="796" r:id="rId43"/>
    <p:sldId id="794" r:id="rId44"/>
    <p:sldId id="818" r:id="rId45"/>
    <p:sldId id="764" r:id="rId46"/>
    <p:sldId id="765" r:id="rId47"/>
    <p:sldId id="766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9900"/>
    <a:srgbClr val="FF99FF"/>
    <a:srgbClr val="FF00FF"/>
    <a:srgbClr val="FFCCFF"/>
    <a:srgbClr val="FFFFCC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61" autoAdjust="0"/>
    <p:restoredTop sz="90929"/>
  </p:normalViewPr>
  <p:slideViewPr>
    <p:cSldViewPr>
      <p:cViewPr varScale="1">
        <p:scale>
          <a:sx n="98" d="100"/>
          <a:sy n="98" d="100"/>
        </p:scale>
        <p:origin x="130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F92719-32D5-4E19-9149-7050E97F5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631751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3B91-66A4-4A03-8C6C-C4898292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DEE4-79B2-4591-93AA-B0CA4E3AE2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7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40C97-8C38-4D95-B26B-A9C022CA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5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F2B7E-2F94-4DF4-A48C-3B1A031DF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08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0F0A-BE1A-469F-8A61-F64AF8D3B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8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A5459-BD1A-4A46-879E-12782DB8F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7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EEE9-43B7-4586-AFE3-CD9A10BE31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43976-9D39-4A5F-8C6F-3B11E528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4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ADF7-B229-4AA6-A5A6-C31C417B9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54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B554-D7DA-457D-9E00-65D6AC5C6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81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0253-0AA1-4287-ABBC-E8698DD76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3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CBC0E4-B0D6-4EE3-950A-7E09295F4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9329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6: Boyce-Codd Normal Form</a:t>
            </a:r>
          </a:p>
        </p:txBody>
      </p:sp>
    </p:spTree>
    <p:extLst>
      <p:ext uri="{BB962C8B-B14F-4D97-AF65-F5344CB8AC3E}">
        <p14:creationId xmlns:p14="http://schemas.microsoft.com/office/powerpoint/2010/main" val="2609781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3893762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BF7794-4B50-4C7F-994B-8CBFBD6C92C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gain extra) information of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No.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However,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may not preserve FDs in R.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 still have bad FDs: Yes.</a:t>
            </a:r>
          </a:p>
        </p:txBody>
      </p:sp>
      <p:sp>
        <p:nvSpPr>
          <p:cNvPr id="70660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).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</p:txBody>
      </p:sp>
      <p:sp>
        <p:nvSpPr>
          <p:cNvPr id="70661" name="Rectangle 3"/>
          <p:cNvSpPr txBox="1">
            <a:spLocks noChangeArrowheads="1"/>
          </p:cNvSpPr>
          <p:nvPr/>
        </p:nvSpPr>
        <p:spPr bwMode="auto">
          <a:xfrm>
            <a:off x="773113" y="36576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706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1328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E4A67C5-18EB-81B7-61D9-372DD74EC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>
            <a:extLst>
              <a:ext uri="{FF2B5EF4-FFF2-40B4-BE49-F238E27FC236}">
                <a16:creationId xmlns:a16="http://schemas.microsoft.com/office/drawing/2014/main" id="{6C81823C-B07E-DF65-57C5-4AB9DEA8A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BF7794-4B50-4C7F-994B-8CBFBD6C92C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5E78C4A-533C-D9E5-0EE4-C413B6500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gain extra) information of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No.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However,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may not preserve FDs in R.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 still have bad FDs: Yes.</a:t>
            </a:r>
          </a:p>
        </p:txBody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3943F580-580B-564D-73B7-DEF33C415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).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</p:txBody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D99B68C1-B371-582A-5C80-02CB06239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6576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70662" name="Rectangle 2">
            <a:extLst>
              <a:ext uri="{FF2B5EF4-FFF2-40B4-BE49-F238E27FC236}">
                <a16:creationId xmlns:a16="http://schemas.microsoft.com/office/drawing/2014/main" id="{393874B1-103A-F868-9455-E259268083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96858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714F0DB-B3E4-4DA3-BBF1-4F65F8F121C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</p:spTree>
    <p:extLst>
      <p:ext uri="{BB962C8B-B14F-4D97-AF65-F5344CB8AC3E}">
        <p14:creationId xmlns:p14="http://schemas.microsoft.com/office/powerpoint/2010/main" val="1071951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B83D98-C189-4E68-808B-362F1261318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25605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1.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Likes(</a:t>
            </a:r>
            <a:r>
              <a:rPr lang="en-US" altLang="en-US" sz="2400" u="sng">
                <a:solidFill>
                  <a:srgbClr val="CC00CC"/>
                </a:solidFill>
              </a:rPr>
              <a:t>drinker</a:t>
            </a:r>
            <a:r>
              <a:rPr lang="en-US" altLang="en-US" sz="2400">
                <a:solidFill>
                  <a:srgbClr val="CC00CC"/>
                </a:solidFill>
              </a:rPr>
              <a:t>, addr, zip, </a:t>
            </a:r>
            <a:r>
              <a:rPr lang="en-US" altLang="en-US" sz="2400" u="sng">
                <a:solidFill>
                  <a:srgbClr val="CC00CC"/>
                </a:solidFill>
              </a:rPr>
              <a:t>beer</a:t>
            </a:r>
            <a:r>
              <a:rPr lang="en-US" altLang="en-US" sz="2400">
                <a:solidFill>
                  <a:srgbClr val="CC00CC"/>
                </a:solidFill>
              </a:rPr>
              <a:t>, manf)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drinker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addr, addr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zip, beer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</a:t>
            </a:r>
            <a:r>
              <a:rPr lang="en-US" altLang="en-US" sz="2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96233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12895B-EA41-4ED4-B455-067167089A9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26629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1.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Likes(</a:t>
            </a:r>
            <a:r>
              <a:rPr lang="en-US" altLang="en-US" sz="2400" u="sng">
                <a:solidFill>
                  <a:srgbClr val="CC00CC"/>
                </a:solidFill>
              </a:rPr>
              <a:t>drinker</a:t>
            </a:r>
            <a:r>
              <a:rPr lang="en-US" altLang="en-US" sz="2400">
                <a:solidFill>
                  <a:srgbClr val="CC00CC"/>
                </a:solidFill>
              </a:rPr>
              <a:t>, addr, zip, </a:t>
            </a:r>
            <a:r>
              <a:rPr lang="en-US" altLang="en-US" sz="2400" u="sng">
                <a:solidFill>
                  <a:srgbClr val="CC00CC"/>
                </a:solidFill>
              </a:rPr>
              <a:t>beer</a:t>
            </a:r>
            <a:r>
              <a:rPr lang="en-US" altLang="en-US" sz="2400">
                <a:solidFill>
                  <a:srgbClr val="CC00CC"/>
                </a:solidFill>
              </a:rPr>
              <a:t>, manf)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drinker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addr, addr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zip, beer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drinker, beer</a:t>
            </a:r>
            <a:r>
              <a:rPr lang="en-US" altLang="en-US" sz="2400"/>
              <a:t>}.</a:t>
            </a:r>
          </a:p>
        </p:txBody>
      </p:sp>
    </p:spTree>
    <p:extLst>
      <p:ext uri="{BB962C8B-B14F-4D97-AF65-F5344CB8AC3E}">
        <p14:creationId xmlns:p14="http://schemas.microsoft.com/office/powerpoint/2010/main" val="2884413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709B41B-4B60-4FA1-A766-955B71BD236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27653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1.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Likes(</a:t>
            </a:r>
            <a:r>
              <a:rPr lang="en-US" altLang="en-US" sz="2400" u="sng">
                <a:solidFill>
                  <a:srgbClr val="CC00CC"/>
                </a:solidFill>
              </a:rPr>
              <a:t>drinker</a:t>
            </a:r>
            <a:r>
              <a:rPr lang="en-US" altLang="en-US" sz="2400">
                <a:solidFill>
                  <a:srgbClr val="CC00CC"/>
                </a:solidFill>
              </a:rPr>
              <a:t>, addr, zip, </a:t>
            </a:r>
            <a:r>
              <a:rPr lang="en-US" altLang="en-US" sz="2400" u="sng">
                <a:solidFill>
                  <a:srgbClr val="CC00CC"/>
                </a:solidFill>
              </a:rPr>
              <a:t>beer</a:t>
            </a:r>
            <a:r>
              <a:rPr lang="en-US" altLang="en-US" sz="2400">
                <a:solidFill>
                  <a:srgbClr val="CC00CC"/>
                </a:solidFill>
              </a:rPr>
              <a:t>, manf)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drinker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addr, addr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zip, beer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drinker, beer</a:t>
            </a:r>
            <a:r>
              <a:rPr lang="en-US" altLang="en-US" sz="2400"/>
              <a:t>}.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In each FD, the left side is </a:t>
            </a:r>
            <a:r>
              <a:rPr lang="en-US" altLang="en-US" sz="2400">
                <a:solidFill>
                  <a:srgbClr val="FF0000"/>
                </a:solidFill>
              </a:rPr>
              <a:t>not</a:t>
            </a:r>
            <a:r>
              <a:rPr lang="en-US" altLang="en-US" sz="2400"/>
              <a:t> a superkey.</a:t>
            </a:r>
          </a:p>
        </p:txBody>
      </p:sp>
    </p:spTree>
    <p:extLst>
      <p:ext uri="{BB962C8B-B14F-4D97-AF65-F5344CB8AC3E}">
        <p14:creationId xmlns:p14="http://schemas.microsoft.com/office/powerpoint/2010/main" val="1323558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9C0287F-7CBB-4113-93D2-8549AACA4CD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28677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1.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Likes(</a:t>
            </a:r>
            <a:r>
              <a:rPr lang="en-US" altLang="en-US" sz="2400" u="sng">
                <a:solidFill>
                  <a:srgbClr val="CC00CC"/>
                </a:solidFill>
              </a:rPr>
              <a:t>drinker</a:t>
            </a:r>
            <a:r>
              <a:rPr lang="en-US" altLang="en-US" sz="2400">
                <a:solidFill>
                  <a:srgbClr val="CC00CC"/>
                </a:solidFill>
              </a:rPr>
              <a:t>, addr, zip, </a:t>
            </a:r>
            <a:r>
              <a:rPr lang="en-US" altLang="en-US" sz="2400" u="sng">
                <a:solidFill>
                  <a:srgbClr val="CC00CC"/>
                </a:solidFill>
              </a:rPr>
              <a:t>beer</a:t>
            </a:r>
            <a:r>
              <a:rPr lang="en-US" altLang="en-US" sz="2400">
                <a:solidFill>
                  <a:srgbClr val="CC00CC"/>
                </a:solidFill>
              </a:rPr>
              <a:t>, manf)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drinker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addr, addr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zip, beer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drinker, beer</a:t>
            </a:r>
            <a:r>
              <a:rPr lang="en-US" altLang="en-US" sz="2400"/>
              <a:t>}.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In each FD, the left side is </a:t>
            </a:r>
            <a:r>
              <a:rPr lang="en-US" altLang="en-US" sz="2400">
                <a:solidFill>
                  <a:srgbClr val="FF0000"/>
                </a:solidFill>
              </a:rPr>
              <a:t>not</a:t>
            </a:r>
            <a:r>
              <a:rPr lang="en-US" altLang="en-US" sz="2400"/>
              <a:t> a superkey.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Any one of these FD’s shows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  is </a:t>
            </a:r>
            <a:r>
              <a:rPr lang="en-US" altLang="en-US" sz="2400">
                <a:solidFill>
                  <a:srgbClr val="FF0000"/>
                </a:solidFill>
              </a:rPr>
              <a:t>not</a:t>
            </a:r>
            <a:r>
              <a:rPr lang="en-US" altLang="en-US" sz="2400"/>
              <a:t> in BCNF</a:t>
            </a:r>
          </a:p>
        </p:txBody>
      </p:sp>
    </p:spTree>
    <p:extLst>
      <p:ext uri="{BB962C8B-B14F-4D97-AF65-F5344CB8AC3E}">
        <p14:creationId xmlns:p14="http://schemas.microsoft.com/office/powerpoint/2010/main" val="1412592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C5B75D-673F-4961-A27C-F28E8E3FB48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29701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2.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Beers(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manf, manfAddr)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manf, manf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manfAddr</a:t>
            </a:r>
            <a:r>
              <a:rPr lang="en-US" altLang="en-US" sz="2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86390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BE1D56A-65B4-4660-A521-DE5D7DFFEFC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30725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2.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Beers(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manf, manfAddr)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manf, manf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manfAddr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/>
              <a:t>}.</a:t>
            </a:r>
          </a:p>
        </p:txBody>
      </p:sp>
    </p:spTree>
    <p:extLst>
      <p:ext uri="{BB962C8B-B14F-4D97-AF65-F5344CB8AC3E}">
        <p14:creationId xmlns:p14="http://schemas.microsoft.com/office/powerpoint/2010/main" val="234142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104FFE-BC9B-4096-8A63-851AD080A74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31749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2.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Beers(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manf, manfAddr)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manf, manf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manfAddr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/>
              <a:t>}.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>
                <a:solidFill>
                  <a:srgbClr val="00B050"/>
                </a:solidFill>
              </a:rPr>
              <a:t> 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 </a:t>
            </a:r>
            <a:r>
              <a:rPr lang="en-US" altLang="en-US" sz="2400"/>
              <a:t>does not violate BCNF. </a:t>
            </a:r>
          </a:p>
        </p:txBody>
      </p:sp>
    </p:spTree>
    <p:extLst>
      <p:ext uri="{BB962C8B-B14F-4D97-AF65-F5344CB8AC3E}">
        <p14:creationId xmlns:p14="http://schemas.microsoft.com/office/powerpoint/2010/main" val="3612738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E13708-4D02-48D0-8B54-140C7FEB908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32773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2.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Beers(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manf, manfAddr)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manf, manf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manfAddr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/>
              <a:t>}.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>
                <a:solidFill>
                  <a:srgbClr val="00B050"/>
                </a:solidFill>
              </a:rPr>
              <a:t> 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 </a:t>
            </a:r>
            <a:r>
              <a:rPr lang="en-US" altLang="en-US" sz="2400"/>
              <a:t>does not violate BCNF.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However, </a:t>
            </a:r>
            <a:r>
              <a:rPr lang="en-US" altLang="en-US" sz="2400">
                <a:solidFill>
                  <a:srgbClr val="00B050"/>
                </a:solidFill>
              </a:rPr>
              <a:t>manf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manfAddr</a:t>
            </a:r>
            <a:r>
              <a:rPr lang="en-US" altLang="en-US" sz="2400"/>
              <a:t> violates BCNF.</a:t>
            </a:r>
          </a:p>
        </p:txBody>
      </p:sp>
    </p:spTree>
    <p:extLst>
      <p:ext uri="{BB962C8B-B14F-4D97-AF65-F5344CB8AC3E}">
        <p14:creationId xmlns:p14="http://schemas.microsoft.com/office/powerpoint/2010/main" val="485135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3FE50F-81D3-4419-B9A2-370AFDAA71F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BCNF</a:t>
            </a:r>
          </a:p>
        </p:txBody>
      </p:sp>
      <p:sp>
        <p:nvSpPr>
          <p:cNvPr id="6148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 dirty="0">
                <a:ea typeface="宋体" panose="02010600030101010101" pitchFamily="2" charset="-122"/>
              </a:rPr>
              <a:t> BCNF(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400" dirty="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Input: A relation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dirty="0">
                <a:ea typeface="宋体" panose="02010600030101010101" pitchFamily="2" charset="-122"/>
              </a:rPr>
              <a:t> and its FDs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400" dirty="0">
                <a:ea typeface="宋体" panose="02010600030101010101" pitchFamily="2" charset="-122"/>
              </a:rPr>
              <a:t> of relations in BCNF</a:t>
            </a:r>
          </a:p>
          <a:p>
            <a:pPr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1. 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400" dirty="0">
                <a:ea typeface="宋体" panose="02010600030101010101" pitchFamily="2" charset="-122"/>
              </a:rPr>
              <a:t> =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  While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400" dirty="0">
                <a:ea typeface="宋体" panose="02010600030101010101" pitchFamily="2" charset="-122"/>
              </a:rPr>
              <a:t>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2.1	  Pick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2400" dirty="0">
                <a:ea typeface="宋体" panose="02010600030101010101" pitchFamily="2" charset="-122"/>
              </a:rPr>
              <a:t>in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400" dirty="0">
                <a:ea typeface="宋体" panose="02010600030101010101" pitchFamily="2" charset="-122"/>
              </a:rPr>
              <a:t>);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2.2   If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2400" dirty="0">
                <a:ea typeface="宋体" panose="02010600030101010101" pitchFamily="2" charset="-122"/>
              </a:rPr>
              <a:t>has a BCNF violator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dirty="0">
                <a:ea typeface="宋体" panose="02010600030101010101" pitchFamily="2" charset="-122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2.3   Then Call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 on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2400" dirty="0">
                <a:ea typeface="宋体" panose="02010600030101010101" pitchFamily="2" charset="-122"/>
              </a:rPr>
              <a:t>to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	  construct the two relations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        (R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; add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400" dirty="0">
                <a:ea typeface="宋体" panose="02010600030101010101" pitchFamily="2" charset="-122"/>
              </a:rPr>
              <a:t>to C’;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2.4   Else add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2400" dirty="0">
                <a:ea typeface="宋体" panose="02010600030101010101" pitchFamily="2" charset="-122"/>
              </a:rPr>
              <a:t>to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725972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C790F1-E108-4C6E-A3D5-C45ED61E0D7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Why Does the Algorithm BCNF Work</a:t>
            </a:r>
            <a:r>
              <a:rPr lang="zh-CN" altLang="en-US" sz="3600">
                <a:ea typeface="宋体" panose="02010600030101010101" pitchFamily="2" charset="-122"/>
              </a:rPr>
              <a:t>？</a:t>
            </a:r>
            <a:endParaRPr lang="en-US" altLang="zh-CN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1601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3D90D8-1639-45B3-9158-C4D9B551896F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1157288"/>
            <a:ext cx="7810928" cy="18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FF0066"/>
                </a:solidFill>
                <a:latin typeface="+mn-ea"/>
              </a:rPr>
              <a:t>Reasons: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400" dirty="0">
                <a:latin typeface="+mn-ea"/>
              </a:rPr>
              <a:t> The algorithm 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BCNF(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R</a:t>
            </a:r>
            <a:r>
              <a:rPr lang="en-US" altLang="zh-CN" sz="2400" dirty="0">
                <a:latin typeface="+mn-ea"/>
              </a:rPr>
              <a:t>,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 T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)</a:t>
            </a:r>
            <a:r>
              <a:rPr lang="en-US" altLang="zh-CN" sz="2400" dirty="0">
                <a:latin typeface="+mn-ea"/>
              </a:rPr>
              <a:t> breaks relations into two relations with fewer attributes. </a:t>
            </a: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Why Does the Algorithm BCNF Work</a:t>
            </a:r>
            <a:r>
              <a:rPr lang="zh-CN" altLang="en-US" sz="3600">
                <a:ea typeface="宋体" panose="02010600030101010101" pitchFamily="2" charset="-122"/>
              </a:rPr>
              <a:t>？</a:t>
            </a:r>
            <a:endParaRPr lang="en-US" altLang="zh-CN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42" name="Rectangle 3"/>
          <p:cNvSpPr txBox="1">
            <a:spLocks noChangeArrowheads="1"/>
          </p:cNvSpPr>
          <p:nvPr/>
        </p:nvSpPr>
        <p:spPr bwMode="auto">
          <a:xfrm>
            <a:off x="715766" y="3256800"/>
            <a:ext cx="4058078" cy="2923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BCNF(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has a BCNF violator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Call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 on (R’, T’) </a:t>
            </a:r>
            <a:r>
              <a:rPr lang="en-US" altLang="zh-CN" sz="1400" dirty="0">
                <a:ea typeface="宋体" panose="02010600030101010101" pitchFamily="2" charset="-122"/>
              </a:rPr>
              <a:t>to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construct the two relations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     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; add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to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828840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3D90D8-1639-45B3-9158-C4D9B551896F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1157288"/>
            <a:ext cx="7810928" cy="18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FF0066"/>
                </a:solidFill>
                <a:latin typeface="+mn-ea"/>
              </a:rPr>
              <a:t>Reasons: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400" dirty="0">
                <a:latin typeface="+mn-ea"/>
              </a:rPr>
              <a:t> The algorithm 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BCNF(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R</a:t>
            </a:r>
            <a:r>
              <a:rPr lang="en-US" altLang="zh-CN" sz="2400" dirty="0">
                <a:latin typeface="+mn-ea"/>
              </a:rPr>
              <a:t>,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 T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)</a:t>
            </a:r>
            <a:r>
              <a:rPr lang="en-US" altLang="zh-CN" sz="2400" dirty="0">
                <a:latin typeface="+mn-ea"/>
              </a:rPr>
              <a:t> breaks relations into two relations with fewer attributes. </a:t>
            </a: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Why Does the Algorithm BCNF Work</a:t>
            </a:r>
            <a:r>
              <a:rPr lang="zh-CN" altLang="en-US" sz="3600">
                <a:ea typeface="宋体" panose="02010600030101010101" pitchFamily="2" charset="-122"/>
              </a:rPr>
              <a:t>？</a:t>
            </a:r>
            <a:endParaRPr lang="en-US" altLang="zh-CN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5C3F143-D119-E093-54CF-BCE6090B2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528" y="3256800"/>
            <a:ext cx="3429000" cy="20812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= X</a:t>
            </a:r>
            <a:r>
              <a:rPr lang="en-US" altLang="zh-CN" sz="14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relation 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of schema S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relation 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= X ∪ 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AB9EE3-3043-D6FC-6331-32CB23331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66" y="3256800"/>
            <a:ext cx="4058078" cy="2923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BCNF(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has a BCNF violator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Call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 on (R’, T’) </a:t>
            </a:r>
            <a:r>
              <a:rPr lang="en-US" altLang="zh-CN" sz="1400" dirty="0">
                <a:ea typeface="宋体" panose="02010600030101010101" pitchFamily="2" charset="-122"/>
              </a:rPr>
              <a:t>to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construct the two relations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     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; add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to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42762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3D90D8-1639-45B3-9158-C4D9B551896F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1157288"/>
            <a:ext cx="7810928" cy="18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FF0066"/>
                </a:solidFill>
                <a:latin typeface="+mn-ea"/>
              </a:rPr>
              <a:t>Reasons: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400" dirty="0">
                <a:latin typeface="+mn-ea"/>
              </a:rPr>
              <a:t> The algorithm 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BCNF(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R</a:t>
            </a:r>
            <a:r>
              <a:rPr lang="en-US" altLang="zh-CN" sz="2400" dirty="0">
                <a:latin typeface="+mn-ea"/>
              </a:rPr>
              <a:t>,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 T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)</a:t>
            </a:r>
            <a:r>
              <a:rPr lang="en-US" altLang="zh-CN" sz="2400" dirty="0">
                <a:latin typeface="+mn-ea"/>
              </a:rPr>
              <a:t> breaks relations into two relations with fewer attributes.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400" dirty="0">
                <a:latin typeface="+mn-ea"/>
              </a:rPr>
              <a:t> A relation with only two attributes is always in BCNF</a:t>
            </a: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Why Does the Algorithm BCNF Work</a:t>
            </a:r>
            <a:r>
              <a:rPr lang="zh-CN" altLang="en-US" sz="3600">
                <a:ea typeface="宋体" panose="02010600030101010101" pitchFamily="2" charset="-122"/>
              </a:rPr>
              <a:t>？</a:t>
            </a:r>
            <a:endParaRPr lang="en-US" altLang="zh-CN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3F92B4-C7F7-E604-FA92-13B663F82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528" y="3256800"/>
            <a:ext cx="3429000" cy="20812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= X</a:t>
            </a:r>
            <a:r>
              <a:rPr lang="en-US" altLang="zh-CN" sz="14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relation 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of schema S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relation 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= X ∪ 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F21BFB0-A025-F11A-A7B7-30133D71F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66" y="3256800"/>
            <a:ext cx="4058078" cy="2923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BCNF(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has a BCNF violator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Call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 on (R’, T’) </a:t>
            </a:r>
            <a:r>
              <a:rPr lang="en-US" altLang="zh-CN" sz="1400" dirty="0">
                <a:ea typeface="宋体" panose="02010600030101010101" pitchFamily="2" charset="-122"/>
              </a:rPr>
              <a:t>to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construct the two relations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     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; add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to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440745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A6E93C-91D7-4881-BA3F-131B0C110E4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Boyce-Codd Normal Form (BCNF)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066800"/>
            <a:ext cx="7642225" cy="7620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000" dirty="0">
                <a:solidFill>
                  <a:srgbClr val="FFC000"/>
                </a:solidFill>
              </a:rPr>
              <a:t>Definition.</a:t>
            </a:r>
            <a:r>
              <a:rPr lang="en-US" altLang="en-US" sz="2000" dirty="0"/>
              <a:t> A relation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/>
              <a:t> is in </a:t>
            </a:r>
            <a:r>
              <a:rPr lang="en-US" altLang="en-US" sz="2000" dirty="0">
                <a:solidFill>
                  <a:srgbClr val="FF0000"/>
                </a:solidFill>
              </a:rPr>
              <a:t>Boyce-Codd Normal Form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FF0066"/>
                </a:solidFill>
              </a:rPr>
              <a:t>BCNF</a:t>
            </a:r>
            <a:r>
              <a:rPr lang="en-US" altLang="en-US" sz="2000" dirty="0"/>
              <a:t>) if every nontrivial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(i.e.,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000" dirty="0"/>
              <a:t>has its left side </a:t>
            </a:r>
            <a:r>
              <a:rPr lang="en-US" altLang="en-US" sz="2000" dirty="0">
                <a:solidFill>
                  <a:srgbClr val="00B050"/>
                </a:solidFill>
              </a:rPr>
              <a:t>X</a:t>
            </a:r>
            <a:r>
              <a:rPr lang="en-US" altLang="en-US" sz="2000" dirty="0"/>
              <a:t> a </a:t>
            </a:r>
            <a:r>
              <a:rPr lang="en-US" altLang="en-US" sz="2000" dirty="0" err="1"/>
              <a:t>superkey</a:t>
            </a:r>
            <a:r>
              <a:rPr lang="en-US" altLang="en-US" sz="2000" dirty="0"/>
              <a:t>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1FE1E8D-1D1F-F70D-12F8-6700AD3B8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8928" y="18288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).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35A5235-4D44-DE88-FE50-8A9E2B6E8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8928" y="3904034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Decomposed-FDs(R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1A8A23B-BE90-2899-63CE-843C7269A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213" y="1828800"/>
            <a:ext cx="4058078" cy="2923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BCNF(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has a BCNF violator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Call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 on (R’, T’) </a:t>
            </a:r>
            <a:r>
              <a:rPr lang="en-US" altLang="zh-CN" sz="1400" dirty="0">
                <a:ea typeface="宋体" panose="02010600030101010101" pitchFamily="2" charset="-122"/>
              </a:rPr>
              <a:t>to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construct the two relations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     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; add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to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00090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A5B72C8-A4D7-49F4-B0BC-7ACC7CA841F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r>
              <a:rPr lang="en-US" altLang="en-US" sz="2000">
                <a:solidFill>
                  <a:srgbClr val="CC00CC"/>
                </a:solidFill>
              </a:rPr>
              <a:t> </a:t>
            </a:r>
            <a:r>
              <a:rPr lang="en-US" altLang="en-US" sz="2000"/>
              <a:t>=</a:t>
            </a:r>
            <a:r>
              <a:rPr lang="en-US" altLang="en-US" sz="2000">
                <a:solidFill>
                  <a:srgbClr val="CC00CC"/>
                </a:solidFill>
              </a:rPr>
              <a:t> Drinkers(</a:t>
            </a:r>
            <a:r>
              <a:rPr lang="en-US" altLang="en-US" sz="2000" u="sng">
                <a:solidFill>
                  <a:srgbClr val="CC00CC"/>
                </a:solidFill>
              </a:rPr>
              <a:t>name</a:t>
            </a:r>
            <a:r>
              <a:rPr lang="en-US" altLang="en-US" sz="2000">
                <a:solidFill>
                  <a:srgbClr val="CC00CC"/>
                </a:solidFill>
              </a:rPr>
              <a:t>, addr, </a:t>
            </a:r>
            <a:r>
              <a:rPr lang="en-US" altLang="en-US" sz="2000" u="sng">
                <a:solidFill>
                  <a:srgbClr val="CC00CC"/>
                </a:solidFill>
              </a:rPr>
              <a:t>beersLiked</a:t>
            </a:r>
            <a:r>
              <a:rPr lang="en-US" altLang="en-US" sz="2000">
                <a:solidFill>
                  <a:srgbClr val="CC00CC"/>
                </a:solidFill>
              </a:rPr>
              <a:t>, manf, favBeer)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</a:pPr>
            <a:r>
              <a:rPr lang="en-US" altLang="en-US" sz="2000">
                <a:solidFill>
                  <a:srgbClr val="00B050"/>
                </a:solidFill>
              </a:rPr>
              <a:t>T </a:t>
            </a:r>
            <a:r>
              <a:rPr lang="en-US" altLang="en-US" sz="2000"/>
              <a:t>= {</a:t>
            </a:r>
            <a:r>
              <a:rPr lang="en-US" altLang="en-US" sz="2000">
                <a:solidFill>
                  <a:srgbClr val="00B050"/>
                </a:solidFill>
              </a:rPr>
              <a:t>name</a:t>
            </a:r>
            <a:r>
              <a:rPr lang="en-US" altLang="en-US" sz="20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>
                <a:solidFill>
                  <a:srgbClr val="00B050"/>
                </a:solidFill>
              </a:rPr>
              <a:t>addr, name</a:t>
            </a:r>
            <a:r>
              <a:rPr lang="en-US" altLang="en-US" sz="20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>
                <a:solidFill>
                  <a:srgbClr val="00B050"/>
                </a:solidFill>
              </a:rPr>
              <a:t>favBeer, beersLiked</a:t>
            </a:r>
            <a:r>
              <a:rPr lang="en-US" altLang="en-US" sz="20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>
                <a:solidFill>
                  <a:srgbClr val="00B050"/>
                </a:solidFill>
              </a:rPr>
              <a:t>manf</a:t>
            </a:r>
            <a:r>
              <a:rPr lang="en-US" altLang="en-US" sz="200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</a:pPr>
            <a:r>
              <a:rPr lang="en-US" altLang="en-US" sz="2000"/>
              <a:t>The only key is {</a:t>
            </a:r>
            <a:r>
              <a:rPr lang="en-US" altLang="en-US" sz="2000">
                <a:solidFill>
                  <a:srgbClr val="00B050"/>
                </a:solidFill>
              </a:rPr>
              <a:t>name, beersLiked</a:t>
            </a:r>
            <a:r>
              <a:rPr lang="en-US" altLang="en-US" sz="2000"/>
              <a:t>},   </a:t>
            </a:r>
            <a:r>
              <a:rPr lang="en-US" altLang="en-US" sz="2000">
                <a:solidFill>
                  <a:srgbClr val="00B050"/>
                </a:solidFill>
              </a:rPr>
              <a:t>C’</a:t>
            </a:r>
            <a:r>
              <a:rPr lang="en-US" altLang="en-US" sz="2000"/>
              <a:t> = {</a:t>
            </a:r>
            <a:r>
              <a:rPr lang="en-US" altLang="en-US" sz="2000">
                <a:solidFill>
                  <a:srgbClr val="00B050"/>
                </a:solidFill>
              </a:rPr>
              <a:t>(R, T)</a:t>
            </a:r>
            <a:r>
              <a:rPr lang="en-US" altLang="en-US" sz="200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</a:pP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2694973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67E79A-2CE0-4CEC-BC95-50102F816D5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</p:txBody>
      </p:sp>
    </p:spTree>
    <p:extLst>
      <p:ext uri="{BB962C8B-B14F-4D97-AF65-F5344CB8AC3E}">
        <p14:creationId xmlns:p14="http://schemas.microsoft.com/office/powerpoint/2010/main" val="1107431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5F98D35-98E5-4E6B-B090-47C57335867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</p:txBody>
      </p:sp>
    </p:spTree>
    <p:extLst>
      <p:ext uri="{BB962C8B-B14F-4D97-AF65-F5344CB8AC3E}">
        <p14:creationId xmlns:p14="http://schemas.microsoft.com/office/powerpoint/2010/main" val="3384375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0728B5B-D7EE-4D8D-BFFD-CF7343CE8E7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2928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D99CC5B-087C-4DFA-A364-E749F36ABA5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 </a:t>
            </a:r>
            <a:r>
              <a:rPr lang="en-US" altLang="en-US" sz="2000" dirty="0"/>
              <a:t>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;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), 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94610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F7F795-C3CA-454D-8EF1-EDF9FC8AC47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 </a:t>
            </a:r>
            <a:r>
              <a:rPr lang="en-US" altLang="en-US" sz="2000" dirty="0"/>
              <a:t>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;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), 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We are not done, yet since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 </a:t>
            </a:r>
            <a:r>
              <a:rPr lang="en-US" altLang="en-US" sz="2000" dirty="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35165863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773702E-2A20-4CD0-879A-B3970F130AB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 </a:t>
            </a:r>
            <a:r>
              <a:rPr lang="en-US" altLang="en-US" sz="2000" dirty="0"/>
              <a:t>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;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), 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We are not done, yet since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 </a:t>
            </a:r>
            <a:r>
              <a:rPr lang="en-US" altLang="en-US" sz="2000" dirty="0"/>
              <a:t>;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, with the FD’s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/>
              <a:t>= {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</p:txBody>
      </p:sp>
    </p:spTree>
    <p:extLst>
      <p:ext uri="{BB962C8B-B14F-4D97-AF65-F5344CB8AC3E}">
        <p14:creationId xmlns:p14="http://schemas.microsoft.com/office/powerpoint/2010/main" val="1735600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DFBC88-3381-41D9-BD04-61EB30DBBB8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 </a:t>
            </a:r>
            <a:r>
              <a:rPr lang="en-US" altLang="en-US" sz="2000" dirty="0"/>
              <a:t>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;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), 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We are not done, yet since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 </a:t>
            </a:r>
            <a:r>
              <a:rPr lang="en-US" altLang="en-US" sz="2000" dirty="0"/>
              <a:t>;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, with the FD’s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/>
              <a:t>= {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 is the only key so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</a:t>
            </a:r>
            <a:r>
              <a:rPr lang="en-US" altLang="en-US" sz="2000" dirty="0"/>
              <a:t> is in BCNF.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84901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15A5E49-1FBE-41C6-8D8B-745338E0F8C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and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 </a:t>
            </a:r>
            <a:r>
              <a:rPr lang="en-US" altLang="en-US" sz="2000" dirty="0"/>
              <a:t>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;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), 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We are not done, yet since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 </a:t>
            </a:r>
            <a:r>
              <a:rPr lang="en-US" altLang="en-US" sz="2000" dirty="0"/>
              <a:t>;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, with the FD’s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/>
              <a:t>= {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 is the only key so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</a:t>
            </a:r>
            <a:r>
              <a:rPr lang="en-US" altLang="en-US" sz="2000" dirty="0"/>
              <a:t> is in BCNF.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92157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C1CB4D0-30D5-48D2-9F08-562B86224A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,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)</a:t>
            </a:r>
            <a:r>
              <a:rPr lang="en-US" alt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238228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BC9B0D6-1316-4166-9E8F-49DA82906AC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with FDs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}, 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21759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06E4ECE-7F7C-4B4A-90CA-AE6C4B0A4C4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with FDs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}, 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So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is a BCNF violator.</a:t>
            </a:r>
          </a:p>
        </p:txBody>
      </p:sp>
    </p:spTree>
    <p:extLst>
      <p:ext uri="{BB962C8B-B14F-4D97-AF65-F5344CB8AC3E}">
        <p14:creationId xmlns:p14="http://schemas.microsoft.com/office/powerpoint/2010/main" val="4049925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CF1F06-908E-4578-90AB-D54746093DC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with FDs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}, 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So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is a BCNF violator.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   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}. </a:t>
            </a:r>
          </a:p>
        </p:txBody>
      </p:sp>
    </p:spTree>
    <p:extLst>
      <p:ext uri="{BB962C8B-B14F-4D97-AF65-F5344CB8AC3E}">
        <p14:creationId xmlns:p14="http://schemas.microsoft.com/office/powerpoint/2010/main" val="2307162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96A6FB-5206-42DB-ABC4-3EB16A8BED4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with FDs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}, 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So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is a BCNF violator.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   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}. Decompose </a:t>
            </a:r>
            <a:r>
              <a:rPr lang="en-US" altLang="en-US" sz="2000" dirty="0">
                <a:solidFill>
                  <a:srgbClr val="CC00CC"/>
                </a:solidFill>
              </a:rPr>
              <a:t>Drinkers2</a:t>
            </a:r>
            <a:r>
              <a:rPr lang="en-US" altLang="en-US" sz="20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Drinkers3(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),  </a:t>
            </a:r>
            <a:r>
              <a:rPr lang="en-US" altLang="en-US" sz="2000" dirty="0">
                <a:solidFill>
                  <a:srgbClr val="00B050"/>
                </a:solidFill>
              </a:rPr>
              <a:t>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4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Drinkers4(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),  </a:t>
            </a:r>
            <a:r>
              <a:rPr lang="en-US" altLang="en-US" sz="2000" dirty="0">
                <a:solidFill>
                  <a:srgbClr val="00B050"/>
                </a:solidFill>
              </a:rPr>
              <a:t>no nontrivial FD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371303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492B15D-117B-46A1-B6C8-32C65A989C7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8517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with FDs 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}, 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So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is a BCNF violator.</a:t>
            </a:r>
          </a:p>
          <a:p>
            <a:pPr marL="0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   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}. Decompose </a:t>
            </a:r>
            <a:r>
              <a:rPr lang="en-US" altLang="en-US" sz="2000" dirty="0">
                <a:solidFill>
                  <a:srgbClr val="CC00CC"/>
                </a:solidFill>
              </a:rPr>
              <a:t>Drinkers2</a:t>
            </a:r>
            <a:r>
              <a:rPr lang="en-US" altLang="en-US" sz="20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/>
              <a:t>= </a:t>
            </a:r>
            <a:r>
              <a:rPr lang="en-US" altLang="en-US" sz="2000" dirty="0">
                <a:solidFill>
                  <a:srgbClr val="CC00CC"/>
                </a:solidFill>
              </a:rPr>
              <a:t>Drinkers3(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),  </a:t>
            </a:r>
            <a:r>
              <a:rPr lang="en-US" altLang="en-US" sz="2000" dirty="0">
                <a:solidFill>
                  <a:srgbClr val="00B050"/>
                </a:solidFill>
              </a:rPr>
              <a:t>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4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Drinkers4(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),  </a:t>
            </a:r>
            <a:r>
              <a:rPr lang="en-US" altLang="en-US" sz="2000" dirty="0">
                <a:solidFill>
                  <a:srgbClr val="00B050"/>
                </a:solidFill>
              </a:rPr>
              <a:t>no nontrivial FD</a:t>
            </a: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Add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4</a:t>
            </a:r>
            <a:r>
              <a:rPr lang="en-US" altLang="en-US" sz="2000" dirty="0"/>
              <a:t> to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. They are in BCNF, so will be moved to </a:t>
            </a:r>
            <a:r>
              <a:rPr lang="en-US" altLang="en-US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44717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F4D886-2287-424A-8CCC-EA3A6943DC9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7755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The resulting decomposition of </a:t>
            </a:r>
            <a:r>
              <a:rPr lang="en-US" altLang="en-US" sz="2000" dirty="0">
                <a:solidFill>
                  <a:srgbClr val="CC00CC"/>
                </a:solidFill>
              </a:rPr>
              <a:t>Drinkers</a:t>
            </a:r>
            <a:r>
              <a:rPr lang="en-US" altLang="en-US" sz="2000" dirty="0"/>
              <a:t>: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Drinkers3(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4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Drinkers4(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42858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F0283D-A513-4D32-BFA4-F105C11B780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66800"/>
            <a:ext cx="7775575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T </a:t>
            </a:r>
            <a:r>
              <a:rPr lang="en-US" altLang="en-US" sz="2000" dirty="0"/>
              <a:t>= {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manf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/>
              <a:t>The only key is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beersLiked</a:t>
            </a:r>
            <a:r>
              <a:rPr lang="en-US" altLang="en-US" sz="2000" dirty="0"/>
              <a:t>},  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}</a:t>
            </a:r>
          </a:p>
          <a:p>
            <a:pPr marL="609600" indent="-609600">
              <a:lnSpc>
                <a:spcPct val="90000"/>
              </a:lnSpc>
              <a:buFont typeface="Monotype Sorts" pitchFamily="8" charset="2"/>
              <a:buNone/>
              <a:defRPr/>
            </a:pPr>
            <a:endParaRPr lang="en-US" altLang="en-US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Pick </a:t>
            </a:r>
            <a:r>
              <a:rPr lang="en-US" altLang="en-US" sz="2000" dirty="0">
                <a:solidFill>
                  <a:srgbClr val="00B050"/>
                </a:solidFill>
              </a:rPr>
              <a:t>(R, T)</a:t>
            </a:r>
            <a:r>
              <a:rPr lang="en-US" altLang="en-US" sz="2000" dirty="0"/>
              <a:t> from </a:t>
            </a:r>
            <a:r>
              <a:rPr lang="en-US" altLang="en-US" sz="2000" dirty="0">
                <a:solidFill>
                  <a:srgbClr val="00B050"/>
                </a:solidFill>
              </a:rPr>
              <a:t>C’</a:t>
            </a:r>
            <a:r>
              <a:rPr lang="en-US" altLang="en-US" sz="2000" dirty="0"/>
              <a:t>, and pick a BCNF violation </a:t>
            </a:r>
            <a:r>
              <a:rPr lang="en-US" altLang="en-US" sz="2000" dirty="0" err="1">
                <a:solidFill>
                  <a:srgbClr val="00B050"/>
                </a:solidFill>
              </a:rPr>
              <a:t>name</a:t>
            </a:r>
            <a:r>
              <a:rPr lang="en-US" altLang="en-US" sz="2000" dirty="0" err="1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/>
              <a:t> in 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Close the left side: {</a:t>
            </a:r>
            <a:r>
              <a:rPr lang="en-US" altLang="en-US" sz="2000" dirty="0">
                <a:solidFill>
                  <a:srgbClr val="00B050"/>
                </a:solidFill>
              </a:rPr>
              <a:t>name</a:t>
            </a:r>
            <a:r>
              <a:rPr lang="en-US" altLang="en-US" sz="2000" dirty="0"/>
              <a:t>}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= {</a:t>
            </a:r>
            <a:r>
              <a:rPr lang="en-US" altLang="en-US" sz="2000" dirty="0">
                <a:solidFill>
                  <a:srgbClr val="00B050"/>
                </a:solidFill>
              </a:rPr>
              <a:t>name, </a:t>
            </a:r>
            <a:r>
              <a:rPr lang="en-US" altLang="en-US" sz="2000" dirty="0" err="1">
                <a:solidFill>
                  <a:srgbClr val="00B050"/>
                </a:solidFill>
              </a:rPr>
              <a:t>addr</a:t>
            </a:r>
            <a:r>
              <a:rPr lang="en-US" altLang="en-US" sz="2000" dirty="0">
                <a:solidFill>
                  <a:srgbClr val="00B050"/>
                </a:solidFill>
              </a:rPr>
              <a:t>, </a:t>
            </a:r>
            <a:r>
              <a:rPr lang="en-US" altLang="en-US" sz="2000" dirty="0" err="1">
                <a:solidFill>
                  <a:srgbClr val="00B050"/>
                </a:solidFill>
              </a:rPr>
              <a:t>favBeer</a:t>
            </a:r>
            <a:r>
              <a:rPr lang="en-US" altLang="en-US" sz="2000" dirty="0"/>
              <a:t>}.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Decomposed relations:</a:t>
            </a: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    </a:t>
            </a:r>
            <a:r>
              <a:rPr lang="en-US" altLang="en-US" sz="2000" dirty="0">
                <a:solidFill>
                  <a:srgbClr val="FF0000"/>
                </a:solidFill>
              </a:rPr>
              <a:t>in BCNF </a:t>
            </a:r>
            <a:r>
              <a:rPr lang="en-US" altLang="en-US" sz="2000" dirty="0">
                <a:solidFill>
                  <a:srgbClr val="FF0000"/>
                </a:solidFill>
                <a:sym typeface="Symbol" panose="05050102010706020507" pitchFamily="18" charset="2"/>
              </a:rPr>
              <a:t>, add to C</a:t>
            </a:r>
            <a:endParaRPr lang="en-US" altLang="en-US" sz="2000" dirty="0">
              <a:solidFill>
                <a:srgbClr val="CC00CC"/>
              </a:solidFill>
            </a:endParaRPr>
          </a:p>
          <a:p>
            <a:pPr marL="457200" lvl="1" indent="0">
              <a:lnSpc>
                <a:spcPct val="90000"/>
              </a:lnSpc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CC00CC"/>
                </a:solidFill>
              </a:rPr>
              <a:t>  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Drinkers2(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The resulting decomposition of </a:t>
            </a:r>
            <a:r>
              <a:rPr lang="en-US" altLang="en-US" sz="2000" dirty="0">
                <a:solidFill>
                  <a:srgbClr val="CC00CC"/>
                </a:solidFill>
              </a:rPr>
              <a:t>Drinkers</a:t>
            </a:r>
            <a:r>
              <a:rPr lang="en-US" altLang="en-US" sz="2000" dirty="0"/>
              <a:t>: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Drinkers1(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favBeer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3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Drinkers3(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dirty="0" err="1">
                <a:solidFill>
                  <a:srgbClr val="CC00CC"/>
                </a:solidFill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buFont typeface="Monotype Sorts" pitchFamily="8" charset="2"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</a:rPr>
              <a:t>   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4</a:t>
            </a:r>
            <a:r>
              <a:rPr lang="en-US" altLang="en-US" sz="2000" dirty="0">
                <a:solidFill>
                  <a:srgbClr val="CC00CC"/>
                </a:solidFill>
              </a:rPr>
              <a:t> 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CC00CC"/>
                </a:solidFill>
              </a:rPr>
              <a:t> Drinkers4(</a:t>
            </a:r>
            <a:r>
              <a:rPr lang="en-US" altLang="en-US" sz="2000" u="sng" dirty="0">
                <a:solidFill>
                  <a:srgbClr val="CC00CC"/>
                </a:solidFill>
              </a:rPr>
              <a:t>name</a:t>
            </a:r>
            <a:r>
              <a:rPr lang="en-US" altLang="en-US" sz="2000" dirty="0">
                <a:solidFill>
                  <a:srgbClr val="CC00CC"/>
                </a:solidFill>
              </a:rPr>
              <a:t>, </a:t>
            </a:r>
            <a:r>
              <a:rPr lang="en-US" altLang="en-US" sz="2000" u="sng" dirty="0" err="1">
                <a:solidFill>
                  <a:srgbClr val="CC00CC"/>
                </a:solidFill>
              </a:rPr>
              <a:t>beersLiked</a:t>
            </a:r>
            <a:r>
              <a:rPr lang="en-US" altLang="en-US" sz="2000" dirty="0">
                <a:solidFill>
                  <a:srgbClr val="CC00CC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en-US" sz="2000" dirty="0"/>
              <a:t>Notice: </a:t>
            </a:r>
            <a:r>
              <a:rPr lang="en-US" altLang="en-US" sz="2000" dirty="0">
                <a:solidFill>
                  <a:srgbClr val="CC00CC"/>
                </a:solidFill>
              </a:rPr>
              <a:t>Drinkers1</a:t>
            </a:r>
            <a:r>
              <a:rPr lang="en-US" altLang="en-US" sz="2000" dirty="0"/>
              <a:t> tells about drinkers, </a:t>
            </a:r>
            <a:r>
              <a:rPr lang="en-US" altLang="en-US" sz="2000" dirty="0">
                <a:solidFill>
                  <a:srgbClr val="CC00CC"/>
                </a:solidFill>
              </a:rPr>
              <a:t>Drinkers3</a:t>
            </a:r>
            <a:r>
              <a:rPr lang="en-US" altLang="en-US" sz="2000" dirty="0"/>
              <a:t> tells about beers, and </a:t>
            </a:r>
            <a:r>
              <a:rPr lang="en-US" altLang="en-US" sz="2000" dirty="0">
                <a:solidFill>
                  <a:srgbClr val="CC00CC"/>
                </a:solidFill>
              </a:rPr>
              <a:t>Drinkers4</a:t>
            </a:r>
            <a:r>
              <a:rPr lang="en-US" altLang="en-US" sz="2000" dirty="0"/>
              <a:t>  tells the relationship between drinkers and the beers they like.</a:t>
            </a:r>
          </a:p>
        </p:txBody>
      </p:sp>
    </p:spTree>
    <p:extLst>
      <p:ext uri="{BB962C8B-B14F-4D97-AF65-F5344CB8AC3E}">
        <p14:creationId xmlns:p14="http://schemas.microsoft.com/office/powerpoint/2010/main" val="1849651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892C63A-291B-473D-893B-3008F277A1F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1371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19800" y="2895600"/>
            <a:ext cx="2438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16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Algorithm constructs relations in BCNF.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EC45A58-088A-52CD-C146-4B5B3F74C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57501"/>
            <a:ext cx="472440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600" dirty="0">
                <a:ea typeface="宋体" panose="02010600030101010101" pitchFamily="2" charset="-122"/>
              </a:rPr>
              <a:t> BCNF(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Input: A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and its FDs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=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 While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6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2.1   Pick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2.2   If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has a BCNF violator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Call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 on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R’, T’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 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construct the two relations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        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; add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to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2.4   Else add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to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241568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892C63A-291B-473D-893B-3008F277A1F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1371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19800" y="2895600"/>
            <a:ext cx="2438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16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Algorithm constructs relations in BCNF.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No information in the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is changed by the algorithm.</a:t>
            </a:r>
          </a:p>
        </p:txBody>
      </p:sp>
      <p:sp>
        <p:nvSpPr>
          <p:cNvPr id="35847" name="Rounded Rectangular Callout 1"/>
          <p:cNvSpPr>
            <a:spLocks noChangeArrowheads="1"/>
          </p:cNvSpPr>
          <p:nvPr/>
        </p:nvSpPr>
        <p:spPr bwMode="auto">
          <a:xfrm>
            <a:off x="6858000" y="4949825"/>
            <a:ext cx="2001838" cy="1527175"/>
          </a:xfrm>
          <a:prstGeom prst="wedgeRoundRectCallout">
            <a:avLst>
              <a:gd name="adj1" fmla="val -49551"/>
              <a:gd name="adj2" fmla="val -79074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</a:rPr>
              <a:t>This is because the algorithm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Decomposition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</a:rPr>
              <a:t> does not change information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4F364D-3183-B22F-E3A5-20FCADF38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57501"/>
            <a:ext cx="472440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600" dirty="0">
                <a:ea typeface="宋体" panose="02010600030101010101" pitchFamily="2" charset="-122"/>
              </a:rPr>
              <a:t> BCNF(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Input: A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and its FDs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=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 While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6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2.1   Pick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2.2   If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has a BCNF violator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Call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 on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R’, T’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 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construct the two relations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        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; add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to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2.4   Else add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to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879069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537C9-DD12-3D93-DE37-EDDED42D5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>
            <a:extLst>
              <a:ext uri="{FF2B5EF4-FFF2-40B4-BE49-F238E27FC236}">
                <a16:creationId xmlns:a16="http://schemas.microsoft.com/office/drawing/2014/main" id="{85672504-EE73-5BD3-4C1E-59BF9EB35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892C63A-291B-473D-893B-3008F277A1F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A97D583E-041D-34A3-983C-DD2191240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F0921C7B-ED2E-347F-A936-FD14A1F9F2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1371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2052D80-8AEA-2C5B-F558-DBC6C7118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895600"/>
            <a:ext cx="2438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16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Algorithm constructs relations in BCNF.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No information in the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is changed by the algorithm.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However,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 may not preserve FDs in R !!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FC4BC70-5EC1-2223-16E7-D791C6A7F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57501"/>
            <a:ext cx="472440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600" dirty="0">
                <a:ea typeface="宋体" panose="02010600030101010101" pitchFamily="2" charset="-122"/>
              </a:rPr>
              <a:t> BCNF(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Input: A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and its FDs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=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 While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6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2.1   Pick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2.2   If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has a BCNF violator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Call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 on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R’, T’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 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construct the two relations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        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; add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to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2.4   Else add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to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77208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BFB4953-37A8-4CB2-9BDC-113DE0EFC6D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altLang="en-US" sz="3600"/>
              <a:t>Decomposition Does not Preserve FDs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143000"/>
            <a:ext cx="7924800" cy="18288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>
                <a:solidFill>
                  <a:srgbClr val="FFC000"/>
                </a:solidFill>
              </a:rPr>
              <a:t>Example.</a:t>
            </a:r>
            <a:r>
              <a:rPr lang="en-US" altLang="en-US" sz="2400" dirty="0"/>
              <a:t>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Relation </a:t>
            </a:r>
            <a:r>
              <a:rPr lang="en-US" altLang="en-US" sz="2400" dirty="0">
                <a:solidFill>
                  <a:srgbClr val="00B050"/>
                </a:solidFill>
              </a:rPr>
              <a:t>R(A,B,C)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with FDs = </a:t>
            </a:r>
            <a:r>
              <a:rPr lang="en-US" altLang="zh-CN" sz="2400" dirty="0"/>
              <a:t>{</a:t>
            </a:r>
            <a:r>
              <a:rPr lang="en-US" altLang="zh-CN" sz="2400" dirty="0">
                <a:solidFill>
                  <a:srgbClr val="00B050"/>
                </a:solidFill>
              </a:rPr>
              <a:t>AB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zh-CN" sz="2400" dirty="0"/>
              <a:t>, 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B</a:t>
            </a:r>
            <a:r>
              <a:rPr lang="en-US" altLang="zh-CN" sz="2400" dirty="0"/>
              <a:t>}</a:t>
            </a:r>
          </a:p>
          <a:p>
            <a:pPr marL="0" lvl="1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e.g., </a:t>
            </a:r>
            <a:r>
              <a:rPr lang="en-US" altLang="en-US" sz="2400" dirty="0">
                <a:solidFill>
                  <a:srgbClr val="00B050"/>
                </a:solidFill>
              </a:rPr>
              <a:t>A</a:t>
            </a:r>
            <a:r>
              <a:rPr lang="en-US" altLang="en-US" sz="2400" dirty="0"/>
              <a:t> = street address, </a:t>
            </a:r>
            <a:r>
              <a:rPr lang="en-US" altLang="en-US" sz="2400" dirty="0">
                <a:solidFill>
                  <a:srgbClr val="00B050"/>
                </a:solidFill>
              </a:rPr>
              <a:t>B</a:t>
            </a:r>
            <a:r>
              <a:rPr lang="en-US" altLang="en-US" sz="2400" dirty="0"/>
              <a:t> = city, </a:t>
            </a:r>
            <a:r>
              <a:rPr lang="en-US" altLang="en-US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/>
              <a:t> = zip code.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46601" y="1447800"/>
          <a:ext cx="3835400" cy="914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275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altLang="en-US" sz="3600"/>
              <a:t>Decomposition Does not Preserve FDs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143000"/>
            <a:ext cx="7924800" cy="18288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>
                <a:solidFill>
                  <a:srgbClr val="FFC000"/>
                </a:solidFill>
              </a:rPr>
              <a:t>Example.</a:t>
            </a:r>
            <a:r>
              <a:rPr lang="en-US" altLang="en-US" sz="2400" dirty="0"/>
              <a:t>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Relation </a:t>
            </a:r>
            <a:r>
              <a:rPr lang="en-US" altLang="en-US" sz="2400" dirty="0">
                <a:solidFill>
                  <a:srgbClr val="00B050"/>
                </a:solidFill>
              </a:rPr>
              <a:t>R(A,B,C)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with FDs = </a:t>
            </a:r>
            <a:r>
              <a:rPr lang="en-US" altLang="zh-CN" sz="2400" dirty="0"/>
              <a:t>{</a:t>
            </a:r>
            <a:r>
              <a:rPr lang="en-US" altLang="zh-CN" sz="2400" dirty="0">
                <a:solidFill>
                  <a:srgbClr val="00B050"/>
                </a:solidFill>
              </a:rPr>
              <a:t>AB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zh-CN" sz="2400" dirty="0"/>
              <a:t>, 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B</a:t>
            </a:r>
            <a:r>
              <a:rPr lang="en-US" altLang="zh-CN" sz="2400" dirty="0"/>
              <a:t>}</a:t>
            </a:r>
          </a:p>
          <a:p>
            <a:pPr marL="0" lvl="1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e.g., </a:t>
            </a:r>
            <a:r>
              <a:rPr lang="en-US" altLang="en-US" sz="2400" dirty="0">
                <a:solidFill>
                  <a:srgbClr val="00B050"/>
                </a:solidFill>
              </a:rPr>
              <a:t>A</a:t>
            </a:r>
            <a:r>
              <a:rPr lang="en-US" altLang="en-US" sz="2400" dirty="0"/>
              <a:t> = street address, </a:t>
            </a:r>
            <a:r>
              <a:rPr lang="en-US" altLang="en-US" sz="2400" dirty="0">
                <a:solidFill>
                  <a:srgbClr val="00B050"/>
                </a:solidFill>
              </a:rPr>
              <a:t>B</a:t>
            </a:r>
            <a:r>
              <a:rPr lang="en-US" altLang="en-US" sz="2400" dirty="0"/>
              <a:t> = city, </a:t>
            </a:r>
            <a:r>
              <a:rPr lang="en-US" altLang="en-US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/>
              <a:t> = zip code.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46601" y="1447800"/>
          <a:ext cx="3835400" cy="914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02733" y="2971800"/>
            <a:ext cx="792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000" dirty="0"/>
              <a:t>There are two keys, </a:t>
            </a:r>
            <a:r>
              <a:rPr lang="en-US" altLang="en-US" sz="2000" dirty="0">
                <a:solidFill>
                  <a:srgbClr val="00B050"/>
                </a:solidFill>
              </a:rPr>
              <a:t>{A,B} and {A,C} </a:t>
            </a:r>
            <a:r>
              <a:rPr lang="en-US" altLang="en-US" sz="2000" dirty="0"/>
              <a:t>(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 </a:t>
            </a:r>
            <a:r>
              <a:rPr lang="en-US" altLang="en-US" sz="2000" dirty="0"/>
              <a:t>is a BCNF violation) </a:t>
            </a:r>
          </a:p>
        </p:txBody>
      </p:sp>
    </p:spTree>
    <p:extLst>
      <p:ext uri="{BB962C8B-B14F-4D97-AF65-F5344CB8AC3E}">
        <p14:creationId xmlns:p14="http://schemas.microsoft.com/office/powerpoint/2010/main" val="27582578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BFB4953-37A8-4CB2-9BDC-113DE0EFC6D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altLang="en-US" sz="3600"/>
              <a:t>Decomposition Does not Preserve FDs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143000"/>
            <a:ext cx="7924800" cy="18288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>
                <a:solidFill>
                  <a:srgbClr val="FFC000"/>
                </a:solidFill>
              </a:rPr>
              <a:t>Example.</a:t>
            </a:r>
            <a:r>
              <a:rPr lang="en-US" altLang="en-US" sz="2400" dirty="0"/>
              <a:t>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Relation </a:t>
            </a:r>
            <a:r>
              <a:rPr lang="en-US" altLang="en-US" sz="2400" dirty="0">
                <a:solidFill>
                  <a:srgbClr val="00B050"/>
                </a:solidFill>
              </a:rPr>
              <a:t>R(A,B,C)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with FDs = </a:t>
            </a:r>
            <a:r>
              <a:rPr lang="en-US" altLang="zh-CN" sz="2400" dirty="0"/>
              <a:t>{</a:t>
            </a:r>
            <a:r>
              <a:rPr lang="en-US" altLang="zh-CN" sz="2400" dirty="0">
                <a:solidFill>
                  <a:srgbClr val="00B050"/>
                </a:solidFill>
              </a:rPr>
              <a:t>AB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zh-CN" sz="2400" dirty="0"/>
              <a:t>, 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B</a:t>
            </a:r>
            <a:r>
              <a:rPr lang="en-US" altLang="zh-CN" sz="2400" dirty="0"/>
              <a:t>}</a:t>
            </a:r>
          </a:p>
          <a:p>
            <a:pPr marL="0" lvl="1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e.g., </a:t>
            </a:r>
            <a:r>
              <a:rPr lang="en-US" altLang="en-US" sz="2400" dirty="0">
                <a:solidFill>
                  <a:srgbClr val="00B050"/>
                </a:solidFill>
              </a:rPr>
              <a:t>A</a:t>
            </a:r>
            <a:r>
              <a:rPr lang="en-US" altLang="en-US" sz="2400" dirty="0"/>
              <a:t> = street address, </a:t>
            </a:r>
            <a:r>
              <a:rPr lang="en-US" altLang="en-US" sz="2400" dirty="0">
                <a:solidFill>
                  <a:srgbClr val="00B050"/>
                </a:solidFill>
              </a:rPr>
              <a:t>B</a:t>
            </a:r>
            <a:r>
              <a:rPr lang="en-US" altLang="en-US" sz="2400" dirty="0"/>
              <a:t> = city, </a:t>
            </a:r>
            <a:r>
              <a:rPr lang="en-US" altLang="en-US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/>
              <a:t> = zip code.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46601" y="1447800"/>
          <a:ext cx="3835400" cy="914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02733" y="2971800"/>
            <a:ext cx="792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000" dirty="0"/>
              <a:t>There are two keys, </a:t>
            </a:r>
            <a:r>
              <a:rPr lang="en-US" altLang="en-US" sz="2000" dirty="0">
                <a:solidFill>
                  <a:srgbClr val="00B050"/>
                </a:solidFill>
              </a:rPr>
              <a:t>{A,B} and {A,C} </a:t>
            </a:r>
            <a:r>
              <a:rPr lang="en-US" altLang="en-US" sz="2000" dirty="0"/>
              <a:t>(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 </a:t>
            </a:r>
            <a:r>
              <a:rPr lang="en-US" altLang="en-US" sz="2000" dirty="0"/>
              <a:t>is a BCNF violation) </a:t>
            </a:r>
          </a:p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000" dirty="0"/>
              <a:t>The algorithm </a:t>
            </a:r>
            <a:r>
              <a:rPr lang="en-US" altLang="en-US" sz="2000" dirty="0">
                <a:solidFill>
                  <a:srgbClr val="FFC000"/>
                </a:solidFill>
              </a:rPr>
              <a:t>Decomposition(</a:t>
            </a:r>
            <a:r>
              <a:rPr lang="en-US" altLang="en-US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FFC000"/>
                </a:solidFill>
              </a:rPr>
              <a:t>)</a:t>
            </a:r>
            <a:r>
              <a:rPr lang="en-US" altLang="en-US" sz="2000" dirty="0"/>
              <a:t> breaks </a:t>
            </a:r>
            <a:r>
              <a:rPr lang="en-US" altLang="en-US" sz="2000" dirty="0">
                <a:solidFill>
                  <a:srgbClr val="00B050"/>
                </a:solidFill>
              </a:rPr>
              <a:t>R(A,B,C) </a:t>
            </a:r>
            <a:r>
              <a:rPr lang="en-US" altLang="en-US" sz="2000" dirty="0"/>
              <a:t>into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17600" y="4202494"/>
          <a:ext cx="3225800" cy="91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3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864101" y="4202494"/>
          <a:ext cx="3200400" cy="91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871133" y="3813201"/>
            <a:ext cx="1489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Valid</a:t>
            </a:r>
            <a:r>
              <a:rPr lang="en-US" altLang="en-US" sz="1800" dirty="0">
                <a:solidFill>
                  <a:srgbClr val="00B050"/>
                </a:solidFill>
              </a:rPr>
              <a:t> R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1</a:t>
            </a:r>
            <a:r>
              <a:rPr lang="en-US" altLang="en-US" sz="1800" dirty="0">
                <a:solidFill>
                  <a:srgbClr val="00B050"/>
                </a:solidFill>
              </a:rPr>
              <a:t>(A,C)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604933" y="3813201"/>
            <a:ext cx="1485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Valid</a:t>
            </a:r>
            <a:r>
              <a:rPr lang="en-US" altLang="en-US" sz="1800" dirty="0">
                <a:solidFill>
                  <a:srgbClr val="00B050"/>
                </a:solidFill>
              </a:rPr>
              <a:t> R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800" dirty="0">
                <a:solidFill>
                  <a:srgbClr val="00B050"/>
                </a:solidFill>
              </a:rPr>
              <a:t>(B,C)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828800" y="5117068"/>
            <a:ext cx="20061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with FDs  </a:t>
            </a:r>
            <a:r>
              <a:rPr lang="en-US" altLang="en-US" sz="1800" dirty="0">
                <a:solidFill>
                  <a:srgbClr val="00B050"/>
                </a:solidFill>
              </a:rPr>
              <a:t>T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1</a:t>
            </a:r>
            <a:r>
              <a:rPr lang="en-US" altLang="en-US" sz="1800" dirty="0"/>
              <a:t> = {}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257800" y="5117068"/>
            <a:ext cx="23716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with FDs </a:t>
            </a:r>
            <a:r>
              <a:rPr lang="en-US" altLang="en-US" sz="1800" dirty="0">
                <a:solidFill>
                  <a:srgbClr val="00B050"/>
                </a:solidFill>
              </a:rPr>
              <a:t>T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800" baseline="-25000" dirty="0"/>
              <a:t> </a:t>
            </a:r>
            <a:r>
              <a:rPr lang="en-US" altLang="en-US" sz="1800" dirty="0"/>
              <a:t>= {</a:t>
            </a:r>
            <a:r>
              <a:rPr lang="en-US" altLang="zh-CN" sz="1800" dirty="0">
                <a:solidFill>
                  <a:srgbClr val="00B050"/>
                </a:solidFill>
              </a:rPr>
              <a:t>C</a:t>
            </a:r>
            <a:r>
              <a:rPr lang="en-US" altLang="en-US" sz="1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1800" dirty="0">
                <a:solidFill>
                  <a:srgbClr val="00B050"/>
                </a:solidFill>
              </a:rPr>
              <a:t>B</a:t>
            </a:r>
            <a:r>
              <a:rPr lang="en-US" altLang="en-US" sz="1800" dirty="0"/>
              <a:t>}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297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BFB4953-37A8-4CB2-9BDC-113DE0EFC6D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altLang="en-US" sz="3600"/>
              <a:t>Decomposition Does not Preserve FDs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143000"/>
            <a:ext cx="7924800" cy="18288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>
                <a:solidFill>
                  <a:srgbClr val="FFC000"/>
                </a:solidFill>
              </a:rPr>
              <a:t>Example.</a:t>
            </a:r>
            <a:r>
              <a:rPr lang="en-US" altLang="en-US" sz="2400" dirty="0"/>
              <a:t>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Relation </a:t>
            </a:r>
            <a:r>
              <a:rPr lang="en-US" altLang="en-US" sz="2400" dirty="0">
                <a:solidFill>
                  <a:srgbClr val="00B050"/>
                </a:solidFill>
              </a:rPr>
              <a:t>R(A,B,C) </a:t>
            </a:r>
          </a:p>
          <a:p>
            <a:pPr marL="0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with FDs = </a:t>
            </a:r>
            <a:r>
              <a:rPr lang="en-US" altLang="zh-CN" sz="2400" dirty="0"/>
              <a:t>{</a:t>
            </a:r>
            <a:r>
              <a:rPr lang="en-US" altLang="zh-CN" sz="2400" dirty="0">
                <a:solidFill>
                  <a:srgbClr val="00B050"/>
                </a:solidFill>
              </a:rPr>
              <a:t>AB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zh-CN" sz="2400" dirty="0"/>
              <a:t>, </a:t>
            </a:r>
            <a:r>
              <a:rPr lang="en-US" altLang="zh-CN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400" dirty="0">
                <a:solidFill>
                  <a:srgbClr val="00B050"/>
                </a:solidFill>
              </a:rPr>
              <a:t>B</a:t>
            </a:r>
            <a:r>
              <a:rPr lang="en-US" altLang="zh-CN" sz="2400" dirty="0"/>
              <a:t>}</a:t>
            </a:r>
          </a:p>
          <a:p>
            <a:pPr marL="0" lvl="1" indent="0" defTabSz="540000">
              <a:buFont typeface="Monotype Sorts" pitchFamily="8" charset="2"/>
              <a:buNone/>
              <a:tabLst>
                <a:tab pos="0" algn="l"/>
              </a:tabLst>
              <a:defRPr/>
            </a:pPr>
            <a:r>
              <a:rPr lang="en-US" altLang="en-US" sz="2400" dirty="0"/>
              <a:t>e.g., </a:t>
            </a:r>
            <a:r>
              <a:rPr lang="en-US" altLang="en-US" sz="2400" dirty="0">
                <a:solidFill>
                  <a:srgbClr val="00B050"/>
                </a:solidFill>
              </a:rPr>
              <a:t>A</a:t>
            </a:r>
            <a:r>
              <a:rPr lang="en-US" altLang="en-US" sz="2400" dirty="0"/>
              <a:t> = street address, </a:t>
            </a:r>
            <a:r>
              <a:rPr lang="en-US" altLang="en-US" sz="2400" dirty="0">
                <a:solidFill>
                  <a:srgbClr val="00B050"/>
                </a:solidFill>
              </a:rPr>
              <a:t>B</a:t>
            </a:r>
            <a:r>
              <a:rPr lang="en-US" altLang="en-US" sz="2400" dirty="0"/>
              <a:t> = city, </a:t>
            </a:r>
            <a:r>
              <a:rPr lang="en-US" altLang="en-US" sz="2400" dirty="0">
                <a:solidFill>
                  <a:srgbClr val="00B050"/>
                </a:solidFill>
              </a:rPr>
              <a:t>C</a:t>
            </a:r>
            <a:r>
              <a:rPr lang="en-US" altLang="en-US" sz="2400" dirty="0"/>
              <a:t> = zip code.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46601" y="1447800"/>
          <a:ext cx="3835400" cy="914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02733" y="2971800"/>
            <a:ext cx="792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000" dirty="0"/>
              <a:t>There are two keys, </a:t>
            </a:r>
            <a:r>
              <a:rPr lang="en-US" altLang="en-US" sz="2000" dirty="0">
                <a:solidFill>
                  <a:srgbClr val="00B050"/>
                </a:solidFill>
              </a:rPr>
              <a:t>{A,B} and {A,C} </a:t>
            </a:r>
            <a:r>
              <a:rPr lang="en-US" altLang="en-US" sz="2000" dirty="0"/>
              <a:t>(</a:t>
            </a:r>
            <a:r>
              <a:rPr lang="en-US" altLang="zh-CN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</a:rPr>
              <a:t>B </a:t>
            </a:r>
            <a:r>
              <a:rPr lang="en-US" altLang="en-US" sz="2000" dirty="0"/>
              <a:t>is a BCNF violation) </a:t>
            </a:r>
          </a:p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000" dirty="0"/>
              <a:t>The algorithm </a:t>
            </a:r>
            <a:r>
              <a:rPr lang="en-US" altLang="en-US" sz="2000" dirty="0">
                <a:solidFill>
                  <a:srgbClr val="FFC000"/>
                </a:solidFill>
              </a:rPr>
              <a:t>Decomposition(</a:t>
            </a:r>
            <a:r>
              <a:rPr lang="en-US" altLang="en-US" sz="2000" dirty="0">
                <a:solidFill>
                  <a:srgbClr val="00B050"/>
                </a:solidFill>
              </a:rPr>
              <a:t>C</a:t>
            </a:r>
            <a:r>
              <a:rPr lang="en-US" altLang="en-US" sz="2000" dirty="0">
                <a:solidFill>
                  <a:srgbClr val="FFC000"/>
                </a:solidFill>
              </a:rPr>
              <a:t>)</a:t>
            </a:r>
            <a:r>
              <a:rPr lang="en-US" altLang="en-US" sz="2000" dirty="0"/>
              <a:t> breaks </a:t>
            </a:r>
            <a:r>
              <a:rPr lang="en-US" altLang="en-US" sz="2000" dirty="0">
                <a:solidFill>
                  <a:srgbClr val="00B050"/>
                </a:solidFill>
              </a:rPr>
              <a:t>R(A,B,C) </a:t>
            </a:r>
            <a:r>
              <a:rPr lang="en-US" altLang="en-US" sz="2000" dirty="0"/>
              <a:t>into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17600" y="4202494"/>
          <a:ext cx="3225800" cy="91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3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Street </a:t>
                      </a:r>
                      <a:r>
                        <a:rPr lang="en-US" sz="1400" dirty="0" err="1"/>
                        <a:t>Addr</a:t>
                      </a:r>
                      <a:endParaRPr lang="en-US" sz="1400" dirty="0"/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University Dr.</a:t>
                      </a:r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1 University Dr.</a:t>
                      </a:r>
                    </a:p>
                  </a:txBody>
                  <a:tcPr marT="45749" marB="457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 marT="45749" marB="4574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864101" y="4202494"/>
          <a:ext cx="3200400" cy="91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Zip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Orange,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Pembroke, 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871133" y="3813201"/>
            <a:ext cx="1489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Valid</a:t>
            </a:r>
            <a:r>
              <a:rPr lang="en-US" altLang="en-US" sz="1800" dirty="0">
                <a:solidFill>
                  <a:srgbClr val="00B050"/>
                </a:solidFill>
              </a:rPr>
              <a:t> R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1</a:t>
            </a:r>
            <a:r>
              <a:rPr lang="en-US" altLang="en-US" sz="1800" dirty="0">
                <a:solidFill>
                  <a:srgbClr val="00B050"/>
                </a:solidFill>
              </a:rPr>
              <a:t>(A,C)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604933" y="3813201"/>
            <a:ext cx="1485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Valid</a:t>
            </a:r>
            <a:r>
              <a:rPr lang="en-US" altLang="en-US" sz="1800" dirty="0">
                <a:solidFill>
                  <a:srgbClr val="00B050"/>
                </a:solidFill>
              </a:rPr>
              <a:t> R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800" dirty="0">
                <a:solidFill>
                  <a:srgbClr val="00B050"/>
                </a:solidFill>
              </a:rPr>
              <a:t>(B,C)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828800" y="5117068"/>
            <a:ext cx="20061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with FDs  </a:t>
            </a:r>
            <a:r>
              <a:rPr lang="en-US" altLang="en-US" sz="1800" dirty="0">
                <a:solidFill>
                  <a:srgbClr val="00B050"/>
                </a:solidFill>
              </a:rPr>
              <a:t>T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1</a:t>
            </a:r>
            <a:r>
              <a:rPr lang="en-US" altLang="en-US" sz="1800" dirty="0"/>
              <a:t> = {}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257800" y="5117068"/>
            <a:ext cx="23716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with FDs </a:t>
            </a:r>
            <a:r>
              <a:rPr lang="en-US" altLang="en-US" sz="1800" dirty="0">
                <a:solidFill>
                  <a:srgbClr val="00B050"/>
                </a:solidFill>
              </a:rPr>
              <a:t>T</a:t>
            </a:r>
            <a:r>
              <a:rPr lang="en-US" altLang="en-US" sz="18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800" baseline="-25000" dirty="0"/>
              <a:t> </a:t>
            </a:r>
            <a:r>
              <a:rPr lang="en-US" altLang="en-US" sz="1800" dirty="0"/>
              <a:t>= {</a:t>
            </a:r>
            <a:r>
              <a:rPr lang="en-US" altLang="zh-CN" sz="1800" dirty="0">
                <a:solidFill>
                  <a:srgbClr val="00B050"/>
                </a:solidFill>
              </a:rPr>
              <a:t>C</a:t>
            </a:r>
            <a:r>
              <a:rPr lang="en-US" altLang="en-US" sz="1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1800" dirty="0">
                <a:solidFill>
                  <a:srgbClr val="00B050"/>
                </a:solidFill>
              </a:rPr>
              <a:t>B</a:t>
            </a:r>
            <a:r>
              <a:rPr lang="en-US" altLang="en-US" sz="1800" dirty="0"/>
              <a:t>}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914400" y="5562600"/>
            <a:ext cx="73711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However, taking the natural join 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</a:t>
            </a:r>
            <a:r>
              <a:rPr lang="en-US" altLang="en-US" sz="2000" dirty="0">
                <a:solidFill>
                  <a:srgbClr val="00B050"/>
                </a:solidFill>
              </a:rPr>
              <a:t>(A,C)</a:t>
            </a:r>
            <a:r>
              <a:rPr lang="en-US" alt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⋈</a:t>
            </a:r>
            <a:r>
              <a:rPr lang="en-US" altLang="en-US" sz="2000" dirty="0">
                <a:solidFill>
                  <a:srgbClr val="00B050"/>
                </a:solidFill>
              </a:rPr>
              <a:t>R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r>
              <a:rPr lang="en-US" altLang="en-US" sz="2000" dirty="0">
                <a:solidFill>
                  <a:srgbClr val="00B050"/>
                </a:solidFill>
              </a:rPr>
              <a:t>(B,C) = R(A,B,C)</a:t>
            </a:r>
            <a:r>
              <a:rPr lang="en-US" altLang="en-US" sz="2000" dirty="0">
                <a:solidFill>
                  <a:srgbClr val="FF0000"/>
                </a:solidFill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we cannot derive </a:t>
            </a:r>
            <a:r>
              <a:rPr lang="en-US" sz="2000" dirty="0">
                <a:solidFill>
                  <a:srgbClr val="00B050"/>
                </a:solidFill>
              </a:rPr>
              <a:t>{Street </a:t>
            </a:r>
            <a:r>
              <a:rPr lang="en-US" sz="2000" dirty="0" err="1">
                <a:solidFill>
                  <a:srgbClr val="00B050"/>
                </a:solidFill>
              </a:rPr>
              <a:t>Addr</a:t>
            </a:r>
            <a:r>
              <a:rPr lang="en-US" sz="2000" dirty="0">
                <a:solidFill>
                  <a:srgbClr val="00B050"/>
                </a:solidFill>
              </a:rPr>
              <a:t>, City}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sz="2000" dirty="0">
                <a:solidFill>
                  <a:srgbClr val="00B050"/>
                </a:solidFill>
              </a:rPr>
              <a:t> Zip </a:t>
            </a:r>
            <a:r>
              <a:rPr lang="en-US" sz="2000" dirty="0">
                <a:solidFill>
                  <a:srgbClr val="FF0000"/>
                </a:solidFill>
              </a:rPr>
              <a:t>(i.e., </a:t>
            </a:r>
            <a:r>
              <a:rPr lang="en-US" sz="2000" dirty="0">
                <a:solidFill>
                  <a:srgbClr val="00B050"/>
                </a:solidFill>
              </a:rPr>
              <a:t>AB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 →</a:t>
            </a:r>
            <a:r>
              <a:rPr lang="en-US" sz="2000" dirty="0">
                <a:solidFill>
                  <a:srgbClr val="00B050"/>
                </a:solidFill>
              </a:rPr>
              <a:t> C</a:t>
            </a:r>
            <a:r>
              <a:rPr lang="en-US" sz="2000" dirty="0">
                <a:solidFill>
                  <a:srgbClr val="FF0000"/>
                </a:solidFill>
              </a:rPr>
              <a:t>) from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 FDs </a:t>
            </a:r>
            <a:r>
              <a:rPr lang="en-US" altLang="en-US" sz="2000" dirty="0">
                <a:solidFill>
                  <a:srgbClr val="00B050"/>
                </a:solidFill>
              </a:rPr>
              <a:t>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1 </a:t>
            </a:r>
            <a:r>
              <a:rPr lang="en-US" altLang="en-US" sz="2000" dirty="0">
                <a:solidFill>
                  <a:srgbClr val="00B050"/>
                </a:solidFill>
              </a:rPr>
              <a:t>and T</a:t>
            </a:r>
            <a:r>
              <a:rPr lang="en-US" altLang="en-US" sz="2000" baseline="-25000" dirty="0">
                <a:solidFill>
                  <a:srgbClr val="00B050"/>
                </a:solidFill>
              </a:rPr>
              <a:t>2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33673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EAE9-A146-067D-DE18-6FF9D1DAC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>
            <a:extLst>
              <a:ext uri="{FF2B5EF4-FFF2-40B4-BE49-F238E27FC236}">
                <a16:creationId xmlns:a16="http://schemas.microsoft.com/office/drawing/2014/main" id="{A528CEDE-6724-27E2-E6C0-0F3B5B91D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892C63A-291B-473D-893B-3008F277A1F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4F002B43-2DD2-8EF4-D9CC-BC3C265F9C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91BA019E-66E6-F46D-DFAB-F7300E2B6A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1371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EC626BF-2F84-2830-6D94-EE3055CA9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895600"/>
            <a:ext cx="2438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16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Algorithm constructs relations in BCNF.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No information in the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is changed by the algorithm.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However,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 may not preserve FDs in R !!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9E21121-DC0B-53FB-04C3-DE7587DE1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57501"/>
            <a:ext cx="472440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600" dirty="0">
                <a:ea typeface="宋体" panose="02010600030101010101" pitchFamily="2" charset="-122"/>
              </a:rPr>
              <a:t> BCNF(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Input: A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and its FDs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=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 While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6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2.1   Pick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2.2   If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has a BCNF violator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Call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 on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R’, T’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 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construct the two relations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        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; add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to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2.4   Else add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to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1569214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EF6B8D4-3968-47B2-96F4-3C797F81046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1371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19800" y="2895600"/>
            <a:ext cx="2438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16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Algorithm constructs relations in BCNF.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No information in the relation R is changed by the algorithm.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algorithm BCNF may not preserve FDs !!</a:t>
            </a:r>
          </a:p>
        </p:txBody>
      </p:sp>
      <p:sp>
        <p:nvSpPr>
          <p:cNvPr id="50183" name="Rounded Rectangle 7"/>
          <p:cNvSpPr>
            <a:spLocks noChangeArrowheads="1"/>
          </p:cNvSpPr>
          <p:nvPr/>
        </p:nvSpPr>
        <p:spPr bwMode="auto">
          <a:xfrm>
            <a:off x="6362700" y="4495800"/>
            <a:ext cx="1943100" cy="8382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CC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26C6C64-F161-E1D5-9018-88843ACD2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57501"/>
            <a:ext cx="472440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600" dirty="0">
                <a:ea typeface="宋体" panose="02010600030101010101" pitchFamily="2" charset="-122"/>
              </a:rPr>
              <a:t> BCNF(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Input: A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and its FDs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=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 While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6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2.1   Pick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2.2   If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has a BCNF violator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Call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 on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R’, T’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 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construct the two relations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        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; add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to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2.4   Else add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to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02844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1456ED5-59E0-4CBD-AF1E-05BD5073A91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Thus, BCNF may be too restricted</a:t>
            </a:r>
          </a:p>
        </p:txBody>
      </p:sp>
    </p:spTree>
    <p:extLst>
      <p:ext uri="{BB962C8B-B14F-4D97-AF65-F5344CB8AC3E}">
        <p14:creationId xmlns:p14="http://schemas.microsoft.com/office/powerpoint/2010/main" val="2662646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26578C-8D25-429A-B7EC-2F93F5F2565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Thus, BCNF may be too restricted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We are looking for a constraint that may be 	less restricted but preserves FDs. </a:t>
            </a:r>
          </a:p>
        </p:txBody>
      </p:sp>
    </p:spTree>
    <p:extLst>
      <p:ext uri="{BB962C8B-B14F-4D97-AF65-F5344CB8AC3E}">
        <p14:creationId xmlns:p14="http://schemas.microsoft.com/office/powerpoint/2010/main" val="244127804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3245</TotalTime>
  <Words>6755</Words>
  <Application>Microsoft Office PowerPoint</Application>
  <PresentationFormat>On-screen Show (4:3)</PresentationFormat>
  <Paragraphs>708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Arial Unicode MS</vt:lpstr>
      <vt:lpstr>MingLiU</vt:lpstr>
      <vt:lpstr>Monotype Sorts</vt:lpstr>
      <vt:lpstr>宋体</vt:lpstr>
      <vt:lpstr>Arial</vt:lpstr>
      <vt:lpstr>Symbol</vt:lpstr>
      <vt:lpstr>Tahoma</vt:lpstr>
      <vt:lpstr>Times New Roman</vt:lpstr>
      <vt:lpstr>Wingdings</vt:lpstr>
      <vt:lpstr>Default Design</vt:lpstr>
      <vt:lpstr>PowerPoint Presentation</vt:lpstr>
      <vt:lpstr>Process of Database Development</vt:lpstr>
      <vt:lpstr>Eliminating bad FD X → A (for all A)</vt:lpstr>
      <vt:lpstr>Eliminating bad FD X → A (for all A)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Decomposition into BCNF</vt:lpstr>
      <vt:lpstr>Why Does the Algorithm BCNF Work？</vt:lpstr>
      <vt:lpstr>Why Does the Algorithm BCNF Work？</vt:lpstr>
      <vt:lpstr>Why Does the Algorithm BCNF Work？</vt:lpstr>
      <vt:lpstr>Why Does the Algorithm BCNF Work？</vt:lpstr>
      <vt:lpstr>Boyce-Codd Normal Form (BCNF)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Boyce-Codd Normal Form (BCNF)</vt:lpstr>
      <vt:lpstr>Boyce-Codd Normal Form (BCNF)</vt:lpstr>
      <vt:lpstr>Boyce-Codd Normal Form (BCNF)</vt:lpstr>
      <vt:lpstr>Decomposition Does not Preserve FDs</vt:lpstr>
      <vt:lpstr>Decomposition Does not Preserve FDs</vt:lpstr>
      <vt:lpstr>Decomposition Does not Preserve FDs</vt:lpstr>
      <vt:lpstr>Decomposition Does not Preserve FDs</vt:lpstr>
      <vt:lpstr>Boyce-Codd Normal Form (BCNF)</vt:lpstr>
      <vt:lpstr>Boyce-Codd Normal Form (BCNF)</vt:lpstr>
      <vt:lpstr>The 3rd Normal Form (3NF)</vt:lpstr>
      <vt:lpstr>The 3rd Normal Form (3NF)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331</cp:revision>
  <dcterms:created xsi:type="dcterms:W3CDTF">2002-03-23T20:14:09Z</dcterms:created>
  <dcterms:modified xsi:type="dcterms:W3CDTF">2025-01-27T18:45:30Z</dcterms:modified>
</cp:coreProperties>
</file>