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6"/>
  </p:notesMasterIdLst>
  <p:sldIdLst>
    <p:sldId id="623" r:id="rId2"/>
    <p:sldId id="730" r:id="rId3"/>
    <p:sldId id="563" r:id="rId4"/>
    <p:sldId id="570" r:id="rId5"/>
    <p:sldId id="733" r:id="rId6"/>
    <p:sldId id="732" r:id="rId7"/>
    <p:sldId id="693" r:id="rId8"/>
    <p:sldId id="574" r:id="rId9"/>
    <p:sldId id="576" r:id="rId10"/>
    <p:sldId id="578" r:id="rId11"/>
    <p:sldId id="579" r:id="rId12"/>
    <p:sldId id="731" r:id="rId13"/>
    <p:sldId id="584" r:id="rId14"/>
    <p:sldId id="583" r:id="rId15"/>
    <p:sldId id="582" r:id="rId16"/>
    <p:sldId id="581" r:id="rId17"/>
    <p:sldId id="580" r:id="rId18"/>
    <p:sldId id="692" r:id="rId19"/>
    <p:sldId id="691" r:id="rId20"/>
    <p:sldId id="589" r:id="rId21"/>
    <p:sldId id="645" r:id="rId22"/>
    <p:sldId id="647" r:id="rId23"/>
    <p:sldId id="648" r:id="rId24"/>
    <p:sldId id="649" r:id="rId25"/>
    <p:sldId id="650" r:id="rId26"/>
    <p:sldId id="653" r:id="rId27"/>
    <p:sldId id="654" r:id="rId28"/>
    <p:sldId id="655" r:id="rId29"/>
    <p:sldId id="656" r:id="rId30"/>
    <p:sldId id="657" r:id="rId31"/>
    <p:sldId id="658" r:id="rId32"/>
    <p:sldId id="659" r:id="rId33"/>
    <p:sldId id="660" r:id="rId34"/>
    <p:sldId id="661" r:id="rId35"/>
    <p:sldId id="662" r:id="rId36"/>
    <p:sldId id="663" r:id="rId37"/>
    <p:sldId id="664" r:id="rId38"/>
    <p:sldId id="665" r:id="rId39"/>
    <p:sldId id="666" r:id="rId40"/>
    <p:sldId id="667" r:id="rId41"/>
    <p:sldId id="668" r:id="rId42"/>
    <p:sldId id="669" r:id="rId43"/>
    <p:sldId id="670" r:id="rId44"/>
    <p:sldId id="671" r:id="rId45"/>
    <p:sldId id="672" r:id="rId46"/>
    <p:sldId id="673" r:id="rId47"/>
    <p:sldId id="674" r:id="rId48"/>
    <p:sldId id="675" r:id="rId49"/>
    <p:sldId id="676" r:id="rId50"/>
    <p:sldId id="677" r:id="rId51"/>
    <p:sldId id="734" r:id="rId52"/>
    <p:sldId id="678" r:id="rId53"/>
    <p:sldId id="679" r:id="rId54"/>
    <p:sldId id="680" r:id="rId55"/>
    <p:sldId id="681" r:id="rId56"/>
    <p:sldId id="682" r:id="rId57"/>
    <p:sldId id="683" r:id="rId58"/>
    <p:sldId id="684" r:id="rId59"/>
    <p:sldId id="685" r:id="rId60"/>
    <p:sldId id="686" r:id="rId61"/>
    <p:sldId id="687" r:id="rId62"/>
    <p:sldId id="688" r:id="rId63"/>
    <p:sldId id="689" r:id="rId64"/>
    <p:sldId id="690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9900"/>
    <a:srgbClr val="FF99FF"/>
    <a:srgbClr val="FF00FF"/>
    <a:srgbClr val="FFCCFF"/>
    <a:srgbClr val="FFFFCC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3" autoAdjust="0"/>
    <p:restoredTop sz="90929"/>
  </p:normalViewPr>
  <p:slideViewPr>
    <p:cSldViewPr>
      <p:cViewPr varScale="1">
        <p:scale>
          <a:sx n="98" d="100"/>
          <a:sy n="98" d="100"/>
        </p:scale>
        <p:origin x="133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F92719-32D5-4E19-9149-7050E97F53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FA7845A-3B38-4E87-807A-D064A604CC45}" type="slidenum">
              <a:rPr lang="en-US" altLang="zh-CN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317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3B91-66A4-4A03-8C6C-C4898292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DEE4-79B2-4591-93AA-B0CA4E3AE2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7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40C97-8C38-4D95-B26B-A9C022CA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5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F2B7E-2F94-4DF4-A48C-3B1A031DF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08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0F0A-BE1A-469F-8A61-F64AF8D3B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8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A5459-BD1A-4A46-879E-12782DB8F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7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EEE9-43B7-4586-AFE3-CD9A10BE31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43976-9D39-4A5F-8C6F-3B11E528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4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ADF7-B229-4AA6-A5A6-C31C417B9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54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B554-D7DA-457D-9E00-65D6AC5C6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81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40253-0AA1-4287-ABBC-E8698DD76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3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CBC0E4-B0D6-4EE3-950A-7E09295F4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Font typeface="Monotype Sorts" pitchFamily="8" charset="2"/>
        <a:buChar char="w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CC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8793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5: Functional Dependencies</a:t>
            </a:r>
          </a:p>
        </p:txBody>
      </p:sp>
    </p:spTree>
    <p:extLst>
      <p:ext uri="{BB962C8B-B14F-4D97-AF65-F5344CB8AC3E}">
        <p14:creationId xmlns:p14="http://schemas.microsoft.com/office/powerpoint/2010/main" val="228867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D453D5-076C-47A9-B8AB-871E891C00B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US" altLang="zh-CN" sz="3600" dirty="0">
                <a:ea typeface="宋体" panose="02010600030101010101" pitchFamily="2" charset="-122"/>
              </a:rPr>
              <a:t>Process of Database Development</a:t>
            </a:r>
          </a:p>
        </p:txBody>
      </p:sp>
      <p:sp>
        <p:nvSpPr>
          <p:cNvPr id="160772" name="Rectangle 2"/>
          <p:cNvSpPr>
            <a:spLocks noChangeArrowheads="1"/>
          </p:cNvSpPr>
          <p:nvPr/>
        </p:nvSpPr>
        <p:spPr bwMode="auto">
          <a:xfrm>
            <a:off x="1116013" y="1470025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Description of the database application</a:t>
            </a:r>
          </a:p>
        </p:txBody>
      </p:sp>
      <p:sp>
        <p:nvSpPr>
          <p:cNvPr id="160773" name="Rectangle 6"/>
          <p:cNvSpPr>
            <a:spLocks noChangeArrowheads="1"/>
          </p:cNvSpPr>
          <p:nvPr/>
        </p:nvSpPr>
        <p:spPr bwMode="auto">
          <a:xfrm>
            <a:off x="1116013" y="2482850"/>
            <a:ext cx="2735262" cy="5048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High-level representation of the database (E-R diagram)</a:t>
            </a:r>
          </a:p>
        </p:txBody>
      </p:sp>
      <p:sp>
        <p:nvSpPr>
          <p:cNvPr id="160774" name="Rectangle 7"/>
          <p:cNvSpPr>
            <a:spLocks noChangeArrowheads="1"/>
          </p:cNvSpPr>
          <p:nvPr/>
        </p:nvSpPr>
        <p:spPr bwMode="auto">
          <a:xfrm>
            <a:off x="1116013" y="3478213"/>
            <a:ext cx="2735262" cy="503237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Converting the E-R diagram  into relations (tables)</a:t>
            </a:r>
          </a:p>
        </p:txBody>
      </p:sp>
      <p:sp>
        <p:nvSpPr>
          <p:cNvPr id="160775" name="Rectangle 8"/>
          <p:cNvSpPr>
            <a:spLocks noChangeArrowheads="1"/>
          </p:cNvSpPr>
          <p:nvPr/>
        </p:nvSpPr>
        <p:spPr bwMode="auto">
          <a:xfrm>
            <a:off x="1123950" y="4508500"/>
            <a:ext cx="2727325" cy="504825"/>
          </a:xfrm>
          <a:prstGeom prst="rect">
            <a:avLst/>
          </a:prstGeom>
          <a:solidFill>
            <a:srgbClr val="CC00CC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Relation normalization</a:t>
            </a:r>
          </a:p>
        </p:txBody>
      </p:sp>
      <p:sp>
        <p:nvSpPr>
          <p:cNvPr id="160776" name="Rectangle 9"/>
          <p:cNvSpPr>
            <a:spLocks noChangeArrowheads="1"/>
          </p:cNvSpPr>
          <p:nvPr/>
        </p:nvSpPr>
        <p:spPr bwMode="auto">
          <a:xfrm>
            <a:off x="1116013" y="5516563"/>
            <a:ext cx="2725737" cy="5270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Defining database schema  (using DDL)</a:t>
            </a:r>
          </a:p>
        </p:txBody>
      </p:sp>
      <p:sp>
        <p:nvSpPr>
          <p:cNvPr id="160777" name="Rectangle 10"/>
          <p:cNvSpPr>
            <a:spLocks noChangeArrowheads="1"/>
          </p:cNvSpPr>
          <p:nvPr/>
        </p:nvSpPr>
        <p:spPr bwMode="auto">
          <a:xfrm>
            <a:off x="4932363" y="3502025"/>
            <a:ext cx="2743200" cy="5032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operations (using DML)</a:t>
            </a:r>
          </a:p>
        </p:txBody>
      </p:sp>
      <p:sp>
        <p:nvSpPr>
          <p:cNvPr id="160778" name="Rectangle 11"/>
          <p:cNvSpPr>
            <a:spLocks noChangeArrowheads="1"/>
          </p:cNvSpPr>
          <p:nvPr/>
        </p:nvSpPr>
        <p:spPr bwMode="auto">
          <a:xfrm>
            <a:off x="4949825" y="4508500"/>
            <a:ext cx="2725738" cy="566738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Developing database application user interface</a:t>
            </a:r>
          </a:p>
        </p:txBody>
      </p:sp>
      <p:sp>
        <p:nvSpPr>
          <p:cNvPr id="160779" name="Rectangle 12"/>
          <p:cNvSpPr>
            <a:spLocks noChangeArrowheads="1"/>
          </p:cNvSpPr>
          <p:nvPr/>
        </p:nvSpPr>
        <p:spPr bwMode="auto">
          <a:xfrm>
            <a:off x="4949825" y="5549900"/>
            <a:ext cx="2725738" cy="542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B0F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00" dirty="0">
              <a:solidFill>
                <a:srgbClr val="00B0F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400" dirty="0">
                <a:solidFill>
                  <a:srgbClr val="00B0F0"/>
                </a:solidFill>
              </a:rPr>
              <a:t>Testing</a:t>
            </a:r>
          </a:p>
        </p:txBody>
      </p:sp>
      <p:cxnSp>
        <p:nvCxnSpPr>
          <p:cNvPr id="160780" name="Straight Arrow Connector 4"/>
          <p:cNvCxnSpPr>
            <a:cxnSpLocks noChangeShapeType="1"/>
            <a:stCxn id="160772" idx="2"/>
            <a:endCxn id="160773" idx="0"/>
          </p:cNvCxnSpPr>
          <p:nvPr/>
        </p:nvCxnSpPr>
        <p:spPr bwMode="auto">
          <a:xfrm>
            <a:off x="2484438" y="197485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1" name="Straight Arrow Connector 15"/>
          <p:cNvCxnSpPr>
            <a:cxnSpLocks noChangeShapeType="1"/>
          </p:cNvCxnSpPr>
          <p:nvPr/>
        </p:nvCxnSpPr>
        <p:spPr bwMode="auto">
          <a:xfrm>
            <a:off x="6372225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2" name="Straight Arrow Connector 16"/>
          <p:cNvCxnSpPr>
            <a:cxnSpLocks noChangeShapeType="1"/>
          </p:cNvCxnSpPr>
          <p:nvPr/>
        </p:nvCxnSpPr>
        <p:spPr bwMode="auto">
          <a:xfrm>
            <a:off x="2478088" y="501332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3" name="Straight Arrow Connector 17"/>
          <p:cNvCxnSpPr>
            <a:cxnSpLocks noChangeShapeType="1"/>
          </p:cNvCxnSpPr>
          <p:nvPr/>
        </p:nvCxnSpPr>
        <p:spPr bwMode="auto">
          <a:xfrm>
            <a:off x="2471738" y="4000500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4" name="Straight Arrow Connector 18"/>
          <p:cNvCxnSpPr>
            <a:cxnSpLocks noChangeShapeType="1"/>
          </p:cNvCxnSpPr>
          <p:nvPr/>
        </p:nvCxnSpPr>
        <p:spPr bwMode="auto">
          <a:xfrm>
            <a:off x="2462213" y="2987675"/>
            <a:ext cx="0" cy="508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5" name="Straight Arrow Connector 19"/>
          <p:cNvCxnSpPr>
            <a:cxnSpLocks noChangeShapeType="1"/>
          </p:cNvCxnSpPr>
          <p:nvPr/>
        </p:nvCxnSpPr>
        <p:spPr bwMode="auto">
          <a:xfrm>
            <a:off x="6372225" y="5075238"/>
            <a:ext cx="0" cy="509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6" name="Straight Connector 24"/>
          <p:cNvCxnSpPr>
            <a:cxnSpLocks noChangeShapeType="1"/>
            <a:stCxn id="160776" idx="2"/>
          </p:cNvCxnSpPr>
          <p:nvPr/>
        </p:nvCxnSpPr>
        <p:spPr bwMode="auto">
          <a:xfrm flipH="1">
            <a:off x="2478088" y="6043613"/>
            <a:ext cx="0" cy="204787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7" name="Straight Connector 27"/>
          <p:cNvCxnSpPr>
            <a:cxnSpLocks noChangeShapeType="1"/>
          </p:cNvCxnSpPr>
          <p:nvPr/>
        </p:nvCxnSpPr>
        <p:spPr bwMode="auto">
          <a:xfrm>
            <a:off x="2471738" y="6248400"/>
            <a:ext cx="19558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8" name="Straight Connector 29"/>
          <p:cNvCxnSpPr>
            <a:cxnSpLocks noChangeShapeType="1"/>
          </p:cNvCxnSpPr>
          <p:nvPr/>
        </p:nvCxnSpPr>
        <p:spPr bwMode="auto">
          <a:xfrm flipV="1">
            <a:off x="4427538" y="3068638"/>
            <a:ext cx="0" cy="31797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89" name="Straight Connector 31"/>
          <p:cNvCxnSpPr>
            <a:cxnSpLocks noChangeShapeType="1"/>
          </p:cNvCxnSpPr>
          <p:nvPr/>
        </p:nvCxnSpPr>
        <p:spPr bwMode="auto">
          <a:xfrm>
            <a:off x="4427538" y="3068638"/>
            <a:ext cx="1944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790" name="Straight Arrow Connector 35"/>
          <p:cNvCxnSpPr>
            <a:cxnSpLocks noChangeShapeType="1"/>
          </p:cNvCxnSpPr>
          <p:nvPr/>
        </p:nvCxnSpPr>
        <p:spPr bwMode="auto">
          <a:xfrm>
            <a:off x="6372225" y="3068638"/>
            <a:ext cx="0" cy="4270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257175" y="25908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175" y="35814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225" y="461010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" y="564832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7150" y="3629025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Chapters 6-8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6675" y="46386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90589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5B7B2E-CDEB-49B8-93FB-97A25E4CB8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6323" name="Text Box 7"/>
          <p:cNvSpPr txBox="1">
            <a:spLocks noChangeArrowheads="1"/>
          </p:cNvSpPr>
          <p:nvPr/>
        </p:nvSpPr>
        <p:spPr bwMode="auto">
          <a:xfrm>
            <a:off x="731838" y="1141413"/>
            <a:ext cx="178276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attributes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(column headers)</a:t>
            </a:r>
          </a:p>
        </p:txBody>
      </p:sp>
      <p:sp>
        <p:nvSpPr>
          <p:cNvPr id="56324" name="Line 8"/>
          <p:cNvSpPr>
            <a:spLocks noChangeShapeType="1"/>
          </p:cNvSpPr>
          <p:nvPr/>
        </p:nvSpPr>
        <p:spPr bwMode="auto">
          <a:xfrm>
            <a:off x="2163763" y="1384300"/>
            <a:ext cx="1204912" cy="2413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9"/>
          <p:cNvSpPr>
            <a:spLocks noChangeShapeType="1"/>
          </p:cNvSpPr>
          <p:nvPr/>
        </p:nvSpPr>
        <p:spPr bwMode="auto">
          <a:xfrm>
            <a:off x="2163763" y="1281113"/>
            <a:ext cx="3948112" cy="3444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841375" y="1971675"/>
            <a:ext cx="787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tuples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(rows)</a:t>
            </a:r>
          </a:p>
        </p:txBody>
      </p:sp>
      <p:sp>
        <p:nvSpPr>
          <p:cNvPr id="56327" name="Line 11"/>
          <p:cNvSpPr>
            <a:spLocks noChangeShapeType="1"/>
          </p:cNvSpPr>
          <p:nvPr/>
        </p:nvSpPr>
        <p:spPr bwMode="auto">
          <a:xfrm>
            <a:off x="1628775" y="2262188"/>
            <a:ext cx="901700" cy="14605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Line 13"/>
          <p:cNvSpPr>
            <a:spLocks noChangeShapeType="1"/>
          </p:cNvSpPr>
          <p:nvPr/>
        </p:nvSpPr>
        <p:spPr bwMode="auto">
          <a:xfrm>
            <a:off x="1628775" y="2341563"/>
            <a:ext cx="901700" cy="547687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42913"/>
            <a:ext cx="6934200" cy="547687"/>
          </a:xfrm>
        </p:spPr>
        <p:txBody>
          <a:bodyPr/>
          <a:lstStyle/>
          <a:p>
            <a:r>
              <a:rPr lang="en-US" altLang="en-US" sz="3600"/>
              <a:t>Review on Tables (Relations)</a:t>
            </a:r>
            <a:endParaRPr lang="en-US" altLang="en-US" sz="2800"/>
          </a:p>
        </p:txBody>
      </p:sp>
      <p:sp>
        <p:nvSpPr>
          <p:cNvPr id="56330" name="TextBox 21"/>
          <p:cNvSpPr txBox="1">
            <a:spLocks noChangeArrowheads="1"/>
          </p:cNvSpPr>
          <p:nvPr/>
        </p:nvSpPr>
        <p:spPr bwMode="auto">
          <a:xfrm>
            <a:off x="685800" y="3170238"/>
            <a:ext cx="1960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FFC000"/>
                </a:solidFill>
                <a:latin typeface="Times New Roman" panose="02020603050405020304" pitchFamily="18" charset="0"/>
              </a:rPr>
              <a:t>table/relation name</a:t>
            </a:r>
          </a:p>
        </p:txBody>
      </p:sp>
      <p:cxnSp>
        <p:nvCxnSpPr>
          <p:cNvPr id="56331" name="Straight Arrow Connector 22"/>
          <p:cNvCxnSpPr>
            <a:cxnSpLocks noChangeShapeType="1"/>
          </p:cNvCxnSpPr>
          <p:nvPr/>
        </p:nvCxnSpPr>
        <p:spPr bwMode="auto">
          <a:xfrm>
            <a:off x="2667000" y="3409950"/>
            <a:ext cx="1676400" cy="17463"/>
          </a:xfrm>
          <a:prstGeom prst="straightConnector1">
            <a:avLst/>
          </a:prstGeom>
          <a:noFill/>
          <a:ln w="12700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89100"/>
          <a:ext cx="4648200" cy="1443039"/>
        </p:xfrm>
        <a:graphic>
          <a:graphicData uri="http://schemas.openxmlformats.org/drawingml/2006/table">
            <a:tbl>
              <a:tblPr/>
              <a:tblGrid>
                <a:gridCol w="230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Winterbrew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Anheuser-Busch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6" name="TextBox 21"/>
          <p:cNvSpPr txBox="1">
            <a:spLocks noChangeArrowheads="1"/>
          </p:cNvSpPr>
          <p:nvPr/>
        </p:nvSpPr>
        <p:spPr bwMode="auto">
          <a:xfrm>
            <a:off x="4471988" y="3124200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Beers</a:t>
            </a:r>
          </a:p>
        </p:txBody>
      </p:sp>
      <p:sp>
        <p:nvSpPr>
          <p:cNvPr id="56347" name="Rectangle 3"/>
          <p:cNvSpPr txBox="1">
            <a:spLocks noChangeArrowheads="1"/>
          </p:cNvSpPr>
          <p:nvPr/>
        </p:nvSpPr>
        <p:spPr bwMode="auto">
          <a:xfrm>
            <a:off x="685800" y="4006851"/>
            <a:ext cx="7848600" cy="192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 err="1">
                <a:solidFill>
                  <a:srgbClr val="FF0000"/>
                </a:solidFill>
              </a:rPr>
              <a:t>Superkey</a:t>
            </a:r>
            <a:r>
              <a:rPr lang="en-US" altLang="en-US" sz="2400" dirty="0"/>
              <a:t>: a set of attributes that determines all 	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>
                <a:solidFill>
                  <a:srgbClr val="FF0000"/>
                </a:solidFill>
              </a:rPr>
              <a:t>Key</a:t>
            </a:r>
            <a:r>
              <a:rPr lang="en-US" altLang="en-US" sz="2400" dirty="0"/>
              <a:t>: a minimal </a:t>
            </a:r>
            <a:r>
              <a:rPr lang="en-US" altLang="en-US" sz="2400" dirty="0" err="1"/>
              <a:t>superkey</a:t>
            </a:r>
            <a:r>
              <a:rPr lang="en-US" altLang="en-US" sz="24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 dirty="0"/>
              <a:t>Every relation has a key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ECB606-2663-4163-B457-2F5F185CC10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25A86-41F8-86DE-36BF-C71B1D0C7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9D0271B3-8BCF-AF2D-88AB-12EC470E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102E8A-C5FD-4EBE-90A2-28B93F6EF91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587F609D-3DC2-725A-BAE0-7BAF77B09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51BE41A-9A6F-3144-F51C-5036137E4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799" y="1295400"/>
            <a:ext cx="7081837" cy="2436812"/>
          </a:xfrm>
        </p:spPr>
        <p:txBody>
          <a:bodyPr/>
          <a:lstStyle/>
          <a:p>
            <a:pPr marL="609600" indent="-609600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Example: consider the relation</a:t>
            </a:r>
          </a:p>
          <a:p>
            <a:pPr marL="609600" indent="-609600" algn="ctr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Likes(drinker,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, zip, beer,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)</a:t>
            </a:r>
          </a:p>
          <a:p>
            <a:pPr marL="0" indent="0">
              <a:buFont typeface="Monotype Sorts" pitchFamily="8" charset="2"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Record the information that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living in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with </a:t>
            </a:r>
            <a:r>
              <a:rPr lang="en-US" altLang="zh-CN" sz="2800" dirty="0" err="1">
                <a:ea typeface="宋体" panose="02010600030101010101" pitchFamily="2" charset="-122"/>
              </a:rPr>
              <a:t>zipcode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zip</a:t>
            </a:r>
            <a:r>
              <a:rPr lang="en-US" altLang="zh-CN" sz="2800" dirty="0">
                <a:ea typeface="宋体" panose="02010600030101010101" pitchFamily="2" charset="-122"/>
              </a:rPr>
              <a:t> likes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made by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1641A3-D050-44AC-166F-D12E9F528D24}"/>
              </a:ext>
            </a:extLst>
          </p:cNvPr>
          <p:cNvGraphicFramePr>
            <a:graphicFrameLocks noGrp="1"/>
          </p:cNvGraphicFramePr>
          <p:nvPr/>
        </p:nvGraphicFramePr>
        <p:xfrm>
          <a:off x="995361" y="3960812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56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AD170-505A-7E25-1D36-9014D0115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DCAFE038-87B3-C89B-3B5D-5D3CC9A35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102E8A-C5FD-4EBE-90A2-28B93F6EF91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ED5B57AE-CC36-E032-E669-F366182AB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A230C3B-D26D-FE42-A313-5A5BBFCE09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799" y="1295400"/>
            <a:ext cx="7081837" cy="2436812"/>
          </a:xfrm>
        </p:spPr>
        <p:txBody>
          <a:bodyPr/>
          <a:lstStyle/>
          <a:p>
            <a:pPr marL="609600" indent="-609600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Example: consider the relation</a:t>
            </a:r>
          </a:p>
          <a:p>
            <a:pPr marL="609600" indent="-609600" algn="ctr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Likes(drinker,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, zip, beer,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)</a:t>
            </a:r>
          </a:p>
          <a:p>
            <a:pPr marL="0" indent="0">
              <a:buFont typeface="Monotype Sorts" pitchFamily="8" charset="2"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Record the information that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living in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with </a:t>
            </a:r>
            <a:r>
              <a:rPr lang="en-US" altLang="zh-CN" sz="2800" dirty="0" err="1">
                <a:ea typeface="宋体" panose="02010600030101010101" pitchFamily="2" charset="-122"/>
              </a:rPr>
              <a:t>zipcode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zip</a:t>
            </a:r>
            <a:r>
              <a:rPr lang="en-US" altLang="zh-CN" sz="2800" dirty="0">
                <a:ea typeface="宋体" panose="02010600030101010101" pitchFamily="2" charset="-122"/>
              </a:rPr>
              <a:t> likes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made by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9F11C52-882A-F6CB-727D-358864A3ED80}"/>
              </a:ext>
            </a:extLst>
          </p:cNvPr>
          <p:cNvGraphicFramePr>
            <a:graphicFrameLocks noGrp="1"/>
          </p:cNvGraphicFramePr>
          <p:nvPr/>
        </p:nvGraphicFramePr>
        <p:xfrm>
          <a:off x="995361" y="3960812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24">
            <a:extLst>
              <a:ext uri="{FF2B5EF4-FFF2-40B4-BE49-F238E27FC236}">
                <a16:creationId xmlns:a16="http://schemas.microsoft.com/office/drawing/2014/main" id="{6DB67E18-7DD1-663B-E4A7-C0F331226FD1}"/>
              </a:ext>
            </a:extLst>
          </p:cNvPr>
          <p:cNvGrpSpPr>
            <a:grpSpLocks/>
          </p:cNvGrpSpPr>
          <p:nvPr/>
        </p:nvGrpSpPr>
        <p:grpSpPr bwMode="auto">
          <a:xfrm>
            <a:off x="648577" y="4361656"/>
            <a:ext cx="3746034" cy="2203554"/>
            <a:chOff x="-262" y="1331"/>
            <a:chExt cx="2895" cy="1351"/>
          </a:xfrm>
        </p:grpSpPr>
        <p:sp>
          <p:nvSpPr>
            <p:cNvPr id="4" name="AutoShape 12">
              <a:extLst>
                <a:ext uri="{FF2B5EF4-FFF2-40B4-BE49-F238E27FC236}">
                  <a16:creationId xmlns:a16="http://schemas.microsoft.com/office/drawing/2014/main" id="{FCDA8126-BD92-8509-7127-21E00FB96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" y="1331"/>
              <a:ext cx="2623" cy="664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" name="Text Box 17">
              <a:extLst>
                <a:ext uri="{FF2B5EF4-FFF2-40B4-BE49-F238E27FC236}">
                  <a16:creationId xmlns:a16="http://schemas.microsoft.com/office/drawing/2014/main" id="{2882ED03-3C9F-7336-C55F-AE77F5DA1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62" y="2437"/>
              <a:ext cx="289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Because</a:t>
              </a:r>
              <a:r>
                <a:rPr lang="en-US" altLang="zh-CN" sz="2000" dirty="0">
                  <a:ea typeface="宋体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name </a:t>
              </a: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determines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2000" dirty="0" err="1">
                  <a:solidFill>
                    <a:schemeClr val="accent1"/>
                  </a:solidFill>
                  <a:ea typeface="宋体" panose="02010600030101010101" pitchFamily="2" charset="-122"/>
                </a:rPr>
                <a:t>addr</a:t>
              </a:r>
              <a:endParaRPr lang="en-US" altLang="zh-CN" sz="2000" dirty="0">
                <a:solidFill>
                  <a:schemeClr val="accent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Line 20">
              <a:extLst>
                <a:ext uri="{FF2B5EF4-FFF2-40B4-BE49-F238E27FC236}">
                  <a16:creationId xmlns:a16="http://schemas.microsoft.com/office/drawing/2014/main" id="{95B6CF68-53C4-E7FB-4BC1-50F4E7E098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80" y="1950"/>
              <a:ext cx="23" cy="5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9649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102E8A-C5FD-4EBE-90A2-28B93F6EF91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799" y="1295400"/>
            <a:ext cx="7081837" cy="2436812"/>
          </a:xfrm>
        </p:spPr>
        <p:txBody>
          <a:bodyPr/>
          <a:lstStyle/>
          <a:p>
            <a:pPr marL="609600" indent="-609600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Example: consider the relation</a:t>
            </a:r>
          </a:p>
          <a:p>
            <a:pPr marL="609600" indent="-609600" algn="ctr">
              <a:buFont typeface="Monotype Sorts" pitchFamily="8" charset="2"/>
              <a:buNone/>
              <a:defRPr/>
            </a:pP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Likes(drinker,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, zip, beer,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)</a:t>
            </a:r>
          </a:p>
          <a:p>
            <a:pPr marL="0" indent="0">
              <a:buFont typeface="Monotype Sorts" pitchFamily="8" charset="2"/>
              <a:buNone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Record the information that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living in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with </a:t>
            </a:r>
            <a:r>
              <a:rPr lang="en-US" altLang="zh-CN" sz="2800" dirty="0" err="1">
                <a:ea typeface="宋体" panose="02010600030101010101" pitchFamily="2" charset="-122"/>
              </a:rPr>
              <a:t>zipcode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zip</a:t>
            </a:r>
            <a:r>
              <a:rPr lang="en-US" altLang="zh-CN" sz="2800" dirty="0">
                <a:ea typeface="宋体" panose="02010600030101010101" pitchFamily="2" charset="-122"/>
              </a:rPr>
              <a:t> likes the </a:t>
            </a:r>
            <a:r>
              <a:rPr lang="en-US" altLang="zh-CN" sz="2800" dirty="0">
                <a:solidFill>
                  <a:srgbClr val="CC00CC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made by </a:t>
            </a:r>
            <a:r>
              <a:rPr lang="en-US" altLang="zh-CN" sz="2800" dirty="0" err="1">
                <a:solidFill>
                  <a:srgbClr val="CC00CC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CE2346B-7962-D168-C022-48F4B5068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972109"/>
              </p:ext>
            </p:extLst>
          </p:nvPr>
        </p:nvGraphicFramePr>
        <p:xfrm>
          <a:off x="995361" y="3960812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24">
            <a:extLst>
              <a:ext uri="{FF2B5EF4-FFF2-40B4-BE49-F238E27FC236}">
                <a16:creationId xmlns:a16="http://schemas.microsoft.com/office/drawing/2014/main" id="{78C596D2-B817-5DAC-4B5D-C22E9266D35E}"/>
              </a:ext>
            </a:extLst>
          </p:cNvPr>
          <p:cNvGrpSpPr>
            <a:grpSpLocks/>
          </p:cNvGrpSpPr>
          <p:nvPr/>
        </p:nvGrpSpPr>
        <p:grpSpPr bwMode="auto">
          <a:xfrm>
            <a:off x="648577" y="4361656"/>
            <a:ext cx="3746034" cy="2203554"/>
            <a:chOff x="-262" y="1331"/>
            <a:chExt cx="2895" cy="1351"/>
          </a:xfrm>
        </p:grpSpPr>
        <p:sp>
          <p:nvSpPr>
            <p:cNvPr id="4" name="AutoShape 12">
              <a:extLst>
                <a:ext uri="{FF2B5EF4-FFF2-40B4-BE49-F238E27FC236}">
                  <a16:creationId xmlns:a16="http://schemas.microsoft.com/office/drawing/2014/main" id="{659FFF0B-6CF0-1A28-E139-2EC3620AE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" y="1331"/>
              <a:ext cx="2623" cy="664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" name="Text Box 17">
              <a:extLst>
                <a:ext uri="{FF2B5EF4-FFF2-40B4-BE49-F238E27FC236}">
                  <a16:creationId xmlns:a16="http://schemas.microsoft.com/office/drawing/2014/main" id="{DF711C79-636B-BEEC-DF1D-6ECC31745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62" y="2437"/>
              <a:ext cx="289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Because</a:t>
              </a:r>
              <a:r>
                <a:rPr lang="en-US" altLang="zh-CN" sz="2000" dirty="0">
                  <a:ea typeface="宋体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name </a:t>
              </a: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determines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2000" dirty="0" err="1">
                  <a:solidFill>
                    <a:schemeClr val="accent1"/>
                  </a:solidFill>
                  <a:ea typeface="宋体" panose="02010600030101010101" pitchFamily="2" charset="-122"/>
                </a:rPr>
                <a:t>addr</a:t>
              </a:r>
              <a:endParaRPr lang="en-US" altLang="zh-CN" sz="2000" dirty="0">
                <a:solidFill>
                  <a:schemeClr val="accent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Line 20">
              <a:extLst>
                <a:ext uri="{FF2B5EF4-FFF2-40B4-BE49-F238E27FC236}">
                  <a16:creationId xmlns:a16="http://schemas.microsoft.com/office/drawing/2014/main" id="{FE0D9938-22DF-68F5-A064-B76EE7C0F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80" y="1950"/>
              <a:ext cx="23" cy="5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5">
            <a:extLst>
              <a:ext uri="{FF2B5EF4-FFF2-40B4-BE49-F238E27FC236}">
                <a16:creationId xmlns:a16="http://schemas.microsoft.com/office/drawing/2014/main" id="{679029CD-545C-1011-C620-5E42C3384198}"/>
              </a:ext>
            </a:extLst>
          </p:cNvPr>
          <p:cNvGrpSpPr>
            <a:grpSpLocks/>
          </p:cNvGrpSpPr>
          <p:nvPr/>
        </p:nvGrpSpPr>
        <p:grpSpPr bwMode="auto">
          <a:xfrm>
            <a:off x="4876550" y="5049026"/>
            <a:ext cx="3686723" cy="1757119"/>
            <a:chOff x="2064" y="1974"/>
            <a:chExt cx="2421" cy="1041"/>
          </a:xfrm>
        </p:grpSpPr>
        <p:sp>
          <p:nvSpPr>
            <p:cNvPr id="8" name="Oval 16">
              <a:extLst>
                <a:ext uri="{FF2B5EF4-FFF2-40B4-BE49-F238E27FC236}">
                  <a16:creationId xmlns:a16="http://schemas.microsoft.com/office/drawing/2014/main" id="{9AA0D5C8-B645-8092-5294-12DFE0D37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974"/>
              <a:ext cx="1968" cy="469"/>
            </a:xfrm>
            <a:prstGeom prst="ellipse">
              <a:avLst/>
            </a:prstGeom>
            <a:solidFill>
              <a:srgbClr val="CC99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42929C35-9459-B20B-855E-1B38C5CCB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778"/>
              <a:ext cx="2421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Because</a:t>
              </a:r>
              <a:r>
                <a:rPr lang="en-US" altLang="zh-CN" sz="2000" dirty="0">
                  <a:ea typeface="宋体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beer </a:t>
              </a:r>
              <a:r>
                <a:rPr lang="en-US" altLang="zh-CN" sz="2000" dirty="0">
                  <a:solidFill>
                    <a:srgbClr val="FF0000"/>
                  </a:solidFill>
                  <a:ea typeface="宋体" panose="02010600030101010101" pitchFamily="2" charset="-122"/>
                </a:rPr>
                <a:t>determines</a:t>
              </a:r>
              <a:r>
                <a:rPr lang="en-US" altLang="zh-CN" sz="2000" dirty="0">
                  <a:solidFill>
                    <a:schemeClr val="accent1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2000" dirty="0" err="1">
                  <a:solidFill>
                    <a:schemeClr val="accent1"/>
                  </a:solidFill>
                  <a:ea typeface="宋体" panose="02010600030101010101" pitchFamily="2" charset="-122"/>
                </a:rPr>
                <a:t>manf</a:t>
              </a:r>
              <a:endParaRPr lang="en-US" altLang="zh-CN" sz="2000" dirty="0">
                <a:solidFill>
                  <a:schemeClr val="accent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Line 23">
              <a:extLst>
                <a:ext uri="{FF2B5EF4-FFF2-40B4-BE49-F238E27FC236}">
                  <a16:creationId xmlns:a16="http://schemas.microsoft.com/office/drawing/2014/main" id="{8A724BFC-4E31-6824-4C52-5047A40A4A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5" y="2354"/>
              <a:ext cx="123" cy="3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5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91EA05-863D-479F-A6DF-D22F2B9EC13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2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3530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31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532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en-US" sz="2400"/>
              <a:t>The redundancy of information will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55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28FB90-86F6-4B1C-AE9B-29979453A2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7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557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7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76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CA13B8-696A-4A63-9B47-12B03E23507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625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7626" name="AutoShape 12"/>
          <p:cNvSpPr>
            <a:spLocks noChangeArrowheads="1"/>
          </p:cNvSpPr>
          <p:nvPr/>
        </p:nvSpPr>
        <p:spPr bwMode="auto">
          <a:xfrm>
            <a:off x="1025525" y="2041525"/>
            <a:ext cx="3394075" cy="1082675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627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6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7B9E89-4DEB-4A46-88F9-793F70883C9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73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69674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75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The redundancy of information will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Waste space. </a:t>
            </a:r>
          </a:p>
          <a:p>
            <a:pPr marL="0" indent="539750" defTabSz="539750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Cause logic inconsistency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99FF"/>
                </a:solidFill>
              </a:rPr>
              <a:t>update anomaly</a:t>
            </a:r>
            <a:r>
              <a:rPr lang="en-US" altLang="en-US" sz="2400" dirty="0"/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en-US" sz="2400" dirty="0"/>
              <a:t>	* </a:t>
            </a:r>
            <a:r>
              <a:rPr lang="en-US" altLang="en-US" sz="2400" dirty="0">
                <a:solidFill>
                  <a:srgbClr val="FF0000"/>
                </a:solidFill>
              </a:rPr>
              <a:t>deletion anomaly</a:t>
            </a:r>
            <a:r>
              <a:rPr lang="en-US" altLang="en-US" sz="2400" dirty="0"/>
              <a:t>.</a:t>
            </a:r>
          </a:p>
        </p:txBody>
      </p:sp>
      <p:cxnSp>
        <p:nvCxnSpPr>
          <p:cNvPr id="69677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678" name="TextBox 4"/>
          <p:cNvSpPr txBox="1">
            <a:spLocks noChangeArrowheads="1"/>
          </p:cNvSpPr>
          <p:nvPr/>
        </p:nvSpPr>
        <p:spPr bwMode="auto">
          <a:xfrm>
            <a:off x="5594350" y="4371975"/>
            <a:ext cx="2787650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Lost the information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that Spock lives in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32 B Street, Houston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06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05EC82-6C83-43D8-A490-3AFFE2B0586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069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69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0700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</p:txBody>
      </p:sp>
      <p:cxnSp>
        <p:nvCxnSpPr>
          <p:cNvPr id="70701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17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36F5D2-D616-4CE9-8C0F-2D0908020F4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1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1722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3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4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</p:txBody>
      </p:sp>
      <p:cxnSp>
        <p:nvCxnSpPr>
          <p:cNvPr id="71725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7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303750-B940-47D5-A093-428740E2DE3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5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2746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7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48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</a:t>
            </a:r>
            <a:endParaRPr lang="en-US" altLang="en-US" sz="2400"/>
          </a:p>
        </p:txBody>
      </p:sp>
      <p:cxnSp>
        <p:nvCxnSpPr>
          <p:cNvPr id="72749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7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7C9AA8-A9F8-48FD-BBC1-247F0A38A53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69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3770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71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72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</p:txBody>
      </p:sp>
      <p:cxnSp>
        <p:nvCxnSpPr>
          <p:cNvPr id="73773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7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331205-C01C-4037-A68A-4D4DC5511BE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3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4794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5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96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The table itself gives some obvious dependencies</a:t>
            </a:r>
          </a:p>
        </p:txBody>
      </p:sp>
      <p:cxnSp>
        <p:nvCxnSpPr>
          <p:cNvPr id="74797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5363" y="1676400"/>
          <a:ext cx="7153275" cy="1857375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drinker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addr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zip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beer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manf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29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Bud Lite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A. 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Janeway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21 A street, Austin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78702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Spock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32 B street, Houston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77002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WichedAle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Peter’s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58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84DCCF-6DF7-45C9-BE4B-3AF558CCE5F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17" name="Rectangle 2"/>
          <p:cNvSpPr txBox="1">
            <a:spLocks noChangeArrowheads="1"/>
          </p:cNvSpPr>
          <p:nvPr/>
        </p:nvSpPr>
        <p:spPr bwMode="auto">
          <a:xfrm>
            <a:off x="685800" y="533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solidFill>
                  <a:schemeClr val="tx2"/>
                </a:solidFill>
                <a:ea typeface="宋体" panose="02010600030101010101" pitchFamily="2" charset="-122"/>
              </a:rPr>
              <a:t>What makes a bad table?</a:t>
            </a:r>
          </a:p>
        </p:txBody>
      </p:sp>
      <p:sp>
        <p:nvSpPr>
          <p:cNvPr id="75818" name="AutoShape 12"/>
          <p:cNvSpPr>
            <a:spLocks noChangeArrowheads="1"/>
          </p:cNvSpPr>
          <p:nvPr/>
        </p:nvSpPr>
        <p:spPr bwMode="auto">
          <a:xfrm>
            <a:off x="1025525" y="2039938"/>
            <a:ext cx="3394075" cy="1084262"/>
          </a:xfrm>
          <a:prstGeom prst="roundRect">
            <a:avLst>
              <a:gd name="adj" fmla="val 16667"/>
            </a:avLst>
          </a:prstGeom>
          <a:solidFill>
            <a:srgbClr val="FFCC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19" name="Oval 16"/>
          <p:cNvSpPr>
            <a:spLocks noChangeArrowheads="1"/>
          </p:cNvSpPr>
          <p:nvPr/>
        </p:nvSpPr>
        <p:spPr bwMode="auto">
          <a:xfrm>
            <a:off x="5473700" y="2738438"/>
            <a:ext cx="2995613" cy="792162"/>
          </a:xfrm>
          <a:prstGeom prst="ellipse">
            <a:avLst/>
          </a:prstGeom>
          <a:solidFill>
            <a:srgbClr val="CC99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820" name="Rectangle 3"/>
          <p:cNvSpPr txBox="1">
            <a:spLocks noChangeArrowheads="1"/>
          </p:cNvSpPr>
          <p:nvPr/>
        </p:nvSpPr>
        <p:spPr bwMode="auto">
          <a:xfrm>
            <a:off x="695325" y="3814763"/>
            <a:ext cx="7615238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539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All these come from some non-superkeys that 	determine some other attributes.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We should eliminate such </a:t>
            </a:r>
            <a:r>
              <a:rPr lang="en-US" altLang="en-US" sz="2400">
                <a:solidFill>
                  <a:srgbClr val="FF0000"/>
                </a:solidFill>
              </a:rPr>
              <a:t>functional dependencies</a:t>
            </a:r>
            <a:r>
              <a:rPr lang="en-US" altLang="en-US" sz="240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How?  </a:t>
            </a:r>
            <a:r>
              <a:rPr lang="en-US" altLang="en-US" sz="2400">
                <a:ea typeface="MingLiU" panose="02020509000000000000" pitchFamily="49" charset="-120"/>
              </a:rPr>
              <a:t>→ check every non-superkey, but How?</a:t>
            </a:r>
            <a:endParaRPr lang="en-US" altLang="en-US" sz="240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The table itself gives some obvious dependencies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400"/>
              <a:t>But there can be non-obvious ones</a:t>
            </a:r>
          </a:p>
        </p:txBody>
      </p:sp>
      <p:cxnSp>
        <p:nvCxnSpPr>
          <p:cNvPr id="75821" name="Straight Connector 3"/>
          <p:cNvCxnSpPr>
            <a:cxnSpLocks noChangeShapeType="1"/>
          </p:cNvCxnSpPr>
          <p:nvPr/>
        </p:nvCxnSpPr>
        <p:spPr bwMode="auto">
          <a:xfrm flipV="1">
            <a:off x="1219200" y="3276600"/>
            <a:ext cx="6781800" cy="762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  <p:extLst>
      <p:ext uri="{BB962C8B-B14F-4D97-AF65-F5344CB8AC3E}">
        <p14:creationId xmlns:p14="http://schemas.microsoft.com/office/powerpoint/2010/main" val="327054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A </a:t>
            </a:r>
            <a:r>
              <a:rPr lang="en-US" altLang="zh-CN" sz="2400" dirty="0" err="1">
                <a:solidFill>
                  <a:srgbClr val="FF0000"/>
                </a:solidFill>
                <a:ea typeface="宋体" panose="02010600030101010101" pitchFamily="2" charset="-122"/>
              </a:rPr>
              <a:t>superkey</a:t>
            </a:r>
            <a:r>
              <a:rPr lang="en-US" altLang="zh-CN" sz="2400" dirty="0">
                <a:ea typeface="宋体" panose="02010600030101010101" pitchFamily="2" charset="-122"/>
              </a:rPr>
              <a:t> is a set of attributes that functionally determines all other attributes</a:t>
            </a: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  <p:extLst>
      <p:ext uri="{BB962C8B-B14F-4D97-AF65-F5344CB8AC3E}">
        <p14:creationId xmlns:p14="http://schemas.microsoft.com/office/powerpoint/2010/main" val="1236583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3AEB63-4D86-4AF2-B3EF-24DADF09650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467600" cy="4876800"/>
          </a:xfrm>
        </p:spPr>
        <p:txBody>
          <a:bodyPr/>
          <a:lstStyle/>
          <a:p>
            <a:pPr marL="0" indent="0">
              <a:buFont typeface="Monotype Sorts" pitchFamily="8" charset="2"/>
              <a:buNone/>
            </a:pP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X </a:t>
            </a:r>
            <a:r>
              <a:rPr lang="en-US" altLang="en-US" sz="2800" dirty="0">
                <a:solidFill>
                  <a:srgbClr val="FF0000"/>
                </a:solidFill>
                <a:ea typeface="MingLiU" panose="02020509000000000000" pitchFamily="49" charset="-120"/>
              </a:rPr>
              <a:t>→</a:t>
            </a:r>
            <a:r>
              <a:rPr lang="en-US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X functionally determines A</a:t>
            </a:r>
            <a:r>
              <a:rPr lang="en-US" altLang="zh-CN" sz="2800" dirty="0">
                <a:ea typeface="宋体" panose="02010600030101010101" pitchFamily="2" charset="-122"/>
              </a:rPr>
              <a:t>)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is an assertion about a relation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 that whenever two tuples of </a:t>
            </a:r>
            <a:r>
              <a:rPr lang="en-US" altLang="zh-CN" sz="2800" i="1" dirty="0"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agree on all the attributes of X, then they must also agree on the attribute A.</a:t>
            </a:r>
          </a:p>
          <a:p>
            <a:pPr marL="0" indent="0">
              <a:buFont typeface="Monotype Sorts" pitchFamily="8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marL="0" indent="0">
              <a:buFont typeface="Monotype Sorts" pitchFamily="8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A </a:t>
            </a:r>
            <a:r>
              <a:rPr lang="en-US" altLang="zh-CN" sz="2400" dirty="0" err="1">
                <a:solidFill>
                  <a:srgbClr val="FF0000"/>
                </a:solidFill>
                <a:ea typeface="宋体" panose="02010600030101010101" pitchFamily="2" charset="-122"/>
              </a:rPr>
              <a:t>superkey</a:t>
            </a:r>
            <a:r>
              <a:rPr lang="en-US" altLang="zh-CN" sz="2400" dirty="0">
                <a:ea typeface="宋体" panose="02010600030101010101" pitchFamily="2" charset="-122"/>
              </a:rPr>
              <a:t> is a set of attributes that functionally determines all other attributes</a:t>
            </a:r>
          </a:p>
          <a:p>
            <a:pPr marL="0" lvl="1" indent="0">
              <a:buNone/>
            </a:pPr>
            <a:endParaRPr lang="en-US" altLang="zh-CN" sz="1600" dirty="0">
              <a:ea typeface="宋体" panose="02010600030101010101" pitchFamily="2" charset="-122"/>
            </a:endParaRPr>
          </a:p>
          <a:p>
            <a:pPr marL="0" lvl="1" indent="-539750">
              <a:buFont typeface="Monotype Sorts" pitchFamily="8" charset="2"/>
              <a:buNone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Our main goal is to find non-</a:t>
            </a:r>
            <a:r>
              <a:rPr lang="en-US" altLang="zh-CN" dirty="0" err="1">
                <a:solidFill>
                  <a:srgbClr val="FFC000"/>
                </a:solidFill>
                <a:ea typeface="宋体" panose="02010600030101010101" pitchFamily="2" charset="-122"/>
              </a:rPr>
              <a:t>superkeys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 X that determine other attributes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Functional Dependencies (FD)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5E4052-E717-4523-81E2-A81C862A11D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39750" defTabSz="539750">
              <a:buFont typeface="Wingdings" panose="05000000000000000000" pitchFamily="2" charset="2"/>
              <a:buChar char="p"/>
            </a:pPr>
            <a:r>
              <a:rPr lang="en-US" altLang="zh-CN" sz="280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ea typeface="宋体" panose="02010600030101010101" pitchFamily="2" charset="-122"/>
              </a:rPr>
              <a:t>,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ea typeface="宋体" panose="02010600030101010101" pitchFamily="2" charset="-122"/>
              </a:rPr>
              <a:t>where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>
                <a:ea typeface="宋体" panose="02010600030101010101" pitchFamily="2" charset="-122"/>
              </a:rPr>
              <a:t>is not a </a:t>
            </a:r>
            <a:r>
              <a:rPr lang="en-US" altLang="en-US" sz="2800"/>
              <a:t>superkey and </a:t>
            </a:r>
            <a:r>
              <a:rPr lang="en-US" altLang="en-US" sz="2800">
                <a:solidFill>
                  <a:srgbClr val="00B050"/>
                </a:solidFill>
              </a:rPr>
              <a:t>A</a:t>
            </a:r>
            <a:r>
              <a:rPr lang="en-US" altLang="en-US" sz="280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>
                <a:solidFill>
                  <a:srgbClr val="00B050"/>
                </a:solidFill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009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37D6E6-963E-4567-B728-6EEE4519618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 dirty="0">
                <a:ea typeface="宋体" panose="02010600030101010101" pitchFamily="2" charset="-122"/>
              </a:rPr>
              <a:t>is not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 dirty="0">
                <a:solidFill>
                  <a:srgbClr val="00B050"/>
                </a:solidFill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may not be explicitly among 	the given FDs </a:t>
            </a:r>
            <a:r>
              <a:rPr lang="en-US" altLang="zh-CN" dirty="0">
                <a:ea typeface="宋体" panose="02010600030101010101" pitchFamily="2" charset="-122"/>
              </a:rPr>
              <a:t>								</a:t>
            </a:r>
          </a:p>
          <a:p>
            <a:pPr marL="0" indent="0" algn="ctr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 = {X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……, 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}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but we still want to know whether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can 	be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derived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400" dirty="0">
                <a:ea typeface="宋体" panose="02010600030101010101" pitchFamily="2" charset="-122"/>
              </a:rPr>
              <a:t>: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 contains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en-US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ea typeface="宋体" panose="02010600030101010101" pitchFamily="2" charset="-122"/>
              </a:rPr>
              <a:t>then 	 	   surely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 </a:t>
            </a:r>
            <a:r>
              <a:rPr lang="en-US" altLang="zh-CN" sz="2400" dirty="0">
                <a:ea typeface="宋体" panose="02010600030101010101" pitchFamily="2" charset="-122"/>
              </a:rPr>
              <a:t>holds, even it is not given in </a:t>
            </a:r>
            <a:r>
              <a:rPr lang="en-US" altLang="zh-CN" sz="24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4303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9918D6-F7A5-4CC4-B323-007C2700837F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Inferring FD’s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we want to identify all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bad FDs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 Y </a:t>
            </a:r>
            <a:r>
              <a:rPr lang="en-US" altLang="zh-CN" sz="2800" dirty="0">
                <a:ea typeface="宋体" panose="02010600030101010101" pitchFamily="2" charset="-122"/>
              </a:rPr>
              <a:t>is not a </a:t>
            </a:r>
            <a:r>
              <a:rPr lang="en-US" altLang="en-US" sz="2800" dirty="0" err="1"/>
              <a:t>superkey</a:t>
            </a:r>
            <a:r>
              <a:rPr lang="en-US" altLang="en-US" sz="2800" dirty="0"/>
              <a:t> and </a:t>
            </a:r>
            <a:r>
              <a:rPr lang="en-US" altLang="en-US" sz="2800" dirty="0">
                <a:solidFill>
                  <a:srgbClr val="00B050"/>
                </a:solidFill>
              </a:rPr>
              <a:t>A</a:t>
            </a:r>
            <a:r>
              <a:rPr lang="en-US" altLang="en-US" sz="2800" dirty="0">
                <a:solidFill>
                  <a:srgbClr val="00B050"/>
                </a:solidFill>
                <a:sym typeface="Symbol" panose="05050102010706020507" pitchFamily="18" charset="2"/>
              </a:rPr>
              <a:t></a:t>
            </a:r>
            <a:r>
              <a:rPr lang="en-US" altLang="en-US" sz="2800" dirty="0">
                <a:solidFill>
                  <a:srgbClr val="00B050"/>
                </a:solidFill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 FD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may not be explicitly among 	the given FDs </a:t>
            </a:r>
            <a:r>
              <a:rPr lang="en-US" altLang="zh-CN" dirty="0">
                <a:ea typeface="宋体" panose="02010600030101010101" pitchFamily="2" charset="-122"/>
              </a:rPr>
              <a:t>								</a:t>
            </a:r>
          </a:p>
          <a:p>
            <a:pPr marL="0" indent="0" algn="ctr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 = {X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X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, ……, </a:t>
            </a:r>
            <a:r>
              <a:rPr lang="en-US" altLang="zh-CN" sz="2400" dirty="0" err="1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}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but we still want to know whether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ea typeface="宋体" panose="02010600030101010101" pitchFamily="2" charset="-122"/>
              </a:rPr>
              <a:t>can 	be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derived</a:t>
            </a:r>
            <a:r>
              <a:rPr lang="en-US" altLang="zh-CN" sz="2800" dirty="0">
                <a:ea typeface="宋体" panose="02010600030101010101" pitchFamily="2" charset="-122"/>
              </a:rPr>
              <a:t> from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Example</a:t>
            </a:r>
            <a:r>
              <a:rPr lang="en-US" altLang="zh-CN" sz="2400" dirty="0">
                <a:ea typeface="宋体" panose="02010600030101010101" pitchFamily="2" charset="-122"/>
              </a:rPr>
              <a:t>: 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 contains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en-US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ea typeface="宋体" panose="02010600030101010101" pitchFamily="2" charset="-122"/>
              </a:rPr>
              <a:t>then 	 	   surely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C </a:t>
            </a:r>
            <a:r>
              <a:rPr lang="en-US" altLang="zh-CN" sz="2400" dirty="0">
                <a:ea typeface="宋体" panose="02010600030101010101" pitchFamily="2" charset="-122"/>
              </a:rPr>
              <a:t>holds, even it is not given in </a:t>
            </a:r>
            <a:r>
              <a:rPr lang="en-US" altLang="zh-CN" sz="24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ea typeface="宋体" panose="02010600030101010101" pitchFamily="2" charset="-122"/>
              </a:rPr>
              <a:t>. </a:t>
            </a:r>
          </a:p>
          <a:p>
            <a:pPr marL="457200" lvl="1" indent="-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dirty="0">
                <a:ea typeface="宋体" panose="02010600030101010101" pitchFamily="2" charset="-122"/>
              </a:rPr>
              <a:t>Important for designing good relation schemas.</a:t>
            </a:r>
          </a:p>
        </p:txBody>
      </p:sp>
    </p:spTree>
    <p:extLst>
      <p:ext uri="{BB962C8B-B14F-4D97-AF65-F5344CB8AC3E}">
        <p14:creationId xmlns:p14="http://schemas.microsoft.com/office/powerpoint/2010/main" val="3475139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DFECD3-F473-4063-BB8F-8CDD20A2511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</p:spTree>
    <p:extLst>
      <p:ext uri="{BB962C8B-B14F-4D97-AF65-F5344CB8AC3E}">
        <p14:creationId xmlns:p14="http://schemas.microsoft.com/office/powerpoint/2010/main" val="2696134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7834AB-5EA5-4A5F-ABCC-70FF82780C6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9702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29704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48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63D2AD-9E7D-4377-93CE-E12D73C66A9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219200"/>
            <a:ext cx="7772400" cy="4800600"/>
          </a:xfrm>
        </p:spPr>
        <p:txBody>
          <a:bodyPr/>
          <a:lstStyle/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To test if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ea typeface="宋体" panose="02010600030101010101" pitchFamily="2" charset="-122"/>
              </a:rPr>
              <a:t>, start by assuming two tuples agree in all attributes of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0" defTabSz="540000">
              <a:buFont typeface="Monotype Sorts" pitchFamily="8" charset="2"/>
              <a:buNone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 marL="0" indent="540000" defTabSz="540000">
              <a:buFont typeface="Wingdings" panose="05000000000000000000" pitchFamily="2" charset="2"/>
              <a:buChar char="p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Use the given FD’s to infer that these tuples 	must also agree in certain other attributes.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dirty="0">
                <a:ea typeface="宋体" panose="02010600030101010101" pitchFamily="2" charset="-122"/>
              </a:rPr>
              <a:t>	* </a:t>
            </a:r>
            <a:r>
              <a:rPr lang="en-US" altLang="zh-CN" sz="2400" dirty="0">
                <a:ea typeface="宋体" panose="02010600030101010101" pitchFamily="2" charset="-122"/>
              </a:rPr>
              <a:t>If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dirty="0">
                <a:ea typeface="宋体" panose="02010600030101010101" pitchFamily="2" charset="-122"/>
              </a:rPr>
              <a:t> is one of these attributes, then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holds.</a:t>
            </a:r>
          </a:p>
          <a:p>
            <a:pPr marL="0" lvl="1" indent="0" defTabSz="540000">
              <a:buFont typeface="Monotype Sorts" pitchFamily="8" charset="2"/>
              <a:buNone/>
              <a:defRPr/>
            </a:pPr>
            <a:r>
              <a:rPr lang="en-US" altLang="zh-CN" sz="2400" dirty="0">
                <a:ea typeface="宋体" panose="02010600030101010101" pitchFamily="2" charset="-122"/>
              </a:rPr>
              <a:t>	* Otherwise, the two tuples, with any forced 		 	   equalities, form a two-tuple relation that proves 		   that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400" dirty="0">
                <a:ea typeface="宋体" panose="02010600030101010101" pitchFamily="2" charset="-122"/>
              </a:rPr>
              <a:t>does not follow from the given FD’s.</a:t>
            </a: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Inference Test</a:t>
            </a:r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 flipH="1">
            <a:off x="3200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TextBox 3"/>
          <p:cNvSpPr txBox="1">
            <a:spLocks noChangeArrowheads="1"/>
          </p:cNvSpPr>
          <p:nvPr/>
        </p:nvSpPr>
        <p:spPr bwMode="auto">
          <a:xfrm>
            <a:off x="3592513" y="208597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32776" name="Line 6"/>
          <p:cNvSpPr>
            <a:spLocks noChangeShapeType="1"/>
          </p:cNvSpPr>
          <p:nvPr/>
        </p:nvSpPr>
        <p:spPr bwMode="auto">
          <a:xfrm>
            <a:off x="3962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923AFF2-0FE8-4BD3-908D-9133D255E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286000"/>
            <a:ext cx="25939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zz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… </a:t>
            </a:r>
            <a:r>
              <a:rPr lang="en-US" altLang="zh-CN" sz="2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yy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?? …  ?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？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76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C212CC-2DFF-4850-96D8-966325332B3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</p:spTree>
    <p:extLst>
      <p:ext uri="{BB962C8B-B14F-4D97-AF65-F5344CB8AC3E}">
        <p14:creationId xmlns:p14="http://schemas.microsoft.com/office/powerpoint/2010/main" val="653626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0D97C2-E6F7-47C3-AFC0-A90044E86A3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sp>
        <p:nvSpPr>
          <p:cNvPr id="34821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4887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AFF1BF-BF58-4D79-A777-B744B6CD8EA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5845" name="Group 6"/>
          <p:cNvGrpSpPr>
            <a:grpSpLocks/>
          </p:cNvGrpSpPr>
          <p:nvPr/>
        </p:nvGrpSpPr>
        <p:grpSpPr bwMode="auto">
          <a:xfrm>
            <a:off x="5715000" y="3265488"/>
            <a:ext cx="1676400" cy="1676400"/>
            <a:chOff x="2819400" y="1981200"/>
            <a:chExt cx="1676400" cy="1676400"/>
          </a:xfrm>
        </p:grpSpPr>
        <p:sp>
          <p:nvSpPr>
            <p:cNvPr id="35847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5848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46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650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B1E326-00E7-407D-BA95-80A6DB1AA9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6869" name="Group 6"/>
          <p:cNvGrpSpPr>
            <a:grpSpLocks/>
          </p:cNvGrpSpPr>
          <p:nvPr/>
        </p:nvGrpSpPr>
        <p:grpSpPr bwMode="auto">
          <a:xfrm>
            <a:off x="5715000" y="3265488"/>
            <a:ext cx="2538413" cy="1676400"/>
            <a:chOff x="2819400" y="1981200"/>
            <a:chExt cx="2538413" cy="1676400"/>
          </a:xfrm>
        </p:grpSpPr>
        <p:sp>
          <p:nvSpPr>
            <p:cNvPr id="36871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6872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6873" name="Group 25"/>
            <p:cNvGrpSpPr>
              <a:grpSpLocks/>
            </p:cNvGrpSpPr>
            <p:nvPr/>
          </p:nvGrpSpPr>
          <p:grpSpPr bwMode="auto">
            <a:xfrm>
              <a:off x="3429000" y="2209800"/>
              <a:ext cx="1928813" cy="838200"/>
              <a:chOff x="2160" y="1392"/>
              <a:chExt cx="1215" cy="528"/>
            </a:xfrm>
          </p:grpSpPr>
          <p:sp>
            <p:nvSpPr>
              <p:cNvPr id="36874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5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6876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6877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9368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CE190C-96FC-4B59-BB40-08D83C08E31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5486400" y="2884488"/>
            <a:ext cx="3200400" cy="2362200"/>
            <a:chOff x="2590800" y="1600200"/>
            <a:chExt cx="3200400" cy="2362200"/>
          </a:xfrm>
        </p:grpSpPr>
        <p:sp>
          <p:nvSpPr>
            <p:cNvPr id="37895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7896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7897" name="Group 26"/>
            <p:cNvGrpSpPr>
              <a:grpSpLocks/>
            </p:cNvGrpSpPr>
            <p:nvPr/>
          </p:nvGrpSpPr>
          <p:grpSpPr bwMode="auto">
            <a:xfrm>
              <a:off x="2590800" y="1600200"/>
              <a:ext cx="3200400" cy="2362200"/>
              <a:chOff x="1632" y="1008"/>
              <a:chExt cx="2016" cy="1488"/>
            </a:xfrm>
          </p:grpSpPr>
          <p:sp>
            <p:nvSpPr>
              <p:cNvPr id="37903" name="Text Box 9"/>
              <p:cNvSpPr txBox="1">
                <a:spLocks noChangeArrowheads="1"/>
              </p:cNvSpPr>
              <p:nvPr/>
            </p:nvSpPr>
            <p:spPr bwMode="auto">
              <a:xfrm>
                <a:off x="2870" y="1946"/>
                <a:ext cx="6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new Y</a:t>
                </a:r>
                <a:r>
                  <a:rPr lang="en-US" altLang="zh-CN" sz="2400" baseline="30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37904" name="Oval 10"/>
              <p:cNvSpPr>
                <a:spLocks noChangeArrowheads="1"/>
              </p:cNvSpPr>
              <p:nvPr/>
            </p:nvSpPr>
            <p:spPr bwMode="auto">
              <a:xfrm>
                <a:off x="1632" y="1008"/>
                <a:ext cx="2016" cy="14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7898" name="Group 25"/>
            <p:cNvGrpSpPr>
              <a:grpSpLocks/>
            </p:cNvGrpSpPr>
            <p:nvPr/>
          </p:nvGrpSpPr>
          <p:grpSpPr bwMode="auto">
            <a:xfrm>
              <a:off x="3429000" y="2209800"/>
              <a:ext cx="1928813" cy="838200"/>
              <a:chOff x="2160" y="1392"/>
              <a:chExt cx="1215" cy="528"/>
            </a:xfrm>
          </p:grpSpPr>
          <p:sp>
            <p:nvSpPr>
              <p:cNvPr id="37899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900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7901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7902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894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8574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9841F6-1D33-416E-A0EB-7BE0171CEB2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143000"/>
            <a:ext cx="7772400" cy="1066800"/>
          </a:xfrm>
        </p:spPr>
        <p:txBody>
          <a:bodyPr/>
          <a:lstStyle/>
          <a:p>
            <a:pPr marL="0" indent="0" defTabSz="539750">
              <a:buFont typeface="Monotype Sorts" pitchFamily="8" charset="2"/>
              <a:buNone/>
            </a:pPr>
            <a:r>
              <a:rPr lang="en-US" altLang="zh-CN" sz="2800">
                <a:ea typeface="宋体" panose="02010600030101010101" pitchFamily="2" charset="-122"/>
              </a:rPr>
              <a:t>An easier way to test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8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800">
                <a:ea typeface="宋体" panose="02010600030101010101" pitchFamily="2" charset="-122"/>
              </a:rPr>
              <a:t>is to compute the </a:t>
            </a: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closure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>
                <a:ea typeface="宋体" panose="02010600030101010101" pitchFamily="2" charset="-122"/>
              </a:rPr>
              <a:t>, denoted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Inference Test (computing closure)</a:t>
            </a:r>
          </a:p>
        </p:txBody>
      </p:sp>
      <p:grpSp>
        <p:nvGrpSpPr>
          <p:cNvPr id="38917" name="Group 6"/>
          <p:cNvGrpSpPr>
            <a:grpSpLocks/>
          </p:cNvGrpSpPr>
          <p:nvPr/>
        </p:nvGrpSpPr>
        <p:grpSpPr bwMode="auto">
          <a:xfrm>
            <a:off x="5486400" y="2884488"/>
            <a:ext cx="3200400" cy="2362200"/>
            <a:chOff x="2590800" y="1600200"/>
            <a:chExt cx="3200400" cy="2362200"/>
          </a:xfrm>
        </p:grpSpPr>
        <p:sp>
          <p:nvSpPr>
            <p:cNvPr id="38920" name="Text Box 3"/>
            <p:cNvSpPr txBox="1">
              <a:spLocks noChangeArrowheads="1"/>
            </p:cNvSpPr>
            <p:nvPr/>
          </p:nvSpPr>
          <p:spPr bwMode="auto">
            <a:xfrm>
              <a:off x="3032125" y="2936875"/>
              <a:ext cx="5191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baseline="3000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38921" name="Oval 7"/>
            <p:cNvSpPr>
              <a:spLocks noChangeArrowheads="1"/>
            </p:cNvSpPr>
            <p:nvPr/>
          </p:nvSpPr>
          <p:spPr bwMode="auto">
            <a:xfrm>
              <a:off x="2819400" y="1981200"/>
              <a:ext cx="1676400" cy="16764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8922" name="Group 26"/>
            <p:cNvGrpSpPr>
              <a:grpSpLocks/>
            </p:cNvGrpSpPr>
            <p:nvPr/>
          </p:nvGrpSpPr>
          <p:grpSpPr bwMode="auto">
            <a:xfrm>
              <a:off x="2590800" y="1600200"/>
              <a:ext cx="3200400" cy="2362200"/>
              <a:chOff x="1632" y="1008"/>
              <a:chExt cx="2016" cy="1488"/>
            </a:xfrm>
          </p:grpSpPr>
          <p:sp>
            <p:nvSpPr>
              <p:cNvPr id="38928" name="Text Box 9"/>
              <p:cNvSpPr txBox="1">
                <a:spLocks noChangeArrowheads="1"/>
              </p:cNvSpPr>
              <p:nvPr/>
            </p:nvSpPr>
            <p:spPr bwMode="auto">
              <a:xfrm>
                <a:off x="2870" y="1946"/>
                <a:ext cx="6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new Y</a:t>
                </a:r>
                <a:r>
                  <a:rPr lang="en-US" altLang="zh-CN" sz="2400" baseline="30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38929" name="Oval 10"/>
              <p:cNvSpPr>
                <a:spLocks noChangeArrowheads="1"/>
              </p:cNvSpPr>
              <p:nvPr/>
            </p:nvSpPr>
            <p:spPr bwMode="auto">
              <a:xfrm>
                <a:off x="1632" y="1008"/>
                <a:ext cx="2016" cy="14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8923" name="Group 25"/>
            <p:cNvGrpSpPr>
              <a:grpSpLocks/>
            </p:cNvGrpSpPr>
            <p:nvPr/>
          </p:nvGrpSpPr>
          <p:grpSpPr bwMode="auto">
            <a:xfrm>
              <a:off x="3428999" y="2209800"/>
              <a:ext cx="1914525" cy="838200"/>
              <a:chOff x="2160" y="1392"/>
              <a:chExt cx="1206" cy="528"/>
            </a:xfrm>
          </p:grpSpPr>
          <p:sp>
            <p:nvSpPr>
              <p:cNvPr id="38924" name="Oval 19"/>
              <p:cNvSpPr>
                <a:spLocks noChangeArrowheads="1"/>
              </p:cNvSpPr>
              <p:nvPr/>
            </p:nvSpPr>
            <p:spPr bwMode="auto">
              <a:xfrm>
                <a:off x="2160" y="1392"/>
                <a:ext cx="576" cy="528"/>
              </a:xfrm>
              <a:prstGeom prst="ellipse">
                <a:avLst/>
              </a:prstGeom>
              <a:solidFill>
                <a:srgbClr val="99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925" name="Text Box 20"/>
              <p:cNvSpPr txBox="1">
                <a:spLocks noChangeArrowheads="1"/>
              </p:cNvSpPr>
              <p:nvPr/>
            </p:nvSpPr>
            <p:spPr bwMode="auto">
              <a:xfrm>
                <a:off x="2304" y="148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8926" name="Text Box 21"/>
              <p:cNvSpPr txBox="1">
                <a:spLocks noChangeArrowheads="1"/>
              </p:cNvSpPr>
              <p:nvPr/>
            </p:nvSpPr>
            <p:spPr bwMode="auto">
              <a:xfrm>
                <a:off x="3120" y="1488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u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C00CC"/>
                  </a:buClr>
                  <a:buFont typeface="Monotype Sorts" pitchFamily="8" charset="2"/>
                  <a:buChar char="w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CC"/>
                  </a:buClr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8927" name="Line 23"/>
              <p:cNvSpPr>
                <a:spLocks noChangeShapeType="1"/>
              </p:cNvSpPr>
              <p:nvPr/>
            </p:nvSpPr>
            <p:spPr bwMode="auto">
              <a:xfrm>
                <a:off x="2544" y="163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8918" name="Rectangle 3"/>
          <p:cNvSpPr txBox="1">
            <a:spLocks noChangeArrowheads="1"/>
          </p:cNvSpPr>
          <p:nvPr/>
        </p:nvSpPr>
        <p:spPr bwMode="auto">
          <a:xfrm>
            <a:off x="661988" y="2344738"/>
            <a:ext cx="4419600" cy="3751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2400">
                <a:ea typeface="宋体" panose="02010600030101010101" pitchFamily="2" charset="-122"/>
              </a:rPr>
              <a:t> Closure(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)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1.</a:t>
            </a:r>
            <a:r>
              <a:rPr lang="en-US" altLang="zh-CN" sz="2400">
                <a:ea typeface="宋体" panose="02010600030101010101" pitchFamily="2" charset="-122"/>
              </a:rPr>
              <a:t>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=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</a:t>
            </a:r>
            <a:r>
              <a:rPr lang="en-US" altLang="zh-CN" sz="2400">
                <a:ea typeface="宋体" panose="02010600030101010101" pitchFamily="2" charset="-122"/>
              </a:rPr>
              <a:t>  While changes Do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2.1</a:t>
            </a:r>
            <a:r>
              <a:rPr lang="en-US" altLang="zh-CN" sz="2400">
                <a:ea typeface="宋体" panose="02010600030101010101" pitchFamily="2" charset="-122"/>
              </a:rPr>
              <a:t>	  look for an FD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zh-CN" sz="2400">
                <a:ea typeface="宋体" panose="02010600030101010101" pitchFamily="2" charset="-122"/>
              </a:rPr>
              <a:t>  	  where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400">
                <a:ea typeface="宋体" panose="02010600030101010101" pitchFamily="2" charset="-122"/>
              </a:rPr>
              <a:t> is a subset of 	 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 but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is not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 	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2.2</a:t>
            </a:r>
            <a:r>
              <a:rPr lang="en-US" altLang="zh-CN" sz="2400">
                <a:ea typeface="宋体" panose="02010600030101010101" pitchFamily="2" charset="-122"/>
              </a:rPr>
              <a:t>	  add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>
                <a:ea typeface="宋体" panose="02010600030101010101" pitchFamily="2" charset="-122"/>
              </a:rPr>
              <a:t> to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;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ea typeface="宋体" panose="02010600030101010101" pitchFamily="2" charset="-122"/>
              </a:rPr>
              <a:t>3.</a:t>
            </a:r>
            <a:r>
              <a:rPr lang="en-US" altLang="zh-CN" sz="2400">
                <a:ea typeface="宋体" panose="02010600030101010101" pitchFamily="2" charset="-122"/>
              </a:rPr>
              <a:t>  every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ea typeface="宋体" panose="02010600030101010101" pitchFamily="2" charset="-122"/>
              </a:rPr>
              <a:t> in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>
                <a:ea typeface="宋体" panose="02010600030101010101" pitchFamily="2" charset="-122"/>
              </a:rPr>
              <a:t>\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400">
                <a:ea typeface="宋体" panose="02010600030101010101" pitchFamily="2" charset="-122"/>
              </a:rPr>
              <a:t> satisfies 	          	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24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4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5486400" y="5467350"/>
            <a:ext cx="3368675" cy="83026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600">
                <a:ea typeface="宋体" panose="02010600030101010101" pitchFamily="2" charset="-122"/>
              </a:rPr>
              <a:t>It can be proved that the Algorithm Closure(Y) finds exactly those FDs Y </a:t>
            </a:r>
            <a:r>
              <a:rPr lang="en-US" altLang="en-US" sz="1600">
                <a:ea typeface="MingLiU" panose="02020509000000000000" pitchFamily="49" charset="-120"/>
              </a:rPr>
              <a:t>→ </a:t>
            </a:r>
            <a:r>
              <a:rPr lang="en-US" altLang="zh-CN" sz="1600">
                <a:ea typeface="宋体" panose="02010600030101010101" pitchFamily="2" charset="-122"/>
              </a:rPr>
              <a:t>A implied by the given FDs.</a:t>
            </a:r>
          </a:p>
        </p:txBody>
      </p:sp>
    </p:spTree>
    <p:extLst>
      <p:ext uri="{BB962C8B-B14F-4D97-AF65-F5344CB8AC3E}">
        <p14:creationId xmlns:p14="http://schemas.microsoft.com/office/powerpoint/2010/main" val="1962167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05FA64-9FE9-42EB-8117-A972C9C2C86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1970692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8BE05-3569-45F2-830F-97C794F791A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1688092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34A877-3BB0-4E5E-B405-EFFA18EE8C7B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From here, we can also find all keys. 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2309205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BCAFDB-22D1-421D-BB43-36F9E95CE8E1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Thus, on a given relation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>
                <a:ea typeface="宋体" panose="02010600030101010101" pitchFamily="2" charset="-122"/>
              </a:rPr>
              <a:t> with attribute set 	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 and FDs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, for each subset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of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we can 	compute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 using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ea typeface="宋体" panose="02010600030101010101" pitchFamily="2" charset="-122"/>
              </a:rPr>
              <a:t>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宋体" panose="02010600030101010101" pitchFamily="2" charset="-122"/>
              </a:rPr>
              <a:t>=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is a superkey.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8163" defTabSz="539750">
              <a:buFont typeface="Wingdings" panose="05000000000000000000" pitchFamily="2" charset="2"/>
              <a:buChar char="q"/>
            </a:pPr>
            <a:r>
              <a:rPr lang="en-US" altLang="zh-CN" sz="2800">
                <a:ea typeface="宋体" panose="02010600030101010101" pitchFamily="2" charset="-122"/>
              </a:rPr>
              <a:t>If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≠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≠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, then </a:t>
            </a:r>
            <a:r>
              <a:rPr lang="en-US" altLang="zh-CN" sz="28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en-US" sz="2800">
                <a:ea typeface="MingLiU" panose="02020509000000000000" pitchFamily="49" charset="-120"/>
              </a:rPr>
              <a:t>→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>
                <a:ea typeface="MingLiU" panose="02020509000000000000" pitchFamily="49" charset="-120"/>
              </a:rPr>
              <a:t>\</a:t>
            </a:r>
            <a:r>
              <a:rPr lang="en-US" altLang="zh-CN" sz="280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>
                <a:ea typeface="宋体" panose="02010600030101010101" pitchFamily="2" charset="-122"/>
              </a:rPr>
              <a:t>is a 	bad 	FD.</a:t>
            </a: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2636178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6D37E8-04DE-4429-8731-092F7336986B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on a given relation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with attribute set 	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 and FDs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, for each subset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of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we can 	compute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 using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=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is a </a:t>
            </a:r>
            <a:r>
              <a:rPr lang="en-US" altLang="zh-CN" sz="2800" dirty="0" err="1">
                <a:ea typeface="宋体" panose="02010600030101010101" pitchFamily="2" charset="-122"/>
              </a:rPr>
              <a:t>superkey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\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a 	bad 	FD.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Then we use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normalization</a:t>
            </a:r>
            <a:r>
              <a:rPr lang="en-US" altLang="zh-CN" sz="2800" dirty="0">
                <a:ea typeface="宋体" panose="02010600030101010101" pitchFamily="2" charset="-122"/>
              </a:rPr>
              <a:t>”, which breaks a 	relation into several relations, to eliminate 	bad FDs.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3622675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4F2C04-9BB6-4C5B-A413-D5F72DA0AEC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24813" cy="5105400"/>
          </a:xfrm>
        </p:spPr>
        <p:txBody>
          <a:bodyPr/>
          <a:lstStyle/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Thus, on a given relation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with attribute set 	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 and FDs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, for each subset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of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we can 	compute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 using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宋体" panose="02010600030101010101" pitchFamily="2" charset="-122"/>
              </a:rPr>
              <a:t>=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is a </a:t>
            </a:r>
            <a:r>
              <a:rPr lang="en-US" altLang="zh-CN" sz="2800" dirty="0" err="1">
                <a:ea typeface="宋体" panose="02010600030101010101" pitchFamily="2" charset="-122"/>
              </a:rPr>
              <a:t>superkey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From here, we can also find all keys.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If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Z, and 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≠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, then 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en-US" sz="2800" dirty="0">
                <a:ea typeface="MingLiU" panose="02020509000000000000" pitchFamily="49" charset="-120"/>
              </a:rPr>
              <a:t>→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30000" dirty="0">
                <a:solidFill>
                  <a:srgbClr val="00990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800" dirty="0">
                <a:ea typeface="MingLiU" panose="02020509000000000000" pitchFamily="49" charset="-120"/>
              </a:rPr>
              <a:t>\</a:t>
            </a:r>
            <a:r>
              <a:rPr lang="en-US" altLang="zh-CN" sz="2800" dirty="0">
                <a:solidFill>
                  <a:srgbClr val="009900"/>
                </a:solidFill>
                <a:ea typeface="宋体" panose="02010600030101010101" pitchFamily="2" charset="-122"/>
              </a:rPr>
              <a:t>X </a:t>
            </a:r>
            <a:r>
              <a:rPr lang="en-US" altLang="zh-CN" sz="2800" dirty="0">
                <a:ea typeface="宋体" panose="02010600030101010101" pitchFamily="2" charset="-122"/>
              </a:rPr>
              <a:t>is a 	bad 	FD.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r>
              <a:rPr lang="en-US" altLang="zh-CN" sz="2800" dirty="0">
                <a:ea typeface="宋体" panose="02010600030101010101" pitchFamily="2" charset="-122"/>
              </a:rPr>
              <a:t>Then we use “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normalization</a:t>
            </a:r>
            <a:r>
              <a:rPr lang="en-US" altLang="zh-CN" sz="2800" dirty="0">
                <a:ea typeface="宋体" panose="02010600030101010101" pitchFamily="2" charset="-122"/>
              </a:rPr>
              <a:t>”, which breaks a 	relation into several relations, to eliminate 	bad FDs.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Should also take care of FDs in the resulting relations. </a:t>
            </a:r>
          </a:p>
          <a:p>
            <a:pPr marL="0" indent="539496" defTabSz="539750">
              <a:buFont typeface="Wingdings" panose="05000000000000000000" pitchFamily="2" charset="2"/>
              <a:buChar char="q"/>
              <a:defRPr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42198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BE511FC-B3CF-43EE-BF7E-235F7B55816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Some Tricks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No need to compute the closure of the 	empty set or of the set of all 	attributes.</a:t>
            </a:r>
          </a:p>
        </p:txBody>
      </p:sp>
    </p:spTree>
    <p:extLst>
      <p:ext uri="{BB962C8B-B14F-4D97-AF65-F5344CB8AC3E}">
        <p14:creationId xmlns:p14="http://schemas.microsoft.com/office/powerpoint/2010/main" val="914475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B6F9A2-9DF3-4C30-82D5-C21D1FB0638D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Some Tricks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No need to compute the closure of the 	empty set or of the set of all 	attributes.</a:t>
            </a:r>
          </a:p>
          <a:p>
            <a:pPr marL="0" indent="-538163" defTabSz="538163">
              <a:buFont typeface="Wingdings" panose="05000000000000000000" pitchFamily="2" charset="2"/>
              <a:buChar char="q"/>
            </a:pPr>
            <a:r>
              <a:rPr lang="en-US" altLang="zh-CN">
                <a:ea typeface="宋体" panose="02010600030101010101" pitchFamily="2" charset="-122"/>
              </a:rPr>
              <a:t>If we find </a:t>
            </a:r>
            <a:r>
              <a:rPr lang="en-US" altLang="zh-CN" i="1">
                <a:ea typeface="宋体" panose="02010600030101010101" pitchFamily="2" charset="-122"/>
              </a:rPr>
              <a:t>X</a:t>
            </a:r>
            <a:r>
              <a:rPr lang="en-US" altLang="zh-CN" baseline="30000">
                <a:ea typeface="宋体" panose="02010600030101010101" pitchFamily="2" charset="-122"/>
              </a:rPr>
              <a:t> +</a:t>
            </a:r>
            <a:r>
              <a:rPr lang="en-US" altLang="zh-CN">
                <a:ea typeface="宋体" panose="02010600030101010101" pitchFamily="2" charset="-122"/>
              </a:rPr>
              <a:t> = Z (i.e., all attributes), 	then so is the closure of any superset 	of </a:t>
            </a:r>
            <a:r>
              <a:rPr lang="en-US" altLang="zh-CN" i="1">
                <a:ea typeface="宋体" panose="02010600030101010101" pitchFamily="2" charset="-122"/>
              </a:rPr>
              <a:t>X</a:t>
            </a:r>
            <a:r>
              <a:rPr lang="en-US" altLang="zh-CN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60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204813-D8C2-40F7-AC1E-27399141372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1" name="Rectangle 2"/>
          <p:cNvSpPr txBox="1"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chemeClr val="tx2"/>
                </a:solidFill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678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F1A046-947B-437B-89D7-18FC28D5A43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62824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25F329-9404-4A7A-A6DE-2C7444A730C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197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019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0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2320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FE6641-EB48-46B2-AA33-6C8C10A1A67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1204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05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24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122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1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0420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5EBC25-72BB-445C-85DE-0B7117CBE9A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2228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229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48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2249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2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3902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36F3809-AD1E-4C40-BD15-DF0B03EA6D1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3251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3277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3278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3253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54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55" name="Straight Arrow Connector 20"/>
          <p:cNvCxnSpPr>
            <a:cxnSpLocks noChangeShapeType="1"/>
            <a:stCxn id="53277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274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3275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327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6861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B724DE-B500-42D7-9C65-A010293AFE2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4275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4339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4340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4277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78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79" name="Straight Arrow Connector 20"/>
          <p:cNvCxnSpPr>
            <a:cxnSpLocks noChangeShapeType="1"/>
            <a:stCxn id="54339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4326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327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328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4329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4337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338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4330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4334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4335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4331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33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43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8738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78C330-C89A-4B07-A133-FD36B3E52FF6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5299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5365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5366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5301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2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3" name="Straight Arrow Connector 20"/>
          <p:cNvCxnSpPr>
            <a:cxnSpLocks noChangeShapeType="1"/>
            <a:stCxn id="55365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04" name="TextBox 11"/>
          <p:cNvSpPr txBox="1">
            <a:spLocks noChangeArrowheads="1"/>
          </p:cNvSpPr>
          <p:nvPr/>
        </p:nvSpPr>
        <p:spPr bwMode="auto">
          <a:xfrm>
            <a:off x="5373688" y="4005263"/>
            <a:ext cx="4175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ea typeface="宋体" panose="02010600030101010101" pitchFamily="2" charset="-122"/>
              </a:rPr>
              <a:t>1 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5351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52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53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5354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5363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364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5355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5360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5361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5356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57" name="TextBox 55"/>
          <p:cNvSpPr txBox="1">
            <a:spLocks noChangeArrowheads="1"/>
          </p:cNvSpPr>
          <p:nvPr/>
        </p:nvSpPr>
        <p:spPr bwMode="auto">
          <a:xfrm>
            <a:off x="7480300" y="4014788"/>
            <a:ext cx="368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</a:t>
            </a:r>
            <a:r>
              <a:rPr lang="en-US" altLang="zh-CN" sz="1200" baseline="-25000">
                <a:ea typeface="宋体" panose="02010600030101010101" pitchFamily="2" charset="-122"/>
              </a:rPr>
              <a:t>2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sp>
        <p:nvSpPr>
          <p:cNvPr id="5535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53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3358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7309682-C001-4726-960F-7C2136F773EA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6323" name="Group 2"/>
          <p:cNvGrpSpPr>
            <a:grpSpLocks/>
          </p:cNvGrpSpPr>
          <p:nvPr/>
        </p:nvGrpSpPr>
        <p:grpSpPr bwMode="auto">
          <a:xfrm>
            <a:off x="6373813" y="1371600"/>
            <a:ext cx="1508125" cy="276225"/>
            <a:chOff x="6374031" y="1371600"/>
            <a:chExt cx="1507140" cy="276999"/>
          </a:xfrm>
        </p:grpSpPr>
        <p:sp>
          <p:nvSpPr>
            <p:cNvPr id="56393" name="TextBox 13"/>
            <p:cNvSpPr txBox="1">
              <a:spLocks noChangeArrowheads="1"/>
            </p:cNvSpPr>
            <p:nvPr/>
          </p:nvSpPr>
          <p:spPr bwMode="auto">
            <a:xfrm>
              <a:off x="6374031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6394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 bwMode="auto">
          <a:xfrm>
            <a:off x="5854700" y="1524000"/>
            <a:ext cx="69850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S</a:t>
            </a:r>
            <a:r>
              <a:rPr lang="en-US" sz="1200" baseline="-25000" dirty="0">
                <a:latin typeface="+mn-lt"/>
              </a:rPr>
              <a:t>1</a:t>
            </a:r>
            <a:r>
              <a:rPr lang="en-US" sz="1200" dirty="0">
                <a:latin typeface="+mn-lt"/>
              </a:rPr>
              <a:t> = X</a:t>
            </a:r>
            <a:r>
              <a:rPr lang="en-US" sz="1200" baseline="30000" dirty="0">
                <a:latin typeface="+mn-lt"/>
              </a:rPr>
              <a:t>+</a:t>
            </a:r>
          </a:p>
        </p:txBody>
      </p:sp>
      <p:cxnSp>
        <p:nvCxnSpPr>
          <p:cNvPr id="56325" name="Straight Arrow Connector 5"/>
          <p:cNvCxnSpPr>
            <a:cxnSpLocks noChangeShapeType="1"/>
          </p:cNvCxnSpPr>
          <p:nvPr/>
        </p:nvCxnSpPr>
        <p:spPr bwMode="auto">
          <a:xfrm flipV="1">
            <a:off x="6477000" y="1657350"/>
            <a:ext cx="520700" cy="4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6" name="Straight Arrow Connector 7"/>
          <p:cNvCxnSpPr>
            <a:cxnSpLocks noChangeShapeType="1"/>
          </p:cNvCxnSpPr>
          <p:nvPr/>
        </p:nvCxnSpPr>
        <p:spPr bwMode="auto">
          <a:xfrm flipH="1" flipV="1">
            <a:off x="5002213" y="1654175"/>
            <a:ext cx="819150" cy="79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7" name="Straight Arrow Connector 20"/>
          <p:cNvCxnSpPr>
            <a:cxnSpLocks noChangeShapeType="1"/>
            <a:stCxn id="56393" idx="1"/>
          </p:cNvCxnSpPr>
          <p:nvPr/>
        </p:nvCxnSpPr>
        <p:spPr bwMode="auto">
          <a:xfrm flipH="1" flipV="1">
            <a:off x="5969000" y="1500188"/>
            <a:ext cx="404813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328" name="Group 46"/>
          <p:cNvGrpSpPr>
            <a:grpSpLocks/>
          </p:cNvGrpSpPr>
          <p:nvPr/>
        </p:nvGrpSpPr>
        <p:grpSpPr bwMode="auto">
          <a:xfrm>
            <a:off x="5078413" y="4005263"/>
            <a:ext cx="965200" cy="338137"/>
            <a:chOff x="5077646" y="3914001"/>
            <a:chExt cx="965329" cy="338755"/>
          </a:xfrm>
        </p:grpSpPr>
        <p:sp>
          <p:nvSpPr>
            <p:cNvPr id="56391" name="TextBox 11"/>
            <p:cNvSpPr txBox="1">
              <a:spLocks noChangeArrowheads="1"/>
            </p:cNvSpPr>
            <p:nvPr/>
          </p:nvSpPr>
          <p:spPr bwMode="auto">
            <a:xfrm>
              <a:off x="5077646" y="3914001"/>
              <a:ext cx="9653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R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1 </a:t>
              </a:r>
              <a:r>
                <a:rPr lang="en-US" altLang="zh-CN" sz="1200">
                  <a:ea typeface="宋体" panose="02010600030101010101" pitchFamily="2" charset="-122"/>
                </a:rPr>
                <a:t>= </a:t>
              </a:r>
              <a:r>
                <a:rPr lang="el-GR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altLang="zh-CN" sz="1200">
                  <a:ea typeface="宋体" panose="02010600030101010101" pitchFamily="2" charset="-122"/>
                </a:rPr>
                <a:t>  (R)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sp>
          <p:nvSpPr>
            <p:cNvPr id="56392" name="TextBox 41"/>
            <p:cNvSpPr txBox="1">
              <a:spLocks noChangeArrowheads="1"/>
            </p:cNvSpPr>
            <p:nvPr/>
          </p:nvSpPr>
          <p:spPr bwMode="auto">
            <a:xfrm>
              <a:off x="5498178" y="3975757"/>
              <a:ext cx="3209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</a:t>
              </a:r>
              <a:r>
                <a:rPr lang="en-US" altLang="en-US" sz="1200" baseline="-25000">
                  <a:latin typeface="Times New Roman" panose="02020603050405020304" pitchFamily="18" charset="0"/>
                </a:rPr>
                <a:t>1</a:t>
              </a:r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014913" y="1782763"/>
          <a:ext cx="29718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19613" y="3181350"/>
          <a:ext cx="1981200" cy="733425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  <a:r>
                        <a:rPr kumimoji="0" lang="en-US" altLang="zh-CN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\X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634163" y="3181350"/>
          <a:ext cx="1976437" cy="733425"/>
        </p:xfrm>
        <a:graphic>
          <a:graphicData uri="http://schemas.openxmlformats.org/drawingml/2006/table">
            <a:tbl>
              <a:tblPr/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X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W</a:t>
                      </a: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CC"/>
                        </a:buClr>
                        <a:buFont typeface="Monotype Sorts" pitchFamily="8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CC"/>
                        </a:buClr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marL="91436" marR="91436"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6375" name="Straight Arrow Connector 25"/>
          <p:cNvCxnSpPr>
            <a:cxnSpLocks noChangeShapeType="1"/>
          </p:cNvCxnSpPr>
          <p:nvPr/>
        </p:nvCxnSpPr>
        <p:spPr bwMode="auto">
          <a:xfrm flipH="1">
            <a:off x="5765800" y="2605088"/>
            <a:ext cx="366713" cy="290512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76" name="Straight Arrow Connector 32"/>
          <p:cNvCxnSpPr>
            <a:cxnSpLocks noChangeShapeType="1"/>
          </p:cNvCxnSpPr>
          <p:nvPr/>
        </p:nvCxnSpPr>
        <p:spPr bwMode="auto">
          <a:xfrm>
            <a:off x="6897688" y="2601913"/>
            <a:ext cx="454025" cy="293687"/>
          </a:xfrm>
          <a:prstGeom prst="straightConnector1">
            <a:avLst/>
          </a:prstGeom>
          <a:noFill/>
          <a:ln w="57150" algn="ctr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77" name="TextBox 39"/>
          <p:cNvSpPr txBox="1">
            <a:spLocks noChangeArrowheads="1"/>
          </p:cNvSpPr>
          <p:nvPr/>
        </p:nvSpPr>
        <p:spPr bwMode="auto">
          <a:xfrm>
            <a:off x="6432550" y="2482850"/>
            <a:ext cx="328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R </a:t>
            </a:r>
            <a:endParaRPr lang="en-US" altLang="zh-CN" sz="1200" baseline="30000">
              <a:ea typeface="宋体" panose="02010600030101010101" pitchFamily="2" charset="-122"/>
            </a:endParaRPr>
          </a:p>
        </p:txBody>
      </p:sp>
      <p:grpSp>
        <p:nvGrpSpPr>
          <p:cNvPr id="56378" name="Group 41"/>
          <p:cNvGrpSpPr>
            <a:grpSpLocks/>
          </p:cNvGrpSpPr>
          <p:nvPr/>
        </p:nvGrpSpPr>
        <p:grpSpPr bwMode="auto">
          <a:xfrm>
            <a:off x="4506913" y="2932113"/>
            <a:ext cx="1981200" cy="276225"/>
            <a:chOff x="5001446" y="1524000"/>
            <a:chExt cx="1981200" cy="276999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5763446" y="1524000"/>
              <a:ext cx="69850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S</a:t>
              </a:r>
              <a:r>
                <a:rPr lang="en-US" sz="1200" baseline="-25000" dirty="0">
                  <a:latin typeface="+mn-lt"/>
                </a:rPr>
                <a:t>1</a:t>
              </a:r>
              <a:r>
                <a:rPr lang="en-US" sz="1200" dirty="0">
                  <a:latin typeface="+mn-lt"/>
                </a:rPr>
                <a:t> = X</a:t>
              </a:r>
              <a:r>
                <a:rPr lang="en-US" sz="1200" baseline="30000" dirty="0">
                  <a:latin typeface="+mn-lt"/>
                </a:rPr>
                <a:t>+</a:t>
              </a:r>
            </a:p>
          </p:txBody>
        </p:sp>
        <p:cxnSp>
          <p:nvCxnSpPr>
            <p:cNvPr id="56389" name="Straight Arrow Connector 5"/>
            <p:cNvCxnSpPr>
              <a:cxnSpLocks noChangeShapeType="1"/>
              <a:stCxn id="43" idx="3"/>
            </p:cNvCxnSpPr>
            <p:nvPr/>
          </p:nvCxnSpPr>
          <p:spPr bwMode="auto">
            <a:xfrm flipV="1">
              <a:off x="6462676" y="1658004"/>
              <a:ext cx="519970" cy="449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390" name="Straight Arrow Connector 7"/>
            <p:cNvCxnSpPr>
              <a:cxnSpLocks noChangeShapeType="1"/>
            </p:cNvCxnSpPr>
            <p:nvPr/>
          </p:nvCxnSpPr>
          <p:spPr bwMode="auto">
            <a:xfrm flipH="1" flipV="1">
              <a:off x="5001446" y="1654175"/>
              <a:ext cx="819616" cy="765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6379" name="Group 47"/>
          <p:cNvGrpSpPr>
            <a:grpSpLocks/>
          </p:cNvGrpSpPr>
          <p:nvPr/>
        </p:nvGrpSpPr>
        <p:grpSpPr bwMode="auto">
          <a:xfrm>
            <a:off x="7124700" y="2911475"/>
            <a:ext cx="1431925" cy="276225"/>
            <a:chOff x="6449246" y="1371600"/>
            <a:chExt cx="1431925" cy="276999"/>
          </a:xfrm>
        </p:grpSpPr>
        <p:sp>
          <p:nvSpPr>
            <p:cNvPr id="56386" name="TextBox 48"/>
            <p:cNvSpPr txBox="1">
              <a:spLocks noChangeArrowheads="1"/>
            </p:cNvSpPr>
            <p:nvPr/>
          </p:nvSpPr>
          <p:spPr bwMode="auto">
            <a:xfrm>
              <a:off x="6449246" y="1371600"/>
              <a:ext cx="10935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S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 = X ∪ W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cxnSp>
          <p:nvCxnSpPr>
            <p:cNvPr id="56387" name="Straight Arrow Connector 19"/>
            <p:cNvCxnSpPr>
              <a:cxnSpLocks noChangeShapeType="1"/>
            </p:cNvCxnSpPr>
            <p:nvPr/>
          </p:nvCxnSpPr>
          <p:spPr bwMode="auto">
            <a:xfrm>
              <a:off x="7363592" y="1501446"/>
              <a:ext cx="517579" cy="826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6380" name="Straight Arrow Connector 20"/>
          <p:cNvCxnSpPr>
            <a:cxnSpLocks noChangeShapeType="1"/>
          </p:cNvCxnSpPr>
          <p:nvPr/>
        </p:nvCxnSpPr>
        <p:spPr bwMode="auto">
          <a:xfrm flipH="1" flipV="1">
            <a:off x="6618288" y="3051175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381" name="Group 54"/>
          <p:cNvGrpSpPr>
            <a:grpSpLocks/>
          </p:cNvGrpSpPr>
          <p:nvPr/>
        </p:nvGrpSpPr>
        <p:grpSpPr bwMode="auto">
          <a:xfrm>
            <a:off x="7138988" y="4014788"/>
            <a:ext cx="966787" cy="339725"/>
            <a:chOff x="5077646" y="3914001"/>
            <a:chExt cx="965329" cy="338755"/>
          </a:xfrm>
        </p:grpSpPr>
        <p:sp>
          <p:nvSpPr>
            <p:cNvPr id="56384" name="TextBox 55"/>
            <p:cNvSpPr txBox="1">
              <a:spLocks noChangeArrowheads="1"/>
            </p:cNvSpPr>
            <p:nvPr/>
          </p:nvSpPr>
          <p:spPr bwMode="auto">
            <a:xfrm>
              <a:off x="5077646" y="3914001"/>
              <a:ext cx="9653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ea typeface="宋体" panose="02010600030101010101" pitchFamily="2" charset="-122"/>
                </a:rPr>
                <a:t>R</a:t>
              </a:r>
              <a:r>
                <a:rPr lang="en-US" altLang="zh-CN" sz="1200" baseline="-25000">
                  <a:ea typeface="宋体" panose="02010600030101010101" pitchFamily="2" charset="-122"/>
                </a:rPr>
                <a:t>2 </a:t>
              </a:r>
              <a:r>
                <a:rPr lang="en-US" altLang="zh-CN" sz="1200">
                  <a:ea typeface="宋体" panose="02010600030101010101" pitchFamily="2" charset="-122"/>
                </a:rPr>
                <a:t>= </a:t>
              </a:r>
              <a:r>
                <a:rPr lang="el-GR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altLang="zh-CN" sz="1200">
                  <a:ea typeface="宋体" panose="02010600030101010101" pitchFamily="2" charset="-122"/>
                </a:rPr>
                <a:t>  (R) </a:t>
              </a:r>
              <a:endParaRPr lang="en-US" altLang="zh-CN" sz="1200" baseline="30000">
                <a:ea typeface="宋体" panose="02010600030101010101" pitchFamily="2" charset="-122"/>
              </a:endParaRPr>
            </a:p>
          </p:txBody>
        </p:sp>
        <p:sp>
          <p:nvSpPr>
            <p:cNvPr id="56385" name="TextBox 41"/>
            <p:cNvSpPr txBox="1">
              <a:spLocks noChangeArrowheads="1"/>
            </p:cNvSpPr>
            <p:nvPr/>
          </p:nvSpPr>
          <p:spPr bwMode="auto">
            <a:xfrm>
              <a:off x="5498178" y="3975757"/>
              <a:ext cx="3209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S</a:t>
              </a:r>
              <a:r>
                <a:rPr lang="en-US" altLang="en-US" sz="120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56382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63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50422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4DACDB-DED8-43DE-B611-9C1FAF768B3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144463" y="831850"/>
            <a:ext cx="646112" cy="273050"/>
          </a:xfrm>
          <a:prstGeom prst="wedgeRoundRectCallout">
            <a:avLst>
              <a:gd name="adj1" fmla="val 65140"/>
              <a:gd name="adj2" fmla="val 708909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latin typeface="+mn-lt"/>
              </a:rPr>
              <a:t>How?</a:t>
            </a:r>
          </a:p>
        </p:txBody>
      </p:sp>
      <p:sp>
        <p:nvSpPr>
          <p:cNvPr id="57348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3521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D625477-C2EE-48F5-0792-2535BF89C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>
            <a:extLst>
              <a:ext uri="{FF2B5EF4-FFF2-40B4-BE49-F238E27FC236}">
                <a16:creationId xmlns:a16="http://schemas.microsoft.com/office/drawing/2014/main" id="{AF6A56E2-4A34-22F9-8084-386D05F64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4DACDB-DED8-43DE-B611-9C1FAF768B38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C98371F1-A3CD-9DE0-7714-6423EE62BB6C}"/>
              </a:ext>
            </a:extLst>
          </p:cNvPr>
          <p:cNvSpPr/>
          <p:nvPr/>
        </p:nvSpPr>
        <p:spPr bwMode="auto">
          <a:xfrm>
            <a:off x="144463" y="831850"/>
            <a:ext cx="646112" cy="273050"/>
          </a:xfrm>
          <a:prstGeom prst="wedgeRoundRectCallout">
            <a:avLst>
              <a:gd name="adj1" fmla="val 65140"/>
              <a:gd name="adj2" fmla="val 708909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latin typeface="+mn-lt"/>
              </a:rPr>
              <a:t>How?</a:t>
            </a:r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8E5CA1A-D5CD-F8A6-128E-8B0D26E04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>
                <a:ea typeface="宋体" panose="02010600030101010101" pitchFamily="2" charset="-122"/>
              </a:rPr>
              <a:t> Decomposition(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1. Compute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2. Let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    are not in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 of schema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 =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>
                <a:ea typeface="宋体" panose="02010600030101010101" pitchFamily="2" charset="-122"/>
              </a:rPr>
              <a:t> ∪ 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5. Compute the FDs for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 and R</a:t>
            </a:r>
            <a:r>
              <a:rPr lang="en-US" altLang="zh-CN" sz="1400" baseline="-2500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7349" name="Rectangle 2">
            <a:extLst>
              <a:ext uri="{FF2B5EF4-FFF2-40B4-BE49-F238E27FC236}">
                <a16:creationId xmlns:a16="http://schemas.microsoft.com/office/drawing/2014/main" id="{2955714F-0BC4-AC72-1693-3F2872669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F402189-5753-1A79-F2B3-E5A52A53F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53693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5E3540-5990-45B1-B17D-4BC942D65839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8373" name="Rectangle 3"/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583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64882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A51D00-B85A-4EA2-B344-39F1889CF85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>
                <a:ea typeface="宋体" panose="02010600030101010101" pitchFamily="2" charset="-122"/>
              </a:rPr>
              <a:t>=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>
                <a:ea typeface="宋体" panose="02010600030101010101" pitchFamily="2" charset="-122"/>
              </a:rPr>
              <a:t>with 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593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7B0A5A9-9DE4-7D19-DAD0-EB2AC09D3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C02AC7E-3785-354B-519A-0C8C0122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36469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504434-C80F-48DD-92AB-FDBF11A054E5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</p:txBody>
      </p:sp>
      <p:sp>
        <p:nvSpPr>
          <p:cNvPr id="604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0773C91-B10D-9B6C-A94A-575135800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FADA333-5C9B-F273-F785-471160F52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606457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F74EF8-2E05-438A-93D9-BB9F2C69A6F0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14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2DAFC8-493E-22EB-27C2-00CE22213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C19A9D8-13D2-664D-C042-832CE2980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04850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C94023-63FC-4D33-9F34-B10D6B22C41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24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0B74B49-BF6A-A98A-C142-C147EA0B6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BE956D1-8DF3-AF2F-4716-0C9F6493E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002111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9B03D68-A666-41C4-BAB2-6DE22EECDCD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</p:txBody>
      </p:sp>
      <p:sp>
        <p:nvSpPr>
          <p:cNvPr id="634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43C67DC-5CD5-DCE0-3108-91BED8CB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C52E0F5-A092-864A-E881-4BCBAC4EA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13564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568B60-1343-41C0-8AF0-D0DAF069528C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compute (in R)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	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, 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(BC)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=BC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Thus,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</a:p>
        </p:txBody>
      </p:sp>
      <p:sp>
        <p:nvSpPr>
          <p:cNvPr id="645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6F5990E-757B-9417-4753-793555452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2F27C66-8ABB-14FE-B98F-2861B3972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97184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61A58B-FAA9-4F5E-93BB-C4095138970D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Example.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ABC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with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 = 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B, 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The only key is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 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 is a bad FD.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algorithm Decomposition(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so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Decompose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 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ABC </a:t>
            </a:r>
            <a:r>
              <a:rPr lang="en-US" altLang="zh-CN" sz="2000" dirty="0">
                <a:ea typeface="宋体" panose="02010600030101010101" pitchFamily="2" charset="-122"/>
              </a:rPr>
              <a:t>into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 </a:t>
            </a:r>
            <a:r>
              <a:rPr lang="en-US" altLang="zh-CN" sz="2000" dirty="0">
                <a:ea typeface="宋体" panose="02010600030101010101" pitchFamily="2" charset="-122"/>
              </a:rPr>
              <a:t>and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AB</a:t>
            </a:r>
            <a:r>
              <a:rPr lang="en-US" altLang="zh-CN" sz="2000" dirty="0">
                <a:ea typeface="宋体" panose="02010600030101010101" pitchFamily="2" charset="-122"/>
              </a:rPr>
              <a:t>;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Call Decomposed-FDs: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compute (in R)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BC</a:t>
            </a:r>
            <a:r>
              <a:rPr lang="en-US" altLang="zh-CN" sz="2000" dirty="0">
                <a:ea typeface="宋体" panose="02010600030101010101" pitchFamily="2" charset="-122"/>
              </a:rPr>
              <a:t>, 	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ea typeface="宋体" panose="02010600030101010101" pitchFamily="2" charset="-122"/>
              </a:rPr>
              <a:t>=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2000" dirty="0">
                <a:ea typeface="宋体" panose="02010600030101010101" pitchFamily="2" charset="-122"/>
              </a:rPr>
              <a:t>, and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(BC)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=BC</a:t>
            </a:r>
            <a:r>
              <a:rPr lang="en-US" altLang="zh-CN" sz="2000" dirty="0">
                <a:ea typeface="宋体" panose="02010600030101010101" pitchFamily="2" charset="-122"/>
              </a:rPr>
              <a:t>; 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	Thus,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={B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C}</a:t>
            </a:r>
          </a:p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    * Similarly, FDs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 is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	 	   	T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={A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B}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endParaRPr lang="en-US" altLang="zh-CN" sz="2000" dirty="0">
              <a:solidFill>
                <a:srgbClr val="00B050"/>
              </a:solidFill>
              <a:ea typeface="宋体" panose="02010600030101010101" pitchFamily="2" charset="-122"/>
            </a:endParaRPr>
          </a:p>
        </p:txBody>
      </p:sp>
      <p:sp>
        <p:nvSpPr>
          <p:cNvPr id="655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651FE17-05BE-2064-4EE0-3D7C2B3F7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50202E-CE60-1A89-627B-BAC3DBA01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0910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2E9865-CD03-4915-99BB-C7DB99833A43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563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200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</p:txBody>
      </p:sp>
      <p:sp>
        <p:nvSpPr>
          <p:cNvPr id="665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CFA7A5-4865-85F5-BDE3-9DB867D65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DA0F12B-9EB2-EC67-95CF-FC46F44B3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57043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B7B7746-5E8D-40A9-A384-EA555844F8D7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75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2825552-B6EF-F249-5CAE-DF362FDFA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B6CBEC-52DE-E653-3DF7-441E441F9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32174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F46FA7-65F8-46DE-8C82-499FCE7C9602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</p:txBody>
      </p:sp>
      <p:sp>
        <p:nvSpPr>
          <p:cNvPr id="686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70B5599-85DE-0F8C-D63A-7D82DDE74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93EBEB4-E1B6-EC02-B0A7-F7493BB86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6047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4C675F-7312-45C9-A867-834AF350A554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</p:txBody>
      </p:sp>
      <p:sp>
        <p:nvSpPr>
          <p:cNvPr id="696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D1C8E9D-3E5D-BBCA-03A8-BCBAD666B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E4CCCA0-E19D-0BC6-BFDC-7AE8E4CE8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649465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BF7794-4B50-4C7F-994B-8CBFBD6C92CE}" type="slidenum">
              <a:rPr lang="en-US" altLang="zh-CN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zh-CN" sz="1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43400" y="12192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u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Font typeface="Monotype Sorts" pitchFamily="8" charset="2"/>
              <a:buChar char="w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C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9750">
              <a:buFont typeface="Monotype Sorts" pitchFamily="8" charset="2"/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ea typeface="宋体" panose="02010600030101010101" pitchFamily="2" charset="-122"/>
              </a:rPr>
              <a:t>Remarks.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Algorithm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eliminates the bad FD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000" dirty="0">
                <a:ea typeface="宋体" panose="02010600030101010101" pitchFamily="2" charset="-122"/>
              </a:rPr>
              <a:t>: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	   * 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still an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</a:t>
            </a:r>
            <a:r>
              <a:rPr lang="en-US" altLang="zh-CN" sz="20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)   	</a:t>
            </a:r>
            <a:r>
              <a:rPr lang="en-US" altLang="zh-CN" sz="2000" dirty="0">
                <a:ea typeface="宋体" panose="02010600030101010101" pitchFamily="2" charset="-122"/>
              </a:rPr>
              <a:t>but now X is a </a:t>
            </a:r>
            <a:r>
              <a:rPr lang="en-US" altLang="zh-CN" sz="2000" dirty="0" err="1">
                <a:ea typeface="宋体" panose="02010600030101010101" pitchFamily="2" charset="-122"/>
              </a:rPr>
              <a:t>superkey</a:t>
            </a:r>
            <a:r>
              <a:rPr lang="en-US" altLang="zh-CN" sz="2000" dirty="0">
                <a:ea typeface="宋体" panose="02010600030101010101" pitchFamily="2" charset="-122"/>
              </a:rPr>
              <a:t> for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;  *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en-US" sz="2000" dirty="0">
                <a:solidFill>
                  <a:srgbClr val="00B050"/>
                </a:solidFill>
                <a:ea typeface="MingLiU" panose="02020509000000000000" pitchFamily="49" charset="-120"/>
              </a:rPr>
              <a:t>→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ea typeface="宋体" panose="02010600030101010101" pitchFamily="2" charset="-122"/>
              </a:rPr>
              <a:t>is not FD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=(X∪W) 	</a:t>
            </a:r>
            <a:r>
              <a:rPr lang="en-US" altLang="zh-CN" sz="2000" dirty="0">
                <a:ea typeface="宋体" panose="02010600030101010101" pitchFamily="2" charset="-122"/>
              </a:rPr>
              <a:t>because A is not in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X∪W</a:t>
            </a:r>
            <a:r>
              <a:rPr lang="en-US" altLang="zh-CN" sz="2000" dirty="0">
                <a:solidFill>
                  <a:schemeClr val="bg2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Does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change (i.e., lose or gain extra) information of 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dirty="0">
                <a:ea typeface="宋体" panose="02010600030101010101" pitchFamily="2" charset="-122"/>
              </a:rPr>
              <a:t>: No.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However, </a:t>
            </a: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Decomposition(X)</a:t>
            </a:r>
            <a:r>
              <a:rPr lang="en-US" altLang="zh-CN" sz="2000" dirty="0">
                <a:ea typeface="宋体" panose="02010600030101010101" pitchFamily="2" charset="-122"/>
              </a:rPr>
              <a:t> may not preserve FDs in R. </a:t>
            </a:r>
          </a:p>
          <a:p>
            <a:pPr defTabSz="539750">
              <a:buFont typeface="Wingdings" panose="05000000000000000000" pitchFamily="2" charset="2"/>
              <a:buChar char="p"/>
              <a:defRPr/>
            </a:pPr>
            <a:r>
              <a:rPr lang="en-US" altLang="zh-CN" sz="2000">
                <a:ea typeface="宋体" panose="02010600030101010101" pitchFamily="2" charset="-122"/>
              </a:rPr>
              <a:t>Can 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>
                <a:ea typeface="宋体" panose="02010600030101010101" pitchFamily="2" charset="-122"/>
              </a:rPr>
              <a:t>and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R</a:t>
            </a:r>
            <a:r>
              <a:rPr lang="en-US" altLang="zh-CN" sz="2000" baseline="-2500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>
                <a:ea typeface="宋体" panose="02010600030101010101" pitchFamily="2" charset="-122"/>
              </a:rPr>
              <a:t> still have bad FDs: Yes.</a:t>
            </a:r>
          </a:p>
        </p:txBody>
      </p:sp>
      <p:sp>
        <p:nvSpPr>
          <p:cNvPr id="706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zh-CN" sz="3600">
                <a:ea typeface="宋体" panose="02010600030101010101" pitchFamily="2" charset="-122"/>
              </a:rPr>
              <a:t>Eliminating bad FD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360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(for all </a:t>
            </a:r>
            <a:r>
              <a:rPr lang="en-US" altLang="zh-CN" sz="360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600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53B22B2-F46E-925E-A8F2-C3DB1184F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371600"/>
            <a:ext cx="34290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Decomposition(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using the FDs in R;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Let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 be the set of attributes that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are not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 of schema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4. Make a relation R</a:t>
            </a:r>
            <a:r>
              <a:rPr lang="en-US" altLang="zh-CN" sz="1400" baseline="-25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with schema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    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1400" dirty="0">
                <a:ea typeface="宋体" panose="02010600030101010101" pitchFamily="2" charset="-122"/>
              </a:rPr>
              <a:t> ∪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W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5.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   Decomposed-FDs(R</a:t>
            </a:r>
            <a:r>
              <a:rPr lang="en-US" altLang="zh-CN" sz="14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89FD283-71A2-51DF-7BFB-366A196DE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810000"/>
            <a:ext cx="3429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39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3975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39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39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539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8" charset="2"/>
              <a:buNone/>
            </a:pPr>
            <a:r>
              <a:rPr lang="en-US" altLang="zh-CN" sz="1400" dirty="0">
                <a:solidFill>
                  <a:srgbClr val="FFC000"/>
                </a:solidFill>
                <a:ea typeface="宋体" panose="02010600030101010101" pitchFamily="2" charset="-122"/>
              </a:rPr>
              <a:t>Algorithm</a:t>
            </a:r>
            <a:r>
              <a:rPr lang="en-US" altLang="zh-CN" sz="1400" dirty="0">
                <a:ea typeface="宋体" panose="02010600030101010101" pitchFamily="2" charset="-122"/>
              </a:rPr>
              <a:t> Decomposed-FDs(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) \\ h=1,2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= </a:t>
            </a:r>
            <a:r>
              <a:rPr lang="en-US" altLang="zh-CN" sz="1400" dirty="0">
                <a:ea typeface="宋体" panose="02010600030101010101" pitchFamily="2" charset="-122"/>
                <a:sym typeface="Symbol" panose="05050102010706020507" pitchFamily="18" charset="2"/>
              </a:rPr>
              <a:t></a:t>
            </a:r>
            <a:r>
              <a:rPr lang="en-US" altLang="zh-CN" sz="1400" dirty="0">
                <a:ea typeface="宋体" panose="02010600030101010101" pitchFamily="2" charset="-122"/>
              </a:rPr>
              <a:t>; \\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is the FDs for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For each subset Y of </a:t>
            </a:r>
            <a:r>
              <a:rPr lang="en-US" altLang="zh-CN" sz="1400" dirty="0" err="1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 err="1">
                <a:solidFill>
                  <a:srgbClr val="00B050"/>
                </a:solidFill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Do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2.1   compute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using the FDs in R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400" baseline="-25000" dirty="0">
                <a:solidFill>
                  <a:srgbClr val="00B05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∩(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+</a:t>
            </a:r>
            <a:r>
              <a:rPr lang="en-US" altLang="zh-CN" sz="1400" dirty="0">
                <a:ea typeface="宋体" panose="02010600030101010101" pitchFamily="2" charset="-122"/>
              </a:rPr>
              <a:t>\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   add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Y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 </a:t>
            </a:r>
            <a:r>
              <a:rPr lang="en-US" altLang="zh-CN" sz="1400" dirty="0">
                <a:ea typeface="宋体" panose="02010600030101010101" pitchFamily="2" charset="-122"/>
              </a:rPr>
              <a:t>to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 While changes Do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3.1   Drop from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those FDs that are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derivable from the others;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3.2   For each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if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 is 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implied by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, then replace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XB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</a:p>
          <a:p>
            <a:pPr>
              <a:spcBef>
                <a:spcPct val="0"/>
              </a:spcBef>
              <a:buFont typeface="Monotype Sorts" pitchFamily="8" charset="2"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in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h</a:t>
            </a:r>
            <a:r>
              <a:rPr lang="en-US" altLang="zh-CN" sz="1400" dirty="0">
                <a:ea typeface="宋体" panose="02010600030101010101" pitchFamily="2" charset="-122"/>
              </a:rPr>
              <a:t> by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X </a:t>
            </a:r>
            <a:r>
              <a:rPr lang="en-US" altLang="en-US" sz="1400" dirty="0">
                <a:solidFill>
                  <a:srgbClr val="00B050"/>
                </a:solidFill>
                <a:ea typeface="MingLiU" panose="02020509000000000000" pitchFamily="49" charset="-120"/>
              </a:rPr>
              <a:t>→ </a:t>
            </a:r>
            <a:r>
              <a:rPr lang="en-US" altLang="zh-CN" sz="1400" dirty="0">
                <a:solidFill>
                  <a:srgbClr val="00B050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400" dirty="0">
                <a:ea typeface="宋体" panose="0201060003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32823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7273</Words>
  <Application>Microsoft Office PowerPoint</Application>
  <PresentationFormat>On-screen Show (4:3)</PresentationFormat>
  <Paragraphs>1120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MingLiU</vt:lpstr>
      <vt:lpstr>Monotype Sorts</vt:lpstr>
      <vt:lpstr>宋体</vt:lpstr>
      <vt:lpstr>Arial</vt:lpstr>
      <vt:lpstr>Symbol</vt:lpstr>
      <vt:lpstr>Tahoma</vt:lpstr>
      <vt:lpstr>Times New Roman</vt:lpstr>
      <vt:lpstr>Wingdings</vt:lpstr>
      <vt:lpstr>Default Design</vt:lpstr>
      <vt:lpstr>PowerPoint Presentation</vt:lpstr>
      <vt:lpstr>Process of Database Development</vt:lpstr>
      <vt:lpstr>Review on Tables (Relations)</vt:lpstr>
      <vt:lpstr>What makes a bad table?</vt:lpstr>
      <vt:lpstr>What makes a bad table?</vt:lpstr>
      <vt:lpstr>What makes a bad table?</vt:lpstr>
      <vt:lpstr>What makes a bad table?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Functional Dependencies (FD)</vt:lpstr>
      <vt:lpstr>Functional Dependencies (FD)</vt:lpstr>
      <vt:lpstr>Functional Dependencies (FD)</vt:lpstr>
      <vt:lpstr>Inferring FD’s</vt:lpstr>
      <vt:lpstr>Inferring FD’s</vt:lpstr>
      <vt:lpstr>Inferring FD’s</vt:lpstr>
      <vt:lpstr>Inference Test</vt:lpstr>
      <vt:lpstr>Inference Test</vt:lpstr>
      <vt:lpstr>Inference Test</vt:lpstr>
      <vt:lpstr>Inference Test (computing closure)</vt:lpstr>
      <vt:lpstr>Inference Test (computing closure)</vt:lpstr>
      <vt:lpstr>Inference Test (computing closure)</vt:lpstr>
      <vt:lpstr>Inference Test (computing closure)</vt:lpstr>
      <vt:lpstr>Inference Test (computing closure)</vt:lpstr>
      <vt:lpstr>Inference Test (computing closure)</vt:lpstr>
      <vt:lpstr>Normalization</vt:lpstr>
      <vt:lpstr>Normalization</vt:lpstr>
      <vt:lpstr>Normalization</vt:lpstr>
      <vt:lpstr>Normalization</vt:lpstr>
      <vt:lpstr>Normalization</vt:lpstr>
      <vt:lpstr>Normalization</vt:lpstr>
      <vt:lpstr>Some Tricks</vt:lpstr>
      <vt:lpstr>Some Tricks</vt:lpstr>
      <vt:lpstr>PowerPoint Presentation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  <vt:lpstr>Eliminating bad FD X → A (for all A)</vt:lpstr>
    </vt:vector>
  </TitlesOfParts>
  <Company>Stanford University, CS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CS206 --- Electronic Commerce</dc:title>
  <dc:creator>Jeff Ullman</dc:creator>
  <cp:lastModifiedBy>Chen, Jianer</cp:lastModifiedBy>
  <cp:revision>318</cp:revision>
  <dcterms:created xsi:type="dcterms:W3CDTF">2002-03-23T20:14:09Z</dcterms:created>
  <dcterms:modified xsi:type="dcterms:W3CDTF">2025-01-27T16:06:57Z</dcterms:modified>
</cp:coreProperties>
</file>