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0"/>
  </p:notesMasterIdLst>
  <p:sldIdLst>
    <p:sldId id="363" r:id="rId2"/>
    <p:sldId id="483" r:id="rId3"/>
    <p:sldId id="398" r:id="rId4"/>
    <p:sldId id="381" r:id="rId5"/>
    <p:sldId id="380" r:id="rId6"/>
    <p:sldId id="524" r:id="rId7"/>
    <p:sldId id="383" r:id="rId8"/>
    <p:sldId id="442" r:id="rId9"/>
    <p:sldId id="421" r:id="rId10"/>
    <p:sldId id="425" r:id="rId11"/>
    <p:sldId id="426" r:id="rId12"/>
    <p:sldId id="427" r:id="rId13"/>
    <p:sldId id="424" r:id="rId14"/>
    <p:sldId id="423" r:id="rId15"/>
    <p:sldId id="422" r:id="rId16"/>
    <p:sldId id="298" r:id="rId17"/>
    <p:sldId id="445" r:id="rId18"/>
    <p:sldId id="432" r:id="rId19"/>
    <p:sldId id="431" r:id="rId20"/>
    <p:sldId id="430" r:id="rId21"/>
    <p:sldId id="429" r:id="rId22"/>
    <p:sldId id="302" r:id="rId23"/>
    <p:sldId id="436" r:id="rId24"/>
    <p:sldId id="435" r:id="rId25"/>
    <p:sldId id="437" r:id="rId26"/>
    <p:sldId id="434" r:id="rId27"/>
    <p:sldId id="699" r:id="rId28"/>
    <p:sldId id="484" r:id="rId29"/>
    <p:sldId id="453" r:id="rId30"/>
    <p:sldId id="472" r:id="rId31"/>
    <p:sldId id="473" r:id="rId32"/>
    <p:sldId id="471" r:id="rId33"/>
    <p:sldId id="480" r:id="rId34"/>
    <p:sldId id="479" r:id="rId35"/>
    <p:sldId id="478" r:id="rId36"/>
    <p:sldId id="477" r:id="rId37"/>
    <p:sldId id="475" r:id="rId38"/>
    <p:sldId id="474" r:id="rId39"/>
    <p:sldId id="476" r:id="rId40"/>
    <p:sldId id="485" r:id="rId41"/>
    <p:sldId id="698" r:id="rId42"/>
    <p:sldId id="697" r:id="rId43"/>
    <p:sldId id="696" r:id="rId44"/>
    <p:sldId id="695" r:id="rId45"/>
    <p:sldId id="694" r:id="rId46"/>
    <p:sldId id="491" r:id="rId47"/>
    <p:sldId id="492" r:id="rId48"/>
    <p:sldId id="493" r:id="rId49"/>
    <p:sldId id="494" r:id="rId50"/>
    <p:sldId id="495" r:id="rId51"/>
    <p:sldId id="496" r:id="rId52"/>
    <p:sldId id="525" r:id="rId53"/>
    <p:sldId id="624" r:id="rId54"/>
    <p:sldId id="625" r:id="rId55"/>
    <p:sldId id="567" r:id="rId56"/>
    <p:sldId id="692" r:id="rId57"/>
    <p:sldId id="691" r:id="rId58"/>
    <p:sldId id="563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CCFF"/>
    <a:srgbClr val="009900"/>
    <a:srgbClr val="FF99FF"/>
    <a:srgbClr val="FFFFCC"/>
    <a:srgbClr val="FFFF00"/>
    <a:srgbClr val="FF00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4" autoAdjust="0"/>
    <p:restoredTop sz="90929"/>
  </p:normalViewPr>
  <p:slideViewPr>
    <p:cSldViewPr>
      <p:cViewPr varScale="1">
        <p:scale>
          <a:sx n="97" d="100"/>
          <a:sy n="97" d="100"/>
        </p:scale>
        <p:origin x="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D03675-C3C1-4C5E-8E11-66D1E1589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186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8157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89A1-C4CB-E55D-3A17-BE4CA8722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772A07C4-9C71-9450-6593-8391948E45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01D14E02-7D90-A6A2-2F07-1F51955387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16412B64-2860-1807-C50A-2D1085621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9122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444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2772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665D2-F353-4931-8F11-805F15AA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759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4A26C-1CA3-4C06-AC0B-67A94D4567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34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78A6-FEBD-4E1D-B747-6672D62DD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29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FF3F4-355C-4A35-8BEA-D3A1E07EE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38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6474-E09F-43CB-991A-1DF9AAE6E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22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C91FE-FB82-4585-B50D-7E5DC88161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67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A782-E94D-4497-850A-1A561F094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02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186C1-8428-45C8-9BCB-0CE89E36A3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00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0D55C-7BF4-4445-AD5F-4FA780BD6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17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45A49-A1D7-45EE-9851-46A342919C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36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1C311-C07F-403D-B6D9-410A3E173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5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014E380-0F28-4604-A3AC-AFC5F59813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187624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347864" y="3068960"/>
            <a:ext cx="2149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2928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4: From E/R diagram to relations</a:t>
            </a:r>
          </a:p>
        </p:txBody>
      </p:sp>
    </p:spTree>
    <p:extLst>
      <p:ext uri="{BB962C8B-B14F-4D97-AF65-F5344CB8AC3E}">
        <p14:creationId xmlns:p14="http://schemas.microsoft.com/office/powerpoint/2010/main" val="124230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607352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4"/>
          <p:cNvSpPr>
            <a:spLocks noChangeShapeType="1"/>
          </p:cNvSpPr>
          <p:nvPr/>
        </p:nvSpPr>
        <p:spPr bwMode="auto">
          <a:xfrm flipH="1" flipV="1">
            <a:off x="3487737" y="5130800"/>
            <a:ext cx="481013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Line 20"/>
          <p:cNvSpPr>
            <a:spLocks noChangeShapeType="1"/>
          </p:cNvSpPr>
          <p:nvPr/>
        </p:nvSpPr>
        <p:spPr bwMode="auto">
          <a:xfrm flipV="1">
            <a:off x="4846637" y="5130800"/>
            <a:ext cx="492125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4" name="Line 22"/>
          <p:cNvSpPr>
            <a:spLocks noChangeShapeType="1"/>
          </p:cNvSpPr>
          <p:nvPr/>
        </p:nvSpPr>
        <p:spPr bwMode="auto">
          <a:xfrm flipH="1" flipV="1">
            <a:off x="2303462" y="4157662"/>
            <a:ext cx="703263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" name="Line 21"/>
          <p:cNvSpPr>
            <a:spLocks noChangeShapeType="1"/>
          </p:cNvSpPr>
          <p:nvPr/>
        </p:nvSpPr>
        <p:spPr bwMode="auto">
          <a:xfrm flipV="1">
            <a:off x="5802312" y="4170362"/>
            <a:ext cx="60325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162FB0-C9EE-4F28-9BB5-85C357D5287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 dirty="0"/>
              <a:t>Entity/Relationship Diagram</a:t>
            </a:r>
          </a:p>
        </p:txBody>
      </p:sp>
      <p:sp>
        <p:nvSpPr>
          <p:cNvPr id="358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131" y="1074737"/>
            <a:ext cx="7805738" cy="1454151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000" dirty="0"/>
              <a:t>An entity set is given by a rectangle. 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000" dirty="0"/>
              <a:t>A relationship between entity sets is given by a diamond connecting the entity sets. 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000" dirty="0"/>
              <a:t>Attributes are given by ovals. </a:t>
            </a:r>
          </a:p>
        </p:txBody>
      </p:sp>
      <p:sp>
        <p:nvSpPr>
          <p:cNvPr id="35849" name="Rectangle 4"/>
          <p:cNvSpPr>
            <a:spLocks noChangeArrowheads="1"/>
          </p:cNvSpPr>
          <p:nvPr/>
        </p:nvSpPr>
        <p:spPr bwMode="auto">
          <a:xfrm>
            <a:off x="3951287" y="5489575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5850" name="Oval 30"/>
          <p:cNvSpPr>
            <a:spLocks noChangeArrowheads="1"/>
          </p:cNvSpPr>
          <p:nvPr/>
        </p:nvSpPr>
        <p:spPr bwMode="auto">
          <a:xfrm>
            <a:off x="5276850" y="6013450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5851" name="Oval 31"/>
          <p:cNvSpPr>
            <a:spLocks noChangeArrowheads="1"/>
          </p:cNvSpPr>
          <p:nvPr/>
        </p:nvSpPr>
        <p:spPr bwMode="auto">
          <a:xfrm>
            <a:off x="3006725" y="6011862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5852" name="Line 42"/>
          <p:cNvSpPr>
            <a:spLocks noChangeShapeType="1"/>
          </p:cNvSpPr>
          <p:nvPr/>
        </p:nvSpPr>
        <p:spPr bwMode="auto">
          <a:xfrm flipV="1">
            <a:off x="3644900" y="5908675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43"/>
          <p:cNvSpPr>
            <a:spLocks noChangeShapeType="1"/>
          </p:cNvSpPr>
          <p:nvPr/>
        </p:nvSpPr>
        <p:spPr bwMode="auto">
          <a:xfrm flipH="1" flipV="1">
            <a:off x="4957762" y="5854700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Rectangle 5"/>
          <p:cNvSpPr>
            <a:spLocks noChangeArrowheads="1"/>
          </p:cNvSpPr>
          <p:nvPr/>
        </p:nvSpPr>
        <p:spPr bwMode="auto">
          <a:xfrm>
            <a:off x="5834062" y="3390900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5855" name="Oval 28"/>
          <p:cNvSpPr>
            <a:spLocks noChangeArrowheads="1"/>
          </p:cNvSpPr>
          <p:nvPr/>
        </p:nvSpPr>
        <p:spPr bwMode="auto">
          <a:xfrm>
            <a:off x="6572250" y="2751137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5856" name="Oval 29"/>
          <p:cNvSpPr>
            <a:spLocks noChangeArrowheads="1"/>
          </p:cNvSpPr>
          <p:nvPr/>
        </p:nvSpPr>
        <p:spPr bwMode="auto">
          <a:xfrm>
            <a:off x="5432425" y="2751137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5857" name="Line 44"/>
          <p:cNvSpPr>
            <a:spLocks noChangeShapeType="1"/>
          </p:cNvSpPr>
          <p:nvPr/>
        </p:nvSpPr>
        <p:spPr bwMode="auto">
          <a:xfrm>
            <a:off x="5767387" y="3070225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Line 45"/>
          <p:cNvSpPr>
            <a:spLocks noChangeShapeType="1"/>
          </p:cNvSpPr>
          <p:nvPr/>
        </p:nvSpPr>
        <p:spPr bwMode="auto">
          <a:xfrm flipH="1">
            <a:off x="6640512" y="3070225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5859" name="Group 50"/>
          <p:cNvGrpSpPr>
            <a:grpSpLocks/>
          </p:cNvGrpSpPr>
          <p:nvPr/>
        </p:nvGrpSpPr>
        <p:grpSpPr bwMode="auto">
          <a:xfrm>
            <a:off x="1295400" y="2751137"/>
            <a:ext cx="1946275" cy="1917700"/>
            <a:chOff x="144" y="1104"/>
            <a:chExt cx="1392" cy="1440"/>
          </a:xfrm>
        </p:grpSpPr>
        <p:sp>
          <p:nvSpPr>
            <p:cNvPr id="35868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5869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5870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5871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5872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0" name="AutoShape 10"/>
          <p:cNvSpPr>
            <a:spLocks noChangeArrowheads="1"/>
          </p:cNvSpPr>
          <p:nvPr/>
        </p:nvSpPr>
        <p:spPr bwMode="auto">
          <a:xfrm>
            <a:off x="3808412" y="3397250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5861" name="Line 16"/>
          <p:cNvSpPr>
            <a:spLocks noChangeShapeType="1"/>
          </p:cNvSpPr>
          <p:nvPr/>
        </p:nvSpPr>
        <p:spPr bwMode="auto">
          <a:xfrm flipH="1">
            <a:off x="2840037" y="3781425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Line 17"/>
          <p:cNvSpPr>
            <a:spLocks noChangeShapeType="1"/>
          </p:cNvSpPr>
          <p:nvPr/>
        </p:nvSpPr>
        <p:spPr bwMode="auto">
          <a:xfrm flipV="1">
            <a:off x="4846637" y="3781425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3" name="Text Box 47"/>
          <p:cNvSpPr txBox="1">
            <a:spLocks noChangeArrowheads="1"/>
          </p:cNvSpPr>
          <p:nvPr/>
        </p:nvSpPr>
        <p:spPr bwMode="auto">
          <a:xfrm>
            <a:off x="3714750" y="2667000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  <p:sp>
        <p:nvSpPr>
          <p:cNvPr id="35864" name="AutoShape 12"/>
          <p:cNvSpPr>
            <a:spLocks noChangeArrowheads="1"/>
          </p:cNvSpPr>
          <p:nvPr/>
        </p:nvSpPr>
        <p:spPr bwMode="auto">
          <a:xfrm>
            <a:off x="5103812" y="4510087"/>
            <a:ext cx="1073150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35865" name="Text Box 48"/>
          <p:cNvSpPr txBox="1">
            <a:spLocks noChangeArrowheads="1"/>
          </p:cNvSpPr>
          <p:nvPr/>
        </p:nvSpPr>
        <p:spPr bwMode="auto">
          <a:xfrm>
            <a:off x="6248400" y="4646612"/>
            <a:ext cx="1581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like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beers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5866" name="AutoShape 11"/>
          <p:cNvSpPr>
            <a:spLocks noChangeArrowheads="1"/>
          </p:cNvSpPr>
          <p:nvPr/>
        </p:nvSpPr>
        <p:spPr bwMode="auto">
          <a:xfrm>
            <a:off x="2540000" y="4510087"/>
            <a:ext cx="1274762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Frequents</a:t>
            </a:r>
          </a:p>
        </p:txBody>
      </p:sp>
      <p:sp>
        <p:nvSpPr>
          <p:cNvPr id="35867" name="Text Box 49"/>
          <p:cNvSpPr txBox="1">
            <a:spLocks noChangeArrowheads="1"/>
          </p:cNvSpPr>
          <p:nvPr/>
        </p:nvSpPr>
        <p:spPr bwMode="auto">
          <a:xfrm>
            <a:off x="1479550" y="4945062"/>
            <a:ext cx="1657350" cy="101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frequent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bars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023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415451-25DD-4764-9E4E-A43326C9658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ACC611-C9E5-4C40-8AD7-FF3D5B7E006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6489A5-60E9-45D9-93C8-87145A9455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In an E/R diagram, underline the key attribute(s).</a:t>
            </a:r>
          </a:p>
        </p:txBody>
      </p:sp>
      <p:grpSp>
        <p:nvGrpSpPr>
          <p:cNvPr id="25605" name="Group 4"/>
          <p:cNvGrpSpPr>
            <a:grpSpLocks/>
          </p:cNvGrpSpPr>
          <p:nvPr/>
        </p:nvGrpSpPr>
        <p:grpSpPr bwMode="auto">
          <a:xfrm>
            <a:off x="2667000" y="4343400"/>
            <a:ext cx="3810000" cy="1311275"/>
            <a:chOff x="1371600" y="2286000"/>
            <a:chExt cx="4876800" cy="1828800"/>
          </a:xfrm>
        </p:grpSpPr>
        <p:sp>
          <p:nvSpPr>
            <p:cNvPr id="25607" name="Rectangle 3"/>
            <p:cNvSpPr>
              <a:spLocks noChangeArrowheads="1"/>
            </p:cNvSpPr>
            <p:nvPr/>
          </p:nvSpPr>
          <p:spPr bwMode="auto">
            <a:xfrm>
              <a:off x="3200400" y="3200400"/>
              <a:ext cx="12192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Courses</a:t>
              </a:r>
            </a:p>
          </p:txBody>
        </p:sp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13716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dept</a:t>
              </a:r>
            </a:p>
          </p:txBody>
        </p:sp>
        <p:sp>
          <p:nvSpPr>
            <p:cNvPr id="25609" name="Oval 6"/>
            <p:cNvSpPr>
              <a:spLocks noChangeArrowheads="1"/>
            </p:cNvSpPr>
            <p:nvPr/>
          </p:nvSpPr>
          <p:spPr bwMode="auto">
            <a:xfrm>
              <a:off x="2795661" y="2341811"/>
              <a:ext cx="990601" cy="47758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number</a:t>
              </a:r>
            </a:p>
          </p:txBody>
        </p:sp>
        <p:sp>
          <p:nvSpPr>
            <p:cNvPr id="25610" name="Oval 7"/>
            <p:cNvSpPr>
              <a:spLocks noChangeArrowheads="1"/>
            </p:cNvSpPr>
            <p:nvPr/>
          </p:nvSpPr>
          <p:spPr bwMode="auto">
            <a:xfrm>
              <a:off x="41148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hours</a:t>
              </a: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53340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room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>
              <a:off x="18288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>
              <a:off x="3352800" y="28194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 flipH="1">
              <a:off x="4038600" y="26670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 flipH="1">
              <a:off x="44196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873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6489A5-60E9-45D9-93C8-87145A9455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In an E/R diagram, underline the key attribute(s).</a:t>
            </a:r>
          </a:p>
        </p:txBody>
      </p:sp>
      <p:grpSp>
        <p:nvGrpSpPr>
          <p:cNvPr id="25605" name="Group 4"/>
          <p:cNvGrpSpPr>
            <a:grpSpLocks/>
          </p:cNvGrpSpPr>
          <p:nvPr/>
        </p:nvGrpSpPr>
        <p:grpSpPr bwMode="auto">
          <a:xfrm>
            <a:off x="2667000" y="4343400"/>
            <a:ext cx="3810000" cy="1311275"/>
            <a:chOff x="1371600" y="2286000"/>
            <a:chExt cx="4876800" cy="1828800"/>
          </a:xfrm>
        </p:grpSpPr>
        <p:sp>
          <p:nvSpPr>
            <p:cNvPr id="25607" name="Rectangle 3"/>
            <p:cNvSpPr>
              <a:spLocks noChangeArrowheads="1"/>
            </p:cNvSpPr>
            <p:nvPr/>
          </p:nvSpPr>
          <p:spPr bwMode="auto">
            <a:xfrm>
              <a:off x="3200400" y="3200400"/>
              <a:ext cx="12192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Courses</a:t>
              </a:r>
            </a:p>
          </p:txBody>
        </p:sp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13716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dept</a:t>
              </a:r>
            </a:p>
          </p:txBody>
        </p:sp>
        <p:sp>
          <p:nvSpPr>
            <p:cNvPr id="25609" name="Oval 6"/>
            <p:cNvSpPr>
              <a:spLocks noChangeArrowheads="1"/>
            </p:cNvSpPr>
            <p:nvPr/>
          </p:nvSpPr>
          <p:spPr bwMode="auto">
            <a:xfrm>
              <a:off x="2795661" y="2341811"/>
              <a:ext cx="990601" cy="47758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number</a:t>
              </a:r>
            </a:p>
          </p:txBody>
        </p:sp>
        <p:sp>
          <p:nvSpPr>
            <p:cNvPr id="25610" name="Oval 7"/>
            <p:cNvSpPr>
              <a:spLocks noChangeArrowheads="1"/>
            </p:cNvSpPr>
            <p:nvPr/>
          </p:nvSpPr>
          <p:spPr bwMode="auto">
            <a:xfrm>
              <a:off x="41148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hours</a:t>
              </a: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53340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room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>
              <a:off x="18288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>
              <a:off x="3352800" y="28194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 flipH="1">
              <a:off x="4038600" y="26670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 flipH="1">
              <a:off x="44196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6" name="Text Box 17"/>
          <p:cNvSpPr txBox="1">
            <a:spLocks noChangeArrowheads="1"/>
          </p:cNvSpPr>
          <p:nvPr/>
        </p:nvSpPr>
        <p:spPr bwMode="auto">
          <a:xfrm>
            <a:off x="22225" y="6027738"/>
            <a:ext cx="1730375" cy="8302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</a:pPr>
            <a:r>
              <a:rPr lang="en-US" altLang="en-US" sz="1200"/>
              <a:t>Note that </a:t>
            </a:r>
            <a:r>
              <a:rPr lang="en-US" altLang="en-US" sz="1200">
                <a:solidFill>
                  <a:srgbClr val="CC9900"/>
                </a:solidFill>
              </a:rPr>
              <a:t>hours</a:t>
            </a:r>
            <a:r>
              <a:rPr lang="en-US" altLang="en-US" sz="1200"/>
              <a:t> and </a:t>
            </a:r>
            <a:r>
              <a:rPr lang="en-US" altLang="en-US" sz="1200">
                <a:solidFill>
                  <a:srgbClr val="CC9900"/>
                </a:solidFill>
              </a:rPr>
              <a:t>room</a:t>
            </a:r>
            <a:r>
              <a:rPr lang="en-US" altLang="en-US" sz="1200"/>
              <a:t> could also serve as a key, but we must select only one key</a:t>
            </a:r>
            <a:r>
              <a:rPr lang="en-US" altLang="en-US" sz="120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2EF498-2744-4041-819E-31507AE3FBF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/>
              <a:t>Avoid redundancy.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/>
              <a:t>Don’t use an entity set when an 	attribute will do.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9D75F87-B37B-42F2-ACB8-5F1A04AE08A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FF0000"/>
                </a:solidFill>
              </a:rPr>
              <a:t>Avoid redundancy</a:t>
            </a:r>
            <a:r>
              <a:rPr lang="en-US" altLang="en-US" dirty="0"/>
              <a:t>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/>
              <a:t>Don’t use an entity set when an 	attribute will 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CAC5FA-7089-4B4B-824C-0C014D99131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9E3453-B3F9-41FA-92B2-D7B95D90329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Redundancy wastes space</a:t>
            </a:r>
            <a:endParaRPr lang="en-US" altLang="en-US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A48D4D-360D-4A2E-BA85-625BE61764D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2372AD-6A64-444B-8FB0-7947903E582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The two instances of the same fact may become inconsistent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if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	anomaly</a:t>
            </a:r>
            <a:r>
              <a:rPr lang="en-US" altLang="en-US" sz="2000"/>
              <a:t>), or when we delete instances (</a:t>
            </a:r>
            <a:r>
              <a:rPr lang="en-US" altLang="en-US" sz="2000">
                <a:solidFill>
                  <a:srgbClr val="FF0000"/>
                </a:solidFill>
              </a:rPr>
              <a:t>deletion anomaly</a:t>
            </a:r>
            <a:r>
              <a:rPr lang="en-US" altLang="en-US" sz="2000"/>
              <a:t>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DF3804-389A-4734-86B4-BE0FCA3AEE2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The two instances of the same fact may become inconsistent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if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	anomaly</a:t>
            </a:r>
            <a:r>
              <a:rPr lang="en-US" altLang="en-US" sz="2000"/>
              <a:t>), or when we delete instances (</a:t>
            </a:r>
            <a:r>
              <a:rPr lang="en-US" altLang="en-US" sz="2000">
                <a:solidFill>
                  <a:srgbClr val="FF0000"/>
                </a:solidFill>
              </a:rPr>
              <a:t>deletion anomaly</a:t>
            </a:r>
            <a:r>
              <a:rPr lang="en-US" altLang="en-US" sz="2000"/>
              <a:t>).</a:t>
            </a:r>
          </a:p>
        </p:txBody>
      </p:sp>
      <p:grpSp>
        <p:nvGrpSpPr>
          <p:cNvPr id="50181" name="Group 36"/>
          <p:cNvGrpSpPr>
            <a:grpSpLocks/>
          </p:cNvGrpSpPr>
          <p:nvPr/>
        </p:nvGrpSpPr>
        <p:grpSpPr bwMode="auto">
          <a:xfrm>
            <a:off x="877888" y="4441825"/>
            <a:ext cx="3086100" cy="1196975"/>
            <a:chOff x="1752600" y="1905000"/>
            <a:chExt cx="4267200" cy="1752600"/>
          </a:xfrm>
        </p:grpSpPr>
        <p:sp>
          <p:nvSpPr>
            <p:cNvPr id="50183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0184" name="Oval 8"/>
            <p:cNvSpPr>
              <a:spLocks noChangeArrowheads="1"/>
            </p:cNvSpPr>
            <p:nvPr/>
          </p:nvSpPr>
          <p:spPr bwMode="auto">
            <a:xfrm>
              <a:off x="1752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0185" name="Oval 10"/>
            <p:cNvSpPr>
              <a:spLocks noChangeArrowheads="1"/>
            </p:cNvSpPr>
            <p:nvPr/>
          </p:nvSpPr>
          <p:spPr bwMode="auto">
            <a:xfrm>
              <a:off x="3124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0186" name="Oval 11"/>
            <p:cNvSpPr>
              <a:spLocks noChangeArrowheads="1"/>
            </p:cNvSpPr>
            <p:nvPr/>
          </p:nvSpPr>
          <p:spPr bwMode="auto">
            <a:xfrm>
              <a:off x="4572000" y="1905000"/>
              <a:ext cx="14478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manfAddr</a:t>
              </a:r>
            </a:p>
          </p:txBody>
        </p:sp>
        <p:sp>
          <p:nvSpPr>
            <p:cNvPr id="50187" name="Line 16"/>
            <p:cNvSpPr>
              <a:spLocks noChangeShapeType="1"/>
            </p:cNvSpPr>
            <p:nvPr/>
          </p:nvSpPr>
          <p:spPr bwMode="auto">
            <a:xfrm>
              <a:off x="2209800" y="243840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Line 17"/>
            <p:cNvSpPr>
              <a:spLocks noChangeShapeType="1"/>
            </p:cNvSpPr>
            <p:nvPr/>
          </p:nvSpPr>
          <p:spPr bwMode="auto">
            <a:xfrm>
              <a:off x="3581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Line 18"/>
            <p:cNvSpPr>
              <a:spLocks noChangeShapeType="1"/>
            </p:cNvSpPr>
            <p:nvPr/>
          </p:nvSpPr>
          <p:spPr bwMode="auto">
            <a:xfrm flipH="1">
              <a:off x="4114800" y="2438400"/>
              <a:ext cx="1219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2" name="Text Box 9"/>
          <p:cNvSpPr txBox="1">
            <a:spLocks noChangeArrowheads="1"/>
          </p:cNvSpPr>
          <p:nvPr/>
        </p:nvSpPr>
        <p:spPr bwMode="auto">
          <a:xfrm>
            <a:off x="681038" y="5907088"/>
            <a:ext cx="3738562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This design repeats the manufacturer’s address once for each beer and loses the address if there are temporarily no beers for a manufacturer.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15"/>
          <p:cNvSpPr>
            <a:spLocks noChangeShapeType="1"/>
          </p:cNvSpPr>
          <p:nvPr/>
        </p:nvSpPr>
        <p:spPr bwMode="auto">
          <a:xfrm>
            <a:off x="6618288" y="5265738"/>
            <a:ext cx="373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3" name="Line 7"/>
          <p:cNvSpPr>
            <a:spLocks noChangeShapeType="1"/>
          </p:cNvSpPr>
          <p:nvPr/>
        </p:nvSpPr>
        <p:spPr bwMode="auto">
          <a:xfrm flipH="1">
            <a:off x="5364163" y="5265738"/>
            <a:ext cx="512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0C94D3-E0C4-45F0-8E51-2CFB85DF85A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The two instances of the same fact may become inconsistent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if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	anomaly</a:t>
            </a:r>
            <a:r>
              <a:rPr lang="en-US" altLang="en-US" sz="2000"/>
              <a:t>), or when we delete instances (</a:t>
            </a:r>
            <a:r>
              <a:rPr lang="en-US" altLang="en-US" sz="2000">
                <a:solidFill>
                  <a:srgbClr val="FF0000"/>
                </a:solidFill>
              </a:rPr>
              <a:t>deletion anomaly</a:t>
            </a:r>
            <a:r>
              <a:rPr lang="en-US" altLang="en-US" sz="2000"/>
              <a:t>).</a:t>
            </a:r>
          </a:p>
        </p:txBody>
      </p:sp>
      <p:sp>
        <p:nvSpPr>
          <p:cNvPr id="51207" name="Rectangle 3"/>
          <p:cNvSpPr>
            <a:spLocks noChangeArrowheads="1"/>
          </p:cNvSpPr>
          <p:nvPr/>
        </p:nvSpPr>
        <p:spPr bwMode="auto">
          <a:xfrm>
            <a:off x="4900613" y="4984750"/>
            <a:ext cx="650875" cy="514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1208" name="Rectangle 4"/>
          <p:cNvSpPr>
            <a:spLocks noChangeArrowheads="1"/>
          </p:cNvSpPr>
          <p:nvPr/>
        </p:nvSpPr>
        <p:spPr bwMode="auto">
          <a:xfrm>
            <a:off x="6991350" y="4984750"/>
            <a:ext cx="650875" cy="514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Manfs</a:t>
            </a:r>
          </a:p>
        </p:txBody>
      </p:sp>
      <p:sp>
        <p:nvSpPr>
          <p:cNvPr id="51209" name="AutoShape 5"/>
          <p:cNvSpPr>
            <a:spLocks noChangeArrowheads="1"/>
          </p:cNvSpPr>
          <p:nvPr/>
        </p:nvSpPr>
        <p:spPr bwMode="auto">
          <a:xfrm>
            <a:off x="5876925" y="4891088"/>
            <a:ext cx="836613" cy="74771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ManfBy</a:t>
            </a:r>
          </a:p>
        </p:txBody>
      </p:sp>
      <p:sp>
        <p:nvSpPr>
          <p:cNvPr id="51210" name="Line 6"/>
          <p:cNvSpPr>
            <a:spLocks noChangeShapeType="1"/>
          </p:cNvSpPr>
          <p:nvPr/>
        </p:nvSpPr>
        <p:spPr bwMode="auto">
          <a:xfrm>
            <a:off x="6713538" y="5265738"/>
            <a:ext cx="46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1" name="Oval 8"/>
          <p:cNvSpPr>
            <a:spLocks noChangeArrowheads="1"/>
          </p:cNvSpPr>
          <p:nvPr/>
        </p:nvSpPr>
        <p:spPr bwMode="auto">
          <a:xfrm>
            <a:off x="4946650" y="4424363"/>
            <a:ext cx="558800" cy="3270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51212" name="Oval 10"/>
          <p:cNvSpPr>
            <a:spLocks noChangeArrowheads="1"/>
          </p:cNvSpPr>
          <p:nvPr/>
        </p:nvSpPr>
        <p:spPr bwMode="auto">
          <a:xfrm>
            <a:off x="6664325" y="4424363"/>
            <a:ext cx="558800" cy="3270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51213" name="Line 12"/>
          <p:cNvSpPr>
            <a:spLocks noChangeShapeType="1"/>
          </p:cNvSpPr>
          <p:nvPr/>
        </p:nvSpPr>
        <p:spPr bwMode="auto">
          <a:xfrm>
            <a:off x="5226050" y="4751388"/>
            <a:ext cx="0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4" name="Line 13"/>
          <p:cNvSpPr>
            <a:spLocks noChangeShapeType="1"/>
          </p:cNvSpPr>
          <p:nvPr/>
        </p:nvSpPr>
        <p:spPr bwMode="auto">
          <a:xfrm>
            <a:off x="6943725" y="4751388"/>
            <a:ext cx="233363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5" name="Line 14"/>
          <p:cNvSpPr>
            <a:spLocks noChangeShapeType="1"/>
          </p:cNvSpPr>
          <p:nvPr/>
        </p:nvSpPr>
        <p:spPr bwMode="auto">
          <a:xfrm flipH="1">
            <a:off x="7456488" y="4751388"/>
            <a:ext cx="417512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6" name="Oval 17"/>
          <p:cNvSpPr>
            <a:spLocks noChangeArrowheads="1"/>
          </p:cNvSpPr>
          <p:nvPr/>
        </p:nvSpPr>
        <p:spPr bwMode="auto">
          <a:xfrm>
            <a:off x="7594600" y="4424363"/>
            <a:ext cx="558800" cy="3270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51217" name="Text Box 9"/>
          <p:cNvSpPr txBox="1">
            <a:spLocks noChangeArrowheads="1"/>
          </p:cNvSpPr>
          <p:nvPr/>
        </p:nvSpPr>
        <p:spPr bwMode="auto">
          <a:xfrm>
            <a:off x="5192713" y="5937250"/>
            <a:ext cx="2732087" cy="46196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 Good</a:t>
            </a:r>
            <a:r>
              <a:rPr lang="en-US" altLang="en-US" sz="1200"/>
              <a:t>: This design gives the address of each manufacturer exactly once.</a:t>
            </a:r>
          </a:p>
        </p:txBody>
      </p:sp>
      <p:grpSp>
        <p:nvGrpSpPr>
          <p:cNvPr id="51218" name="Group 36"/>
          <p:cNvGrpSpPr>
            <a:grpSpLocks/>
          </p:cNvGrpSpPr>
          <p:nvPr/>
        </p:nvGrpSpPr>
        <p:grpSpPr bwMode="auto">
          <a:xfrm>
            <a:off x="877888" y="4441825"/>
            <a:ext cx="3086100" cy="1196975"/>
            <a:chOff x="1752600" y="1905000"/>
            <a:chExt cx="4267200" cy="1752600"/>
          </a:xfrm>
        </p:grpSpPr>
        <p:sp>
          <p:nvSpPr>
            <p:cNvPr id="51220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1221" name="Oval 8"/>
            <p:cNvSpPr>
              <a:spLocks noChangeArrowheads="1"/>
            </p:cNvSpPr>
            <p:nvPr/>
          </p:nvSpPr>
          <p:spPr bwMode="auto">
            <a:xfrm>
              <a:off x="1752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1222" name="Oval 10"/>
            <p:cNvSpPr>
              <a:spLocks noChangeArrowheads="1"/>
            </p:cNvSpPr>
            <p:nvPr/>
          </p:nvSpPr>
          <p:spPr bwMode="auto">
            <a:xfrm>
              <a:off x="3124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1223" name="Oval 11"/>
            <p:cNvSpPr>
              <a:spLocks noChangeArrowheads="1"/>
            </p:cNvSpPr>
            <p:nvPr/>
          </p:nvSpPr>
          <p:spPr bwMode="auto">
            <a:xfrm>
              <a:off x="4572000" y="1905000"/>
              <a:ext cx="14478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manfAddr</a:t>
              </a:r>
            </a:p>
          </p:txBody>
        </p:sp>
        <p:sp>
          <p:nvSpPr>
            <p:cNvPr id="51224" name="Line 16"/>
            <p:cNvSpPr>
              <a:spLocks noChangeShapeType="1"/>
            </p:cNvSpPr>
            <p:nvPr/>
          </p:nvSpPr>
          <p:spPr bwMode="auto">
            <a:xfrm>
              <a:off x="2209800" y="243840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Line 17"/>
            <p:cNvSpPr>
              <a:spLocks noChangeShapeType="1"/>
            </p:cNvSpPr>
            <p:nvPr/>
          </p:nvSpPr>
          <p:spPr bwMode="auto">
            <a:xfrm>
              <a:off x="3581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Line 18"/>
            <p:cNvSpPr>
              <a:spLocks noChangeShapeType="1"/>
            </p:cNvSpPr>
            <p:nvPr/>
          </p:nvSpPr>
          <p:spPr bwMode="auto">
            <a:xfrm flipH="1">
              <a:off x="4114800" y="2438400"/>
              <a:ext cx="1219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19" name="Text Box 9"/>
          <p:cNvSpPr txBox="1">
            <a:spLocks noChangeArrowheads="1"/>
          </p:cNvSpPr>
          <p:nvPr/>
        </p:nvSpPr>
        <p:spPr bwMode="auto">
          <a:xfrm>
            <a:off x="681038" y="5907088"/>
            <a:ext cx="3738562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This design repeats the manufacturer’s address once for each beer and loses the address if there are temporarily no beers for a manufacturer.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Redundancy wastes space and (more importantly) encourages inconsistency.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The two instances of the same fact may become inconsistent if  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anomaly</a:t>
            </a:r>
            <a:r>
              <a:rPr lang="en-US" altLang="en-US" sz="2000"/>
              <a:t>).</a:t>
            </a:r>
          </a:p>
        </p:txBody>
      </p:sp>
      <p:grpSp>
        <p:nvGrpSpPr>
          <p:cNvPr id="52228" name="Group 4"/>
          <p:cNvGrpSpPr>
            <a:grpSpLocks/>
          </p:cNvGrpSpPr>
          <p:nvPr/>
        </p:nvGrpSpPr>
        <p:grpSpPr bwMode="auto">
          <a:xfrm>
            <a:off x="2743200" y="4038600"/>
            <a:ext cx="3581400" cy="1681163"/>
            <a:chOff x="1371600" y="1905000"/>
            <a:chExt cx="5867400" cy="2743200"/>
          </a:xfrm>
        </p:grpSpPr>
        <p:sp>
          <p:nvSpPr>
            <p:cNvPr id="52231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2232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2233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2234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5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6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2237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2238" name="Oval 11"/>
            <p:cNvSpPr>
              <a:spLocks noChangeArrowheads="1"/>
            </p:cNvSpPr>
            <p:nvPr/>
          </p:nvSpPr>
          <p:spPr bwMode="auto">
            <a:xfrm>
              <a:off x="1447800" y="41148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2239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0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1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2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3" name="Line 16"/>
            <p:cNvSpPr>
              <a:spLocks noChangeShapeType="1"/>
            </p:cNvSpPr>
            <p:nvPr/>
          </p:nvSpPr>
          <p:spPr bwMode="auto">
            <a:xfrm flipV="1">
              <a:off x="1905000" y="3657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4" name="Oval 17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</p:grpSp>
      <p:sp>
        <p:nvSpPr>
          <p:cNvPr id="52229" name="Text Box 9"/>
          <p:cNvSpPr txBox="1">
            <a:spLocks noChangeArrowheads="1"/>
          </p:cNvSpPr>
          <p:nvPr/>
        </p:nvSpPr>
        <p:spPr bwMode="auto">
          <a:xfrm>
            <a:off x="2789238" y="5951538"/>
            <a:ext cx="3505200" cy="369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Another example of bad designs</a:t>
            </a:r>
            <a:endParaRPr lang="en-US" altLang="en-US" sz="1800"/>
          </a:p>
        </p:txBody>
      </p:sp>
      <p:sp>
        <p:nvSpPr>
          <p:cNvPr id="52230" name="Slide Number Placeholder 5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46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874116-5884-45F4-8330-863387B168C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/>
              <a:t>Avoid redundancy.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FF0000"/>
                </a:solidFill>
              </a:rPr>
              <a:t>Don’t use an entity set when an 	attribute will do.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79A42A-2B9D-4872-BB6D-A0FAC18038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should satisfy at least one of 	the following conditions: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F5C79F-E808-4BEF-8280-34616C0DB14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/>
              <a:t>It is more than the name of something; it has at least one nonkey attribute,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03D9D2-3EC0-4B09-BAD1-E9026F9E964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5DE14C-8325-42A8-893B-03C6D5C9FE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grpSp>
        <p:nvGrpSpPr>
          <p:cNvPr id="57349" name="Group 4"/>
          <p:cNvGrpSpPr>
            <a:grpSpLocks/>
          </p:cNvGrpSpPr>
          <p:nvPr/>
        </p:nvGrpSpPr>
        <p:grpSpPr bwMode="auto">
          <a:xfrm>
            <a:off x="1066800" y="4038600"/>
            <a:ext cx="3429000" cy="1371600"/>
            <a:chOff x="1371600" y="1905000"/>
            <a:chExt cx="5029200" cy="1981200"/>
          </a:xfrm>
        </p:grpSpPr>
        <p:sp>
          <p:nvSpPr>
            <p:cNvPr id="57353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7354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7355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7356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7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8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7359" name="Oval 10"/>
            <p:cNvSpPr>
              <a:spLocks noChangeArrowheads="1"/>
            </p:cNvSpPr>
            <p:nvPr/>
          </p:nvSpPr>
          <p:spPr bwMode="auto">
            <a:xfrm>
              <a:off x="5410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7360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1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2" name="Line 16"/>
            <p:cNvSpPr>
              <a:spLocks noChangeShapeType="1"/>
            </p:cNvSpPr>
            <p:nvPr/>
          </p:nvSpPr>
          <p:spPr bwMode="auto">
            <a:xfrm>
              <a:off x="5867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350" name="Text Box 9"/>
          <p:cNvSpPr txBox="1">
            <a:spLocks noChangeArrowheads="1"/>
          </p:cNvSpPr>
          <p:nvPr/>
        </p:nvSpPr>
        <p:spPr bwMode="auto">
          <a:xfrm>
            <a:off x="1344613" y="5830888"/>
            <a:ext cx="3074987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The manufacturer is nothing but a name, and is not at the “many” end of any relationship, it should not be an entity set.</a:t>
            </a:r>
          </a:p>
        </p:txBody>
      </p:sp>
      <p:sp>
        <p:nvSpPr>
          <p:cNvPr id="57351" name="Oval 1"/>
          <p:cNvSpPr>
            <a:spLocks noChangeArrowheads="1"/>
          </p:cNvSpPr>
          <p:nvPr/>
        </p:nvSpPr>
        <p:spPr bwMode="auto">
          <a:xfrm>
            <a:off x="3505200" y="3886200"/>
            <a:ext cx="1295400" cy="1676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cxnSp>
        <p:nvCxnSpPr>
          <p:cNvPr id="57352" name="Straight Arrow Connector 16"/>
          <p:cNvCxnSpPr>
            <a:cxnSpLocks noChangeShapeType="1"/>
            <a:stCxn id="57350" idx="0"/>
          </p:cNvCxnSpPr>
          <p:nvPr/>
        </p:nvCxnSpPr>
        <p:spPr bwMode="auto">
          <a:xfrm flipV="1">
            <a:off x="2882900" y="5372100"/>
            <a:ext cx="774700" cy="4587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22ADE0-C952-47B1-838E-33F463A5F95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grpSp>
        <p:nvGrpSpPr>
          <p:cNvPr id="58373" name="Group 4"/>
          <p:cNvGrpSpPr>
            <a:grpSpLocks/>
          </p:cNvGrpSpPr>
          <p:nvPr/>
        </p:nvGrpSpPr>
        <p:grpSpPr bwMode="auto">
          <a:xfrm>
            <a:off x="1066800" y="4038600"/>
            <a:ext cx="3429000" cy="1371600"/>
            <a:chOff x="1371600" y="1905000"/>
            <a:chExt cx="5029200" cy="1981200"/>
          </a:xfrm>
        </p:grpSpPr>
        <p:sp>
          <p:nvSpPr>
            <p:cNvPr id="58384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8385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8386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8387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8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9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8390" name="Oval 10"/>
            <p:cNvSpPr>
              <a:spLocks noChangeArrowheads="1"/>
            </p:cNvSpPr>
            <p:nvPr/>
          </p:nvSpPr>
          <p:spPr bwMode="auto">
            <a:xfrm>
              <a:off x="5410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8391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2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3" name="Line 16"/>
            <p:cNvSpPr>
              <a:spLocks noChangeShapeType="1"/>
            </p:cNvSpPr>
            <p:nvPr/>
          </p:nvSpPr>
          <p:spPr bwMode="auto">
            <a:xfrm>
              <a:off x="5867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74" name="Text Box 9"/>
          <p:cNvSpPr txBox="1">
            <a:spLocks noChangeArrowheads="1"/>
          </p:cNvSpPr>
          <p:nvPr/>
        </p:nvSpPr>
        <p:spPr bwMode="auto">
          <a:xfrm>
            <a:off x="1344613" y="5830888"/>
            <a:ext cx="3074987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The manufacturer is nothing but a name, and is not at the “many” end of any relationship, it should not be an entity set.</a:t>
            </a:r>
          </a:p>
        </p:txBody>
      </p:sp>
      <p:sp>
        <p:nvSpPr>
          <p:cNvPr id="58375" name="Oval 1"/>
          <p:cNvSpPr>
            <a:spLocks noChangeArrowheads="1"/>
          </p:cNvSpPr>
          <p:nvPr/>
        </p:nvSpPr>
        <p:spPr bwMode="auto">
          <a:xfrm>
            <a:off x="3505200" y="3886200"/>
            <a:ext cx="1295400" cy="1676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cxnSp>
        <p:nvCxnSpPr>
          <p:cNvPr id="58376" name="Straight Arrow Connector 16"/>
          <p:cNvCxnSpPr>
            <a:cxnSpLocks noChangeShapeType="1"/>
            <a:stCxn id="58374" idx="0"/>
          </p:cNvCxnSpPr>
          <p:nvPr/>
        </p:nvCxnSpPr>
        <p:spPr bwMode="auto">
          <a:xfrm flipV="1">
            <a:off x="2882900" y="5372100"/>
            <a:ext cx="774700" cy="4587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8377" name="Group 20"/>
          <p:cNvGrpSpPr>
            <a:grpSpLocks/>
          </p:cNvGrpSpPr>
          <p:nvPr/>
        </p:nvGrpSpPr>
        <p:grpSpPr bwMode="auto">
          <a:xfrm>
            <a:off x="5929313" y="4200525"/>
            <a:ext cx="1754187" cy="1028700"/>
            <a:chOff x="2362200" y="1905000"/>
            <a:chExt cx="2514600" cy="1752600"/>
          </a:xfrm>
        </p:grpSpPr>
        <p:sp>
          <p:nvSpPr>
            <p:cNvPr id="58379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8380" name="Oval 4"/>
            <p:cNvSpPr>
              <a:spLocks noChangeArrowheads="1"/>
            </p:cNvSpPr>
            <p:nvPr/>
          </p:nvSpPr>
          <p:spPr bwMode="auto">
            <a:xfrm>
              <a:off x="2362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8381" name="Oval 6"/>
            <p:cNvSpPr>
              <a:spLocks noChangeArrowheads="1"/>
            </p:cNvSpPr>
            <p:nvPr/>
          </p:nvSpPr>
          <p:spPr bwMode="auto">
            <a:xfrm>
              <a:off x="39624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8382" name="Line 11"/>
            <p:cNvSpPr>
              <a:spLocks noChangeShapeType="1"/>
            </p:cNvSpPr>
            <p:nvPr/>
          </p:nvSpPr>
          <p:spPr bwMode="auto">
            <a:xfrm>
              <a:off x="2819400" y="2438400"/>
              <a:ext cx="533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3" name="Line 12"/>
            <p:cNvSpPr>
              <a:spLocks noChangeShapeType="1"/>
            </p:cNvSpPr>
            <p:nvPr/>
          </p:nvSpPr>
          <p:spPr bwMode="auto">
            <a:xfrm flipH="1">
              <a:off x="3810000" y="2438400"/>
              <a:ext cx="609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78" name="Text Box 9"/>
          <p:cNvSpPr txBox="1">
            <a:spLocks noChangeArrowheads="1"/>
          </p:cNvSpPr>
          <p:nvPr/>
        </p:nvSpPr>
        <p:spPr bwMode="auto">
          <a:xfrm>
            <a:off x="5510213" y="5511800"/>
            <a:ext cx="2730500" cy="83026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 Good</a:t>
            </a:r>
            <a:r>
              <a:rPr lang="en-US" altLang="en-US" sz="1200"/>
              <a:t>: Since nothing is recorded for manufacturers besides their names, there is no need to make the manufacturer an entity set.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76C0ED-E4E0-4151-B450-DADC6E5CD30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grpSp>
        <p:nvGrpSpPr>
          <p:cNvPr id="59397" name="Group 4"/>
          <p:cNvGrpSpPr>
            <a:grpSpLocks/>
          </p:cNvGrpSpPr>
          <p:nvPr/>
        </p:nvGrpSpPr>
        <p:grpSpPr bwMode="auto">
          <a:xfrm>
            <a:off x="1066800" y="4038600"/>
            <a:ext cx="3429000" cy="1371600"/>
            <a:chOff x="1371600" y="1905000"/>
            <a:chExt cx="5029200" cy="1981200"/>
          </a:xfrm>
        </p:grpSpPr>
        <p:sp>
          <p:nvSpPr>
            <p:cNvPr id="59406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9407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9408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9409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9412" name="Oval 10"/>
            <p:cNvSpPr>
              <a:spLocks noChangeArrowheads="1"/>
            </p:cNvSpPr>
            <p:nvPr/>
          </p:nvSpPr>
          <p:spPr bwMode="auto">
            <a:xfrm>
              <a:off x="5410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9413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4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5" name="Line 16"/>
            <p:cNvSpPr>
              <a:spLocks noChangeShapeType="1"/>
            </p:cNvSpPr>
            <p:nvPr/>
          </p:nvSpPr>
          <p:spPr bwMode="auto">
            <a:xfrm>
              <a:off x="5867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398" name="Oval 1"/>
          <p:cNvSpPr>
            <a:spLocks noChangeArrowheads="1"/>
          </p:cNvSpPr>
          <p:nvPr/>
        </p:nvSpPr>
        <p:spPr bwMode="auto">
          <a:xfrm>
            <a:off x="3505200" y="3886200"/>
            <a:ext cx="1295400" cy="1676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59399" name="Group 20"/>
          <p:cNvGrpSpPr>
            <a:grpSpLocks/>
          </p:cNvGrpSpPr>
          <p:nvPr/>
        </p:nvGrpSpPr>
        <p:grpSpPr bwMode="auto">
          <a:xfrm>
            <a:off x="5929313" y="4200525"/>
            <a:ext cx="1754187" cy="1028700"/>
            <a:chOff x="2362200" y="1905000"/>
            <a:chExt cx="2514600" cy="1752600"/>
          </a:xfrm>
        </p:grpSpPr>
        <p:sp>
          <p:nvSpPr>
            <p:cNvPr id="59401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9402" name="Oval 4"/>
            <p:cNvSpPr>
              <a:spLocks noChangeArrowheads="1"/>
            </p:cNvSpPr>
            <p:nvPr/>
          </p:nvSpPr>
          <p:spPr bwMode="auto">
            <a:xfrm>
              <a:off x="2362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9403" name="Oval 6"/>
            <p:cNvSpPr>
              <a:spLocks noChangeArrowheads="1"/>
            </p:cNvSpPr>
            <p:nvPr/>
          </p:nvSpPr>
          <p:spPr bwMode="auto">
            <a:xfrm>
              <a:off x="39624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9404" name="Line 11"/>
            <p:cNvSpPr>
              <a:spLocks noChangeShapeType="1"/>
            </p:cNvSpPr>
            <p:nvPr/>
          </p:nvSpPr>
          <p:spPr bwMode="auto">
            <a:xfrm>
              <a:off x="2819400" y="2438400"/>
              <a:ext cx="533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2"/>
            <p:cNvSpPr>
              <a:spLocks noChangeShapeType="1"/>
            </p:cNvSpPr>
            <p:nvPr/>
          </p:nvSpPr>
          <p:spPr bwMode="auto">
            <a:xfrm flipH="1">
              <a:off x="3810000" y="2438400"/>
              <a:ext cx="609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Good:</a:t>
            </a:r>
            <a:r>
              <a:rPr lang="en-US" altLang="en-US" sz="1400" dirty="0"/>
              <a:t>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92D050"/>
                </a:solidFill>
              </a:rPr>
              <a:t>Manfs</a:t>
            </a:r>
            <a:r>
              <a:rPr lang="en-US" altLang="en-US" sz="1400" dirty="0">
                <a:solidFill>
                  <a:srgbClr val="92D050"/>
                </a:solidFill>
              </a:rPr>
              <a:t> deserves to be an entity set because of the </a:t>
            </a:r>
            <a:r>
              <a:rPr lang="en-US" altLang="en-US" sz="1400" dirty="0" err="1">
                <a:solidFill>
                  <a:srgbClr val="92D050"/>
                </a:solidFill>
              </a:rPr>
              <a:t>nonkey</a:t>
            </a:r>
            <a:r>
              <a:rPr lang="en-US" altLang="en-US" sz="1400" dirty="0">
                <a:solidFill>
                  <a:srgbClr val="92D050"/>
                </a:solidFill>
              </a:rPr>
              <a:t> attribute </a:t>
            </a:r>
            <a:r>
              <a:rPr lang="en-US" altLang="en-US" sz="1400" dirty="0" err="1">
                <a:solidFill>
                  <a:srgbClr val="92D050"/>
                </a:solidFill>
              </a:rPr>
              <a:t>addr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Beers deserves to be an entity set because it is  the “many” of the many-one relationship </a:t>
            </a:r>
            <a:r>
              <a:rPr lang="en-US" altLang="en-US" sz="1400" dirty="0" err="1">
                <a:solidFill>
                  <a:srgbClr val="92D050"/>
                </a:solidFill>
              </a:rPr>
              <a:t>ManfBy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2EB904-3F00-48DE-86C3-FC0F75FD772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FF0000"/>
                </a:solidFill>
              </a:rPr>
              <a:t>Good:</a:t>
            </a:r>
            <a:r>
              <a:rPr lang="en-US" altLang="en-US" sz="1400" dirty="0"/>
              <a:t>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92D050"/>
                </a:solidFill>
              </a:rPr>
              <a:t>Manfs</a:t>
            </a:r>
            <a:r>
              <a:rPr lang="en-US" altLang="en-US" sz="1400" dirty="0">
                <a:solidFill>
                  <a:srgbClr val="92D050"/>
                </a:solidFill>
              </a:rPr>
              <a:t> deserves to be an entity set because of the </a:t>
            </a:r>
            <a:r>
              <a:rPr lang="en-US" altLang="en-US" sz="1400" dirty="0" err="1">
                <a:solidFill>
                  <a:srgbClr val="92D050"/>
                </a:solidFill>
              </a:rPr>
              <a:t>nonkey</a:t>
            </a:r>
            <a:r>
              <a:rPr lang="en-US" altLang="en-US" sz="1400" dirty="0">
                <a:solidFill>
                  <a:srgbClr val="92D050"/>
                </a:solidFill>
              </a:rPr>
              <a:t> attribute </a:t>
            </a:r>
            <a:r>
              <a:rPr lang="en-US" altLang="en-US" sz="1400" dirty="0" err="1">
                <a:solidFill>
                  <a:srgbClr val="92D050"/>
                </a:solidFill>
              </a:rPr>
              <a:t>addr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Beers deserves to be an entity set because it is  the “many” of the many-one relationship </a:t>
            </a:r>
            <a:r>
              <a:rPr lang="en-US" altLang="en-US" sz="1400" dirty="0" err="1">
                <a:solidFill>
                  <a:srgbClr val="92D050"/>
                </a:solidFill>
              </a:rPr>
              <a:t>ManfBy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</p:txBody>
      </p:sp>
      <p:grpSp>
        <p:nvGrpSpPr>
          <p:cNvPr id="60422" name="Group 27"/>
          <p:cNvGrpSpPr>
            <a:grpSpLocks/>
          </p:cNvGrpSpPr>
          <p:nvPr/>
        </p:nvGrpSpPr>
        <p:grpSpPr bwMode="auto">
          <a:xfrm>
            <a:off x="2209800" y="3962400"/>
            <a:ext cx="4495800" cy="1279525"/>
            <a:chOff x="1371600" y="1905000"/>
            <a:chExt cx="5867400" cy="1981200"/>
          </a:xfrm>
        </p:grpSpPr>
        <p:sp>
          <p:nvSpPr>
            <p:cNvPr id="60423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0424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0425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60426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7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8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0429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0430" name="Oval 11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60431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2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3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4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AD749A-9B31-4318-A9AF-80477D1B676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FF0000"/>
                </a:solidFill>
              </a:rPr>
              <a:t>Good</a:t>
            </a:r>
            <a:r>
              <a:rPr lang="en-US" altLang="en-US" sz="1400" dirty="0"/>
              <a:t>: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009900"/>
                </a:solidFill>
              </a:rPr>
              <a:t>Manfs</a:t>
            </a:r>
            <a:r>
              <a:rPr lang="en-US" altLang="en-US" sz="1400" dirty="0"/>
              <a:t> deserves to be an entity set because of the </a:t>
            </a:r>
            <a:r>
              <a:rPr lang="en-US" altLang="en-US" sz="1400" dirty="0" err="1"/>
              <a:t>nonkey</a:t>
            </a:r>
            <a:r>
              <a:rPr lang="en-US" altLang="en-US" sz="1400" dirty="0"/>
              <a:t> attribute </a:t>
            </a:r>
            <a:r>
              <a:rPr lang="en-US" altLang="en-US" sz="1400" dirty="0" err="1">
                <a:solidFill>
                  <a:srgbClr val="CC9900"/>
                </a:solidFill>
              </a:rPr>
              <a:t>addr</a:t>
            </a:r>
            <a:r>
              <a:rPr lang="en-US" altLang="en-US" sz="1400" dirty="0"/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Beers deserves to be an entity set because it is  the “many” of the many-one relationship </a:t>
            </a:r>
            <a:r>
              <a:rPr lang="en-US" altLang="en-US" sz="1400" dirty="0" err="1">
                <a:solidFill>
                  <a:srgbClr val="92D050"/>
                </a:solidFill>
              </a:rPr>
              <a:t>ManfBy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</p:txBody>
      </p:sp>
      <p:grpSp>
        <p:nvGrpSpPr>
          <p:cNvPr id="61446" name="Group 27"/>
          <p:cNvGrpSpPr>
            <a:grpSpLocks/>
          </p:cNvGrpSpPr>
          <p:nvPr/>
        </p:nvGrpSpPr>
        <p:grpSpPr bwMode="auto">
          <a:xfrm>
            <a:off x="2209800" y="3962400"/>
            <a:ext cx="4495800" cy="1279525"/>
            <a:chOff x="1371600" y="1905000"/>
            <a:chExt cx="5867400" cy="1981200"/>
          </a:xfrm>
        </p:grpSpPr>
        <p:sp>
          <p:nvSpPr>
            <p:cNvPr id="61447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1448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1449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61450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1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2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1453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1454" name="Oval 11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61455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6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7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8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B6A838-606F-4AC4-B1AE-CC8F0A24045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FF0000"/>
                </a:solidFill>
              </a:rPr>
              <a:t>Good</a:t>
            </a:r>
            <a:r>
              <a:rPr lang="en-US" altLang="en-US" sz="1400" dirty="0"/>
              <a:t>: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009900"/>
                </a:solidFill>
              </a:rPr>
              <a:t>Manfs</a:t>
            </a:r>
            <a:r>
              <a:rPr lang="en-US" altLang="en-US" sz="1400" dirty="0"/>
              <a:t> deserves to be an entity set because of the </a:t>
            </a:r>
            <a:r>
              <a:rPr lang="en-US" altLang="en-US" sz="1400" dirty="0" err="1"/>
              <a:t>nonkey</a:t>
            </a:r>
            <a:r>
              <a:rPr lang="en-US" altLang="en-US" sz="1400" dirty="0"/>
              <a:t> attribute </a:t>
            </a:r>
            <a:r>
              <a:rPr lang="en-US" altLang="en-US" sz="1400" dirty="0" err="1">
                <a:solidFill>
                  <a:srgbClr val="CC9900"/>
                </a:solidFill>
              </a:rPr>
              <a:t>addr</a:t>
            </a:r>
            <a:r>
              <a:rPr lang="en-US" altLang="en-US" sz="1400" dirty="0"/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009900"/>
                </a:solidFill>
              </a:rPr>
              <a:t>Beers</a:t>
            </a:r>
            <a:r>
              <a:rPr lang="en-US" altLang="en-US" sz="1400" dirty="0"/>
              <a:t> deserves to be an entity set because it is  the “many” of the many-one relationship </a:t>
            </a:r>
            <a:r>
              <a:rPr lang="en-US" altLang="en-US" sz="1400" dirty="0" err="1">
                <a:solidFill>
                  <a:srgbClr val="CC00CC"/>
                </a:solidFill>
              </a:rPr>
              <a:t>ManfBy</a:t>
            </a:r>
            <a:r>
              <a:rPr lang="en-US" altLang="en-US" sz="1400" dirty="0"/>
              <a:t>.</a:t>
            </a:r>
          </a:p>
        </p:txBody>
      </p:sp>
      <p:grpSp>
        <p:nvGrpSpPr>
          <p:cNvPr id="62470" name="Group 27"/>
          <p:cNvGrpSpPr>
            <a:grpSpLocks/>
          </p:cNvGrpSpPr>
          <p:nvPr/>
        </p:nvGrpSpPr>
        <p:grpSpPr bwMode="auto">
          <a:xfrm>
            <a:off x="2209800" y="3962400"/>
            <a:ext cx="4495800" cy="1279525"/>
            <a:chOff x="1371600" y="1905000"/>
            <a:chExt cx="5867400" cy="1981200"/>
          </a:xfrm>
        </p:grpSpPr>
        <p:sp>
          <p:nvSpPr>
            <p:cNvPr id="62471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2472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2473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62474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5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6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2477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2478" name="Oval 11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62479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1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2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F49E2-F04B-9C61-8B74-7CE114136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>
            <a:extLst>
              <a:ext uri="{FF2B5EF4-FFF2-40B4-BE49-F238E27FC236}">
                <a16:creationId xmlns:a16="http://schemas.microsoft.com/office/drawing/2014/main" id="{88B61EB8-8EF5-F786-9311-DF3A97B56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67EB5C18-5C34-410C-B296-9551D44D7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>
            <a:extLst>
              <a:ext uri="{FF2B5EF4-FFF2-40B4-BE49-F238E27FC236}">
                <a16:creationId xmlns:a16="http://schemas.microsoft.com/office/drawing/2014/main" id="{B2EDD157-F726-F9BF-30B3-8E21C0DEE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>
            <a:extLst>
              <a:ext uri="{FF2B5EF4-FFF2-40B4-BE49-F238E27FC236}">
                <a16:creationId xmlns:a16="http://schemas.microsoft.com/office/drawing/2014/main" id="{C65D2E2A-2B13-E0C3-603F-9F2C98BC4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>
            <a:extLst>
              <a:ext uri="{FF2B5EF4-FFF2-40B4-BE49-F238E27FC236}">
                <a16:creationId xmlns:a16="http://schemas.microsoft.com/office/drawing/2014/main" id="{B077B766-FCAA-B864-28FE-5C4C3F93F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>
            <a:extLst>
              <a:ext uri="{FF2B5EF4-FFF2-40B4-BE49-F238E27FC236}">
                <a16:creationId xmlns:a16="http://schemas.microsoft.com/office/drawing/2014/main" id="{0E287C89-9AC7-DCE9-5E82-BB85E6C79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>
            <a:extLst>
              <a:ext uri="{FF2B5EF4-FFF2-40B4-BE49-F238E27FC236}">
                <a16:creationId xmlns:a16="http://schemas.microsoft.com/office/drawing/2014/main" id="{194E7AD1-4055-237E-B9F9-91CACA126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>
            <a:extLst>
              <a:ext uri="{FF2B5EF4-FFF2-40B4-BE49-F238E27FC236}">
                <a16:creationId xmlns:a16="http://schemas.microsoft.com/office/drawing/2014/main" id="{7F9254E2-D080-A559-8E61-07238E2AC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>
            <a:extLst>
              <a:ext uri="{FF2B5EF4-FFF2-40B4-BE49-F238E27FC236}">
                <a16:creationId xmlns:a16="http://schemas.microsoft.com/office/drawing/2014/main" id="{8A3FC142-EEAF-EA7D-FA84-8D2CF126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>
            <a:extLst>
              <a:ext uri="{FF2B5EF4-FFF2-40B4-BE49-F238E27FC236}">
                <a16:creationId xmlns:a16="http://schemas.microsoft.com/office/drawing/2014/main" id="{0C07BCEC-992C-6785-BF1B-848597D58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>
            <a:extLst>
              <a:ext uri="{FF2B5EF4-FFF2-40B4-BE49-F238E27FC236}">
                <a16:creationId xmlns:a16="http://schemas.microsoft.com/office/drawing/2014/main" id="{2E3B6914-3172-E4BD-741F-F7E5B18AAB2D}"/>
              </a:ext>
            </a:extLst>
          </p:cNvPr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>
            <a:extLst>
              <a:ext uri="{FF2B5EF4-FFF2-40B4-BE49-F238E27FC236}">
                <a16:creationId xmlns:a16="http://schemas.microsoft.com/office/drawing/2014/main" id="{E3B2F086-70AE-C8BC-BE21-4B33D368E9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>
            <a:extLst>
              <a:ext uri="{FF2B5EF4-FFF2-40B4-BE49-F238E27FC236}">
                <a16:creationId xmlns:a16="http://schemas.microsoft.com/office/drawing/2014/main" id="{1352D7A6-2808-245B-8C37-C11A74C88B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>
            <a:extLst>
              <a:ext uri="{FF2B5EF4-FFF2-40B4-BE49-F238E27FC236}">
                <a16:creationId xmlns:a16="http://schemas.microsoft.com/office/drawing/2014/main" id="{F5FC2597-73BA-A4E1-02D5-61074E824E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>
            <a:extLst>
              <a:ext uri="{FF2B5EF4-FFF2-40B4-BE49-F238E27FC236}">
                <a16:creationId xmlns:a16="http://schemas.microsoft.com/office/drawing/2014/main" id="{44ECA3DB-8668-08E1-0463-4816F25CE5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>
            <a:extLst>
              <a:ext uri="{FF2B5EF4-FFF2-40B4-BE49-F238E27FC236}">
                <a16:creationId xmlns:a16="http://schemas.microsoft.com/office/drawing/2014/main" id="{27AC81EA-8050-C182-6424-76A9780DB24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>
            <a:extLst>
              <a:ext uri="{FF2B5EF4-FFF2-40B4-BE49-F238E27FC236}">
                <a16:creationId xmlns:a16="http://schemas.microsoft.com/office/drawing/2014/main" id="{CC846210-14DC-708A-0ACD-0D4A27FBF95A}"/>
              </a:ext>
            </a:extLst>
          </p:cNvPr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>
            <a:extLst>
              <a:ext uri="{FF2B5EF4-FFF2-40B4-BE49-F238E27FC236}">
                <a16:creationId xmlns:a16="http://schemas.microsoft.com/office/drawing/2014/main" id="{C325ECDD-0AFF-AA77-DA7B-B3ECDBECA1C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>
            <a:extLst>
              <a:ext uri="{FF2B5EF4-FFF2-40B4-BE49-F238E27FC236}">
                <a16:creationId xmlns:a16="http://schemas.microsoft.com/office/drawing/2014/main" id="{028B3467-A084-2DCE-FAEC-5E3D15EBC99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>
            <a:extLst>
              <a:ext uri="{FF2B5EF4-FFF2-40B4-BE49-F238E27FC236}">
                <a16:creationId xmlns:a16="http://schemas.microsoft.com/office/drawing/2014/main" id="{25F416BC-F605-82D5-726A-AA3FE2EBFCE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>
            <a:extLst>
              <a:ext uri="{FF2B5EF4-FFF2-40B4-BE49-F238E27FC236}">
                <a16:creationId xmlns:a16="http://schemas.microsoft.com/office/drawing/2014/main" id="{01D2D670-307E-F499-1C51-354F76CBEF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2F128A9-7876-9ED0-B131-518C3966850B}"/>
              </a:ext>
            </a:extLst>
          </p:cNvPr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7E8341-31D1-081E-91C8-C93149261761}"/>
              </a:ext>
            </a:extLst>
          </p:cNvPr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8F6FED-F682-F634-656B-1A9A6F396D3D}"/>
              </a:ext>
            </a:extLst>
          </p:cNvPr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DE2C2C-81E6-C44E-FCDA-028CB0D3B6C6}"/>
              </a:ext>
            </a:extLst>
          </p:cNvPr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140EB9-A5CB-F4C6-E714-51575A6AB94A}"/>
              </a:ext>
            </a:extLst>
          </p:cNvPr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0086CB-2DDD-1AAA-B356-CF59EA4BC2AB}"/>
              </a:ext>
            </a:extLst>
          </p:cNvPr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160813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984173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A191BD3-C87B-462D-8645-5F906E2962C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7E3FE1-76BD-4D93-A7EE-7FDC93673B8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863EA3-72C9-44F0-BF44-CEDC90386DF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</p:txBody>
      </p:sp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89093" name="Group 6"/>
          <p:cNvGrpSpPr>
            <a:grpSpLocks/>
          </p:cNvGrpSpPr>
          <p:nvPr/>
        </p:nvGrpSpPr>
        <p:grpSpPr bwMode="auto">
          <a:xfrm>
            <a:off x="990600" y="3352800"/>
            <a:ext cx="2590800" cy="1752600"/>
            <a:chOff x="2590800" y="2286000"/>
            <a:chExt cx="3124200" cy="2286000"/>
          </a:xfrm>
        </p:grpSpPr>
        <p:sp>
          <p:nvSpPr>
            <p:cNvPr id="89096" name="Rectangle 4"/>
            <p:cNvSpPr>
              <a:spLocks noChangeArrowheads="1"/>
            </p:cNvSpPr>
            <p:nvPr/>
          </p:nvSpPr>
          <p:spPr bwMode="auto">
            <a:xfrm>
              <a:off x="3276600" y="3505200"/>
              <a:ext cx="1600200" cy="1066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89097" name="Oval 6"/>
            <p:cNvSpPr>
              <a:spLocks noChangeArrowheads="1"/>
            </p:cNvSpPr>
            <p:nvPr/>
          </p:nvSpPr>
          <p:spPr bwMode="auto">
            <a:xfrm>
              <a:off x="2590800" y="2286000"/>
              <a:ext cx="1219200" cy="6096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89098" name="Oval 9"/>
            <p:cNvSpPr>
              <a:spLocks noChangeArrowheads="1"/>
            </p:cNvSpPr>
            <p:nvPr/>
          </p:nvSpPr>
          <p:spPr bwMode="auto">
            <a:xfrm>
              <a:off x="4724400" y="2362200"/>
              <a:ext cx="990600" cy="4572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>
              <a:off x="3200400" y="2895600"/>
              <a:ext cx="4572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0" name="Line 13"/>
            <p:cNvSpPr>
              <a:spLocks noChangeShapeType="1"/>
            </p:cNvSpPr>
            <p:nvPr/>
          </p:nvSpPr>
          <p:spPr bwMode="auto">
            <a:xfrm flipH="1">
              <a:off x="4495800" y="2819400"/>
              <a:ext cx="76200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094" name="TextBox 2"/>
          <p:cNvSpPr txBox="1">
            <a:spLocks noChangeArrowheads="1"/>
          </p:cNvSpPr>
          <p:nvPr/>
        </p:nvSpPr>
        <p:spPr bwMode="auto">
          <a:xfrm>
            <a:off x="4562475" y="4114800"/>
            <a:ext cx="3819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Relation:  </a:t>
            </a:r>
            <a:r>
              <a:rPr lang="en-US" altLang="en-US" sz="2400">
                <a:solidFill>
                  <a:srgbClr val="CC00CC"/>
                </a:solidFill>
                <a:latin typeface="Times New Roman" panose="02020603050405020304" pitchFamily="18" charset="0"/>
              </a:rPr>
              <a:t>Beers(name, manf)</a:t>
            </a:r>
          </a:p>
        </p:txBody>
      </p:sp>
      <p:sp>
        <p:nvSpPr>
          <p:cNvPr id="89095" name="Right Arrow 4"/>
          <p:cNvSpPr>
            <a:spLocks noChangeArrowheads="1"/>
          </p:cNvSpPr>
          <p:nvPr/>
        </p:nvSpPr>
        <p:spPr bwMode="auto">
          <a:xfrm>
            <a:off x="3581400" y="4267200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6BA2CD-A9EF-4FB9-AEC2-DB91B2997FF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8C85C3-1024-4F77-BDB2-D2B832A6537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1141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1142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1143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1144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1145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1146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1147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8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9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0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1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028ACE-6877-4526-AD1C-64E05D1D4C7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2165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2166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2167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92168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9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0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2171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2172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2173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2174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5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6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7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8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98EB41-AD06-4A67-AD92-F31F4FE356A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3189" name="Text Box 31"/>
          <p:cNvSpPr txBox="1">
            <a:spLocks noChangeArrowheads="1"/>
          </p:cNvSpPr>
          <p:nvPr/>
        </p:nvSpPr>
        <p:spPr bwMode="auto">
          <a:xfrm>
            <a:off x="5730875" y="4781550"/>
            <a:ext cx="2357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Likes(drinker, beer)</a:t>
            </a:r>
          </a:p>
        </p:txBody>
      </p:sp>
      <p:sp>
        <p:nvSpPr>
          <p:cNvPr id="93190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3191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3192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93193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4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5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3196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3197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3198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3199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0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1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2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3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81DEA1-DD89-4F35-B40A-383C84752BB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94213" name="Group 1"/>
          <p:cNvGrpSpPr>
            <a:grpSpLocks/>
          </p:cNvGrpSpPr>
          <p:nvPr/>
        </p:nvGrpSpPr>
        <p:grpSpPr bwMode="auto">
          <a:xfrm>
            <a:off x="1111250" y="3657600"/>
            <a:ext cx="7308850" cy="1890713"/>
            <a:chOff x="1111324" y="3657600"/>
            <a:chExt cx="7308721" cy="1890916"/>
          </a:xfrm>
        </p:grpSpPr>
        <p:sp>
          <p:nvSpPr>
            <p:cNvPr id="94215" name="Text Box 31"/>
            <p:cNvSpPr txBox="1">
              <a:spLocks noChangeArrowheads="1"/>
            </p:cNvSpPr>
            <p:nvPr/>
          </p:nvSpPr>
          <p:spPr bwMode="auto">
            <a:xfrm>
              <a:off x="5730398" y="4781753"/>
              <a:ext cx="235776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solidFill>
                    <a:srgbClr val="FF99FF"/>
                  </a:solidFill>
                </a:rPr>
                <a:t>Likes(drinker, beer)</a:t>
              </a:r>
            </a:p>
          </p:txBody>
        </p:sp>
        <p:sp>
          <p:nvSpPr>
            <p:cNvPr id="94216" name="Text Box 33"/>
            <p:cNvSpPr txBox="1">
              <a:spLocks noChangeArrowheads="1"/>
            </p:cNvSpPr>
            <p:nvPr/>
          </p:nvSpPr>
          <p:spPr bwMode="auto">
            <a:xfrm>
              <a:off x="5730398" y="5148406"/>
              <a:ext cx="268964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solidFill>
                    <a:srgbClr val="CC00CC"/>
                  </a:solidFill>
                </a:rPr>
                <a:t>Favorite(drinker, beer)</a:t>
              </a:r>
            </a:p>
          </p:txBody>
        </p:sp>
        <p:sp>
          <p:nvSpPr>
            <p:cNvPr id="94217" name="Rectangle 3"/>
            <p:cNvSpPr>
              <a:spLocks noChangeArrowheads="1"/>
            </p:cNvSpPr>
            <p:nvPr/>
          </p:nvSpPr>
          <p:spPr bwMode="auto">
            <a:xfrm>
              <a:off x="1748438" y="4126701"/>
              <a:ext cx="1274227" cy="469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94218" name="Rectangle 5"/>
            <p:cNvSpPr>
              <a:spLocks noChangeArrowheads="1"/>
            </p:cNvSpPr>
            <p:nvPr/>
          </p:nvSpPr>
          <p:spPr bwMode="auto">
            <a:xfrm>
              <a:off x="5571120" y="4126701"/>
              <a:ext cx="955671" cy="469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3659217" y="4125963"/>
              <a:ext cx="955658" cy="46995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chemeClr val="bg1">
                      <a:lumMod val="85000"/>
                    </a:schemeClr>
                  </a:solidFill>
                </a:rPr>
                <a:t>Likes</a:t>
              </a:r>
            </a:p>
          </p:txBody>
        </p:sp>
        <p:sp>
          <p:nvSpPr>
            <p:cNvPr id="12" name="Line 16"/>
            <p:cNvSpPr>
              <a:spLocks noChangeShapeType="1"/>
            </p:cNvSpPr>
            <p:nvPr/>
          </p:nvSpPr>
          <p:spPr bwMode="auto">
            <a:xfrm>
              <a:off x="3022640" y="4360939"/>
              <a:ext cx="636577" cy="0"/>
            </a:xfrm>
            <a:prstGeom prst="lin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>
              <a:off x="4614875" y="4360939"/>
              <a:ext cx="955658" cy="0"/>
            </a:xfrm>
            <a:prstGeom prst="lin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/>
            </a:p>
          </p:txBody>
        </p:sp>
        <p:sp>
          <p:nvSpPr>
            <p:cNvPr id="94222" name="AutoShape 6"/>
            <p:cNvSpPr>
              <a:spLocks noChangeArrowheads="1"/>
            </p:cNvSpPr>
            <p:nvPr/>
          </p:nvSpPr>
          <p:spPr bwMode="auto">
            <a:xfrm>
              <a:off x="3659779" y="4830353"/>
              <a:ext cx="1513145" cy="609832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94223" name="Line 18"/>
            <p:cNvSpPr>
              <a:spLocks noChangeShapeType="1"/>
            </p:cNvSpPr>
            <p:nvPr/>
          </p:nvSpPr>
          <p:spPr bwMode="auto">
            <a:xfrm>
              <a:off x="3022665" y="4595802"/>
              <a:ext cx="637114" cy="516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24" name="Line 19"/>
            <p:cNvSpPr>
              <a:spLocks noChangeShapeType="1"/>
            </p:cNvSpPr>
            <p:nvPr/>
          </p:nvSpPr>
          <p:spPr bwMode="auto">
            <a:xfrm flipV="1">
              <a:off x="5172924" y="4595802"/>
              <a:ext cx="398196" cy="516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25" name="Oval 38"/>
            <p:cNvSpPr>
              <a:spLocks noChangeArrowheads="1"/>
            </p:cNvSpPr>
            <p:nvPr/>
          </p:nvSpPr>
          <p:spPr bwMode="auto">
            <a:xfrm>
              <a:off x="1111324" y="3657600"/>
              <a:ext cx="796392" cy="32837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94226" name="Oval 39"/>
            <p:cNvSpPr>
              <a:spLocks noChangeArrowheads="1"/>
            </p:cNvSpPr>
            <p:nvPr/>
          </p:nvSpPr>
          <p:spPr bwMode="auto">
            <a:xfrm>
              <a:off x="2624469" y="3704510"/>
              <a:ext cx="796392" cy="23455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94227" name="Oval 40"/>
            <p:cNvSpPr>
              <a:spLocks noChangeArrowheads="1"/>
            </p:cNvSpPr>
            <p:nvPr/>
          </p:nvSpPr>
          <p:spPr bwMode="auto">
            <a:xfrm>
              <a:off x="5093285" y="3657600"/>
              <a:ext cx="796392" cy="32837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94228" name="Oval 41"/>
            <p:cNvSpPr>
              <a:spLocks noChangeArrowheads="1"/>
            </p:cNvSpPr>
            <p:nvPr/>
          </p:nvSpPr>
          <p:spPr bwMode="auto">
            <a:xfrm>
              <a:off x="6526790" y="3704510"/>
              <a:ext cx="955671" cy="23455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94229" name="Line 48"/>
            <p:cNvSpPr>
              <a:spLocks noChangeShapeType="1"/>
            </p:cNvSpPr>
            <p:nvPr/>
          </p:nvSpPr>
          <p:spPr bwMode="auto">
            <a:xfrm>
              <a:off x="1509520" y="3985971"/>
              <a:ext cx="238918" cy="1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0" name="Line 49"/>
            <p:cNvSpPr>
              <a:spLocks noChangeShapeType="1"/>
            </p:cNvSpPr>
            <p:nvPr/>
          </p:nvSpPr>
          <p:spPr bwMode="auto">
            <a:xfrm flipH="1">
              <a:off x="2783747" y="3939061"/>
              <a:ext cx="238918" cy="187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1" name="Line 50"/>
            <p:cNvSpPr>
              <a:spLocks noChangeShapeType="1"/>
            </p:cNvSpPr>
            <p:nvPr/>
          </p:nvSpPr>
          <p:spPr bwMode="auto">
            <a:xfrm>
              <a:off x="5491481" y="3985971"/>
              <a:ext cx="238918" cy="1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2" name="Line 51"/>
            <p:cNvSpPr>
              <a:spLocks noChangeShapeType="1"/>
            </p:cNvSpPr>
            <p:nvPr/>
          </p:nvSpPr>
          <p:spPr bwMode="auto">
            <a:xfrm flipH="1">
              <a:off x="6526790" y="3939061"/>
              <a:ext cx="477835" cy="187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214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3D12E6-7982-47CB-BB00-066042341F8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5237" name="Text Box 31"/>
          <p:cNvSpPr txBox="1">
            <a:spLocks noChangeArrowheads="1"/>
          </p:cNvSpPr>
          <p:nvPr/>
        </p:nvSpPr>
        <p:spPr bwMode="auto">
          <a:xfrm>
            <a:off x="5730875" y="4781550"/>
            <a:ext cx="2357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Likes(drinker, beer)</a:t>
            </a:r>
          </a:p>
        </p:txBody>
      </p:sp>
      <p:sp>
        <p:nvSpPr>
          <p:cNvPr id="95238" name="Text Box 33"/>
          <p:cNvSpPr txBox="1">
            <a:spLocks noChangeArrowheads="1"/>
          </p:cNvSpPr>
          <p:nvPr/>
        </p:nvSpPr>
        <p:spPr bwMode="auto">
          <a:xfrm>
            <a:off x="5730875" y="5148263"/>
            <a:ext cx="2689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Favorite(drinker, beer)</a:t>
            </a:r>
          </a:p>
        </p:txBody>
      </p:sp>
      <p:sp>
        <p:nvSpPr>
          <p:cNvPr id="95239" name="Text Box 34"/>
          <p:cNvSpPr txBox="1">
            <a:spLocks noChangeArrowheads="1"/>
          </p:cNvSpPr>
          <p:nvPr/>
        </p:nvSpPr>
        <p:spPr bwMode="auto">
          <a:xfrm>
            <a:off x="5730875" y="5529263"/>
            <a:ext cx="29543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Buddies(name1, name2)</a:t>
            </a:r>
          </a:p>
        </p:txBody>
      </p:sp>
      <p:sp>
        <p:nvSpPr>
          <p:cNvPr id="95240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5241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5242" name="Text Box 27"/>
          <p:cNvSpPr txBox="1">
            <a:spLocks noChangeArrowheads="1"/>
          </p:cNvSpPr>
          <p:nvPr/>
        </p:nvSpPr>
        <p:spPr bwMode="auto">
          <a:xfrm>
            <a:off x="2544763" y="4689475"/>
            <a:ext cx="19367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chemeClr val="bg1">
                    <a:lumMod val="85000"/>
                  </a:schemeClr>
                </a:solidFill>
              </a:rPr>
              <a:t>Likes</a:t>
            </a: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659188" y="4830763"/>
            <a:ext cx="1514475" cy="6096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chemeClr val="bg1">
                    <a:lumMod val="85000"/>
                  </a:schemeClr>
                </a:solidFill>
              </a:rPr>
              <a:t>Favorite</a:t>
            </a: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3022600" y="4595813"/>
            <a:ext cx="636588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5173663" y="4595813"/>
            <a:ext cx="396875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95249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5250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5251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5252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5253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4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5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6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7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95258" name="AutoShape 8"/>
          <p:cNvSpPr>
            <a:spLocks noChangeArrowheads="1"/>
          </p:cNvSpPr>
          <p:nvPr/>
        </p:nvSpPr>
        <p:spPr bwMode="auto">
          <a:xfrm>
            <a:off x="1430338" y="5018088"/>
            <a:ext cx="1592262" cy="46831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Buddies</a:t>
            </a:r>
          </a:p>
        </p:txBody>
      </p:sp>
      <p:sp>
        <p:nvSpPr>
          <p:cNvPr id="95259" name="Line 20"/>
          <p:cNvSpPr>
            <a:spLocks noChangeShapeType="1"/>
          </p:cNvSpPr>
          <p:nvPr/>
        </p:nvSpPr>
        <p:spPr bwMode="auto">
          <a:xfrm flipV="1">
            <a:off x="1908175" y="4595813"/>
            <a:ext cx="317500" cy="515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60" name="Text Box 25"/>
          <p:cNvSpPr txBox="1">
            <a:spLocks noChangeArrowheads="1"/>
          </p:cNvSpPr>
          <p:nvPr/>
        </p:nvSpPr>
        <p:spPr bwMode="auto">
          <a:xfrm>
            <a:off x="1819275" y="4713288"/>
            <a:ext cx="287338" cy="18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95261" name="Text Box 28"/>
          <p:cNvSpPr txBox="1">
            <a:spLocks noChangeArrowheads="1"/>
          </p:cNvSpPr>
          <p:nvPr/>
        </p:nvSpPr>
        <p:spPr bwMode="auto">
          <a:xfrm>
            <a:off x="2544763" y="4643438"/>
            <a:ext cx="287337" cy="18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95262" name="Line 54"/>
          <p:cNvSpPr>
            <a:spLocks noChangeShapeType="1"/>
          </p:cNvSpPr>
          <p:nvPr/>
        </p:nvSpPr>
        <p:spPr bwMode="auto">
          <a:xfrm>
            <a:off x="2465388" y="4595813"/>
            <a:ext cx="238125" cy="563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FBB5CD-BAE5-452C-B78A-EAD1DC35AF2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626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6261" name="Text Box 31"/>
          <p:cNvSpPr txBox="1">
            <a:spLocks noChangeArrowheads="1"/>
          </p:cNvSpPr>
          <p:nvPr/>
        </p:nvSpPr>
        <p:spPr bwMode="auto">
          <a:xfrm>
            <a:off x="5730875" y="4781550"/>
            <a:ext cx="2357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Likes(drinker, beer)</a:t>
            </a:r>
          </a:p>
        </p:txBody>
      </p:sp>
      <p:sp>
        <p:nvSpPr>
          <p:cNvPr id="96262" name="Text Box 33"/>
          <p:cNvSpPr txBox="1">
            <a:spLocks noChangeArrowheads="1"/>
          </p:cNvSpPr>
          <p:nvPr/>
        </p:nvSpPr>
        <p:spPr bwMode="auto">
          <a:xfrm>
            <a:off x="5730875" y="5148263"/>
            <a:ext cx="2689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Favorite(drinker, beer)</a:t>
            </a:r>
          </a:p>
        </p:txBody>
      </p:sp>
      <p:sp>
        <p:nvSpPr>
          <p:cNvPr id="96263" name="Text Box 35"/>
          <p:cNvSpPr txBox="1">
            <a:spLocks noChangeArrowheads="1"/>
          </p:cNvSpPr>
          <p:nvPr/>
        </p:nvSpPr>
        <p:spPr bwMode="auto">
          <a:xfrm>
            <a:off x="5730875" y="5929313"/>
            <a:ext cx="28130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Married(husband, wife)</a:t>
            </a:r>
          </a:p>
        </p:txBody>
      </p:sp>
      <p:sp>
        <p:nvSpPr>
          <p:cNvPr id="96264" name="Text Box 34"/>
          <p:cNvSpPr txBox="1">
            <a:spLocks noChangeArrowheads="1"/>
          </p:cNvSpPr>
          <p:nvPr/>
        </p:nvSpPr>
        <p:spPr bwMode="auto">
          <a:xfrm>
            <a:off x="5730875" y="5529263"/>
            <a:ext cx="29543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Buddies(name1, name2)</a:t>
            </a:r>
          </a:p>
        </p:txBody>
      </p:sp>
      <p:sp>
        <p:nvSpPr>
          <p:cNvPr id="96265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6266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6267" name="Text Box 27"/>
          <p:cNvSpPr txBox="1">
            <a:spLocks noChangeArrowheads="1"/>
          </p:cNvSpPr>
          <p:nvPr/>
        </p:nvSpPr>
        <p:spPr bwMode="auto">
          <a:xfrm>
            <a:off x="2544763" y="4689475"/>
            <a:ext cx="19367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Likes</a:t>
            </a: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659188" y="4830763"/>
            <a:ext cx="1514475" cy="6096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Favorite</a:t>
            </a: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3022600" y="4595813"/>
            <a:ext cx="636588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5173663" y="4595813"/>
            <a:ext cx="396875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96274" name="AutoShape 7"/>
          <p:cNvSpPr>
            <a:spLocks noChangeArrowheads="1"/>
          </p:cNvSpPr>
          <p:nvPr/>
        </p:nvSpPr>
        <p:spPr bwMode="auto">
          <a:xfrm>
            <a:off x="1446213" y="5721350"/>
            <a:ext cx="1592262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Married</a:t>
            </a:r>
          </a:p>
        </p:txBody>
      </p:sp>
      <p:cxnSp>
        <p:nvCxnSpPr>
          <p:cNvPr id="96275" name="AutoShape 23"/>
          <p:cNvCxnSpPr>
            <a:cxnSpLocks noChangeShapeType="1"/>
            <a:stCxn id="96274" idx="1"/>
            <a:endCxn id="96265" idx="1"/>
          </p:cNvCxnSpPr>
          <p:nvPr/>
        </p:nvCxnSpPr>
        <p:spPr bwMode="auto">
          <a:xfrm rot="10800000" flipH="1">
            <a:off x="1446213" y="4360863"/>
            <a:ext cx="319087" cy="1595437"/>
          </a:xfrm>
          <a:prstGeom prst="curvedConnector3">
            <a:avLst>
              <a:gd name="adj1" fmla="val -7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76" name="AutoShape 24"/>
          <p:cNvCxnSpPr>
            <a:cxnSpLocks noChangeShapeType="1"/>
            <a:stCxn id="96274" idx="3"/>
          </p:cNvCxnSpPr>
          <p:nvPr/>
        </p:nvCxnSpPr>
        <p:spPr bwMode="auto">
          <a:xfrm flipH="1" flipV="1">
            <a:off x="2879725" y="4595813"/>
            <a:ext cx="158750" cy="1360487"/>
          </a:xfrm>
          <a:prstGeom prst="curvedConnector4">
            <a:avLst>
              <a:gd name="adj1" fmla="val -150000"/>
              <a:gd name="adj2" fmla="val 5862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277" name="Text Box 29"/>
          <p:cNvSpPr txBox="1">
            <a:spLocks noChangeArrowheads="1"/>
          </p:cNvSpPr>
          <p:nvPr/>
        </p:nvSpPr>
        <p:spPr bwMode="auto">
          <a:xfrm>
            <a:off x="423863" y="5248275"/>
            <a:ext cx="820737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husband</a:t>
            </a:r>
          </a:p>
        </p:txBody>
      </p:sp>
      <p:sp>
        <p:nvSpPr>
          <p:cNvPr id="96278" name="Text Box 30"/>
          <p:cNvSpPr txBox="1">
            <a:spLocks noChangeArrowheads="1"/>
          </p:cNvSpPr>
          <p:nvPr/>
        </p:nvSpPr>
        <p:spPr bwMode="auto">
          <a:xfrm>
            <a:off x="3262313" y="5372100"/>
            <a:ext cx="525462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wife</a:t>
            </a:r>
          </a:p>
        </p:txBody>
      </p:sp>
      <p:sp>
        <p:nvSpPr>
          <p:cNvPr id="96279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6280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6281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6282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6283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4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5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6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7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1430338" y="5018088"/>
            <a:ext cx="1592262" cy="46831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chemeClr val="bg1">
                    <a:lumMod val="85000"/>
                  </a:schemeClr>
                </a:solidFill>
              </a:rPr>
              <a:t>Buddies</a:t>
            </a:r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 flipV="1">
            <a:off x="1908175" y="4595813"/>
            <a:ext cx="317500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1819275" y="4713288"/>
            <a:ext cx="2746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</a:rPr>
              <a:t>1</a:t>
            </a:r>
          </a:p>
        </p:txBody>
      </p:sp>
      <p:sp>
        <p:nvSpPr>
          <p:cNvPr id="34" name="Text Box 28"/>
          <p:cNvSpPr txBox="1">
            <a:spLocks noChangeArrowheads="1"/>
          </p:cNvSpPr>
          <p:nvPr/>
        </p:nvSpPr>
        <p:spPr bwMode="auto">
          <a:xfrm>
            <a:off x="2544763" y="4643438"/>
            <a:ext cx="274637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35" name="Line 54"/>
          <p:cNvSpPr>
            <a:spLocks noChangeShapeType="1"/>
          </p:cNvSpPr>
          <p:nvPr/>
        </p:nvSpPr>
        <p:spPr bwMode="auto">
          <a:xfrm>
            <a:off x="2465388" y="4595813"/>
            <a:ext cx="238125" cy="563562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A0F971-0E4D-47EC-86EB-8B2EC996CBD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97285" name="Group 4"/>
          <p:cNvGrpSpPr>
            <a:grpSpLocks/>
          </p:cNvGrpSpPr>
          <p:nvPr/>
        </p:nvGrpSpPr>
        <p:grpSpPr bwMode="auto">
          <a:xfrm>
            <a:off x="423863" y="3657600"/>
            <a:ext cx="8261350" cy="2890838"/>
            <a:chOff x="485775" y="1524000"/>
            <a:chExt cx="8260297" cy="2890838"/>
          </a:xfrm>
        </p:grpSpPr>
        <p:grpSp>
          <p:nvGrpSpPr>
            <p:cNvPr id="97286" name="Group 5"/>
            <p:cNvGrpSpPr>
              <a:grpSpLocks/>
            </p:cNvGrpSpPr>
            <p:nvPr/>
          </p:nvGrpSpPr>
          <p:grpSpPr bwMode="auto">
            <a:xfrm>
              <a:off x="5791737" y="2648153"/>
              <a:ext cx="2954335" cy="1547873"/>
              <a:chOff x="5334000" y="4186237"/>
              <a:chExt cx="2954335" cy="1547873"/>
            </a:xfrm>
          </p:grpSpPr>
          <p:sp>
            <p:nvSpPr>
              <p:cNvPr id="97316" name="Text Box 31"/>
              <p:cNvSpPr txBox="1">
                <a:spLocks noChangeArrowheads="1"/>
              </p:cNvSpPr>
              <p:nvPr/>
            </p:nvSpPr>
            <p:spPr bwMode="auto">
              <a:xfrm>
                <a:off x="5334000" y="4186237"/>
                <a:ext cx="235776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Likes(drinker, beer)</a:t>
                </a:r>
              </a:p>
            </p:txBody>
          </p:sp>
          <p:sp>
            <p:nvSpPr>
              <p:cNvPr id="97317" name="Text Box 33"/>
              <p:cNvSpPr txBox="1">
                <a:spLocks noChangeArrowheads="1"/>
              </p:cNvSpPr>
              <p:nvPr/>
            </p:nvSpPr>
            <p:spPr bwMode="auto">
              <a:xfrm>
                <a:off x="5334000" y="4552890"/>
                <a:ext cx="268964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Favorite(drinker, beer)</a:t>
                </a:r>
              </a:p>
            </p:txBody>
          </p:sp>
          <p:sp>
            <p:nvSpPr>
              <p:cNvPr id="97318" name="Text Box 35"/>
              <p:cNvSpPr txBox="1">
                <a:spLocks noChangeArrowheads="1"/>
              </p:cNvSpPr>
              <p:nvPr/>
            </p:nvSpPr>
            <p:spPr bwMode="auto">
              <a:xfrm>
                <a:off x="5334000" y="5334000"/>
                <a:ext cx="281320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Married(husband, wife)</a:t>
                </a:r>
              </a:p>
            </p:txBody>
          </p:sp>
          <p:sp>
            <p:nvSpPr>
              <p:cNvPr id="97319" name="Text Box 34"/>
              <p:cNvSpPr txBox="1">
                <a:spLocks noChangeArrowheads="1"/>
              </p:cNvSpPr>
              <p:nvPr/>
            </p:nvSpPr>
            <p:spPr bwMode="auto">
              <a:xfrm>
                <a:off x="5334000" y="4933890"/>
                <a:ext cx="295433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Buddies(name1, name2)</a:t>
                </a:r>
              </a:p>
            </p:txBody>
          </p:sp>
        </p:grpSp>
        <p:grpSp>
          <p:nvGrpSpPr>
            <p:cNvPr id="97287" name="Group 6"/>
            <p:cNvGrpSpPr>
              <a:grpSpLocks/>
            </p:cNvGrpSpPr>
            <p:nvPr/>
          </p:nvGrpSpPr>
          <p:grpSpPr bwMode="auto">
            <a:xfrm>
              <a:off x="485775" y="1524000"/>
              <a:ext cx="7058025" cy="2890838"/>
              <a:chOff x="485775" y="1524000"/>
              <a:chExt cx="6753225" cy="4695826"/>
            </a:xfrm>
          </p:grpSpPr>
          <p:sp>
            <p:nvSpPr>
              <p:cNvPr id="97288" name="Rectangle 3"/>
              <p:cNvSpPr>
                <a:spLocks noChangeArrowheads="1"/>
              </p:cNvSpPr>
              <p:nvPr/>
            </p:nvSpPr>
            <p:spPr bwMode="auto">
              <a:xfrm>
                <a:off x="1752600" y="2286000"/>
                <a:ext cx="1219200" cy="7620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97289" name="Rectangle 5"/>
              <p:cNvSpPr>
                <a:spLocks noChangeArrowheads="1"/>
              </p:cNvSpPr>
              <p:nvPr/>
            </p:nvSpPr>
            <p:spPr bwMode="auto">
              <a:xfrm>
                <a:off x="5410200" y="2286000"/>
                <a:ext cx="914400" cy="7620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97290" name="Text Box 27"/>
              <p:cNvSpPr txBox="1">
                <a:spLocks noChangeArrowheads="1"/>
              </p:cNvSpPr>
              <p:nvPr/>
            </p:nvSpPr>
            <p:spPr bwMode="auto">
              <a:xfrm>
                <a:off x="2514600" y="3200400"/>
                <a:ext cx="184731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291" name="AutoShape 4"/>
              <p:cNvSpPr>
                <a:spLocks noChangeArrowheads="1"/>
              </p:cNvSpPr>
              <p:nvPr/>
            </p:nvSpPr>
            <p:spPr bwMode="auto">
              <a:xfrm>
                <a:off x="3581400" y="2285999"/>
                <a:ext cx="914400" cy="7620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Likes</a:t>
                </a:r>
              </a:p>
            </p:txBody>
          </p:sp>
          <p:sp>
            <p:nvSpPr>
              <p:cNvPr id="97292" name="Line 16"/>
              <p:cNvSpPr>
                <a:spLocks noChangeShapeType="1"/>
              </p:cNvSpPr>
              <p:nvPr/>
            </p:nvSpPr>
            <p:spPr bwMode="auto">
              <a:xfrm>
                <a:off x="2971800" y="2666999"/>
                <a:ext cx="609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3" name="Line 17"/>
              <p:cNvSpPr>
                <a:spLocks noChangeShapeType="1"/>
              </p:cNvSpPr>
              <p:nvPr/>
            </p:nvSpPr>
            <p:spPr bwMode="auto">
              <a:xfrm>
                <a:off x="4495800" y="2666999"/>
                <a:ext cx="914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4" name="AutoShape 6"/>
              <p:cNvSpPr>
                <a:spLocks noChangeArrowheads="1"/>
              </p:cNvSpPr>
              <p:nvPr/>
            </p:nvSpPr>
            <p:spPr bwMode="auto">
              <a:xfrm>
                <a:off x="3581400" y="3428999"/>
                <a:ext cx="1447800" cy="9906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Favorite</a:t>
                </a:r>
              </a:p>
            </p:txBody>
          </p:sp>
          <p:sp>
            <p:nvSpPr>
              <p:cNvPr id="97295" name="Line 18"/>
              <p:cNvSpPr>
                <a:spLocks noChangeShapeType="1"/>
              </p:cNvSpPr>
              <p:nvPr/>
            </p:nvSpPr>
            <p:spPr bwMode="auto">
              <a:xfrm>
                <a:off x="2971800" y="3047999"/>
                <a:ext cx="6096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6" name="Line 19"/>
              <p:cNvSpPr>
                <a:spLocks noChangeShapeType="1"/>
              </p:cNvSpPr>
              <p:nvPr/>
            </p:nvSpPr>
            <p:spPr bwMode="auto">
              <a:xfrm flipV="1">
                <a:off x="5029200" y="3047999"/>
                <a:ext cx="3810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7" name="AutoShape 7"/>
              <p:cNvSpPr>
                <a:spLocks noChangeArrowheads="1"/>
              </p:cNvSpPr>
              <p:nvPr/>
            </p:nvSpPr>
            <p:spPr bwMode="auto">
              <a:xfrm>
                <a:off x="1463675" y="4876800"/>
                <a:ext cx="1524000" cy="7620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  <p:cxnSp>
            <p:nvCxnSpPr>
              <p:cNvPr id="97298" name="AutoShape 23"/>
              <p:cNvCxnSpPr>
                <a:cxnSpLocks noChangeShapeType="1"/>
                <a:stCxn id="97297" idx="1"/>
                <a:endCxn id="97288" idx="1"/>
              </p:cNvCxnSpPr>
              <p:nvPr/>
            </p:nvCxnSpPr>
            <p:spPr bwMode="auto">
              <a:xfrm rot="10800000" flipH="1">
                <a:off x="1463675" y="2667000"/>
                <a:ext cx="304800" cy="2590800"/>
              </a:xfrm>
              <a:prstGeom prst="curvedConnector3">
                <a:avLst>
                  <a:gd name="adj1" fmla="val -7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299" name="AutoShape 24"/>
              <p:cNvCxnSpPr>
                <a:cxnSpLocks noChangeShapeType="1"/>
                <a:stCxn id="97297" idx="3"/>
              </p:cNvCxnSpPr>
              <p:nvPr/>
            </p:nvCxnSpPr>
            <p:spPr bwMode="auto">
              <a:xfrm flipH="1" flipV="1">
                <a:off x="2835275" y="3048000"/>
                <a:ext cx="152400" cy="2209800"/>
              </a:xfrm>
              <a:prstGeom prst="curvedConnector4">
                <a:avLst>
                  <a:gd name="adj1" fmla="val -150000"/>
                  <a:gd name="adj2" fmla="val 5862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300" name="Text Box 29"/>
              <p:cNvSpPr txBox="1">
                <a:spLocks noChangeArrowheads="1"/>
              </p:cNvSpPr>
              <p:nvPr/>
            </p:nvSpPr>
            <p:spPr bwMode="auto">
              <a:xfrm>
                <a:off x="485775" y="4108450"/>
                <a:ext cx="784225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husband</a:t>
                </a:r>
              </a:p>
            </p:txBody>
          </p:sp>
          <p:sp>
            <p:nvSpPr>
              <p:cNvPr id="97301" name="Text Box 30"/>
              <p:cNvSpPr txBox="1">
                <a:spLocks noChangeArrowheads="1"/>
              </p:cNvSpPr>
              <p:nvPr/>
            </p:nvSpPr>
            <p:spPr bwMode="auto">
              <a:xfrm>
                <a:off x="3200400" y="4308475"/>
                <a:ext cx="5032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wife</a:t>
                </a:r>
              </a:p>
            </p:txBody>
          </p:sp>
          <p:sp>
            <p:nvSpPr>
              <p:cNvPr id="97302" name="Oval 38"/>
              <p:cNvSpPr>
                <a:spLocks noChangeArrowheads="1"/>
              </p:cNvSpPr>
              <p:nvPr/>
            </p:nvSpPr>
            <p:spPr bwMode="auto">
              <a:xfrm>
                <a:off x="1143000" y="1524000"/>
                <a:ext cx="762000" cy="5334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97303" name="Oval 39"/>
              <p:cNvSpPr>
                <a:spLocks noChangeArrowheads="1"/>
              </p:cNvSpPr>
              <p:nvPr/>
            </p:nvSpPr>
            <p:spPr bwMode="auto">
              <a:xfrm>
                <a:off x="2590800" y="1600200"/>
                <a:ext cx="762000" cy="3810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97304" name="Oval 40"/>
              <p:cNvSpPr>
                <a:spLocks noChangeArrowheads="1"/>
              </p:cNvSpPr>
              <p:nvPr/>
            </p:nvSpPr>
            <p:spPr bwMode="auto">
              <a:xfrm>
                <a:off x="4953000" y="1524000"/>
                <a:ext cx="762000" cy="5334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97305" name="Oval 41"/>
              <p:cNvSpPr>
                <a:spLocks noChangeArrowheads="1"/>
              </p:cNvSpPr>
              <p:nvPr/>
            </p:nvSpPr>
            <p:spPr bwMode="auto">
              <a:xfrm>
                <a:off x="6324600" y="1600200"/>
                <a:ext cx="914400" cy="3810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97306" name="Line 48"/>
              <p:cNvSpPr>
                <a:spLocks noChangeShapeType="1"/>
              </p:cNvSpPr>
              <p:nvPr/>
            </p:nvSpPr>
            <p:spPr bwMode="auto">
              <a:xfrm>
                <a:off x="1524000" y="2057400"/>
                <a:ext cx="22860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07" name="Line 49"/>
              <p:cNvSpPr>
                <a:spLocks noChangeShapeType="1"/>
              </p:cNvSpPr>
              <p:nvPr/>
            </p:nvSpPr>
            <p:spPr bwMode="auto">
              <a:xfrm flipH="1">
                <a:off x="2743200" y="1981200"/>
                <a:ext cx="2286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08" name="Line 50"/>
              <p:cNvSpPr>
                <a:spLocks noChangeShapeType="1"/>
              </p:cNvSpPr>
              <p:nvPr/>
            </p:nvSpPr>
            <p:spPr bwMode="auto">
              <a:xfrm>
                <a:off x="5334000" y="2057400"/>
                <a:ext cx="22860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09" name="Line 51"/>
              <p:cNvSpPr>
                <a:spLocks noChangeShapeType="1"/>
              </p:cNvSpPr>
              <p:nvPr/>
            </p:nvSpPr>
            <p:spPr bwMode="auto">
              <a:xfrm flipH="1">
                <a:off x="6324600" y="1981200"/>
                <a:ext cx="4572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10" name="Text Box 36"/>
              <p:cNvSpPr txBox="1">
                <a:spLocks noChangeArrowheads="1"/>
              </p:cNvSpPr>
              <p:nvPr/>
            </p:nvSpPr>
            <p:spPr bwMode="auto">
              <a:xfrm>
                <a:off x="4784725" y="5881688"/>
                <a:ext cx="184150" cy="338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311" name="AutoShape 8"/>
              <p:cNvSpPr>
                <a:spLocks noChangeArrowheads="1"/>
              </p:cNvSpPr>
              <p:nvPr/>
            </p:nvSpPr>
            <p:spPr bwMode="auto">
              <a:xfrm>
                <a:off x="1447800" y="3733800"/>
                <a:ext cx="1524000" cy="7620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Buddies</a:t>
                </a:r>
              </a:p>
            </p:txBody>
          </p:sp>
          <p:sp>
            <p:nvSpPr>
              <p:cNvPr id="97312" name="Line 20"/>
              <p:cNvSpPr>
                <a:spLocks noChangeShapeType="1"/>
              </p:cNvSpPr>
              <p:nvPr/>
            </p:nvSpPr>
            <p:spPr bwMode="auto">
              <a:xfrm flipV="1">
                <a:off x="1905000" y="3048000"/>
                <a:ext cx="3048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13" name="Text Box 25"/>
              <p:cNvSpPr txBox="1">
                <a:spLocks noChangeArrowheads="1"/>
              </p:cNvSpPr>
              <p:nvPr/>
            </p:nvSpPr>
            <p:spPr bwMode="auto">
              <a:xfrm>
                <a:off x="1820863" y="3238500"/>
                <a:ext cx="2746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97314" name="Text Box 28"/>
              <p:cNvSpPr txBox="1">
                <a:spLocks noChangeArrowheads="1"/>
              </p:cNvSpPr>
              <p:nvPr/>
            </p:nvSpPr>
            <p:spPr bwMode="auto">
              <a:xfrm>
                <a:off x="2514600" y="3124200"/>
                <a:ext cx="2746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97315" name="Line 54"/>
              <p:cNvSpPr>
                <a:spLocks noChangeShapeType="1"/>
              </p:cNvSpPr>
              <p:nvPr/>
            </p:nvSpPr>
            <p:spPr bwMode="auto">
              <a:xfrm>
                <a:off x="2438400" y="3048000"/>
                <a:ext cx="228600" cy="914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8A8C8E-6D83-4A12-8C4A-CBB25D8A9E5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3700275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2EE5CB8-3C04-3D12-53FB-C176223B4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ED19AAC7-A4F2-2EF6-6D9C-21A084A2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EAFBC2A-23D8-13C9-DB95-783C85E47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OK to combine a relation R into a relation E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 dirty="0"/>
              <a:t>	</a:t>
            </a:r>
            <a:endParaRPr lang="en-US" alt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D74BD8-0AD6-6641-6BAA-5856F0F574CC}"/>
              </a:ext>
            </a:extLst>
          </p:cNvPr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>
            <a:extLst>
              <a:ext uri="{FF2B5EF4-FFF2-40B4-BE49-F238E27FC236}">
                <a16:creationId xmlns:a16="http://schemas.microsoft.com/office/drawing/2014/main" id="{66958246-B385-AC88-FC59-E63C9CE11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1815055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F0479CF-207F-29D5-1AA7-1756EEE9A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6306FD87-DC60-7BEF-07A1-142B7D450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0F33B62-32D3-8A06-280A-196D65C43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OK to combine a relation R into a relation E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 dirty="0"/>
              <a:t>	* </a:t>
            </a:r>
            <a:r>
              <a:rPr lang="en-US" altLang="en-US" sz="2000" dirty="0"/>
              <a:t>The relation E is for an entity set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 dirty="0"/>
              <a:t>	* R is for a many-one relationship where E</a:t>
            </a:r>
            <a:r>
              <a:rPr lang="en-US" altLang="en-US" sz="2000" i="1" dirty="0"/>
              <a:t> </a:t>
            </a:r>
            <a:r>
              <a:rPr lang="en-US" altLang="en-US" sz="2000" dirty="0"/>
              <a:t> is the “many.”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A54389-7CC6-6397-5E20-045A8162C6AE}"/>
              </a:ext>
            </a:extLst>
          </p:cNvPr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>
            <a:extLst>
              <a:ext uri="{FF2B5EF4-FFF2-40B4-BE49-F238E27FC236}">
                <a16:creationId xmlns:a16="http://schemas.microsoft.com/office/drawing/2014/main" id="{D5DD6CA8-3306-258C-CC59-83015339E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33821956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289E09E-643E-7EC3-6BE0-6E1AA82A2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00366072-133F-C67C-95AB-358DA761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4C19F55-2CE1-DB41-5E72-295F97B7B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OK to combine a relation R into a relation E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 dirty="0"/>
              <a:t>	* </a:t>
            </a:r>
            <a:r>
              <a:rPr lang="en-US" altLang="en-US" sz="2000" dirty="0"/>
              <a:t>The relation E is for an entity set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 dirty="0"/>
              <a:t>	* R is for a many-one relationship where E</a:t>
            </a:r>
            <a:r>
              <a:rPr lang="en-US" altLang="en-US" sz="2000" i="1" dirty="0"/>
              <a:t> </a:t>
            </a:r>
            <a:r>
              <a:rPr lang="en-US" altLang="en-US" sz="2000" dirty="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9900"/>
                </a:solidFill>
              </a:rPr>
              <a:t>Example:</a:t>
            </a:r>
            <a:r>
              <a:rPr lang="en-US" altLang="en-US" sz="2800" dirty="0"/>
              <a:t> 									</a:t>
            </a:r>
            <a:r>
              <a:rPr lang="en-US" altLang="en-US" sz="2000" dirty="0">
                <a:solidFill>
                  <a:srgbClr val="009900"/>
                </a:solidFill>
              </a:rPr>
              <a:t>Drinkers(name,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)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CC00CC"/>
                </a:solidFill>
              </a:rPr>
              <a:t>Favorite(drinker, beer)</a:t>
            </a:r>
            <a:r>
              <a:rPr lang="en-US" altLang="en-US" sz="2000" dirty="0"/>
              <a:t> combine to 	make </a:t>
            </a:r>
            <a:r>
              <a:rPr lang="en-US" altLang="en-US" sz="2000" dirty="0">
                <a:solidFill>
                  <a:srgbClr val="009900"/>
                </a:solidFill>
              </a:rPr>
              <a:t>Drinkers1(name,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, </a:t>
            </a:r>
            <a:r>
              <a:rPr lang="en-US" altLang="en-US" sz="2000" dirty="0" err="1">
                <a:solidFill>
                  <a:srgbClr val="009900"/>
                </a:solidFill>
              </a:rPr>
              <a:t>favBeer</a:t>
            </a:r>
            <a:r>
              <a:rPr lang="en-US" altLang="en-US" sz="2000" dirty="0">
                <a:solidFill>
                  <a:srgbClr val="009900"/>
                </a:solidFill>
              </a:rPr>
              <a:t>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C57D02-453A-6F2D-B8E6-29D2056B4B7D}"/>
              </a:ext>
            </a:extLst>
          </p:cNvPr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>
            <a:extLst>
              <a:ext uri="{FF2B5EF4-FFF2-40B4-BE49-F238E27FC236}">
                <a16:creationId xmlns:a16="http://schemas.microsoft.com/office/drawing/2014/main" id="{9DA66809-9344-C6B1-0406-84015D6CC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4224052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14F8C9D-078D-0C02-C3A3-0F195C950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461251B6-30F6-442C-738B-FF7BCCD35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204C92E-89CD-0452-E195-AA37D037D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OK to combine a relation R into a relation E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 dirty="0"/>
              <a:t>	* </a:t>
            </a:r>
            <a:r>
              <a:rPr lang="en-US" altLang="en-US" sz="2000" dirty="0"/>
              <a:t>The relation E is for an entity set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 dirty="0"/>
              <a:t>	* R is for a many-one relationship where E</a:t>
            </a:r>
            <a:r>
              <a:rPr lang="en-US" altLang="en-US" sz="2000" i="1" dirty="0"/>
              <a:t> </a:t>
            </a:r>
            <a:r>
              <a:rPr lang="en-US" altLang="en-US" sz="2000" dirty="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9900"/>
                </a:solidFill>
              </a:rPr>
              <a:t>Example:</a:t>
            </a:r>
            <a:r>
              <a:rPr lang="en-US" altLang="en-US" sz="2800" dirty="0"/>
              <a:t> 									</a:t>
            </a:r>
            <a:r>
              <a:rPr lang="en-US" altLang="en-US" sz="2000" dirty="0">
                <a:solidFill>
                  <a:srgbClr val="009900"/>
                </a:solidFill>
              </a:rPr>
              <a:t>Drinkers(name,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)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CC00CC"/>
                </a:solidFill>
              </a:rPr>
              <a:t>Favorite(drinker, beer)</a:t>
            </a:r>
            <a:r>
              <a:rPr lang="en-US" altLang="en-US" sz="2000" dirty="0"/>
              <a:t> combine to 	make </a:t>
            </a:r>
            <a:r>
              <a:rPr lang="en-US" altLang="en-US" sz="2000" dirty="0">
                <a:solidFill>
                  <a:srgbClr val="009900"/>
                </a:solidFill>
              </a:rPr>
              <a:t>Drinkers1(name,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, </a:t>
            </a:r>
            <a:r>
              <a:rPr lang="en-US" altLang="en-US" sz="2000" dirty="0" err="1">
                <a:solidFill>
                  <a:srgbClr val="009900"/>
                </a:solidFill>
              </a:rPr>
              <a:t>favBeer</a:t>
            </a:r>
            <a:r>
              <a:rPr lang="en-US" altLang="en-US" sz="2000" dirty="0">
                <a:solidFill>
                  <a:srgbClr val="009900"/>
                </a:solidFill>
              </a:rPr>
              <a:t>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7D13A8-C50B-A7E6-3DFE-85791A0675B2}"/>
              </a:ext>
            </a:extLst>
          </p:cNvPr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>
            <a:extLst>
              <a:ext uri="{FF2B5EF4-FFF2-40B4-BE49-F238E27FC236}">
                <a16:creationId xmlns:a16="http://schemas.microsoft.com/office/drawing/2014/main" id="{44F38591-3C43-A2B2-0250-BF334EE35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14342" name="Group 37">
            <a:extLst>
              <a:ext uri="{FF2B5EF4-FFF2-40B4-BE49-F238E27FC236}">
                <a16:creationId xmlns:a16="http://schemas.microsoft.com/office/drawing/2014/main" id="{B55F8DE4-48E8-31DC-28ED-643B74ED8FB5}"/>
              </a:ext>
            </a:extLst>
          </p:cNvPr>
          <p:cNvGrpSpPr>
            <a:grpSpLocks/>
          </p:cNvGrpSpPr>
          <p:nvPr/>
        </p:nvGrpSpPr>
        <p:grpSpPr bwMode="auto">
          <a:xfrm>
            <a:off x="498475" y="5170488"/>
            <a:ext cx="3713163" cy="1081087"/>
            <a:chOff x="499052" y="4986574"/>
            <a:chExt cx="3712340" cy="1081564"/>
          </a:xfrm>
        </p:grpSpPr>
        <p:grpSp>
          <p:nvGrpSpPr>
            <p:cNvPr id="14364" name="Group 2">
              <a:extLst>
                <a:ext uri="{FF2B5EF4-FFF2-40B4-BE49-F238E27FC236}">
                  <a16:creationId xmlns:a16="http://schemas.microsoft.com/office/drawing/2014/main" id="{C95C57E3-5114-1CC8-32CB-EF17DBF3FF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4373" name="Rectangle 3">
                <a:extLst>
                  <a:ext uri="{FF2B5EF4-FFF2-40B4-BE49-F238E27FC236}">
                    <a16:creationId xmlns:a16="http://schemas.microsoft.com/office/drawing/2014/main" id="{A1AE420A-BDB9-068C-71DB-F69232E68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74" name="Line 18">
                <a:extLst>
                  <a:ext uri="{FF2B5EF4-FFF2-40B4-BE49-F238E27FC236}">
                    <a16:creationId xmlns:a16="http://schemas.microsoft.com/office/drawing/2014/main" id="{7E1C8C88-0E9D-BC76-FF55-777264841D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Oval 38">
                <a:extLst>
                  <a:ext uri="{FF2B5EF4-FFF2-40B4-BE49-F238E27FC236}">
                    <a16:creationId xmlns:a16="http://schemas.microsoft.com/office/drawing/2014/main" id="{66037C69-8B7D-8B20-C0F4-BE4B20357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6" name="Oval 39">
                <a:extLst>
                  <a:ext uri="{FF2B5EF4-FFF2-40B4-BE49-F238E27FC236}">
                    <a16:creationId xmlns:a16="http://schemas.microsoft.com/office/drawing/2014/main" id="{F2911845-6F86-44CA-463D-4A7241AA8E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77" name="Line 48">
                <a:extLst>
                  <a:ext uri="{FF2B5EF4-FFF2-40B4-BE49-F238E27FC236}">
                    <a16:creationId xmlns:a16="http://schemas.microsoft.com/office/drawing/2014/main" id="{23FE3288-6239-B195-46E9-9ED60800E6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Line 49">
                <a:extLst>
                  <a:ext uri="{FF2B5EF4-FFF2-40B4-BE49-F238E27FC236}">
                    <a16:creationId xmlns:a16="http://schemas.microsoft.com/office/drawing/2014/main" id="{CE20C0FA-AD40-602F-66D8-B1B99C0DE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65" name="Group 26">
              <a:extLst>
                <a:ext uri="{FF2B5EF4-FFF2-40B4-BE49-F238E27FC236}">
                  <a16:creationId xmlns:a16="http://schemas.microsoft.com/office/drawing/2014/main" id="{1FD12CC4-B53C-2302-3BE5-63F44A65A1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4367" name="Rectangle 5">
                <a:extLst>
                  <a:ext uri="{FF2B5EF4-FFF2-40B4-BE49-F238E27FC236}">
                    <a16:creationId xmlns:a16="http://schemas.microsoft.com/office/drawing/2014/main" id="{9E3E2D19-C1B5-EBA2-5783-8200D1320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68" name="Line 19">
                <a:extLst>
                  <a:ext uri="{FF2B5EF4-FFF2-40B4-BE49-F238E27FC236}">
                    <a16:creationId xmlns:a16="http://schemas.microsoft.com/office/drawing/2014/main" id="{9B2C5E10-12A7-97F5-863D-FEDB2069F2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Oval 40">
                <a:extLst>
                  <a:ext uri="{FF2B5EF4-FFF2-40B4-BE49-F238E27FC236}">
                    <a16:creationId xmlns:a16="http://schemas.microsoft.com/office/drawing/2014/main" id="{97B9317D-B212-A910-D298-618EA0262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0" name="Oval 41">
                <a:extLst>
                  <a:ext uri="{FF2B5EF4-FFF2-40B4-BE49-F238E27FC236}">
                    <a16:creationId xmlns:a16="http://schemas.microsoft.com/office/drawing/2014/main" id="{5989046A-D4DD-74F0-2903-BECE95495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71" name="Line 50">
                <a:extLst>
                  <a:ext uri="{FF2B5EF4-FFF2-40B4-BE49-F238E27FC236}">
                    <a16:creationId xmlns:a16="http://schemas.microsoft.com/office/drawing/2014/main" id="{BC95C2B3-F13B-E4F7-577B-231484F0A2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Line 51">
                <a:extLst>
                  <a:ext uri="{FF2B5EF4-FFF2-40B4-BE49-F238E27FC236}">
                    <a16:creationId xmlns:a16="http://schemas.microsoft.com/office/drawing/2014/main" id="{E4E12E13-0595-F107-CDF9-639FEAC30A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66" name="AutoShape 6">
              <a:extLst>
                <a:ext uri="{FF2B5EF4-FFF2-40B4-BE49-F238E27FC236}">
                  <a16:creationId xmlns:a16="http://schemas.microsoft.com/office/drawing/2014/main" id="{B6026354-7FA7-EC8F-ED05-7FBF66580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Favorite</a:t>
              </a:r>
            </a:p>
          </p:txBody>
        </p:sp>
      </p:grpSp>
      <p:sp>
        <p:nvSpPr>
          <p:cNvPr id="14344" name="TextBox 1">
            <a:extLst>
              <a:ext uri="{FF2B5EF4-FFF2-40B4-BE49-F238E27FC236}">
                <a16:creationId xmlns:a16="http://schemas.microsoft.com/office/drawing/2014/main" id="{76D8AD50-A052-3FEF-8370-F1040B53C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28173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CC00CC"/>
                </a:solidFill>
              </a:rPr>
              <a:t>Favorite(drinker, 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5" name="TextBox 38">
            <a:extLst>
              <a:ext uri="{FF2B5EF4-FFF2-40B4-BE49-F238E27FC236}">
                <a16:creationId xmlns:a16="http://schemas.microsoft.com/office/drawing/2014/main" id="{4290022D-0F43-04D6-4AF3-88D43D3F6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43463"/>
            <a:ext cx="2125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Drinkers(name, addr)</a:t>
            </a:r>
            <a:endParaRPr lang="en-US" altLang="zh-CN" sz="16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0314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905F4E5-C3F0-9A1A-DA20-0ADAC9F1F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CE7E2DF4-DAB8-674A-52FA-51B7C537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6235FB4-A67A-8E43-69AE-499780A14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OK to combine a relation R into a relation E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 dirty="0"/>
              <a:t>	* </a:t>
            </a:r>
            <a:r>
              <a:rPr lang="en-US" altLang="en-US" sz="2000" dirty="0"/>
              <a:t>The relation E is for an entity set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 dirty="0"/>
              <a:t>	* R is for a many-one relationship where E</a:t>
            </a:r>
            <a:r>
              <a:rPr lang="en-US" altLang="en-US" sz="2000" i="1" dirty="0"/>
              <a:t> </a:t>
            </a:r>
            <a:r>
              <a:rPr lang="en-US" altLang="en-US" sz="2000" dirty="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9900"/>
                </a:solidFill>
              </a:rPr>
              <a:t>Example:</a:t>
            </a:r>
            <a:r>
              <a:rPr lang="en-US" altLang="en-US" sz="2800" dirty="0"/>
              <a:t> 									</a:t>
            </a:r>
            <a:r>
              <a:rPr lang="en-US" altLang="en-US" sz="2000" dirty="0">
                <a:solidFill>
                  <a:srgbClr val="009900"/>
                </a:solidFill>
              </a:rPr>
              <a:t>Drinkers(name,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)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CC00CC"/>
                </a:solidFill>
              </a:rPr>
              <a:t>Favorite(drinker, beer)</a:t>
            </a:r>
            <a:r>
              <a:rPr lang="en-US" altLang="en-US" sz="2000" dirty="0"/>
              <a:t> combine to 	make </a:t>
            </a:r>
            <a:r>
              <a:rPr lang="en-US" altLang="en-US" sz="2000" dirty="0">
                <a:solidFill>
                  <a:srgbClr val="009900"/>
                </a:solidFill>
              </a:rPr>
              <a:t>Drinkers1(name,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, </a:t>
            </a:r>
            <a:r>
              <a:rPr lang="en-US" altLang="en-US" sz="2000" dirty="0" err="1">
                <a:solidFill>
                  <a:srgbClr val="009900"/>
                </a:solidFill>
              </a:rPr>
              <a:t>favBeer</a:t>
            </a:r>
            <a:r>
              <a:rPr lang="en-US" altLang="en-US" sz="2000" dirty="0">
                <a:solidFill>
                  <a:srgbClr val="009900"/>
                </a:solidFill>
              </a:rPr>
              <a:t>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DCDFCF-8C7D-9598-AB24-1C61EE16E06A}"/>
              </a:ext>
            </a:extLst>
          </p:cNvPr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>
            <a:extLst>
              <a:ext uri="{FF2B5EF4-FFF2-40B4-BE49-F238E27FC236}">
                <a16:creationId xmlns:a16="http://schemas.microsoft.com/office/drawing/2014/main" id="{FD453734-47F8-EEEE-BCA6-BE717DFE5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14342" name="Group 37">
            <a:extLst>
              <a:ext uri="{FF2B5EF4-FFF2-40B4-BE49-F238E27FC236}">
                <a16:creationId xmlns:a16="http://schemas.microsoft.com/office/drawing/2014/main" id="{71FD8644-4873-6247-9EFD-AEF16BF5A4E4}"/>
              </a:ext>
            </a:extLst>
          </p:cNvPr>
          <p:cNvGrpSpPr>
            <a:grpSpLocks/>
          </p:cNvGrpSpPr>
          <p:nvPr/>
        </p:nvGrpSpPr>
        <p:grpSpPr bwMode="auto">
          <a:xfrm>
            <a:off x="498475" y="5170488"/>
            <a:ext cx="3713163" cy="1081087"/>
            <a:chOff x="499052" y="4986574"/>
            <a:chExt cx="3712340" cy="1081564"/>
          </a:xfrm>
        </p:grpSpPr>
        <p:grpSp>
          <p:nvGrpSpPr>
            <p:cNvPr id="14364" name="Group 2">
              <a:extLst>
                <a:ext uri="{FF2B5EF4-FFF2-40B4-BE49-F238E27FC236}">
                  <a16:creationId xmlns:a16="http://schemas.microsoft.com/office/drawing/2014/main" id="{77621143-9C36-3F4A-CBB9-42E56DEEA9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4373" name="Rectangle 3">
                <a:extLst>
                  <a:ext uri="{FF2B5EF4-FFF2-40B4-BE49-F238E27FC236}">
                    <a16:creationId xmlns:a16="http://schemas.microsoft.com/office/drawing/2014/main" id="{91FC0150-0B58-B126-620C-2C8AB3D2CC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74" name="Line 18">
                <a:extLst>
                  <a:ext uri="{FF2B5EF4-FFF2-40B4-BE49-F238E27FC236}">
                    <a16:creationId xmlns:a16="http://schemas.microsoft.com/office/drawing/2014/main" id="{E7C4E3A6-4AB8-1605-90A5-F0A404566D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Oval 38">
                <a:extLst>
                  <a:ext uri="{FF2B5EF4-FFF2-40B4-BE49-F238E27FC236}">
                    <a16:creationId xmlns:a16="http://schemas.microsoft.com/office/drawing/2014/main" id="{B3BF0C26-D968-48A5-3B73-2FDD9FF15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6" name="Oval 39">
                <a:extLst>
                  <a:ext uri="{FF2B5EF4-FFF2-40B4-BE49-F238E27FC236}">
                    <a16:creationId xmlns:a16="http://schemas.microsoft.com/office/drawing/2014/main" id="{422703AB-713C-FF01-469A-DB5FD8D2D3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77" name="Line 48">
                <a:extLst>
                  <a:ext uri="{FF2B5EF4-FFF2-40B4-BE49-F238E27FC236}">
                    <a16:creationId xmlns:a16="http://schemas.microsoft.com/office/drawing/2014/main" id="{91223843-5977-C661-818A-D70E2860C1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Line 49">
                <a:extLst>
                  <a:ext uri="{FF2B5EF4-FFF2-40B4-BE49-F238E27FC236}">
                    <a16:creationId xmlns:a16="http://schemas.microsoft.com/office/drawing/2014/main" id="{30C5F785-66B4-1760-A883-82F36E7912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65" name="Group 26">
              <a:extLst>
                <a:ext uri="{FF2B5EF4-FFF2-40B4-BE49-F238E27FC236}">
                  <a16:creationId xmlns:a16="http://schemas.microsoft.com/office/drawing/2014/main" id="{AB9401D7-7A51-B08A-9D96-78F0CC976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4367" name="Rectangle 5">
                <a:extLst>
                  <a:ext uri="{FF2B5EF4-FFF2-40B4-BE49-F238E27FC236}">
                    <a16:creationId xmlns:a16="http://schemas.microsoft.com/office/drawing/2014/main" id="{2AC1E868-9973-507E-61D0-82EE23F17D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68" name="Line 19">
                <a:extLst>
                  <a:ext uri="{FF2B5EF4-FFF2-40B4-BE49-F238E27FC236}">
                    <a16:creationId xmlns:a16="http://schemas.microsoft.com/office/drawing/2014/main" id="{A11CA818-E3D6-CD94-C445-B7718D2D9F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Oval 40">
                <a:extLst>
                  <a:ext uri="{FF2B5EF4-FFF2-40B4-BE49-F238E27FC236}">
                    <a16:creationId xmlns:a16="http://schemas.microsoft.com/office/drawing/2014/main" id="{5908C0FD-3CDE-CAEB-31AE-946EC0E1B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0" name="Oval 41">
                <a:extLst>
                  <a:ext uri="{FF2B5EF4-FFF2-40B4-BE49-F238E27FC236}">
                    <a16:creationId xmlns:a16="http://schemas.microsoft.com/office/drawing/2014/main" id="{9259C1C0-7D56-AE27-4161-791E38D90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71" name="Line 50">
                <a:extLst>
                  <a:ext uri="{FF2B5EF4-FFF2-40B4-BE49-F238E27FC236}">
                    <a16:creationId xmlns:a16="http://schemas.microsoft.com/office/drawing/2014/main" id="{A6DC68CB-A898-614A-9F87-2C50298F5E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Line 51">
                <a:extLst>
                  <a:ext uri="{FF2B5EF4-FFF2-40B4-BE49-F238E27FC236}">
                    <a16:creationId xmlns:a16="http://schemas.microsoft.com/office/drawing/2014/main" id="{AFFE0FB9-3292-8E01-ABB4-155DFAF955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66" name="AutoShape 6">
              <a:extLst>
                <a:ext uri="{FF2B5EF4-FFF2-40B4-BE49-F238E27FC236}">
                  <a16:creationId xmlns:a16="http://schemas.microsoft.com/office/drawing/2014/main" id="{C3B9BAD3-0F47-DAAE-52D8-45A248C0E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Favorite</a:t>
              </a:r>
            </a:p>
          </p:txBody>
        </p:sp>
      </p:grpSp>
      <p:sp>
        <p:nvSpPr>
          <p:cNvPr id="14344" name="TextBox 1">
            <a:extLst>
              <a:ext uri="{FF2B5EF4-FFF2-40B4-BE49-F238E27FC236}">
                <a16:creationId xmlns:a16="http://schemas.microsoft.com/office/drawing/2014/main" id="{634C8748-A6CE-6379-AB49-3FA97B4E3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28173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CC00CC"/>
                </a:solidFill>
              </a:rPr>
              <a:t>Favorite(drinker, 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5" name="TextBox 38">
            <a:extLst>
              <a:ext uri="{FF2B5EF4-FFF2-40B4-BE49-F238E27FC236}">
                <a16:creationId xmlns:a16="http://schemas.microsoft.com/office/drawing/2014/main" id="{EF8FC444-E6E0-E6BA-24F9-56DB75ABC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43463"/>
            <a:ext cx="2125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Drinkers(name, addr)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6" name="TextBox 39">
            <a:extLst>
              <a:ext uri="{FF2B5EF4-FFF2-40B4-BE49-F238E27FC236}">
                <a16:creationId xmlns:a16="http://schemas.microsoft.com/office/drawing/2014/main" id="{D08C0CD1-6E63-BCCE-DB98-D66F3BB74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4905375"/>
            <a:ext cx="30178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Drinkers1(name, addr, favBeer)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FB340F-BE9F-BA4B-A1E9-0F2B87EAE4CA}"/>
              </a:ext>
            </a:extLst>
          </p:cNvPr>
          <p:cNvSpPr txBox="1"/>
          <p:nvPr/>
        </p:nvSpPr>
        <p:spPr>
          <a:xfrm>
            <a:off x="2133600" y="5105400"/>
            <a:ext cx="50323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b="1" dirty="0">
                <a:latin typeface="+mn-ea"/>
              </a:rPr>
              <a:t>+</a:t>
            </a:r>
            <a:endParaRPr lang="en-US" sz="4400" b="1" dirty="0">
              <a:latin typeface="+mn-ea"/>
            </a:endParaRPr>
          </a:p>
        </p:txBody>
      </p:sp>
      <p:sp>
        <p:nvSpPr>
          <p:cNvPr id="42" name="Bent Arrow 41">
            <a:extLst>
              <a:ext uri="{FF2B5EF4-FFF2-40B4-BE49-F238E27FC236}">
                <a16:creationId xmlns:a16="http://schemas.microsoft.com/office/drawing/2014/main" id="{C1EEA042-0E2A-3C06-77CE-EA47F3887FF1}"/>
              </a:ext>
            </a:extLst>
          </p:cNvPr>
          <p:cNvSpPr/>
          <p:nvPr/>
        </p:nvSpPr>
        <p:spPr bwMode="auto">
          <a:xfrm>
            <a:off x="2506663" y="4986338"/>
            <a:ext cx="1851025" cy="307975"/>
          </a:xfrm>
          <a:prstGeom prst="ben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62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OK to combine a relation R into a relation E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 dirty="0"/>
              <a:t>	* </a:t>
            </a:r>
            <a:r>
              <a:rPr lang="en-US" altLang="en-US" sz="2000" dirty="0"/>
              <a:t>The relation E is for an entity set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 dirty="0"/>
              <a:t>	* R is for a many-one relationship where E</a:t>
            </a:r>
            <a:r>
              <a:rPr lang="en-US" altLang="en-US" sz="2000" i="1" dirty="0"/>
              <a:t> </a:t>
            </a:r>
            <a:r>
              <a:rPr lang="en-US" altLang="en-US" sz="2000" dirty="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9900"/>
                </a:solidFill>
              </a:rPr>
              <a:t>Example:</a:t>
            </a:r>
            <a:r>
              <a:rPr lang="en-US" altLang="en-US" sz="2800" dirty="0"/>
              <a:t> 									</a:t>
            </a:r>
            <a:r>
              <a:rPr lang="en-US" altLang="en-US" sz="2000" dirty="0">
                <a:solidFill>
                  <a:srgbClr val="009900"/>
                </a:solidFill>
              </a:rPr>
              <a:t>Drinkers(name,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)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CC00CC"/>
                </a:solidFill>
              </a:rPr>
              <a:t>Favorite(drinker, beer)</a:t>
            </a:r>
            <a:r>
              <a:rPr lang="en-US" altLang="en-US" sz="2000" dirty="0"/>
              <a:t> combine to 	make </a:t>
            </a:r>
            <a:r>
              <a:rPr lang="en-US" altLang="en-US" sz="2000" dirty="0">
                <a:solidFill>
                  <a:srgbClr val="009900"/>
                </a:solidFill>
              </a:rPr>
              <a:t>Drinkers1(name, </a:t>
            </a:r>
            <a:r>
              <a:rPr lang="en-US" altLang="en-US" sz="2000" dirty="0" err="1">
                <a:solidFill>
                  <a:srgbClr val="009900"/>
                </a:solidFill>
              </a:rPr>
              <a:t>addr</a:t>
            </a:r>
            <a:r>
              <a:rPr lang="en-US" altLang="en-US" sz="2000" dirty="0">
                <a:solidFill>
                  <a:srgbClr val="009900"/>
                </a:solidFill>
              </a:rPr>
              <a:t>, </a:t>
            </a:r>
            <a:r>
              <a:rPr lang="en-US" altLang="en-US" sz="2000" dirty="0" err="1">
                <a:solidFill>
                  <a:srgbClr val="009900"/>
                </a:solidFill>
              </a:rPr>
              <a:t>favBeer</a:t>
            </a:r>
            <a:r>
              <a:rPr lang="en-US" altLang="en-US" sz="2000" dirty="0">
                <a:solidFill>
                  <a:srgbClr val="009900"/>
                </a:solidFill>
              </a:rPr>
              <a:t>).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14342" name="Group 37"/>
          <p:cNvGrpSpPr>
            <a:grpSpLocks/>
          </p:cNvGrpSpPr>
          <p:nvPr/>
        </p:nvGrpSpPr>
        <p:grpSpPr bwMode="auto">
          <a:xfrm>
            <a:off x="498475" y="5170488"/>
            <a:ext cx="3713163" cy="1081087"/>
            <a:chOff x="499052" y="4986574"/>
            <a:chExt cx="3712340" cy="1081564"/>
          </a:xfrm>
        </p:grpSpPr>
        <p:grpSp>
          <p:nvGrpSpPr>
            <p:cNvPr id="14364" name="Group 2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4373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74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6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77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65" name="Group 26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4367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68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0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71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66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Favorite</a:t>
              </a:r>
            </a:p>
          </p:txBody>
        </p:sp>
      </p:grpSp>
      <p:grpSp>
        <p:nvGrpSpPr>
          <p:cNvPr id="14343" name="Group 38"/>
          <p:cNvGrpSpPr>
            <a:grpSpLocks/>
          </p:cNvGrpSpPr>
          <p:nvPr/>
        </p:nvGrpSpPr>
        <p:grpSpPr bwMode="auto">
          <a:xfrm>
            <a:off x="4267200" y="5319713"/>
            <a:ext cx="4210050" cy="1081087"/>
            <a:chOff x="4267200" y="5057041"/>
            <a:chExt cx="4209373" cy="1081564"/>
          </a:xfrm>
        </p:grpSpPr>
        <p:grpSp>
          <p:nvGrpSpPr>
            <p:cNvPr id="14349" name="Group 5"/>
            <p:cNvGrpSpPr>
              <a:grpSpLocks/>
            </p:cNvGrpSpPr>
            <p:nvPr/>
          </p:nvGrpSpPr>
          <p:grpSpPr bwMode="auto">
            <a:xfrm>
              <a:off x="5105400" y="5057041"/>
              <a:ext cx="1853856" cy="1081564"/>
              <a:chOff x="6133391" y="5057041"/>
              <a:chExt cx="1963782" cy="1081564"/>
            </a:xfrm>
          </p:grpSpPr>
          <p:sp>
            <p:nvSpPr>
              <p:cNvPr id="14357" name="Rectangle 3"/>
              <p:cNvSpPr>
                <a:spLocks noChangeArrowheads="1"/>
              </p:cNvSpPr>
              <p:nvPr/>
            </p:nvSpPr>
            <p:spPr bwMode="auto">
              <a:xfrm>
                <a:off x="6627084" y="5597823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Drinkers1</a:t>
                </a:r>
              </a:p>
            </p:txBody>
          </p:sp>
          <p:sp>
            <p:nvSpPr>
              <p:cNvPr id="14358" name="Oval 38"/>
              <p:cNvSpPr>
                <a:spLocks noChangeArrowheads="1"/>
              </p:cNvSpPr>
              <p:nvPr/>
            </p:nvSpPr>
            <p:spPr bwMode="auto">
              <a:xfrm>
                <a:off x="6133391" y="5057041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59" name="Oval 39"/>
              <p:cNvSpPr>
                <a:spLocks noChangeArrowheads="1"/>
              </p:cNvSpPr>
              <p:nvPr/>
            </p:nvSpPr>
            <p:spPr bwMode="auto">
              <a:xfrm>
                <a:off x="6781800" y="5111119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60" name="Line 48"/>
              <p:cNvSpPr>
                <a:spLocks noChangeShapeType="1"/>
              </p:cNvSpPr>
              <p:nvPr/>
            </p:nvSpPr>
            <p:spPr bwMode="auto">
              <a:xfrm>
                <a:off x="6441949" y="5435589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1" name="Line 49"/>
              <p:cNvSpPr>
                <a:spLocks noChangeShapeType="1"/>
              </p:cNvSpPr>
              <p:nvPr/>
            </p:nvSpPr>
            <p:spPr bwMode="auto">
              <a:xfrm flipH="1">
                <a:off x="7083847" y="5392984"/>
                <a:ext cx="2753" cy="2048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2" name="Oval 38"/>
              <p:cNvSpPr>
                <a:spLocks noChangeArrowheads="1"/>
              </p:cNvSpPr>
              <p:nvPr/>
            </p:nvSpPr>
            <p:spPr bwMode="auto">
              <a:xfrm>
                <a:off x="7480057" y="5068514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favBeer</a:t>
                </a:r>
              </a:p>
            </p:txBody>
          </p:sp>
          <p:sp>
            <p:nvSpPr>
              <p:cNvPr id="14363" name="Line 49"/>
              <p:cNvSpPr>
                <a:spLocks noChangeShapeType="1"/>
              </p:cNvSpPr>
              <p:nvPr/>
            </p:nvSpPr>
            <p:spPr bwMode="auto">
              <a:xfrm flipH="1">
                <a:off x="7611716" y="5435588"/>
                <a:ext cx="83894" cy="1835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50" name="Right Arrow 4"/>
            <p:cNvSpPr>
              <a:spLocks noChangeArrowheads="1"/>
            </p:cNvSpPr>
            <p:nvPr/>
          </p:nvSpPr>
          <p:spPr bwMode="auto">
            <a:xfrm>
              <a:off x="4267200" y="5643330"/>
              <a:ext cx="685800" cy="228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4351" name="Group 40"/>
            <p:cNvGrpSpPr>
              <a:grpSpLocks/>
            </p:cNvGrpSpPr>
            <p:nvPr/>
          </p:nvGrpSpPr>
          <p:grpSpPr bwMode="auto">
            <a:xfrm>
              <a:off x="7162800" y="5057041"/>
              <a:ext cx="1313773" cy="1081564"/>
              <a:chOff x="2897619" y="4986574"/>
              <a:chExt cx="1313773" cy="1081564"/>
            </a:xfrm>
          </p:grpSpPr>
          <p:sp>
            <p:nvSpPr>
              <p:cNvPr id="14352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53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54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55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6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344" name="TextBox 1"/>
          <p:cNvSpPr txBox="1">
            <a:spLocks noChangeArrowheads="1"/>
          </p:cNvSpPr>
          <p:nvPr/>
        </p:nvSpPr>
        <p:spPr bwMode="auto">
          <a:xfrm>
            <a:off x="1524000" y="628173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CC00CC"/>
                </a:solidFill>
              </a:rPr>
              <a:t>Favorite(drinker, 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5" name="TextBox 38"/>
          <p:cNvSpPr txBox="1">
            <a:spLocks noChangeArrowheads="1"/>
          </p:cNvSpPr>
          <p:nvPr/>
        </p:nvSpPr>
        <p:spPr bwMode="auto">
          <a:xfrm>
            <a:off x="381000" y="4843463"/>
            <a:ext cx="2125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Drinkers(name, addr)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6" name="TextBox 39"/>
          <p:cNvSpPr txBox="1">
            <a:spLocks noChangeArrowheads="1"/>
          </p:cNvSpPr>
          <p:nvPr/>
        </p:nvSpPr>
        <p:spPr bwMode="auto">
          <a:xfrm>
            <a:off x="4449763" y="4905375"/>
            <a:ext cx="30178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Drinkers1(name, addr, favBeer)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33600" y="5105400"/>
            <a:ext cx="50323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b="1" dirty="0">
                <a:latin typeface="+mn-ea"/>
              </a:rPr>
              <a:t>+</a:t>
            </a:r>
            <a:endParaRPr lang="en-US" sz="4400" b="1" dirty="0">
              <a:latin typeface="+mn-ea"/>
            </a:endParaRPr>
          </a:p>
        </p:txBody>
      </p:sp>
      <p:sp>
        <p:nvSpPr>
          <p:cNvPr id="42" name="Bent Arrow 41"/>
          <p:cNvSpPr/>
          <p:nvPr/>
        </p:nvSpPr>
        <p:spPr bwMode="auto">
          <a:xfrm>
            <a:off x="2506663" y="4986338"/>
            <a:ext cx="1851025" cy="307975"/>
          </a:xfrm>
          <a:prstGeom prst="ben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12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34FB6F-2784-437D-B246-172520E1F8A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532532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5523B7-13F0-4C47-9225-E183AAE0EE0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sp>
        <p:nvSpPr>
          <p:cNvPr id="16388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6390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6391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6400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6401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2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6403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6404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5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392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6394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6395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6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6397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6398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9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93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40616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7B6ECE3-617D-4D6B-8A78-48F1692C921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sp>
        <p:nvSpPr>
          <p:cNvPr id="17412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7414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7430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7439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7440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7442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7443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4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31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7433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7434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7436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7437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8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32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  <p:grpSp>
        <p:nvGrpSpPr>
          <p:cNvPr id="17415" name="Group 49"/>
          <p:cNvGrpSpPr>
            <a:grpSpLocks/>
          </p:cNvGrpSpPr>
          <p:nvPr/>
        </p:nvGrpSpPr>
        <p:grpSpPr bwMode="auto">
          <a:xfrm>
            <a:off x="5170488" y="3295650"/>
            <a:ext cx="1854200" cy="1081088"/>
            <a:chOff x="6133391" y="5057041"/>
            <a:chExt cx="1963782" cy="1081564"/>
          </a:xfrm>
        </p:grpSpPr>
        <p:sp>
          <p:nvSpPr>
            <p:cNvPr id="17423" name="Rectangle 3"/>
            <p:cNvSpPr>
              <a:spLocks noChangeArrowheads="1"/>
            </p:cNvSpPr>
            <p:nvPr/>
          </p:nvSpPr>
          <p:spPr bwMode="auto">
            <a:xfrm>
              <a:off x="6627084" y="5597823"/>
              <a:ext cx="987386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Drinkers2</a:t>
              </a:r>
            </a:p>
          </p:txBody>
        </p:sp>
        <p:sp>
          <p:nvSpPr>
            <p:cNvPr id="17424" name="Oval 38"/>
            <p:cNvSpPr>
              <a:spLocks noChangeArrowheads="1"/>
            </p:cNvSpPr>
            <p:nvPr/>
          </p:nvSpPr>
          <p:spPr bwMode="auto">
            <a:xfrm>
              <a:off x="6133391" y="5057041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7425" name="Oval 39"/>
            <p:cNvSpPr>
              <a:spLocks noChangeArrowheads="1"/>
            </p:cNvSpPr>
            <p:nvPr/>
          </p:nvSpPr>
          <p:spPr bwMode="auto">
            <a:xfrm>
              <a:off x="6781800" y="5111119"/>
              <a:ext cx="617116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17426" name="Line 48"/>
            <p:cNvSpPr>
              <a:spLocks noChangeShapeType="1"/>
            </p:cNvSpPr>
            <p:nvPr/>
          </p:nvSpPr>
          <p:spPr bwMode="auto">
            <a:xfrm>
              <a:off x="6441949" y="5435589"/>
              <a:ext cx="185135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Line 49"/>
            <p:cNvSpPr>
              <a:spLocks noChangeShapeType="1"/>
            </p:cNvSpPr>
            <p:nvPr/>
          </p:nvSpPr>
          <p:spPr bwMode="auto">
            <a:xfrm flipH="1">
              <a:off x="7083847" y="5392984"/>
              <a:ext cx="2753" cy="204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Oval 38"/>
            <p:cNvSpPr>
              <a:spLocks noChangeArrowheads="1"/>
            </p:cNvSpPr>
            <p:nvPr/>
          </p:nvSpPr>
          <p:spPr bwMode="auto">
            <a:xfrm>
              <a:off x="7480057" y="5068514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</a:t>
              </a:r>
            </a:p>
          </p:txBody>
        </p:sp>
        <p:sp>
          <p:nvSpPr>
            <p:cNvPr id="17429" name="Line 49"/>
            <p:cNvSpPr>
              <a:spLocks noChangeShapeType="1"/>
            </p:cNvSpPr>
            <p:nvPr/>
          </p:nvSpPr>
          <p:spPr bwMode="auto">
            <a:xfrm flipH="1">
              <a:off x="7611716" y="5435588"/>
              <a:ext cx="83894" cy="183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6" name="Right Arrow 4"/>
          <p:cNvSpPr>
            <a:spLocks noChangeArrowheads="1"/>
          </p:cNvSpPr>
          <p:nvPr/>
        </p:nvSpPr>
        <p:spPr bwMode="auto">
          <a:xfrm>
            <a:off x="4332288" y="3881438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7417" name="Group 51"/>
          <p:cNvGrpSpPr>
            <a:grpSpLocks/>
          </p:cNvGrpSpPr>
          <p:nvPr/>
        </p:nvGrpSpPr>
        <p:grpSpPr bwMode="auto">
          <a:xfrm>
            <a:off x="7227888" y="3295650"/>
            <a:ext cx="1312862" cy="1081088"/>
            <a:chOff x="2897619" y="4986574"/>
            <a:chExt cx="1313773" cy="1081564"/>
          </a:xfrm>
        </p:grpSpPr>
        <p:sp>
          <p:nvSpPr>
            <p:cNvPr id="17418" name="Rectangle 5"/>
            <p:cNvSpPr>
              <a:spLocks noChangeArrowheads="1"/>
            </p:cNvSpPr>
            <p:nvPr/>
          </p:nvSpPr>
          <p:spPr bwMode="auto">
            <a:xfrm>
              <a:off x="3221370" y="5527356"/>
              <a:ext cx="647505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7419" name="Oval 40"/>
            <p:cNvSpPr>
              <a:spLocks noChangeArrowheads="1"/>
            </p:cNvSpPr>
            <p:nvPr/>
          </p:nvSpPr>
          <p:spPr bwMode="auto">
            <a:xfrm>
              <a:off x="2897619" y="4986574"/>
              <a:ext cx="539587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7420" name="Oval 41"/>
            <p:cNvSpPr>
              <a:spLocks noChangeArrowheads="1"/>
            </p:cNvSpPr>
            <p:nvPr/>
          </p:nvSpPr>
          <p:spPr bwMode="auto">
            <a:xfrm>
              <a:off x="3563887" y="5040652"/>
              <a:ext cx="647505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17421" name="Line 50"/>
            <p:cNvSpPr>
              <a:spLocks noChangeShapeType="1"/>
            </p:cNvSpPr>
            <p:nvPr/>
          </p:nvSpPr>
          <p:spPr bwMode="auto">
            <a:xfrm>
              <a:off x="3167412" y="5365122"/>
              <a:ext cx="161876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2" name="Line 51"/>
            <p:cNvSpPr>
              <a:spLocks noChangeShapeType="1"/>
            </p:cNvSpPr>
            <p:nvPr/>
          </p:nvSpPr>
          <p:spPr bwMode="auto">
            <a:xfrm flipH="1">
              <a:off x="3868875" y="5311044"/>
              <a:ext cx="53958" cy="216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14935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2D8593-AEAF-4386-B050-A8376DBB216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grpSp>
        <p:nvGrpSpPr>
          <p:cNvPr id="18436" name="Group 2"/>
          <p:cNvGrpSpPr>
            <a:grpSpLocks/>
          </p:cNvGrpSpPr>
          <p:nvPr/>
        </p:nvGrpSpPr>
        <p:grpSpPr bwMode="auto">
          <a:xfrm>
            <a:off x="2825750" y="4965700"/>
            <a:ext cx="3870325" cy="968375"/>
            <a:chOff x="2057400" y="3352800"/>
            <a:chExt cx="4502456" cy="1295400"/>
          </a:xfrm>
        </p:grpSpPr>
        <p:sp>
          <p:nvSpPr>
            <p:cNvPr id="18471" name="Text Box 4"/>
            <p:cNvSpPr txBox="1">
              <a:spLocks noChangeArrowheads="1"/>
            </p:cNvSpPr>
            <p:nvPr/>
          </p:nvSpPr>
          <p:spPr bwMode="auto">
            <a:xfrm>
              <a:off x="2117725" y="3394075"/>
              <a:ext cx="4442131" cy="1111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name	           addr	   beer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Miller</a:t>
              </a:r>
            </a:p>
          </p:txBody>
        </p:sp>
        <p:sp>
          <p:nvSpPr>
            <p:cNvPr id="18472" name="Rectangle 5"/>
            <p:cNvSpPr>
              <a:spLocks noChangeArrowheads="1"/>
            </p:cNvSpPr>
            <p:nvPr/>
          </p:nvSpPr>
          <p:spPr bwMode="auto">
            <a:xfrm>
              <a:off x="2057400" y="3352800"/>
              <a:ext cx="434340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8473" name="Line 6"/>
            <p:cNvSpPr>
              <a:spLocks noChangeShapeType="1"/>
            </p:cNvSpPr>
            <p:nvPr/>
          </p:nvSpPr>
          <p:spPr bwMode="auto">
            <a:xfrm>
              <a:off x="2057400" y="3810000"/>
              <a:ext cx="434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Line 7"/>
            <p:cNvSpPr>
              <a:spLocks noChangeShapeType="1"/>
            </p:cNvSpPr>
            <p:nvPr/>
          </p:nvSpPr>
          <p:spPr bwMode="auto">
            <a:xfrm>
              <a:off x="32004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Line 8"/>
            <p:cNvSpPr>
              <a:spLocks noChangeShapeType="1"/>
            </p:cNvSpPr>
            <p:nvPr/>
          </p:nvSpPr>
          <p:spPr bwMode="auto">
            <a:xfrm>
              <a:off x="50292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7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8439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8456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8465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8466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8468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8469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0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457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8459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8460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1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8462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8463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4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58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  <p:grpSp>
        <p:nvGrpSpPr>
          <p:cNvPr id="18440" name="Group 49"/>
          <p:cNvGrpSpPr>
            <a:grpSpLocks/>
          </p:cNvGrpSpPr>
          <p:nvPr/>
        </p:nvGrpSpPr>
        <p:grpSpPr bwMode="auto">
          <a:xfrm>
            <a:off x="5170488" y="3295650"/>
            <a:ext cx="1854200" cy="1081088"/>
            <a:chOff x="6133391" y="5057041"/>
            <a:chExt cx="1963782" cy="1081564"/>
          </a:xfrm>
        </p:grpSpPr>
        <p:sp>
          <p:nvSpPr>
            <p:cNvPr id="18449" name="Rectangle 3"/>
            <p:cNvSpPr>
              <a:spLocks noChangeArrowheads="1"/>
            </p:cNvSpPr>
            <p:nvPr/>
          </p:nvSpPr>
          <p:spPr bwMode="auto">
            <a:xfrm>
              <a:off x="6627084" y="5597823"/>
              <a:ext cx="987386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Drinkers2</a:t>
              </a:r>
            </a:p>
          </p:txBody>
        </p:sp>
        <p:sp>
          <p:nvSpPr>
            <p:cNvPr id="18450" name="Oval 38"/>
            <p:cNvSpPr>
              <a:spLocks noChangeArrowheads="1"/>
            </p:cNvSpPr>
            <p:nvPr/>
          </p:nvSpPr>
          <p:spPr bwMode="auto">
            <a:xfrm>
              <a:off x="6133391" y="5057041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8451" name="Oval 39"/>
            <p:cNvSpPr>
              <a:spLocks noChangeArrowheads="1"/>
            </p:cNvSpPr>
            <p:nvPr/>
          </p:nvSpPr>
          <p:spPr bwMode="auto">
            <a:xfrm>
              <a:off x="6781800" y="5111119"/>
              <a:ext cx="617116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18452" name="Line 48"/>
            <p:cNvSpPr>
              <a:spLocks noChangeShapeType="1"/>
            </p:cNvSpPr>
            <p:nvPr/>
          </p:nvSpPr>
          <p:spPr bwMode="auto">
            <a:xfrm>
              <a:off x="6441949" y="5435589"/>
              <a:ext cx="185135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49"/>
            <p:cNvSpPr>
              <a:spLocks noChangeShapeType="1"/>
            </p:cNvSpPr>
            <p:nvPr/>
          </p:nvSpPr>
          <p:spPr bwMode="auto">
            <a:xfrm flipH="1">
              <a:off x="7083847" y="5392984"/>
              <a:ext cx="2753" cy="204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Oval 38"/>
            <p:cNvSpPr>
              <a:spLocks noChangeArrowheads="1"/>
            </p:cNvSpPr>
            <p:nvPr/>
          </p:nvSpPr>
          <p:spPr bwMode="auto">
            <a:xfrm>
              <a:off x="7480057" y="5068514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</a:t>
              </a:r>
            </a:p>
          </p:txBody>
        </p:sp>
        <p:sp>
          <p:nvSpPr>
            <p:cNvPr id="18455" name="Line 49"/>
            <p:cNvSpPr>
              <a:spLocks noChangeShapeType="1"/>
            </p:cNvSpPr>
            <p:nvPr/>
          </p:nvSpPr>
          <p:spPr bwMode="auto">
            <a:xfrm flipH="1">
              <a:off x="7611716" y="5435588"/>
              <a:ext cx="83894" cy="183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1" name="Right Arrow 4"/>
          <p:cNvSpPr>
            <a:spLocks noChangeArrowheads="1"/>
          </p:cNvSpPr>
          <p:nvPr/>
        </p:nvSpPr>
        <p:spPr bwMode="auto">
          <a:xfrm>
            <a:off x="4332288" y="3881438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8442" name="Group 51"/>
          <p:cNvGrpSpPr>
            <a:grpSpLocks/>
          </p:cNvGrpSpPr>
          <p:nvPr/>
        </p:nvGrpSpPr>
        <p:grpSpPr bwMode="auto">
          <a:xfrm>
            <a:off x="7227888" y="3295650"/>
            <a:ext cx="1312862" cy="1081088"/>
            <a:chOff x="2897619" y="4986574"/>
            <a:chExt cx="1313773" cy="1081564"/>
          </a:xfrm>
        </p:grpSpPr>
        <p:sp>
          <p:nvSpPr>
            <p:cNvPr id="18444" name="Rectangle 5"/>
            <p:cNvSpPr>
              <a:spLocks noChangeArrowheads="1"/>
            </p:cNvSpPr>
            <p:nvPr/>
          </p:nvSpPr>
          <p:spPr bwMode="auto">
            <a:xfrm>
              <a:off x="3221370" y="5527356"/>
              <a:ext cx="647505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8445" name="Oval 40"/>
            <p:cNvSpPr>
              <a:spLocks noChangeArrowheads="1"/>
            </p:cNvSpPr>
            <p:nvPr/>
          </p:nvSpPr>
          <p:spPr bwMode="auto">
            <a:xfrm>
              <a:off x="2897619" y="4986574"/>
              <a:ext cx="539587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8446" name="Oval 41"/>
            <p:cNvSpPr>
              <a:spLocks noChangeArrowheads="1"/>
            </p:cNvSpPr>
            <p:nvPr/>
          </p:nvSpPr>
          <p:spPr bwMode="auto">
            <a:xfrm>
              <a:off x="3563887" y="5040652"/>
              <a:ext cx="647505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18447" name="Line 50"/>
            <p:cNvSpPr>
              <a:spLocks noChangeShapeType="1"/>
            </p:cNvSpPr>
            <p:nvPr/>
          </p:nvSpPr>
          <p:spPr bwMode="auto">
            <a:xfrm>
              <a:off x="3167412" y="5365122"/>
              <a:ext cx="161876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Line 51"/>
            <p:cNvSpPr>
              <a:spLocks noChangeShapeType="1"/>
            </p:cNvSpPr>
            <p:nvPr/>
          </p:nvSpPr>
          <p:spPr bwMode="auto">
            <a:xfrm flipH="1">
              <a:off x="3868875" y="5311044"/>
              <a:ext cx="53958" cy="216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4030663" y="4614863"/>
            <a:ext cx="10429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Drinkers2</a:t>
            </a:r>
          </a:p>
        </p:txBody>
      </p:sp>
    </p:spTree>
    <p:extLst>
      <p:ext uri="{BB962C8B-B14F-4D97-AF65-F5344CB8AC3E}">
        <p14:creationId xmlns:p14="http://schemas.microsoft.com/office/powerpoint/2010/main" val="39527711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C6A6FB-C19F-4916-96FF-EF1AF94FF44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grpSp>
        <p:nvGrpSpPr>
          <p:cNvPr id="19460" name="Group 2"/>
          <p:cNvGrpSpPr>
            <a:grpSpLocks/>
          </p:cNvGrpSpPr>
          <p:nvPr/>
        </p:nvGrpSpPr>
        <p:grpSpPr bwMode="auto">
          <a:xfrm>
            <a:off x="2825750" y="4965700"/>
            <a:ext cx="3870325" cy="1468438"/>
            <a:chOff x="2057400" y="3352800"/>
            <a:chExt cx="4502456" cy="1965326"/>
          </a:xfrm>
        </p:grpSpPr>
        <p:sp>
          <p:nvSpPr>
            <p:cNvPr id="19495" name="Text Box 4"/>
            <p:cNvSpPr txBox="1">
              <a:spLocks noChangeArrowheads="1"/>
            </p:cNvSpPr>
            <p:nvPr/>
          </p:nvSpPr>
          <p:spPr bwMode="auto">
            <a:xfrm>
              <a:off x="2117725" y="3394075"/>
              <a:ext cx="4442131" cy="1111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name	           addr	   beer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Miller</a:t>
              </a:r>
            </a:p>
          </p:txBody>
        </p:sp>
        <p:sp>
          <p:nvSpPr>
            <p:cNvPr id="19496" name="Rectangle 5"/>
            <p:cNvSpPr>
              <a:spLocks noChangeArrowheads="1"/>
            </p:cNvSpPr>
            <p:nvPr/>
          </p:nvSpPr>
          <p:spPr bwMode="auto">
            <a:xfrm>
              <a:off x="2057400" y="3352800"/>
              <a:ext cx="434340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9497" name="Line 6"/>
            <p:cNvSpPr>
              <a:spLocks noChangeShapeType="1"/>
            </p:cNvSpPr>
            <p:nvPr/>
          </p:nvSpPr>
          <p:spPr bwMode="auto">
            <a:xfrm>
              <a:off x="2057400" y="3810000"/>
              <a:ext cx="434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8" name="Line 7"/>
            <p:cNvSpPr>
              <a:spLocks noChangeShapeType="1"/>
            </p:cNvSpPr>
            <p:nvPr/>
          </p:nvSpPr>
          <p:spPr bwMode="auto">
            <a:xfrm>
              <a:off x="32004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9" name="Line 8"/>
            <p:cNvSpPr>
              <a:spLocks noChangeShapeType="1"/>
            </p:cNvSpPr>
            <p:nvPr/>
          </p:nvSpPr>
          <p:spPr bwMode="auto">
            <a:xfrm>
              <a:off x="50292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00" name="Group 12"/>
            <p:cNvGrpSpPr>
              <a:grpSpLocks/>
            </p:cNvGrpSpPr>
            <p:nvPr/>
          </p:nvGrpSpPr>
          <p:grpSpPr bwMode="auto">
            <a:xfrm>
              <a:off x="3124200" y="3732213"/>
              <a:ext cx="1981200" cy="1585913"/>
              <a:chOff x="1968" y="2351"/>
              <a:chExt cx="1248" cy="999"/>
            </a:xfrm>
          </p:grpSpPr>
          <p:sp>
            <p:nvSpPr>
              <p:cNvPr id="19501" name="Oval 9"/>
              <p:cNvSpPr>
                <a:spLocks noChangeArrowheads="1"/>
              </p:cNvSpPr>
              <p:nvPr/>
            </p:nvSpPr>
            <p:spPr bwMode="auto">
              <a:xfrm>
                <a:off x="1968" y="2351"/>
                <a:ext cx="1248" cy="487"/>
              </a:xfrm>
              <a:prstGeom prst="ellipse">
                <a:avLst/>
              </a:prstGeom>
              <a:solidFill>
                <a:srgbClr val="FFCC00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502" name="Text Box 10"/>
              <p:cNvSpPr txBox="1">
                <a:spLocks noChangeArrowheads="1"/>
              </p:cNvSpPr>
              <p:nvPr/>
            </p:nvSpPr>
            <p:spPr bwMode="auto">
              <a:xfrm>
                <a:off x="2104" y="3065"/>
                <a:ext cx="944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/>
                  <a:t>Redundancy</a:t>
                </a:r>
              </a:p>
            </p:txBody>
          </p:sp>
          <p:sp>
            <p:nvSpPr>
              <p:cNvPr id="19503" name="Line 11"/>
              <p:cNvSpPr>
                <a:spLocks noChangeShapeType="1"/>
              </p:cNvSpPr>
              <p:nvPr/>
            </p:nvSpPr>
            <p:spPr bwMode="auto">
              <a:xfrm flipH="1" flipV="1">
                <a:off x="2576" y="2838"/>
                <a:ext cx="0" cy="2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461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9463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9480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9489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9490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1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9492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9493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4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481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9483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9484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5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9486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9487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8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482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  <p:grpSp>
        <p:nvGrpSpPr>
          <p:cNvPr id="19464" name="Group 49"/>
          <p:cNvGrpSpPr>
            <a:grpSpLocks/>
          </p:cNvGrpSpPr>
          <p:nvPr/>
        </p:nvGrpSpPr>
        <p:grpSpPr bwMode="auto">
          <a:xfrm>
            <a:off x="5170488" y="3295650"/>
            <a:ext cx="1854200" cy="1081088"/>
            <a:chOff x="6133391" y="5057041"/>
            <a:chExt cx="1963782" cy="1081564"/>
          </a:xfrm>
        </p:grpSpPr>
        <p:sp>
          <p:nvSpPr>
            <p:cNvPr id="19473" name="Rectangle 3"/>
            <p:cNvSpPr>
              <a:spLocks noChangeArrowheads="1"/>
            </p:cNvSpPr>
            <p:nvPr/>
          </p:nvSpPr>
          <p:spPr bwMode="auto">
            <a:xfrm>
              <a:off x="6627084" y="5597823"/>
              <a:ext cx="987386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Drinkers2</a:t>
              </a:r>
            </a:p>
          </p:txBody>
        </p:sp>
        <p:sp>
          <p:nvSpPr>
            <p:cNvPr id="19474" name="Oval 38"/>
            <p:cNvSpPr>
              <a:spLocks noChangeArrowheads="1"/>
            </p:cNvSpPr>
            <p:nvPr/>
          </p:nvSpPr>
          <p:spPr bwMode="auto">
            <a:xfrm>
              <a:off x="6133391" y="5057041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9475" name="Oval 39"/>
            <p:cNvSpPr>
              <a:spLocks noChangeArrowheads="1"/>
            </p:cNvSpPr>
            <p:nvPr/>
          </p:nvSpPr>
          <p:spPr bwMode="auto">
            <a:xfrm>
              <a:off x="6781800" y="5111119"/>
              <a:ext cx="617116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19476" name="Line 48"/>
            <p:cNvSpPr>
              <a:spLocks noChangeShapeType="1"/>
            </p:cNvSpPr>
            <p:nvPr/>
          </p:nvSpPr>
          <p:spPr bwMode="auto">
            <a:xfrm>
              <a:off x="6441949" y="5435589"/>
              <a:ext cx="185135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49"/>
            <p:cNvSpPr>
              <a:spLocks noChangeShapeType="1"/>
            </p:cNvSpPr>
            <p:nvPr/>
          </p:nvSpPr>
          <p:spPr bwMode="auto">
            <a:xfrm flipH="1">
              <a:off x="7083847" y="5392984"/>
              <a:ext cx="2753" cy="204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Oval 38"/>
            <p:cNvSpPr>
              <a:spLocks noChangeArrowheads="1"/>
            </p:cNvSpPr>
            <p:nvPr/>
          </p:nvSpPr>
          <p:spPr bwMode="auto">
            <a:xfrm>
              <a:off x="7480057" y="5068514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</a:t>
              </a:r>
            </a:p>
          </p:txBody>
        </p:sp>
        <p:sp>
          <p:nvSpPr>
            <p:cNvPr id="19479" name="Line 49"/>
            <p:cNvSpPr>
              <a:spLocks noChangeShapeType="1"/>
            </p:cNvSpPr>
            <p:nvPr/>
          </p:nvSpPr>
          <p:spPr bwMode="auto">
            <a:xfrm flipH="1">
              <a:off x="7611716" y="5435588"/>
              <a:ext cx="83894" cy="183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5" name="Right Arrow 4"/>
          <p:cNvSpPr>
            <a:spLocks noChangeArrowheads="1"/>
          </p:cNvSpPr>
          <p:nvPr/>
        </p:nvSpPr>
        <p:spPr bwMode="auto">
          <a:xfrm>
            <a:off x="4332288" y="3881438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9466" name="Group 51"/>
          <p:cNvGrpSpPr>
            <a:grpSpLocks/>
          </p:cNvGrpSpPr>
          <p:nvPr/>
        </p:nvGrpSpPr>
        <p:grpSpPr bwMode="auto">
          <a:xfrm>
            <a:off x="7227888" y="3295650"/>
            <a:ext cx="1312862" cy="1081088"/>
            <a:chOff x="2897619" y="4986574"/>
            <a:chExt cx="1313773" cy="1081564"/>
          </a:xfrm>
        </p:grpSpPr>
        <p:sp>
          <p:nvSpPr>
            <p:cNvPr id="19468" name="Rectangle 5"/>
            <p:cNvSpPr>
              <a:spLocks noChangeArrowheads="1"/>
            </p:cNvSpPr>
            <p:nvPr/>
          </p:nvSpPr>
          <p:spPr bwMode="auto">
            <a:xfrm>
              <a:off x="3221370" y="5527356"/>
              <a:ext cx="647505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9469" name="Oval 40"/>
            <p:cNvSpPr>
              <a:spLocks noChangeArrowheads="1"/>
            </p:cNvSpPr>
            <p:nvPr/>
          </p:nvSpPr>
          <p:spPr bwMode="auto">
            <a:xfrm>
              <a:off x="2897619" y="4986574"/>
              <a:ext cx="539587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9470" name="Oval 41"/>
            <p:cNvSpPr>
              <a:spLocks noChangeArrowheads="1"/>
            </p:cNvSpPr>
            <p:nvPr/>
          </p:nvSpPr>
          <p:spPr bwMode="auto">
            <a:xfrm>
              <a:off x="3563887" y="5040652"/>
              <a:ext cx="647505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19471" name="Line 50"/>
            <p:cNvSpPr>
              <a:spLocks noChangeShapeType="1"/>
            </p:cNvSpPr>
            <p:nvPr/>
          </p:nvSpPr>
          <p:spPr bwMode="auto">
            <a:xfrm>
              <a:off x="3167412" y="5365122"/>
              <a:ext cx="161876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Line 51"/>
            <p:cNvSpPr>
              <a:spLocks noChangeShapeType="1"/>
            </p:cNvSpPr>
            <p:nvPr/>
          </p:nvSpPr>
          <p:spPr bwMode="auto">
            <a:xfrm flipH="1">
              <a:off x="3868875" y="5311044"/>
              <a:ext cx="53958" cy="216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4030663" y="4614863"/>
            <a:ext cx="10429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Drinkers2</a:t>
            </a:r>
          </a:p>
        </p:txBody>
      </p:sp>
    </p:spTree>
    <p:extLst>
      <p:ext uri="{BB962C8B-B14F-4D97-AF65-F5344CB8AC3E}">
        <p14:creationId xmlns:p14="http://schemas.microsoft.com/office/powerpoint/2010/main" val="822898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63DE66-C4D0-4AF5-A39F-5AAA93D9F64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800" dirty="0"/>
              <a:t>an entity set </a:t>
            </a:r>
            <a:r>
              <a:rPr lang="en-US" altLang="en-US" sz="2800" dirty="0">
                <a:sym typeface="Symbol" panose="05050102010706020507" pitchFamily="18" charset="2"/>
              </a:rPr>
              <a:t></a:t>
            </a:r>
            <a:r>
              <a:rPr lang="en-US" altLang="en-US" sz="2800" dirty="0"/>
              <a:t> a relation </a:t>
            </a:r>
            <a:r>
              <a:rPr lang="en-US" altLang="en-US" sz="2400" dirty="0"/>
              <a:t>(attributes </a:t>
            </a:r>
            <a:r>
              <a:rPr lang="en-US" altLang="en-US" sz="2400" dirty="0">
                <a:sym typeface="Symbol" panose="05050102010706020507" pitchFamily="18" charset="2"/>
              </a:rPr>
              <a:t></a:t>
            </a:r>
            <a:r>
              <a:rPr lang="en-US" altLang="en-US" sz="2400" dirty="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800" dirty="0"/>
              <a:t>a relationship </a:t>
            </a:r>
            <a:r>
              <a:rPr lang="en-US" altLang="en-US" sz="2800" dirty="0">
                <a:sym typeface="Symbol" panose="05050102010706020507" pitchFamily="18" charset="2"/>
              </a:rPr>
              <a:t></a:t>
            </a:r>
            <a:r>
              <a:rPr lang="en-US" altLang="en-US" sz="2800" dirty="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	  		 		* attributes of the relationship itself.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304800" y="3657600"/>
            <a:ext cx="6072188" cy="2890838"/>
            <a:chOff x="350716" y="1524000"/>
            <a:chExt cx="6888284" cy="4695826"/>
          </a:xfrm>
        </p:grpSpPr>
        <p:sp>
          <p:nvSpPr>
            <p:cNvPr id="7178" name="Rectangle 3"/>
            <p:cNvSpPr>
              <a:spLocks noChangeArrowheads="1"/>
            </p:cNvSpPr>
            <p:nvPr/>
          </p:nvSpPr>
          <p:spPr bwMode="auto">
            <a:xfrm>
              <a:off x="1752600" y="2286000"/>
              <a:ext cx="1219200" cy="762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7179" name="Rectangle 5"/>
            <p:cNvSpPr>
              <a:spLocks noChangeArrowheads="1"/>
            </p:cNvSpPr>
            <p:nvPr/>
          </p:nvSpPr>
          <p:spPr bwMode="auto">
            <a:xfrm>
              <a:off x="5410200" y="2286000"/>
              <a:ext cx="914400" cy="762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180" name="Text Box 27"/>
            <p:cNvSpPr txBox="1">
              <a:spLocks noChangeArrowheads="1"/>
            </p:cNvSpPr>
            <p:nvPr/>
          </p:nvSpPr>
          <p:spPr bwMode="auto">
            <a:xfrm>
              <a:off x="2514600" y="3200400"/>
              <a:ext cx="18473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7181" name="AutoShape 4"/>
            <p:cNvSpPr>
              <a:spLocks noChangeArrowheads="1"/>
            </p:cNvSpPr>
            <p:nvPr/>
          </p:nvSpPr>
          <p:spPr bwMode="auto">
            <a:xfrm>
              <a:off x="3581400" y="2285999"/>
              <a:ext cx="914400" cy="762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Likes</a:t>
              </a:r>
            </a:p>
          </p:txBody>
        </p:sp>
        <p:sp>
          <p:nvSpPr>
            <p:cNvPr id="7182" name="Line 16"/>
            <p:cNvSpPr>
              <a:spLocks noChangeShapeType="1"/>
            </p:cNvSpPr>
            <p:nvPr/>
          </p:nvSpPr>
          <p:spPr bwMode="auto">
            <a:xfrm>
              <a:off x="2971800" y="2666999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7"/>
            <p:cNvSpPr>
              <a:spLocks noChangeShapeType="1"/>
            </p:cNvSpPr>
            <p:nvPr/>
          </p:nvSpPr>
          <p:spPr bwMode="auto">
            <a:xfrm>
              <a:off x="4495800" y="2666999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AutoShape 6"/>
            <p:cNvSpPr>
              <a:spLocks noChangeArrowheads="1"/>
            </p:cNvSpPr>
            <p:nvPr/>
          </p:nvSpPr>
          <p:spPr bwMode="auto">
            <a:xfrm>
              <a:off x="3581400" y="3428999"/>
              <a:ext cx="1447800" cy="9906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7185" name="Line 18"/>
            <p:cNvSpPr>
              <a:spLocks noChangeShapeType="1"/>
            </p:cNvSpPr>
            <p:nvPr/>
          </p:nvSpPr>
          <p:spPr bwMode="auto">
            <a:xfrm>
              <a:off x="2971800" y="3047999"/>
              <a:ext cx="609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9"/>
            <p:cNvSpPr>
              <a:spLocks noChangeShapeType="1"/>
            </p:cNvSpPr>
            <p:nvPr/>
          </p:nvSpPr>
          <p:spPr bwMode="auto">
            <a:xfrm flipV="1">
              <a:off x="5029200" y="3047999"/>
              <a:ext cx="3810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AutoShape 7"/>
            <p:cNvSpPr>
              <a:spLocks noChangeArrowheads="1"/>
            </p:cNvSpPr>
            <p:nvPr/>
          </p:nvSpPr>
          <p:spPr bwMode="auto">
            <a:xfrm>
              <a:off x="1463675" y="4876800"/>
              <a:ext cx="1524000" cy="762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Married</a:t>
              </a:r>
            </a:p>
          </p:txBody>
        </p:sp>
        <p:cxnSp>
          <p:nvCxnSpPr>
            <p:cNvPr id="7188" name="AutoShape 23"/>
            <p:cNvCxnSpPr>
              <a:cxnSpLocks noChangeShapeType="1"/>
              <a:stCxn id="7187" idx="1"/>
              <a:endCxn id="7178" idx="1"/>
            </p:cNvCxnSpPr>
            <p:nvPr/>
          </p:nvCxnSpPr>
          <p:spPr bwMode="auto">
            <a:xfrm rot="10800000" flipH="1">
              <a:off x="1463675" y="2667000"/>
              <a:ext cx="304800" cy="2590800"/>
            </a:xfrm>
            <a:prstGeom prst="curvedConnector3">
              <a:avLst>
                <a:gd name="adj1" fmla="val -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89" name="AutoShape 24"/>
            <p:cNvCxnSpPr>
              <a:cxnSpLocks noChangeShapeType="1"/>
              <a:stCxn id="7187" idx="3"/>
            </p:cNvCxnSpPr>
            <p:nvPr/>
          </p:nvCxnSpPr>
          <p:spPr bwMode="auto">
            <a:xfrm flipH="1" flipV="1">
              <a:off x="2835275" y="3048000"/>
              <a:ext cx="152400" cy="2209800"/>
            </a:xfrm>
            <a:prstGeom prst="curvedConnector4">
              <a:avLst>
                <a:gd name="adj1" fmla="val -150000"/>
                <a:gd name="adj2" fmla="val 5862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90" name="Text Box 29"/>
            <p:cNvSpPr txBox="1">
              <a:spLocks noChangeArrowheads="1"/>
            </p:cNvSpPr>
            <p:nvPr/>
          </p:nvSpPr>
          <p:spPr bwMode="auto">
            <a:xfrm>
              <a:off x="350716" y="4108451"/>
              <a:ext cx="78422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husband</a:t>
              </a:r>
            </a:p>
          </p:txBody>
        </p:sp>
        <p:sp>
          <p:nvSpPr>
            <p:cNvPr id="7191" name="Text Box 30"/>
            <p:cNvSpPr txBox="1">
              <a:spLocks noChangeArrowheads="1"/>
            </p:cNvSpPr>
            <p:nvPr/>
          </p:nvSpPr>
          <p:spPr bwMode="auto">
            <a:xfrm>
              <a:off x="3200400" y="4308475"/>
              <a:ext cx="5032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wife</a:t>
              </a:r>
            </a:p>
          </p:txBody>
        </p:sp>
        <p:sp>
          <p:nvSpPr>
            <p:cNvPr id="7192" name="Oval 38"/>
            <p:cNvSpPr>
              <a:spLocks noChangeArrowheads="1"/>
            </p:cNvSpPr>
            <p:nvPr/>
          </p:nvSpPr>
          <p:spPr bwMode="auto">
            <a:xfrm>
              <a:off x="1143000" y="1524000"/>
              <a:ext cx="7620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7193" name="Oval 39"/>
            <p:cNvSpPr>
              <a:spLocks noChangeArrowheads="1"/>
            </p:cNvSpPr>
            <p:nvPr/>
          </p:nvSpPr>
          <p:spPr bwMode="auto">
            <a:xfrm>
              <a:off x="2590800" y="1600200"/>
              <a:ext cx="7620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7194" name="Oval 40"/>
            <p:cNvSpPr>
              <a:spLocks noChangeArrowheads="1"/>
            </p:cNvSpPr>
            <p:nvPr/>
          </p:nvSpPr>
          <p:spPr bwMode="auto">
            <a:xfrm>
              <a:off x="4953000" y="1524000"/>
              <a:ext cx="7620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7195" name="Oval 41"/>
            <p:cNvSpPr>
              <a:spLocks noChangeArrowheads="1"/>
            </p:cNvSpPr>
            <p:nvPr/>
          </p:nvSpPr>
          <p:spPr bwMode="auto">
            <a:xfrm>
              <a:off x="6324600" y="16002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7196" name="Line 48"/>
            <p:cNvSpPr>
              <a:spLocks noChangeShapeType="1"/>
            </p:cNvSpPr>
            <p:nvPr/>
          </p:nvSpPr>
          <p:spPr bwMode="auto">
            <a:xfrm>
              <a:off x="1524000" y="20574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49"/>
            <p:cNvSpPr>
              <a:spLocks noChangeShapeType="1"/>
            </p:cNvSpPr>
            <p:nvPr/>
          </p:nvSpPr>
          <p:spPr bwMode="auto">
            <a:xfrm flipH="1">
              <a:off x="2743200" y="1981200"/>
              <a:ext cx="228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50"/>
            <p:cNvSpPr>
              <a:spLocks noChangeShapeType="1"/>
            </p:cNvSpPr>
            <p:nvPr/>
          </p:nvSpPr>
          <p:spPr bwMode="auto">
            <a:xfrm>
              <a:off x="5334000" y="20574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Line 51"/>
            <p:cNvSpPr>
              <a:spLocks noChangeShapeType="1"/>
            </p:cNvSpPr>
            <p:nvPr/>
          </p:nvSpPr>
          <p:spPr bwMode="auto">
            <a:xfrm flipH="1">
              <a:off x="6324600" y="1981200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Text Box 36"/>
            <p:cNvSpPr txBox="1">
              <a:spLocks noChangeArrowheads="1"/>
            </p:cNvSpPr>
            <p:nvPr/>
          </p:nvSpPr>
          <p:spPr bwMode="auto">
            <a:xfrm>
              <a:off x="4784725" y="5881688"/>
              <a:ext cx="18415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7201" name="AutoShape 8"/>
            <p:cNvSpPr>
              <a:spLocks noChangeArrowheads="1"/>
            </p:cNvSpPr>
            <p:nvPr/>
          </p:nvSpPr>
          <p:spPr bwMode="auto">
            <a:xfrm>
              <a:off x="1447800" y="3733800"/>
              <a:ext cx="1524000" cy="762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7202" name="Line 20"/>
            <p:cNvSpPr>
              <a:spLocks noChangeShapeType="1"/>
            </p:cNvSpPr>
            <p:nvPr/>
          </p:nvSpPr>
          <p:spPr bwMode="auto">
            <a:xfrm flipV="1">
              <a:off x="1905000" y="3048000"/>
              <a:ext cx="304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3" name="Text Box 25"/>
            <p:cNvSpPr txBox="1">
              <a:spLocks noChangeArrowheads="1"/>
            </p:cNvSpPr>
            <p:nvPr/>
          </p:nvSpPr>
          <p:spPr bwMode="auto">
            <a:xfrm>
              <a:off x="1804817" y="3133113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204" name="Text Box 28"/>
            <p:cNvSpPr txBox="1">
              <a:spLocks noChangeArrowheads="1"/>
            </p:cNvSpPr>
            <p:nvPr/>
          </p:nvSpPr>
          <p:spPr bwMode="auto">
            <a:xfrm>
              <a:off x="2514600" y="3124200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205" name="Line 54"/>
            <p:cNvSpPr>
              <a:spLocks noChangeShapeType="1"/>
            </p:cNvSpPr>
            <p:nvPr/>
          </p:nvSpPr>
          <p:spPr bwMode="auto">
            <a:xfrm>
              <a:off x="2438400" y="3048000"/>
              <a:ext cx="22860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833438" y="2928938"/>
            <a:ext cx="1581150" cy="400050"/>
          </a:xfrm>
          <a:prstGeom prst="rect">
            <a:avLst/>
          </a:prstGeom>
          <a:solidFill>
            <a:srgbClr val="FFC000"/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latin typeface="+mn-lt"/>
              </a:rPr>
              <a:t>E/R diagram</a:t>
            </a:r>
            <a:endParaRPr lang="en-US" sz="2000" dirty="0">
              <a:latin typeface="+mn-lt"/>
            </a:endParaRPr>
          </a:p>
        </p:txBody>
      </p:sp>
      <p:sp>
        <p:nvSpPr>
          <p:cNvPr id="41" name="TextBox 2"/>
          <p:cNvSpPr txBox="1">
            <a:spLocks noChangeArrowheads="1"/>
          </p:cNvSpPr>
          <p:nvPr/>
        </p:nvSpPr>
        <p:spPr bwMode="auto">
          <a:xfrm>
            <a:off x="6810714" y="4324350"/>
            <a:ext cx="1209675" cy="40005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2000" dirty="0">
                <a:latin typeface="+mn-lt"/>
              </a:rPr>
              <a:t>Relations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43600" y="4766608"/>
            <a:ext cx="2956605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Drinkers(name, </a:t>
            </a:r>
            <a:r>
              <a:rPr lang="en-US" altLang="en-US" sz="2000" dirty="0" err="1">
                <a:solidFill>
                  <a:srgbClr val="CC00CC"/>
                </a:solidFill>
                <a:latin typeface="+mn-lt"/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Beers(name, </a:t>
            </a:r>
            <a:r>
              <a:rPr lang="en-US" altLang="en-US" sz="2000" dirty="0" err="1">
                <a:solidFill>
                  <a:srgbClr val="CC00CC"/>
                </a:solidFill>
                <a:latin typeface="+mn-lt"/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Likes(drinker, beer)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Favorite(drinker, beer)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Buddies(name1, name2)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Married(husband, wife)</a:t>
            </a:r>
          </a:p>
        </p:txBody>
      </p:sp>
      <p:sp>
        <p:nvSpPr>
          <p:cNvPr id="7177" name="Right Arrow 4"/>
          <p:cNvSpPr>
            <a:spLocks noChangeArrowheads="1"/>
          </p:cNvSpPr>
          <p:nvPr/>
        </p:nvSpPr>
        <p:spPr bwMode="auto">
          <a:xfrm>
            <a:off x="4757738" y="5492750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111010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5248271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46E98C-C86B-45F8-946C-6792B7496B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2227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2228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2231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2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3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2234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2235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50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</p:txBody>
      </p:sp>
    </p:spTree>
    <p:extLst>
      <p:ext uri="{BB962C8B-B14F-4D97-AF65-F5344CB8AC3E}">
        <p14:creationId xmlns:p14="http://schemas.microsoft.com/office/powerpoint/2010/main" val="16571847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FF0000"/>
                </a:solidFill>
              </a:rPr>
              <a:t>Key</a:t>
            </a:r>
            <a:r>
              <a:rPr lang="en-US" altLang="en-US" sz="2400" dirty="0"/>
              <a:t>: a minimal </a:t>
            </a:r>
            <a:r>
              <a:rPr lang="en-US" altLang="en-US" sz="2400" dirty="0" err="1"/>
              <a:t>superkey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4635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FF0000"/>
                </a:solidFill>
              </a:rPr>
              <a:t>Key</a:t>
            </a:r>
            <a:r>
              <a:rPr lang="en-US" altLang="en-US" sz="2400" dirty="0"/>
              <a:t>: a minimal </a:t>
            </a:r>
            <a:r>
              <a:rPr lang="en-US" altLang="en-US" sz="2400" dirty="0" err="1"/>
              <a:t>superkey</a:t>
            </a:r>
            <a:r>
              <a:rPr lang="en-US" altLang="en-US" sz="24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/>
              <a:t>Every relation has a 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3830</Words>
  <Application>Microsoft Office PowerPoint</Application>
  <PresentationFormat>On-screen Show (4:3)</PresentationFormat>
  <Paragraphs>713</Paragraphs>
  <Slides>58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Monotype Sorts</vt:lpstr>
      <vt:lpstr>宋体</vt:lpstr>
      <vt:lpstr>Arial</vt:lpstr>
      <vt:lpstr>Courier New</vt:lpstr>
      <vt:lpstr>Symbol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Entity/Relationship Diagram</vt:lpstr>
      <vt:lpstr>Keys</vt:lpstr>
      <vt:lpstr>Keys</vt:lpstr>
      <vt:lpstr>Keys</vt:lpstr>
      <vt:lpstr>Keys</vt:lpstr>
      <vt:lpstr>How to make a good E/R diagram?</vt:lpstr>
      <vt:lpstr>How to make a good E/R diagram?</vt:lpstr>
      <vt:lpstr>Avoiding Redundancy</vt:lpstr>
      <vt:lpstr>Avoiding Redundancy</vt:lpstr>
      <vt:lpstr>Avoiding Redundancy</vt:lpstr>
      <vt:lpstr>Avoiding Redundancy</vt:lpstr>
      <vt:lpstr>Avoiding Redundancy</vt:lpstr>
      <vt:lpstr>Avoiding Redundancy</vt:lpstr>
      <vt:lpstr>Avoiding Redundancy</vt:lpstr>
      <vt:lpstr>How to make a good E/R diagram?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Process of Database Development</vt:lpstr>
      <vt:lpstr>Process of Database Development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E/R Diagrams to Relations (Converting E/R diagrams into tables)</vt:lpstr>
      <vt:lpstr>Process of Database Development</vt:lpstr>
      <vt:lpstr>Process of Database Development</vt:lpstr>
      <vt:lpstr>Review on Tables (Relations)</vt:lpstr>
      <vt:lpstr>Review on Tables (Relations)</vt:lpstr>
      <vt:lpstr>Review on Tables (Relations)</vt:lpstr>
      <vt:lpstr>Review on Tables (Relations)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247</cp:revision>
  <dcterms:created xsi:type="dcterms:W3CDTF">2002-03-23T20:14:09Z</dcterms:created>
  <dcterms:modified xsi:type="dcterms:W3CDTF">2025-01-22T18:40:57Z</dcterms:modified>
</cp:coreProperties>
</file>