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1"/>
  </p:notesMasterIdLst>
  <p:sldIdLst>
    <p:sldId id="363" r:id="rId2"/>
    <p:sldId id="37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5" r:id="rId11"/>
    <p:sldId id="377" r:id="rId12"/>
    <p:sldId id="696" r:id="rId13"/>
    <p:sldId id="697" r:id="rId14"/>
    <p:sldId id="698" r:id="rId15"/>
    <p:sldId id="385" r:id="rId16"/>
    <p:sldId id="388" r:id="rId17"/>
    <p:sldId id="391" r:id="rId18"/>
    <p:sldId id="393" r:id="rId19"/>
    <p:sldId id="394" r:id="rId20"/>
    <p:sldId id="396" r:id="rId21"/>
    <p:sldId id="397" r:id="rId22"/>
    <p:sldId id="398" r:id="rId23"/>
    <p:sldId id="399" r:id="rId24"/>
    <p:sldId id="400" r:id="rId25"/>
    <p:sldId id="401" r:id="rId26"/>
    <p:sldId id="403" r:id="rId27"/>
    <p:sldId id="701" r:id="rId28"/>
    <p:sldId id="405" r:id="rId29"/>
    <p:sldId id="407" r:id="rId30"/>
    <p:sldId id="408" r:id="rId31"/>
    <p:sldId id="410" r:id="rId32"/>
    <p:sldId id="411" r:id="rId33"/>
    <p:sldId id="703" r:id="rId34"/>
    <p:sldId id="704" r:id="rId35"/>
    <p:sldId id="416" r:id="rId36"/>
    <p:sldId id="706" r:id="rId37"/>
    <p:sldId id="715" r:id="rId38"/>
    <p:sldId id="420" r:id="rId39"/>
    <p:sldId id="716" r:id="rId40"/>
    <p:sldId id="709" r:id="rId41"/>
    <p:sldId id="717" r:id="rId42"/>
    <p:sldId id="428" r:id="rId43"/>
    <p:sldId id="713" r:id="rId44"/>
    <p:sldId id="714" r:id="rId45"/>
    <p:sldId id="417" r:id="rId46"/>
    <p:sldId id="415" r:id="rId47"/>
    <p:sldId id="414" r:id="rId48"/>
    <p:sldId id="413" r:id="rId49"/>
    <p:sldId id="281" r:id="rId5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CCFF"/>
    <a:srgbClr val="009900"/>
    <a:srgbClr val="FF99FF"/>
    <a:srgbClr val="FFFFCC"/>
    <a:srgbClr val="FFFF00"/>
    <a:srgbClr val="FF00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1" autoAdjust="0"/>
    <p:restoredTop sz="90929"/>
  </p:normalViewPr>
  <p:slideViewPr>
    <p:cSldViewPr>
      <p:cViewPr varScale="1">
        <p:scale>
          <a:sx n="98" d="100"/>
          <a:sy n="98" d="100"/>
        </p:scale>
        <p:origin x="132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D03675-C3C1-4C5E-8E11-66D1E15896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186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36519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19930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120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43026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3832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00352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813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83781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10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20907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11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51201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0BF588F-C930-4CCE-8EE7-E2AAC5807C8B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538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7BF737-3401-440D-8A89-3980764E3BA8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206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2FF3845-2E1C-4B37-8D91-A83201F66432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7320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EA7F73-20F5-4E0A-9EBE-1287046E5563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918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604205-9E1C-4FA7-B8E2-345356CE5B51}" type="slidenum">
              <a:rPr lang="en-US" altLang="en-US" sz="1200" smtClean="0"/>
              <a:pPr/>
              <a:t>32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98565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84B0A99-440B-45FC-AF49-EEF962ED196A}" type="slidenum">
              <a:rPr lang="en-US" altLang="en-US" sz="1200" smtClean="0"/>
              <a:pPr/>
              <a:t>33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021429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AD84593-CA6C-46C1-88FA-626AA368A7B2}" type="slidenum">
              <a:rPr lang="en-US" altLang="en-US" sz="1200" smtClean="0"/>
              <a:pPr/>
              <a:t>34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872313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2B17B8-8629-46E2-B989-6813653975FE}" type="slidenum">
              <a:rPr lang="en-US" altLang="en-US" sz="1200" smtClean="0"/>
              <a:pPr/>
              <a:t>35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620246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665D2-F353-4931-8F11-805F15AA6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759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4A26C-1CA3-4C06-AC0B-67A94D4567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34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778A6-FEBD-4E1D-B747-6672D62DD4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29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FF3F4-355C-4A35-8BEA-D3A1E07EEA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38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96474-E09F-43CB-991A-1DF9AAE6E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22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C91FE-FB82-4585-B50D-7E5DC88161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767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4A782-E94D-4497-850A-1A561F0949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02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186C1-8428-45C8-9BCB-0CE89E36A3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00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0D55C-7BF4-4445-AD5F-4FA780BD6F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177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45A49-A1D7-45EE-9851-46A342919C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36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1C311-C07F-403D-B6D9-410A3E173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57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014E380-0F28-4604-A3AC-AFC5F59813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187624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347864" y="3068960"/>
            <a:ext cx="21490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18734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3: Entity/Relationship Diagrams</a:t>
            </a:r>
          </a:p>
        </p:txBody>
      </p:sp>
    </p:spTree>
    <p:extLst>
      <p:ext uri="{BB962C8B-B14F-4D97-AF65-F5344CB8AC3E}">
        <p14:creationId xmlns:p14="http://schemas.microsoft.com/office/powerpoint/2010/main" val="124230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837949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1936256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970263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225945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4194283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4236470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4182845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445944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459347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1966575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12D1069-C17D-4E9B-988E-29CB06DD28A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altLang="en-US"/>
              <a:t>The Entity/Relationship Model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624762" cy="4419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The </a:t>
            </a:r>
            <a:r>
              <a:rPr lang="en-US" altLang="en-US" sz="2800">
                <a:solidFill>
                  <a:srgbClr val="FF0000"/>
                </a:solidFill>
              </a:rPr>
              <a:t>E/R model </a:t>
            </a:r>
            <a:r>
              <a:rPr lang="en-US" altLang="en-US" sz="2800"/>
              <a:t>is an intuitive (graphical) 			model used to sketch database designs, 			(where entity = object).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/>
              <a:t>Properties of entities and how entities connect.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>
                <a:solidFill>
                  <a:srgbClr val="FF0000"/>
                </a:solidFill>
              </a:rPr>
              <a:t>Not</a:t>
            </a:r>
            <a:r>
              <a:rPr lang="en-US" altLang="en-US"/>
              <a:t> how to operate on entities.</a:t>
            </a:r>
          </a:p>
        </p:txBody>
      </p:sp>
    </p:spTree>
    <p:extLst>
      <p:ext uri="{BB962C8B-B14F-4D97-AF65-F5344CB8AC3E}">
        <p14:creationId xmlns:p14="http://schemas.microsoft.com/office/powerpoint/2010/main" val="4105528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B552D3-0E10-4702-9EA6-B7D46260681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altLang="en-US"/>
              <a:t>The Entity/Relationship Model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624762" cy="4419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The </a:t>
            </a:r>
            <a:r>
              <a:rPr lang="en-US" altLang="en-US" sz="2800">
                <a:solidFill>
                  <a:srgbClr val="FF0000"/>
                </a:solidFill>
              </a:rPr>
              <a:t>E/R model </a:t>
            </a:r>
            <a:r>
              <a:rPr lang="en-US" altLang="en-US" sz="2800"/>
              <a:t>is an intuitive (graphical) 			model used to sketch database designs, 			(where entity = object).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/>
              <a:t>Properties of entities and how entities connect.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>
                <a:solidFill>
                  <a:srgbClr val="FF0000"/>
                </a:solidFill>
              </a:rPr>
              <a:t>Not</a:t>
            </a:r>
            <a:r>
              <a:rPr lang="en-US" altLang="en-US"/>
              <a:t> how to operate on entities.</a:t>
            </a:r>
          </a:p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E/R designs are given by pictures 					(</a:t>
            </a:r>
            <a:r>
              <a:rPr lang="en-US" altLang="en-US" sz="2800">
                <a:solidFill>
                  <a:srgbClr val="FF0000"/>
                </a:solidFill>
              </a:rPr>
              <a:t>entity/relationship diagrams</a:t>
            </a:r>
            <a:r>
              <a:rPr lang="en-US" altLang="en-US" sz="280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93324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CFFF54-9F9D-4E06-9886-1039EA62059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altLang="en-US"/>
              <a:t>The Entity/Relationship Model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624762" cy="4419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The </a:t>
            </a:r>
            <a:r>
              <a:rPr lang="en-US" altLang="en-US" sz="2800">
                <a:solidFill>
                  <a:srgbClr val="FF0000"/>
                </a:solidFill>
              </a:rPr>
              <a:t>E/R model </a:t>
            </a:r>
            <a:r>
              <a:rPr lang="en-US" altLang="en-US" sz="2800"/>
              <a:t>is an intuitive (graphical) 			model used to sketch database designs, 			(where entity = object).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/>
              <a:t>Properties of entities and how entities connect.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>
                <a:solidFill>
                  <a:srgbClr val="FF0000"/>
                </a:solidFill>
              </a:rPr>
              <a:t>Not</a:t>
            </a:r>
            <a:r>
              <a:rPr lang="en-US" altLang="en-US"/>
              <a:t> how to operate on entities.</a:t>
            </a:r>
          </a:p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E/R designs are given by pictures 					(</a:t>
            </a:r>
            <a:r>
              <a:rPr lang="en-US" altLang="en-US" sz="2800">
                <a:solidFill>
                  <a:srgbClr val="FF0000"/>
                </a:solidFill>
              </a:rPr>
              <a:t>entity/relationship diagrams</a:t>
            </a:r>
            <a:r>
              <a:rPr lang="en-US" altLang="en-US" sz="280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It is in general straightforward to convert 		E/R designs to relational database designs.</a:t>
            </a:r>
          </a:p>
        </p:txBody>
      </p:sp>
    </p:spTree>
    <p:extLst>
      <p:ext uri="{BB962C8B-B14F-4D97-AF65-F5344CB8AC3E}">
        <p14:creationId xmlns:p14="http://schemas.microsoft.com/office/powerpoint/2010/main" val="2382546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3B4C14-182B-4D9B-B93A-DB0686FB3E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Entity Sets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</a:t>
            </a:r>
            <a:r>
              <a:rPr lang="en-US" altLang="en-US"/>
              <a:t> = “thing” or object.</a:t>
            </a:r>
          </a:p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 set </a:t>
            </a:r>
            <a:r>
              <a:rPr lang="en-US" altLang="en-US"/>
              <a:t>= collection of similar entities.</a:t>
            </a:r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r>
              <a:rPr lang="en-US" altLang="en-US" sz="2400"/>
              <a:t>Similar to a class in object-oriented languages.</a:t>
            </a:r>
          </a:p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Attribute </a:t>
            </a:r>
            <a:r>
              <a:rPr lang="en-US" altLang="en-US"/>
              <a:t>= property of (the entities of) 	an entity set.</a:t>
            </a:r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r>
              <a:rPr lang="en-US" altLang="en-US" sz="2400"/>
              <a:t>Attributes are of simple data types, e.g. integers  		or character strings.</a:t>
            </a:r>
          </a:p>
        </p:txBody>
      </p:sp>
    </p:spTree>
    <p:extLst>
      <p:ext uri="{BB962C8B-B14F-4D97-AF65-F5344CB8AC3E}">
        <p14:creationId xmlns:p14="http://schemas.microsoft.com/office/powerpoint/2010/main" val="3106722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40A4AC-1F77-4D30-AA88-879B7BAF0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E/R Diagrams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1905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In an entity-relationship diagram: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Entity set = rectangle.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Attribute = oval, with a line to the rectangle representing its entity set.</a:t>
            </a:r>
          </a:p>
        </p:txBody>
      </p:sp>
    </p:spTree>
    <p:extLst>
      <p:ext uri="{BB962C8B-B14F-4D97-AF65-F5344CB8AC3E}">
        <p14:creationId xmlns:p14="http://schemas.microsoft.com/office/powerpoint/2010/main" val="167690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220D-66AA-4EC3-BABB-61EAC37CE28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E/R Diagrams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1905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In an entity-relationship diagram: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Entity set = rectangle.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Attribute = oval, with a line to the rectangle representing its entity set.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3352800"/>
            <a:ext cx="4876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800" dirty="0"/>
              <a:t>Example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r>
              <a:rPr lang="en-US" altLang="en-US" sz="2400" dirty="0"/>
              <a:t>Entity set </a:t>
            </a:r>
            <a:r>
              <a:rPr lang="en-US" altLang="en-US" sz="2400" dirty="0">
                <a:solidFill>
                  <a:srgbClr val="009900"/>
                </a:solidFill>
              </a:rPr>
              <a:t>Beers</a:t>
            </a:r>
            <a:r>
              <a:rPr lang="en-US" altLang="en-US" sz="2400" dirty="0"/>
              <a:t> has two attributes, </a:t>
            </a:r>
            <a:r>
              <a:rPr lang="en-US" altLang="en-US" sz="2400" dirty="0">
                <a:solidFill>
                  <a:srgbClr val="FFC000"/>
                </a:solidFill>
              </a:rPr>
              <a:t>name</a:t>
            </a:r>
            <a:r>
              <a:rPr lang="en-US" altLang="en-US" sz="2400" dirty="0"/>
              <a:t> and </a:t>
            </a:r>
            <a:r>
              <a:rPr lang="en-US" altLang="en-US" sz="2400" dirty="0" err="1">
                <a:solidFill>
                  <a:srgbClr val="FFC000"/>
                </a:solidFill>
              </a:rPr>
              <a:t>manf</a:t>
            </a:r>
            <a:r>
              <a:rPr lang="en-US" altLang="en-US" sz="2400" dirty="0">
                <a:solidFill>
                  <a:srgbClr val="FFC000"/>
                </a:solidFill>
              </a:rPr>
              <a:t> </a:t>
            </a:r>
            <a:r>
              <a:rPr lang="en-US" altLang="en-US" sz="2400" dirty="0"/>
              <a:t>(manufacturer)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r>
              <a:rPr lang="en-US" altLang="en-US" sz="2400" dirty="0"/>
              <a:t>Each </a:t>
            </a:r>
            <a:r>
              <a:rPr lang="en-US" altLang="en-US" sz="2400" dirty="0">
                <a:solidFill>
                  <a:srgbClr val="009900"/>
                </a:solidFill>
              </a:rPr>
              <a:t>Beers</a:t>
            </a:r>
            <a:r>
              <a:rPr lang="en-US" altLang="en-US" sz="2400" dirty="0"/>
              <a:t> entity has values for these two attributes. e.g. (Bud, Anheuser-Busch)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endParaRPr lang="en-US" altLang="en-US" sz="2400" dirty="0"/>
          </a:p>
        </p:txBody>
      </p:sp>
      <p:grpSp>
        <p:nvGrpSpPr>
          <p:cNvPr id="28678" name="Group 11"/>
          <p:cNvGrpSpPr>
            <a:grpSpLocks/>
          </p:cNvGrpSpPr>
          <p:nvPr/>
        </p:nvGrpSpPr>
        <p:grpSpPr bwMode="auto">
          <a:xfrm>
            <a:off x="5257800" y="3657600"/>
            <a:ext cx="3124200" cy="2286000"/>
            <a:chOff x="1632" y="1440"/>
            <a:chExt cx="1968" cy="1440"/>
          </a:xfrm>
        </p:grpSpPr>
        <p:sp>
          <p:nvSpPr>
            <p:cNvPr id="28679" name="Rectangle 4"/>
            <p:cNvSpPr>
              <a:spLocks noChangeArrowheads="1"/>
            </p:cNvSpPr>
            <p:nvPr/>
          </p:nvSpPr>
          <p:spPr bwMode="auto">
            <a:xfrm>
              <a:off x="2064" y="2208"/>
              <a:ext cx="1008" cy="6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28680" name="Oval 5"/>
            <p:cNvSpPr>
              <a:spLocks noChangeArrowheads="1"/>
            </p:cNvSpPr>
            <p:nvPr/>
          </p:nvSpPr>
          <p:spPr bwMode="auto">
            <a:xfrm>
              <a:off x="1632" y="1440"/>
              <a:ext cx="768" cy="384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28681" name="Oval 6"/>
            <p:cNvSpPr>
              <a:spLocks noChangeArrowheads="1"/>
            </p:cNvSpPr>
            <p:nvPr/>
          </p:nvSpPr>
          <p:spPr bwMode="auto">
            <a:xfrm>
              <a:off x="2976" y="1488"/>
              <a:ext cx="624" cy="28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28682" name="Line 7"/>
            <p:cNvSpPr>
              <a:spLocks noChangeShapeType="1"/>
            </p:cNvSpPr>
            <p:nvPr/>
          </p:nvSpPr>
          <p:spPr bwMode="auto">
            <a:xfrm>
              <a:off x="2016" y="1824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8"/>
            <p:cNvSpPr>
              <a:spLocks noChangeShapeType="1"/>
            </p:cNvSpPr>
            <p:nvPr/>
          </p:nvSpPr>
          <p:spPr bwMode="auto">
            <a:xfrm flipH="1">
              <a:off x="2832" y="1776"/>
              <a:ext cx="48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4507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EFE0F24-4644-42A3-8FEF-33CCD7EE4A6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</p:spTree>
    <p:extLst>
      <p:ext uri="{BB962C8B-B14F-4D97-AF65-F5344CB8AC3E}">
        <p14:creationId xmlns:p14="http://schemas.microsoft.com/office/powerpoint/2010/main" val="1086522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255F67-C00F-4152-BCC2-791F16A715C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1750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1751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1752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1755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1756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1757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1759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1760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1761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1762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1763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1764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6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30402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5573C8-1561-41EF-9C70-7A32CD536A1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3798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3799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3800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2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3803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3804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3805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6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807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3812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3813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3814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3815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3816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7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8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8" name="AutoShape 10"/>
          <p:cNvSpPr>
            <a:spLocks noChangeArrowheads="1"/>
          </p:cNvSpPr>
          <p:nvPr/>
        </p:nvSpPr>
        <p:spPr bwMode="auto">
          <a:xfrm>
            <a:off x="3498850" y="3541713"/>
            <a:ext cx="1073150" cy="83026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3809" name="Line 16"/>
          <p:cNvSpPr>
            <a:spLocks noChangeShapeType="1"/>
          </p:cNvSpPr>
          <p:nvPr/>
        </p:nvSpPr>
        <p:spPr bwMode="auto">
          <a:xfrm flipH="1">
            <a:off x="2530475" y="392588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Line 17"/>
          <p:cNvSpPr>
            <a:spLocks noChangeShapeType="1"/>
          </p:cNvSpPr>
          <p:nvPr/>
        </p:nvSpPr>
        <p:spPr bwMode="auto">
          <a:xfrm flipV="1">
            <a:off x="4537075" y="3925888"/>
            <a:ext cx="1025525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1" name="Text Box 47"/>
          <p:cNvSpPr txBox="1">
            <a:spLocks noChangeArrowheads="1"/>
          </p:cNvSpPr>
          <p:nvPr/>
        </p:nvSpPr>
        <p:spPr bwMode="auto">
          <a:xfrm>
            <a:off x="3405188" y="2811463"/>
            <a:ext cx="17446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Bars sell some beers.</a:t>
            </a:r>
          </a:p>
        </p:txBody>
      </p:sp>
    </p:spTree>
    <p:extLst>
      <p:ext uri="{BB962C8B-B14F-4D97-AF65-F5344CB8AC3E}">
        <p14:creationId xmlns:p14="http://schemas.microsoft.com/office/powerpoint/2010/main" val="3481556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0"/>
          <p:cNvSpPr>
            <a:spLocks noChangeShapeType="1"/>
          </p:cNvSpPr>
          <p:nvPr/>
        </p:nvSpPr>
        <p:spPr bwMode="auto">
          <a:xfrm flipV="1">
            <a:off x="4537075" y="5275263"/>
            <a:ext cx="492125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9" name="Line 21"/>
          <p:cNvSpPr>
            <a:spLocks noChangeShapeType="1"/>
          </p:cNvSpPr>
          <p:nvPr/>
        </p:nvSpPr>
        <p:spPr bwMode="auto">
          <a:xfrm flipV="1">
            <a:off x="5492750" y="4314825"/>
            <a:ext cx="60325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D6A25-88C5-4B29-AE08-40D1F7C6B54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4823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4824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4825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4826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7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8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4829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4830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4831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2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4833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4840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4841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4842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4843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4844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5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6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34" name="AutoShape 10"/>
          <p:cNvSpPr>
            <a:spLocks noChangeArrowheads="1"/>
          </p:cNvSpPr>
          <p:nvPr/>
        </p:nvSpPr>
        <p:spPr bwMode="auto">
          <a:xfrm>
            <a:off x="3498850" y="3541713"/>
            <a:ext cx="1073150" cy="83026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4835" name="Line 16"/>
          <p:cNvSpPr>
            <a:spLocks noChangeShapeType="1"/>
          </p:cNvSpPr>
          <p:nvPr/>
        </p:nvSpPr>
        <p:spPr bwMode="auto">
          <a:xfrm flipH="1">
            <a:off x="2530475" y="392588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6" name="Line 17"/>
          <p:cNvSpPr>
            <a:spLocks noChangeShapeType="1"/>
          </p:cNvSpPr>
          <p:nvPr/>
        </p:nvSpPr>
        <p:spPr bwMode="auto">
          <a:xfrm flipV="1">
            <a:off x="4537075" y="3925888"/>
            <a:ext cx="1025525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7" name="Text Box 47"/>
          <p:cNvSpPr txBox="1">
            <a:spLocks noChangeArrowheads="1"/>
          </p:cNvSpPr>
          <p:nvPr/>
        </p:nvSpPr>
        <p:spPr bwMode="auto">
          <a:xfrm>
            <a:off x="3405188" y="2811463"/>
            <a:ext cx="17446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Bars sell some beers.</a:t>
            </a:r>
          </a:p>
        </p:txBody>
      </p:sp>
      <p:sp>
        <p:nvSpPr>
          <p:cNvPr id="34838" name="AutoShape 12"/>
          <p:cNvSpPr>
            <a:spLocks noChangeArrowheads="1"/>
          </p:cNvSpPr>
          <p:nvPr/>
        </p:nvSpPr>
        <p:spPr bwMode="auto">
          <a:xfrm>
            <a:off x="4794250" y="4654550"/>
            <a:ext cx="1073150" cy="8318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34839" name="Text Box 48"/>
          <p:cNvSpPr txBox="1">
            <a:spLocks noChangeArrowheads="1"/>
          </p:cNvSpPr>
          <p:nvPr/>
        </p:nvSpPr>
        <p:spPr bwMode="auto">
          <a:xfrm>
            <a:off x="5938838" y="4791075"/>
            <a:ext cx="15811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Drinkers like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some beers</a:t>
            </a:r>
            <a:r>
              <a:rPr lang="en-US" altLang="en-US" sz="2000"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7256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4"/>
          <p:cNvSpPr>
            <a:spLocks noChangeShapeType="1"/>
          </p:cNvSpPr>
          <p:nvPr/>
        </p:nvSpPr>
        <p:spPr bwMode="auto">
          <a:xfrm flipH="1" flipV="1">
            <a:off x="3178175" y="5275263"/>
            <a:ext cx="481013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" name="Line 20"/>
          <p:cNvSpPr>
            <a:spLocks noChangeShapeType="1"/>
          </p:cNvSpPr>
          <p:nvPr/>
        </p:nvSpPr>
        <p:spPr bwMode="auto">
          <a:xfrm flipV="1">
            <a:off x="4537075" y="5275263"/>
            <a:ext cx="492125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4" name="Line 22"/>
          <p:cNvSpPr>
            <a:spLocks noChangeShapeType="1"/>
          </p:cNvSpPr>
          <p:nvPr/>
        </p:nvSpPr>
        <p:spPr bwMode="auto">
          <a:xfrm flipH="1" flipV="1">
            <a:off x="1993900" y="4302125"/>
            <a:ext cx="703263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5" name="Line 21"/>
          <p:cNvSpPr>
            <a:spLocks noChangeShapeType="1"/>
          </p:cNvSpPr>
          <p:nvPr/>
        </p:nvSpPr>
        <p:spPr bwMode="auto">
          <a:xfrm flipV="1">
            <a:off x="5492750" y="4314825"/>
            <a:ext cx="60325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F162FB0-C9EE-4F28-9BB5-85C357D5287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58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5849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5850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5851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5852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5855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5856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5857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8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5859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5868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5869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5870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5871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5872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4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60" name="AutoShape 10"/>
          <p:cNvSpPr>
            <a:spLocks noChangeArrowheads="1"/>
          </p:cNvSpPr>
          <p:nvPr/>
        </p:nvSpPr>
        <p:spPr bwMode="auto">
          <a:xfrm>
            <a:off x="3498850" y="3541713"/>
            <a:ext cx="1073150" cy="83026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5861" name="Line 16"/>
          <p:cNvSpPr>
            <a:spLocks noChangeShapeType="1"/>
          </p:cNvSpPr>
          <p:nvPr/>
        </p:nvSpPr>
        <p:spPr bwMode="auto">
          <a:xfrm flipH="1">
            <a:off x="2530475" y="392588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2" name="Line 17"/>
          <p:cNvSpPr>
            <a:spLocks noChangeShapeType="1"/>
          </p:cNvSpPr>
          <p:nvPr/>
        </p:nvSpPr>
        <p:spPr bwMode="auto">
          <a:xfrm flipV="1">
            <a:off x="4537075" y="3925888"/>
            <a:ext cx="1025525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3" name="Text Box 47"/>
          <p:cNvSpPr txBox="1">
            <a:spLocks noChangeArrowheads="1"/>
          </p:cNvSpPr>
          <p:nvPr/>
        </p:nvSpPr>
        <p:spPr bwMode="auto">
          <a:xfrm>
            <a:off x="3405188" y="2811463"/>
            <a:ext cx="17446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Bars sell some beers.</a:t>
            </a:r>
          </a:p>
        </p:txBody>
      </p:sp>
      <p:sp>
        <p:nvSpPr>
          <p:cNvPr id="35864" name="AutoShape 12"/>
          <p:cNvSpPr>
            <a:spLocks noChangeArrowheads="1"/>
          </p:cNvSpPr>
          <p:nvPr/>
        </p:nvSpPr>
        <p:spPr bwMode="auto">
          <a:xfrm>
            <a:off x="4794250" y="4654550"/>
            <a:ext cx="1073150" cy="8318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35865" name="Text Box 48"/>
          <p:cNvSpPr txBox="1">
            <a:spLocks noChangeArrowheads="1"/>
          </p:cNvSpPr>
          <p:nvPr/>
        </p:nvSpPr>
        <p:spPr bwMode="auto">
          <a:xfrm>
            <a:off x="5938838" y="4791075"/>
            <a:ext cx="15811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Drinkers like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some beers</a:t>
            </a:r>
            <a:r>
              <a:rPr lang="en-US" altLang="en-US" sz="20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5866" name="AutoShape 11"/>
          <p:cNvSpPr>
            <a:spLocks noChangeArrowheads="1"/>
          </p:cNvSpPr>
          <p:nvPr/>
        </p:nvSpPr>
        <p:spPr bwMode="auto">
          <a:xfrm>
            <a:off x="2230438" y="4654550"/>
            <a:ext cx="1274762" cy="8318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Frequents</a:t>
            </a:r>
          </a:p>
        </p:txBody>
      </p:sp>
      <p:sp>
        <p:nvSpPr>
          <p:cNvPr id="35867" name="Text Box 49"/>
          <p:cNvSpPr txBox="1">
            <a:spLocks noChangeArrowheads="1"/>
          </p:cNvSpPr>
          <p:nvPr/>
        </p:nvSpPr>
        <p:spPr bwMode="auto">
          <a:xfrm>
            <a:off x="1169988" y="5089525"/>
            <a:ext cx="1657350" cy="101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Drinkers frequent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some bars</a:t>
            </a:r>
            <a:r>
              <a:rPr lang="en-US" altLang="en-US" sz="2000"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0235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151B5CF-5202-45ED-A056-55224D776A3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Relationship Set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57313"/>
            <a:ext cx="7772400" cy="2947987"/>
          </a:xfrm>
        </p:spPr>
        <p:txBody>
          <a:bodyPr/>
          <a:lstStyle/>
          <a:p>
            <a:pPr marL="0" indent="539750" defTabSz="539750"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en-US" altLang="en-US" sz="2800"/>
              <a:t>The current “</a:t>
            </a:r>
            <a:r>
              <a:rPr lang="en-US" altLang="en-US" sz="2800">
                <a:solidFill>
                  <a:srgbClr val="FF0000"/>
                </a:solidFill>
              </a:rPr>
              <a:t>value</a:t>
            </a:r>
            <a:r>
              <a:rPr lang="en-US" altLang="en-US" sz="2800"/>
              <a:t>” of an entity set is the set of entities that belong to it.</a:t>
            </a:r>
          </a:p>
          <a:p>
            <a:pPr marL="0" lvl="1" indent="539750" defTabSz="539750">
              <a:spcBef>
                <a:spcPts val="1200"/>
              </a:spcBef>
              <a:buFont typeface="Monotype Sorts" pitchFamily="8" charset="2"/>
              <a:buNone/>
            </a:pPr>
            <a:r>
              <a:rPr lang="en-US" altLang="en-US" sz="2400"/>
              <a:t>Example: the set of all bars in our database.</a:t>
            </a:r>
          </a:p>
          <a:p>
            <a:pPr marL="0" indent="539750" defTabSz="539750"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en-US" altLang="en-US" sz="2800"/>
              <a:t>The “</a:t>
            </a:r>
            <a:r>
              <a:rPr lang="en-US" altLang="en-US" sz="2800">
                <a:solidFill>
                  <a:srgbClr val="FF0000"/>
                </a:solidFill>
              </a:rPr>
              <a:t>value</a:t>
            </a:r>
            <a:r>
              <a:rPr lang="en-US" altLang="en-US" sz="2800"/>
              <a:t>” of a relationship is a set of lists of currently related entities, one from each of the related entity sets.</a:t>
            </a: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4838700" y="4078288"/>
            <a:ext cx="3429000" cy="2362200"/>
            <a:chOff x="2743200" y="3429000"/>
            <a:chExt cx="3429000" cy="2362200"/>
          </a:xfrm>
        </p:grpSpPr>
        <p:sp>
          <p:nvSpPr>
            <p:cNvPr id="36871" name="Text Box 4"/>
            <p:cNvSpPr txBox="1">
              <a:spLocks noChangeArrowheads="1"/>
            </p:cNvSpPr>
            <p:nvPr/>
          </p:nvSpPr>
          <p:spPr bwMode="auto">
            <a:xfrm>
              <a:off x="2803525" y="3470275"/>
              <a:ext cx="3273425" cy="2282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Bar		Beer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Joe’s Bar	Bud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Joe’s Bar	Miller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Sue’s Bar	Bud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Sue’s Bar	Pete’s Ale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Sue’s Bar	Bud Lite</a:t>
              </a:r>
            </a:p>
          </p:txBody>
        </p:sp>
        <p:sp>
          <p:nvSpPr>
            <p:cNvPr id="36872" name="Rectangle 5"/>
            <p:cNvSpPr>
              <a:spLocks noChangeArrowheads="1"/>
            </p:cNvSpPr>
            <p:nvPr/>
          </p:nvSpPr>
          <p:spPr bwMode="auto">
            <a:xfrm>
              <a:off x="2743200" y="3429000"/>
              <a:ext cx="3429000" cy="2362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6873" name="Line 6"/>
            <p:cNvSpPr>
              <a:spLocks noChangeShapeType="1"/>
            </p:cNvSpPr>
            <p:nvPr/>
          </p:nvSpPr>
          <p:spPr bwMode="auto">
            <a:xfrm>
              <a:off x="2743200" y="3886200"/>
              <a:ext cx="3429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4" name="Line 7"/>
            <p:cNvSpPr>
              <a:spLocks noChangeShapeType="1"/>
            </p:cNvSpPr>
            <p:nvPr/>
          </p:nvSpPr>
          <p:spPr bwMode="auto">
            <a:xfrm>
              <a:off x="4419600" y="34290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0" name="Rectangle 3"/>
          <p:cNvSpPr txBox="1">
            <a:spLocks noChangeArrowheads="1"/>
          </p:cNvSpPr>
          <p:nvPr/>
        </p:nvSpPr>
        <p:spPr bwMode="auto">
          <a:xfrm>
            <a:off x="533400" y="4457700"/>
            <a:ext cx="38862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en-US" altLang="en-US" sz="2800"/>
              <a:t>For the relationship </a:t>
            </a:r>
            <a:r>
              <a:rPr lang="en-US" altLang="en-US" sz="2800">
                <a:solidFill>
                  <a:srgbClr val="CC00CC"/>
                </a:solidFill>
              </a:rPr>
              <a:t>Sells</a:t>
            </a:r>
            <a:r>
              <a:rPr lang="en-US" altLang="en-US" sz="2800"/>
              <a:t>, we might have a relationship set like:</a:t>
            </a:r>
          </a:p>
        </p:txBody>
      </p:sp>
    </p:spTree>
    <p:extLst>
      <p:ext uri="{BB962C8B-B14F-4D97-AF65-F5344CB8AC3E}">
        <p14:creationId xmlns:p14="http://schemas.microsoft.com/office/powerpoint/2010/main" val="3311424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0CE0C5-63F7-4EE6-9A59-94CE876CE1A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</p:spTree>
    <p:extLst>
      <p:ext uri="{BB962C8B-B14F-4D97-AF65-F5344CB8AC3E}">
        <p14:creationId xmlns:p14="http://schemas.microsoft.com/office/powerpoint/2010/main" val="2130718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0D3F94-3802-4347-8392-D1CBD0055EC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  <p:sp>
        <p:nvSpPr>
          <p:cNvPr id="38917" name="Rectangle 3"/>
          <p:cNvSpPr txBox="1">
            <a:spLocks noChangeArrowheads="1"/>
          </p:cNvSpPr>
          <p:nvPr/>
        </p:nvSpPr>
        <p:spPr bwMode="auto">
          <a:xfrm>
            <a:off x="796925" y="2443163"/>
            <a:ext cx="3694113" cy="406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800"/>
              <a:t>Example. 	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Suppose that drinkers 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will only drink certain beers at certain bars.</a:t>
            </a:r>
          </a:p>
        </p:txBody>
      </p:sp>
    </p:spTree>
    <p:extLst>
      <p:ext uri="{BB962C8B-B14F-4D97-AF65-F5344CB8AC3E}">
        <p14:creationId xmlns:p14="http://schemas.microsoft.com/office/powerpoint/2010/main" val="2951330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537604-F746-4FA4-9B87-765690D416F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  <p:sp>
        <p:nvSpPr>
          <p:cNvPr id="40965" name="Rectangle 3"/>
          <p:cNvSpPr txBox="1">
            <a:spLocks noChangeArrowheads="1"/>
          </p:cNvSpPr>
          <p:nvPr/>
        </p:nvSpPr>
        <p:spPr bwMode="auto">
          <a:xfrm>
            <a:off x="796925" y="2443163"/>
            <a:ext cx="3694113" cy="406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800"/>
              <a:t>Example. 	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Suppose that drinkers 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will only drink certain beers at certain bars.</a:t>
            </a:r>
          </a:p>
          <a:p>
            <a:pPr marL="0" lvl="1">
              <a:buFont typeface="Monotype Sorts" pitchFamily="8" charset="2"/>
              <a:buNone/>
            </a:pPr>
            <a:r>
              <a:rPr lang="en-US" altLang="en-US" sz="2400"/>
              <a:t>Our three binary relationships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, 	</a:t>
            </a:r>
            <a:r>
              <a:rPr lang="en-US" altLang="en-US" sz="2400">
                <a:solidFill>
                  <a:srgbClr val="CC00CC"/>
                </a:solidFill>
              </a:rPr>
              <a:t>Sells</a:t>
            </a:r>
            <a:r>
              <a:rPr lang="en-US" altLang="en-US" sz="2400"/>
              <a:t>, and </a:t>
            </a:r>
            <a:r>
              <a:rPr lang="en-US" altLang="en-US" sz="2400">
                <a:solidFill>
                  <a:srgbClr val="CC00CC"/>
                </a:solidFill>
              </a:rPr>
              <a:t>Frequents</a:t>
            </a:r>
            <a:r>
              <a:rPr lang="en-US" altLang="en-US" sz="2400"/>
              <a:t> 	do not allow us to 	make this distinction. </a:t>
            </a:r>
            <a:r>
              <a:rPr lang="en-US" altLang="en-US" sz="2400">
                <a:solidFill>
                  <a:srgbClr val="FF0000"/>
                </a:solidFill>
              </a:rPr>
              <a:t>But a 3-way relationship would.</a:t>
            </a:r>
          </a:p>
        </p:txBody>
      </p:sp>
    </p:spTree>
    <p:extLst>
      <p:ext uri="{BB962C8B-B14F-4D97-AF65-F5344CB8AC3E}">
        <p14:creationId xmlns:p14="http://schemas.microsoft.com/office/powerpoint/2010/main" val="572811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114C20-CCE6-426E-BEB0-2E43AFAB5DC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  <p:sp>
        <p:nvSpPr>
          <p:cNvPr id="41989" name="Rectangle 3"/>
          <p:cNvSpPr txBox="1">
            <a:spLocks noChangeArrowheads="1"/>
          </p:cNvSpPr>
          <p:nvPr/>
        </p:nvSpPr>
        <p:spPr bwMode="auto">
          <a:xfrm>
            <a:off x="796925" y="2443163"/>
            <a:ext cx="3694113" cy="406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800"/>
              <a:t>Example. 	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Suppose that drinkers 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will only drink certain beers at certain bars.</a:t>
            </a:r>
          </a:p>
          <a:p>
            <a:pPr marL="0" lvl="1">
              <a:buFont typeface="Monotype Sorts" pitchFamily="8" charset="2"/>
              <a:buNone/>
            </a:pPr>
            <a:r>
              <a:rPr lang="en-US" altLang="en-US" sz="2400"/>
              <a:t>Our three binary relationships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, 	</a:t>
            </a:r>
            <a:r>
              <a:rPr lang="en-US" altLang="en-US" sz="2400">
                <a:solidFill>
                  <a:srgbClr val="CC00CC"/>
                </a:solidFill>
              </a:rPr>
              <a:t>Sells</a:t>
            </a:r>
            <a:r>
              <a:rPr lang="en-US" altLang="en-US" sz="2400"/>
              <a:t>, and </a:t>
            </a:r>
            <a:r>
              <a:rPr lang="en-US" altLang="en-US" sz="2400">
                <a:solidFill>
                  <a:srgbClr val="CC00CC"/>
                </a:solidFill>
              </a:rPr>
              <a:t>Frequents</a:t>
            </a:r>
            <a:r>
              <a:rPr lang="en-US" altLang="en-US" sz="2400"/>
              <a:t> 	do not allow us to 	make this distinction. </a:t>
            </a:r>
            <a:r>
              <a:rPr lang="en-US" altLang="en-US" sz="2400">
                <a:solidFill>
                  <a:srgbClr val="FF0000"/>
                </a:solidFill>
              </a:rPr>
              <a:t>But a 3-way relationship would.</a:t>
            </a:r>
          </a:p>
        </p:txBody>
      </p:sp>
      <p:sp>
        <p:nvSpPr>
          <p:cNvPr id="41990" name="Line 34"/>
          <p:cNvSpPr>
            <a:spLocks noChangeShapeType="1"/>
          </p:cNvSpPr>
          <p:nvPr/>
        </p:nvSpPr>
        <p:spPr bwMode="auto">
          <a:xfrm>
            <a:off x="6477000" y="4624388"/>
            <a:ext cx="0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Line 33"/>
          <p:cNvSpPr>
            <a:spLocks noChangeShapeType="1"/>
          </p:cNvSpPr>
          <p:nvPr/>
        </p:nvSpPr>
        <p:spPr bwMode="auto">
          <a:xfrm flipH="1" flipV="1">
            <a:off x="5162550" y="3976688"/>
            <a:ext cx="62865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Line 35"/>
          <p:cNvSpPr>
            <a:spLocks noChangeShapeType="1"/>
          </p:cNvSpPr>
          <p:nvPr/>
        </p:nvSpPr>
        <p:spPr bwMode="auto">
          <a:xfrm flipV="1">
            <a:off x="7162800" y="3922713"/>
            <a:ext cx="74295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Rectangle 3"/>
          <p:cNvSpPr>
            <a:spLocks noChangeArrowheads="1"/>
          </p:cNvSpPr>
          <p:nvPr/>
        </p:nvSpPr>
        <p:spPr bwMode="auto">
          <a:xfrm>
            <a:off x="4648200" y="3435350"/>
            <a:ext cx="800100" cy="703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Bars</a:t>
            </a:r>
          </a:p>
        </p:txBody>
      </p:sp>
      <p:sp>
        <p:nvSpPr>
          <p:cNvPr id="41994" name="Rectangle 4"/>
          <p:cNvSpPr>
            <a:spLocks noChangeArrowheads="1"/>
          </p:cNvSpPr>
          <p:nvPr/>
        </p:nvSpPr>
        <p:spPr bwMode="auto">
          <a:xfrm>
            <a:off x="7505700" y="3435350"/>
            <a:ext cx="800100" cy="6492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41995" name="Rectangle 5"/>
          <p:cNvSpPr>
            <a:spLocks noChangeArrowheads="1"/>
          </p:cNvSpPr>
          <p:nvPr/>
        </p:nvSpPr>
        <p:spPr bwMode="auto">
          <a:xfrm>
            <a:off x="6076950" y="4948238"/>
            <a:ext cx="800100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41996" name="Oval 6"/>
          <p:cNvSpPr>
            <a:spLocks noChangeArrowheads="1"/>
          </p:cNvSpPr>
          <p:nvPr/>
        </p:nvSpPr>
        <p:spPr bwMode="auto">
          <a:xfrm>
            <a:off x="4305300" y="2895600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41997" name="Oval 7"/>
          <p:cNvSpPr>
            <a:spLocks noChangeArrowheads="1"/>
          </p:cNvSpPr>
          <p:nvPr/>
        </p:nvSpPr>
        <p:spPr bwMode="auto">
          <a:xfrm>
            <a:off x="7219950" y="2895600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41998" name="Oval 8"/>
          <p:cNvSpPr>
            <a:spLocks noChangeArrowheads="1"/>
          </p:cNvSpPr>
          <p:nvPr/>
        </p:nvSpPr>
        <p:spPr bwMode="auto">
          <a:xfrm>
            <a:off x="5391150" y="2895600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41999" name="Oval 9"/>
          <p:cNvSpPr>
            <a:spLocks noChangeArrowheads="1"/>
          </p:cNvSpPr>
          <p:nvPr/>
        </p:nvSpPr>
        <p:spPr bwMode="auto">
          <a:xfrm>
            <a:off x="7772400" y="4340225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42000" name="Oval 10"/>
          <p:cNvSpPr>
            <a:spLocks noChangeArrowheads="1"/>
          </p:cNvSpPr>
          <p:nvPr/>
        </p:nvSpPr>
        <p:spPr bwMode="auto">
          <a:xfrm>
            <a:off x="5105400" y="5489575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42001" name="Oval 11"/>
          <p:cNvSpPr>
            <a:spLocks noChangeArrowheads="1"/>
          </p:cNvSpPr>
          <p:nvPr/>
        </p:nvSpPr>
        <p:spPr bwMode="auto">
          <a:xfrm>
            <a:off x="7277100" y="5489575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42002" name="Oval 12"/>
          <p:cNvSpPr>
            <a:spLocks noChangeArrowheads="1"/>
          </p:cNvSpPr>
          <p:nvPr/>
        </p:nvSpPr>
        <p:spPr bwMode="auto">
          <a:xfrm>
            <a:off x="4648200" y="4408488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license</a:t>
            </a:r>
          </a:p>
        </p:txBody>
      </p:sp>
      <p:sp>
        <p:nvSpPr>
          <p:cNvPr id="42003" name="Line 13"/>
          <p:cNvSpPr>
            <a:spLocks noChangeShapeType="1"/>
          </p:cNvSpPr>
          <p:nvPr/>
        </p:nvSpPr>
        <p:spPr bwMode="auto">
          <a:xfrm flipV="1">
            <a:off x="4991100" y="4138613"/>
            <a:ext cx="3810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Line 14"/>
          <p:cNvSpPr>
            <a:spLocks noChangeShapeType="1"/>
          </p:cNvSpPr>
          <p:nvPr/>
        </p:nvSpPr>
        <p:spPr bwMode="auto">
          <a:xfrm>
            <a:off x="4648200" y="3273425"/>
            <a:ext cx="17145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5" name="Line 15"/>
          <p:cNvSpPr>
            <a:spLocks noChangeShapeType="1"/>
          </p:cNvSpPr>
          <p:nvPr/>
        </p:nvSpPr>
        <p:spPr bwMode="auto">
          <a:xfrm flipH="1">
            <a:off x="5219700" y="3273425"/>
            <a:ext cx="51435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Line 16"/>
          <p:cNvSpPr>
            <a:spLocks noChangeShapeType="1"/>
          </p:cNvSpPr>
          <p:nvPr/>
        </p:nvSpPr>
        <p:spPr bwMode="auto">
          <a:xfrm flipV="1">
            <a:off x="5791200" y="5381625"/>
            <a:ext cx="28575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Line 17"/>
          <p:cNvSpPr>
            <a:spLocks noChangeShapeType="1"/>
          </p:cNvSpPr>
          <p:nvPr/>
        </p:nvSpPr>
        <p:spPr bwMode="auto">
          <a:xfrm flipH="1" flipV="1">
            <a:off x="6877050" y="5381625"/>
            <a:ext cx="40005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8" name="Line 18"/>
          <p:cNvSpPr>
            <a:spLocks noChangeShapeType="1"/>
          </p:cNvSpPr>
          <p:nvPr/>
        </p:nvSpPr>
        <p:spPr bwMode="auto">
          <a:xfrm>
            <a:off x="7562850" y="3273425"/>
            <a:ext cx="17145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9" name="Line 19"/>
          <p:cNvSpPr>
            <a:spLocks noChangeShapeType="1"/>
          </p:cNvSpPr>
          <p:nvPr/>
        </p:nvSpPr>
        <p:spPr bwMode="auto">
          <a:xfrm>
            <a:off x="8040688" y="4084638"/>
            <a:ext cx="53975" cy="24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0" name="AutoShape 31"/>
          <p:cNvSpPr>
            <a:spLocks noChangeArrowheads="1"/>
          </p:cNvSpPr>
          <p:nvPr/>
        </p:nvSpPr>
        <p:spPr bwMode="auto">
          <a:xfrm>
            <a:off x="5791200" y="3868738"/>
            <a:ext cx="1371600" cy="7556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Preferences</a:t>
            </a:r>
          </a:p>
        </p:txBody>
      </p:sp>
    </p:spTree>
    <p:extLst>
      <p:ext uri="{BB962C8B-B14F-4D97-AF65-F5344CB8AC3E}">
        <p14:creationId xmlns:p14="http://schemas.microsoft.com/office/powerpoint/2010/main" val="21403056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617213-7BF9-4A4A-85D3-AB927246194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3011" name="Text Box 4"/>
          <p:cNvSpPr txBox="1">
            <a:spLocks noChangeArrowheads="1"/>
          </p:cNvSpPr>
          <p:nvPr/>
        </p:nvSpPr>
        <p:spPr bwMode="auto">
          <a:xfrm>
            <a:off x="1965325" y="2209800"/>
            <a:ext cx="5102225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Bar		Drinker	Beer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Joe’s Bar	Ann		Miller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Sue’s Bar	Ann		Bud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Sue’s Bar	Ann		Pete’s Ale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Joe’s Bar	Bob		Bud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Joe’s Bar	Bob		Miller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Joe’s Bar	Cal		Miller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Sue’s Bar	Cal		Bud Lite</a:t>
            </a:r>
          </a:p>
        </p:txBody>
      </p:sp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1905000" y="2244725"/>
            <a:ext cx="5257800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3013" name="Line 6"/>
          <p:cNvSpPr>
            <a:spLocks noChangeShapeType="1"/>
          </p:cNvSpPr>
          <p:nvPr/>
        </p:nvSpPr>
        <p:spPr bwMode="auto">
          <a:xfrm>
            <a:off x="1905000" y="2625725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4" name="Line 7"/>
          <p:cNvSpPr>
            <a:spLocks noChangeShapeType="1"/>
          </p:cNvSpPr>
          <p:nvPr/>
        </p:nvSpPr>
        <p:spPr bwMode="auto">
          <a:xfrm>
            <a:off x="3505200" y="2244725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" name="Line 8"/>
          <p:cNvSpPr>
            <a:spLocks noChangeShapeType="1"/>
          </p:cNvSpPr>
          <p:nvPr/>
        </p:nvSpPr>
        <p:spPr bwMode="auto">
          <a:xfrm>
            <a:off x="5257800" y="2244725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814414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21BFBB-DA1E-4BFD-91FF-EB053C9E5BA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127192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4B1EA02-F7AD-4631-B1BE-845A8424517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We consider </a:t>
            </a:r>
            <a:r>
              <a:rPr lang="en-US" altLang="en-US" dirty="0">
                <a:solidFill>
                  <a:srgbClr val="FFC000"/>
                </a:solidFill>
              </a:rPr>
              <a:t>binary</a:t>
            </a:r>
            <a:r>
              <a:rPr lang="en-US" altLang="en-US" dirty="0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In a </a:t>
            </a:r>
            <a:r>
              <a:rPr lang="en-US" altLang="en-US" dirty="0">
                <a:solidFill>
                  <a:srgbClr val="FF0000"/>
                </a:solidFill>
              </a:rPr>
              <a:t>many-many </a:t>
            </a:r>
            <a:r>
              <a:rPr lang="en-US" altLang="en-US" dirty="0"/>
              <a:t>relationship, 				</a:t>
            </a:r>
            <a:r>
              <a:rPr lang="en-US" altLang="en-US" sz="2800" dirty="0"/>
              <a:t>an entity of each set 							can be connected to 						many entities of the 						other set.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dirty="0"/>
              <a:t>	</a:t>
            </a: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268969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45"/>
          <p:cNvSpPr>
            <a:spLocks noChangeShapeType="1"/>
          </p:cNvSpPr>
          <p:nvPr/>
        </p:nvSpPr>
        <p:spPr bwMode="auto">
          <a:xfrm flipV="1">
            <a:off x="6188075" y="4876800"/>
            <a:ext cx="1325563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1" name="Line 43"/>
          <p:cNvSpPr>
            <a:spLocks noChangeShapeType="1"/>
          </p:cNvSpPr>
          <p:nvPr/>
        </p:nvSpPr>
        <p:spPr bwMode="auto">
          <a:xfrm flipV="1">
            <a:off x="6111875" y="4006850"/>
            <a:ext cx="1431925" cy="163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FF3A32-3D0A-48E4-B7B5-E5CED23FC1D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We consider </a:t>
            </a:r>
            <a:r>
              <a:rPr lang="en-US" altLang="en-US" dirty="0">
                <a:solidFill>
                  <a:srgbClr val="FFC000"/>
                </a:solidFill>
              </a:rPr>
              <a:t>binary</a:t>
            </a:r>
            <a:r>
              <a:rPr lang="en-US" altLang="en-US" dirty="0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In a </a:t>
            </a:r>
            <a:r>
              <a:rPr lang="en-US" altLang="en-US" dirty="0">
                <a:solidFill>
                  <a:srgbClr val="FF0000"/>
                </a:solidFill>
              </a:rPr>
              <a:t>many-many </a:t>
            </a:r>
            <a:r>
              <a:rPr lang="en-US" altLang="en-US" dirty="0"/>
              <a:t>relationship, 				</a:t>
            </a:r>
            <a:r>
              <a:rPr lang="en-US" altLang="en-US" sz="2800" dirty="0"/>
              <a:t>an entity of each set 							can be connected to 						many entities of the 						other set.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Example. </a:t>
            </a:r>
            <a:r>
              <a:rPr lang="en-US" altLang="en-US" dirty="0"/>
              <a:t>a </a:t>
            </a:r>
            <a:r>
              <a:rPr lang="en-US" altLang="en-US" dirty="0">
                <a:solidFill>
                  <a:srgbClr val="00B050"/>
                </a:solidFill>
              </a:rPr>
              <a:t>bar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CC00CC"/>
                </a:solidFill>
              </a:rPr>
              <a:t>Sells</a:t>
            </a:r>
            <a:r>
              <a:rPr lang="en-US" altLang="en-US" dirty="0"/>
              <a:t> 						many </a:t>
            </a:r>
            <a:r>
              <a:rPr lang="en-US" altLang="en-US" dirty="0">
                <a:solidFill>
                  <a:srgbClr val="00B050"/>
                </a:solidFill>
              </a:rPr>
              <a:t>beers</a:t>
            </a:r>
            <a:r>
              <a:rPr lang="en-US" altLang="en-US" dirty="0"/>
              <a:t>; a beer is 						sold by many bars.</a:t>
            </a:r>
          </a:p>
        </p:txBody>
      </p:sp>
      <p:sp>
        <p:nvSpPr>
          <p:cNvPr id="48134" name="Oval 3"/>
          <p:cNvSpPr>
            <a:spLocks noChangeArrowheads="1"/>
          </p:cNvSpPr>
          <p:nvPr/>
        </p:nvSpPr>
        <p:spPr bwMode="auto">
          <a:xfrm>
            <a:off x="5959475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5" name="Oval 4"/>
          <p:cNvSpPr>
            <a:spLocks noChangeArrowheads="1"/>
          </p:cNvSpPr>
          <p:nvPr/>
        </p:nvSpPr>
        <p:spPr bwMode="auto">
          <a:xfrm>
            <a:off x="7467600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6" name="Oval 5"/>
          <p:cNvSpPr>
            <a:spLocks noChangeArrowheads="1"/>
          </p:cNvSpPr>
          <p:nvPr/>
        </p:nvSpPr>
        <p:spPr bwMode="auto">
          <a:xfrm>
            <a:off x="7467600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7" name="Oval 6"/>
          <p:cNvSpPr>
            <a:spLocks noChangeArrowheads="1"/>
          </p:cNvSpPr>
          <p:nvPr/>
        </p:nvSpPr>
        <p:spPr bwMode="auto">
          <a:xfrm>
            <a:off x="7467600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8" name="Oval 7"/>
          <p:cNvSpPr>
            <a:spLocks noChangeArrowheads="1"/>
          </p:cNvSpPr>
          <p:nvPr/>
        </p:nvSpPr>
        <p:spPr bwMode="auto">
          <a:xfrm>
            <a:off x="7467600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5959475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0" name="Oval 23"/>
          <p:cNvSpPr>
            <a:spLocks noChangeArrowheads="1"/>
          </p:cNvSpPr>
          <p:nvPr/>
        </p:nvSpPr>
        <p:spPr bwMode="auto">
          <a:xfrm>
            <a:off x="5959475" y="5638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1" name="Oval 24"/>
          <p:cNvSpPr>
            <a:spLocks noChangeArrowheads="1"/>
          </p:cNvSpPr>
          <p:nvPr/>
        </p:nvSpPr>
        <p:spPr bwMode="auto">
          <a:xfrm>
            <a:off x="5959475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2" name="Oval 25"/>
          <p:cNvSpPr>
            <a:spLocks noChangeArrowheads="1"/>
          </p:cNvSpPr>
          <p:nvPr/>
        </p:nvSpPr>
        <p:spPr bwMode="auto">
          <a:xfrm>
            <a:off x="5959475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3" name="Oval 26"/>
          <p:cNvSpPr>
            <a:spLocks noChangeArrowheads="1"/>
          </p:cNvSpPr>
          <p:nvPr/>
        </p:nvSpPr>
        <p:spPr bwMode="auto">
          <a:xfrm>
            <a:off x="5959475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4" name="Oval 30"/>
          <p:cNvSpPr>
            <a:spLocks noChangeArrowheads="1"/>
          </p:cNvSpPr>
          <p:nvPr/>
        </p:nvSpPr>
        <p:spPr bwMode="auto">
          <a:xfrm>
            <a:off x="7467600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5" name="Line 32"/>
          <p:cNvSpPr>
            <a:spLocks noChangeShapeType="1"/>
          </p:cNvSpPr>
          <p:nvPr/>
        </p:nvSpPr>
        <p:spPr bwMode="auto">
          <a:xfrm>
            <a:off x="6157913" y="3549650"/>
            <a:ext cx="130968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6" name="Line 34"/>
          <p:cNvSpPr>
            <a:spLocks noChangeShapeType="1"/>
          </p:cNvSpPr>
          <p:nvPr/>
        </p:nvSpPr>
        <p:spPr bwMode="auto">
          <a:xfrm>
            <a:off x="6188075" y="3505200"/>
            <a:ext cx="1279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7" name="Line 35"/>
          <p:cNvSpPr>
            <a:spLocks noChangeShapeType="1"/>
          </p:cNvSpPr>
          <p:nvPr/>
        </p:nvSpPr>
        <p:spPr bwMode="auto">
          <a:xfrm flipV="1">
            <a:off x="6188075" y="3521075"/>
            <a:ext cx="1279525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8" name="Line 36"/>
          <p:cNvSpPr>
            <a:spLocks noChangeShapeType="1"/>
          </p:cNvSpPr>
          <p:nvPr/>
        </p:nvSpPr>
        <p:spPr bwMode="auto">
          <a:xfrm flipV="1">
            <a:off x="6188075" y="3563938"/>
            <a:ext cx="1325563" cy="779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9" name="Line 38"/>
          <p:cNvSpPr>
            <a:spLocks noChangeShapeType="1"/>
          </p:cNvSpPr>
          <p:nvPr/>
        </p:nvSpPr>
        <p:spPr bwMode="auto">
          <a:xfrm>
            <a:off x="6188075" y="3962400"/>
            <a:ext cx="1279525" cy="126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0" name="Line 39"/>
          <p:cNvSpPr>
            <a:spLocks noChangeShapeType="1"/>
          </p:cNvSpPr>
          <p:nvPr/>
        </p:nvSpPr>
        <p:spPr bwMode="auto">
          <a:xfrm flipV="1">
            <a:off x="6188075" y="5295900"/>
            <a:ext cx="1279525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1" name="Line 40"/>
          <p:cNvSpPr>
            <a:spLocks noChangeShapeType="1"/>
          </p:cNvSpPr>
          <p:nvPr/>
        </p:nvSpPr>
        <p:spPr bwMode="auto">
          <a:xfrm flipV="1">
            <a:off x="6188075" y="5375275"/>
            <a:ext cx="1325563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2" name="Line 42"/>
          <p:cNvSpPr>
            <a:spLocks noChangeShapeType="1"/>
          </p:cNvSpPr>
          <p:nvPr/>
        </p:nvSpPr>
        <p:spPr bwMode="auto">
          <a:xfrm flipV="1">
            <a:off x="6188075" y="3962400"/>
            <a:ext cx="1279525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3" name="Line 46"/>
          <p:cNvSpPr>
            <a:spLocks noChangeShapeType="1"/>
          </p:cNvSpPr>
          <p:nvPr/>
        </p:nvSpPr>
        <p:spPr bwMode="auto">
          <a:xfrm flipH="1" flipV="1">
            <a:off x="6188075" y="4419600"/>
            <a:ext cx="1279525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4" name="Text Box 57"/>
          <p:cNvSpPr txBox="1">
            <a:spLocks noChangeArrowheads="1"/>
          </p:cNvSpPr>
          <p:nvPr/>
        </p:nvSpPr>
        <p:spPr bwMode="auto">
          <a:xfrm>
            <a:off x="6157913" y="5791200"/>
            <a:ext cx="16430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 many-many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relationship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0" y="2921000"/>
            <a:ext cx="6778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B</a:t>
            </a:r>
            <a:r>
              <a:rPr lang="en-US" sz="2000" dirty="0">
                <a:solidFill>
                  <a:srgbClr val="00B050"/>
                </a:solidFill>
                <a:latin typeface="+mn-lt"/>
              </a:rPr>
              <a:t>ar</a:t>
            </a: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62800" y="2952750"/>
            <a:ext cx="8128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Beers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481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590445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E5F2335-F2A5-42E2-B8B6-13C66BDEA73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many-one </a:t>
            </a:r>
            <a:r>
              <a:rPr lang="en-US" altLang="en-US"/>
              <a:t>relationship, 				</a:t>
            </a:r>
            <a:r>
              <a:rPr lang="en-US" altLang="en-US" sz="2800"/>
              <a:t>an entity in one A of the 					entity sets is connected to 						at most one entity of the 					other entity set B, but an 					entity of B can be connected 					any number of entities of A.</a:t>
            </a:r>
            <a:r>
              <a:rPr lang="en-US" altLang="en-US"/>
              <a:t>			</a:t>
            </a:r>
            <a:endParaRPr lang="en-US" altLang="en-US" sz="240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736319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9EB4C7-F09E-4CB3-9666-837D9108570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many-one </a:t>
            </a:r>
            <a:r>
              <a:rPr lang="en-US" altLang="en-US"/>
              <a:t>relationship, 				</a:t>
            </a:r>
            <a:r>
              <a:rPr lang="en-US" altLang="en-US" sz="2800"/>
              <a:t>an entity in one A of the 					entity sets is connected to 						at most one entity of the 					other entity set B, but an 					entity of B can be connected 					any number of entities of A.</a:t>
            </a:r>
            <a:r>
              <a:rPr lang="en-US" altLang="en-US"/>
              <a:t>			</a:t>
            </a:r>
            <a:r>
              <a:rPr lang="en-US" altLang="en-US" sz="2400">
                <a:solidFill>
                  <a:srgbClr val="FFC000"/>
                </a:solidFill>
              </a:rPr>
              <a:t>Example. </a:t>
            </a:r>
            <a:r>
              <a:rPr lang="en-US" altLang="en-US" sz="2400">
                <a:solidFill>
                  <a:srgbClr val="CC00CC"/>
                </a:solidFill>
              </a:rPr>
              <a:t>Favorite</a:t>
            </a:r>
            <a:r>
              <a:rPr lang="en-US" altLang="en-US" sz="2400"/>
              <a:t>, from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					to </a:t>
            </a:r>
            <a:r>
              <a:rPr lang="en-US" altLang="en-US" sz="2400">
                <a:solidFill>
                  <a:srgbClr val="009900"/>
                </a:solidFill>
              </a:rPr>
              <a:t>Beers</a:t>
            </a:r>
            <a:r>
              <a:rPr lang="en-US" altLang="en-US" sz="2400"/>
              <a:t> is many-one.</a:t>
            </a:r>
          </a:p>
        </p:txBody>
      </p:sp>
      <p:sp>
        <p:nvSpPr>
          <p:cNvPr id="53252" name="Oval 3"/>
          <p:cNvSpPr>
            <a:spLocks noChangeArrowheads="1"/>
          </p:cNvSpPr>
          <p:nvPr/>
        </p:nvSpPr>
        <p:spPr bwMode="auto">
          <a:xfrm>
            <a:off x="6188075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7696200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7696200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5" name="Oval 7"/>
          <p:cNvSpPr>
            <a:spLocks noChangeArrowheads="1"/>
          </p:cNvSpPr>
          <p:nvPr/>
        </p:nvSpPr>
        <p:spPr bwMode="auto">
          <a:xfrm>
            <a:off x="7696200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6" name="Oval 11"/>
          <p:cNvSpPr>
            <a:spLocks noChangeArrowheads="1"/>
          </p:cNvSpPr>
          <p:nvPr/>
        </p:nvSpPr>
        <p:spPr bwMode="auto">
          <a:xfrm>
            <a:off x="6188075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7" name="Oval 23"/>
          <p:cNvSpPr>
            <a:spLocks noChangeArrowheads="1"/>
          </p:cNvSpPr>
          <p:nvPr/>
        </p:nvSpPr>
        <p:spPr bwMode="auto">
          <a:xfrm>
            <a:off x="6188075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8" name="Oval 24"/>
          <p:cNvSpPr>
            <a:spLocks noChangeArrowheads="1"/>
          </p:cNvSpPr>
          <p:nvPr/>
        </p:nvSpPr>
        <p:spPr bwMode="auto">
          <a:xfrm>
            <a:off x="6188075" y="4800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9" name="Oval 25"/>
          <p:cNvSpPr>
            <a:spLocks noChangeArrowheads="1"/>
          </p:cNvSpPr>
          <p:nvPr/>
        </p:nvSpPr>
        <p:spPr bwMode="auto">
          <a:xfrm>
            <a:off x="6188075" y="5715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60" name="Oval 26"/>
          <p:cNvSpPr>
            <a:spLocks noChangeArrowheads="1"/>
          </p:cNvSpPr>
          <p:nvPr/>
        </p:nvSpPr>
        <p:spPr bwMode="auto">
          <a:xfrm>
            <a:off x="6188075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61" name="Oval 30"/>
          <p:cNvSpPr>
            <a:spLocks noChangeArrowheads="1"/>
          </p:cNvSpPr>
          <p:nvPr/>
        </p:nvSpPr>
        <p:spPr bwMode="auto">
          <a:xfrm>
            <a:off x="7696200" y="4800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62" name="Line 34"/>
          <p:cNvSpPr>
            <a:spLocks noChangeShapeType="1"/>
          </p:cNvSpPr>
          <p:nvPr/>
        </p:nvSpPr>
        <p:spPr bwMode="auto">
          <a:xfrm>
            <a:off x="6416675" y="3429000"/>
            <a:ext cx="1279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3" name="Line 35"/>
          <p:cNvSpPr>
            <a:spLocks noChangeShapeType="1"/>
          </p:cNvSpPr>
          <p:nvPr/>
        </p:nvSpPr>
        <p:spPr bwMode="auto">
          <a:xfrm flipV="1">
            <a:off x="6416675" y="3521075"/>
            <a:ext cx="1279525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4" name="Line 39"/>
          <p:cNvSpPr>
            <a:spLocks noChangeShapeType="1"/>
          </p:cNvSpPr>
          <p:nvPr/>
        </p:nvSpPr>
        <p:spPr bwMode="auto">
          <a:xfrm flipV="1">
            <a:off x="6416675" y="4914900"/>
            <a:ext cx="1279525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5" name="Line 40"/>
          <p:cNvSpPr>
            <a:spLocks noChangeShapeType="1"/>
          </p:cNvSpPr>
          <p:nvPr/>
        </p:nvSpPr>
        <p:spPr bwMode="auto">
          <a:xfrm flipV="1">
            <a:off x="6416675" y="4991100"/>
            <a:ext cx="1279525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6" name="Line 42"/>
          <p:cNvSpPr>
            <a:spLocks noChangeShapeType="1"/>
          </p:cNvSpPr>
          <p:nvPr/>
        </p:nvSpPr>
        <p:spPr bwMode="auto">
          <a:xfrm flipV="1">
            <a:off x="6416675" y="3962400"/>
            <a:ext cx="1279525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7" name="Text Box 57"/>
          <p:cNvSpPr txBox="1">
            <a:spLocks noChangeArrowheads="1"/>
          </p:cNvSpPr>
          <p:nvPr/>
        </p:nvSpPr>
        <p:spPr bwMode="auto">
          <a:xfrm>
            <a:off x="6629400" y="5768975"/>
            <a:ext cx="1477963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 many-one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relationship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  <a:latin typeface="Times New Roman" panose="02020603050405020304" pitchFamily="18" charset="0"/>
              </a:rPr>
              <a:t>Favorite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0" y="2921000"/>
            <a:ext cx="11223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Drinkers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91400" y="2952750"/>
            <a:ext cx="8128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Beers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532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0817048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743123-EFD6-4643-8523-3FD6594EADA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one-one </a:t>
            </a:r>
            <a:r>
              <a:rPr lang="en-US" altLang="en-US"/>
              <a:t>relationship, 				</a:t>
            </a:r>
            <a:r>
              <a:rPr lang="en-US" altLang="en-US" sz="2800"/>
              <a:t>each entity of either 						entity set is related to 							at most one entity of 							the other set. </a:t>
            </a:r>
            <a:r>
              <a:rPr lang="en-US" altLang="en-US"/>
              <a:t>							</a:t>
            </a:r>
            <a:endParaRPr lang="en-US" altLang="en-US" sz="240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2541208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8C9319B-EA1C-4EC5-9B4B-88D95BC5942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one-one </a:t>
            </a:r>
            <a:r>
              <a:rPr lang="en-US" altLang="en-US"/>
              <a:t>relationship, 				</a:t>
            </a:r>
            <a:r>
              <a:rPr lang="en-US" altLang="en-US" sz="2800"/>
              <a:t>each entity of either 						entity set is related to 							at most one entity of 							the other set. </a:t>
            </a:r>
            <a:r>
              <a:rPr lang="en-US" altLang="en-US"/>
              <a:t>							</a:t>
            </a:r>
            <a:r>
              <a:rPr lang="en-US" altLang="en-US" sz="2400">
                <a:solidFill>
                  <a:srgbClr val="FFC000"/>
                </a:solidFill>
              </a:rPr>
              <a:t>Example. </a:t>
            </a:r>
            <a:r>
              <a:rPr lang="en-US" altLang="en-US" sz="2400"/>
              <a:t>Relationship 							</a:t>
            </a:r>
            <a:r>
              <a:rPr lang="en-US" altLang="en-US" sz="2400">
                <a:solidFill>
                  <a:srgbClr val="CC00CC"/>
                </a:solidFill>
              </a:rPr>
              <a:t>Best-seller</a:t>
            </a:r>
            <a:r>
              <a:rPr lang="en-US" altLang="en-US" sz="2400"/>
              <a:t> between entity 							sets </a:t>
            </a:r>
            <a:r>
              <a:rPr lang="en-US" altLang="en-US" sz="2400">
                <a:solidFill>
                  <a:srgbClr val="009900"/>
                </a:solidFill>
              </a:rPr>
              <a:t>Manfs</a:t>
            </a:r>
            <a:r>
              <a:rPr lang="en-US" altLang="en-US" sz="2400"/>
              <a:t> (manufacturer) 							and </a:t>
            </a:r>
            <a:r>
              <a:rPr lang="en-US" altLang="en-US" sz="2400">
                <a:solidFill>
                  <a:srgbClr val="009900"/>
                </a:solidFill>
              </a:rPr>
              <a:t>Beers</a:t>
            </a:r>
            <a:r>
              <a:rPr lang="en-US" altLang="en-US" sz="2400"/>
              <a:t>.</a:t>
            </a:r>
          </a:p>
        </p:txBody>
      </p:sp>
      <p:sp>
        <p:nvSpPr>
          <p:cNvPr id="59396" name="Oval 3"/>
          <p:cNvSpPr>
            <a:spLocks noChangeArrowheads="1"/>
          </p:cNvSpPr>
          <p:nvPr/>
        </p:nvSpPr>
        <p:spPr bwMode="auto">
          <a:xfrm>
            <a:off x="6049963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7558088" y="4495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558088" y="4038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7558088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0" name="Oval 11"/>
          <p:cNvSpPr>
            <a:spLocks noChangeArrowheads="1"/>
          </p:cNvSpPr>
          <p:nvPr/>
        </p:nvSpPr>
        <p:spPr bwMode="auto">
          <a:xfrm>
            <a:off x="6049963" y="4038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1" name="Oval 24"/>
          <p:cNvSpPr>
            <a:spLocks noChangeArrowheads="1"/>
          </p:cNvSpPr>
          <p:nvPr/>
        </p:nvSpPr>
        <p:spPr bwMode="auto">
          <a:xfrm>
            <a:off x="6049963" y="5029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2" name="Oval 26"/>
          <p:cNvSpPr>
            <a:spLocks noChangeArrowheads="1"/>
          </p:cNvSpPr>
          <p:nvPr/>
        </p:nvSpPr>
        <p:spPr bwMode="auto">
          <a:xfrm>
            <a:off x="6049963" y="4495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3" name="Oval 30"/>
          <p:cNvSpPr>
            <a:spLocks noChangeArrowheads="1"/>
          </p:cNvSpPr>
          <p:nvPr/>
        </p:nvSpPr>
        <p:spPr bwMode="auto">
          <a:xfrm>
            <a:off x="7558088" y="5029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4" name="Line 34"/>
          <p:cNvSpPr>
            <a:spLocks noChangeShapeType="1"/>
          </p:cNvSpPr>
          <p:nvPr/>
        </p:nvSpPr>
        <p:spPr bwMode="auto">
          <a:xfrm>
            <a:off x="6278563" y="3733800"/>
            <a:ext cx="1279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39"/>
          <p:cNvSpPr>
            <a:spLocks noChangeShapeType="1"/>
          </p:cNvSpPr>
          <p:nvPr/>
        </p:nvSpPr>
        <p:spPr bwMode="auto">
          <a:xfrm flipV="1">
            <a:off x="6278563" y="4210050"/>
            <a:ext cx="1279525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42"/>
          <p:cNvSpPr>
            <a:spLocks noChangeShapeType="1"/>
          </p:cNvSpPr>
          <p:nvPr/>
        </p:nvSpPr>
        <p:spPr bwMode="auto">
          <a:xfrm>
            <a:off x="6278563" y="4152900"/>
            <a:ext cx="1279525" cy="39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Text Box 57"/>
          <p:cNvSpPr txBox="1">
            <a:spLocks noChangeArrowheads="1"/>
          </p:cNvSpPr>
          <p:nvPr/>
        </p:nvSpPr>
        <p:spPr bwMode="auto">
          <a:xfrm>
            <a:off x="6324600" y="5486400"/>
            <a:ext cx="1392238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 one-one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relationship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  <a:latin typeface="Times New Roman" panose="02020603050405020304" pitchFamily="18" charset="0"/>
              </a:rPr>
              <a:t>Best-seller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91200" y="3149600"/>
            <a:ext cx="8524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 err="1">
                <a:solidFill>
                  <a:srgbClr val="00B050"/>
                </a:solidFill>
                <a:latin typeface="+mn-lt"/>
              </a:rPr>
              <a:t>Manfs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53288" y="3181350"/>
            <a:ext cx="8128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Beers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59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664408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DE5CFC-CB6B-45C0-89C7-0AFD39C41B2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Representing “Multiplicity”</a:t>
            </a:r>
          </a:p>
        </p:txBody>
      </p:sp>
    </p:spTree>
    <p:extLst>
      <p:ext uri="{BB962C8B-B14F-4D97-AF65-F5344CB8AC3E}">
        <p14:creationId xmlns:p14="http://schemas.microsoft.com/office/powerpoint/2010/main" val="3442720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442A118-4ED4-6374-A2BB-8A8C1A3FC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>
            <a:extLst>
              <a:ext uri="{FF2B5EF4-FFF2-40B4-BE49-F238E27FC236}">
                <a16:creationId xmlns:a16="http://schemas.microsoft.com/office/drawing/2014/main" id="{7379B984-9BE4-B121-8DA9-CB545177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04BD16-3E15-42C6-AB59-D4789AF1969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CE35B099-0223-2961-2653-50672599C5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dirty="0"/>
              <a:t>Representing “Multiplicity”</a:t>
            </a: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5922F916-6117-725E-A9CF-83A9FE4CA0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58813" y="1219200"/>
            <a:ext cx="7570787" cy="1066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 dirty="0"/>
              <a:t>Show a many-one relationship by an </a:t>
            </a:r>
            <a:r>
              <a:rPr lang="en-US" altLang="en-US" sz="2800" dirty="0">
                <a:solidFill>
                  <a:srgbClr val="FFC000"/>
                </a:solidFill>
              </a:rPr>
              <a:t>arrow</a:t>
            </a:r>
            <a:r>
              <a:rPr lang="en-US" altLang="en-US" sz="2800" dirty="0"/>
              <a:t> 	entering the “one” side.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062DE49E-DE66-E2C5-1958-DADD2D40D098}"/>
              </a:ext>
            </a:extLst>
          </p:cNvPr>
          <p:cNvGrpSpPr>
            <a:grpSpLocks/>
          </p:cNvGrpSpPr>
          <p:nvPr/>
        </p:nvGrpSpPr>
        <p:grpSpPr bwMode="auto">
          <a:xfrm>
            <a:off x="1929606" y="2629370"/>
            <a:ext cx="5029200" cy="1706563"/>
            <a:chOff x="1981200" y="2438400"/>
            <a:chExt cx="5029200" cy="2895600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865CAE43-3925-9264-240D-2D7CC6D81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00" y="25908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8CFCA35C-B68D-2DB7-D078-75ADAE338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25908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DD3C7130-779A-EB8C-1EF6-78C1F57F2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200" y="24384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Likes</a:t>
              </a:r>
            </a:p>
          </p:txBody>
        </p:sp>
        <p:sp>
          <p:nvSpPr>
            <p:cNvPr id="6" name="AutoShape 10">
              <a:extLst>
                <a:ext uri="{FF2B5EF4-FFF2-40B4-BE49-F238E27FC236}">
                  <a16:creationId xmlns:a16="http://schemas.microsoft.com/office/drawing/2014/main" id="{ADFBB5A8-35B3-82A3-46F8-B04F97930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200" y="41148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 dirty="0">
                  <a:latin typeface="Times New Roman" panose="02020603050405020304" pitchFamily="18" charset="0"/>
                </a:rPr>
                <a:t>Favorite</a:t>
              </a:r>
            </a:p>
          </p:txBody>
        </p:sp>
        <p:sp>
          <p:nvSpPr>
            <p:cNvPr id="7" name="Line 11">
              <a:extLst>
                <a:ext uri="{FF2B5EF4-FFF2-40B4-BE49-F238E27FC236}">
                  <a16:creationId xmlns:a16="http://schemas.microsoft.com/office/drawing/2014/main" id="{0057D998-7D72-3720-778D-176D4FB7E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30480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12">
              <a:extLst>
                <a:ext uri="{FF2B5EF4-FFF2-40B4-BE49-F238E27FC236}">
                  <a16:creationId xmlns:a16="http://schemas.microsoft.com/office/drawing/2014/main" id="{81251468-6226-C409-FCB9-D697A7BB06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30480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13">
              <a:extLst>
                <a:ext uri="{FF2B5EF4-FFF2-40B4-BE49-F238E27FC236}">
                  <a16:creationId xmlns:a16="http://schemas.microsoft.com/office/drawing/2014/main" id="{55AACEAC-CFD8-A6DD-3CBF-EFCE863BCF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3429000"/>
              <a:ext cx="8382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4">
              <a:extLst>
                <a:ext uri="{FF2B5EF4-FFF2-40B4-BE49-F238E27FC236}">
                  <a16:creationId xmlns:a16="http://schemas.microsoft.com/office/drawing/2014/main" id="{F3470722-7790-E331-0C8D-CC64A72A4E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57800" y="3429000"/>
              <a:ext cx="6858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44160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04BD16-3E15-42C6-AB59-D4789AF1969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dirty="0"/>
              <a:t>Representing “Multiplicity”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219200"/>
            <a:ext cx="7570787" cy="1066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 dirty="0"/>
              <a:t>Show a many-one relationship by an </a:t>
            </a:r>
            <a:r>
              <a:rPr lang="en-US" altLang="en-US" sz="2800" dirty="0">
                <a:solidFill>
                  <a:srgbClr val="FFC000"/>
                </a:solidFill>
              </a:rPr>
              <a:t>arrow</a:t>
            </a:r>
            <a:r>
              <a:rPr lang="en-US" altLang="en-US" sz="2800" dirty="0"/>
              <a:t> 	entering the “one” side.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5DBA012A-5AED-B3FF-7028-3F0EE7624E1A}"/>
              </a:ext>
            </a:extLst>
          </p:cNvPr>
          <p:cNvGrpSpPr>
            <a:grpSpLocks/>
          </p:cNvGrpSpPr>
          <p:nvPr/>
        </p:nvGrpSpPr>
        <p:grpSpPr bwMode="auto">
          <a:xfrm>
            <a:off x="1929606" y="2629370"/>
            <a:ext cx="5029200" cy="1706563"/>
            <a:chOff x="1981200" y="2438400"/>
            <a:chExt cx="5029200" cy="2895600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A1DB7E83-938E-B826-BE2F-33AEB0A21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00" y="25908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98A498AD-98BD-8532-8A69-ACE859BFE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25908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25884AF2-0BC5-85FA-7663-F546E4553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200" y="24384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Likes</a:t>
              </a:r>
            </a:p>
          </p:txBody>
        </p:sp>
        <p:sp>
          <p:nvSpPr>
            <p:cNvPr id="6" name="AutoShape 10">
              <a:extLst>
                <a:ext uri="{FF2B5EF4-FFF2-40B4-BE49-F238E27FC236}">
                  <a16:creationId xmlns:a16="http://schemas.microsoft.com/office/drawing/2014/main" id="{D4E6BFD6-2194-3425-AF60-68D1140E8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200" y="41148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 dirty="0">
                  <a:latin typeface="Times New Roman" panose="02020603050405020304" pitchFamily="18" charset="0"/>
                </a:rPr>
                <a:t>Favorite</a:t>
              </a:r>
            </a:p>
          </p:txBody>
        </p:sp>
        <p:sp>
          <p:nvSpPr>
            <p:cNvPr id="7" name="Line 11">
              <a:extLst>
                <a:ext uri="{FF2B5EF4-FFF2-40B4-BE49-F238E27FC236}">
                  <a16:creationId xmlns:a16="http://schemas.microsoft.com/office/drawing/2014/main" id="{B6B5B06D-6E24-ACBD-D942-834DCE005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30480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12">
              <a:extLst>
                <a:ext uri="{FF2B5EF4-FFF2-40B4-BE49-F238E27FC236}">
                  <a16:creationId xmlns:a16="http://schemas.microsoft.com/office/drawing/2014/main" id="{947B0BF8-EA9A-AB2E-8ED1-D14B68C975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30480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13">
              <a:extLst>
                <a:ext uri="{FF2B5EF4-FFF2-40B4-BE49-F238E27FC236}">
                  <a16:creationId xmlns:a16="http://schemas.microsoft.com/office/drawing/2014/main" id="{E988A0E1-E958-2575-EE89-B481AB172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3429000"/>
              <a:ext cx="8382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4">
              <a:extLst>
                <a:ext uri="{FF2B5EF4-FFF2-40B4-BE49-F238E27FC236}">
                  <a16:creationId xmlns:a16="http://schemas.microsoft.com/office/drawing/2014/main" id="{FE056D4C-A4BD-A8EE-5DEE-45B99D8FD8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57800" y="3429000"/>
              <a:ext cx="6858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3">
            <a:extLst>
              <a:ext uri="{FF2B5EF4-FFF2-40B4-BE49-F238E27FC236}">
                <a16:creationId xmlns:a16="http://schemas.microsoft.com/office/drawing/2014/main" id="{74E74A6A-70BC-52F3-3A4D-BFFE32256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4838229"/>
            <a:ext cx="7772400" cy="1066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 dirty="0"/>
              <a:t>Show a one-one relationship by arrows 	entering both entity sets.</a:t>
            </a:r>
          </a:p>
        </p:txBody>
      </p:sp>
    </p:spTree>
    <p:extLst>
      <p:ext uri="{BB962C8B-B14F-4D97-AF65-F5344CB8AC3E}">
        <p14:creationId xmlns:p14="http://schemas.microsoft.com/office/powerpoint/2010/main" val="5897923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933BE-AA0D-8084-5F34-188084E2F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>
            <a:extLst>
              <a:ext uri="{FF2B5EF4-FFF2-40B4-BE49-F238E27FC236}">
                <a16:creationId xmlns:a16="http://schemas.microsoft.com/office/drawing/2014/main" id="{141EB4B6-BCC1-1878-5029-69331305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E64745-3E55-4E4A-A040-80978D40019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D3DB2A-B334-15F2-AE3C-8803C765C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dirty="0"/>
              <a:t>Representing “Multiplicity”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25FDA7-D6C1-0A73-CE9D-B5F7339B8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743" y="1226493"/>
            <a:ext cx="7772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 dirty="0">
                <a:solidFill>
                  <a:srgbClr val="FFC000"/>
                </a:solidFill>
              </a:rPr>
              <a:t>Rounded arrow </a:t>
            </a:r>
            <a:r>
              <a:rPr lang="en-US" altLang="en-US" sz="2800" dirty="0"/>
              <a:t>= “exactly one,” i.e., each 	entity of the first set is related to exactly 	one entity of the target set.</a:t>
            </a:r>
          </a:p>
        </p:txBody>
      </p:sp>
    </p:spTree>
    <p:extLst>
      <p:ext uri="{BB962C8B-B14F-4D97-AF65-F5344CB8AC3E}">
        <p14:creationId xmlns:p14="http://schemas.microsoft.com/office/powerpoint/2010/main" val="10874401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E64745-3E55-4E4A-A040-80978D40019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080" y="3131493"/>
            <a:ext cx="7121457" cy="1550343"/>
          </a:xfrm>
        </p:spPr>
        <p:txBody>
          <a:bodyPr/>
          <a:lstStyle/>
          <a:p>
            <a:pPr marL="0" indent="0" defTabSz="539750">
              <a:buNone/>
            </a:pPr>
            <a:r>
              <a:rPr lang="en-US" altLang="en-US" sz="2000" dirty="0"/>
              <a:t>Consider </a:t>
            </a:r>
            <a:r>
              <a:rPr lang="en-US" altLang="en-US" sz="2000" dirty="0">
                <a:solidFill>
                  <a:srgbClr val="CC00CC"/>
                </a:solidFill>
              </a:rPr>
              <a:t>Best-seller</a:t>
            </a:r>
            <a:r>
              <a:rPr lang="en-US" altLang="en-US" sz="2000" dirty="0"/>
              <a:t> between </a:t>
            </a:r>
            <a:r>
              <a:rPr lang="en-US" altLang="en-US" sz="2000" dirty="0" err="1">
                <a:solidFill>
                  <a:srgbClr val="009900"/>
                </a:solidFill>
              </a:rPr>
              <a:t>Manfs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009900"/>
                </a:solidFill>
              </a:rPr>
              <a:t>Beers</a:t>
            </a:r>
            <a:r>
              <a:rPr lang="en-US" altLang="en-US" sz="2000" dirty="0"/>
              <a:t>.</a:t>
            </a:r>
          </a:p>
          <a:p>
            <a:pPr defTabSz="539750">
              <a:buFont typeface="Arial" panose="020B0604020202020204" pitchFamily="34" charset="0"/>
              <a:buChar char="•"/>
            </a:pPr>
            <a:r>
              <a:rPr lang="en-US" altLang="en-US" sz="2000" dirty="0"/>
              <a:t>Some beers are not the best-seller of any manufacturer, so a rounded arrow to </a:t>
            </a:r>
            <a:r>
              <a:rPr lang="en-US" altLang="en-US" sz="2000" dirty="0" err="1">
                <a:solidFill>
                  <a:srgbClr val="009900"/>
                </a:solidFill>
              </a:rPr>
              <a:t>Manfs</a:t>
            </a:r>
            <a:r>
              <a:rPr lang="en-US" altLang="en-US" sz="2000" dirty="0">
                <a:solidFill>
                  <a:srgbClr val="009900"/>
                </a:solidFill>
              </a:rPr>
              <a:t> </a:t>
            </a:r>
            <a:r>
              <a:rPr lang="en-US" altLang="en-US" sz="2000" dirty="0"/>
              <a:t>would be inappropriate.</a:t>
            </a:r>
          </a:p>
          <a:p>
            <a:pPr defTabSz="539750">
              <a:buFont typeface="Arial" panose="020B0604020202020204" pitchFamily="34" charset="0"/>
              <a:buChar char="•"/>
            </a:pPr>
            <a:r>
              <a:rPr lang="en-US" altLang="en-US" sz="2000" dirty="0"/>
              <a:t>But a beer manufacturer has to have a best-seller.</a:t>
            </a:r>
          </a:p>
        </p:txBody>
      </p:sp>
      <p:grpSp>
        <p:nvGrpSpPr>
          <p:cNvPr id="69637" name="Group 4"/>
          <p:cNvGrpSpPr>
            <a:grpSpLocks/>
          </p:cNvGrpSpPr>
          <p:nvPr/>
        </p:nvGrpSpPr>
        <p:grpSpPr bwMode="auto">
          <a:xfrm>
            <a:off x="2057400" y="5029200"/>
            <a:ext cx="5029200" cy="1219200"/>
            <a:chOff x="1371600" y="2667000"/>
            <a:chExt cx="5029200" cy="1219200"/>
          </a:xfrm>
        </p:grpSpPr>
        <p:sp>
          <p:nvSpPr>
            <p:cNvPr id="69638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69639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9640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Best-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seller</a:t>
              </a:r>
            </a:p>
          </p:txBody>
        </p:sp>
        <p:sp>
          <p:nvSpPr>
            <p:cNvPr id="69641" name="Line 9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42" name="Line 10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43" name="Freeform 11"/>
            <p:cNvSpPr>
              <a:spLocks/>
            </p:cNvSpPr>
            <p:nvPr/>
          </p:nvSpPr>
          <p:spPr bwMode="auto">
            <a:xfrm>
              <a:off x="5257800" y="3200400"/>
              <a:ext cx="76200" cy="152400"/>
            </a:xfrm>
            <a:custGeom>
              <a:avLst/>
              <a:gdLst>
                <a:gd name="T0" fmla="*/ 0 w 48"/>
                <a:gd name="T1" fmla="*/ 0 h 192"/>
                <a:gd name="T2" fmla="*/ 2147483646 w 48"/>
                <a:gd name="T3" fmla="*/ 2147483646 h 192"/>
                <a:gd name="T4" fmla="*/ 0 w 48"/>
                <a:gd name="T5" fmla="*/ 2147483646 h 1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8" h="192">
                  <a:moveTo>
                    <a:pt x="0" y="0"/>
                  </a:moveTo>
                  <a:cubicBezTo>
                    <a:pt x="24" y="32"/>
                    <a:pt x="48" y="64"/>
                    <a:pt x="48" y="96"/>
                  </a:cubicBezTo>
                  <a:cubicBezTo>
                    <a:pt x="48" y="128"/>
                    <a:pt x="8" y="184"/>
                    <a:pt x="0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44" name="Line 12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4544CEB-DA2E-AC18-012B-5998A7F5CA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dirty="0"/>
              <a:t>Representing “Multiplicity”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A587B5-DB1E-5780-BC4E-88A8777A3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743" y="1226493"/>
            <a:ext cx="7772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 dirty="0">
                <a:solidFill>
                  <a:srgbClr val="FFC000"/>
                </a:solidFill>
              </a:rPr>
              <a:t>Rounded arrow </a:t>
            </a:r>
            <a:r>
              <a:rPr lang="en-US" altLang="en-US" sz="2800" dirty="0"/>
              <a:t>= “exactly one,” i.e., each 	entity of the first set is related to exactly 	one entity of the target set.</a:t>
            </a:r>
          </a:p>
        </p:txBody>
      </p:sp>
    </p:spTree>
    <p:extLst>
      <p:ext uri="{BB962C8B-B14F-4D97-AF65-F5344CB8AC3E}">
        <p14:creationId xmlns:p14="http://schemas.microsoft.com/office/powerpoint/2010/main" val="28609372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974CF-BB21-8657-44EF-5A63C5EBC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>
            <a:extLst>
              <a:ext uri="{FF2B5EF4-FFF2-40B4-BE49-F238E27FC236}">
                <a16:creationId xmlns:a16="http://schemas.microsoft.com/office/drawing/2014/main" id="{4DC59649-0A38-F618-4ABA-2038B311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25144B-8EA7-4A63-9C36-466DB982C39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C3C6F834-8A8B-CC24-3821-E82CDAF0E1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FE8C9CF7-6A6D-A189-B7E6-EC8EA5CEF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 dirty="0"/>
              <a:t>Sometimes it is useful to attach an attribute to a 	relationship.</a:t>
            </a:r>
          </a:p>
          <a:p>
            <a:pPr marL="0" indent="0" defTabSz="539750">
              <a:buNone/>
            </a:pPr>
            <a:r>
              <a:rPr lang="en-US" altLang="en-US" sz="2400" dirty="0"/>
              <a:t>	Think of this attribute as a property of tuples in 	the 	relationship set.</a:t>
            </a:r>
          </a:p>
          <a:p>
            <a:pPr marL="0" indent="0" defTabSz="539750"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	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71885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25144B-8EA7-4A63-9C36-466DB982C39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 dirty="0"/>
              <a:t>Sometimes it is useful to attach an attribute to a 	relationship.</a:t>
            </a:r>
          </a:p>
          <a:p>
            <a:pPr marL="0" indent="0" defTabSz="539750">
              <a:buNone/>
            </a:pPr>
            <a:r>
              <a:rPr lang="en-US" altLang="en-US" sz="2400" dirty="0"/>
              <a:t>	Think of this attribute as a property of tuples in 	the 	relationship set.</a:t>
            </a:r>
          </a:p>
          <a:p>
            <a:pPr marL="0" indent="0" defTabSz="539750"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	Example.</a:t>
            </a:r>
            <a:r>
              <a:rPr lang="en-US" altLang="en-US" sz="2400" dirty="0"/>
              <a:t> Price is a function of both the bar and the 	beer, not of one alone.</a:t>
            </a:r>
          </a:p>
        </p:txBody>
      </p:sp>
      <p:grpSp>
        <p:nvGrpSpPr>
          <p:cNvPr id="72709" name="Group 13"/>
          <p:cNvGrpSpPr>
            <a:grpSpLocks/>
          </p:cNvGrpSpPr>
          <p:nvPr/>
        </p:nvGrpSpPr>
        <p:grpSpPr bwMode="auto">
          <a:xfrm>
            <a:off x="2133600" y="4038600"/>
            <a:ext cx="4826000" cy="1752600"/>
            <a:chOff x="1371600" y="2667000"/>
            <a:chExt cx="5029200" cy="2133600"/>
          </a:xfrm>
        </p:grpSpPr>
        <p:sp>
          <p:nvSpPr>
            <p:cNvPr id="72710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72711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2712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Sells</a:t>
              </a:r>
            </a:p>
          </p:txBody>
        </p:sp>
        <p:sp>
          <p:nvSpPr>
            <p:cNvPr id="72713" name="Line 6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4" name="Line 9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5" name="Line 10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6" name="Oval 20"/>
            <p:cNvSpPr>
              <a:spLocks noChangeArrowheads="1"/>
            </p:cNvSpPr>
            <p:nvPr/>
          </p:nvSpPr>
          <p:spPr bwMode="auto">
            <a:xfrm>
              <a:off x="3505200" y="42672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72717" name="Line 13"/>
            <p:cNvSpPr>
              <a:spLocks noChangeShapeType="1"/>
            </p:cNvSpPr>
            <p:nvPr/>
          </p:nvSpPr>
          <p:spPr bwMode="auto">
            <a:xfrm>
              <a:off x="39624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55908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C03F2D-7C26-444E-9E55-31CCFE0FDAA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Sometimes it is useful to attach an attribute to a 	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Think of this attribute as a property of tuples in 	the 	relationship set.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FFC000"/>
                </a:solidFill>
              </a:rPr>
              <a:t>Example.</a:t>
            </a:r>
            <a:r>
              <a:rPr lang="en-US" altLang="en-US" sz="2400"/>
              <a:t> Price is a function of both the bar and the 	beer, not of one alone.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endParaRPr lang="en-US" altLang="en-US" sz="2400"/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Equivalently, you can 							create an entity set 						representing values of 								the attribute, and make 							that entity set participate							in the relationship.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257800" y="3333750"/>
            <a:ext cx="468313" cy="31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dirty="0">
                <a:solidFill>
                  <a:srgbClr val="92D050"/>
                </a:solidFill>
                <a:latin typeface="Times New Roman" panose="02020603050405020304" pitchFamily="18" charset="0"/>
              </a:rPr>
              <a:t>Bars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999288" y="3333750"/>
            <a:ext cx="468312" cy="31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>
                <a:solidFill>
                  <a:srgbClr val="92D050"/>
                </a:solidFill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094413" y="3276600"/>
            <a:ext cx="603250" cy="460375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dirty="0">
                <a:solidFill>
                  <a:srgbClr val="92D050"/>
                </a:solidFill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74760" name="Line 6"/>
          <p:cNvSpPr>
            <a:spLocks noChangeShapeType="1"/>
          </p:cNvSpPr>
          <p:nvPr/>
        </p:nvSpPr>
        <p:spPr bwMode="auto">
          <a:xfrm>
            <a:off x="6731000" y="3506788"/>
            <a:ext cx="268288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>
            <a:off x="6697663" y="3506788"/>
            <a:ext cx="33337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2" name="Line 10"/>
          <p:cNvSpPr>
            <a:spLocks noChangeShapeType="1"/>
          </p:cNvSpPr>
          <p:nvPr/>
        </p:nvSpPr>
        <p:spPr bwMode="auto">
          <a:xfrm flipH="1">
            <a:off x="5726113" y="3506788"/>
            <a:ext cx="368300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3" name="Oval 11"/>
          <p:cNvSpPr>
            <a:spLocks noChangeArrowheads="1"/>
          </p:cNvSpPr>
          <p:nvPr/>
        </p:nvSpPr>
        <p:spPr bwMode="auto">
          <a:xfrm>
            <a:off x="6196013" y="3879850"/>
            <a:ext cx="401637" cy="201613"/>
          </a:xfrm>
          <a:prstGeom prst="ellipse">
            <a:avLst/>
          </a:prstGeom>
          <a:solidFill>
            <a:srgbClr val="FFFFCC"/>
          </a:solidFill>
          <a:ln w="9525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92D050"/>
                </a:solidFill>
                <a:latin typeface="Times New Roman" panose="02020603050405020304" pitchFamily="18" charset="0"/>
              </a:rPr>
              <a:t>price</a:t>
            </a:r>
          </a:p>
        </p:txBody>
      </p:sp>
      <p:sp>
        <p:nvSpPr>
          <p:cNvPr id="74764" name="Line 13"/>
          <p:cNvSpPr>
            <a:spLocks noChangeShapeType="1"/>
          </p:cNvSpPr>
          <p:nvPr/>
        </p:nvSpPr>
        <p:spPr bwMode="auto">
          <a:xfrm>
            <a:off x="6396038" y="3736975"/>
            <a:ext cx="0" cy="142875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4765" name="Group 13"/>
          <p:cNvGrpSpPr>
            <a:grpSpLocks/>
          </p:cNvGrpSpPr>
          <p:nvPr/>
        </p:nvGrpSpPr>
        <p:grpSpPr bwMode="auto">
          <a:xfrm>
            <a:off x="5022850" y="4410075"/>
            <a:ext cx="3409950" cy="1851025"/>
            <a:chOff x="1371600" y="2667000"/>
            <a:chExt cx="5029200" cy="3429000"/>
          </a:xfrm>
        </p:grpSpPr>
        <p:sp>
          <p:nvSpPr>
            <p:cNvPr id="74766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74767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4768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Sells</a:t>
              </a:r>
            </a:p>
          </p:txBody>
        </p:sp>
        <p:sp>
          <p:nvSpPr>
            <p:cNvPr id="74769" name="Line 6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0" name="Line 7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1" name="Line 8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2" name="Oval 9"/>
            <p:cNvSpPr>
              <a:spLocks noChangeArrowheads="1"/>
            </p:cNvSpPr>
            <p:nvPr/>
          </p:nvSpPr>
          <p:spPr bwMode="auto">
            <a:xfrm>
              <a:off x="3505200" y="55626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74773" name="Rectangle 12"/>
            <p:cNvSpPr>
              <a:spLocks noChangeArrowheads="1"/>
            </p:cNvSpPr>
            <p:nvPr/>
          </p:nvSpPr>
          <p:spPr bwMode="auto">
            <a:xfrm>
              <a:off x="3429000" y="42672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Prices</a:t>
              </a:r>
            </a:p>
          </p:txBody>
        </p:sp>
        <p:sp>
          <p:nvSpPr>
            <p:cNvPr id="74774" name="Line 13"/>
            <p:cNvSpPr>
              <a:spLocks noChangeShapeType="1"/>
            </p:cNvSpPr>
            <p:nvPr/>
          </p:nvSpPr>
          <p:spPr bwMode="auto">
            <a:xfrm>
              <a:off x="3962400" y="51054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5" name="Line 14"/>
            <p:cNvSpPr>
              <a:spLocks noChangeShapeType="1"/>
            </p:cNvSpPr>
            <p:nvPr/>
          </p:nvSpPr>
          <p:spPr bwMode="auto">
            <a:xfrm>
              <a:off x="39624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74164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CF11AA-1135-4F45-BD78-DBA148FF1A9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Sometimes it is useful to attach an attribute to a 	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Think of this attribute as a property of tuples in 	the 	relationship set.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FFC000"/>
                </a:solidFill>
              </a:rPr>
              <a:t>Example.</a:t>
            </a:r>
            <a:r>
              <a:rPr lang="en-US" altLang="en-US" sz="2400"/>
              <a:t> Price is a function of both the bar and the 	beer, not of one alone.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endParaRPr lang="en-US" altLang="en-US" sz="2400"/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Equivalently, you can 							create an entity set 						representing values of 								the attribute, and make 							that entity set participate							in the relationship.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257800" y="3333750"/>
            <a:ext cx="468313" cy="31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dirty="0">
                <a:solidFill>
                  <a:srgbClr val="92D050"/>
                </a:solidFill>
                <a:latin typeface="Times New Roman" panose="02020603050405020304" pitchFamily="18" charset="0"/>
              </a:rPr>
              <a:t>Bars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999288" y="3333750"/>
            <a:ext cx="468312" cy="31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>
                <a:solidFill>
                  <a:srgbClr val="92D050"/>
                </a:solidFill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094413" y="3276600"/>
            <a:ext cx="603250" cy="460375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dirty="0">
                <a:solidFill>
                  <a:srgbClr val="92D050"/>
                </a:solidFill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75784" name="Line 6"/>
          <p:cNvSpPr>
            <a:spLocks noChangeShapeType="1"/>
          </p:cNvSpPr>
          <p:nvPr/>
        </p:nvSpPr>
        <p:spPr bwMode="auto">
          <a:xfrm>
            <a:off x="6731000" y="3506788"/>
            <a:ext cx="268288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>
            <a:off x="6697663" y="3506788"/>
            <a:ext cx="33337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auto">
          <a:xfrm flipH="1">
            <a:off x="5726113" y="3506788"/>
            <a:ext cx="368300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7" name="Oval 11"/>
          <p:cNvSpPr>
            <a:spLocks noChangeArrowheads="1"/>
          </p:cNvSpPr>
          <p:nvPr/>
        </p:nvSpPr>
        <p:spPr bwMode="auto">
          <a:xfrm>
            <a:off x="6196013" y="3879850"/>
            <a:ext cx="401637" cy="201613"/>
          </a:xfrm>
          <a:prstGeom prst="ellipse">
            <a:avLst/>
          </a:prstGeom>
          <a:solidFill>
            <a:srgbClr val="FFFFCC"/>
          </a:solidFill>
          <a:ln w="9525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92D050"/>
                </a:solidFill>
                <a:latin typeface="Times New Roman" panose="02020603050405020304" pitchFamily="18" charset="0"/>
              </a:rPr>
              <a:t>price</a:t>
            </a:r>
          </a:p>
        </p:txBody>
      </p:sp>
      <p:sp>
        <p:nvSpPr>
          <p:cNvPr id="75788" name="Line 13"/>
          <p:cNvSpPr>
            <a:spLocks noChangeShapeType="1"/>
          </p:cNvSpPr>
          <p:nvPr/>
        </p:nvSpPr>
        <p:spPr bwMode="auto">
          <a:xfrm>
            <a:off x="6396038" y="3736975"/>
            <a:ext cx="0" cy="142875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5789" name="Group 13"/>
          <p:cNvGrpSpPr>
            <a:grpSpLocks/>
          </p:cNvGrpSpPr>
          <p:nvPr/>
        </p:nvGrpSpPr>
        <p:grpSpPr bwMode="auto">
          <a:xfrm>
            <a:off x="5022850" y="4410075"/>
            <a:ext cx="3409950" cy="1851025"/>
            <a:chOff x="1371600" y="2667000"/>
            <a:chExt cx="5029200" cy="3429000"/>
          </a:xfrm>
        </p:grpSpPr>
        <p:sp>
          <p:nvSpPr>
            <p:cNvPr id="75791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75792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5793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Sells</a:t>
              </a:r>
            </a:p>
          </p:txBody>
        </p:sp>
        <p:sp>
          <p:nvSpPr>
            <p:cNvPr id="75794" name="Line 6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5" name="Line 7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6" name="Line 8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7" name="Oval 9"/>
            <p:cNvSpPr>
              <a:spLocks noChangeArrowheads="1"/>
            </p:cNvSpPr>
            <p:nvPr/>
          </p:nvSpPr>
          <p:spPr bwMode="auto">
            <a:xfrm>
              <a:off x="3505200" y="55626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75798" name="Rectangle 12"/>
            <p:cNvSpPr>
              <a:spLocks noChangeArrowheads="1"/>
            </p:cNvSpPr>
            <p:nvPr/>
          </p:nvSpPr>
          <p:spPr bwMode="auto">
            <a:xfrm>
              <a:off x="3429000" y="42672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Prices</a:t>
              </a:r>
            </a:p>
          </p:txBody>
        </p:sp>
        <p:sp>
          <p:nvSpPr>
            <p:cNvPr id="75799" name="Line 13"/>
            <p:cNvSpPr>
              <a:spLocks noChangeShapeType="1"/>
            </p:cNvSpPr>
            <p:nvPr/>
          </p:nvSpPr>
          <p:spPr bwMode="auto">
            <a:xfrm>
              <a:off x="3962400" y="51054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00" name="Line 14"/>
            <p:cNvSpPr>
              <a:spLocks noChangeShapeType="1"/>
            </p:cNvSpPr>
            <p:nvPr/>
          </p:nvSpPr>
          <p:spPr bwMode="auto">
            <a:xfrm>
              <a:off x="39624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790" name="Rectangular Callout 1"/>
          <p:cNvSpPr>
            <a:spLocks noChangeArrowheads="1"/>
          </p:cNvSpPr>
          <p:nvPr/>
        </p:nvSpPr>
        <p:spPr bwMode="auto">
          <a:xfrm>
            <a:off x="2438400" y="5040313"/>
            <a:ext cx="2476500" cy="1436687"/>
          </a:xfrm>
          <a:prstGeom prst="wedgeRectCallout">
            <a:avLst>
              <a:gd name="adj1" fmla="val 120856"/>
              <a:gd name="adj2" fmla="val -41231"/>
            </a:avLst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</a:rPr>
              <a:t>Note convention: </a:t>
            </a:r>
            <a:r>
              <a:rPr lang="en-US" altLang="en-US" sz="1600">
                <a:latin typeface="Times New Roman" panose="02020603050405020304" pitchFamily="18" charset="0"/>
              </a:rPr>
              <a:t>arrow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from multiway relationship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means “all other entity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sets together determine a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unique one of these.”</a:t>
            </a:r>
          </a:p>
        </p:txBody>
      </p:sp>
    </p:spTree>
    <p:extLst>
      <p:ext uri="{BB962C8B-B14F-4D97-AF65-F5344CB8AC3E}">
        <p14:creationId xmlns:p14="http://schemas.microsoft.com/office/powerpoint/2010/main" val="1874184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FEDABF5-92D0-4057-97D6-DCFCB4F65D6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2B4513-E98F-48EA-9D58-4BA866DD10E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</p:txBody>
      </p:sp>
      <p:grpSp>
        <p:nvGrpSpPr>
          <p:cNvPr id="10245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0252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0253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0254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46" name="Group 10"/>
          <p:cNvGrpSpPr>
            <a:grpSpLocks/>
          </p:cNvGrpSpPr>
          <p:nvPr/>
        </p:nvGrpSpPr>
        <p:grpSpPr bwMode="auto">
          <a:xfrm>
            <a:off x="2640013" y="4341813"/>
            <a:ext cx="1184275" cy="2057400"/>
            <a:chOff x="3657600" y="2819400"/>
            <a:chExt cx="1447800" cy="2514600"/>
          </a:xfrm>
        </p:grpSpPr>
        <p:grpSp>
          <p:nvGrpSpPr>
            <p:cNvPr id="10247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0250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0251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cxnSp>
          <p:nvCxnSpPr>
            <p:cNvPr id="10248" name="AutoShape 10"/>
            <p:cNvCxnSpPr>
              <a:cxnSpLocks noChangeShapeType="1"/>
              <a:stCxn id="10251" idx="1"/>
              <a:endCxn id="10250" idx="1"/>
            </p:cNvCxnSpPr>
            <p:nvPr/>
          </p:nvCxnSpPr>
          <p:spPr bwMode="auto">
            <a:xfrm rot="10800000" flipH="1" flipV="1">
              <a:off x="3657600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49" name="AutoShape 11"/>
            <p:cNvCxnSpPr>
              <a:cxnSpLocks noChangeShapeType="1"/>
              <a:stCxn id="10251" idx="3"/>
              <a:endCxn id="10250" idx="3"/>
            </p:cNvCxnSpPr>
            <p:nvPr/>
          </p:nvCxnSpPr>
          <p:spPr bwMode="auto">
            <a:xfrm flipH="1">
              <a:off x="5029197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4EC640-DB3B-4DA2-AC61-A58FA6D90C6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2.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Buddies</a:t>
            </a:r>
            <a:r>
              <a:rPr lang="en-US" altLang="en-US" sz="2800"/>
              <a:t> relationship</a:t>
            </a:r>
          </a:p>
        </p:txBody>
      </p:sp>
      <p:grpSp>
        <p:nvGrpSpPr>
          <p:cNvPr id="11269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1286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1287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1288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70" name="Group 10"/>
          <p:cNvGrpSpPr>
            <a:grpSpLocks/>
          </p:cNvGrpSpPr>
          <p:nvPr/>
        </p:nvGrpSpPr>
        <p:grpSpPr bwMode="auto">
          <a:xfrm>
            <a:off x="2640013" y="4341813"/>
            <a:ext cx="1184275" cy="2057400"/>
            <a:chOff x="3657600" y="2819400"/>
            <a:chExt cx="1447800" cy="2514600"/>
          </a:xfrm>
        </p:grpSpPr>
        <p:grpSp>
          <p:nvGrpSpPr>
            <p:cNvPr id="11281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1284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1285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cxnSp>
          <p:nvCxnSpPr>
            <p:cNvPr id="11282" name="AutoShape 10"/>
            <p:cNvCxnSpPr>
              <a:cxnSpLocks noChangeShapeType="1"/>
              <a:stCxn id="11285" idx="1"/>
              <a:endCxn id="11284" idx="1"/>
            </p:cNvCxnSpPr>
            <p:nvPr/>
          </p:nvCxnSpPr>
          <p:spPr bwMode="auto">
            <a:xfrm rot="10800000" flipH="1" flipV="1">
              <a:off x="3657600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83" name="AutoShape 11"/>
            <p:cNvCxnSpPr>
              <a:cxnSpLocks noChangeShapeType="1"/>
              <a:stCxn id="11285" idx="3"/>
              <a:endCxn id="11284" idx="3"/>
            </p:cNvCxnSpPr>
            <p:nvPr/>
          </p:nvCxnSpPr>
          <p:spPr bwMode="auto">
            <a:xfrm flipH="1">
              <a:off x="5029197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271" name="Group 3"/>
          <p:cNvGrpSpPr>
            <a:grpSpLocks/>
          </p:cNvGrpSpPr>
          <p:nvPr/>
        </p:nvGrpSpPr>
        <p:grpSpPr bwMode="auto">
          <a:xfrm>
            <a:off x="7251700" y="4065588"/>
            <a:ext cx="1525588" cy="1236662"/>
            <a:chOff x="6095200" y="4013969"/>
            <a:chExt cx="1524800" cy="1236552"/>
          </a:xfrm>
        </p:grpSpPr>
        <p:sp>
          <p:nvSpPr>
            <p:cNvPr id="11277" name="Text Box 9"/>
            <p:cNvSpPr txBox="1">
              <a:spLocks noChangeArrowheads="1"/>
            </p:cNvSpPr>
            <p:nvPr/>
          </p:nvSpPr>
          <p:spPr bwMode="auto">
            <a:xfrm>
              <a:off x="6171400" y="4013969"/>
              <a:ext cx="14486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Buddy1      Buddy2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Bob         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Ann            Bob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Moe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…                …</a:t>
              </a:r>
            </a:p>
          </p:txBody>
        </p:sp>
        <p:sp>
          <p:nvSpPr>
            <p:cNvPr id="11278" name="Rectangle 10"/>
            <p:cNvSpPr>
              <a:spLocks noChangeArrowheads="1"/>
            </p:cNvSpPr>
            <p:nvPr/>
          </p:nvSpPr>
          <p:spPr bwMode="auto">
            <a:xfrm>
              <a:off x="6095200" y="4063231"/>
              <a:ext cx="1448600" cy="11872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1279" name="Line 11"/>
            <p:cNvSpPr>
              <a:spLocks noChangeShapeType="1"/>
            </p:cNvSpPr>
            <p:nvPr/>
          </p:nvSpPr>
          <p:spPr bwMode="auto">
            <a:xfrm>
              <a:off x="6095200" y="4267200"/>
              <a:ext cx="144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Line 12"/>
            <p:cNvSpPr>
              <a:spLocks noChangeShapeType="1"/>
            </p:cNvSpPr>
            <p:nvPr/>
          </p:nvSpPr>
          <p:spPr bwMode="auto">
            <a:xfrm>
              <a:off x="6858000" y="4082890"/>
              <a:ext cx="0" cy="1167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72" name="Group 33"/>
          <p:cNvGrpSpPr>
            <a:grpSpLocks/>
          </p:cNvGrpSpPr>
          <p:nvPr/>
        </p:nvGrpSpPr>
        <p:grpSpPr bwMode="auto">
          <a:xfrm>
            <a:off x="5373688" y="4435475"/>
            <a:ext cx="1617662" cy="1963738"/>
            <a:chOff x="2578100" y="2895600"/>
            <a:chExt cx="2235200" cy="2438400"/>
          </a:xfrm>
        </p:grpSpPr>
        <p:sp>
          <p:nvSpPr>
            <p:cNvPr id="11273" name="Rectangle 3"/>
            <p:cNvSpPr>
              <a:spLocks noChangeArrowheads="1"/>
            </p:cNvSpPr>
            <p:nvPr/>
          </p:nvSpPr>
          <p:spPr bwMode="auto">
            <a:xfrm>
              <a:off x="3048000" y="4419600"/>
              <a:ext cx="12954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11274" name="AutoShape 4"/>
            <p:cNvSpPr>
              <a:spLocks noChangeArrowheads="1"/>
            </p:cNvSpPr>
            <p:nvPr/>
          </p:nvSpPr>
          <p:spPr bwMode="auto">
            <a:xfrm>
              <a:off x="2971800" y="2895600"/>
              <a:ext cx="1447800" cy="1143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11275" name="Freeform 16"/>
            <p:cNvSpPr>
              <a:spLocks/>
            </p:cNvSpPr>
            <p:nvPr/>
          </p:nvSpPr>
          <p:spPr bwMode="auto">
            <a:xfrm>
              <a:off x="4343400" y="3505200"/>
              <a:ext cx="469900" cy="1447800"/>
            </a:xfrm>
            <a:custGeom>
              <a:avLst/>
              <a:gdLst>
                <a:gd name="T0" fmla="*/ 2147483646 w 296"/>
                <a:gd name="T1" fmla="*/ 0 h 912"/>
                <a:gd name="T2" fmla="*/ 2147483646 w 296"/>
                <a:gd name="T3" fmla="*/ 2147483646 h 912"/>
                <a:gd name="T4" fmla="*/ 0 w 296"/>
                <a:gd name="T5" fmla="*/ 2147483646 h 9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12">
                  <a:moveTo>
                    <a:pt x="48" y="0"/>
                  </a:moveTo>
                  <a:cubicBezTo>
                    <a:pt x="172" y="164"/>
                    <a:pt x="296" y="328"/>
                    <a:pt x="288" y="480"/>
                  </a:cubicBezTo>
                  <a:cubicBezTo>
                    <a:pt x="280" y="632"/>
                    <a:pt x="140" y="772"/>
                    <a:pt x="0" y="9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6" name="Freeform 17"/>
            <p:cNvSpPr>
              <a:spLocks/>
            </p:cNvSpPr>
            <p:nvPr/>
          </p:nvSpPr>
          <p:spPr bwMode="auto">
            <a:xfrm>
              <a:off x="2578100" y="3505200"/>
              <a:ext cx="469900" cy="1447800"/>
            </a:xfrm>
            <a:custGeom>
              <a:avLst/>
              <a:gdLst>
                <a:gd name="T0" fmla="*/ 2147483646 w 296"/>
                <a:gd name="T1" fmla="*/ 0 h 960"/>
                <a:gd name="T2" fmla="*/ 2147483646 w 296"/>
                <a:gd name="T3" fmla="*/ 2147483646 h 960"/>
                <a:gd name="T4" fmla="*/ 2147483646 w 296"/>
                <a:gd name="T5" fmla="*/ 2147483646 h 9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60">
                  <a:moveTo>
                    <a:pt x="248" y="0"/>
                  </a:moveTo>
                  <a:cubicBezTo>
                    <a:pt x="124" y="160"/>
                    <a:pt x="0" y="320"/>
                    <a:pt x="8" y="480"/>
                  </a:cubicBezTo>
                  <a:cubicBezTo>
                    <a:pt x="16" y="640"/>
                    <a:pt x="248" y="880"/>
                    <a:pt x="296" y="96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B93021-03C6-4F24-A886-0B682F800F0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2.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Buddies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Label the edges between the relationship 	and the entity set with names called </a:t>
            </a:r>
            <a:r>
              <a:rPr lang="en-US" altLang="en-US" sz="2800">
                <a:solidFill>
                  <a:srgbClr val="FF0000"/>
                </a:solidFill>
              </a:rPr>
              <a:t>roles</a:t>
            </a:r>
            <a:r>
              <a:rPr lang="en-US" altLang="en-US" sz="2800"/>
              <a:t>.</a:t>
            </a:r>
          </a:p>
        </p:txBody>
      </p:sp>
      <p:grpSp>
        <p:nvGrpSpPr>
          <p:cNvPr id="12293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2310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2311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2312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294" name="Group 10"/>
          <p:cNvGrpSpPr>
            <a:grpSpLocks/>
          </p:cNvGrpSpPr>
          <p:nvPr/>
        </p:nvGrpSpPr>
        <p:grpSpPr bwMode="auto">
          <a:xfrm>
            <a:off x="2640013" y="4341813"/>
            <a:ext cx="1184275" cy="2057400"/>
            <a:chOff x="3657600" y="2819400"/>
            <a:chExt cx="1447800" cy="2514600"/>
          </a:xfrm>
        </p:grpSpPr>
        <p:grpSp>
          <p:nvGrpSpPr>
            <p:cNvPr id="12305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2308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2309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cxnSp>
          <p:nvCxnSpPr>
            <p:cNvPr id="12306" name="AutoShape 10"/>
            <p:cNvCxnSpPr>
              <a:cxnSpLocks noChangeShapeType="1"/>
              <a:stCxn id="12309" idx="1"/>
              <a:endCxn id="12308" idx="1"/>
            </p:cNvCxnSpPr>
            <p:nvPr/>
          </p:nvCxnSpPr>
          <p:spPr bwMode="auto">
            <a:xfrm rot="10800000" flipH="1" flipV="1">
              <a:off x="3657600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07" name="AutoShape 11"/>
            <p:cNvCxnSpPr>
              <a:cxnSpLocks noChangeShapeType="1"/>
              <a:stCxn id="12309" idx="3"/>
              <a:endCxn id="12308" idx="3"/>
            </p:cNvCxnSpPr>
            <p:nvPr/>
          </p:nvCxnSpPr>
          <p:spPr bwMode="auto">
            <a:xfrm flipH="1">
              <a:off x="5029197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295" name="Group 3"/>
          <p:cNvGrpSpPr>
            <a:grpSpLocks/>
          </p:cNvGrpSpPr>
          <p:nvPr/>
        </p:nvGrpSpPr>
        <p:grpSpPr bwMode="auto">
          <a:xfrm>
            <a:off x="7251700" y="4065588"/>
            <a:ext cx="1525588" cy="1236662"/>
            <a:chOff x="6095200" y="4013969"/>
            <a:chExt cx="1524800" cy="1236552"/>
          </a:xfrm>
        </p:grpSpPr>
        <p:sp>
          <p:nvSpPr>
            <p:cNvPr id="12301" name="Text Box 9"/>
            <p:cNvSpPr txBox="1">
              <a:spLocks noChangeArrowheads="1"/>
            </p:cNvSpPr>
            <p:nvPr/>
          </p:nvSpPr>
          <p:spPr bwMode="auto">
            <a:xfrm>
              <a:off x="6171400" y="4013969"/>
              <a:ext cx="14486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Buddy1      Buddy2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Bob         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Ann            Bob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Moe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…                …</a:t>
              </a:r>
            </a:p>
          </p:txBody>
        </p:sp>
        <p:sp>
          <p:nvSpPr>
            <p:cNvPr id="12302" name="Rectangle 10"/>
            <p:cNvSpPr>
              <a:spLocks noChangeArrowheads="1"/>
            </p:cNvSpPr>
            <p:nvPr/>
          </p:nvSpPr>
          <p:spPr bwMode="auto">
            <a:xfrm>
              <a:off x="6095200" y="4063231"/>
              <a:ext cx="1448600" cy="11872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2303" name="Line 11"/>
            <p:cNvSpPr>
              <a:spLocks noChangeShapeType="1"/>
            </p:cNvSpPr>
            <p:nvPr/>
          </p:nvSpPr>
          <p:spPr bwMode="auto">
            <a:xfrm>
              <a:off x="6095200" y="4267200"/>
              <a:ext cx="144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Line 12"/>
            <p:cNvSpPr>
              <a:spLocks noChangeShapeType="1"/>
            </p:cNvSpPr>
            <p:nvPr/>
          </p:nvSpPr>
          <p:spPr bwMode="auto">
            <a:xfrm>
              <a:off x="6858000" y="4082890"/>
              <a:ext cx="0" cy="1167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296" name="Group 33"/>
          <p:cNvGrpSpPr>
            <a:grpSpLocks/>
          </p:cNvGrpSpPr>
          <p:nvPr/>
        </p:nvGrpSpPr>
        <p:grpSpPr bwMode="auto">
          <a:xfrm>
            <a:off x="5373688" y="4435475"/>
            <a:ext cx="1617662" cy="1963738"/>
            <a:chOff x="2578100" y="2895600"/>
            <a:chExt cx="2235200" cy="2438400"/>
          </a:xfrm>
        </p:grpSpPr>
        <p:sp>
          <p:nvSpPr>
            <p:cNvPr id="12297" name="Rectangle 3"/>
            <p:cNvSpPr>
              <a:spLocks noChangeArrowheads="1"/>
            </p:cNvSpPr>
            <p:nvPr/>
          </p:nvSpPr>
          <p:spPr bwMode="auto">
            <a:xfrm>
              <a:off x="3048000" y="4419600"/>
              <a:ext cx="12954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12298" name="AutoShape 4"/>
            <p:cNvSpPr>
              <a:spLocks noChangeArrowheads="1"/>
            </p:cNvSpPr>
            <p:nvPr/>
          </p:nvSpPr>
          <p:spPr bwMode="auto">
            <a:xfrm>
              <a:off x="2971800" y="2895600"/>
              <a:ext cx="1447800" cy="1143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12299" name="Freeform 16"/>
            <p:cNvSpPr>
              <a:spLocks/>
            </p:cNvSpPr>
            <p:nvPr/>
          </p:nvSpPr>
          <p:spPr bwMode="auto">
            <a:xfrm>
              <a:off x="4343400" y="3505200"/>
              <a:ext cx="469900" cy="1447800"/>
            </a:xfrm>
            <a:custGeom>
              <a:avLst/>
              <a:gdLst>
                <a:gd name="T0" fmla="*/ 2147483646 w 296"/>
                <a:gd name="T1" fmla="*/ 0 h 912"/>
                <a:gd name="T2" fmla="*/ 2147483646 w 296"/>
                <a:gd name="T3" fmla="*/ 2147483646 h 912"/>
                <a:gd name="T4" fmla="*/ 0 w 296"/>
                <a:gd name="T5" fmla="*/ 2147483646 h 9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12">
                  <a:moveTo>
                    <a:pt x="48" y="0"/>
                  </a:moveTo>
                  <a:cubicBezTo>
                    <a:pt x="172" y="164"/>
                    <a:pt x="296" y="328"/>
                    <a:pt x="288" y="480"/>
                  </a:cubicBezTo>
                  <a:cubicBezTo>
                    <a:pt x="280" y="632"/>
                    <a:pt x="140" y="772"/>
                    <a:pt x="0" y="9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Freeform 17"/>
            <p:cNvSpPr>
              <a:spLocks/>
            </p:cNvSpPr>
            <p:nvPr/>
          </p:nvSpPr>
          <p:spPr bwMode="auto">
            <a:xfrm>
              <a:off x="2578100" y="3505200"/>
              <a:ext cx="469900" cy="1447800"/>
            </a:xfrm>
            <a:custGeom>
              <a:avLst/>
              <a:gdLst>
                <a:gd name="T0" fmla="*/ 2147483646 w 296"/>
                <a:gd name="T1" fmla="*/ 0 h 960"/>
                <a:gd name="T2" fmla="*/ 2147483646 w 296"/>
                <a:gd name="T3" fmla="*/ 2147483646 h 960"/>
                <a:gd name="T4" fmla="*/ 2147483646 w 296"/>
                <a:gd name="T5" fmla="*/ 2147483646 h 9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60">
                  <a:moveTo>
                    <a:pt x="248" y="0"/>
                  </a:moveTo>
                  <a:cubicBezTo>
                    <a:pt x="124" y="160"/>
                    <a:pt x="0" y="320"/>
                    <a:pt x="8" y="480"/>
                  </a:cubicBezTo>
                  <a:cubicBezTo>
                    <a:pt x="16" y="640"/>
                    <a:pt x="248" y="880"/>
                    <a:pt x="296" y="96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38B099-A554-4166-AC28-235BFC0D4A6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2.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Buddies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Label the edges between the relationship 	and the entity set with names called </a:t>
            </a:r>
            <a:r>
              <a:rPr lang="en-US" altLang="en-US" sz="2800">
                <a:solidFill>
                  <a:srgbClr val="FF0000"/>
                </a:solidFill>
              </a:rPr>
              <a:t>roles</a:t>
            </a:r>
            <a:r>
              <a:rPr lang="en-US" altLang="en-US" sz="2800"/>
              <a:t>.</a:t>
            </a:r>
          </a:p>
        </p:txBody>
      </p:sp>
      <p:grpSp>
        <p:nvGrpSpPr>
          <p:cNvPr id="14341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4364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4365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4366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2" name="Group 10"/>
          <p:cNvGrpSpPr>
            <a:grpSpLocks/>
          </p:cNvGrpSpPr>
          <p:nvPr/>
        </p:nvGrpSpPr>
        <p:grpSpPr bwMode="auto">
          <a:xfrm>
            <a:off x="1676400" y="4341813"/>
            <a:ext cx="2843213" cy="2057400"/>
            <a:chOff x="2481263" y="2819400"/>
            <a:chExt cx="3473450" cy="2514600"/>
          </a:xfrm>
        </p:grpSpPr>
        <p:grpSp>
          <p:nvGrpSpPr>
            <p:cNvPr id="14355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4362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4363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grpSp>
          <p:nvGrpSpPr>
            <p:cNvPr id="14356" name="Group 19"/>
            <p:cNvGrpSpPr>
              <a:grpSpLocks/>
            </p:cNvGrpSpPr>
            <p:nvPr/>
          </p:nvGrpSpPr>
          <p:grpSpPr bwMode="auto">
            <a:xfrm>
              <a:off x="2481263" y="3390900"/>
              <a:ext cx="1252538" cy="1485900"/>
              <a:chOff x="1563" y="2136"/>
              <a:chExt cx="789" cy="936"/>
            </a:xfrm>
          </p:grpSpPr>
          <p:cxnSp>
            <p:nvCxnSpPr>
              <p:cNvPr id="14360" name="AutoShape 10"/>
              <p:cNvCxnSpPr>
                <a:cxnSpLocks noChangeShapeType="1"/>
                <a:stCxn id="14363" idx="1"/>
                <a:endCxn id="14362" idx="1"/>
              </p:cNvCxnSpPr>
              <p:nvPr/>
            </p:nvCxnSpPr>
            <p:spPr bwMode="auto">
              <a:xfrm rot="10800000" flipH="1" flipV="1">
                <a:off x="2304" y="2136"/>
                <a:ext cx="48" cy="936"/>
              </a:xfrm>
              <a:prstGeom prst="curvedConnector3">
                <a:avLst>
                  <a:gd name="adj1" fmla="val -30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361" name="Text Box 12"/>
              <p:cNvSpPr txBox="1">
                <a:spLocks noChangeArrowheads="1"/>
              </p:cNvSpPr>
              <p:nvPr/>
            </p:nvSpPr>
            <p:spPr bwMode="auto">
              <a:xfrm>
                <a:off x="1563" y="2538"/>
                <a:ext cx="604" cy="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husband</a:t>
                </a:r>
              </a:p>
            </p:txBody>
          </p:sp>
        </p:grpSp>
        <p:grpSp>
          <p:nvGrpSpPr>
            <p:cNvPr id="14357" name="Group 20"/>
            <p:cNvGrpSpPr>
              <a:grpSpLocks/>
            </p:cNvGrpSpPr>
            <p:nvPr/>
          </p:nvGrpSpPr>
          <p:grpSpPr bwMode="auto">
            <a:xfrm>
              <a:off x="5029200" y="3390900"/>
              <a:ext cx="925513" cy="1485900"/>
              <a:chOff x="3168" y="2136"/>
              <a:chExt cx="583" cy="936"/>
            </a:xfrm>
          </p:grpSpPr>
          <p:cxnSp>
            <p:nvCxnSpPr>
              <p:cNvPr id="14358" name="AutoShape 11"/>
              <p:cNvCxnSpPr>
                <a:cxnSpLocks noChangeShapeType="1"/>
                <a:stCxn id="14363" idx="3"/>
                <a:endCxn id="14362" idx="3"/>
              </p:cNvCxnSpPr>
              <p:nvPr/>
            </p:nvCxnSpPr>
            <p:spPr bwMode="auto">
              <a:xfrm flipH="1">
                <a:off x="3168" y="2136"/>
                <a:ext cx="48" cy="936"/>
              </a:xfrm>
              <a:prstGeom prst="curvedConnector3">
                <a:avLst>
                  <a:gd name="adj1" fmla="val -30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359" name="Text Box 13"/>
              <p:cNvSpPr txBox="1">
                <a:spLocks noChangeArrowheads="1"/>
              </p:cNvSpPr>
              <p:nvPr/>
            </p:nvSpPr>
            <p:spPr bwMode="auto">
              <a:xfrm>
                <a:off x="3363" y="2538"/>
                <a:ext cx="388" cy="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wife</a:t>
                </a:r>
              </a:p>
            </p:txBody>
          </p:sp>
        </p:grpSp>
      </p:grpSp>
      <p:grpSp>
        <p:nvGrpSpPr>
          <p:cNvPr id="14343" name="Group 3"/>
          <p:cNvGrpSpPr>
            <a:grpSpLocks/>
          </p:cNvGrpSpPr>
          <p:nvPr/>
        </p:nvGrpSpPr>
        <p:grpSpPr bwMode="auto">
          <a:xfrm>
            <a:off x="7251700" y="4065588"/>
            <a:ext cx="1525588" cy="1236662"/>
            <a:chOff x="6095200" y="4013969"/>
            <a:chExt cx="1524800" cy="1236552"/>
          </a:xfrm>
        </p:grpSpPr>
        <p:sp>
          <p:nvSpPr>
            <p:cNvPr id="14351" name="Text Box 9"/>
            <p:cNvSpPr txBox="1">
              <a:spLocks noChangeArrowheads="1"/>
            </p:cNvSpPr>
            <p:nvPr/>
          </p:nvSpPr>
          <p:spPr bwMode="auto">
            <a:xfrm>
              <a:off x="6171400" y="4013969"/>
              <a:ext cx="14486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Buddy1      Buddy2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Bob         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Ann            Bob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Moe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…                …</a:t>
              </a:r>
            </a:p>
          </p:txBody>
        </p:sp>
        <p:sp>
          <p:nvSpPr>
            <p:cNvPr id="14352" name="Rectangle 10"/>
            <p:cNvSpPr>
              <a:spLocks noChangeArrowheads="1"/>
            </p:cNvSpPr>
            <p:nvPr/>
          </p:nvSpPr>
          <p:spPr bwMode="auto">
            <a:xfrm>
              <a:off x="6095200" y="4063231"/>
              <a:ext cx="1448600" cy="11872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4353" name="Line 11"/>
            <p:cNvSpPr>
              <a:spLocks noChangeShapeType="1"/>
            </p:cNvSpPr>
            <p:nvPr/>
          </p:nvSpPr>
          <p:spPr bwMode="auto">
            <a:xfrm>
              <a:off x="6095200" y="4267200"/>
              <a:ext cx="144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Line 12"/>
            <p:cNvSpPr>
              <a:spLocks noChangeShapeType="1"/>
            </p:cNvSpPr>
            <p:nvPr/>
          </p:nvSpPr>
          <p:spPr bwMode="auto">
            <a:xfrm>
              <a:off x="6858000" y="4082890"/>
              <a:ext cx="0" cy="1167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4" name="Group 33"/>
          <p:cNvGrpSpPr>
            <a:grpSpLocks/>
          </p:cNvGrpSpPr>
          <p:nvPr/>
        </p:nvGrpSpPr>
        <p:grpSpPr bwMode="auto">
          <a:xfrm>
            <a:off x="5141913" y="4435475"/>
            <a:ext cx="2097087" cy="1963738"/>
            <a:chOff x="2257734" y="2895600"/>
            <a:chExt cx="2896913" cy="2438400"/>
          </a:xfrm>
        </p:grpSpPr>
        <p:sp>
          <p:nvSpPr>
            <p:cNvPr id="14345" name="Rectangle 3"/>
            <p:cNvSpPr>
              <a:spLocks noChangeArrowheads="1"/>
            </p:cNvSpPr>
            <p:nvPr/>
          </p:nvSpPr>
          <p:spPr bwMode="auto">
            <a:xfrm>
              <a:off x="3048000" y="4419600"/>
              <a:ext cx="12954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14346" name="AutoShape 4"/>
            <p:cNvSpPr>
              <a:spLocks noChangeArrowheads="1"/>
            </p:cNvSpPr>
            <p:nvPr/>
          </p:nvSpPr>
          <p:spPr bwMode="auto">
            <a:xfrm>
              <a:off x="2971800" y="2895600"/>
              <a:ext cx="1447800" cy="1143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14347" name="Text Box 7"/>
            <p:cNvSpPr txBox="1">
              <a:spLocks noChangeArrowheads="1"/>
            </p:cNvSpPr>
            <p:nvPr/>
          </p:nvSpPr>
          <p:spPr bwMode="auto">
            <a:xfrm>
              <a:off x="2257734" y="4033296"/>
              <a:ext cx="361331" cy="343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348" name="Text Box 8"/>
            <p:cNvSpPr txBox="1">
              <a:spLocks noChangeArrowheads="1"/>
            </p:cNvSpPr>
            <p:nvPr/>
          </p:nvSpPr>
          <p:spPr bwMode="auto">
            <a:xfrm>
              <a:off x="4793316" y="4001288"/>
              <a:ext cx="361331" cy="343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4349" name="Freeform 16"/>
            <p:cNvSpPr>
              <a:spLocks/>
            </p:cNvSpPr>
            <p:nvPr/>
          </p:nvSpPr>
          <p:spPr bwMode="auto">
            <a:xfrm>
              <a:off x="4343400" y="3505200"/>
              <a:ext cx="469900" cy="1447800"/>
            </a:xfrm>
            <a:custGeom>
              <a:avLst/>
              <a:gdLst>
                <a:gd name="T0" fmla="*/ 2147483646 w 296"/>
                <a:gd name="T1" fmla="*/ 0 h 912"/>
                <a:gd name="T2" fmla="*/ 2147483646 w 296"/>
                <a:gd name="T3" fmla="*/ 2147483646 h 912"/>
                <a:gd name="T4" fmla="*/ 0 w 296"/>
                <a:gd name="T5" fmla="*/ 2147483646 h 9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12">
                  <a:moveTo>
                    <a:pt x="48" y="0"/>
                  </a:moveTo>
                  <a:cubicBezTo>
                    <a:pt x="172" y="164"/>
                    <a:pt x="296" y="328"/>
                    <a:pt x="288" y="480"/>
                  </a:cubicBezTo>
                  <a:cubicBezTo>
                    <a:pt x="280" y="632"/>
                    <a:pt x="140" y="772"/>
                    <a:pt x="0" y="9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Freeform 17"/>
            <p:cNvSpPr>
              <a:spLocks/>
            </p:cNvSpPr>
            <p:nvPr/>
          </p:nvSpPr>
          <p:spPr bwMode="auto">
            <a:xfrm>
              <a:off x="2578100" y="3505200"/>
              <a:ext cx="469900" cy="1447800"/>
            </a:xfrm>
            <a:custGeom>
              <a:avLst/>
              <a:gdLst>
                <a:gd name="T0" fmla="*/ 2147483646 w 296"/>
                <a:gd name="T1" fmla="*/ 0 h 960"/>
                <a:gd name="T2" fmla="*/ 2147483646 w 296"/>
                <a:gd name="T3" fmla="*/ 2147483646 h 960"/>
                <a:gd name="T4" fmla="*/ 2147483646 w 296"/>
                <a:gd name="T5" fmla="*/ 2147483646 h 9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60">
                  <a:moveTo>
                    <a:pt x="248" y="0"/>
                  </a:moveTo>
                  <a:cubicBezTo>
                    <a:pt x="124" y="160"/>
                    <a:pt x="0" y="320"/>
                    <a:pt x="8" y="480"/>
                  </a:cubicBezTo>
                  <a:cubicBezTo>
                    <a:pt x="16" y="640"/>
                    <a:pt x="248" y="880"/>
                    <a:pt x="296" y="96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2141</TotalTime>
  <Words>2985</Words>
  <Application>Microsoft Office PowerPoint</Application>
  <PresentationFormat>On-screen Show (4:3)</PresentationFormat>
  <Paragraphs>578</Paragraphs>
  <Slides>49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Monotype Sorts</vt:lpstr>
      <vt:lpstr>宋体</vt:lpstr>
      <vt:lpstr>Arial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Process of Database Development</vt:lpstr>
      <vt:lpstr>The Entity/Relationship Model</vt:lpstr>
      <vt:lpstr>The Entity/Relationship Model</vt:lpstr>
      <vt:lpstr>The Entity/Relationship Model</vt:lpstr>
      <vt:lpstr>Entity Sets</vt:lpstr>
      <vt:lpstr>E/R Diagrams</vt:lpstr>
      <vt:lpstr>E/R Diagrams</vt:lpstr>
      <vt:lpstr>Relationships</vt:lpstr>
      <vt:lpstr>Relationships</vt:lpstr>
      <vt:lpstr>Relationships</vt:lpstr>
      <vt:lpstr>Relationships</vt:lpstr>
      <vt:lpstr>Relationships</vt:lpstr>
      <vt:lpstr>Relationship Set</vt:lpstr>
      <vt:lpstr>Multiway Relationships</vt:lpstr>
      <vt:lpstr>Multiway Relationships</vt:lpstr>
      <vt:lpstr>Multiway Relationships</vt:lpstr>
      <vt:lpstr>Multiway Relationships</vt:lpstr>
      <vt:lpstr>Multiway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Representing “Multiplicity”</vt:lpstr>
      <vt:lpstr>Representing “Multiplicity”</vt:lpstr>
      <vt:lpstr>Representing “Multiplicity”</vt:lpstr>
      <vt:lpstr>Representing “Multiplicity”</vt:lpstr>
      <vt:lpstr>Representing “Multiplicity”</vt:lpstr>
      <vt:lpstr>Attributes on Relationships</vt:lpstr>
      <vt:lpstr>Attributes on Relationships</vt:lpstr>
      <vt:lpstr>Attributes on Relationships</vt:lpstr>
      <vt:lpstr>Attributes on Relationships</vt:lpstr>
      <vt:lpstr>Roles</vt:lpstr>
      <vt:lpstr>Roles</vt:lpstr>
      <vt:lpstr>Roles</vt:lpstr>
      <vt:lpstr>Roles</vt:lpstr>
      <vt:lpstr>Roles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244</cp:revision>
  <dcterms:created xsi:type="dcterms:W3CDTF">2002-03-23T20:14:09Z</dcterms:created>
  <dcterms:modified xsi:type="dcterms:W3CDTF">2025-01-22T15:27:18Z</dcterms:modified>
</cp:coreProperties>
</file>