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363" r:id="rId2"/>
    <p:sldId id="303" r:id="rId3"/>
    <p:sldId id="304" r:id="rId4"/>
    <p:sldId id="309" r:id="rId5"/>
    <p:sldId id="310" r:id="rId6"/>
    <p:sldId id="311" r:id="rId7"/>
    <p:sldId id="305" r:id="rId8"/>
    <p:sldId id="312" r:id="rId9"/>
    <p:sldId id="313" r:id="rId10"/>
    <p:sldId id="314" r:id="rId11"/>
    <p:sldId id="315" r:id="rId12"/>
    <p:sldId id="308" r:id="rId13"/>
    <p:sldId id="316" r:id="rId14"/>
    <p:sldId id="317" r:id="rId15"/>
    <p:sldId id="272" r:id="rId16"/>
    <p:sldId id="320" r:id="rId17"/>
    <p:sldId id="321" r:id="rId18"/>
    <p:sldId id="322" r:id="rId19"/>
    <p:sldId id="323" r:id="rId20"/>
    <p:sldId id="319" r:id="rId21"/>
    <p:sldId id="324" r:id="rId22"/>
    <p:sldId id="325" r:id="rId23"/>
    <p:sldId id="326" r:id="rId24"/>
    <p:sldId id="318" r:id="rId25"/>
    <p:sldId id="328" r:id="rId26"/>
    <p:sldId id="329" r:id="rId27"/>
    <p:sldId id="331" r:id="rId28"/>
    <p:sldId id="332" r:id="rId29"/>
    <p:sldId id="333" r:id="rId30"/>
    <p:sldId id="334" r:id="rId31"/>
    <p:sldId id="335" r:id="rId32"/>
    <p:sldId id="338" r:id="rId33"/>
    <p:sldId id="271" r:id="rId34"/>
    <p:sldId id="336" r:id="rId35"/>
    <p:sldId id="330" r:id="rId36"/>
    <p:sldId id="339" r:id="rId37"/>
    <p:sldId id="340" r:id="rId38"/>
    <p:sldId id="342" r:id="rId39"/>
    <p:sldId id="343" r:id="rId40"/>
    <p:sldId id="344" r:id="rId41"/>
    <p:sldId id="345" r:id="rId42"/>
    <p:sldId id="346" r:id="rId43"/>
    <p:sldId id="260" r:id="rId44"/>
    <p:sldId id="347" r:id="rId45"/>
    <p:sldId id="348" r:id="rId46"/>
    <p:sldId id="349" r:id="rId47"/>
    <p:sldId id="365" r:id="rId48"/>
    <p:sldId id="366" r:id="rId4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99CC"/>
    <a:srgbClr val="CC0099"/>
    <a:srgbClr val="FF99FF"/>
    <a:srgbClr val="FFFF99"/>
    <a:srgbClr val="FFCCCC"/>
    <a:srgbClr val="FF990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23" autoAdjust="0"/>
    <p:restoredTop sz="90880" autoAdjust="0"/>
  </p:normalViewPr>
  <p:slideViewPr>
    <p:cSldViewPr>
      <p:cViewPr varScale="1">
        <p:scale>
          <a:sx n="98" d="100"/>
          <a:sy n="98" d="100"/>
        </p:scale>
        <p:origin x="136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96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/>
              <a:t>Click to edit Master text styles</a:t>
            </a:r>
          </a:p>
          <a:p>
            <a:pPr lvl="1"/>
            <a:r>
              <a:rPr lang="en-US" altLang="zh-CN" noProof="0"/>
              <a:t>Second level</a:t>
            </a:r>
          </a:p>
          <a:p>
            <a:pPr lvl="2"/>
            <a:r>
              <a:rPr lang="en-US" altLang="zh-CN" noProof="0"/>
              <a:t>Third level</a:t>
            </a:r>
          </a:p>
          <a:p>
            <a:pPr lvl="3"/>
            <a:r>
              <a:rPr lang="en-US" altLang="zh-CN" noProof="0"/>
              <a:t>Fourth level</a:t>
            </a:r>
          </a:p>
          <a:p>
            <a:pPr lvl="4"/>
            <a:r>
              <a:rPr lang="en-US" altLang="zh-CN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153B5F48-CD23-44DA-9697-CFDF2D03DEC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87514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1F70AAC-AF3F-4A7B-9AD1-835DBC95EF38}" type="slidenum">
              <a:rPr lang="en-US" altLang="zh-CN" sz="1200" smtClean="0">
                <a:latin typeface="Times New Roman" panose="02020603050405020304" pitchFamily="18" charset="0"/>
              </a:rPr>
              <a:pPr/>
              <a:t>2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501025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CB65834-EB8B-4493-B66F-9ED1B8BD8886}" type="slidenum">
              <a:rPr lang="en-US" altLang="zh-CN" sz="1200" smtClean="0">
                <a:latin typeface="Times New Roman" panose="02020603050405020304" pitchFamily="18" charset="0"/>
              </a:rPr>
              <a:pPr/>
              <a:t>3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214758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E0AC6B78-5E84-4859-8A52-FE47900DBFC3}" type="slidenum">
              <a:rPr lang="en-US" altLang="zh-CN" sz="1200" smtClean="0">
                <a:latin typeface="Times New Roman" panose="02020603050405020304" pitchFamily="18" charset="0"/>
              </a:rPr>
              <a:pPr/>
              <a:t>4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707426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37350B2-74D2-4BDA-BBD1-4BB1876C0A0E}" type="slidenum">
              <a:rPr lang="en-US" altLang="zh-CN" sz="1200" smtClean="0">
                <a:latin typeface="Times New Roman" panose="02020603050405020304" pitchFamily="18" charset="0"/>
              </a:rPr>
              <a:pPr/>
              <a:t>5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3388117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C7B948E-091F-40CF-94A4-A063740A970B}" type="slidenum">
              <a:rPr lang="en-US" altLang="zh-CN" sz="1200" smtClean="0">
                <a:latin typeface="Times New Roman" panose="02020603050405020304" pitchFamily="18" charset="0"/>
              </a:rPr>
              <a:pPr/>
              <a:t>6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105475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7C56A4F-E676-4A6B-8EE0-EDD71ED3B930}" type="slidenum">
              <a:rPr lang="en-US" altLang="zh-CN" sz="1200" smtClean="0">
                <a:latin typeface="Times New Roman" panose="02020603050405020304" pitchFamily="18" charset="0"/>
              </a:rPr>
              <a:pPr/>
              <a:t>7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589876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BEB87DF-4719-4ACD-9EED-9A5C9BA863B8}" type="slidenum">
              <a:rPr lang="en-US" altLang="zh-CN" sz="1200" smtClean="0">
                <a:latin typeface="Times New Roman" panose="02020603050405020304" pitchFamily="18" charset="0"/>
              </a:rPr>
              <a:pPr/>
              <a:t>8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9529063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C2BEFB5-E6F9-40BD-894C-0C260E887ECF}" type="slidenum">
              <a:rPr lang="en-US" altLang="zh-CN" sz="1200" smtClean="0">
                <a:latin typeface="Times New Roman" panose="02020603050405020304" pitchFamily="18" charset="0"/>
              </a:rPr>
              <a:pPr/>
              <a:t>9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28765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14DC60D-3891-4F0F-AF01-8B86A18DA580}" type="slidenum">
              <a:rPr lang="en-US" altLang="zh-CN" sz="1200" smtClean="0">
                <a:latin typeface="Times New Roman" panose="02020603050405020304" pitchFamily="18" charset="0"/>
              </a:rPr>
              <a:pPr/>
              <a:t>10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5001657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01FB0F4-BEA2-42E9-8400-175C23DEAB09}" type="slidenum">
              <a:rPr lang="en-US" altLang="zh-CN" sz="1200" smtClean="0">
                <a:latin typeface="Times New Roman" panose="02020603050405020304" pitchFamily="18" charset="0"/>
              </a:rPr>
              <a:pPr/>
              <a:t>11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2741849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F214FC6-C508-423B-8A67-0DC246579673}" type="slidenum">
              <a:rPr lang="en-US" altLang="zh-CN" sz="1200" smtClean="0">
                <a:latin typeface="Times New Roman" panose="02020603050405020304" pitchFamily="18" charset="0"/>
              </a:rPr>
              <a:pPr/>
              <a:t>12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1509166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EFB86132-BB71-48A0-A875-E10F45CB0AB7}" type="slidenum">
              <a:rPr lang="en-US" altLang="zh-CN" sz="1200" smtClean="0">
                <a:latin typeface="Times New Roman" panose="02020603050405020304" pitchFamily="18" charset="0"/>
              </a:rPr>
              <a:pPr/>
              <a:t>13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74799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AF2D326-4243-4EEC-A524-C08579174A03}" type="slidenum">
              <a:rPr lang="en-US" altLang="zh-CN" sz="1200" smtClean="0">
                <a:latin typeface="Times New Roman" panose="02020603050405020304" pitchFamily="18" charset="0"/>
              </a:rPr>
              <a:pPr/>
              <a:t>14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4935810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30C23AF-C658-4348-9F5C-C532C3BA3BF1}" type="slidenum">
              <a:rPr lang="en-US" altLang="zh-CN" sz="1200" smtClean="0">
                <a:latin typeface="Times New Roman" panose="02020603050405020304" pitchFamily="18" charset="0"/>
              </a:rPr>
              <a:pPr/>
              <a:t>15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7677140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925B2E5-D946-4FFE-89C0-DE8C51201C69}" type="slidenum">
              <a:rPr lang="en-US" altLang="zh-CN" sz="1200" smtClean="0">
                <a:latin typeface="Times New Roman" panose="02020603050405020304" pitchFamily="18" charset="0"/>
              </a:rPr>
              <a:pPr/>
              <a:t>16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7277655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072AB45-159B-40D5-A74C-45BD503BA78C}" type="slidenum">
              <a:rPr lang="en-US" altLang="zh-CN" sz="1200" smtClean="0">
                <a:latin typeface="Times New Roman" panose="02020603050405020304" pitchFamily="18" charset="0"/>
              </a:rPr>
              <a:pPr/>
              <a:t>17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0684869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32756FE-A989-4659-927B-E2B263F4D4A6}" type="slidenum">
              <a:rPr lang="en-US" altLang="zh-CN" sz="1200" smtClean="0">
                <a:latin typeface="Times New Roman" panose="02020603050405020304" pitchFamily="18" charset="0"/>
              </a:rPr>
              <a:pPr/>
              <a:t>18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6163113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B0562EB-F2BA-4817-9323-55157BECFD46}" type="slidenum">
              <a:rPr lang="en-US" altLang="zh-CN" sz="1200" smtClean="0">
                <a:latin typeface="Times New Roman" panose="02020603050405020304" pitchFamily="18" charset="0"/>
              </a:rPr>
              <a:pPr/>
              <a:t>19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834307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5215308-EF27-456D-887D-E70B7A194B8F}" type="slidenum">
              <a:rPr lang="en-US" altLang="zh-CN" sz="1200" smtClean="0">
                <a:latin typeface="Times New Roman" panose="02020603050405020304" pitchFamily="18" charset="0"/>
              </a:rPr>
              <a:pPr/>
              <a:t>20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8003997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89D220D-84BC-43EE-91E0-283A7E54DF93}" type="slidenum">
              <a:rPr lang="en-US" altLang="zh-CN" sz="1200" smtClean="0">
                <a:latin typeface="Times New Roman" panose="02020603050405020304" pitchFamily="18" charset="0"/>
              </a:rPr>
              <a:pPr/>
              <a:t>21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4957604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2538394-5B43-4740-85B1-FD6759503B26}" type="slidenum">
              <a:rPr lang="en-US" altLang="zh-CN" sz="1200" smtClean="0">
                <a:latin typeface="Times New Roman" panose="02020603050405020304" pitchFamily="18" charset="0"/>
              </a:rPr>
              <a:pPr/>
              <a:t>22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3209148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B62C645-FF3F-4B95-858C-E37128F4CD5A}" type="slidenum">
              <a:rPr lang="en-US" altLang="zh-CN" sz="1200" smtClean="0">
                <a:latin typeface="Times New Roman" panose="02020603050405020304" pitchFamily="18" charset="0"/>
              </a:rPr>
              <a:pPr/>
              <a:t>23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8163128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953817F-6986-4BB3-A356-1D04D909F8DA}" type="slidenum">
              <a:rPr lang="en-US" altLang="zh-CN" sz="1200" smtClean="0">
                <a:latin typeface="Times New Roman" panose="02020603050405020304" pitchFamily="18" charset="0"/>
              </a:rPr>
              <a:pPr/>
              <a:t>24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7179623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D75717C-6363-4166-859F-526B22ADF2DA}" type="slidenum">
              <a:rPr lang="en-US" altLang="zh-CN" sz="1200" smtClean="0">
                <a:latin typeface="Times New Roman" panose="02020603050405020304" pitchFamily="18" charset="0"/>
              </a:rPr>
              <a:pPr/>
              <a:t>25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2124027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82F6470-B459-412D-960B-40F4872C6A32}" type="slidenum">
              <a:rPr lang="en-US" altLang="zh-CN" sz="1200" smtClean="0">
                <a:latin typeface="Times New Roman" panose="02020603050405020304" pitchFamily="18" charset="0"/>
              </a:rPr>
              <a:pPr/>
              <a:t>26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3776756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044C21B-D5C0-4876-924E-C7311E4B3465}" type="slidenum">
              <a:rPr lang="en-US" altLang="zh-CN" sz="1200" smtClean="0">
                <a:latin typeface="Times New Roman" panose="02020603050405020304" pitchFamily="18" charset="0"/>
              </a:rPr>
              <a:pPr/>
              <a:t>27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2836181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D7B15A4-725F-4171-B3BA-81A18882B709}" type="slidenum">
              <a:rPr lang="en-US" altLang="zh-CN" sz="1200" smtClean="0">
                <a:latin typeface="Times New Roman" panose="02020603050405020304" pitchFamily="18" charset="0"/>
              </a:rPr>
              <a:pPr/>
              <a:t>28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5402351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5923C55-BA88-49E2-9ADD-442C2A2D9979}" type="slidenum">
              <a:rPr lang="en-US" altLang="zh-CN" sz="1200" smtClean="0">
                <a:latin typeface="Times New Roman" panose="02020603050405020304" pitchFamily="18" charset="0"/>
              </a:rPr>
              <a:pPr/>
              <a:t>29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4782526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E192319-FE82-428C-8737-6129AB802D70}" type="slidenum">
              <a:rPr lang="en-US" altLang="zh-CN" sz="1200" smtClean="0">
                <a:latin typeface="Times New Roman" panose="02020603050405020304" pitchFamily="18" charset="0"/>
              </a:rPr>
              <a:pPr/>
              <a:t>30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2700837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EB90EA0-7708-4B56-9026-76D7049DE02B}" type="slidenum">
              <a:rPr lang="en-US" altLang="zh-CN" sz="1200" smtClean="0">
                <a:latin typeface="Times New Roman" panose="02020603050405020304" pitchFamily="18" charset="0"/>
              </a:rPr>
              <a:pPr/>
              <a:t>31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58627225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F9CEA55-BDD9-42C7-93B6-57C741134235}" type="slidenum">
              <a:rPr lang="en-US" altLang="zh-CN" sz="1200" smtClean="0">
                <a:latin typeface="Times New Roman" panose="02020603050405020304" pitchFamily="18" charset="0"/>
              </a:rPr>
              <a:pPr/>
              <a:t>32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7240980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C23F56E-04CB-4B9B-B977-41402A4BD46B}" type="slidenum">
              <a:rPr lang="en-US" altLang="zh-CN" sz="1200" smtClean="0">
                <a:latin typeface="Times New Roman" panose="02020603050405020304" pitchFamily="18" charset="0"/>
              </a:rPr>
              <a:pPr/>
              <a:t>33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4903832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60864D4-1114-47CE-9FF5-6ABE31BFEE99}" type="slidenum">
              <a:rPr lang="en-US" altLang="zh-CN" sz="1200" smtClean="0">
                <a:latin typeface="Times New Roman" panose="02020603050405020304" pitchFamily="18" charset="0"/>
              </a:rPr>
              <a:pPr/>
              <a:t>34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53810992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C7CCE15-3F38-4329-93B7-94A70909DCB7}" type="slidenum">
              <a:rPr lang="en-US" altLang="zh-CN" sz="1200" smtClean="0">
                <a:latin typeface="Times New Roman" panose="02020603050405020304" pitchFamily="18" charset="0"/>
              </a:rPr>
              <a:pPr/>
              <a:t>35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38366832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0BBD9D1-6A0D-4790-BF52-4C4EADD4BCB1}" type="slidenum">
              <a:rPr lang="en-US" altLang="zh-CN" sz="1200" smtClean="0">
                <a:latin typeface="Times New Roman" panose="02020603050405020304" pitchFamily="18" charset="0"/>
              </a:rPr>
              <a:pPr/>
              <a:t>36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99998400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26E0C1B-AF3E-4DC1-8F9E-213A11FE1658}" type="slidenum">
              <a:rPr lang="en-US" altLang="zh-CN" sz="1200" smtClean="0">
                <a:latin typeface="Times New Roman" panose="02020603050405020304" pitchFamily="18" charset="0"/>
              </a:rPr>
              <a:pPr/>
              <a:t>37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17721637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D0B8BDF-0053-48FA-A315-2127468D4DB5}" type="slidenum">
              <a:rPr lang="en-US" altLang="zh-CN" sz="1200" smtClean="0">
                <a:latin typeface="Times New Roman" panose="02020603050405020304" pitchFamily="18" charset="0"/>
              </a:rPr>
              <a:pPr/>
              <a:t>38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6649895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5945813-03A6-426B-8D70-3AAE1FDDAA15}" type="slidenum">
              <a:rPr lang="en-US" altLang="zh-CN" sz="1200" smtClean="0">
                <a:latin typeface="Times New Roman" panose="02020603050405020304" pitchFamily="18" charset="0"/>
              </a:rPr>
              <a:pPr/>
              <a:t>39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89431951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0E4F52-BC92-447E-BDE8-77EFD5B5BEC2}" type="slidenum">
              <a:rPr lang="en-US" altLang="zh-CN" sz="1200" smtClean="0">
                <a:latin typeface="Times New Roman" panose="02020603050405020304" pitchFamily="18" charset="0"/>
              </a:rPr>
              <a:pPr/>
              <a:t>40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6934344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86972E0-0187-4152-8165-44791A278908}" type="slidenum">
              <a:rPr lang="en-US" altLang="zh-CN" sz="1200" smtClean="0">
                <a:latin typeface="Times New Roman" panose="02020603050405020304" pitchFamily="18" charset="0"/>
              </a:rPr>
              <a:pPr/>
              <a:t>41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56801142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EFBC5396-6A70-42F3-B4D5-DB34DC3E22E0}" type="slidenum">
              <a:rPr lang="en-US" altLang="zh-CN" sz="1200" smtClean="0">
                <a:latin typeface="Times New Roman" panose="02020603050405020304" pitchFamily="18" charset="0"/>
              </a:rPr>
              <a:pPr/>
              <a:t>42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71553415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0D7952F-183D-44F9-9E6B-C84807CD7A0F}" type="slidenum">
              <a:rPr lang="en-US" altLang="zh-CN" sz="1200" smtClean="0">
                <a:latin typeface="Times New Roman" panose="02020603050405020304" pitchFamily="18" charset="0"/>
              </a:rPr>
              <a:pPr/>
              <a:t>43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61164357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3D54E98-84E1-4D1D-A3E9-3A30E8997226}" type="slidenum">
              <a:rPr lang="en-US" altLang="zh-CN" sz="1200" smtClean="0">
                <a:latin typeface="Times New Roman" panose="02020603050405020304" pitchFamily="18" charset="0"/>
              </a:rPr>
              <a:pPr/>
              <a:t>44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62301592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6141DC5-46DB-4B53-BDE9-30F6DDC77FA6}" type="slidenum">
              <a:rPr lang="en-US" altLang="zh-CN" sz="1200" smtClean="0">
                <a:latin typeface="Times New Roman" panose="02020603050405020304" pitchFamily="18" charset="0"/>
              </a:rPr>
              <a:pPr/>
              <a:t>45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76143808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289BB83-00FF-4CD8-97E1-DF003FE86EFC}" type="slidenum">
              <a:rPr lang="en-US" altLang="zh-CN" sz="1200" smtClean="0">
                <a:latin typeface="Times New Roman" panose="02020603050405020304" pitchFamily="18" charset="0"/>
              </a:rPr>
              <a:pPr/>
              <a:t>46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39591290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289BB83-00FF-4CD8-97E1-DF003FE86EFC}" type="slidenum">
              <a:rPr lang="en-US" altLang="zh-CN" sz="1200" smtClean="0">
                <a:latin typeface="Times New Roman" panose="02020603050405020304" pitchFamily="18" charset="0"/>
              </a:rPr>
              <a:pPr/>
              <a:t>47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41623364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48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639735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CPSC 310/603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4A19B-2ACC-4CC1-ABA1-C3787280346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69089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CPSC 310/603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A9940-6EE1-49E1-936D-B4DDE232C13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58308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CPSC 310/603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FEBF9-C1E4-4175-9EFA-0B5B7B26D82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08533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CPSC 310/603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264C8-F794-4E16-B34E-3233B3AC92E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2299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CPSC 310/603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8FF343-F820-4B19-BBFF-49A512ACB21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18782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CPSC 310/603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009A3-BFCD-483C-B45C-69EB26DB438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93038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CPSC 310/603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C481C7-78CD-47F7-94B5-40B5D99F2E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16837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CPSC 310/603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19933F-1615-46CC-8903-926DA8E49FC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84418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CPSC 310/603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B69468-79D4-4D2F-9AC2-A7E2F8708B2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57706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CPSC 310/603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B999B-4D15-4B80-9B59-2FBD87CF42D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48036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CPSC 310/603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76626C-1695-40FA-87DA-226B10ED3AC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82124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248400"/>
            <a:ext cx="2209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r>
              <a:rPr lang="en-US" altLang="zh-CN"/>
              <a:t>CPSC 310/603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A0C5B72C-2F48-4D41-AE6A-A59E77D2EE4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u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w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187624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347864" y="3068960"/>
            <a:ext cx="21490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24801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2: </a:t>
            </a:r>
            <a:r>
              <a:rPr lang="en-US" altLang="zh-CN" sz="1400">
                <a:ea typeface="宋体" panose="02010600030101010101" pitchFamily="2" charset="-122"/>
              </a:rPr>
              <a:t>Relational Database</a:t>
            </a:r>
            <a:endParaRPr lang="en-US" altLang="zh-CN" sz="14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2300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D6D8076-E83F-4656-9A99-F31942C32CEE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223963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Database is just another model  of information processing</a:t>
            </a:r>
          </a:p>
        </p:txBody>
      </p:sp>
      <p:sp>
        <p:nvSpPr>
          <p:cNvPr id="54276" name="Flowchart: Magnetic Disk 1"/>
          <p:cNvSpPr>
            <a:spLocks noChangeArrowheads="1"/>
          </p:cNvSpPr>
          <p:nvPr/>
        </p:nvSpPr>
        <p:spPr bwMode="auto">
          <a:xfrm>
            <a:off x="6173788" y="1773238"/>
            <a:ext cx="2663825" cy="4695825"/>
          </a:xfrm>
          <a:prstGeom prst="flowChartMagneticDisk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zh-CN" sz="280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6600">
                <a:solidFill>
                  <a:srgbClr val="FF0000"/>
                </a:solidFill>
                <a:ea typeface="宋体" panose="02010600030101010101" pitchFamily="2" charset="-122"/>
              </a:rPr>
              <a:t>Data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(in disks)</a:t>
            </a:r>
          </a:p>
        </p:txBody>
      </p:sp>
      <p:grpSp>
        <p:nvGrpSpPr>
          <p:cNvPr id="54277" name="Group 9"/>
          <p:cNvGrpSpPr>
            <a:grpSpLocks/>
          </p:cNvGrpSpPr>
          <p:nvPr/>
        </p:nvGrpSpPr>
        <p:grpSpPr bwMode="auto">
          <a:xfrm>
            <a:off x="4859338" y="5013325"/>
            <a:ext cx="1296987" cy="1238250"/>
            <a:chOff x="4067945" y="1387090"/>
            <a:chExt cx="4573506" cy="4814217"/>
          </a:xfrm>
        </p:grpSpPr>
        <p:pic>
          <p:nvPicPr>
            <p:cNvPr id="54282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5" y="1387090"/>
              <a:ext cx="4573506" cy="481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283" name="Rectangle 11"/>
            <p:cNvSpPr>
              <a:spLocks noChangeArrowheads="1"/>
            </p:cNvSpPr>
            <p:nvPr/>
          </p:nvSpPr>
          <p:spPr bwMode="auto">
            <a:xfrm>
              <a:off x="6045913" y="3573016"/>
              <a:ext cx="648072" cy="36004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000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54278" name="Rectangle 3"/>
          <p:cNvSpPr txBox="1">
            <a:spLocks noChangeArrowheads="1"/>
          </p:cNvSpPr>
          <p:nvPr/>
        </p:nvSpPr>
        <p:spPr bwMode="auto">
          <a:xfrm>
            <a:off x="468313" y="2020888"/>
            <a:ext cx="3816350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358775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58775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58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58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Then why study DB? 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Much more data, 	regular data techs would 	be very inefficient: How 	should data be stored?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Operations are simpler &amp; 	more specific: How do we 	take advantage of it?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New programming 	languages for the above.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(ACID) Reliability, security, 	consistency, currency</a:t>
            </a:r>
          </a:p>
        </p:txBody>
      </p:sp>
      <p:sp>
        <p:nvSpPr>
          <p:cNvPr id="54279" name="TextBox 3"/>
          <p:cNvSpPr txBox="1">
            <a:spLocks noChangeArrowheads="1"/>
          </p:cNvSpPr>
          <p:nvPr/>
        </p:nvSpPr>
        <p:spPr bwMode="auto">
          <a:xfrm>
            <a:off x="5108575" y="3394075"/>
            <a:ext cx="9906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set ops,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joins</a:t>
            </a:r>
          </a:p>
        </p:txBody>
      </p:sp>
      <p:sp>
        <p:nvSpPr>
          <p:cNvPr id="54280" name="TextBox 13"/>
          <p:cNvSpPr txBox="1">
            <a:spLocks noChangeArrowheads="1"/>
          </p:cNvSpPr>
          <p:nvPr/>
        </p:nvSpPr>
        <p:spPr bwMode="auto">
          <a:xfrm>
            <a:off x="5351463" y="5110163"/>
            <a:ext cx="444500" cy="263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4281" name="TextBox 14"/>
          <p:cNvSpPr txBox="1">
            <a:spLocks noChangeArrowheads="1"/>
          </p:cNvSpPr>
          <p:nvPr/>
        </p:nvSpPr>
        <p:spPr bwMode="auto">
          <a:xfrm>
            <a:off x="5334000" y="5084763"/>
            <a:ext cx="677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SQL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D320D42-055D-475C-A0A7-2574699F26F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223963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Database is just another model  of information processing</a:t>
            </a:r>
          </a:p>
        </p:txBody>
      </p:sp>
      <p:sp>
        <p:nvSpPr>
          <p:cNvPr id="56324" name="Flowchart: Magnetic Disk 1"/>
          <p:cNvSpPr>
            <a:spLocks noChangeArrowheads="1"/>
          </p:cNvSpPr>
          <p:nvPr/>
        </p:nvSpPr>
        <p:spPr bwMode="auto">
          <a:xfrm>
            <a:off x="6173788" y="1773238"/>
            <a:ext cx="2663825" cy="4695825"/>
          </a:xfrm>
          <a:prstGeom prst="flowChartMagneticDisk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zh-CN" sz="280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6600">
                <a:solidFill>
                  <a:srgbClr val="FF0000"/>
                </a:solidFill>
                <a:ea typeface="宋体" panose="02010600030101010101" pitchFamily="2" charset="-122"/>
              </a:rPr>
              <a:t>Data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(in disks)</a:t>
            </a:r>
          </a:p>
        </p:txBody>
      </p:sp>
      <p:grpSp>
        <p:nvGrpSpPr>
          <p:cNvPr id="56325" name="Group 9"/>
          <p:cNvGrpSpPr>
            <a:grpSpLocks/>
          </p:cNvGrpSpPr>
          <p:nvPr/>
        </p:nvGrpSpPr>
        <p:grpSpPr bwMode="auto">
          <a:xfrm>
            <a:off x="4859338" y="5013325"/>
            <a:ext cx="1296987" cy="1238250"/>
            <a:chOff x="4067945" y="1387090"/>
            <a:chExt cx="4573506" cy="4814217"/>
          </a:xfrm>
        </p:grpSpPr>
        <p:pic>
          <p:nvPicPr>
            <p:cNvPr id="56330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5" y="1387090"/>
              <a:ext cx="4573506" cy="481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331" name="Rectangle 11"/>
            <p:cNvSpPr>
              <a:spLocks noChangeArrowheads="1"/>
            </p:cNvSpPr>
            <p:nvPr/>
          </p:nvSpPr>
          <p:spPr bwMode="auto">
            <a:xfrm>
              <a:off x="6045913" y="3573016"/>
              <a:ext cx="648072" cy="36004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000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56326" name="Rectangle 3"/>
          <p:cNvSpPr txBox="1">
            <a:spLocks noChangeArrowheads="1"/>
          </p:cNvSpPr>
          <p:nvPr/>
        </p:nvSpPr>
        <p:spPr bwMode="auto">
          <a:xfrm>
            <a:off x="468313" y="2020888"/>
            <a:ext cx="3816350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358775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58775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58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58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Then why study DB? 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solidFill>
                  <a:srgbClr val="FF0000"/>
                </a:solidFill>
                <a:ea typeface="宋体" panose="02010600030101010101" pitchFamily="2" charset="-122"/>
              </a:rPr>
              <a:t>Much more data, 	regular data techs would 	be very inefficient: How 	should data be stored?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Operations are simpler &amp; 	more specific: How do we 	take advantage of it?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New programming 	languages for the above.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(ACID) Reliability, security, 	consistency, currency</a:t>
            </a:r>
          </a:p>
        </p:txBody>
      </p:sp>
      <p:sp>
        <p:nvSpPr>
          <p:cNvPr id="56327" name="TextBox 3"/>
          <p:cNvSpPr txBox="1">
            <a:spLocks noChangeArrowheads="1"/>
          </p:cNvSpPr>
          <p:nvPr/>
        </p:nvSpPr>
        <p:spPr bwMode="auto">
          <a:xfrm>
            <a:off x="5108575" y="3394075"/>
            <a:ext cx="9906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set ops,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joins</a:t>
            </a:r>
          </a:p>
        </p:txBody>
      </p:sp>
      <p:sp>
        <p:nvSpPr>
          <p:cNvPr id="56328" name="TextBox 13"/>
          <p:cNvSpPr txBox="1">
            <a:spLocks noChangeArrowheads="1"/>
          </p:cNvSpPr>
          <p:nvPr/>
        </p:nvSpPr>
        <p:spPr bwMode="auto">
          <a:xfrm>
            <a:off x="5351463" y="5110163"/>
            <a:ext cx="444500" cy="263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6329" name="TextBox 14"/>
          <p:cNvSpPr txBox="1">
            <a:spLocks noChangeArrowheads="1"/>
          </p:cNvSpPr>
          <p:nvPr/>
        </p:nvSpPr>
        <p:spPr bwMode="auto">
          <a:xfrm>
            <a:off x="5334000" y="5084763"/>
            <a:ext cx="677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SQL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60290A7-A874-4B30-B7A2-B621E44F7519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How Should Data be Stored?</a:t>
            </a:r>
          </a:p>
        </p:txBody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769225" cy="532765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>
                <a:ea typeface="宋体" panose="02010600030101010101" pitchFamily="2" charset="-122"/>
              </a:rPr>
              <a:t>Large volume: cannot fit in memory, 	thus in general stored in disks;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6E4B891-216A-412E-AEED-494D18BCC33E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How Should Data be Stored?</a:t>
            </a:r>
          </a:p>
        </p:txBody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769225" cy="532765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>
                <a:ea typeface="宋体" panose="02010600030101010101" pitchFamily="2" charset="-122"/>
              </a:rPr>
              <a:t>Large volume: cannot fit in memory, 	thus in general stored in disks;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>
                <a:ea typeface="宋体" panose="02010600030101010101" pitchFamily="2" charset="-122"/>
              </a:rPr>
              <a:t>Regular files are not organized 	enough;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2BDA122-4D07-4A05-9E63-6FE7ED9D563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How Should Data be Stored?</a:t>
            </a:r>
          </a:p>
        </p:txBody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769225" cy="532765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>
                <a:ea typeface="宋体" panose="02010600030101010101" pitchFamily="2" charset="-122"/>
              </a:rPr>
              <a:t>Large volume: cannot fit in memory, 	thus in general stored in disks;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>
                <a:ea typeface="宋体" panose="02010600030101010101" pitchFamily="2" charset="-122"/>
              </a:rPr>
              <a:t>Regular files are not organized 	enough;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>
                <a:ea typeface="宋体" panose="02010600030101010101" pitchFamily="2" charset="-122"/>
              </a:rPr>
              <a:t>Hierarchical structure and network 	structure were considered, but became 	less popular;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E69754D-5AE2-4D0D-891E-AE75585A49D0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How Should Data be Stored?</a:t>
            </a:r>
          </a:p>
        </p:txBody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769225" cy="532765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>
                <a:ea typeface="宋体" panose="02010600030101010101" pitchFamily="2" charset="-122"/>
              </a:rPr>
              <a:t>Large volume: cannot fit in memory, 	thus in general stored in disks;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>
                <a:ea typeface="宋体" panose="02010600030101010101" pitchFamily="2" charset="-122"/>
              </a:rPr>
              <a:t>Regular files are not organized 	enough;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>
                <a:ea typeface="宋体" panose="02010600030101010101" pitchFamily="2" charset="-122"/>
              </a:rPr>
              <a:t>Hierarchical structure and network 	structure were considered, but became 	less popular;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>
                <a:ea typeface="宋体" panose="02010600030101010101" pitchFamily="2" charset="-122"/>
              </a:rPr>
              <a:t>Table structures (2-dimensional arrays) 	are currently the most popular model 	(relational model);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D911CDA-80FD-409B-A481-2C7EFB5B583B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How Should Data be Stored?</a:t>
            </a:r>
          </a:p>
        </p:txBody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562850" cy="5327650"/>
          </a:xfrm>
        </p:spPr>
        <p:txBody>
          <a:bodyPr/>
          <a:lstStyle/>
          <a:p>
            <a:pPr marL="0" indent="0" defTabSz="539750">
              <a:buFont typeface="Monotype Sorts" pitchFamily="8" charset="2"/>
              <a:buNone/>
            </a:pPr>
            <a:r>
              <a:rPr lang="en-US" altLang="zh-CN">
                <a:solidFill>
                  <a:srgbClr val="FF0000"/>
                </a:solidFill>
                <a:ea typeface="宋体" panose="02010600030101010101" pitchFamily="2" charset="-122"/>
              </a:rPr>
              <a:t>How can everything be given by tables?</a:t>
            </a:r>
          </a:p>
          <a:p>
            <a:pPr marL="0" indent="0" defTabSz="539750">
              <a:buFont typeface="Monotype Sorts" pitchFamily="8" charset="2"/>
              <a:buNone/>
            </a:pPr>
            <a:endParaRPr lang="en-US" altLang="zh-CN" sz="280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C5337BC-62B0-4C52-A740-7E3B98A6C5F6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How Should Data be Stored?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562850" cy="5327650"/>
          </a:xfrm>
        </p:spPr>
        <p:txBody>
          <a:bodyPr/>
          <a:lstStyle/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How can everything be given by tables?</a:t>
            </a:r>
          </a:p>
          <a:p>
            <a:pPr marL="0" indent="-539750"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Well, information consists of objects/items 	and relationships among items;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endParaRPr lang="en-US" altLang="zh-CN" sz="28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209BC46-8D67-440E-BF46-26C3D8060483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How Should Data be Stored?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562850" cy="5327650"/>
          </a:xfrm>
        </p:spPr>
        <p:txBody>
          <a:bodyPr/>
          <a:lstStyle/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How can everything be given by tables?</a:t>
            </a:r>
          </a:p>
          <a:p>
            <a:pPr marL="0" indent="-539750"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Well, information consists of objects/items 	and relationships among items;</a:t>
            </a:r>
          </a:p>
          <a:p>
            <a:pPr marL="0" indent="-539750"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An item has certain properties, which can 	be listed in a row. Thus, a collection of 	similar items can be given as a table, one 	row for an item;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1CA04ED-DF7A-405A-858A-C877321D9084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How Should Data be Stored?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562850" cy="5327650"/>
          </a:xfrm>
        </p:spPr>
        <p:txBody>
          <a:bodyPr/>
          <a:lstStyle/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How can everything be given by tables?</a:t>
            </a:r>
          </a:p>
          <a:p>
            <a:pPr marL="0" indent="-539750"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Well, information consists of objects/items 	and relationships among items;</a:t>
            </a:r>
          </a:p>
          <a:p>
            <a:pPr marL="0" indent="-539750"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An item has certain properties, which can 	be listed in a row. Thus, a collection of 	similar items can be given as a table, one 	row for an item;</a:t>
            </a:r>
          </a:p>
          <a:p>
            <a:pPr marL="0" indent="-539750"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A relationship can be given by listing each 	item group that satisfies the relationship;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AA2B485-26D4-44D9-8A17-89093985875F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How Should Data be Stored?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562850" cy="5327650"/>
          </a:xfrm>
        </p:spPr>
        <p:txBody>
          <a:bodyPr/>
          <a:lstStyle/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How can everything be given by tables?</a:t>
            </a:r>
          </a:p>
          <a:p>
            <a:pPr marL="0" indent="-539750"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Well, information consists of objects/items 	and relationships among items;</a:t>
            </a:r>
          </a:p>
          <a:p>
            <a:pPr marL="0" indent="-539750"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An item has certain properties, which can 	be listed in a row. Thus, a collection of 	similar items can be given as a table, one 	row for an item;</a:t>
            </a:r>
          </a:p>
          <a:p>
            <a:pPr marL="0" indent="-539750"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A relationship can be given by listing each 	item group that satisfies the relationship; </a:t>
            </a:r>
          </a:p>
          <a:p>
            <a:pPr marL="0" indent="-539750"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High-level representation of information 	(E-R Diagram: Chapter 4)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457640F-EA80-491F-BEE7-EC84FB714AEA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Table structures (terminologies)</a:t>
            </a:r>
          </a:p>
        </p:txBody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769225" cy="532765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>
                <a:ea typeface="宋体" panose="02010600030101010101" pitchFamily="2" charset="-122"/>
              </a:rPr>
              <a:t>Information is stored in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tables (≡ relations)</a:t>
            </a:r>
            <a:r>
              <a:rPr lang="en-US" altLang="zh-CN" sz="2800">
                <a:ea typeface="宋体" panose="02010600030101010101" pitchFamily="2" charset="-122"/>
              </a:rPr>
              <a:t>;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>
                <a:ea typeface="宋体" panose="02010600030101010101" pitchFamily="2" charset="-122"/>
              </a:rPr>
              <a:t>Each column of a table is an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attribute</a:t>
            </a:r>
            <a:r>
              <a:rPr lang="en-US" altLang="zh-CN" sz="2800">
                <a:ea typeface="宋体" panose="02010600030101010101" pitchFamily="2" charset="-122"/>
              </a:rPr>
              <a:t>, with 	an attribute name;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BE37FE2-9843-4381-8286-414AB660D2FB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769225" cy="532765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>
                <a:ea typeface="宋体" panose="02010600030101010101" pitchFamily="2" charset="-122"/>
              </a:rPr>
              <a:t>Information is stored in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tables (≡ relations)</a:t>
            </a:r>
            <a:r>
              <a:rPr lang="en-US" altLang="zh-CN" sz="2800">
                <a:ea typeface="宋体" panose="02010600030101010101" pitchFamily="2" charset="-122"/>
              </a:rPr>
              <a:t>;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>
                <a:ea typeface="宋体" panose="02010600030101010101" pitchFamily="2" charset="-122"/>
              </a:rPr>
              <a:t>Each column of a table is an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attribute</a:t>
            </a:r>
            <a:r>
              <a:rPr lang="en-US" altLang="zh-CN" sz="2800">
                <a:ea typeface="宋体" panose="02010600030101010101" pitchFamily="2" charset="-122"/>
              </a:rPr>
              <a:t>, with 	an attribute name;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>
                <a:ea typeface="宋体" panose="02010600030101010101" pitchFamily="2" charset="-122"/>
              </a:rPr>
              <a:t>A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database</a:t>
            </a:r>
            <a:r>
              <a:rPr lang="en-US" altLang="zh-CN" sz="2800">
                <a:ea typeface="宋体" panose="02010600030101010101" pitchFamily="2" charset="-122"/>
              </a:rPr>
              <a:t> is a collection of relations;</a:t>
            </a:r>
          </a:p>
        </p:txBody>
      </p:sp>
      <p:sp>
        <p:nvSpPr>
          <p:cNvPr id="78852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Table structures (terminologies)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7EB0B0-A29E-447B-B104-DF2442103CA2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769225" cy="532765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>
                <a:ea typeface="宋体" panose="02010600030101010101" pitchFamily="2" charset="-122"/>
              </a:rPr>
              <a:t>Information is stored in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tables (≡ relations)</a:t>
            </a:r>
            <a:r>
              <a:rPr lang="en-US" altLang="zh-CN" sz="2800">
                <a:ea typeface="宋体" panose="02010600030101010101" pitchFamily="2" charset="-122"/>
              </a:rPr>
              <a:t>;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>
                <a:ea typeface="宋体" panose="02010600030101010101" pitchFamily="2" charset="-122"/>
              </a:rPr>
              <a:t>Each column of a table is an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attribute</a:t>
            </a:r>
            <a:r>
              <a:rPr lang="en-US" altLang="zh-CN" sz="2800">
                <a:ea typeface="宋体" panose="02010600030101010101" pitchFamily="2" charset="-122"/>
              </a:rPr>
              <a:t>, with 	an attribute name;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>
                <a:ea typeface="宋体" panose="02010600030101010101" pitchFamily="2" charset="-122"/>
              </a:rPr>
              <a:t>A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database</a:t>
            </a:r>
            <a:r>
              <a:rPr lang="en-US" altLang="zh-CN" sz="2800">
                <a:ea typeface="宋体" panose="02010600030101010101" pitchFamily="2" charset="-122"/>
              </a:rPr>
              <a:t> is a collection of relations;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>
                <a:ea typeface="宋体" panose="02010600030101010101" pitchFamily="2" charset="-122"/>
              </a:rPr>
              <a:t>An example table (Account):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17650" y="3876675"/>
          <a:ext cx="6096000" cy="2371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434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Account No.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Balance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Type</a:t>
                      </a: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34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12345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20,520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checking</a:t>
                      </a: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34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23456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1,000,000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CD</a:t>
                      </a: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34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34567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savings</a:t>
                      </a: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434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45678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7,023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checking</a:t>
                      </a: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09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Table structures (terminologies)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A2E03D9-88B9-4665-8BBA-D62329DF0372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829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Table structures (terminologies)</a:t>
            </a:r>
          </a:p>
        </p:txBody>
      </p:sp>
      <p:sp>
        <p:nvSpPr>
          <p:cNvPr id="82948" name="Rectangle 3"/>
          <p:cNvSpPr txBox="1">
            <a:spLocks noChangeArrowheads="1"/>
          </p:cNvSpPr>
          <p:nvPr/>
        </p:nvSpPr>
        <p:spPr bwMode="auto">
          <a:xfrm>
            <a:off x="798513" y="1125538"/>
            <a:ext cx="7654925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3000">
                <a:ea typeface="宋体" panose="02010600030101010101" pitchFamily="2" charset="-122"/>
              </a:rPr>
              <a:t>A </a:t>
            </a:r>
            <a:r>
              <a:rPr lang="en-US" altLang="zh-CN" sz="3000">
                <a:solidFill>
                  <a:srgbClr val="FF0000"/>
                </a:solidFill>
                <a:ea typeface="宋体" panose="02010600030101010101" pitchFamily="2" charset="-122"/>
              </a:rPr>
              <a:t>relation schema </a:t>
            </a:r>
            <a:r>
              <a:rPr lang="en-US" altLang="zh-CN" sz="3000">
                <a:ea typeface="宋体" panose="02010600030101010101" pitchFamily="2" charset="-122"/>
              </a:rPr>
              <a:t>gives the name of the 	relation and its attributes;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5700C02-88AF-40AD-A307-11904E612B43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849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Table structures (terminologies)</a:t>
            </a:r>
          </a:p>
        </p:txBody>
      </p:sp>
      <p:sp>
        <p:nvSpPr>
          <p:cNvPr id="84996" name="Rectangle 3"/>
          <p:cNvSpPr txBox="1">
            <a:spLocks noChangeArrowheads="1"/>
          </p:cNvSpPr>
          <p:nvPr/>
        </p:nvSpPr>
        <p:spPr bwMode="auto">
          <a:xfrm>
            <a:off x="798513" y="1125538"/>
            <a:ext cx="7654925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3000">
                <a:ea typeface="宋体" panose="02010600030101010101" pitchFamily="2" charset="-122"/>
              </a:rPr>
              <a:t>A </a:t>
            </a:r>
            <a:r>
              <a:rPr lang="en-US" altLang="zh-CN" sz="3000">
                <a:solidFill>
                  <a:srgbClr val="FF0000"/>
                </a:solidFill>
                <a:ea typeface="宋体" panose="02010600030101010101" pitchFamily="2" charset="-122"/>
              </a:rPr>
              <a:t>relation schema </a:t>
            </a:r>
            <a:r>
              <a:rPr lang="en-US" altLang="zh-CN" sz="3000">
                <a:ea typeface="宋体" panose="02010600030101010101" pitchFamily="2" charset="-122"/>
              </a:rPr>
              <a:t>gives the name of the 	relation and its attributes;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3000">
                <a:ea typeface="宋体" panose="02010600030101010101" pitchFamily="2" charset="-122"/>
              </a:rPr>
              <a:t>A </a:t>
            </a:r>
            <a:r>
              <a:rPr lang="en-US" altLang="zh-CN" sz="3000">
                <a:solidFill>
                  <a:srgbClr val="FF0000"/>
                </a:solidFill>
                <a:ea typeface="宋体" panose="02010600030101010101" pitchFamily="2" charset="-122"/>
              </a:rPr>
              <a:t>database schema </a:t>
            </a:r>
            <a:r>
              <a:rPr lang="en-US" altLang="zh-CN" sz="3000">
                <a:ea typeface="宋体" panose="02010600030101010101" pitchFamily="2" charset="-122"/>
              </a:rPr>
              <a:t>gives the schemas 	for all relations in the database;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AF1254E-0BF6-4EDA-AF8F-E8F2A3DA5698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870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Table structures (terminologies)</a:t>
            </a:r>
          </a:p>
        </p:txBody>
      </p:sp>
      <p:sp>
        <p:nvSpPr>
          <p:cNvPr id="87044" name="Rectangle 3"/>
          <p:cNvSpPr txBox="1">
            <a:spLocks noChangeArrowheads="1"/>
          </p:cNvSpPr>
          <p:nvPr/>
        </p:nvSpPr>
        <p:spPr bwMode="auto">
          <a:xfrm>
            <a:off x="798513" y="1125538"/>
            <a:ext cx="7654925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3000">
                <a:ea typeface="宋体" panose="02010600030101010101" pitchFamily="2" charset="-122"/>
              </a:rPr>
              <a:t>A </a:t>
            </a:r>
            <a:r>
              <a:rPr lang="en-US" altLang="zh-CN" sz="3000">
                <a:solidFill>
                  <a:srgbClr val="FF0000"/>
                </a:solidFill>
                <a:ea typeface="宋体" panose="02010600030101010101" pitchFamily="2" charset="-122"/>
              </a:rPr>
              <a:t>relation schema </a:t>
            </a:r>
            <a:r>
              <a:rPr lang="en-US" altLang="zh-CN" sz="3000">
                <a:ea typeface="宋体" panose="02010600030101010101" pitchFamily="2" charset="-122"/>
              </a:rPr>
              <a:t>gives the name of the 	relation and its attributes;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3000">
                <a:ea typeface="宋体" panose="02010600030101010101" pitchFamily="2" charset="-122"/>
              </a:rPr>
              <a:t>A </a:t>
            </a:r>
            <a:r>
              <a:rPr lang="en-US" altLang="zh-CN" sz="3000">
                <a:solidFill>
                  <a:srgbClr val="FF0000"/>
                </a:solidFill>
                <a:ea typeface="宋体" panose="02010600030101010101" pitchFamily="2" charset="-122"/>
              </a:rPr>
              <a:t>database schema </a:t>
            </a:r>
            <a:r>
              <a:rPr lang="en-US" altLang="zh-CN" sz="3000">
                <a:ea typeface="宋体" panose="02010600030101010101" pitchFamily="2" charset="-122"/>
              </a:rPr>
              <a:t>gives the schemas 	for all relations in the database;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3000">
                <a:ea typeface="宋体" panose="02010600030101010101" pitchFamily="2" charset="-122"/>
              </a:rPr>
              <a:t>Schemas affects how the data is stored;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534C236-39C8-4268-AB30-72C3B1EE26B6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890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Table structures (terminologies)</a:t>
            </a:r>
          </a:p>
        </p:txBody>
      </p:sp>
      <p:sp>
        <p:nvSpPr>
          <p:cNvPr id="89092" name="Rectangle 3"/>
          <p:cNvSpPr txBox="1">
            <a:spLocks noChangeArrowheads="1"/>
          </p:cNvSpPr>
          <p:nvPr/>
        </p:nvSpPr>
        <p:spPr bwMode="auto">
          <a:xfrm>
            <a:off x="798513" y="1125538"/>
            <a:ext cx="7654925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3000">
                <a:ea typeface="宋体" panose="02010600030101010101" pitchFamily="2" charset="-122"/>
              </a:rPr>
              <a:t>A </a:t>
            </a:r>
            <a:r>
              <a:rPr lang="en-US" altLang="zh-CN" sz="3000">
                <a:solidFill>
                  <a:srgbClr val="FF0000"/>
                </a:solidFill>
                <a:ea typeface="宋体" panose="02010600030101010101" pitchFamily="2" charset="-122"/>
              </a:rPr>
              <a:t>relation schema </a:t>
            </a:r>
            <a:r>
              <a:rPr lang="en-US" altLang="zh-CN" sz="3000">
                <a:ea typeface="宋体" panose="02010600030101010101" pitchFamily="2" charset="-122"/>
              </a:rPr>
              <a:t>gives the name of the 	relation and its attributes;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3000">
                <a:ea typeface="宋体" panose="02010600030101010101" pitchFamily="2" charset="-122"/>
              </a:rPr>
              <a:t>A </a:t>
            </a:r>
            <a:r>
              <a:rPr lang="en-US" altLang="zh-CN" sz="3000">
                <a:solidFill>
                  <a:srgbClr val="FF0000"/>
                </a:solidFill>
                <a:ea typeface="宋体" panose="02010600030101010101" pitchFamily="2" charset="-122"/>
              </a:rPr>
              <a:t>database schema </a:t>
            </a:r>
            <a:r>
              <a:rPr lang="en-US" altLang="zh-CN" sz="3000">
                <a:ea typeface="宋体" panose="02010600030101010101" pitchFamily="2" charset="-122"/>
              </a:rPr>
              <a:t>gives the schemas 	for all relations in the database;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3000">
                <a:ea typeface="宋体" panose="02010600030101010101" pitchFamily="2" charset="-122"/>
              </a:rPr>
              <a:t>Schemas affects how the data is stored;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3000">
                <a:ea typeface="宋体" panose="02010600030101010101" pitchFamily="2" charset="-122"/>
              </a:rPr>
              <a:t>Database schemas are given and altered 	using </a:t>
            </a:r>
            <a:r>
              <a:rPr lang="en-US" altLang="zh-CN" sz="3000">
                <a:solidFill>
                  <a:srgbClr val="FF0000"/>
                </a:solidFill>
                <a:ea typeface="宋体" panose="02010600030101010101" pitchFamily="2" charset="-122"/>
              </a:rPr>
              <a:t>database definition language 	</a:t>
            </a:r>
            <a:r>
              <a:rPr lang="en-US" altLang="zh-CN" sz="3000">
                <a:ea typeface="宋体" panose="02010600030101010101" pitchFamily="2" charset="-122"/>
              </a:rPr>
              <a:t>(DDL);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44EC9E7-EE17-4D9F-8975-D88B7F4F2ED9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91139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Table structures (terminologies)</a:t>
            </a:r>
          </a:p>
        </p:txBody>
      </p:sp>
      <p:sp>
        <p:nvSpPr>
          <p:cNvPr id="91140" name="Rectangle 3"/>
          <p:cNvSpPr txBox="1">
            <a:spLocks noChangeArrowheads="1"/>
          </p:cNvSpPr>
          <p:nvPr/>
        </p:nvSpPr>
        <p:spPr bwMode="auto">
          <a:xfrm>
            <a:off x="798513" y="1125538"/>
            <a:ext cx="7654925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3000">
                <a:ea typeface="宋体" panose="02010600030101010101" pitchFamily="2" charset="-122"/>
              </a:rPr>
              <a:t>A </a:t>
            </a:r>
            <a:r>
              <a:rPr lang="en-US" altLang="zh-CN" sz="3000">
                <a:solidFill>
                  <a:srgbClr val="FF0000"/>
                </a:solidFill>
                <a:ea typeface="宋体" panose="02010600030101010101" pitchFamily="2" charset="-122"/>
              </a:rPr>
              <a:t>relation schema </a:t>
            </a:r>
            <a:r>
              <a:rPr lang="en-US" altLang="zh-CN" sz="3000">
                <a:ea typeface="宋体" panose="02010600030101010101" pitchFamily="2" charset="-122"/>
              </a:rPr>
              <a:t>gives the name of the 	relation and its attributes;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3000">
                <a:ea typeface="宋体" panose="02010600030101010101" pitchFamily="2" charset="-122"/>
              </a:rPr>
              <a:t>A </a:t>
            </a:r>
            <a:r>
              <a:rPr lang="en-US" altLang="zh-CN" sz="3000">
                <a:solidFill>
                  <a:srgbClr val="FF0000"/>
                </a:solidFill>
                <a:ea typeface="宋体" panose="02010600030101010101" pitchFamily="2" charset="-122"/>
              </a:rPr>
              <a:t>database schema </a:t>
            </a:r>
            <a:r>
              <a:rPr lang="en-US" altLang="zh-CN" sz="3000">
                <a:ea typeface="宋体" panose="02010600030101010101" pitchFamily="2" charset="-122"/>
              </a:rPr>
              <a:t>gives the schemas 	for all relations in the database;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3000">
                <a:ea typeface="宋体" panose="02010600030101010101" pitchFamily="2" charset="-122"/>
              </a:rPr>
              <a:t>Schemas affects how the data is stored;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3000">
                <a:ea typeface="宋体" panose="02010600030101010101" pitchFamily="2" charset="-122"/>
              </a:rPr>
              <a:t>Database schemas are given and altered 	using </a:t>
            </a:r>
            <a:r>
              <a:rPr lang="en-US" altLang="zh-CN" sz="3000">
                <a:solidFill>
                  <a:srgbClr val="FF0000"/>
                </a:solidFill>
                <a:ea typeface="宋体" panose="02010600030101010101" pitchFamily="2" charset="-122"/>
              </a:rPr>
              <a:t>database definition language 	</a:t>
            </a:r>
            <a:r>
              <a:rPr lang="en-US" altLang="zh-CN" sz="3000">
                <a:ea typeface="宋体" panose="02010600030101010101" pitchFamily="2" charset="-122"/>
              </a:rPr>
              <a:t>(DDL);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3000">
                <a:ea typeface="宋体" panose="02010600030101010101" pitchFamily="2" charset="-122"/>
              </a:rPr>
              <a:t>Only </a:t>
            </a:r>
            <a:r>
              <a:rPr lang="en-US" altLang="zh-CN" sz="3000">
                <a:solidFill>
                  <a:srgbClr val="FF0000"/>
                </a:solidFill>
                <a:ea typeface="宋体" panose="02010600030101010101" pitchFamily="2" charset="-122"/>
              </a:rPr>
              <a:t>database administrator </a:t>
            </a:r>
            <a:r>
              <a:rPr lang="en-US" altLang="zh-CN" sz="3000">
                <a:ea typeface="宋体" panose="02010600030101010101" pitchFamily="2" charset="-122"/>
              </a:rPr>
              <a:t>can use 	DDL.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F8A6146-7BDD-42C2-AFC0-3FF5057919FF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93187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What is a good DB schema?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EFF202B-0219-4D97-8DF7-5F091D7EA3C9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95235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What is a good DB schema?</a:t>
            </a:r>
          </a:p>
        </p:txBody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377950"/>
            <a:ext cx="7635875" cy="45720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>
                <a:ea typeface="宋体" panose="02010600030101010101" pitchFamily="2" charset="-122"/>
              </a:rPr>
              <a:t>What is a </a:t>
            </a:r>
            <a:r>
              <a:rPr lang="en-US" altLang="zh-CN">
                <a:solidFill>
                  <a:srgbClr val="FF0000"/>
                </a:solidFill>
                <a:ea typeface="宋体" panose="02010600030101010101" pitchFamily="2" charset="-122"/>
              </a:rPr>
              <a:t>good</a:t>
            </a:r>
            <a:r>
              <a:rPr lang="en-US" altLang="zh-CN">
                <a:ea typeface="宋体" panose="02010600030101010101" pitchFamily="2" charset="-122"/>
              </a:rPr>
              <a:t> table structure? Fat or 	thin?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715D14E-903E-4E79-B948-85769E69D094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972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What is a good DB schema?</a:t>
            </a:r>
          </a:p>
        </p:txBody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377950"/>
            <a:ext cx="7635875" cy="45720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>
                <a:ea typeface="宋体" panose="02010600030101010101" pitchFamily="2" charset="-122"/>
              </a:rPr>
              <a:t>What is a </a:t>
            </a:r>
            <a:r>
              <a:rPr lang="en-US" altLang="zh-CN">
                <a:solidFill>
                  <a:srgbClr val="FF0000"/>
                </a:solidFill>
                <a:ea typeface="宋体" panose="02010600030101010101" pitchFamily="2" charset="-122"/>
              </a:rPr>
              <a:t>good</a:t>
            </a:r>
            <a:r>
              <a:rPr lang="en-US" altLang="zh-CN">
                <a:ea typeface="宋体" panose="02010600030101010101" pitchFamily="2" charset="-122"/>
              </a:rPr>
              <a:t> table structure? Fat or 	thin?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>
                <a:ea typeface="宋体" panose="02010600030101010101" pitchFamily="2" charset="-122"/>
              </a:rPr>
              <a:t>More important: how can tables 	guarantee </a:t>
            </a:r>
            <a:r>
              <a:rPr lang="en-US" altLang="zh-CN">
                <a:solidFill>
                  <a:srgbClr val="FF0000"/>
                </a:solidFill>
                <a:ea typeface="宋体" panose="02010600030101010101" pitchFamily="2" charset="-122"/>
              </a:rPr>
              <a:t>information consistency</a:t>
            </a:r>
            <a:r>
              <a:rPr lang="en-US" altLang="zh-CN">
                <a:ea typeface="宋体" panose="02010600030101010101" pitchFamily="2" charset="-122"/>
              </a:rPr>
              <a:t>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7A473CA-CACD-45E5-8CCC-4F343B7AFFAF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01379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What is a good DB schema?</a:t>
            </a:r>
          </a:p>
        </p:txBody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377950"/>
            <a:ext cx="7635875" cy="45720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dirty="0">
                <a:ea typeface="宋体" panose="02010600030101010101" pitchFamily="2" charset="-122"/>
              </a:rPr>
              <a:t>What is a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good</a:t>
            </a:r>
            <a:r>
              <a:rPr lang="en-US" altLang="zh-CN" dirty="0">
                <a:ea typeface="宋体" panose="02010600030101010101" pitchFamily="2" charset="-122"/>
              </a:rPr>
              <a:t> table structure? Fat or 	thin?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dirty="0">
                <a:ea typeface="宋体" panose="02010600030101010101" pitchFamily="2" charset="-122"/>
              </a:rPr>
              <a:t>More important: how can tables 	guarantee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information consistency</a:t>
            </a:r>
            <a:r>
              <a:rPr lang="en-US" altLang="zh-CN" dirty="0">
                <a:ea typeface="宋体" panose="02010600030101010101" pitchFamily="2" charset="-122"/>
              </a:rPr>
              <a:t>?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dirty="0">
                <a:ea typeface="宋体" panose="02010600030101010101" pitchFamily="2" charset="-122"/>
              </a:rPr>
              <a:t>There is a beautiful theory (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functional 	dependency</a:t>
            </a:r>
            <a:r>
              <a:rPr lang="en-US" altLang="zh-CN" dirty="0">
                <a:ea typeface="宋体" panose="02010600030101010101" pitchFamily="2" charset="-122"/>
              </a:rPr>
              <a:t>) for constructing  a good 	database schema (Chapter 3).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3C21B98-D4AC-4A5E-BEC0-D29FE0012CC0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034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223963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Database is just another model  of information processing</a:t>
            </a:r>
          </a:p>
        </p:txBody>
      </p:sp>
      <p:sp>
        <p:nvSpPr>
          <p:cNvPr id="103428" name="Flowchart: Magnetic Disk 1"/>
          <p:cNvSpPr>
            <a:spLocks noChangeArrowheads="1"/>
          </p:cNvSpPr>
          <p:nvPr/>
        </p:nvSpPr>
        <p:spPr bwMode="auto">
          <a:xfrm>
            <a:off x="6173788" y="1773238"/>
            <a:ext cx="2663825" cy="4695825"/>
          </a:xfrm>
          <a:prstGeom prst="flowChartMagneticDisk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zh-CN" sz="280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6600">
                <a:solidFill>
                  <a:srgbClr val="FF0000"/>
                </a:solidFill>
                <a:ea typeface="宋体" panose="02010600030101010101" pitchFamily="2" charset="-122"/>
              </a:rPr>
              <a:t>Data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(in disks)</a:t>
            </a:r>
          </a:p>
        </p:txBody>
      </p:sp>
      <p:grpSp>
        <p:nvGrpSpPr>
          <p:cNvPr id="103429" name="Group 9"/>
          <p:cNvGrpSpPr>
            <a:grpSpLocks/>
          </p:cNvGrpSpPr>
          <p:nvPr/>
        </p:nvGrpSpPr>
        <p:grpSpPr bwMode="auto">
          <a:xfrm>
            <a:off x="4859338" y="5013325"/>
            <a:ext cx="1296987" cy="1238250"/>
            <a:chOff x="4067945" y="1387090"/>
            <a:chExt cx="4573506" cy="4814217"/>
          </a:xfrm>
        </p:grpSpPr>
        <p:pic>
          <p:nvPicPr>
            <p:cNvPr id="103434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5" y="1387090"/>
              <a:ext cx="4573506" cy="481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435" name="Rectangle 11"/>
            <p:cNvSpPr>
              <a:spLocks noChangeArrowheads="1"/>
            </p:cNvSpPr>
            <p:nvPr/>
          </p:nvSpPr>
          <p:spPr bwMode="auto">
            <a:xfrm>
              <a:off x="6045913" y="3573016"/>
              <a:ext cx="648072" cy="36004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000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03430" name="Rectangle 3"/>
          <p:cNvSpPr txBox="1">
            <a:spLocks noChangeArrowheads="1"/>
          </p:cNvSpPr>
          <p:nvPr/>
        </p:nvSpPr>
        <p:spPr bwMode="auto">
          <a:xfrm>
            <a:off x="468313" y="2020888"/>
            <a:ext cx="3816350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358775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58775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58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58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Then why study DB? 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solidFill>
                  <a:srgbClr val="FF0000"/>
                </a:solidFill>
                <a:ea typeface="宋体" panose="02010600030101010101" pitchFamily="2" charset="-122"/>
              </a:rPr>
              <a:t>Much more data, 	regular data techs would 	be very inefficient: How 	should data be stored?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Operations are simpler &amp; 	more specific: How do we 	take advantage of it?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New programming 	languages for the above.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(ACID) Reliability, security, 	consistency, currency</a:t>
            </a:r>
          </a:p>
        </p:txBody>
      </p:sp>
      <p:sp>
        <p:nvSpPr>
          <p:cNvPr id="103431" name="TextBox 3"/>
          <p:cNvSpPr txBox="1">
            <a:spLocks noChangeArrowheads="1"/>
          </p:cNvSpPr>
          <p:nvPr/>
        </p:nvSpPr>
        <p:spPr bwMode="auto">
          <a:xfrm>
            <a:off x="5108575" y="3394075"/>
            <a:ext cx="9906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set ops,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joins</a:t>
            </a:r>
          </a:p>
        </p:txBody>
      </p:sp>
      <p:sp>
        <p:nvSpPr>
          <p:cNvPr id="103432" name="TextBox 13"/>
          <p:cNvSpPr txBox="1">
            <a:spLocks noChangeArrowheads="1"/>
          </p:cNvSpPr>
          <p:nvPr/>
        </p:nvSpPr>
        <p:spPr bwMode="auto">
          <a:xfrm>
            <a:off x="5351463" y="5110163"/>
            <a:ext cx="444500" cy="263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3433" name="TextBox 14"/>
          <p:cNvSpPr txBox="1">
            <a:spLocks noChangeArrowheads="1"/>
          </p:cNvSpPr>
          <p:nvPr/>
        </p:nvSpPr>
        <p:spPr bwMode="auto">
          <a:xfrm>
            <a:off x="5334000" y="5084763"/>
            <a:ext cx="677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SQL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490C450-32C3-4EAA-ADCA-17E3D21F1FDA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054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223963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Database is just another model  of information processing</a:t>
            </a:r>
          </a:p>
        </p:txBody>
      </p:sp>
      <p:sp>
        <p:nvSpPr>
          <p:cNvPr id="105476" name="Flowchart: Magnetic Disk 1"/>
          <p:cNvSpPr>
            <a:spLocks noChangeArrowheads="1"/>
          </p:cNvSpPr>
          <p:nvPr/>
        </p:nvSpPr>
        <p:spPr bwMode="auto">
          <a:xfrm>
            <a:off x="6173788" y="1773238"/>
            <a:ext cx="2663825" cy="4695825"/>
          </a:xfrm>
          <a:prstGeom prst="flowChartMagneticDisk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zh-CN" sz="280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6600">
                <a:solidFill>
                  <a:srgbClr val="FF0000"/>
                </a:solidFill>
                <a:ea typeface="宋体" panose="02010600030101010101" pitchFamily="2" charset="-122"/>
              </a:rPr>
              <a:t>Data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(in disks)</a:t>
            </a:r>
          </a:p>
        </p:txBody>
      </p:sp>
      <p:grpSp>
        <p:nvGrpSpPr>
          <p:cNvPr id="105477" name="Group 9"/>
          <p:cNvGrpSpPr>
            <a:grpSpLocks/>
          </p:cNvGrpSpPr>
          <p:nvPr/>
        </p:nvGrpSpPr>
        <p:grpSpPr bwMode="auto">
          <a:xfrm>
            <a:off x="4859338" y="5013325"/>
            <a:ext cx="1296987" cy="1238250"/>
            <a:chOff x="4067945" y="1387090"/>
            <a:chExt cx="4573506" cy="4814217"/>
          </a:xfrm>
        </p:grpSpPr>
        <p:pic>
          <p:nvPicPr>
            <p:cNvPr id="105482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5" y="1387090"/>
              <a:ext cx="4573506" cy="481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5483" name="Rectangle 11"/>
            <p:cNvSpPr>
              <a:spLocks noChangeArrowheads="1"/>
            </p:cNvSpPr>
            <p:nvPr/>
          </p:nvSpPr>
          <p:spPr bwMode="auto">
            <a:xfrm>
              <a:off x="6045913" y="3573016"/>
              <a:ext cx="648072" cy="36004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000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05478" name="Rectangle 3"/>
          <p:cNvSpPr txBox="1">
            <a:spLocks noChangeArrowheads="1"/>
          </p:cNvSpPr>
          <p:nvPr/>
        </p:nvSpPr>
        <p:spPr bwMode="auto">
          <a:xfrm>
            <a:off x="468313" y="2020888"/>
            <a:ext cx="3816350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358775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58775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58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58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Then why study DB? 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Much more data, 	regular data techs would 	be very inefficient: How 	should data be stored?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solidFill>
                  <a:srgbClr val="FF0000"/>
                </a:solidFill>
                <a:ea typeface="宋体" panose="02010600030101010101" pitchFamily="2" charset="-122"/>
              </a:rPr>
              <a:t>Operations are simpler &amp; 	more specific: How do we 	take advantage of it?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New programming 	languages for the above.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(ACID) Reliability, security, 	consistency, currency</a:t>
            </a:r>
          </a:p>
        </p:txBody>
      </p:sp>
      <p:sp>
        <p:nvSpPr>
          <p:cNvPr id="105479" name="TextBox 3"/>
          <p:cNvSpPr txBox="1">
            <a:spLocks noChangeArrowheads="1"/>
          </p:cNvSpPr>
          <p:nvPr/>
        </p:nvSpPr>
        <p:spPr bwMode="auto">
          <a:xfrm>
            <a:off x="5108575" y="3394075"/>
            <a:ext cx="9906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set ops,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joins</a:t>
            </a:r>
          </a:p>
        </p:txBody>
      </p:sp>
      <p:sp>
        <p:nvSpPr>
          <p:cNvPr id="105480" name="TextBox 13"/>
          <p:cNvSpPr txBox="1">
            <a:spLocks noChangeArrowheads="1"/>
          </p:cNvSpPr>
          <p:nvPr/>
        </p:nvSpPr>
        <p:spPr bwMode="auto">
          <a:xfrm>
            <a:off x="5351463" y="5110163"/>
            <a:ext cx="444500" cy="263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5481" name="TextBox 14"/>
          <p:cNvSpPr txBox="1">
            <a:spLocks noChangeArrowheads="1"/>
          </p:cNvSpPr>
          <p:nvPr/>
        </p:nvSpPr>
        <p:spPr bwMode="auto">
          <a:xfrm>
            <a:off x="5334000" y="5084763"/>
            <a:ext cx="677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SQL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BFFF90F-B48F-470D-A61F-192F2C6167C2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075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851775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What are the operations?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AAC4FE5-DD34-4D7A-BB45-1E49A4512D79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095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851775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What are the operations? </a:t>
            </a:r>
          </a:p>
        </p:txBody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777162" cy="467995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Most DB operations are queries, e.g., “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what 	is the balance of the account 12345</a:t>
            </a:r>
            <a:r>
              <a:rPr lang="en-US" altLang="zh-CN" sz="2800" dirty="0">
                <a:ea typeface="宋体" panose="02010600030101010101" pitchFamily="2" charset="-122"/>
              </a:rPr>
              <a:t>?” 	which is involved in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F623585-2BC4-4824-A31E-7E89E3A9AD74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116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851775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What are the operations? </a:t>
            </a:r>
          </a:p>
        </p:txBody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777162" cy="467995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Most DB operations are queries, e.g., “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what 	is the balance of the account 12345</a:t>
            </a:r>
            <a:r>
              <a:rPr lang="en-US" altLang="zh-CN" sz="2800" dirty="0">
                <a:ea typeface="宋体" panose="02010600030101010101" pitchFamily="2" charset="-122"/>
              </a:rPr>
              <a:t>?” 	which is involved in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* identify relations that are related to the  	  	   queried information;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36E8977-24F1-4068-AC07-D3C0787BC2E0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136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851775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What are the operations? </a:t>
            </a:r>
          </a:p>
        </p:txBody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777162" cy="467995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Most DB operations are queries, e.g., “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what 	is the balance of the account 12345</a:t>
            </a:r>
            <a:r>
              <a:rPr lang="en-US" altLang="zh-CN" sz="2800" dirty="0">
                <a:ea typeface="宋体" panose="02010600030101010101" pitchFamily="2" charset="-122"/>
              </a:rPr>
              <a:t>?” 	which is involved in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* identify relations that are related to the  	  	   queried information;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* search/organize the relations and collect  	 	   the related information;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B37BDB9-C75C-4095-85E4-373BBEA2A4B2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15715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851775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What are the operations? </a:t>
            </a:r>
          </a:p>
        </p:txBody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777162" cy="467995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Most DB operations are queries, e.g., “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what 	is the balance of the account 12345</a:t>
            </a:r>
            <a:r>
              <a:rPr lang="en-US" altLang="zh-CN" sz="2800" dirty="0">
                <a:ea typeface="宋体" panose="02010600030101010101" pitchFamily="2" charset="-122"/>
              </a:rPr>
              <a:t>?” 	which is involved in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* identify relations that are related to the  	  	   queried information;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* search/organize the relations and collect  	 	   the related information;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* edit and output the queried information.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D01DADA-66E7-4896-9681-4AA6963D2AA7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17763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851775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What are the operations? </a:t>
            </a:r>
          </a:p>
        </p:txBody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777162" cy="532765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Most DB operations are queries, e.g., “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what 	is the balance of the account 12345</a:t>
            </a:r>
            <a:r>
              <a:rPr lang="en-US" altLang="zh-CN" sz="2800" dirty="0">
                <a:ea typeface="宋体" panose="02010600030101010101" pitchFamily="2" charset="-122"/>
              </a:rPr>
              <a:t>?” 	which is involved in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* identify relations that are related to the  	  	   queried information;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* search/organize the relations and collect  	 	   the related information;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* edit and output the queried information.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Less often: modifications on relations;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6FA639B-9AB4-4C11-8A9D-DB1157088E7D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198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851775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What are the operations? </a:t>
            </a:r>
          </a:p>
        </p:txBody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777162" cy="532765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Most DB operations are queries, e.g., “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what 	is the balance of the account 12345</a:t>
            </a:r>
            <a:r>
              <a:rPr lang="en-US" altLang="zh-CN" sz="2800" dirty="0">
                <a:ea typeface="宋体" panose="02010600030101010101" pitchFamily="2" charset="-122"/>
              </a:rPr>
              <a:t>?” 	which is involved in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* identify relations that are related to the  	  	   queried information;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* search/organize the relations and collect  	 	   the related information;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* edit and output the queried information.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Less often: modifications on relations;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These operations are given by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data 	manipulation language</a:t>
            </a:r>
            <a:r>
              <a:rPr lang="en-US" altLang="zh-CN" sz="2800" dirty="0">
                <a:ea typeface="宋体" panose="02010600030101010101" pitchFamily="2" charset="-122"/>
              </a:rPr>
              <a:t> (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DML</a:t>
            </a:r>
            <a:r>
              <a:rPr lang="en-US" altLang="zh-CN" sz="2800" dirty="0">
                <a:ea typeface="宋体" panose="02010600030101010101" pitchFamily="2" charset="-122"/>
              </a:rPr>
              <a:t>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8B58204-57B2-4DCD-8031-2901A5F1AF0F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21859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851775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What are the operations? </a:t>
            </a:r>
          </a:p>
        </p:txBody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1650" y="1149350"/>
            <a:ext cx="8247063" cy="532765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>
                <a:ea typeface="宋体" panose="02010600030101010101" pitchFamily="2" charset="-122"/>
              </a:rPr>
              <a:t>The DML operations on relations can be 	implemented 	by the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basic operations</a:t>
            </a:r>
            <a:r>
              <a:rPr lang="en-US" altLang="zh-CN" sz="2800">
                <a:ea typeface="宋体" panose="02010600030101010101" pitchFamily="2" charset="-122"/>
              </a:rPr>
              <a:t>: 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>
                <a:ea typeface="宋体" panose="02010600030101010101" pitchFamily="2" charset="-122"/>
              </a:rPr>
              <a:t>     * projection </a:t>
            </a:r>
            <a:r>
              <a:rPr lang="el-GR" altLang="zh-CN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>
                <a:ea typeface="宋体" panose="02010600030101010101" pitchFamily="2" charset="-122"/>
                <a:cs typeface="Times New Roman" panose="02020603050405020304" pitchFamily="18" charset="0"/>
              </a:rPr>
              <a:t>and selection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zh-CN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zh-CN" sz="2800">
              <a:ea typeface="宋体" panose="02010600030101010101" pitchFamily="2" charset="-122"/>
            </a:endParaRP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>
                <a:ea typeface="宋体" panose="02010600030101010101" pitchFamily="2" charset="-122"/>
              </a:rPr>
              <a:t>     * set operations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>
                <a:ea typeface="宋体" panose="02010600030101010101" pitchFamily="2" charset="-122"/>
              </a:rPr>
              <a:t>     * joins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>
                <a:ea typeface="宋体" panose="02010600030101010101" pitchFamily="2" charset="-122"/>
              </a:rPr>
              <a:t>     * renaming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l-GR" altLang="zh-CN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228D9B9-F8DC-4BF3-8014-45E03EE69B6B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239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851775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What are the operations? </a:t>
            </a:r>
          </a:p>
        </p:txBody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1650" y="1149350"/>
            <a:ext cx="8247063" cy="532765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The DML operations on relations can be 	implemented 	by the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basic operations</a:t>
            </a:r>
            <a:r>
              <a:rPr lang="en-US" altLang="zh-CN" sz="2800" dirty="0">
                <a:ea typeface="宋体" panose="02010600030101010101" pitchFamily="2" charset="-122"/>
              </a:rPr>
              <a:t>: 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     * projection </a:t>
            </a:r>
            <a:r>
              <a:rPr lang="el-GR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ea typeface="宋体" panose="02010600030101010101" pitchFamily="2" charset="-122"/>
                <a:cs typeface="Times New Roman" panose="02020603050405020304" pitchFamily="18" charset="0"/>
              </a:rPr>
              <a:t>and selection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zh-CN" sz="2800" dirty="0">
              <a:ea typeface="宋体" panose="02010600030101010101" pitchFamily="2" charset="-122"/>
            </a:endParaRP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     * set operations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     * joins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     * renaming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l-GR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endParaRPr lang="en-US" altLang="zh-CN" sz="28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There is a beautiful (mathematical) theory 	(relational algebra) that sets the foundation   	for these basic operations (Chapters 2 &amp; 5).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39653D8-E869-4DB5-B4E4-F2D596518865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2800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223963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Database is just another model  of information processing</a:t>
            </a:r>
          </a:p>
        </p:txBody>
      </p:sp>
      <p:sp>
        <p:nvSpPr>
          <p:cNvPr id="128004" name="Flowchart: Magnetic Disk 1"/>
          <p:cNvSpPr>
            <a:spLocks noChangeArrowheads="1"/>
          </p:cNvSpPr>
          <p:nvPr/>
        </p:nvSpPr>
        <p:spPr bwMode="auto">
          <a:xfrm>
            <a:off x="6173788" y="1773238"/>
            <a:ext cx="2663825" cy="4695825"/>
          </a:xfrm>
          <a:prstGeom prst="flowChartMagneticDisk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zh-CN" sz="280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6600">
                <a:solidFill>
                  <a:srgbClr val="FF0000"/>
                </a:solidFill>
                <a:ea typeface="宋体" panose="02010600030101010101" pitchFamily="2" charset="-122"/>
              </a:rPr>
              <a:t>Data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(in disks)</a:t>
            </a:r>
          </a:p>
        </p:txBody>
      </p:sp>
      <p:grpSp>
        <p:nvGrpSpPr>
          <p:cNvPr id="128005" name="Group 9"/>
          <p:cNvGrpSpPr>
            <a:grpSpLocks/>
          </p:cNvGrpSpPr>
          <p:nvPr/>
        </p:nvGrpSpPr>
        <p:grpSpPr bwMode="auto">
          <a:xfrm>
            <a:off x="4859338" y="5013325"/>
            <a:ext cx="1296987" cy="1238250"/>
            <a:chOff x="4067945" y="1387090"/>
            <a:chExt cx="4573506" cy="4814217"/>
          </a:xfrm>
        </p:grpSpPr>
        <p:pic>
          <p:nvPicPr>
            <p:cNvPr id="128010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5" y="1387090"/>
              <a:ext cx="4573506" cy="481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8011" name="Rectangle 11"/>
            <p:cNvSpPr>
              <a:spLocks noChangeArrowheads="1"/>
            </p:cNvSpPr>
            <p:nvPr/>
          </p:nvSpPr>
          <p:spPr bwMode="auto">
            <a:xfrm>
              <a:off x="6045913" y="3573016"/>
              <a:ext cx="648072" cy="36004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000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28006" name="Rectangle 3"/>
          <p:cNvSpPr txBox="1">
            <a:spLocks noChangeArrowheads="1"/>
          </p:cNvSpPr>
          <p:nvPr/>
        </p:nvSpPr>
        <p:spPr bwMode="auto">
          <a:xfrm>
            <a:off x="468313" y="2020888"/>
            <a:ext cx="3816350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358775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58775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58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58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Then why study DB? 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Much more data, 	regular data techs would 	be very inefficient: How 	should data be stored?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solidFill>
                  <a:srgbClr val="FF0000"/>
                </a:solidFill>
                <a:ea typeface="宋体" panose="02010600030101010101" pitchFamily="2" charset="-122"/>
              </a:rPr>
              <a:t>Operations are simpler &amp; 	more specific: How do we 	take advantage of it?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New programming 	languages for the above.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(ACID) Reliability, security, 	consistency, currency</a:t>
            </a:r>
          </a:p>
        </p:txBody>
      </p:sp>
      <p:sp>
        <p:nvSpPr>
          <p:cNvPr id="128007" name="TextBox 3"/>
          <p:cNvSpPr txBox="1">
            <a:spLocks noChangeArrowheads="1"/>
          </p:cNvSpPr>
          <p:nvPr/>
        </p:nvSpPr>
        <p:spPr bwMode="auto">
          <a:xfrm>
            <a:off x="5108575" y="3394075"/>
            <a:ext cx="9906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set ops,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joins</a:t>
            </a:r>
          </a:p>
        </p:txBody>
      </p:sp>
      <p:sp>
        <p:nvSpPr>
          <p:cNvPr id="128008" name="TextBox 13"/>
          <p:cNvSpPr txBox="1">
            <a:spLocks noChangeArrowheads="1"/>
          </p:cNvSpPr>
          <p:nvPr/>
        </p:nvSpPr>
        <p:spPr bwMode="auto">
          <a:xfrm>
            <a:off x="5351463" y="5110163"/>
            <a:ext cx="444500" cy="263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8009" name="TextBox 14"/>
          <p:cNvSpPr txBox="1">
            <a:spLocks noChangeArrowheads="1"/>
          </p:cNvSpPr>
          <p:nvPr/>
        </p:nvSpPr>
        <p:spPr bwMode="auto">
          <a:xfrm>
            <a:off x="5334000" y="5084763"/>
            <a:ext cx="677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SQL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582E83F-514B-4897-B01D-845D4508E195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300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223963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Database is just another model  of information processing</a:t>
            </a:r>
          </a:p>
        </p:txBody>
      </p:sp>
      <p:sp>
        <p:nvSpPr>
          <p:cNvPr id="130052" name="Flowchart: Magnetic Disk 1"/>
          <p:cNvSpPr>
            <a:spLocks noChangeArrowheads="1"/>
          </p:cNvSpPr>
          <p:nvPr/>
        </p:nvSpPr>
        <p:spPr bwMode="auto">
          <a:xfrm>
            <a:off x="6173788" y="1773238"/>
            <a:ext cx="2663825" cy="4695825"/>
          </a:xfrm>
          <a:prstGeom prst="flowChartMagneticDisk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zh-CN" sz="280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6600">
                <a:solidFill>
                  <a:srgbClr val="FF0000"/>
                </a:solidFill>
                <a:ea typeface="宋体" panose="02010600030101010101" pitchFamily="2" charset="-122"/>
              </a:rPr>
              <a:t>Data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(in disks)</a:t>
            </a:r>
          </a:p>
        </p:txBody>
      </p:sp>
      <p:grpSp>
        <p:nvGrpSpPr>
          <p:cNvPr id="130053" name="Group 9"/>
          <p:cNvGrpSpPr>
            <a:grpSpLocks/>
          </p:cNvGrpSpPr>
          <p:nvPr/>
        </p:nvGrpSpPr>
        <p:grpSpPr bwMode="auto">
          <a:xfrm>
            <a:off x="4859338" y="5013325"/>
            <a:ext cx="1296987" cy="1238250"/>
            <a:chOff x="4067945" y="1387090"/>
            <a:chExt cx="4573506" cy="4814217"/>
          </a:xfrm>
        </p:grpSpPr>
        <p:pic>
          <p:nvPicPr>
            <p:cNvPr id="130058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5" y="1387090"/>
              <a:ext cx="4573506" cy="481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0059" name="Rectangle 11"/>
            <p:cNvSpPr>
              <a:spLocks noChangeArrowheads="1"/>
            </p:cNvSpPr>
            <p:nvPr/>
          </p:nvSpPr>
          <p:spPr bwMode="auto">
            <a:xfrm>
              <a:off x="6045913" y="3573016"/>
              <a:ext cx="648072" cy="36004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000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30054" name="Rectangle 3"/>
          <p:cNvSpPr txBox="1">
            <a:spLocks noChangeArrowheads="1"/>
          </p:cNvSpPr>
          <p:nvPr/>
        </p:nvSpPr>
        <p:spPr bwMode="auto">
          <a:xfrm>
            <a:off x="468313" y="2020888"/>
            <a:ext cx="3816350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358775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58775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58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58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Then why study DB? 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Much more data, 	regular data techs would 	be very inefficient: How 	should data be stored?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Operations are simpler &amp; 	more specific: How do we 	take advantage of it?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solidFill>
                  <a:srgbClr val="FF0000"/>
                </a:solidFill>
                <a:ea typeface="宋体" panose="02010600030101010101" pitchFamily="2" charset="-122"/>
              </a:rPr>
              <a:t>New programming 	languages for the above.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(ACID) Reliability, security, 	consistency, currency</a:t>
            </a:r>
          </a:p>
        </p:txBody>
      </p:sp>
      <p:sp>
        <p:nvSpPr>
          <p:cNvPr id="130055" name="TextBox 3"/>
          <p:cNvSpPr txBox="1">
            <a:spLocks noChangeArrowheads="1"/>
          </p:cNvSpPr>
          <p:nvPr/>
        </p:nvSpPr>
        <p:spPr bwMode="auto">
          <a:xfrm>
            <a:off x="5108575" y="3394075"/>
            <a:ext cx="9906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set ops,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joins</a:t>
            </a:r>
          </a:p>
        </p:txBody>
      </p:sp>
      <p:sp>
        <p:nvSpPr>
          <p:cNvPr id="130056" name="TextBox 13"/>
          <p:cNvSpPr txBox="1">
            <a:spLocks noChangeArrowheads="1"/>
          </p:cNvSpPr>
          <p:nvPr/>
        </p:nvSpPr>
        <p:spPr bwMode="auto">
          <a:xfrm>
            <a:off x="5351463" y="5110163"/>
            <a:ext cx="444500" cy="263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0057" name="TextBox 14"/>
          <p:cNvSpPr txBox="1">
            <a:spLocks noChangeArrowheads="1"/>
          </p:cNvSpPr>
          <p:nvPr/>
        </p:nvSpPr>
        <p:spPr bwMode="auto">
          <a:xfrm>
            <a:off x="5334000" y="5084763"/>
            <a:ext cx="677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SQL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398463"/>
            <a:ext cx="7845425" cy="731837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Structured Query Language (</a:t>
            </a:r>
            <a:r>
              <a:rPr lang="en-US" altLang="zh-CN" sz="4000">
                <a:solidFill>
                  <a:srgbClr val="FF0000"/>
                </a:solidFill>
                <a:ea typeface="宋体" panose="02010600030101010101" pitchFamily="2" charset="-122"/>
              </a:rPr>
              <a:t>SQL</a:t>
            </a:r>
            <a:r>
              <a:rPr lang="en-US" altLang="zh-CN" sz="4000">
                <a:ea typeface="宋体" panose="02010600030101010101" pitchFamily="2" charset="-122"/>
              </a:rPr>
              <a:t>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398463"/>
            <a:ext cx="7845425" cy="731837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Structured Query Language (</a:t>
            </a:r>
            <a:r>
              <a:rPr lang="en-US" altLang="zh-CN" sz="4000">
                <a:solidFill>
                  <a:srgbClr val="FF0000"/>
                </a:solidFill>
                <a:ea typeface="宋体" panose="02010600030101010101" pitchFamily="2" charset="-122"/>
              </a:rPr>
              <a:t>SQL</a:t>
            </a:r>
            <a:r>
              <a:rPr lang="en-US" altLang="zh-CN" sz="4000"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134147" name="Rectangle 3"/>
          <p:cNvSpPr txBox="1">
            <a:spLocks noChangeArrowheads="1"/>
          </p:cNvSpPr>
          <p:nvPr/>
        </p:nvSpPr>
        <p:spPr bwMode="auto">
          <a:xfrm>
            <a:off x="1430338" y="1363663"/>
            <a:ext cx="6327775" cy="612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>
                <a:ea typeface="宋体" panose="02010600030101010101" pitchFamily="2" charset="-122"/>
              </a:rPr>
              <a:t>SQL provides both DDL and DML.	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5F48C2C-2235-4479-AC37-0B75800E65BF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36195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398463"/>
            <a:ext cx="7845425" cy="731837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Structured Query Language (</a:t>
            </a:r>
            <a:r>
              <a:rPr lang="en-US" altLang="zh-CN" sz="4000">
                <a:solidFill>
                  <a:srgbClr val="FF0000"/>
                </a:solidFill>
                <a:ea typeface="宋体" panose="02010600030101010101" pitchFamily="2" charset="-122"/>
              </a:rPr>
              <a:t>SQL</a:t>
            </a:r>
            <a:r>
              <a:rPr lang="en-US" altLang="zh-CN" sz="4000"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136196" name="Text Box 30"/>
          <p:cNvSpPr txBox="1">
            <a:spLocks noChangeArrowheads="1"/>
          </p:cNvSpPr>
          <p:nvPr/>
        </p:nvSpPr>
        <p:spPr bwMode="auto">
          <a:xfrm>
            <a:off x="677863" y="4565650"/>
            <a:ext cx="3589337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CREAT TABLE Accounts {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accountNo INT,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balance REAL</a:t>
            </a:r>
            <a:r>
              <a:rPr lang="zh-CN" altLang="en-US" sz="2400">
                <a:ea typeface="宋体" panose="02010600030101010101" pitchFamily="2" charset="-122"/>
              </a:rPr>
              <a:t>，</a:t>
            </a:r>
            <a:endParaRPr lang="en-US" altLang="zh-CN" sz="24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type CHAR(10)  }</a:t>
            </a:r>
          </a:p>
        </p:txBody>
      </p:sp>
      <p:sp>
        <p:nvSpPr>
          <p:cNvPr id="136197" name="AutoShape 32"/>
          <p:cNvSpPr>
            <a:spLocks noChangeArrowheads="1"/>
          </p:cNvSpPr>
          <p:nvPr/>
        </p:nvSpPr>
        <p:spPr bwMode="auto">
          <a:xfrm>
            <a:off x="677863" y="4489450"/>
            <a:ext cx="3749675" cy="1676400"/>
          </a:xfrm>
          <a:prstGeom prst="roundRect">
            <a:avLst>
              <a:gd name="adj" fmla="val 16667"/>
            </a:avLst>
          </a:prstGeom>
          <a:noFill/>
          <a:ln w="34925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800">
              <a:ea typeface="宋体" panose="02010600030101010101" pitchFamily="2" charset="-122"/>
            </a:endParaRPr>
          </a:p>
        </p:txBody>
      </p:sp>
      <p:sp>
        <p:nvSpPr>
          <p:cNvPr id="136198" name="Rectangle 3"/>
          <p:cNvSpPr txBox="1">
            <a:spLocks noChangeArrowheads="1"/>
          </p:cNvSpPr>
          <p:nvPr/>
        </p:nvSpPr>
        <p:spPr bwMode="auto">
          <a:xfrm>
            <a:off x="1430338" y="1363663"/>
            <a:ext cx="6327775" cy="612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>
                <a:ea typeface="宋体" panose="02010600030101010101" pitchFamily="2" charset="-122"/>
              </a:rPr>
              <a:t>SQL provides both DDL and DML.	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C09544C-6F41-4B9C-A4FB-74BD98724F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38243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398463"/>
            <a:ext cx="7845425" cy="731837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Structured Query Language (</a:t>
            </a:r>
            <a:r>
              <a:rPr lang="en-US" altLang="zh-CN" sz="4000">
                <a:solidFill>
                  <a:srgbClr val="FF0000"/>
                </a:solidFill>
                <a:ea typeface="宋体" panose="02010600030101010101" pitchFamily="2" charset="-122"/>
              </a:rPr>
              <a:t>SQL</a:t>
            </a:r>
            <a:r>
              <a:rPr lang="en-US" altLang="zh-CN" sz="4000"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138244" name="Text Box 5"/>
          <p:cNvSpPr txBox="1">
            <a:spLocks noChangeArrowheads="1"/>
          </p:cNvSpPr>
          <p:nvPr/>
        </p:nvSpPr>
        <p:spPr bwMode="auto">
          <a:xfrm>
            <a:off x="974725" y="21685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8245" name="Text Box 29"/>
          <p:cNvSpPr txBox="1">
            <a:spLocks noChangeArrowheads="1"/>
          </p:cNvSpPr>
          <p:nvPr/>
        </p:nvSpPr>
        <p:spPr bwMode="auto">
          <a:xfrm>
            <a:off x="779463" y="2997200"/>
            <a:ext cx="12001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Accounts</a:t>
            </a:r>
            <a:endParaRPr lang="en-US" altLang="zh-CN" sz="2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8246" name="Text Box 30"/>
          <p:cNvSpPr txBox="1">
            <a:spLocks noChangeArrowheads="1"/>
          </p:cNvSpPr>
          <p:nvPr/>
        </p:nvSpPr>
        <p:spPr bwMode="auto">
          <a:xfrm>
            <a:off x="677863" y="4565650"/>
            <a:ext cx="3589337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CREAT TABLE Accounts {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accountNo INT,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balance REAL</a:t>
            </a:r>
            <a:r>
              <a:rPr lang="zh-CN" altLang="en-US" sz="2400">
                <a:ea typeface="宋体" panose="02010600030101010101" pitchFamily="2" charset="-122"/>
              </a:rPr>
              <a:t>，</a:t>
            </a:r>
            <a:endParaRPr lang="en-US" altLang="zh-CN" sz="24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type CHAR(10)  }</a:t>
            </a:r>
          </a:p>
        </p:txBody>
      </p:sp>
      <p:sp>
        <p:nvSpPr>
          <p:cNvPr id="138247" name="AutoShape 32"/>
          <p:cNvSpPr>
            <a:spLocks noChangeArrowheads="1"/>
          </p:cNvSpPr>
          <p:nvPr/>
        </p:nvSpPr>
        <p:spPr bwMode="auto">
          <a:xfrm>
            <a:off x="677863" y="4489450"/>
            <a:ext cx="3749675" cy="1676400"/>
          </a:xfrm>
          <a:prstGeom prst="roundRect">
            <a:avLst>
              <a:gd name="adj" fmla="val 16667"/>
            </a:avLst>
          </a:prstGeom>
          <a:noFill/>
          <a:ln w="34925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800">
              <a:ea typeface="宋体" panose="02010600030101010101" pitchFamily="2" charset="-122"/>
            </a:endParaRPr>
          </a:p>
        </p:txBody>
      </p:sp>
      <p:sp>
        <p:nvSpPr>
          <p:cNvPr id="138248" name="Rectangle 3"/>
          <p:cNvSpPr txBox="1">
            <a:spLocks noChangeArrowheads="1"/>
          </p:cNvSpPr>
          <p:nvPr/>
        </p:nvSpPr>
        <p:spPr bwMode="auto">
          <a:xfrm>
            <a:off x="1430338" y="1363663"/>
            <a:ext cx="6327775" cy="612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>
                <a:ea typeface="宋体" panose="02010600030101010101" pitchFamily="2" charset="-122"/>
              </a:rPr>
              <a:t>SQL provides both DDL and DML.	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2124075" y="2509838"/>
          <a:ext cx="6096000" cy="1423986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46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accountNo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balance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type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6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6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E8F5A19-AA65-486F-9E44-1935FE1C6C18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40291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398463"/>
            <a:ext cx="7845425" cy="731837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Structured Query Language (</a:t>
            </a:r>
            <a:r>
              <a:rPr lang="en-US" altLang="zh-CN" sz="4000">
                <a:solidFill>
                  <a:srgbClr val="FF0000"/>
                </a:solidFill>
                <a:ea typeface="宋体" panose="02010600030101010101" pitchFamily="2" charset="-122"/>
              </a:rPr>
              <a:t>SQL</a:t>
            </a:r>
            <a:r>
              <a:rPr lang="en-US" altLang="zh-CN" sz="4000"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140292" name="Text Box 5"/>
          <p:cNvSpPr txBox="1">
            <a:spLocks noChangeArrowheads="1"/>
          </p:cNvSpPr>
          <p:nvPr/>
        </p:nvSpPr>
        <p:spPr bwMode="auto">
          <a:xfrm>
            <a:off x="974725" y="21685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0293" name="Text Box 29"/>
          <p:cNvSpPr txBox="1">
            <a:spLocks noChangeArrowheads="1"/>
          </p:cNvSpPr>
          <p:nvPr/>
        </p:nvSpPr>
        <p:spPr bwMode="auto">
          <a:xfrm>
            <a:off x="708025" y="3124200"/>
            <a:ext cx="12001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Accounts</a:t>
            </a:r>
            <a:endParaRPr lang="en-US" altLang="zh-CN" sz="2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0294" name="Text Box 30"/>
          <p:cNvSpPr txBox="1">
            <a:spLocks noChangeArrowheads="1"/>
          </p:cNvSpPr>
          <p:nvPr/>
        </p:nvSpPr>
        <p:spPr bwMode="auto">
          <a:xfrm>
            <a:off x="677863" y="4565650"/>
            <a:ext cx="3589337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CREAT TABLE Accounts {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accountNo INT,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balance REAL</a:t>
            </a:r>
            <a:r>
              <a:rPr lang="zh-CN" altLang="en-US" sz="2400">
                <a:ea typeface="宋体" panose="02010600030101010101" pitchFamily="2" charset="-122"/>
              </a:rPr>
              <a:t>，</a:t>
            </a:r>
            <a:endParaRPr lang="en-US" altLang="zh-CN" sz="24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type CHAR(10)  }</a:t>
            </a:r>
          </a:p>
        </p:txBody>
      </p:sp>
      <p:sp>
        <p:nvSpPr>
          <p:cNvPr id="140295" name="AutoShape 32"/>
          <p:cNvSpPr>
            <a:spLocks noChangeArrowheads="1"/>
          </p:cNvSpPr>
          <p:nvPr/>
        </p:nvSpPr>
        <p:spPr bwMode="auto">
          <a:xfrm>
            <a:off x="677863" y="4489450"/>
            <a:ext cx="3749675" cy="1676400"/>
          </a:xfrm>
          <a:prstGeom prst="roundRect">
            <a:avLst>
              <a:gd name="adj" fmla="val 16667"/>
            </a:avLst>
          </a:prstGeom>
          <a:noFill/>
          <a:ln w="34925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800">
              <a:ea typeface="宋体" panose="02010600030101010101" pitchFamily="2" charset="-122"/>
            </a:endParaRPr>
          </a:p>
        </p:txBody>
      </p:sp>
      <p:sp>
        <p:nvSpPr>
          <p:cNvPr id="140296" name="Rectangle 3"/>
          <p:cNvSpPr txBox="1">
            <a:spLocks noChangeArrowheads="1"/>
          </p:cNvSpPr>
          <p:nvPr/>
        </p:nvSpPr>
        <p:spPr bwMode="auto">
          <a:xfrm>
            <a:off x="1430338" y="1363663"/>
            <a:ext cx="6327775" cy="612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>
                <a:ea typeface="宋体" panose="02010600030101010101" pitchFamily="2" charset="-122"/>
              </a:rPr>
              <a:t>SQL provides both DDL and DML.	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2124075" y="2397125"/>
          <a:ext cx="6096000" cy="1897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426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accountNo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balance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type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26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12345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20,520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checking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26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23456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1,000,000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</a:rPr>
                        <a:t>savings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26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34567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savings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2DF5B6F-09B0-4672-8832-C369A65F6704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43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42339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398463"/>
            <a:ext cx="7845425" cy="731837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Structured Query Language (</a:t>
            </a:r>
            <a:r>
              <a:rPr lang="en-US" altLang="zh-CN" sz="4000">
                <a:solidFill>
                  <a:srgbClr val="FF0000"/>
                </a:solidFill>
                <a:ea typeface="宋体" panose="02010600030101010101" pitchFamily="2" charset="-122"/>
              </a:rPr>
              <a:t>SQL</a:t>
            </a:r>
            <a:r>
              <a:rPr lang="en-US" altLang="zh-CN" sz="4000"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142340" name="Text Box 5"/>
          <p:cNvSpPr txBox="1">
            <a:spLocks noChangeArrowheads="1"/>
          </p:cNvSpPr>
          <p:nvPr/>
        </p:nvSpPr>
        <p:spPr bwMode="auto">
          <a:xfrm>
            <a:off x="974725" y="21685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2341" name="Text Box 29"/>
          <p:cNvSpPr txBox="1">
            <a:spLocks noChangeArrowheads="1"/>
          </p:cNvSpPr>
          <p:nvPr/>
        </p:nvSpPr>
        <p:spPr bwMode="auto">
          <a:xfrm>
            <a:off x="708025" y="3124200"/>
            <a:ext cx="12001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Accounts</a:t>
            </a:r>
            <a:endParaRPr lang="en-US" altLang="zh-CN" sz="2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2342" name="Text Box 30"/>
          <p:cNvSpPr txBox="1">
            <a:spLocks noChangeArrowheads="1"/>
          </p:cNvSpPr>
          <p:nvPr/>
        </p:nvSpPr>
        <p:spPr bwMode="auto">
          <a:xfrm>
            <a:off x="677863" y="4565650"/>
            <a:ext cx="3589337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CREAT TABLE Accounts {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accountNo INT,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balance REAL</a:t>
            </a:r>
            <a:r>
              <a:rPr lang="zh-CN" altLang="en-US" sz="2400">
                <a:ea typeface="宋体" panose="02010600030101010101" pitchFamily="2" charset="-122"/>
              </a:rPr>
              <a:t>，</a:t>
            </a:r>
            <a:endParaRPr lang="en-US" altLang="zh-CN" sz="24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type CHAR(10)  }</a:t>
            </a:r>
          </a:p>
        </p:txBody>
      </p:sp>
      <p:sp>
        <p:nvSpPr>
          <p:cNvPr id="142343" name="Text Box 31"/>
          <p:cNvSpPr txBox="1">
            <a:spLocks noChangeArrowheads="1"/>
          </p:cNvSpPr>
          <p:nvPr/>
        </p:nvSpPr>
        <p:spPr bwMode="auto">
          <a:xfrm>
            <a:off x="4648200" y="4540250"/>
            <a:ext cx="3730625" cy="156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SELECT accountNo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FROM Accounts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WHERE type = 'savings'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         AND balance &lt; 0;</a:t>
            </a:r>
          </a:p>
        </p:txBody>
      </p:sp>
      <p:sp>
        <p:nvSpPr>
          <p:cNvPr id="142344" name="AutoShape 32"/>
          <p:cNvSpPr>
            <a:spLocks noChangeArrowheads="1"/>
          </p:cNvSpPr>
          <p:nvPr/>
        </p:nvSpPr>
        <p:spPr bwMode="auto">
          <a:xfrm>
            <a:off x="677863" y="4489450"/>
            <a:ext cx="3749675" cy="1676400"/>
          </a:xfrm>
          <a:prstGeom prst="roundRect">
            <a:avLst>
              <a:gd name="adj" fmla="val 16667"/>
            </a:avLst>
          </a:prstGeom>
          <a:noFill/>
          <a:ln w="34925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800">
              <a:ea typeface="宋体" panose="02010600030101010101" pitchFamily="2" charset="-122"/>
            </a:endParaRPr>
          </a:p>
        </p:txBody>
      </p:sp>
      <p:sp>
        <p:nvSpPr>
          <p:cNvPr id="142345" name="AutoShape 33"/>
          <p:cNvSpPr>
            <a:spLocks noChangeArrowheads="1"/>
          </p:cNvSpPr>
          <p:nvPr/>
        </p:nvSpPr>
        <p:spPr bwMode="auto">
          <a:xfrm>
            <a:off x="4572000" y="4489450"/>
            <a:ext cx="3886200" cy="1676400"/>
          </a:xfrm>
          <a:prstGeom prst="roundRect">
            <a:avLst>
              <a:gd name="adj" fmla="val 16667"/>
            </a:avLst>
          </a:prstGeom>
          <a:noFill/>
          <a:ln w="31750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800">
              <a:ea typeface="宋体" panose="02010600030101010101" pitchFamily="2" charset="-122"/>
            </a:endParaRPr>
          </a:p>
        </p:txBody>
      </p:sp>
      <p:sp>
        <p:nvSpPr>
          <p:cNvPr id="142346" name="Rectangle 3"/>
          <p:cNvSpPr txBox="1">
            <a:spLocks noChangeArrowheads="1"/>
          </p:cNvSpPr>
          <p:nvPr/>
        </p:nvSpPr>
        <p:spPr bwMode="auto">
          <a:xfrm>
            <a:off x="1430338" y="1363663"/>
            <a:ext cx="6327775" cy="612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>
                <a:ea typeface="宋体" panose="02010600030101010101" pitchFamily="2" charset="-122"/>
              </a:rPr>
              <a:t>SQL provides both DDL and DML.	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2124075" y="2397125"/>
          <a:ext cx="6096000" cy="1897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426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accountNo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balance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type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26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12345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20,520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checking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26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23456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1,000,000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</a:rPr>
                        <a:t>savings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26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34567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savings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DAFFEE4-C293-494C-A951-7BCE923B5BF8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44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44387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398463"/>
            <a:ext cx="7845425" cy="731837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Structured Query Language (</a:t>
            </a:r>
            <a:r>
              <a:rPr lang="en-US" altLang="zh-CN" sz="4000">
                <a:solidFill>
                  <a:srgbClr val="FF0000"/>
                </a:solidFill>
                <a:ea typeface="宋体" panose="02010600030101010101" pitchFamily="2" charset="-122"/>
              </a:rPr>
              <a:t>SQL</a:t>
            </a:r>
            <a:r>
              <a:rPr lang="en-US" altLang="zh-CN" sz="4000"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144388" name="Text Box 5"/>
          <p:cNvSpPr txBox="1">
            <a:spLocks noChangeArrowheads="1"/>
          </p:cNvSpPr>
          <p:nvPr/>
        </p:nvSpPr>
        <p:spPr bwMode="auto">
          <a:xfrm>
            <a:off x="974725" y="21685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4389" name="Text Box 29"/>
          <p:cNvSpPr txBox="1">
            <a:spLocks noChangeArrowheads="1"/>
          </p:cNvSpPr>
          <p:nvPr/>
        </p:nvSpPr>
        <p:spPr bwMode="auto">
          <a:xfrm>
            <a:off x="708025" y="3124200"/>
            <a:ext cx="12001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Accounts</a:t>
            </a:r>
            <a:endParaRPr lang="en-US" altLang="zh-CN" sz="2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4390" name="Text Box 30"/>
          <p:cNvSpPr txBox="1">
            <a:spLocks noChangeArrowheads="1"/>
          </p:cNvSpPr>
          <p:nvPr/>
        </p:nvSpPr>
        <p:spPr bwMode="auto">
          <a:xfrm>
            <a:off x="677863" y="4565650"/>
            <a:ext cx="3589337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CREAT TABLE Accounts {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accountNo INT,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balance REAL</a:t>
            </a:r>
            <a:r>
              <a:rPr lang="zh-CN" altLang="en-US" sz="2400">
                <a:ea typeface="宋体" panose="02010600030101010101" pitchFamily="2" charset="-122"/>
              </a:rPr>
              <a:t>，</a:t>
            </a:r>
            <a:endParaRPr lang="en-US" altLang="zh-CN" sz="24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type CHAR(10)  }</a:t>
            </a:r>
          </a:p>
        </p:txBody>
      </p:sp>
      <p:sp>
        <p:nvSpPr>
          <p:cNvPr id="144391" name="Text Box 31"/>
          <p:cNvSpPr txBox="1">
            <a:spLocks noChangeArrowheads="1"/>
          </p:cNvSpPr>
          <p:nvPr/>
        </p:nvSpPr>
        <p:spPr bwMode="auto">
          <a:xfrm>
            <a:off x="4648200" y="4540250"/>
            <a:ext cx="3730625" cy="156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SELECT accountNo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FROM Accounts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WHERE type = 'savings'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         AND balance &lt; 0;</a:t>
            </a:r>
          </a:p>
        </p:txBody>
      </p:sp>
      <p:sp>
        <p:nvSpPr>
          <p:cNvPr id="144392" name="AutoShape 32"/>
          <p:cNvSpPr>
            <a:spLocks noChangeArrowheads="1"/>
          </p:cNvSpPr>
          <p:nvPr/>
        </p:nvSpPr>
        <p:spPr bwMode="auto">
          <a:xfrm>
            <a:off x="677863" y="4489450"/>
            <a:ext cx="3749675" cy="1676400"/>
          </a:xfrm>
          <a:prstGeom prst="roundRect">
            <a:avLst>
              <a:gd name="adj" fmla="val 16667"/>
            </a:avLst>
          </a:prstGeom>
          <a:noFill/>
          <a:ln w="34925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800">
              <a:ea typeface="宋体" panose="02010600030101010101" pitchFamily="2" charset="-122"/>
            </a:endParaRPr>
          </a:p>
        </p:txBody>
      </p:sp>
      <p:sp>
        <p:nvSpPr>
          <p:cNvPr id="144393" name="AutoShape 33"/>
          <p:cNvSpPr>
            <a:spLocks noChangeArrowheads="1"/>
          </p:cNvSpPr>
          <p:nvPr/>
        </p:nvSpPr>
        <p:spPr bwMode="auto">
          <a:xfrm>
            <a:off x="4572000" y="4489450"/>
            <a:ext cx="3886200" cy="1676400"/>
          </a:xfrm>
          <a:prstGeom prst="roundRect">
            <a:avLst>
              <a:gd name="adj" fmla="val 16667"/>
            </a:avLst>
          </a:prstGeom>
          <a:noFill/>
          <a:ln w="31750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800">
              <a:ea typeface="宋体" panose="02010600030101010101" pitchFamily="2" charset="-122"/>
            </a:endParaRPr>
          </a:p>
        </p:txBody>
      </p:sp>
      <p:sp>
        <p:nvSpPr>
          <p:cNvPr id="144394" name="Rectangle 3"/>
          <p:cNvSpPr txBox="1">
            <a:spLocks noChangeArrowheads="1"/>
          </p:cNvSpPr>
          <p:nvPr/>
        </p:nvSpPr>
        <p:spPr bwMode="auto">
          <a:xfrm>
            <a:off x="1430338" y="1363663"/>
            <a:ext cx="6327775" cy="612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>
                <a:ea typeface="宋体" panose="02010600030101010101" pitchFamily="2" charset="-122"/>
              </a:rPr>
              <a:t>SQL provides both DDL and DML.	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2124075" y="2397125"/>
          <a:ext cx="6096000" cy="1897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426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accountNo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balance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type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26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12345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20,520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checking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26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23456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1,000,000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</a:rPr>
                        <a:t>savings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26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34567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savings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4417" name="TextBox 1"/>
          <p:cNvSpPr txBox="1">
            <a:spLocks noChangeArrowheads="1"/>
          </p:cNvSpPr>
          <p:nvPr/>
        </p:nvSpPr>
        <p:spPr bwMode="auto">
          <a:xfrm>
            <a:off x="5538788" y="6265863"/>
            <a:ext cx="19859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Output:</a:t>
            </a:r>
            <a:r>
              <a:rPr lang="zh-CN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en-US" altLang="zh-CN" sz="180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34567</a:t>
            </a:r>
            <a:r>
              <a:rPr lang="zh-CN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endParaRPr lang="en-US" altLang="en-US" sz="1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0291961-A221-4777-97C0-97AAA1CA477F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45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4643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223963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Database is just another model  of information processing</a:t>
            </a:r>
          </a:p>
        </p:txBody>
      </p:sp>
      <p:sp>
        <p:nvSpPr>
          <p:cNvPr id="146436" name="Flowchart: Magnetic Disk 1"/>
          <p:cNvSpPr>
            <a:spLocks noChangeArrowheads="1"/>
          </p:cNvSpPr>
          <p:nvPr/>
        </p:nvSpPr>
        <p:spPr bwMode="auto">
          <a:xfrm>
            <a:off x="6173788" y="1773238"/>
            <a:ext cx="2663825" cy="4695825"/>
          </a:xfrm>
          <a:prstGeom prst="flowChartMagneticDisk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zh-CN" sz="280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6600">
                <a:solidFill>
                  <a:srgbClr val="FF0000"/>
                </a:solidFill>
                <a:ea typeface="宋体" panose="02010600030101010101" pitchFamily="2" charset="-122"/>
              </a:rPr>
              <a:t>Data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(in disks)</a:t>
            </a:r>
          </a:p>
        </p:txBody>
      </p:sp>
      <p:grpSp>
        <p:nvGrpSpPr>
          <p:cNvPr id="146437" name="Group 9"/>
          <p:cNvGrpSpPr>
            <a:grpSpLocks/>
          </p:cNvGrpSpPr>
          <p:nvPr/>
        </p:nvGrpSpPr>
        <p:grpSpPr bwMode="auto">
          <a:xfrm>
            <a:off x="4859338" y="5013325"/>
            <a:ext cx="1296987" cy="1238250"/>
            <a:chOff x="4067945" y="1387090"/>
            <a:chExt cx="4573506" cy="4814217"/>
          </a:xfrm>
        </p:grpSpPr>
        <p:pic>
          <p:nvPicPr>
            <p:cNvPr id="146442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5" y="1387090"/>
              <a:ext cx="4573506" cy="481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6443" name="Rectangle 11"/>
            <p:cNvSpPr>
              <a:spLocks noChangeArrowheads="1"/>
            </p:cNvSpPr>
            <p:nvPr/>
          </p:nvSpPr>
          <p:spPr bwMode="auto">
            <a:xfrm>
              <a:off x="6045913" y="3573016"/>
              <a:ext cx="648072" cy="36004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000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46438" name="Rectangle 3"/>
          <p:cNvSpPr txBox="1">
            <a:spLocks noChangeArrowheads="1"/>
          </p:cNvSpPr>
          <p:nvPr/>
        </p:nvSpPr>
        <p:spPr bwMode="auto">
          <a:xfrm>
            <a:off x="468313" y="2020888"/>
            <a:ext cx="3816350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358775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58775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58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58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Then why study DB? 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Much more data, 	regular data techs would 	be very inefficient: How 	should data be stored?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Operations are simpler &amp; 	more specific: How do we 	take advantage of it?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solidFill>
                  <a:srgbClr val="FF0000"/>
                </a:solidFill>
                <a:ea typeface="宋体" panose="02010600030101010101" pitchFamily="2" charset="-122"/>
              </a:rPr>
              <a:t>New programming 	languages for the above.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(ACID) Reliability, security, 	consistency, currency</a:t>
            </a:r>
          </a:p>
        </p:txBody>
      </p:sp>
      <p:sp>
        <p:nvSpPr>
          <p:cNvPr id="146439" name="TextBox 3"/>
          <p:cNvSpPr txBox="1">
            <a:spLocks noChangeArrowheads="1"/>
          </p:cNvSpPr>
          <p:nvPr/>
        </p:nvSpPr>
        <p:spPr bwMode="auto">
          <a:xfrm>
            <a:off x="5108575" y="3394075"/>
            <a:ext cx="9906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set ops,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joins</a:t>
            </a:r>
          </a:p>
        </p:txBody>
      </p:sp>
      <p:sp>
        <p:nvSpPr>
          <p:cNvPr id="146440" name="TextBox 13"/>
          <p:cNvSpPr txBox="1">
            <a:spLocks noChangeArrowheads="1"/>
          </p:cNvSpPr>
          <p:nvPr/>
        </p:nvSpPr>
        <p:spPr bwMode="auto">
          <a:xfrm>
            <a:off x="5351463" y="5110163"/>
            <a:ext cx="444500" cy="263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6441" name="TextBox 14"/>
          <p:cNvSpPr txBox="1">
            <a:spLocks noChangeArrowheads="1"/>
          </p:cNvSpPr>
          <p:nvPr/>
        </p:nvSpPr>
        <p:spPr bwMode="auto">
          <a:xfrm>
            <a:off x="5334000" y="5084763"/>
            <a:ext cx="677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SQL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7C26799-88C4-4485-A453-907BD7E568A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46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484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223963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Database is just another model  of information processing</a:t>
            </a:r>
          </a:p>
        </p:txBody>
      </p:sp>
      <p:sp>
        <p:nvSpPr>
          <p:cNvPr id="148484" name="Flowchart: Magnetic Disk 1"/>
          <p:cNvSpPr>
            <a:spLocks noChangeArrowheads="1"/>
          </p:cNvSpPr>
          <p:nvPr/>
        </p:nvSpPr>
        <p:spPr bwMode="auto">
          <a:xfrm>
            <a:off x="6173788" y="1773238"/>
            <a:ext cx="2663825" cy="4695825"/>
          </a:xfrm>
          <a:prstGeom prst="flowChartMagneticDisk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zh-CN" sz="280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6600">
                <a:solidFill>
                  <a:srgbClr val="FF0000"/>
                </a:solidFill>
                <a:ea typeface="宋体" panose="02010600030101010101" pitchFamily="2" charset="-122"/>
              </a:rPr>
              <a:t>Data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(in disks)</a:t>
            </a:r>
          </a:p>
        </p:txBody>
      </p:sp>
      <p:grpSp>
        <p:nvGrpSpPr>
          <p:cNvPr id="148485" name="Group 9"/>
          <p:cNvGrpSpPr>
            <a:grpSpLocks/>
          </p:cNvGrpSpPr>
          <p:nvPr/>
        </p:nvGrpSpPr>
        <p:grpSpPr bwMode="auto">
          <a:xfrm>
            <a:off x="4859338" y="5013325"/>
            <a:ext cx="1296987" cy="1238250"/>
            <a:chOff x="4067945" y="1387090"/>
            <a:chExt cx="4573506" cy="4814217"/>
          </a:xfrm>
        </p:grpSpPr>
        <p:pic>
          <p:nvPicPr>
            <p:cNvPr id="148490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5" y="1387090"/>
              <a:ext cx="4573506" cy="481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8491" name="Rectangle 11"/>
            <p:cNvSpPr>
              <a:spLocks noChangeArrowheads="1"/>
            </p:cNvSpPr>
            <p:nvPr/>
          </p:nvSpPr>
          <p:spPr bwMode="auto">
            <a:xfrm>
              <a:off x="6045913" y="3573016"/>
              <a:ext cx="648072" cy="36004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000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48486" name="Rectangle 3"/>
          <p:cNvSpPr txBox="1">
            <a:spLocks noChangeArrowheads="1"/>
          </p:cNvSpPr>
          <p:nvPr/>
        </p:nvSpPr>
        <p:spPr bwMode="auto">
          <a:xfrm>
            <a:off x="468313" y="2020888"/>
            <a:ext cx="3816350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358775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58775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58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58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Then why study DB? 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Much more data, 	regular data techs would 	be very inefficient: How 	should data be stored?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Operations are simpler &amp; 	more specific: How do we 	take advantage of it?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New programming 	languages for the above.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solidFill>
                  <a:srgbClr val="FF0000"/>
                </a:solidFill>
                <a:ea typeface="宋体" panose="02010600030101010101" pitchFamily="2" charset="-122"/>
              </a:rPr>
              <a:t>(ACID) Reliability, security, 	consistency, currency</a:t>
            </a:r>
          </a:p>
        </p:txBody>
      </p:sp>
      <p:sp>
        <p:nvSpPr>
          <p:cNvPr id="148487" name="TextBox 3"/>
          <p:cNvSpPr txBox="1">
            <a:spLocks noChangeArrowheads="1"/>
          </p:cNvSpPr>
          <p:nvPr/>
        </p:nvSpPr>
        <p:spPr bwMode="auto">
          <a:xfrm>
            <a:off x="5108575" y="3394075"/>
            <a:ext cx="9906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set ops,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joins</a:t>
            </a:r>
          </a:p>
        </p:txBody>
      </p:sp>
      <p:sp>
        <p:nvSpPr>
          <p:cNvPr id="148488" name="TextBox 13"/>
          <p:cNvSpPr txBox="1">
            <a:spLocks noChangeArrowheads="1"/>
          </p:cNvSpPr>
          <p:nvPr/>
        </p:nvSpPr>
        <p:spPr bwMode="auto">
          <a:xfrm>
            <a:off x="5351463" y="5110163"/>
            <a:ext cx="444500" cy="263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8489" name="TextBox 14"/>
          <p:cNvSpPr txBox="1">
            <a:spLocks noChangeArrowheads="1"/>
          </p:cNvSpPr>
          <p:nvPr/>
        </p:nvSpPr>
        <p:spPr bwMode="auto">
          <a:xfrm>
            <a:off x="5334000" y="5084763"/>
            <a:ext cx="677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SQL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7C26799-88C4-4485-A453-907BD7E568A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47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484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223963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Database is just another model  of information processing</a:t>
            </a:r>
          </a:p>
        </p:txBody>
      </p:sp>
      <p:sp>
        <p:nvSpPr>
          <p:cNvPr id="148484" name="Flowchart: Magnetic Disk 1"/>
          <p:cNvSpPr>
            <a:spLocks noChangeArrowheads="1"/>
          </p:cNvSpPr>
          <p:nvPr/>
        </p:nvSpPr>
        <p:spPr bwMode="auto">
          <a:xfrm>
            <a:off x="6173788" y="1773238"/>
            <a:ext cx="2663825" cy="4695825"/>
          </a:xfrm>
          <a:prstGeom prst="flowChartMagneticDisk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zh-CN" sz="280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6600">
                <a:solidFill>
                  <a:srgbClr val="FF0000"/>
                </a:solidFill>
                <a:ea typeface="宋体" panose="02010600030101010101" pitchFamily="2" charset="-122"/>
              </a:rPr>
              <a:t>Data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(in disks)</a:t>
            </a:r>
          </a:p>
        </p:txBody>
      </p:sp>
      <p:grpSp>
        <p:nvGrpSpPr>
          <p:cNvPr id="148485" name="Group 9"/>
          <p:cNvGrpSpPr>
            <a:grpSpLocks/>
          </p:cNvGrpSpPr>
          <p:nvPr/>
        </p:nvGrpSpPr>
        <p:grpSpPr bwMode="auto">
          <a:xfrm>
            <a:off x="4859338" y="5013325"/>
            <a:ext cx="1296987" cy="1238250"/>
            <a:chOff x="4067945" y="1387090"/>
            <a:chExt cx="4573506" cy="4814217"/>
          </a:xfrm>
        </p:grpSpPr>
        <p:pic>
          <p:nvPicPr>
            <p:cNvPr id="148490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5" y="1387090"/>
              <a:ext cx="4573506" cy="481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8491" name="Rectangle 11"/>
            <p:cNvSpPr>
              <a:spLocks noChangeArrowheads="1"/>
            </p:cNvSpPr>
            <p:nvPr/>
          </p:nvSpPr>
          <p:spPr bwMode="auto">
            <a:xfrm>
              <a:off x="6045913" y="3573016"/>
              <a:ext cx="648072" cy="36004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000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48486" name="Rectangle 3"/>
          <p:cNvSpPr txBox="1">
            <a:spLocks noChangeArrowheads="1"/>
          </p:cNvSpPr>
          <p:nvPr/>
        </p:nvSpPr>
        <p:spPr bwMode="auto">
          <a:xfrm>
            <a:off x="468313" y="2020888"/>
            <a:ext cx="3816350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358775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58775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58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58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Then why study DB? 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Much more data, 	regular data techs would 	be very inefficient: How 	should data be stored?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Operations are simpler &amp; 	more specific: How do we 	take advantage of it?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New programming 	languages for the above.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solidFill>
                  <a:srgbClr val="FF0000"/>
                </a:solidFill>
                <a:ea typeface="宋体" panose="02010600030101010101" pitchFamily="2" charset="-122"/>
              </a:rPr>
              <a:t>(ACID) Reliability, security, 	consistency, currency</a:t>
            </a:r>
          </a:p>
        </p:txBody>
      </p:sp>
      <p:sp>
        <p:nvSpPr>
          <p:cNvPr id="148487" name="TextBox 3"/>
          <p:cNvSpPr txBox="1">
            <a:spLocks noChangeArrowheads="1"/>
          </p:cNvSpPr>
          <p:nvPr/>
        </p:nvSpPr>
        <p:spPr bwMode="auto">
          <a:xfrm>
            <a:off x="5108575" y="3394075"/>
            <a:ext cx="9906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set ops,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joins</a:t>
            </a:r>
          </a:p>
        </p:txBody>
      </p:sp>
      <p:sp>
        <p:nvSpPr>
          <p:cNvPr id="148488" name="TextBox 13"/>
          <p:cNvSpPr txBox="1">
            <a:spLocks noChangeArrowheads="1"/>
          </p:cNvSpPr>
          <p:nvPr/>
        </p:nvSpPr>
        <p:spPr bwMode="auto">
          <a:xfrm>
            <a:off x="5351463" y="5110163"/>
            <a:ext cx="444500" cy="263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8489" name="TextBox 14"/>
          <p:cNvSpPr txBox="1">
            <a:spLocks noChangeArrowheads="1"/>
          </p:cNvSpPr>
          <p:nvPr/>
        </p:nvSpPr>
        <p:spPr bwMode="auto">
          <a:xfrm>
            <a:off x="5334000" y="5084763"/>
            <a:ext cx="677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SQL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4402931" y="6165312"/>
            <a:ext cx="3769469" cy="515681"/>
          </a:xfrm>
          <a:prstGeom prst="wedgeRoundRectCallout">
            <a:avLst>
              <a:gd name="adj1" fmla="val -65774"/>
              <a:gd name="adj2" fmla="val -6292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Get to this in details later</a:t>
            </a:r>
          </a:p>
        </p:txBody>
      </p:sp>
    </p:spTree>
    <p:extLst>
      <p:ext uri="{BB962C8B-B14F-4D97-AF65-F5344CB8AC3E}">
        <p14:creationId xmlns:p14="http://schemas.microsoft.com/office/powerpoint/2010/main" val="38510210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48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359292971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zh-CN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zh-CN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1490</TotalTime>
  <Words>2613</Words>
  <Application>Microsoft Office PowerPoint</Application>
  <PresentationFormat>On-screen Show (4:3)</PresentationFormat>
  <Paragraphs>454</Paragraphs>
  <Slides>48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5" baseType="lpstr">
      <vt:lpstr>Monotype Sorts</vt:lpstr>
      <vt:lpstr>宋体</vt:lpstr>
      <vt:lpstr>Arial</vt:lpstr>
      <vt:lpstr>Tahoma</vt:lpstr>
      <vt:lpstr>Times New Roman</vt:lpstr>
      <vt:lpstr>Wingdings</vt:lpstr>
      <vt:lpstr>Default Design</vt:lpstr>
      <vt:lpstr>PowerPoint Presentation</vt:lpstr>
      <vt:lpstr>Database is just another model  of information processing</vt:lpstr>
      <vt:lpstr>Database is just another model  of information processing</vt:lpstr>
      <vt:lpstr>How Should Data be Stored?</vt:lpstr>
      <vt:lpstr>How Should Data be Stored?</vt:lpstr>
      <vt:lpstr>How Should Data be Stored?</vt:lpstr>
      <vt:lpstr>How Should Data be Stored?</vt:lpstr>
      <vt:lpstr>How Should Data be Stored?</vt:lpstr>
      <vt:lpstr>How Should Data be Stored?</vt:lpstr>
      <vt:lpstr>How Should Data be Stored?</vt:lpstr>
      <vt:lpstr>How Should Data be Stored?</vt:lpstr>
      <vt:lpstr>How Should Data be Stored?</vt:lpstr>
      <vt:lpstr>Table structures (terminologies)</vt:lpstr>
      <vt:lpstr>Table structures (terminologies)</vt:lpstr>
      <vt:lpstr>Table structures (terminologies)</vt:lpstr>
      <vt:lpstr>Table structures (terminologies)</vt:lpstr>
      <vt:lpstr>Table structures (terminologies)</vt:lpstr>
      <vt:lpstr>Table structures (terminologies)</vt:lpstr>
      <vt:lpstr>Table structures (terminologies)</vt:lpstr>
      <vt:lpstr>Table structures (terminologies)</vt:lpstr>
      <vt:lpstr>What is a good DB schema?</vt:lpstr>
      <vt:lpstr>What is a good DB schema?</vt:lpstr>
      <vt:lpstr>What is a good DB schema?</vt:lpstr>
      <vt:lpstr>What is a good DB schema?</vt:lpstr>
      <vt:lpstr>Database is just another model  of information processing</vt:lpstr>
      <vt:lpstr>Database is just another model  of information processing</vt:lpstr>
      <vt:lpstr>What are the operations? </vt:lpstr>
      <vt:lpstr>What are the operations? </vt:lpstr>
      <vt:lpstr>What are the operations? </vt:lpstr>
      <vt:lpstr>What are the operations? </vt:lpstr>
      <vt:lpstr>What are the operations? </vt:lpstr>
      <vt:lpstr>What are the operations? </vt:lpstr>
      <vt:lpstr>What are the operations? </vt:lpstr>
      <vt:lpstr>What are the operations? </vt:lpstr>
      <vt:lpstr>What are the operations? </vt:lpstr>
      <vt:lpstr>Database is just another model  of information processing</vt:lpstr>
      <vt:lpstr>Database is just another model  of information processing</vt:lpstr>
      <vt:lpstr>Structured Query Language (SQL)</vt:lpstr>
      <vt:lpstr>Structured Query Language (SQL)</vt:lpstr>
      <vt:lpstr>Structured Query Language (SQL)</vt:lpstr>
      <vt:lpstr>Structured Query Language (SQL)</vt:lpstr>
      <vt:lpstr>Structured Query Language (SQL)</vt:lpstr>
      <vt:lpstr>Structured Query Language (SQL)</vt:lpstr>
      <vt:lpstr>Structured Query Language (SQL)</vt:lpstr>
      <vt:lpstr>Database is just another model  of information processing</vt:lpstr>
      <vt:lpstr>Database is just another model  of information processing</vt:lpstr>
      <vt:lpstr>Database is just another model  of information processing</vt:lpstr>
      <vt:lpstr>Process of Database Development</vt:lpstr>
    </vt:vector>
  </TitlesOfParts>
  <Company>Stanford University, CS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CS206 --- Electronic Commerce</dc:title>
  <dc:creator>Jeff Ullman</dc:creator>
  <cp:lastModifiedBy>Chen, Jianer</cp:lastModifiedBy>
  <cp:revision>135</cp:revision>
  <dcterms:created xsi:type="dcterms:W3CDTF">2002-03-23T20:14:09Z</dcterms:created>
  <dcterms:modified xsi:type="dcterms:W3CDTF">2025-01-15T18:42:17Z</dcterms:modified>
</cp:coreProperties>
</file>