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93" r:id="rId2"/>
    <p:sldId id="351" r:id="rId3"/>
    <p:sldId id="350" r:id="rId4"/>
    <p:sldId id="349" r:id="rId5"/>
    <p:sldId id="348" r:id="rId6"/>
    <p:sldId id="352" r:id="rId7"/>
    <p:sldId id="353" r:id="rId8"/>
    <p:sldId id="354" r:id="rId9"/>
    <p:sldId id="355" r:id="rId10"/>
    <p:sldId id="356" r:id="rId11"/>
    <p:sldId id="357" r:id="rId12"/>
    <p:sldId id="451" r:id="rId13"/>
    <p:sldId id="430" r:id="rId14"/>
    <p:sldId id="431" r:id="rId15"/>
    <p:sldId id="432" r:id="rId16"/>
    <p:sldId id="433" r:id="rId17"/>
    <p:sldId id="454" r:id="rId18"/>
    <p:sldId id="453" r:id="rId19"/>
    <p:sldId id="452" r:id="rId20"/>
    <p:sldId id="457" r:id="rId21"/>
    <p:sldId id="456" r:id="rId22"/>
    <p:sldId id="455" r:id="rId23"/>
    <p:sldId id="434" r:id="rId24"/>
    <p:sldId id="449" r:id="rId25"/>
    <p:sldId id="448" r:id="rId26"/>
    <p:sldId id="359" r:id="rId27"/>
    <p:sldId id="360" r:id="rId28"/>
    <p:sldId id="361" r:id="rId29"/>
    <p:sldId id="362" r:id="rId30"/>
    <p:sldId id="363" r:id="rId31"/>
    <p:sldId id="364" r:id="rId32"/>
    <p:sldId id="365" r:id="rId33"/>
    <p:sldId id="366" r:id="rId34"/>
    <p:sldId id="367" r:id="rId35"/>
    <p:sldId id="368" r:id="rId36"/>
    <p:sldId id="369" r:id="rId37"/>
    <p:sldId id="370" r:id="rId38"/>
    <p:sldId id="371" r:id="rId39"/>
    <p:sldId id="372" r:id="rId40"/>
    <p:sldId id="373" r:id="rId41"/>
    <p:sldId id="374" r:id="rId42"/>
    <p:sldId id="375" r:id="rId43"/>
    <p:sldId id="450" r:id="rId44"/>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FF3300"/>
    <a:srgbClr val="FFCC00"/>
    <a:srgbClr val="FF0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6" autoAdjust="0"/>
    <p:restoredTop sz="90962" autoAdjust="0"/>
  </p:normalViewPr>
  <p:slideViewPr>
    <p:cSldViewPr snapToGrid="0">
      <p:cViewPr varScale="1">
        <p:scale>
          <a:sx n="98" d="100"/>
          <a:sy n="98" d="100"/>
        </p:scale>
        <p:origin x="1224" y="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4122"/>
    </p:cViewPr>
  </p:sorterViewPr>
  <p:notesViewPr>
    <p:cSldViewPr snapToGrid="0">
      <p:cViewPr varScale="1">
        <p:scale>
          <a:sx n="104" d="100"/>
          <a:sy n="104" d="100"/>
        </p:scale>
        <p:origin x="-3498"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imes New Roman" charset="0"/>
              </a:defRPr>
            </a:lvl1pPr>
          </a:lstStyle>
          <a:p>
            <a:pPr>
              <a:defRPr/>
            </a:pPr>
            <a:endParaRPr lang="zh-CN" altLang="en-US"/>
          </a:p>
        </p:txBody>
      </p:sp>
      <p:sp>
        <p:nvSpPr>
          <p:cNvPr id="4813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imes New Roman" charset="0"/>
              </a:defRPr>
            </a:lvl1pPr>
          </a:lstStyle>
          <a:p>
            <a:pPr>
              <a:defRPr/>
            </a:pPr>
            <a:endParaRPr lang="zh-CN" altLang="en-US"/>
          </a:p>
        </p:txBody>
      </p:sp>
      <p:sp>
        <p:nvSpPr>
          <p:cNvPr id="4813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imes New Roman" charset="0"/>
              </a:defRPr>
            </a:lvl1pPr>
          </a:lstStyle>
          <a:p>
            <a:pPr>
              <a:defRPr/>
            </a:pPr>
            <a:endParaRPr lang="zh-CN" altLang="en-US"/>
          </a:p>
        </p:txBody>
      </p:sp>
      <p:sp>
        <p:nvSpPr>
          <p:cNvPr id="4813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smtClean="0">
                <a:latin typeface="Times New Roman" panose="02020603050405020304" pitchFamily="18" charset="0"/>
              </a:defRPr>
            </a:lvl1pPr>
          </a:lstStyle>
          <a:p>
            <a:pPr>
              <a:defRPr/>
            </a:pPr>
            <a:fld id="{06F16FB9-8D84-4AD1-A708-AFB146A94E24}" type="slidenum">
              <a:rPr lang="zh-CN" altLang="en-US"/>
              <a:pPr>
                <a:defRPr/>
              </a:pPr>
              <a:t>‹#›</a:t>
            </a:fld>
            <a:endParaRPr lang="en-US" altLang="zh-CN"/>
          </a:p>
        </p:txBody>
      </p:sp>
    </p:spTree>
    <p:extLst>
      <p:ext uri="{BB962C8B-B14F-4D97-AF65-F5344CB8AC3E}">
        <p14:creationId xmlns:p14="http://schemas.microsoft.com/office/powerpoint/2010/main" val="2419673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ahoma" charset="0"/>
              </a:defRPr>
            </a:lvl1pPr>
          </a:lstStyle>
          <a:p>
            <a:pPr>
              <a:defRPr/>
            </a:pPr>
            <a:endParaRPr lang="zh-CN" alt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ahoma" charset="0"/>
              </a:defRPr>
            </a:lvl1pPr>
          </a:lstStyle>
          <a:p>
            <a:pPr>
              <a:defRPr/>
            </a:pPr>
            <a:endParaRPr lang="zh-CN" altLang="en-US"/>
          </a:p>
        </p:txBody>
      </p:sp>
      <p:sp>
        <p:nvSpPr>
          <p:cNvPr id="1024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ahoma" charset="0"/>
              </a:defRPr>
            </a:lvl1pPr>
          </a:lstStyle>
          <a:p>
            <a:pPr>
              <a:defRPr/>
            </a:pPr>
            <a:endParaRPr lang="zh-CN" alt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smtClean="0"/>
            </a:lvl1pPr>
          </a:lstStyle>
          <a:p>
            <a:pPr>
              <a:defRPr/>
            </a:pPr>
            <a:fld id="{91E1BDD9-3AEF-48D7-9C87-29E837DCF192}" type="slidenum">
              <a:rPr lang="zh-CN" altLang="en-US"/>
              <a:pPr>
                <a:defRPr/>
              </a:pPr>
              <a:t>‹#›</a:t>
            </a:fld>
            <a:endParaRPr lang="en-US" altLang="zh-CN"/>
          </a:p>
        </p:txBody>
      </p:sp>
    </p:spTree>
    <p:extLst>
      <p:ext uri="{BB962C8B-B14F-4D97-AF65-F5344CB8AC3E}">
        <p14:creationId xmlns:p14="http://schemas.microsoft.com/office/powerpoint/2010/main" val="23280388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04B41FB-24B2-4F7B-8C60-5DA17BC03924}" type="slidenum">
              <a:rPr lang="en-US" altLang="zh-CN" sz="1200" smtClean="0">
                <a:latin typeface="Times New Roman" panose="02020603050405020304" pitchFamily="18" charset="0"/>
              </a:rPr>
              <a:pPr/>
              <a:t>6</a:t>
            </a:fld>
            <a:endParaRPr lang="en-US" altLang="zh-CN" sz="120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4284086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C0845F42-8C1F-4B1D-8299-446F6C32F159}" type="slidenum">
              <a:rPr lang="en-US" altLang="zh-CN" sz="1200" smtClean="0">
                <a:latin typeface="Times New Roman" panose="02020603050405020304" pitchFamily="18" charset="0"/>
              </a:rPr>
              <a:pPr/>
              <a:t>7</a:t>
            </a:fld>
            <a:endParaRPr lang="en-US" altLang="zh-CN" sz="120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626971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6ED0D54-2BFE-4C6B-8B9C-0842D3FD34D1}" type="slidenum">
              <a:rPr lang="en-US" altLang="zh-CN" sz="1200" smtClean="0">
                <a:latin typeface="Times New Roman" panose="02020603050405020304" pitchFamily="18" charset="0"/>
              </a:rPr>
              <a:pPr/>
              <a:t>8</a:t>
            </a:fld>
            <a:endParaRPr lang="en-US" altLang="zh-CN" sz="1200">
              <a:latin typeface="Times New Roman" panose="02020603050405020304" pitchFamily="18"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536564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ACFF4C69-B40E-4260-B482-E5310D0A8B9B}" type="slidenum">
              <a:rPr lang="en-US" altLang="zh-CN" sz="1200" smtClean="0">
                <a:latin typeface="Times New Roman" panose="02020603050405020304" pitchFamily="18" charset="0"/>
              </a:rPr>
              <a:pPr/>
              <a:t>9</a:t>
            </a:fld>
            <a:endParaRPr lang="en-US" altLang="zh-CN" sz="120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268677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3C5A332D-4FDF-4F66-8B06-D125A97D1A61}" type="slidenum">
              <a:rPr lang="en-US" altLang="zh-CN" sz="1200" smtClean="0">
                <a:latin typeface="Times New Roman" panose="02020603050405020304" pitchFamily="18" charset="0"/>
              </a:rPr>
              <a:pPr/>
              <a:t>10</a:t>
            </a:fld>
            <a:endParaRPr lang="en-US" altLang="zh-CN" sz="1200">
              <a:latin typeface="Times New Roman" panose="02020603050405020304" pitchFamily="18" charset="0"/>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909838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F7FF47F-A81D-48BF-8197-4F7844FAE7C2}" type="slidenum">
              <a:rPr lang="en-US" altLang="zh-CN" sz="1200" smtClean="0">
                <a:latin typeface="Times New Roman" panose="02020603050405020304" pitchFamily="18" charset="0"/>
              </a:rPr>
              <a:pPr/>
              <a:t>11</a:t>
            </a:fld>
            <a:endParaRPr lang="en-US" altLang="zh-CN" sz="1200">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020648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F7FF47F-A81D-48BF-8197-4F7844FAE7C2}" type="slidenum">
              <a:rPr lang="en-US" altLang="zh-CN" sz="1200" smtClean="0">
                <a:latin typeface="Times New Roman" panose="02020603050405020304" pitchFamily="18" charset="0"/>
              </a:rPr>
              <a:pPr/>
              <a:t>12</a:t>
            </a:fld>
            <a:endParaRPr lang="en-US" altLang="zh-CN" sz="1200">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664549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F7FF47F-A81D-48BF-8197-4F7844FAE7C2}" type="slidenum">
              <a:rPr lang="en-US" altLang="zh-CN" sz="1200" smtClean="0">
                <a:latin typeface="Times New Roman" panose="02020603050405020304" pitchFamily="18" charset="0"/>
              </a:rPr>
              <a:pPr/>
              <a:t>13</a:t>
            </a:fld>
            <a:endParaRPr lang="en-US" altLang="zh-CN" sz="1200">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577044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D4443681-C80C-465E-B40F-5F30483D0153}" type="slidenum">
              <a:rPr lang="en-US" altLang="zh-CN" sz="1200" smtClean="0">
                <a:latin typeface="Times New Roman" panose="02020603050405020304" pitchFamily="18" charset="0"/>
              </a:rPr>
              <a:pPr/>
              <a:t>26</a:t>
            </a:fld>
            <a:endParaRPr lang="en-US" altLang="zh-CN" sz="1200">
              <a:latin typeface="Times New Roman" panose="02020603050405020304" pitchFamily="18"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054918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CB47D7DD-0048-47B2-80EE-18AE044E4FB6}" type="slidenum">
              <a:rPr lang="en-US" altLang="zh-CN" sz="1200" smtClean="0">
                <a:latin typeface="Times New Roman" panose="02020603050405020304" pitchFamily="18" charset="0"/>
              </a:rPr>
              <a:pPr/>
              <a:t>27</a:t>
            </a:fld>
            <a:endParaRPr lang="en-US" altLang="zh-CN" sz="1200">
              <a:latin typeface="Times New Roman" panose="02020603050405020304" pitchFamily="18"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700071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EEFA5D70-9E16-4229-B3EA-6BF3FAC2EE6E}" type="slidenum">
              <a:rPr lang="en-US" altLang="zh-CN" sz="1200" smtClean="0">
                <a:latin typeface="Times New Roman" panose="02020603050405020304" pitchFamily="18" charset="0"/>
              </a:rPr>
              <a:pPr/>
              <a:t>28</a:t>
            </a:fld>
            <a:endParaRPr lang="en-US" altLang="zh-CN" sz="1200">
              <a:latin typeface="Times New Roman" panose="02020603050405020304" pitchFamily="18"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439472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5B1028F9-FFBB-4DE1-B8BA-8857A5CDB0F5}" type="slidenum">
              <a:rPr lang="en-US" altLang="zh-CN" sz="1200" smtClean="0">
                <a:latin typeface="Times New Roman" panose="02020603050405020304" pitchFamily="18" charset="0"/>
              </a:rPr>
              <a:pPr/>
              <a:t>29</a:t>
            </a:fld>
            <a:endParaRPr lang="en-US" altLang="zh-CN" sz="1200">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842087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55807AC4-5D4B-4707-B350-2D50B6FD7C94}" type="slidenum">
              <a:rPr lang="en-US" altLang="zh-CN" sz="1200" smtClean="0">
                <a:latin typeface="Times New Roman" panose="02020603050405020304" pitchFamily="18" charset="0"/>
              </a:rPr>
              <a:pPr/>
              <a:t>30</a:t>
            </a:fld>
            <a:endParaRPr lang="en-US" altLang="zh-CN" sz="1200">
              <a:latin typeface="Times New Roman" panose="02020603050405020304" pitchFamily="18"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891600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E53AE55B-ADF6-4888-B5A7-28DDD5C4C20B}" type="slidenum">
              <a:rPr lang="en-US" altLang="zh-CN" sz="1200" smtClean="0">
                <a:latin typeface="Times New Roman" panose="02020603050405020304" pitchFamily="18" charset="0"/>
              </a:rPr>
              <a:pPr/>
              <a:t>31</a:t>
            </a:fld>
            <a:endParaRPr lang="en-US" altLang="zh-CN" sz="1200">
              <a:latin typeface="Times New Roman" panose="02020603050405020304" pitchFamily="18"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103251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FB6415C3-5E5E-4615-95CD-580A6FBBD923}" type="slidenum">
              <a:rPr lang="en-US" altLang="zh-CN" sz="1200" smtClean="0">
                <a:latin typeface="Times New Roman" panose="02020603050405020304" pitchFamily="18" charset="0"/>
              </a:rPr>
              <a:pPr/>
              <a:t>32</a:t>
            </a:fld>
            <a:endParaRPr lang="en-US" altLang="zh-CN" sz="1200">
              <a:latin typeface="Times New Roman" panose="02020603050405020304" pitchFamily="18"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951061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5B6155CB-A45D-4649-9766-C936D80B5AB7}" type="slidenum">
              <a:rPr lang="en-US" altLang="zh-CN" sz="1200" smtClean="0">
                <a:latin typeface="Times New Roman" panose="02020603050405020304" pitchFamily="18" charset="0"/>
              </a:rPr>
              <a:pPr/>
              <a:t>33</a:t>
            </a:fld>
            <a:endParaRPr lang="en-US" altLang="zh-CN" sz="1200">
              <a:latin typeface="Times New Roman" panose="02020603050405020304"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965309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F9DEDD17-0207-492E-8FB8-7FAD6F362AC3}" type="slidenum">
              <a:rPr lang="en-US" altLang="zh-CN" sz="1200" smtClean="0">
                <a:latin typeface="Times New Roman" panose="02020603050405020304" pitchFamily="18" charset="0"/>
              </a:rPr>
              <a:pPr/>
              <a:t>34</a:t>
            </a:fld>
            <a:endParaRPr lang="en-US" altLang="zh-CN" sz="1200">
              <a:latin typeface="Times New Roman" panose="02020603050405020304"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4060171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25F3AA2A-D1DA-423E-A3FF-6C89A4D08081}" type="slidenum">
              <a:rPr lang="en-US" altLang="zh-CN" sz="1200" smtClean="0">
                <a:latin typeface="Times New Roman" panose="02020603050405020304" pitchFamily="18" charset="0"/>
              </a:rPr>
              <a:pPr/>
              <a:t>35</a:t>
            </a:fld>
            <a:endParaRPr lang="en-US" altLang="zh-CN" sz="1200">
              <a:latin typeface="Times New Roman" panose="02020603050405020304" pitchFamily="18"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406358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289BC690-B053-4A10-8760-013D0AFCD766}" type="slidenum">
              <a:rPr lang="en-US" altLang="zh-CN" sz="1200" smtClean="0">
                <a:latin typeface="Times New Roman" panose="02020603050405020304" pitchFamily="18" charset="0"/>
              </a:rPr>
              <a:pPr/>
              <a:t>36</a:t>
            </a:fld>
            <a:endParaRPr lang="en-US" altLang="zh-CN" sz="1200">
              <a:latin typeface="Times New Roman" panose="02020603050405020304"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724198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6BB90717-0392-4F0B-8020-F9340FFCD033}" type="slidenum">
              <a:rPr lang="en-US" altLang="zh-CN" sz="1200" smtClean="0">
                <a:latin typeface="Times New Roman" panose="02020603050405020304" pitchFamily="18" charset="0"/>
              </a:rPr>
              <a:pPr/>
              <a:t>37</a:t>
            </a:fld>
            <a:endParaRPr lang="en-US" altLang="zh-CN" sz="1200">
              <a:latin typeface="Times New Roman" panose="02020603050405020304"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332178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5E2FDC0B-49AD-463F-93FA-C671869E3E41}" type="slidenum">
              <a:rPr lang="en-US" altLang="zh-CN" sz="1200" smtClean="0">
                <a:latin typeface="Times New Roman" panose="02020603050405020304" pitchFamily="18" charset="0"/>
              </a:rPr>
              <a:pPr/>
              <a:t>38</a:t>
            </a:fld>
            <a:endParaRPr lang="en-US" altLang="zh-CN" sz="1200">
              <a:latin typeface="Times New Roman" panose="02020603050405020304"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1268621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40AC70CC-071E-4924-94ED-B212D4D55622}" type="slidenum">
              <a:rPr lang="en-US" altLang="zh-CN" sz="1200" smtClean="0">
                <a:latin typeface="Times New Roman" panose="02020603050405020304" pitchFamily="18" charset="0"/>
              </a:rPr>
              <a:pPr/>
              <a:t>39</a:t>
            </a:fld>
            <a:endParaRPr lang="en-US" altLang="zh-CN" sz="1200">
              <a:latin typeface="Times New Roman" panose="02020603050405020304"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380218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2FEAA6E0-E46F-43EB-9E4B-B6A745CEAC1E}" type="slidenum">
              <a:rPr lang="en-US" altLang="zh-CN" sz="1200" smtClean="0">
                <a:latin typeface="Times New Roman" panose="02020603050405020304" pitchFamily="18" charset="0"/>
              </a:rPr>
              <a:pPr/>
              <a:t>40</a:t>
            </a:fld>
            <a:endParaRPr lang="en-US" altLang="zh-CN" sz="1200">
              <a:latin typeface="Times New Roman" panose="02020603050405020304"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432540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1D7C7290-ED4C-457C-8EB5-6CEC3D32EAFB}" type="slidenum">
              <a:rPr lang="en-US" altLang="zh-CN" sz="1200" smtClean="0">
                <a:latin typeface="Times New Roman" panose="02020603050405020304" pitchFamily="18" charset="0"/>
              </a:rPr>
              <a:pPr/>
              <a:t>41</a:t>
            </a:fld>
            <a:endParaRPr lang="en-US" altLang="zh-CN" sz="1200">
              <a:latin typeface="Times New Roman" panose="02020603050405020304"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4107395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B124F34D-D56D-485B-9985-ADC0F5393DDD}" type="slidenum">
              <a:rPr lang="en-US" altLang="zh-CN" sz="1200" smtClean="0">
                <a:latin typeface="Times New Roman" panose="02020603050405020304" pitchFamily="18" charset="0"/>
              </a:rPr>
              <a:pPr/>
              <a:t>42</a:t>
            </a:fld>
            <a:endParaRPr lang="en-US" altLang="zh-CN" sz="1200">
              <a:latin typeface="Times New Roman" panose="02020603050405020304"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643819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A1F70AAC-AF3F-4A7B-9AD1-835DBC95EF38}" type="slidenum">
              <a:rPr lang="en-US" altLang="zh-CN" sz="1200" smtClean="0">
                <a:latin typeface="Times New Roman" panose="02020603050405020304" pitchFamily="18" charset="0"/>
              </a:rPr>
              <a:pPr/>
              <a:t>43</a:t>
            </a:fld>
            <a:endParaRPr lang="en-US" altLang="zh-CN" sz="1200">
              <a:latin typeface="Times New Roman" panose="02020603050405020304"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329192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98F81013-0BEA-49DF-AD3C-558A27B7559E}" type="slidenum">
              <a:rPr lang="zh-CN" altLang="en-US"/>
              <a:pPr>
                <a:defRPr/>
              </a:pPr>
              <a:t>‹#›</a:t>
            </a:fld>
            <a:endParaRPr lang="en-US" altLang="zh-CN"/>
          </a:p>
        </p:txBody>
      </p:sp>
    </p:spTree>
    <p:extLst>
      <p:ext uri="{BB962C8B-B14F-4D97-AF65-F5344CB8AC3E}">
        <p14:creationId xmlns:p14="http://schemas.microsoft.com/office/powerpoint/2010/main" val="181610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12391EF6-A1B5-468B-83B9-7C72E05AF268}" type="slidenum">
              <a:rPr lang="zh-CN" altLang="en-US"/>
              <a:pPr>
                <a:defRPr/>
              </a:pPr>
              <a:t>‹#›</a:t>
            </a:fld>
            <a:endParaRPr lang="en-US" altLang="zh-CN"/>
          </a:p>
        </p:txBody>
      </p:sp>
    </p:spTree>
    <p:extLst>
      <p:ext uri="{BB962C8B-B14F-4D97-AF65-F5344CB8AC3E}">
        <p14:creationId xmlns:p14="http://schemas.microsoft.com/office/powerpoint/2010/main" val="909297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90B074CA-44A8-4A4E-AFF2-25413D7E123D}" type="slidenum">
              <a:rPr lang="zh-CN" altLang="en-US"/>
              <a:pPr>
                <a:defRPr/>
              </a:pPr>
              <a:t>‹#›</a:t>
            </a:fld>
            <a:endParaRPr lang="en-US" altLang="zh-CN"/>
          </a:p>
        </p:txBody>
      </p:sp>
    </p:spTree>
    <p:extLst>
      <p:ext uri="{BB962C8B-B14F-4D97-AF65-F5344CB8AC3E}">
        <p14:creationId xmlns:p14="http://schemas.microsoft.com/office/powerpoint/2010/main" val="2817169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r>
              <a:rPr lang="en-US"/>
              <a:t>CS 245</a:t>
            </a:r>
          </a:p>
        </p:txBody>
      </p:sp>
      <p:sp>
        <p:nvSpPr>
          <p:cNvPr id="8" name="Rectangle 5"/>
          <p:cNvSpPr>
            <a:spLocks noGrp="1" noChangeArrowheads="1"/>
          </p:cNvSpPr>
          <p:nvPr>
            <p:ph type="ftr" sz="quarter" idx="11"/>
          </p:nvPr>
        </p:nvSpPr>
        <p:spPr/>
        <p:txBody>
          <a:bodyPr/>
          <a:lstStyle>
            <a:lvl1pPr>
              <a:defRPr/>
            </a:lvl1pPr>
          </a:lstStyle>
          <a:p>
            <a:pPr>
              <a:defRPr/>
            </a:pPr>
            <a:r>
              <a:rPr lang="en-US"/>
              <a:t>Notes 1</a:t>
            </a:r>
          </a:p>
        </p:txBody>
      </p:sp>
      <p:sp>
        <p:nvSpPr>
          <p:cNvPr id="9" name="Rectangle 6"/>
          <p:cNvSpPr>
            <a:spLocks noGrp="1" noChangeArrowheads="1"/>
          </p:cNvSpPr>
          <p:nvPr>
            <p:ph type="sldNum" sz="quarter" idx="12"/>
          </p:nvPr>
        </p:nvSpPr>
        <p:spPr/>
        <p:txBody>
          <a:bodyPr/>
          <a:lstStyle>
            <a:lvl1pPr>
              <a:defRPr smtClean="0"/>
            </a:lvl1pPr>
          </a:lstStyle>
          <a:p>
            <a:pPr>
              <a:defRPr/>
            </a:pPr>
            <a:fld id="{54C082F0-364D-4711-8A13-E67520AACA75}" type="slidenum">
              <a:rPr lang="zh-CN" altLang="en-US"/>
              <a:pPr>
                <a:defRPr/>
              </a:pPr>
              <a:t>‹#›</a:t>
            </a:fld>
            <a:endParaRPr lang="en-US" altLang="zh-CN"/>
          </a:p>
        </p:txBody>
      </p:sp>
    </p:spTree>
    <p:extLst>
      <p:ext uri="{BB962C8B-B14F-4D97-AF65-F5344CB8AC3E}">
        <p14:creationId xmlns:p14="http://schemas.microsoft.com/office/powerpoint/2010/main" val="223018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73889932-C464-41B2-9A82-C092D3997D62}" type="slidenum">
              <a:rPr lang="zh-CN" altLang="en-US"/>
              <a:pPr>
                <a:defRPr/>
              </a:pPr>
              <a:t>‹#›</a:t>
            </a:fld>
            <a:endParaRPr lang="en-US" altLang="zh-CN"/>
          </a:p>
        </p:txBody>
      </p:sp>
    </p:spTree>
    <p:extLst>
      <p:ext uri="{BB962C8B-B14F-4D97-AF65-F5344CB8AC3E}">
        <p14:creationId xmlns:p14="http://schemas.microsoft.com/office/powerpoint/2010/main" val="391325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11FEA6C5-6032-474C-8B54-C8C6CDA0092F}" type="slidenum">
              <a:rPr lang="zh-CN" altLang="en-US"/>
              <a:pPr>
                <a:defRPr/>
              </a:pPr>
              <a:t>‹#›</a:t>
            </a:fld>
            <a:endParaRPr lang="en-US" altLang="zh-CN"/>
          </a:p>
        </p:txBody>
      </p:sp>
    </p:spTree>
    <p:extLst>
      <p:ext uri="{BB962C8B-B14F-4D97-AF65-F5344CB8AC3E}">
        <p14:creationId xmlns:p14="http://schemas.microsoft.com/office/powerpoint/2010/main" val="1648755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91F5A7B7-C3A1-4918-AD97-7E635ACCBB9C}" type="slidenum">
              <a:rPr lang="zh-CN" altLang="en-US"/>
              <a:pPr>
                <a:defRPr/>
              </a:pPr>
              <a:t>‹#›</a:t>
            </a:fld>
            <a:endParaRPr lang="en-US" altLang="zh-CN"/>
          </a:p>
        </p:txBody>
      </p:sp>
    </p:spTree>
    <p:extLst>
      <p:ext uri="{BB962C8B-B14F-4D97-AF65-F5344CB8AC3E}">
        <p14:creationId xmlns:p14="http://schemas.microsoft.com/office/powerpoint/2010/main" val="1472148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04959519-D87E-493A-9ED6-6711B4839D10}" type="slidenum">
              <a:rPr lang="zh-CN" altLang="en-US"/>
              <a:pPr>
                <a:defRPr/>
              </a:pPr>
              <a:t>‹#›</a:t>
            </a:fld>
            <a:endParaRPr lang="en-US" altLang="zh-CN"/>
          </a:p>
        </p:txBody>
      </p:sp>
    </p:spTree>
    <p:extLst>
      <p:ext uri="{BB962C8B-B14F-4D97-AF65-F5344CB8AC3E}">
        <p14:creationId xmlns:p14="http://schemas.microsoft.com/office/powerpoint/2010/main" val="4122534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ahoma" pitchFamily="34" charset="0"/>
              </a:defRPr>
            </a:lvl1pPr>
          </a:lstStyle>
          <a:p>
            <a:pPr>
              <a:defRPr/>
            </a:pPr>
            <a:r>
              <a:rPr lang="en-US"/>
              <a:t>CS 245/Summer ‘08</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ahoma" pitchFamily="34" charset="0"/>
              </a:defRPr>
            </a:lvl1pPr>
          </a:lstStyle>
          <a:p>
            <a:pPr>
              <a:defRPr/>
            </a:pPr>
            <a:r>
              <a:rPr lang="en-US"/>
              <a:t>Notes 1</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ea typeface="宋体" panose="02010600030101010101" pitchFamily="2" charset="-122"/>
              </a:defRPr>
            </a:lvl1pPr>
          </a:lstStyle>
          <a:p>
            <a:pPr>
              <a:defRPr/>
            </a:pPr>
            <a:fld id="{DF01F78A-6E5B-41DC-B74B-CF661B555806}"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6"/>
          <p:cNvSpPr txBox="1">
            <a:spLocks noChangeArrowheads="1"/>
          </p:cNvSpPr>
          <p:nvPr/>
        </p:nvSpPr>
        <p:spPr bwMode="auto">
          <a:xfrm>
            <a:off x="1022350" y="2071688"/>
            <a:ext cx="706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4000" dirty="0">
                <a:ea typeface="宋体" panose="02010600030101010101" pitchFamily="2" charset="-122"/>
              </a:rPr>
              <a:t>CSCE-608 Database Systems</a:t>
            </a:r>
          </a:p>
        </p:txBody>
      </p:sp>
      <p:sp>
        <p:nvSpPr>
          <p:cNvPr id="13316" name="Text Box 47"/>
          <p:cNvSpPr txBox="1">
            <a:spLocks noChangeArrowheads="1"/>
          </p:cNvSpPr>
          <p:nvPr/>
        </p:nvSpPr>
        <p:spPr bwMode="auto">
          <a:xfrm>
            <a:off x="3418514" y="3071813"/>
            <a:ext cx="22482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800" dirty="0">
                <a:ea typeface="宋体" panose="02010600030101010101" pitchFamily="2" charset="-122"/>
              </a:rPr>
              <a:t>Spring 2025</a:t>
            </a:r>
          </a:p>
        </p:txBody>
      </p:sp>
      <p:sp>
        <p:nvSpPr>
          <p:cNvPr id="13317" name="Text Box 48"/>
          <p:cNvSpPr txBox="1">
            <a:spLocks noChangeArrowheads="1"/>
          </p:cNvSpPr>
          <p:nvPr/>
        </p:nvSpPr>
        <p:spPr bwMode="auto">
          <a:xfrm>
            <a:off x="2603500" y="4110038"/>
            <a:ext cx="38782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dirty="0">
                <a:ea typeface="宋体" panose="02010600030101010101" pitchFamily="2" charset="-122"/>
              </a:rPr>
              <a:t>Instructor: </a:t>
            </a:r>
            <a:r>
              <a:rPr lang="en-US" altLang="zh-CN" sz="2400" dirty="0" err="1">
                <a:ea typeface="宋体" panose="02010600030101010101" pitchFamily="2" charset="-122"/>
              </a:rPr>
              <a:t>Jianer</a:t>
            </a:r>
            <a:r>
              <a:rPr lang="en-US" altLang="zh-CN" sz="2400" dirty="0">
                <a:ea typeface="宋体" panose="02010600030101010101" pitchFamily="2" charset="-122"/>
              </a:rPr>
              <a:t> Chen</a:t>
            </a:r>
          </a:p>
          <a:p>
            <a:pPr eaLnBrk="1" hangingPunct="1">
              <a:spcBef>
                <a:spcPct val="0"/>
              </a:spcBef>
              <a:buFontTx/>
              <a:buNone/>
            </a:pPr>
            <a:r>
              <a:rPr lang="en-US" altLang="zh-CN" sz="2400" dirty="0">
                <a:ea typeface="宋体" panose="02010600030101010101" pitchFamily="2" charset="-122"/>
              </a:rPr>
              <a:t>Office: PETR 428</a:t>
            </a:r>
          </a:p>
          <a:p>
            <a:pPr eaLnBrk="1" hangingPunct="1">
              <a:spcBef>
                <a:spcPct val="0"/>
              </a:spcBef>
              <a:buFontTx/>
              <a:buNone/>
            </a:pPr>
            <a:r>
              <a:rPr lang="en-US" altLang="zh-CN" sz="2400" dirty="0">
                <a:ea typeface="宋体" panose="02010600030101010101" pitchFamily="2" charset="-122"/>
              </a:rPr>
              <a:t>Phone: 845-4259</a:t>
            </a:r>
          </a:p>
          <a:p>
            <a:pPr eaLnBrk="1" hangingPunct="1">
              <a:spcBef>
                <a:spcPct val="0"/>
              </a:spcBef>
              <a:buFontTx/>
              <a:buNone/>
            </a:pPr>
            <a:r>
              <a:rPr lang="en-US" altLang="zh-CN" sz="2400" dirty="0">
                <a:ea typeface="宋体" panose="02010600030101010101" pitchFamily="2" charset="-122"/>
              </a:rPr>
              <a:t>Email: chen@cse.tamu.edu</a:t>
            </a:r>
          </a:p>
        </p:txBody>
      </p:sp>
      <p:sp>
        <p:nvSpPr>
          <p:cNvPr id="13318" name="Text Box 49"/>
          <p:cNvSpPr txBox="1">
            <a:spLocks noChangeArrowheads="1"/>
          </p:cNvSpPr>
          <p:nvPr/>
        </p:nvSpPr>
        <p:spPr bwMode="auto">
          <a:xfrm>
            <a:off x="0" y="6553200"/>
            <a:ext cx="18772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dirty="0">
                <a:ea typeface="宋体" panose="02010600030101010101" pitchFamily="2" charset="-122"/>
              </a:rPr>
              <a:t>Notes 1</a:t>
            </a:r>
            <a:r>
              <a:rPr lang="en-US" altLang="zh-CN" sz="1400">
                <a:ea typeface="宋体" panose="02010600030101010101" pitchFamily="2" charset="-122"/>
              </a:rPr>
              <a:t>: Introduction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777875" y="171450"/>
            <a:ext cx="7454900" cy="1038225"/>
          </a:xfrm>
        </p:spPr>
        <p:txBody>
          <a:bodyPr/>
          <a:lstStyle/>
          <a:p>
            <a:pPr eaLnBrk="1" hangingPunct="1"/>
            <a:r>
              <a:rPr lang="en-US" altLang="zh-CN" sz="4000">
                <a:ea typeface="宋体" panose="02010600030101010101" pitchFamily="2" charset="-122"/>
              </a:rPr>
              <a:t>What is a Database System?</a:t>
            </a:r>
          </a:p>
        </p:txBody>
      </p:sp>
      <p:sp>
        <p:nvSpPr>
          <p:cNvPr id="14339" name="Text Box 49"/>
          <p:cNvSpPr txBox="1">
            <a:spLocks noChangeArrowheads="1"/>
          </p:cNvSpPr>
          <p:nvPr/>
        </p:nvSpPr>
        <p:spPr bwMode="auto">
          <a:xfrm>
            <a:off x="0" y="6553200"/>
            <a:ext cx="78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a:ea typeface="宋体" panose="02010600030101010101" pitchFamily="2" charset="-122"/>
              </a:rPr>
              <a:t>Notes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777875" y="171450"/>
            <a:ext cx="7454900" cy="1038225"/>
          </a:xfrm>
        </p:spPr>
        <p:txBody>
          <a:bodyPr/>
          <a:lstStyle/>
          <a:p>
            <a:pPr eaLnBrk="1" hangingPunct="1"/>
            <a:r>
              <a:rPr lang="en-US" altLang="zh-CN" sz="4000">
                <a:ea typeface="宋体" panose="02010600030101010101" pitchFamily="2" charset="-122"/>
              </a:rPr>
              <a:t>What is a Database System?</a:t>
            </a:r>
          </a:p>
        </p:txBody>
      </p:sp>
      <p:sp>
        <p:nvSpPr>
          <p:cNvPr id="15363" name="Text Box 49"/>
          <p:cNvSpPr txBox="1">
            <a:spLocks noChangeArrowheads="1"/>
          </p:cNvSpPr>
          <p:nvPr/>
        </p:nvSpPr>
        <p:spPr bwMode="auto">
          <a:xfrm>
            <a:off x="0" y="6553200"/>
            <a:ext cx="78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a:ea typeface="宋体" panose="02010600030101010101" pitchFamily="2" charset="-122"/>
              </a:rPr>
              <a:t>Notes 1</a:t>
            </a:r>
          </a:p>
        </p:txBody>
      </p:sp>
      <p:sp>
        <p:nvSpPr>
          <p:cNvPr id="15364" name="Text Box 48"/>
          <p:cNvSpPr txBox="1">
            <a:spLocks noChangeArrowheads="1"/>
          </p:cNvSpPr>
          <p:nvPr/>
        </p:nvSpPr>
        <p:spPr bwMode="auto">
          <a:xfrm>
            <a:off x="627063" y="1274763"/>
            <a:ext cx="78422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en-US" sz="2000"/>
              <a:t>A </a:t>
            </a:r>
            <a:r>
              <a:rPr lang="en-US" altLang="en-US" sz="2000">
                <a:solidFill>
                  <a:srgbClr val="00B050"/>
                </a:solidFill>
              </a:rPr>
              <a:t>database</a:t>
            </a:r>
            <a:r>
              <a:rPr lang="en-US" altLang="en-US" sz="2000"/>
              <a:t> is an organized collection of data. It is the collection of schemas, tables, queries, reports, views, and other objects.</a:t>
            </a:r>
          </a:p>
          <a:p>
            <a:pPr eaLnBrk="1" hangingPunct="1">
              <a:spcBef>
                <a:spcPct val="0"/>
              </a:spcBef>
              <a:buFontTx/>
              <a:buNone/>
            </a:pPr>
            <a:endParaRPr lang="en-US" altLang="zh-CN" sz="200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777875" y="171450"/>
            <a:ext cx="7454900" cy="1038225"/>
          </a:xfrm>
        </p:spPr>
        <p:txBody>
          <a:bodyPr/>
          <a:lstStyle/>
          <a:p>
            <a:pPr eaLnBrk="1" hangingPunct="1"/>
            <a:r>
              <a:rPr lang="en-US" altLang="zh-CN" sz="4000">
                <a:ea typeface="宋体" panose="02010600030101010101" pitchFamily="2" charset="-122"/>
              </a:rPr>
              <a:t>What is a Database System?</a:t>
            </a:r>
          </a:p>
        </p:txBody>
      </p:sp>
      <p:sp>
        <p:nvSpPr>
          <p:cNvPr id="16387" name="Text Box 49"/>
          <p:cNvSpPr txBox="1">
            <a:spLocks noChangeArrowheads="1"/>
          </p:cNvSpPr>
          <p:nvPr/>
        </p:nvSpPr>
        <p:spPr bwMode="auto">
          <a:xfrm>
            <a:off x="0" y="6553200"/>
            <a:ext cx="78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a:ea typeface="宋体" panose="02010600030101010101" pitchFamily="2" charset="-122"/>
              </a:rPr>
              <a:t>Notes 1</a:t>
            </a:r>
          </a:p>
        </p:txBody>
      </p:sp>
      <p:sp>
        <p:nvSpPr>
          <p:cNvPr id="16388" name="Text Box 48"/>
          <p:cNvSpPr txBox="1">
            <a:spLocks noChangeArrowheads="1"/>
          </p:cNvSpPr>
          <p:nvPr/>
        </p:nvSpPr>
        <p:spPr bwMode="auto">
          <a:xfrm>
            <a:off x="627063" y="1274763"/>
            <a:ext cx="78422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en-US" sz="2000"/>
              <a:t>A </a:t>
            </a:r>
            <a:r>
              <a:rPr lang="en-US" altLang="en-US" sz="2000">
                <a:solidFill>
                  <a:srgbClr val="00B050"/>
                </a:solidFill>
              </a:rPr>
              <a:t>database</a:t>
            </a:r>
            <a:r>
              <a:rPr lang="en-US" altLang="en-US" sz="2000"/>
              <a:t> is an organized collection of data. It is the collection of schemas, tables, queries, reports, views, and other objects.</a:t>
            </a:r>
          </a:p>
          <a:p>
            <a:pPr eaLnBrk="1" hangingPunct="1">
              <a:spcBef>
                <a:spcPct val="0"/>
              </a:spcBef>
              <a:buFontTx/>
              <a:buNone/>
            </a:pPr>
            <a:endParaRPr lang="en-US" altLang="zh-CN" sz="2000">
              <a:ea typeface="宋体" panose="02010600030101010101" pitchFamily="2" charset="-122"/>
            </a:endParaRPr>
          </a:p>
          <a:p>
            <a:pPr eaLnBrk="1" hangingPunct="1">
              <a:spcBef>
                <a:spcPct val="0"/>
              </a:spcBef>
              <a:buFontTx/>
              <a:buNone/>
            </a:pPr>
            <a:r>
              <a:rPr lang="en-US" altLang="en-US" sz="2000"/>
              <a:t>A </a:t>
            </a:r>
            <a:r>
              <a:rPr lang="en-US" altLang="en-US" sz="2000">
                <a:solidFill>
                  <a:srgbClr val="00B050"/>
                </a:solidFill>
              </a:rPr>
              <a:t>database management system</a:t>
            </a:r>
            <a:r>
              <a:rPr lang="en-US" altLang="en-US" sz="2000"/>
              <a:t> (DBMS) is a computer software </a:t>
            </a:r>
          </a:p>
          <a:p>
            <a:pPr eaLnBrk="1" hangingPunct="1">
              <a:spcBef>
                <a:spcPct val="0"/>
              </a:spcBef>
              <a:buFontTx/>
              <a:buNone/>
            </a:pPr>
            <a:r>
              <a:rPr lang="en-US" altLang="en-US" sz="2000"/>
              <a:t>application that interacts with the user, other applications, and the database itself to capture and analyze data.</a:t>
            </a:r>
            <a:endParaRPr lang="en-US" altLang="zh-CN" sz="2000">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777875" y="171450"/>
            <a:ext cx="7454900" cy="1038225"/>
          </a:xfrm>
        </p:spPr>
        <p:txBody>
          <a:bodyPr/>
          <a:lstStyle/>
          <a:p>
            <a:pPr eaLnBrk="1" hangingPunct="1"/>
            <a:r>
              <a:rPr lang="en-US" altLang="zh-CN" sz="4000">
                <a:ea typeface="宋体" panose="02010600030101010101" pitchFamily="2" charset="-122"/>
              </a:rPr>
              <a:t>What is a Database System?</a:t>
            </a:r>
          </a:p>
        </p:txBody>
      </p:sp>
      <p:sp>
        <p:nvSpPr>
          <p:cNvPr id="17411" name="Text Box 49"/>
          <p:cNvSpPr txBox="1">
            <a:spLocks noChangeArrowheads="1"/>
          </p:cNvSpPr>
          <p:nvPr/>
        </p:nvSpPr>
        <p:spPr bwMode="auto">
          <a:xfrm>
            <a:off x="0" y="6553200"/>
            <a:ext cx="78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a:ea typeface="宋体" panose="02010600030101010101" pitchFamily="2" charset="-122"/>
              </a:rPr>
              <a:t>Notes 1</a:t>
            </a:r>
          </a:p>
        </p:txBody>
      </p:sp>
      <p:sp>
        <p:nvSpPr>
          <p:cNvPr id="17412" name="Text Box 48"/>
          <p:cNvSpPr txBox="1">
            <a:spLocks noChangeArrowheads="1"/>
          </p:cNvSpPr>
          <p:nvPr/>
        </p:nvSpPr>
        <p:spPr bwMode="auto">
          <a:xfrm>
            <a:off x="627063" y="1274763"/>
            <a:ext cx="78422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en-US" sz="2000"/>
              <a:t>A </a:t>
            </a:r>
            <a:r>
              <a:rPr lang="en-US" altLang="en-US" sz="2000">
                <a:solidFill>
                  <a:srgbClr val="00B050"/>
                </a:solidFill>
              </a:rPr>
              <a:t>database</a:t>
            </a:r>
            <a:r>
              <a:rPr lang="en-US" altLang="en-US" sz="2000"/>
              <a:t> is an organized collection of data. It is the collection of schemas, tables, queries, reports, views, and other objects.</a:t>
            </a:r>
          </a:p>
          <a:p>
            <a:pPr eaLnBrk="1" hangingPunct="1">
              <a:spcBef>
                <a:spcPct val="0"/>
              </a:spcBef>
              <a:buFontTx/>
              <a:buNone/>
            </a:pPr>
            <a:endParaRPr lang="en-US" altLang="zh-CN" sz="2000">
              <a:ea typeface="宋体" panose="02010600030101010101" pitchFamily="2" charset="-122"/>
            </a:endParaRPr>
          </a:p>
          <a:p>
            <a:pPr eaLnBrk="1" hangingPunct="1">
              <a:spcBef>
                <a:spcPct val="0"/>
              </a:spcBef>
              <a:buFontTx/>
              <a:buNone/>
            </a:pPr>
            <a:r>
              <a:rPr lang="en-US" altLang="en-US" sz="2000"/>
              <a:t>A </a:t>
            </a:r>
            <a:r>
              <a:rPr lang="en-US" altLang="en-US" sz="2000">
                <a:solidFill>
                  <a:srgbClr val="00B050"/>
                </a:solidFill>
              </a:rPr>
              <a:t>database management system</a:t>
            </a:r>
            <a:r>
              <a:rPr lang="en-US" altLang="en-US" sz="2000"/>
              <a:t> (DBMS) is a computer software </a:t>
            </a:r>
          </a:p>
          <a:p>
            <a:pPr eaLnBrk="1" hangingPunct="1">
              <a:spcBef>
                <a:spcPct val="0"/>
              </a:spcBef>
              <a:buFontTx/>
              <a:buNone/>
            </a:pPr>
            <a:r>
              <a:rPr lang="en-US" altLang="en-US" sz="2000"/>
              <a:t>application that interacts with the user, other applications, and the database itself to capture and analyze data.</a:t>
            </a:r>
            <a:endParaRPr lang="en-US" altLang="zh-CN" sz="2000">
              <a:ea typeface="宋体" panose="02010600030101010101" pitchFamily="2" charset="-122"/>
            </a:endParaRPr>
          </a:p>
        </p:txBody>
      </p:sp>
      <p:pic>
        <p:nvPicPr>
          <p:cNvPr id="17413"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2100" y="3402013"/>
            <a:ext cx="588645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Tree>
    <p:extLst>
      <p:ext uri="{BB962C8B-B14F-4D97-AF65-F5344CB8AC3E}">
        <p14:creationId xmlns:p14="http://schemas.microsoft.com/office/powerpoint/2010/main" val="410519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7171"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7172"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7173"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Tree>
    <p:extLst>
      <p:ext uri="{BB962C8B-B14F-4D97-AF65-F5344CB8AC3E}">
        <p14:creationId xmlns:p14="http://schemas.microsoft.com/office/powerpoint/2010/main" val="3509649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9219"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9220"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9221"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9223"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9224"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9"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Tree>
    <p:extLst>
      <p:ext uri="{BB962C8B-B14F-4D97-AF65-F5344CB8AC3E}">
        <p14:creationId xmlns:p14="http://schemas.microsoft.com/office/powerpoint/2010/main" val="3483221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1267"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1268"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1269"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1270"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
        <p:nvSpPr>
          <p:cNvPr id="11271"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1272"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1273"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1274"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Tree>
    <p:extLst>
      <p:ext uri="{BB962C8B-B14F-4D97-AF65-F5344CB8AC3E}">
        <p14:creationId xmlns:p14="http://schemas.microsoft.com/office/powerpoint/2010/main" val="1427237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3315"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3316"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3317"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3319"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3320"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3321"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3322"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3323" name="Up Arrow 14"/>
          <p:cNvSpPr>
            <a:spLocks noChangeArrowheads="1"/>
          </p:cNvSpPr>
          <p:nvPr/>
        </p:nvSpPr>
        <p:spPr bwMode="auto">
          <a:xfrm rot="10800000">
            <a:off x="5886450" y="3365500"/>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3324" name="TextBox 15"/>
          <p:cNvSpPr txBox="1">
            <a:spLocks noChangeArrowheads="1"/>
          </p:cNvSpPr>
          <p:nvPr/>
        </p:nvSpPr>
        <p:spPr bwMode="auto">
          <a:xfrm>
            <a:off x="4679950" y="3602038"/>
            <a:ext cx="12985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necessary</a:t>
            </a:r>
          </a:p>
        </p:txBody>
      </p:sp>
      <p:sp>
        <p:nvSpPr>
          <p:cNvPr id="13"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Tree>
    <p:extLst>
      <p:ext uri="{BB962C8B-B14F-4D97-AF65-F5344CB8AC3E}">
        <p14:creationId xmlns:p14="http://schemas.microsoft.com/office/powerpoint/2010/main" val="2578290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5363"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5364"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5365"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5367"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5368"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5369"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0"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1" name="Up Arrow 5"/>
          <p:cNvSpPr>
            <a:spLocks noChangeArrowheads="1"/>
          </p:cNvSpPr>
          <p:nvPr/>
        </p:nvSpPr>
        <p:spPr bwMode="auto">
          <a:xfrm>
            <a:off x="7019925" y="3343275"/>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2" name="Up Arrow 14"/>
          <p:cNvSpPr>
            <a:spLocks noChangeArrowheads="1"/>
          </p:cNvSpPr>
          <p:nvPr/>
        </p:nvSpPr>
        <p:spPr bwMode="auto">
          <a:xfrm rot="10800000">
            <a:off x="5886450" y="3365500"/>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3" name="TextBox 15"/>
          <p:cNvSpPr txBox="1">
            <a:spLocks noChangeArrowheads="1"/>
          </p:cNvSpPr>
          <p:nvPr/>
        </p:nvSpPr>
        <p:spPr bwMode="auto">
          <a:xfrm>
            <a:off x="4679950" y="3602038"/>
            <a:ext cx="12985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necessary</a:t>
            </a:r>
          </a:p>
        </p:txBody>
      </p:sp>
      <p:sp>
        <p:nvSpPr>
          <p:cNvPr id="15374" name="TextBox 16"/>
          <p:cNvSpPr txBox="1">
            <a:spLocks noChangeArrowheads="1"/>
          </p:cNvSpPr>
          <p:nvPr/>
        </p:nvSpPr>
        <p:spPr bwMode="auto">
          <a:xfrm>
            <a:off x="7437438" y="3422650"/>
            <a:ext cx="11668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800">
                <a:ea typeface="宋体" panose="02010600030101010101" pitchFamily="2" charset="-122"/>
              </a:rPr>
              <a:t>Help </a:t>
            </a:r>
          </a:p>
          <a:p>
            <a:pPr>
              <a:spcBef>
                <a:spcPct val="0"/>
              </a:spcBef>
              <a:buClrTx/>
              <a:buFontTx/>
              <a:buNone/>
            </a:pPr>
            <a:r>
              <a:rPr lang="en-US" altLang="zh-CN" sz="1800">
                <a:ea typeface="宋体" panose="02010600030101010101" pitchFamily="2" charset="-122"/>
              </a:rPr>
              <a:t>develop</a:t>
            </a:r>
          </a:p>
          <a:p>
            <a:pPr>
              <a:spcBef>
                <a:spcPct val="0"/>
              </a:spcBef>
              <a:buClrTx/>
              <a:buFontTx/>
              <a:buNone/>
            </a:pPr>
            <a:r>
              <a:rPr lang="en-US" altLang="zh-CN" sz="1800">
                <a:ea typeface="宋体" panose="02010600030101010101" pitchFamily="2" charset="-122"/>
              </a:rPr>
              <a:t>better DB</a:t>
            </a:r>
          </a:p>
        </p:txBody>
      </p:sp>
      <p:sp>
        <p:nvSpPr>
          <p:cNvPr id="15"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Tree>
    <p:extLst>
      <p:ext uri="{BB962C8B-B14F-4D97-AF65-F5344CB8AC3E}">
        <p14:creationId xmlns:p14="http://schemas.microsoft.com/office/powerpoint/2010/main" val="2801759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
        <p:nvSpPr>
          <p:cNvPr id="15362"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5363"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5364"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5365"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5367"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5368"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5369"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0"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1" name="Up Arrow 5"/>
          <p:cNvSpPr>
            <a:spLocks noChangeArrowheads="1"/>
          </p:cNvSpPr>
          <p:nvPr/>
        </p:nvSpPr>
        <p:spPr bwMode="auto">
          <a:xfrm>
            <a:off x="7019925" y="3343275"/>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2" name="Up Arrow 14"/>
          <p:cNvSpPr>
            <a:spLocks noChangeArrowheads="1"/>
          </p:cNvSpPr>
          <p:nvPr/>
        </p:nvSpPr>
        <p:spPr bwMode="auto">
          <a:xfrm rot="10800000">
            <a:off x="5886450" y="3365500"/>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3" name="TextBox 15"/>
          <p:cNvSpPr txBox="1">
            <a:spLocks noChangeArrowheads="1"/>
          </p:cNvSpPr>
          <p:nvPr/>
        </p:nvSpPr>
        <p:spPr bwMode="auto">
          <a:xfrm>
            <a:off x="4679950" y="3602038"/>
            <a:ext cx="12985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necessary</a:t>
            </a:r>
          </a:p>
        </p:txBody>
      </p:sp>
      <p:sp>
        <p:nvSpPr>
          <p:cNvPr id="15374" name="TextBox 16"/>
          <p:cNvSpPr txBox="1">
            <a:spLocks noChangeArrowheads="1"/>
          </p:cNvSpPr>
          <p:nvPr/>
        </p:nvSpPr>
        <p:spPr bwMode="auto">
          <a:xfrm>
            <a:off x="7437438" y="3422650"/>
            <a:ext cx="11668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800">
                <a:ea typeface="宋体" panose="02010600030101010101" pitchFamily="2" charset="-122"/>
              </a:rPr>
              <a:t>Help </a:t>
            </a:r>
          </a:p>
          <a:p>
            <a:pPr>
              <a:spcBef>
                <a:spcPct val="0"/>
              </a:spcBef>
              <a:buClrTx/>
              <a:buFontTx/>
              <a:buNone/>
            </a:pPr>
            <a:r>
              <a:rPr lang="en-US" altLang="zh-CN" sz="1800">
                <a:ea typeface="宋体" panose="02010600030101010101" pitchFamily="2" charset="-122"/>
              </a:rPr>
              <a:t>develop</a:t>
            </a:r>
          </a:p>
          <a:p>
            <a:pPr>
              <a:spcBef>
                <a:spcPct val="0"/>
              </a:spcBef>
              <a:buClrTx/>
              <a:buFontTx/>
              <a:buNone/>
            </a:pPr>
            <a:r>
              <a:rPr lang="en-US" altLang="zh-CN" sz="1800">
                <a:ea typeface="宋体" panose="02010600030101010101" pitchFamily="2" charset="-122"/>
              </a:rPr>
              <a:t>better DB</a:t>
            </a:r>
          </a:p>
        </p:txBody>
      </p:sp>
      <p:sp>
        <p:nvSpPr>
          <p:cNvPr id="2" name="Rectangle 1"/>
          <p:cNvSpPr/>
          <p:nvPr/>
        </p:nvSpPr>
        <p:spPr>
          <a:xfrm>
            <a:off x="561315" y="1925638"/>
            <a:ext cx="7892123" cy="1676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455039" y="3233093"/>
            <a:ext cx="3963457" cy="461665"/>
          </a:xfrm>
          <a:prstGeom prst="rect">
            <a:avLst/>
          </a:prstGeom>
          <a:solidFill>
            <a:schemeClr val="bg1"/>
          </a:solidFill>
          <a:ln>
            <a:solidFill>
              <a:schemeClr val="tx1"/>
            </a:solidFill>
          </a:ln>
        </p:spPr>
        <p:txBody>
          <a:bodyPr wrap="none" rtlCol="0">
            <a:spAutoFit/>
          </a:bodyPr>
          <a:lstStyle/>
          <a:p>
            <a:r>
              <a:rPr lang="en-US" dirty="0"/>
              <a:t>Will give an in-depth review</a:t>
            </a:r>
          </a:p>
        </p:txBody>
      </p:sp>
      <p:sp>
        <p:nvSpPr>
          <p:cNvPr id="20" name="TextBox 19"/>
          <p:cNvSpPr txBox="1"/>
          <p:nvPr/>
        </p:nvSpPr>
        <p:spPr>
          <a:xfrm>
            <a:off x="2502660" y="1865462"/>
            <a:ext cx="3852850" cy="461665"/>
          </a:xfrm>
          <a:prstGeom prst="rect">
            <a:avLst/>
          </a:prstGeom>
          <a:solidFill>
            <a:schemeClr val="bg1"/>
          </a:solidFill>
          <a:ln>
            <a:solidFill>
              <a:schemeClr val="tx1"/>
            </a:solidFill>
          </a:ln>
        </p:spPr>
        <p:txBody>
          <a:bodyPr wrap="none" rtlCol="0">
            <a:spAutoFit/>
          </a:bodyPr>
          <a:lstStyle/>
          <a:p>
            <a:r>
              <a:rPr lang="en-US" dirty="0"/>
              <a:t>Assuming certain </a:t>
            </a:r>
            <a:r>
              <a:rPr lang="en-US" dirty="0" err="1"/>
              <a:t>familarity</a:t>
            </a:r>
            <a:endParaRPr lang="en-US" dirty="0"/>
          </a:p>
        </p:txBody>
      </p:sp>
    </p:spTree>
    <p:extLst>
      <p:ext uri="{BB962C8B-B14F-4D97-AF65-F5344CB8AC3E}">
        <p14:creationId xmlns:p14="http://schemas.microsoft.com/office/powerpoint/2010/main" val="215673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
        <p:nvSpPr>
          <p:cNvPr id="15362"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5363"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5364"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5365"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5367"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5368"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5369"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0"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1" name="Up Arrow 5"/>
          <p:cNvSpPr>
            <a:spLocks noChangeArrowheads="1"/>
          </p:cNvSpPr>
          <p:nvPr/>
        </p:nvSpPr>
        <p:spPr bwMode="auto">
          <a:xfrm>
            <a:off x="7019925" y="3343275"/>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2" name="Up Arrow 14"/>
          <p:cNvSpPr>
            <a:spLocks noChangeArrowheads="1"/>
          </p:cNvSpPr>
          <p:nvPr/>
        </p:nvSpPr>
        <p:spPr bwMode="auto">
          <a:xfrm rot="10800000">
            <a:off x="5886450" y="3365500"/>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3" name="TextBox 15"/>
          <p:cNvSpPr txBox="1">
            <a:spLocks noChangeArrowheads="1"/>
          </p:cNvSpPr>
          <p:nvPr/>
        </p:nvSpPr>
        <p:spPr bwMode="auto">
          <a:xfrm>
            <a:off x="4679950" y="3602038"/>
            <a:ext cx="12985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necessary</a:t>
            </a:r>
          </a:p>
        </p:txBody>
      </p:sp>
      <p:sp>
        <p:nvSpPr>
          <p:cNvPr id="15374" name="TextBox 16"/>
          <p:cNvSpPr txBox="1">
            <a:spLocks noChangeArrowheads="1"/>
          </p:cNvSpPr>
          <p:nvPr/>
        </p:nvSpPr>
        <p:spPr bwMode="auto">
          <a:xfrm>
            <a:off x="7437438" y="3422650"/>
            <a:ext cx="11668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800">
                <a:ea typeface="宋体" panose="02010600030101010101" pitchFamily="2" charset="-122"/>
              </a:rPr>
              <a:t>Help </a:t>
            </a:r>
          </a:p>
          <a:p>
            <a:pPr>
              <a:spcBef>
                <a:spcPct val="0"/>
              </a:spcBef>
              <a:buClrTx/>
              <a:buFontTx/>
              <a:buNone/>
            </a:pPr>
            <a:r>
              <a:rPr lang="en-US" altLang="zh-CN" sz="1800">
                <a:ea typeface="宋体" panose="02010600030101010101" pitchFamily="2" charset="-122"/>
              </a:rPr>
              <a:t>develop</a:t>
            </a:r>
          </a:p>
          <a:p>
            <a:pPr>
              <a:spcBef>
                <a:spcPct val="0"/>
              </a:spcBef>
              <a:buClrTx/>
              <a:buFontTx/>
              <a:buNone/>
            </a:pPr>
            <a:r>
              <a:rPr lang="en-US" altLang="zh-CN" sz="1800">
                <a:ea typeface="宋体" panose="02010600030101010101" pitchFamily="2" charset="-122"/>
              </a:rPr>
              <a:t>better DB</a:t>
            </a:r>
          </a:p>
        </p:txBody>
      </p:sp>
      <p:sp>
        <p:nvSpPr>
          <p:cNvPr id="2" name="Rectangle 1"/>
          <p:cNvSpPr/>
          <p:nvPr/>
        </p:nvSpPr>
        <p:spPr>
          <a:xfrm>
            <a:off x="561315" y="1925638"/>
            <a:ext cx="7892123" cy="1676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455039" y="3233093"/>
            <a:ext cx="3963457" cy="461665"/>
          </a:xfrm>
          <a:prstGeom prst="rect">
            <a:avLst/>
          </a:prstGeom>
          <a:solidFill>
            <a:schemeClr val="bg1"/>
          </a:solidFill>
          <a:ln>
            <a:solidFill>
              <a:schemeClr val="tx1"/>
            </a:solidFill>
          </a:ln>
        </p:spPr>
        <p:txBody>
          <a:bodyPr wrap="none" rtlCol="0">
            <a:spAutoFit/>
          </a:bodyPr>
          <a:lstStyle/>
          <a:p>
            <a:r>
              <a:rPr lang="en-US" dirty="0"/>
              <a:t>Will give an in-depth review</a:t>
            </a:r>
          </a:p>
        </p:txBody>
      </p:sp>
      <p:sp>
        <p:nvSpPr>
          <p:cNvPr id="18" name="Rectangle 17"/>
          <p:cNvSpPr/>
          <p:nvPr/>
        </p:nvSpPr>
        <p:spPr>
          <a:xfrm>
            <a:off x="561314" y="4353570"/>
            <a:ext cx="7892123" cy="1676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502660" y="1865462"/>
            <a:ext cx="3852850" cy="461665"/>
          </a:xfrm>
          <a:prstGeom prst="rect">
            <a:avLst/>
          </a:prstGeom>
          <a:solidFill>
            <a:schemeClr val="bg1"/>
          </a:solidFill>
          <a:ln>
            <a:solidFill>
              <a:schemeClr val="tx1"/>
            </a:solidFill>
          </a:ln>
        </p:spPr>
        <p:txBody>
          <a:bodyPr wrap="none" rtlCol="0">
            <a:spAutoFit/>
          </a:bodyPr>
          <a:lstStyle/>
          <a:p>
            <a:r>
              <a:rPr lang="en-US" dirty="0"/>
              <a:t>Assuming certain </a:t>
            </a:r>
            <a:r>
              <a:rPr lang="en-US" dirty="0" err="1"/>
              <a:t>familarity</a:t>
            </a:r>
            <a:endParaRPr lang="en-US" dirty="0"/>
          </a:p>
        </p:txBody>
      </p:sp>
      <p:sp>
        <p:nvSpPr>
          <p:cNvPr id="3" name="TextBox 2"/>
          <p:cNvSpPr txBox="1"/>
          <p:nvPr/>
        </p:nvSpPr>
        <p:spPr>
          <a:xfrm>
            <a:off x="2724788" y="5679940"/>
            <a:ext cx="3434145" cy="461665"/>
          </a:xfrm>
          <a:prstGeom prst="rect">
            <a:avLst/>
          </a:prstGeom>
          <a:solidFill>
            <a:schemeClr val="bg1"/>
          </a:solidFill>
          <a:ln>
            <a:solidFill>
              <a:schemeClr val="tx1"/>
            </a:solidFill>
          </a:ln>
        </p:spPr>
        <p:txBody>
          <a:bodyPr wrap="none" rtlCol="0">
            <a:spAutoFit/>
          </a:bodyPr>
          <a:lstStyle/>
          <a:p>
            <a:r>
              <a:rPr lang="en-US" dirty="0"/>
              <a:t>The focus of this course</a:t>
            </a:r>
          </a:p>
        </p:txBody>
      </p:sp>
    </p:spTree>
    <p:extLst>
      <p:ext uri="{BB962C8B-B14F-4D97-AF65-F5344CB8AC3E}">
        <p14:creationId xmlns:p14="http://schemas.microsoft.com/office/powerpoint/2010/main" val="3839603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ChangeArrowheads="1"/>
          </p:cNvSpPr>
          <p:nvPr/>
        </p:nvSpPr>
        <p:spPr bwMode="auto">
          <a:xfrm>
            <a:off x="7791450" y="695325"/>
            <a:ext cx="11144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ea typeface="宋体" panose="02010600030101010101" pitchFamily="2" charset="-122"/>
            </a:endParaRPr>
          </a:p>
        </p:txBody>
      </p:sp>
      <p:sp>
        <p:nvSpPr>
          <p:cNvPr id="35844" name="Rectangle 4"/>
          <p:cNvSpPr>
            <a:spLocks noChangeArrowheads="1"/>
          </p:cNvSpPr>
          <p:nvPr/>
        </p:nvSpPr>
        <p:spPr bwMode="auto">
          <a:xfrm>
            <a:off x="2505075" y="723900"/>
            <a:ext cx="5000625" cy="54006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sp>
        <p:nvSpPr>
          <p:cNvPr id="35845" name="Rectangle 5"/>
          <p:cNvSpPr>
            <a:spLocks noChangeArrowheads="1"/>
          </p:cNvSpPr>
          <p:nvPr/>
        </p:nvSpPr>
        <p:spPr bwMode="auto">
          <a:xfrm>
            <a:off x="352425" y="723900"/>
            <a:ext cx="809625" cy="542925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35846" name="Group 6"/>
          <p:cNvGrpSpPr>
            <a:grpSpLocks/>
          </p:cNvGrpSpPr>
          <p:nvPr/>
        </p:nvGrpSpPr>
        <p:grpSpPr bwMode="auto">
          <a:xfrm>
            <a:off x="7972425" y="971550"/>
            <a:ext cx="819150" cy="438150"/>
            <a:chOff x="5022" y="612"/>
            <a:chExt cx="516" cy="276"/>
          </a:xfrm>
        </p:grpSpPr>
        <p:sp>
          <p:nvSpPr>
            <p:cNvPr id="35920" name="Oval 7"/>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21" name="Oval 8"/>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22" name="Line 9"/>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23" name="Line 10"/>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847" name="Group 11"/>
          <p:cNvGrpSpPr>
            <a:grpSpLocks/>
          </p:cNvGrpSpPr>
          <p:nvPr/>
        </p:nvGrpSpPr>
        <p:grpSpPr bwMode="auto">
          <a:xfrm>
            <a:off x="7934325" y="4752975"/>
            <a:ext cx="819150" cy="438150"/>
            <a:chOff x="5022" y="612"/>
            <a:chExt cx="516" cy="276"/>
          </a:xfrm>
        </p:grpSpPr>
        <p:sp>
          <p:nvSpPr>
            <p:cNvPr id="35916" name="Oval 12"/>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17" name="Oval 13"/>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18" name="Line 14"/>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9" name="Line 15"/>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5848" name="Text Box 16"/>
          <p:cNvSpPr txBox="1">
            <a:spLocks noChangeArrowheads="1"/>
          </p:cNvSpPr>
          <p:nvPr/>
        </p:nvSpPr>
        <p:spPr bwMode="auto">
          <a:xfrm>
            <a:off x="7861300" y="5311775"/>
            <a:ext cx="9794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secondary</a:t>
            </a:r>
          </a:p>
          <a:p>
            <a:pPr algn="ctr" eaLnBrk="1" hangingPunct="1">
              <a:spcBef>
                <a:spcPct val="0"/>
              </a:spcBef>
              <a:buFontTx/>
              <a:buNone/>
            </a:pPr>
            <a:r>
              <a:rPr lang="en-US" altLang="zh-CN" sz="1400">
                <a:ea typeface="宋体" panose="02010600030101010101" pitchFamily="2" charset="-122"/>
              </a:rPr>
              <a:t>storage</a:t>
            </a:r>
          </a:p>
          <a:p>
            <a:pPr algn="ctr" eaLnBrk="1" hangingPunct="1">
              <a:spcBef>
                <a:spcPct val="0"/>
              </a:spcBef>
              <a:buFontTx/>
              <a:buNone/>
            </a:pPr>
            <a:r>
              <a:rPr lang="en-US" altLang="zh-CN" sz="1400">
                <a:ea typeface="宋体" panose="02010600030101010101" pitchFamily="2" charset="-122"/>
              </a:rPr>
              <a:t>(disks)</a:t>
            </a:r>
          </a:p>
        </p:txBody>
      </p:sp>
      <p:sp>
        <p:nvSpPr>
          <p:cNvPr id="35849" name="Text Box 17"/>
          <p:cNvSpPr txBox="1">
            <a:spLocks noChangeArrowheads="1"/>
          </p:cNvSpPr>
          <p:nvPr/>
        </p:nvSpPr>
        <p:spPr bwMode="auto">
          <a:xfrm>
            <a:off x="7824788" y="149225"/>
            <a:ext cx="9874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 tables</a:t>
            </a:r>
          </a:p>
          <a:p>
            <a:pPr algn="ctr" eaLnBrk="1" hangingPunct="1">
              <a:spcBef>
                <a:spcPct val="0"/>
              </a:spcBef>
              <a:buFontTx/>
              <a:buNone/>
            </a:pPr>
            <a:r>
              <a:rPr lang="en-US" altLang="zh-CN" sz="1400">
                <a:ea typeface="宋体" panose="02010600030101010101" pitchFamily="2" charset="-122"/>
              </a:rPr>
              <a:t>(relations)</a:t>
            </a:r>
          </a:p>
        </p:txBody>
      </p:sp>
      <p:grpSp>
        <p:nvGrpSpPr>
          <p:cNvPr id="35850" name="Group 18"/>
          <p:cNvGrpSpPr>
            <a:grpSpLocks/>
          </p:cNvGrpSpPr>
          <p:nvPr/>
        </p:nvGrpSpPr>
        <p:grpSpPr bwMode="auto">
          <a:xfrm>
            <a:off x="7991475" y="1657350"/>
            <a:ext cx="781050" cy="762000"/>
            <a:chOff x="5034" y="1044"/>
            <a:chExt cx="492" cy="480"/>
          </a:xfrm>
        </p:grpSpPr>
        <p:sp>
          <p:nvSpPr>
            <p:cNvPr id="35907" name="Rectangle 1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08" name="Line 2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9" name="Line 2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0" name="Line 2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1" name="Line 2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2" name="Line 2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3" name="Line 2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4" name="Line 2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5" name="Line 2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851" name="Group 28"/>
          <p:cNvGrpSpPr>
            <a:grpSpLocks/>
          </p:cNvGrpSpPr>
          <p:nvPr/>
        </p:nvGrpSpPr>
        <p:grpSpPr bwMode="auto">
          <a:xfrm>
            <a:off x="7991475" y="2676525"/>
            <a:ext cx="781050" cy="762000"/>
            <a:chOff x="5034" y="1044"/>
            <a:chExt cx="492" cy="480"/>
          </a:xfrm>
        </p:grpSpPr>
        <p:sp>
          <p:nvSpPr>
            <p:cNvPr id="35898" name="Rectangle 2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899" name="Line 3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0" name="Line 3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1" name="Line 3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2" name="Line 3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3" name="Line 3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4" name="Line 3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5" name="Line 3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6" name="Line 3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852" name="Group 38"/>
          <p:cNvGrpSpPr>
            <a:grpSpLocks/>
          </p:cNvGrpSpPr>
          <p:nvPr/>
        </p:nvGrpSpPr>
        <p:grpSpPr bwMode="auto">
          <a:xfrm>
            <a:off x="8001000" y="3724275"/>
            <a:ext cx="781050" cy="762000"/>
            <a:chOff x="5034" y="1044"/>
            <a:chExt cx="492" cy="480"/>
          </a:xfrm>
        </p:grpSpPr>
        <p:sp>
          <p:nvSpPr>
            <p:cNvPr id="35889" name="Rectangle 3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890" name="Line 4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1" name="Line 4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2" name="Line 4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3" name="Line 4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4" name="Line 4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5" name="Line 4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6" name="Line 4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7" name="Line 4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5853" name="Rectangle 48"/>
          <p:cNvSpPr>
            <a:spLocks noChangeArrowheads="1"/>
          </p:cNvSpPr>
          <p:nvPr/>
        </p:nvSpPr>
        <p:spPr bwMode="auto">
          <a:xfrm>
            <a:off x="361950" y="733425"/>
            <a:ext cx="790575" cy="16764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a:t>
            </a:r>
          </a:p>
          <a:p>
            <a:pPr algn="ctr" eaLnBrk="1" hangingPunct="1">
              <a:spcBef>
                <a:spcPct val="0"/>
              </a:spcBef>
              <a:buFontTx/>
              <a:buNone/>
            </a:pPr>
            <a:r>
              <a:rPr lang="en-US" altLang="zh-CN" sz="900" b="1">
                <a:ea typeface="宋体" panose="02010600030101010101" pitchFamily="2" charset="-122"/>
              </a:rPr>
              <a:t>administrator</a:t>
            </a:r>
          </a:p>
        </p:txBody>
      </p:sp>
      <p:sp>
        <p:nvSpPr>
          <p:cNvPr id="35854" name="Line 49"/>
          <p:cNvSpPr>
            <a:spLocks noChangeShapeType="1"/>
          </p:cNvSpPr>
          <p:nvPr/>
        </p:nvSpPr>
        <p:spPr bwMode="auto">
          <a:xfrm>
            <a:off x="1162050" y="150495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5"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a:t>
            </a:r>
          </a:p>
          <a:p>
            <a:pPr algn="ctr" eaLnBrk="1" hangingPunct="1">
              <a:spcBef>
                <a:spcPct val="0"/>
              </a:spcBef>
              <a:buFontTx/>
              <a:buNone/>
            </a:pPr>
            <a:r>
              <a:rPr lang="en-US" altLang="zh-CN" sz="1400">
                <a:ea typeface="宋体" panose="02010600030101010101" pitchFamily="2" charset="-122"/>
              </a:rPr>
              <a:t>language</a:t>
            </a:r>
          </a:p>
        </p:txBody>
      </p:sp>
      <p:sp>
        <p:nvSpPr>
          <p:cNvPr id="35856" name="Rectangle 51"/>
          <p:cNvSpPr>
            <a:spLocks noChangeArrowheads="1"/>
          </p:cNvSpPr>
          <p:nvPr/>
        </p:nvSpPr>
        <p:spPr bwMode="auto">
          <a:xfrm>
            <a:off x="361950" y="2524125"/>
            <a:ext cx="800100" cy="3600450"/>
          </a:xfrm>
          <a:prstGeom prst="rect">
            <a:avLst/>
          </a:prstGeom>
          <a:solidFill>
            <a:srgbClr val="FFCC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 </a:t>
            </a:r>
          </a:p>
          <a:p>
            <a:pPr algn="ctr" eaLnBrk="1" hangingPunct="1">
              <a:spcBef>
                <a:spcPct val="0"/>
              </a:spcBef>
              <a:buFontTx/>
              <a:buNone/>
            </a:pPr>
            <a:r>
              <a:rPr lang="en-US" altLang="zh-CN" sz="900" b="1">
                <a:ea typeface="宋体" panose="02010600030101010101" pitchFamily="2" charset="-122"/>
              </a:rPr>
              <a:t>programmer</a:t>
            </a:r>
          </a:p>
        </p:txBody>
      </p:sp>
      <p:sp>
        <p:nvSpPr>
          <p:cNvPr id="35857" name="Line 52"/>
          <p:cNvSpPr>
            <a:spLocks noChangeShapeType="1"/>
          </p:cNvSpPr>
          <p:nvPr/>
        </p:nvSpPr>
        <p:spPr bwMode="auto">
          <a:xfrm>
            <a:off x="1162050" y="495300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8" name="Text Box 53"/>
          <p:cNvSpPr txBox="1">
            <a:spLocks noChangeArrowheads="1"/>
          </p:cNvSpPr>
          <p:nvPr/>
        </p:nvSpPr>
        <p:spPr bwMode="auto">
          <a:xfrm>
            <a:off x="1252538" y="3616325"/>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(query)</a:t>
            </a:r>
          </a:p>
          <a:p>
            <a:pPr algn="ctr" eaLnBrk="1" hangingPunct="1">
              <a:spcBef>
                <a:spcPct val="0"/>
              </a:spcBef>
              <a:buFontTx/>
              <a:buNone/>
            </a:pPr>
            <a:r>
              <a:rPr lang="en-US" altLang="zh-CN" sz="1400">
                <a:ea typeface="宋体" panose="02010600030101010101" pitchFamily="2" charset="-122"/>
              </a:rPr>
              <a:t>language</a:t>
            </a:r>
          </a:p>
        </p:txBody>
      </p:sp>
      <p:sp>
        <p:nvSpPr>
          <p:cNvPr id="35859" name="Text Box 56"/>
          <p:cNvSpPr txBox="1">
            <a:spLocks noChangeArrowheads="1"/>
          </p:cNvSpPr>
          <p:nvPr/>
        </p:nvSpPr>
        <p:spPr bwMode="auto">
          <a:xfrm>
            <a:off x="2527300" y="5653088"/>
            <a:ext cx="97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ea typeface="宋体" panose="02010600030101010101" pitchFamily="2" charset="-122"/>
              </a:rPr>
              <a:t>DBMS</a:t>
            </a:r>
          </a:p>
        </p:txBody>
      </p:sp>
      <p:sp>
        <p:nvSpPr>
          <p:cNvPr id="35860" name="Rectangle 57"/>
          <p:cNvSpPr>
            <a:spLocks noChangeArrowheads="1"/>
          </p:cNvSpPr>
          <p:nvPr/>
        </p:nvSpPr>
        <p:spPr bwMode="auto">
          <a:xfrm>
            <a:off x="6657975" y="1066800"/>
            <a:ext cx="7143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file </a:t>
            </a:r>
          </a:p>
          <a:p>
            <a:pPr algn="ctr" eaLnBrk="1" hangingPunct="1">
              <a:spcBef>
                <a:spcPct val="0"/>
              </a:spcBef>
              <a:buFontTx/>
              <a:buNone/>
            </a:pPr>
            <a:r>
              <a:rPr lang="en-US" altLang="zh-CN" sz="1400">
                <a:ea typeface="宋体" panose="02010600030101010101" pitchFamily="2" charset="-122"/>
              </a:rPr>
              <a:t>manager</a:t>
            </a:r>
          </a:p>
        </p:txBody>
      </p:sp>
      <p:sp>
        <p:nvSpPr>
          <p:cNvPr id="35861" name="Line 58"/>
          <p:cNvSpPr>
            <a:spLocks noChangeShapeType="1"/>
          </p:cNvSpPr>
          <p:nvPr/>
        </p:nvSpPr>
        <p:spPr bwMode="auto">
          <a:xfrm>
            <a:off x="7391400" y="1714500"/>
            <a:ext cx="428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62" name="Rectangle 59"/>
          <p:cNvSpPr>
            <a:spLocks noChangeArrowheads="1"/>
          </p:cNvSpPr>
          <p:nvPr/>
        </p:nvSpPr>
        <p:spPr bwMode="auto">
          <a:xfrm>
            <a:off x="6657975" y="2705100"/>
            <a:ext cx="70485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buffer</a:t>
            </a:r>
          </a:p>
          <a:p>
            <a:pPr algn="ctr" eaLnBrk="1" hangingPunct="1">
              <a:spcBef>
                <a:spcPct val="0"/>
              </a:spcBef>
              <a:buFontTx/>
              <a:buNone/>
            </a:pPr>
            <a:r>
              <a:rPr lang="en-US" altLang="zh-CN" sz="1400">
                <a:ea typeface="宋体" panose="02010600030101010101" pitchFamily="2" charset="-122"/>
              </a:rPr>
              <a:t>manager</a:t>
            </a:r>
          </a:p>
        </p:txBody>
      </p:sp>
      <p:sp>
        <p:nvSpPr>
          <p:cNvPr id="35863" name="Line 60"/>
          <p:cNvSpPr>
            <a:spLocks noChangeShapeType="1"/>
          </p:cNvSpPr>
          <p:nvPr/>
        </p:nvSpPr>
        <p:spPr bwMode="auto">
          <a:xfrm flipH="1">
            <a:off x="7010400" y="2400300"/>
            <a:ext cx="9525" cy="2952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64" name="Rectangle 61"/>
          <p:cNvSpPr>
            <a:spLocks noChangeArrowheads="1"/>
          </p:cNvSpPr>
          <p:nvPr/>
        </p:nvSpPr>
        <p:spPr bwMode="auto">
          <a:xfrm>
            <a:off x="6648450" y="4314825"/>
            <a:ext cx="742950" cy="1666875"/>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main</a:t>
            </a:r>
          </a:p>
          <a:p>
            <a:pPr algn="ctr" eaLnBrk="1" hangingPunct="1">
              <a:spcBef>
                <a:spcPct val="0"/>
              </a:spcBef>
              <a:buFontTx/>
              <a:buNone/>
            </a:pPr>
            <a:r>
              <a:rPr lang="en-US" altLang="zh-CN" sz="1400">
                <a:ea typeface="宋体" panose="02010600030101010101" pitchFamily="2" charset="-122"/>
              </a:rPr>
              <a:t>memory</a:t>
            </a:r>
          </a:p>
          <a:p>
            <a:pPr algn="ctr" eaLnBrk="1" hangingPunct="1">
              <a:spcBef>
                <a:spcPct val="0"/>
              </a:spcBef>
              <a:buFontTx/>
              <a:buNone/>
            </a:pPr>
            <a:r>
              <a:rPr lang="en-US" altLang="zh-CN" sz="1400">
                <a:ea typeface="宋体" panose="02010600030101010101" pitchFamily="2" charset="-122"/>
              </a:rPr>
              <a:t>buffers</a:t>
            </a:r>
          </a:p>
        </p:txBody>
      </p:sp>
      <p:sp>
        <p:nvSpPr>
          <p:cNvPr id="35865" name="Line 62"/>
          <p:cNvSpPr>
            <a:spLocks noChangeShapeType="1"/>
          </p:cNvSpPr>
          <p:nvPr/>
        </p:nvSpPr>
        <p:spPr bwMode="auto">
          <a:xfrm>
            <a:off x="7010400" y="3990975"/>
            <a:ext cx="0" cy="3333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66" name="Rectangle 63"/>
          <p:cNvSpPr>
            <a:spLocks noChangeArrowheads="1"/>
          </p:cNvSpPr>
          <p:nvPr/>
        </p:nvSpPr>
        <p:spPr bwMode="auto">
          <a:xfrm>
            <a:off x="5457825" y="2705100"/>
            <a:ext cx="828675" cy="126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index/file </a:t>
            </a:r>
          </a:p>
          <a:p>
            <a:pPr algn="ctr" eaLnBrk="1" hangingPunct="1">
              <a:spcBef>
                <a:spcPct val="0"/>
              </a:spcBef>
              <a:buFontTx/>
              <a:buNone/>
            </a:pPr>
            <a:r>
              <a:rPr lang="en-US" altLang="zh-CN" sz="1400">
                <a:ea typeface="宋体" panose="02010600030101010101" pitchFamily="2" charset="-122"/>
              </a:rPr>
              <a:t>manager</a:t>
            </a:r>
          </a:p>
        </p:txBody>
      </p:sp>
      <p:sp>
        <p:nvSpPr>
          <p:cNvPr id="35867" name="Line 64"/>
          <p:cNvSpPr>
            <a:spLocks noChangeShapeType="1"/>
          </p:cNvSpPr>
          <p:nvPr/>
        </p:nvSpPr>
        <p:spPr bwMode="auto">
          <a:xfrm>
            <a:off x="6286500" y="3333750"/>
            <a:ext cx="371475" cy="95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68" name="Rectangle 65"/>
          <p:cNvSpPr>
            <a:spLocks noChangeArrowheads="1"/>
          </p:cNvSpPr>
          <p:nvPr/>
        </p:nvSpPr>
        <p:spPr bwMode="auto">
          <a:xfrm>
            <a:off x="2714625" y="4143375"/>
            <a:ext cx="933450" cy="150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a:t>
            </a:r>
          </a:p>
          <a:p>
            <a:pPr algn="ctr" eaLnBrk="1" hangingPunct="1">
              <a:spcBef>
                <a:spcPct val="0"/>
              </a:spcBef>
              <a:buFontTx/>
              <a:buNone/>
            </a:pPr>
            <a:r>
              <a:rPr lang="en-US" altLang="zh-CN" sz="1400">
                <a:ea typeface="宋体" panose="02010600030101010101" pitchFamily="2" charset="-122"/>
              </a:rPr>
              <a:t>complier</a:t>
            </a:r>
          </a:p>
        </p:txBody>
      </p:sp>
      <p:sp>
        <p:nvSpPr>
          <p:cNvPr id="35869" name="Rectangle 66"/>
          <p:cNvSpPr>
            <a:spLocks noChangeArrowheads="1"/>
          </p:cNvSpPr>
          <p:nvPr/>
        </p:nvSpPr>
        <p:spPr bwMode="auto">
          <a:xfrm>
            <a:off x="2724150" y="828675"/>
            <a:ext cx="933450" cy="150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 </a:t>
            </a:r>
          </a:p>
          <a:p>
            <a:pPr algn="ctr" eaLnBrk="1" hangingPunct="1">
              <a:spcBef>
                <a:spcPct val="0"/>
              </a:spcBef>
              <a:buFontTx/>
              <a:buNone/>
            </a:pPr>
            <a:r>
              <a:rPr lang="en-US" altLang="zh-CN" sz="1400">
                <a:ea typeface="宋体" panose="02010600030101010101" pitchFamily="2" charset="-122"/>
              </a:rPr>
              <a:t>complier</a:t>
            </a:r>
          </a:p>
        </p:txBody>
      </p:sp>
      <p:sp>
        <p:nvSpPr>
          <p:cNvPr id="35870" name="Line 67"/>
          <p:cNvSpPr>
            <a:spLocks noChangeShapeType="1"/>
          </p:cNvSpPr>
          <p:nvPr/>
        </p:nvSpPr>
        <p:spPr bwMode="auto">
          <a:xfrm>
            <a:off x="3648075" y="5486400"/>
            <a:ext cx="2990850"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1" name="Freeform 68"/>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5872" name="Rectangle 69"/>
          <p:cNvSpPr>
            <a:spLocks noChangeArrowheads="1"/>
          </p:cNvSpPr>
          <p:nvPr/>
        </p:nvSpPr>
        <p:spPr bwMode="auto">
          <a:xfrm>
            <a:off x="4143375" y="3638550"/>
            <a:ext cx="971550" cy="1562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query </a:t>
            </a:r>
          </a:p>
          <a:p>
            <a:pPr algn="ctr" eaLnBrk="1" hangingPunct="1">
              <a:spcBef>
                <a:spcPct val="0"/>
              </a:spcBef>
              <a:buFontTx/>
              <a:buNone/>
            </a:pPr>
            <a:r>
              <a:rPr lang="en-US" altLang="zh-CN" sz="1400">
                <a:ea typeface="宋体" panose="02010600030101010101" pitchFamily="2" charset="-122"/>
              </a:rPr>
              <a:t>execution</a:t>
            </a:r>
          </a:p>
          <a:p>
            <a:pPr algn="ctr" eaLnBrk="1" hangingPunct="1">
              <a:spcBef>
                <a:spcPct val="0"/>
              </a:spcBef>
              <a:buFontTx/>
              <a:buNone/>
            </a:pPr>
            <a:r>
              <a:rPr lang="en-US" altLang="zh-CN" sz="1400">
                <a:ea typeface="宋体" panose="02010600030101010101" pitchFamily="2" charset="-122"/>
              </a:rPr>
              <a:t>engine</a:t>
            </a:r>
          </a:p>
        </p:txBody>
      </p:sp>
      <p:sp>
        <p:nvSpPr>
          <p:cNvPr id="35873" name="Line 70"/>
          <p:cNvSpPr>
            <a:spLocks noChangeShapeType="1"/>
          </p:cNvSpPr>
          <p:nvPr/>
        </p:nvSpPr>
        <p:spPr bwMode="auto">
          <a:xfrm>
            <a:off x="3648075" y="4429125"/>
            <a:ext cx="5143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4" name="Line 71"/>
          <p:cNvSpPr>
            <a:spLocks noChangeShapeType="1"/>
          </p:cNvSpPr>
          <p:nvPr/>
        </p:nvSpPr>
        <p:spPr bwMode="auto">
          <a:xfrm>
            <a:off x="3333750" y="2333625"/>
            <a:ext cx="800100" cy="1495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5" name="Line 72"/>
          <p:cNvSpPr>
            <a:spLocks noChangeShapeType="1"/>
          </p:cNvSpPr>
          <p:nvPr/>
        </p:nvSpPr>
        <p:spPr bwMode="auto">
          <a:xfrm>
            <a:off x="5114925" y="3819525"/>
            <a:ext cx="342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6" name="Line 73"/>
          <p:cNvSpPr>
            <a:spLocks noChangeShapeType="1"/>
          </p:cNvSpPr>
          <p:nvPr/>
        </p:nvSpPr>
        <p:spPr bwMode="auto">
          <a:xfrm>
            <a:off x="5114925" y="5010150"/>
            <a:ext cx="1533525"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7" name="Rectangle 74"/>
          <p:cNvSpPr>
            <a:spLocks noChangeArrowheads="1"/>
          </p:cNvSpPr>
          <p:nvPr/>
        </p:nvSpPr>
        <p:spPr bwMode="auto">
          <a:xfrm>
            <a:off x="4086225" y="2333625"/>
            <a:ext cx="1019175" cy="885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transaction </a:t>
            </a:r>
          </a:p>
          <a:p>
            <a:pPr algn="ctr" eaLnBrk="1" hangingPunct="1">
              <a:spcBef>
                <a:spcPct val="0"/>
              </a:spcBef>
              <a:buFontTx/>
              <a:buNone/>
            </a:pPr>
            <a:r>
              <a:rPr lang="en-US" altLang="zh-CN" sz="1400">
                <a:ea typeface="宋体" panose="02010600030101010101" pitchFamily="2" charset="-122"/>
              </a:rPr>
              <a:t>manager</a:t>
            </a:r>
          </a:p>
        </p:txBody>
      </p:sp>
      <p:sp>
        <p:nvSpPr>
          <p:cNvPr id="35878" name="Line 75"/>
          <p:cNvSpPr>
            <a:spLocks noChangeShapeType="1"/>
          </p:cNvSpPr>
          <p:nvPr/>
        </p:nvSpPr>
        <p:spPr bwMode="auto">
          <a:xfrm>
            <a:off x="4581525" y="3200400"/>
            <a:ext cx="9525" cy="4381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9" name="Rectangle 76"/>
          <p:cNvSpPr>
            <a:spLocks noChangeArrowheads="1"/>
          </p:cNvSpPr>
          <p:nvPr/>
        </p:nvSpPr>
        <p:spPr bwMode="auto">
          <a:xfrm>
            <a:off x="4067175" y="1390650"/>
            <a:ext cx="1019175" cy="552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concurrency</a:t>
            </a:r>
          </a:p>
          <a:p>
            <a:pPr algn="ctr" eaLnBrk="1" hangingPunct="1">
              <a:spcBef>
                <a:spcPct val="0"/>
              </a:spcBef>
              <a:buFontTx/>
              <a:buNone/>
            </a:pPr>
            <a:r>
              <a:rPr lang="en-US" altLang="zh-CN" sz="1400">
                <a:ea typeface="宋体" panose="02010600030101010101" pitchFamily="2" charset="-122"/>
              </a:rPr>
              <a:t> control</a:t>
            </a:r>
          </a:p>
        </p:txBody>
      </p:sp>
      <p:sp>
        <p:nvSpPr>
          <p:cNvPr id="35880" name="Line 77"/>
          <p:cNvSpPr>
            <a:spLocks noChangeShapeType="1"/>
          </p:cNvSpPr>
          <p:nvPr/>
        </p:nvSpPr>
        <p:spPr bwMode="auto">
          <a:xfrm>
            <a:off x="4581525" y="1933575"/>
            <a:ext cx="0" cy="400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5881" name="Rectangle 78"/>
          <p:cNvSpPr>
            <a:spLocks noChangeArrowheads="1"/>
          </p:cNvSpPr>
          <p:nvPr/>
        </p:nvSpPr>
        <p:spPr bwMode="auto">
          <a:xfrm>
            <a:off x="4048125" y="790575"/>
            <a:ext cx="1038225" cy="314325"/>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lock table</a:t>
            </a:r>
          </a:p>
        </p:txBody>
      </p:sp>
      <p:sp>
        <p:nvSpPr>
          <p:cNvPr id="35882" name="Line 79"/>
          <p:cNvSpPr>
            <a:spLocks noChangeShapeType="1"/>
          </p:cNvSpPr>
          <p:nvPr/>
        </p:nvSpPr>
        <p:spPr bwMode="auto">
          <a:xfrm>
            <a:off x="4543425" y="1085850"/>
            <a:ext cx="9525" cy="3143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83" name="Freeform 80"/>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5884" name="Rectangle 81"/>
          <p:cNvSpPr>
            <a:spLocks noChangeArrowheads="1"/>
          </p:cNvSpPr>
          <p:nvPr/>
        </p:nvSpPr>
        <p:spPr bwMode="auto">
          <a:xfrm>
            <a:off x="5467350" y="1295400"/>
            <a:ext cx="828675" cy="1104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logging &amp;</a:t>
            </a:r>
          </a:p>
          <a:p>
            <a:pPr algn="ctr" eaLnBrk="1" hangingPunct="1">
              <a:spcBef>
                <a:spcPct val="0"/>
              </a:spcBef>
              <a:buFontTx/>
              <a:buNone/>
            </a:pPr>
            <a:r>
              <a:rPr lang="en-US" altLang="zh-CN" sz="1400">
                <a:ea typeface="宋体" panose="02010600030101010101" pitchFamily="2" charset="-122"/>
              </a:rPr>
              <a:t>recovery</a:t>
            </a:r>
          </a:p>
        </p:txBody>
      </p:sp>
      <p:sp>
        <p:nvSpPr>
          <p:cNvPr id="35885" name="Line 82"/>
          <p:cNvSpPr>
            <a:spLocks noChangeShapeType="1"/>
          </p:cNvSpPr>
          <p:nvPr/>
        </p:nvSpPr>
        <p:spPr bwMode="auto">
          <a:xfrm flipV="1">
            <a:off x="4876800" y="1895475"/>
            <a:ext cx="590550" cy="409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86" name="Line 83"/>
          <p:cNvSpPr>
            <a:spLocks noChangeShapeType="1"/>
          </p:cNvSpPr>
          <p:nvPr/>
        </p:nvSpPr>
        <p:spPr bwMode="auto">
          <a:xfrm flipV="1">
            <a:off x="5105400" y="2247900"/>
            <a:ext cx="361950" cy="139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87" name="Line 84"/>
          <p:cNvSpPr>
            <a:spLocks noChangeShapeType="1"/>
          </p:cNvSpPr>
          <p:nvPr/>
        </p:nvSpPr>
        <p:spPr bwMode="auto">
          <a:xfrm>
            <a:off x="6296025" y="2400300"/>
            <a:ext cx="352425"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88" name="Freeform 85"/>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Tree>
    <p:extLst>
      <p:ext uri="{BB962C8B-B14F-4D97-AF65-F5344CB8AC3E}">
        <p14:creationId xmlns:p14="http://schemas.microsoft.com/office/powerpoint/2010/main" val="3128175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7791450" y="695325"/>
            <a:ext cx="1114425" cy="5419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solidFill>
                <a:srgbClr val="DDDDDD"/>
              </a:solidFill>
              <a:ea typeface="宋体" panose="02010600030101010101" pitchFamily="2" charset="-122"/>
            </a:endParaRPr>
          </a:p>
        </p:txBody>
      </p:sp>
      <p:sp>
        <p:nvSpPr>
          <p:cNvPr id="36868" name="Rectangle 4"/>
          <p:cNvSpPr>
            <a:spLocks noChangeArrowheads="1"/>
          </p:cNvSpPr>
          <p:nvPr/>
        </p:nvSpPr>
        <p:spPr bwMode="auto">
          <a:xfrm>
            <a:off x="2505075" y="723900"/>
            <a:ext cx="5000625" cy="5400675"/>
          </a:xfrm>
          <a:prstGeom prst="rect">
            <a:avLst/>
          </a:prstGeom>
          <a:solidFill>
            <a:schemeClr val="bg1"/>
          </a:solidFill>
          <a:ln w="9525">
            <a:solidFill>
              <a:srgbClr val="DDDDDD"/>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solidFill>
                <a:srgbClr val="DDDDDD"/>
              </a:solidFill>
              <a:ea typeface="宋体" panose="02010600030101010101" pitchFamily="2" charset="-122"/>
            </a:endParaRPr>
          </a:p>
        </p:txBody>
      </p:sp>
      <p:sp>
        <p:nvSpPr>
          <p:cNvPr id="36869" name="Rectangle 5"/>
          <p:cNvSpPr>
            <a:spLocks noChangeArrowheads="1"/>
          </p:cNvSpPr>
          <p:nvPr/>
        </p:nvSpPr>
        <p:spPr bwMode="auto">
          <a:xfrm>
            <a:off x="352425" y="723900"/>
            <a:ext cx="809625" cy="542925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36870" name="Group 6"/>
          <p:cNvGrpSpPr>
            <a:grpSpLocks/>
          </p:cNvGrpSpPr>
          <p:nvPr/>
        </p:nvGrpSpPr>
        <p:grpSpPr bwMode="auto">
          <a:xfrm>
            <a:off x="7972425" y="971550"/>
            <a:ext cx="819150" cy="438150"/>
            <a:chOff x="5022" y="612"/>
            <a:chExt cx="516" cy="276"/>
          </a:xfrm>
        </p:grpSpPr>
        <p:sp>
          <p:nvSpPr>
            <p:cNvPr id="36946" name="Oval 7"/>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7" name="Oval 8"/>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8" name="Line 9"/>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9" name="Line 10"/>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1" name="Group 11"/>
          <p:cNvGrpSpPr>
            <a:grpSpLocks/>
          </p:cNvGrpSpPr>
          <p:nvPr/>
        </p:nvGrpSpPr>
        <p:grpSpPr bwMode="auto">
          <a:xfrm>
            <a:off x="7934325" y="4752975"/>
            <a:ext cx="819150" cy="438150"/>
            <a:chOff x="5022" y="612"/>
            <a:chExt cx="516" cy="276"/>
          </a:xfrm>
        </p:grpSpPr>
        <p:sp>
          <p:nvSpPr>
            <p:cNvPr id="36942" name="Oval 12"/>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3" name="Oval 13"/>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4" name="Line 14"/>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5" name="Line 15"/>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2" name="Text Box 16"/>
          <p:cNvSpPr txBox="1">
            <a:spLocks noChangeArrowheads="1"/>
          </p:cNvSpPr>
          <p:nvPr/>
        </p:nvSpPr>
        <p:spPr bwMode="auto">
          <a:xfrm>
            <a:off x="7856538" y="5311775"/>
            <a:ext cx="989012" cy="7397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secondary</a:t>
            </a:r>
          </a:p>
          <a:p>
            <a:pPr algn="ctr" eaLnBrk="1" hangingPunct="1">
              <a:spcBef>
                <a:spcPct val="0"/>
              </a:spcBef>
              <a:buFontTx/>
              <a:buNone/>
            </a:pPr>
            <a:r>
              <a:rPr lang="en-US" altLang="zh-CN" sz="1400">
                <a:solidFill>
                  <a:srgbClr val="DDDDDD"/>
                </a:solidFill>
                <a:ea typeface="宋体" panose="02010600030101010101" pitchFamily="2" charset="-122"/>
              </a:rPr>
              <a:t>storage</a:t>
            </a:r>
          </a:p>
          <a:p>
            <a:pPr algn="ctr" eaLnBrk="1" hangingPunct="1">
              <a:spcBef>
                <a:spcPct val="0"/>
              </a:spcBef>
              <a:buFontTx/>
              <a:buNone/>
            </a:pPr>
            <a:r>
              <a:rPr lang="en-US" altLang="zh-CN" sz="1400">
                <a:solidFill>
                  <a:srgbClr val="DDDDDD"/>
                </a:solidFill>
                <a:ea typeface="宋体" panose="02010600030101010101" pitchFamily="2" charset="-122"/>
              </a:rPr>
              <a:t>(disks)</a:t>
            </a:r>
          </a:p>
        </p:txBody>
      </p:sp>
      <p:sp>
        <p:nvSpPr>
          <p:cNvPr id="36873" name="Text Box 17"/>
          <p:cNvSpPr txBox="1">
            <a:spLocks noChangeArrowheads="1"/>
          </p:cNvSpPr>
          <p:nvPr/>
        </p:nvSpPr>
        <p:spPr bwMode="auto">
          <a:xfrm>
            <a:off x="7820025" y="149225"/>
            <a:ext cx="996950"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 tables</a:t>
            </a:r>
          </a:p>
          <a:p>
            <a:pPr algn="ctr" eaLnBrk="1" hangingPunct="1">
              <a:spcBef>
                <a:spcPct val="0"/>
              </a:spcBef>
              <a:buFontTx/>
              <a:buNone/>
            </a:pPr>
            <a:r>
              <a:rPr lang="en-US" altLang="zh-CN" sz="1400">
                <a:solidFill>
                  <a:srgbClr val="DDDDDD"/>
                </a:solidFill>
                <a:ea typeface="宋体" panose="02010600030101010101" pitchFamily="2" charset="-122"/>
              </a:rPr>
              <a:t>(relations)</a:t>
            </a:r>
          </a:p>
        </p:txBody>
      </p:sp>
      <p:grpSp>
        <p:nvGrpSpPr>
          <p:cNvPr id="36874" name="Group 18"/>
          <p:cNvGrpSpPr>
            <a:grpSpLocks/>
          </p:cNvGrpSpPr>
          <p:nvPr/>
        </p:nvGrpSpPr>
        <p:grpSpPr bwMode="auto">
          <a:xfrm>
            <a:off x="7991475" y="1657350"/>
            <a:ext cx="781050" cy="762000"/>
            <a:chOff x="5034" y="1044"/>
            <a:chExt cx="492" cy="480"/>
          </a:xfrm>
        </p:grpSpPr>
        <p:sp>
          <p:nvSpPr>
            <p:cNvPr id="36933" name="Rectangle 1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34" name="Line 2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5" name="Line 2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6" name="Line 2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7" name="Line 2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8" name="Line 2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9" name="Line 2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0" name="Line 2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1" name="Line 2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5" name="Group 28"/>
          <p:cNvGrpSpPr>
            <a:grpSpLocks/>
          </p:cNvGrpSpPr>
          <p:nvPr/>
        </p:nvGrpSpPr>
        <p:grpSpPr bwMode="auto">
          <a:xfrm>
            <a:off x="7991475" y="2676525"/>
            <a:ext cx="781050" cy="762000"/>
            <a:chOff x="5034" y="1044"/>
            <a:chExt cx="492" cy="480"/>
          </a:xfrm>
        </p:grpSpPr>
        <p:sp>
          <p:nvSpPr>
            <p:cNvPr id="36924" name="Rectangle 2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25" name="Line 3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6" name="Line 3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7" name="Line 3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8" name="Line 3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9" name="Line 3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0" name="Line 3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1" name="Line 3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2" name="Line 3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6" name="Group 38"/>
          <p:cNvGrpSpPr>
            <a:grpSpLocks/>
          </p:cNvGrpSpPr>
          <p:nvPr/>
        </p:nvGrpSpPr>
        <p:grpSpPr bwMode="auto">
          <a:xfrm>
            <a:off x="8001000" y="3724275"/>
            <a:ext cx="781050" cy="762000"/>
            <a:chOff x="5034" y="1044"/>
            <a:chExt cx="492" cy="480"/>
          </a:xfrm>
        </p:grpSpPr>
        <p:sp>
          <p:nvSpPr>
            <p:cNvPr id="36915" name="Rectangle 3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6" name="Line 4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7" name="Line 4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8" name="Line 4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9" name="Line 4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0" name="Line 4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1" name="Line 4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2" name="Line 4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3" name="Line 4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7" name="Rectangle 48"/>
          <p:cNvSpPr>
            <a:spLocks noChangeArrowheads="1"/>
          </p:cNvSpPr>
          <p:nvPr/>
        </p:nvSpPr>
        <p:spPr bwMode="auto">
          <a:xfrm>
            <a:off x="361950" y="733425"/>
            <a:ext cx="790575" cy="16764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a:t>
            </a:r>
          </a:p>
          <a:p>
            <a:pPr algn="ctr" eaLnBrk="1" hangingPunct="1">
              <a:spcBef>
                <a:spcPct val="0"/>
              </a:spcBef>
              <a:buFontTx/>
              <a:buNone/>
            </a:pPr>
            <a:r>
              <a:rPr lang="en-US" altLang="zh-CN" sz="900" b="1">
                <a:ea typeface="宋体" panose="02010600030101010101" pitchFamily="2" charset="-122"/>
              </a:rPr>
              <a:t>administrator</a:t>
            </a:r>
          </a:p>
        </p:txBody>
      </p:sp>
      <p:sp>
        <p:nvSpPr>
          <p:cNvPr id="36878" name="Line 49"/>
          <p:cNvSpPr>
            <a:spLocks noChangeShapeType="1"/>
          </p:cNvSpPr>
          <p:nvPr/>
        </p:nvSpPr>
        <p:spPr bwMode="auto">
          <a:xfrm>
            <a:off x="1162050" y="150495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9"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a:t>
            </a:r>
          </a:p>
          <a:p>
            <a:pPr algn="ctr" eaLnBrk="1" hangingPunct="1">
              <a:spcBef>
                <a:spcPct val="0"/>
              </a:spcBef>
              <a:buFontTx/>
              <a:buNone/>
            </a:pPr>
            <a:r>
              <a:rPr lang="en-US" altLang="zh-CN" sz="1400">
                <a:ea typeface="宋体" panose="02010600030101010101" pitchFamily="2" charset="-122"/>
              </a:rPr>
              <a:t>language</a:t>
            </a:r>
          </a:p>
        </p:txBody>
      </p:sp>
      <p:sp>
        <p:nvSpPr>
          <p:cNvPr id="36880" name="Rectangle 51"/>
          <p:cNvSpPr>
            <a:spLocks noChangeArrowheads="1"/>
          </p:cNvSpPr>
          <p:nvPr/>
        </p:nvSpPr>
        <p:spPr bwMode="auto">
          <a:xfrm>
            <a:off x="361950" y="2524125"/>
            <a:ext cx="800100" cy="3600450"/>
          </a:xfrm>
          <a:prstGeom prst="rect">
            <a:avLst/>
          </a:prstGeom>
          <a:solidFill>
            <a:srgbClr val="FFCC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 </a:t>
            </a:r>
          </a:p>
          <a:p>
            <a:pPr algn="ctr" eaLnBrk="1" hangingPunct="1">
              <a:spcBef>
                <a:spcPct val="0"/>
              </a:spcBef>
              <a:buFontTx/>
              <a:buNone/>
            </a:pPr>
            <a:r>
              <a:rPr lang="en-US" altLang="zh-CN" sz="900" b="1">
                <a:ea typeface="宋体" panose="02010600030101010101" pitchFamily="2" charset="-122"/>
              </a:rPr>
              <a:t>programmer</a:t>
            </a:r>
          </a:p>
        </p:txBody>
      </p:sp>
      <p:sp>
        <p:nvSpPr>
          <p:cNvPr id="36881" name="Line 52"/>
          <p:cNvSpPr>
            <a:spLocks noChangeShapeType="1"/>
          </p:cNvSpPr>
          <p:nvPr/>
        </p:nvSpPr>
        <p:spPr bwMode="auto">
          <a:xfrm>
            <a:off x="1162050" y="495300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2" name="Text Box 53"/>
          <p:cNvSpPr txBox="1">
            <a:spLocks noChangeArrowheads="1"/>
          </p:cNvSpPr>
          <p:nvPr/>
        </p:nvSpPr>
        <p:spPr bwMode="auto">
          <a:xfrm>
            <a:off x="1252538" y="3616325"/>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(query)</a:t>
            </a:r>
          </a:p>
          <a:p>
            <a:pPr algn="ctr" eaLnBrk="1" hangingPunct="1">
              <a:spcBef>
                <a:spcPct val="0"/>
              </a:spcBef>
              <a:buFontTx/>
              <a:buNone/>
            </a:pPr>
            <a:r>
              <a:rPr lang="en-US" altLang="zh-CN" sz="1400">
                <a:ea typeface="宋体" panose="02010600030101010101" pitchFamily="2" charset="-122"/>
              </a:rPr>
              <a:t>language</a:t>
            </a:r>
          </a:p>
        </p:txBody>
      </p:sp>
      <p:sp>
        <p:nvSpPr>
          <p:cNvPr id="36883" name="Text Box 56"/>
          <p:cNvSpPr txBox="1">
            <a:spLocks noChangeArrowheads="1"/>
          </p:cNvSpPr>
          <p:nvPr/>
        </p:nvSpPr>
        <p:spPr bwMode="auto">
          <a:xfrm>
            <a:off x="2527300" y="5653088"/>
            <a:ext cx="984250" cy="466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solidFill>
                  <a:srgbClr val="DDDDDD"/>
                </a:solidFill>
                <a:ea typeface="宋体" panose="02010600030101010101" pitchFamily="2" charset="-122"/>
              </a:rPr>
              <a:t>DBMS</a:t>
            </a:r>
          </a:p>
        </p:txBody>
      </p:sp>
      <p:sp>
        <p:nvSpPr>
          <p:cNvPr id="36884" name="Rectangle 57"/>
          <p:cNvSpPr>
            <a:spLocks noChangeArrowheads="1"/>
          </p:cNvSpPr>
          <p:nvPr/>
        </p:nvSpPr>
        <p:spPr bwMode="auto">
          <a:xfrm>
            <a:off x="6657975" y="1066800"/>
            <a:ext cx="714375" cy="1314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5" name="Line 58"/>
          <p:cNvSpPr>
            <a:spLocks noChangeShapeType="1"/>
          </p:cNvSpPr>
          <p:nvPr/>
        </p:nvSpPr>
        <p:spPr bwMode="auto">
          <a:xfrm>
            <a:off x="7391400" y="1714500"/>
            <a:ext cx="428625"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6" name="Rectangle 59"/>
          <p:cNvSpPr>
            <a:spLocks noChangeArrowheads="1"/>
          </p:cNvSpPr>
          <p:nvPr/>
        </p:nvSpPr>
        <p:spPr bwMode="auto">
          <a:xfrm>
            <a:off x="6657975" y="2705100"/>
            <a:ext cx="704850" cy="12954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buffer</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7" name="Line 60"/>
          <p:cNvSpPr>
            <a:spLocks noChangeShapeType="1"/>
          </p:cNvSpPr>
          <p:nvPr/>
        </p:nvSpPr>
        <p:spPr bwMode="auto">
          <a:xfrm flipH="1">
            <a:off x="7010400" y="2400300"/>
            <a:ext cx="9525" cy="2952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8" name="Rectangle 61"/>
          <p:cNvSpPr>
            <a:spLocks noChangeArrowheads="1"/>
          </p:cNvSpPr>
          <p:nvPr/>
        </p:nvSpPr>
        <p:spPr bwMode="auto">
          <a:xfrm>
            <a:off x="6648450" y="4314825"/>
            <a:ext cx="742950" cy="16668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main</a:t>
            </a:r>
          </a:p>
          <a:p>
            <a:pPr algn="ctr" eaLnBrk="1" hangingPunct="1">
              <a:spcBef>
                <a:spcPct val="0"/>
              </a:spcBef>
              <a:buFontTx/>
              <a:buNone/>
            </a:pPr>
            <a:r>
              <a:rPr lang="en-US" altLang="zh-CN" sz="1400">
                <a:solidFill>
                  <a:srgbClr val="DDDDDD"/>
                </a:solidFill>
                <a:ea typeface="宋体" panose="02010600030101010101" pitchFamily="2" charset="-122"/>
              </a:rPr>
              <a:t>memory</a:t>
            </a:r>
          </a:p>
          <a:p>
            <a:pPr algn="ctr" eaLnBrk="1" hangingPunct="1">
              <a:spcBef>
                <a:spcPct val="0"/>
              </a:spcBef>
              <a:buFontTx/>
              <a:buNone/>
            </a:pPr>
            <a:r>
              <a:rPr lang="en-US" altLang="zh-CN" sz="1400">
                <a:solidFill>
                  <a:srgbClr val="DDDDDD"/>
                </a:solidFill>
                <a:ea typeface="宋体" panose="02010600030101010101" pitchFamily="2" charset="-122"/>
              </a:rPr>
              <a:t>buffers</a:t>
            </a:r>
          </a:p>
        </p:txBody>
      </p:sp>
      <p:sp>
        <p:nvSpPr>
          <p:cNvPr id="36889" name="Line 62"/>
          <p:cNvSpPr>
            <a:spLocks noChangeShapeType="1"/>
          </p:cNvSpPr>
          <p:nvPr/>
        </p:nvSpPr>
        <p:spPr bwMode="auto">
          <a:xfrm>
            <a:off x="7010400" y="3990975"/>
            <a:ext cx="0" cy="3333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0" name="Rectangle 63"/>
          <p:cNvSpPr>
            <a:spLocks noChangeArrowheads="1"/>
          </p:cNvSpPr>
          <p:nvPr/>
        </p:nvSpPr>
        <p:spPr bwMode="auto">
          <a:xfrm>
            <a:off x="5457825" y="2705100"/>
            <a:ext cx="828675" cy="1266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index/file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91" name="Line 64"/>
          <p:cNvSpPr>
            <a:spLocks noChangeShapeType="1"/>
          </p:cNvSpPr>
          <p:nvPr/>
        </p:nvSpPr>
        <p:spPr bwMode="auto">
          <a:xfrm>
            <a:off x="6286500" y="3333750"/>
            <a:ext cx="371475" cy="95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2" name="Rectangle 65"/>
          <p:cNvSpPr>
            <a:spLocks noChangeArrowheads="1"/>
          </p:cNvSpPr>
          <p:nvPr/>
        </p:nvSpPr>
        <p:spPr bwMode="auto">
          <a:xfrm>
            <a:off x="2714625" y="41433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DML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3" name="Rectangle 66"/>
          <p:cNvSpPr>
            <a:spLocks noChangeArrowheads="1"/>
          </p:cNvSpPr>
          <p:nvPr/>
        </p:nvSpPr>
        <p:spPr bwMode="auto">
          <a:xfrm>
            <a:off x="2724150" y="8286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DDL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4" name="Line 67"/>
          <p:cNvSpPr>
            <a:spLocks noChangeShapeType="1"/>
          </p:cNvSpPr>
          <p:nvPr/>
        </p:nvSpPr>
        <p:spPr bwMode="auto">
          <a:xfrm>
            <a:off x="3648075" y="5486400"/>
            <a:ext cx="2990850"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5" name="Freeform 68"/>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6" name="Rectangle 69"/>
          <p:cNvSpPr>
            <a:spLocks noChangeArrowheads="1"/>
          </p:cNvSpPr>
          <p:nvPr/>
        </p:nvSpPr>
        <p:spPr bwMode="auto">
          <a:xfrm>
            <a:off x="4143375" y="3638550"/>
            <a:ext cx="971550" cy="15621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query </a:t>
            </a:r>
          </a:p>
          <a:p>
            <a:pPr algn="ctr" eaLnBrk="1" hangingPunct="1">
              <a:spcBef>
                <a:spcPct val="0"/>
              </a:spcBef>
              <a:buFontTx/>
              <a:buNone/>
            </a:pPr>
            <a:r>
              <a:rPr lang="en-US" altLang="zh-CN" sz="1400">
                <a:solidFill>
                  <a:srgbClr val="DDDDDD"/>
                </a:solidFill>
                <a:ea typeface="宋体" panose="02010600030101010101" pitchFamily="2" charset="-122"/>
              </a:rPr>
              <a:t>execution</a:t>
            </a:r>
          </a:p>
          <a:p>
            <a:pPr algn="ctr" eaLnBrk="1" hangingPunct="1">
              <a:spcBef>
                <a:spcPct val="0"/>
              </a:spcBef>
              <a:buFontTx/>
              <a:buNone/>
            </a:pPr>
            <a:r>
              <a:rPr lang="en-US" altLang="zh-CN" sz="1400">
                <a:solidFill>
                  <a:srgbClr val="DDDDDD"/>
                </a:solidFill>
                <a:ea typeface="宋体" panose="02010600030101010101" pitchFamily="2" charset="-122"/>
              </a:rPr>
              <a:t>engine</a:t>
            </a:r>
          </a:p>
        </p:txBody>
      </p:sp>
      <p:sp>
        <p:nvSpPr>
          <p:cNvPr id="36897" name="Line 70"/>
          <p:cNvSpPr>
            <a:spLocks noChangeShapeType="1"/>
          </p:cNvSpPr>
          <p:nvPr/>
        </p:nvSpPr>
        <p:spPr bwMode="auto">
          <a:xfrm>
            <a:off x="3648075" y="4429125"/>
            <a:ext cx="514350"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8" name="Line 71"/>
          <p:cNvSpPr>
            <a:spLocks noChangeShapeType="1"/>
          </p:cNvSpPr>
          <p:nvPr/>
        </p:nvSpPr>
        <p:spPr bwMode="auto">
          <a:xfrm>
            <a:off x="3333750" y="2333625"/>
            <a:ext cx="800100" cy="149542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9" name="Line 72"/>
          <p:cNvSpPr>
            <a:spLocks noChangeShapeType="1"/>
          </p:cNvSpPr>
          <p:nvPr/>
        </p:nvSpPr>
        <p:spPr bwMode="auto">
          <a:xfrm>
            <a:off x="5114925" y="3819525"/>
            <a:ext cx="342900"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0" name="Line 73"/>
          <p:cNvSpPr>
            <a:spLocks noChangeShapeType="1"/>
          </p:cNvSpPr>
          <p:nvPr/>
        </p:nvSpPr>
        <p:spPr bwMode="auto">
          <a:xfrm>
            <a:off x="5114925" y="5010150"/>
            <a:ext cx="1533525"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1" name="Rectangle 74"/>
          <p:cNvSpPr>
            <a:spLocks noChangeArrowheads="1"/>
          </p:cNvSpPr>
          <p:nvPr/>
        </p:nvSpPr>
        <p:spPr bwMode="auto">
          <a:xfrm>
            <a:off x="4086225" y="2333625"/>
            <a:ext cx="1019175" cy="885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dirty="0">
                <a:solidFill>
                  <a:srgbClr val="DDDDDD"/>
                </a:solidFill>
                <a:ea typeface="宋体" panose="02010600030101010101" pitchFamily="2" charset="-122"/>
              </a:rPr>
              <a:t>transaction </a:t>
            </a:r>
          </a:p>
          <a:p>
            <a:pPr algn="ctr" eaLnBrk="1" hangingPunct="1">
              <a:spcBef>
                <a:spcPct val="0"/>
              </a:spcBef>
              <a:buFontTx/>
              <a:buNone/>
            </a:pPr>
            <a:r>
              <a:rPr lang="en-US" altLang="zh-CN" sz="1400" dirty="0">
                <a:solidFill>
                  <a:srgbClr val="DDDDDD"/>
                </a:solidFill>
                <a:ea typeface="宋体" panose="02010600030101010101" pitchFamily="2" charset="-122"/>
              </a:rPr>
              <a:t>manager</a:t>
            </a:r>
          </a:p>
        </p:txBody>
      </p:sp>
      <p:sp>
        <p:nvSpPr>
          <p:cNvPr id="36902" name="Line 75"/>
          <p:cNvSpPr>
            <a:spLocks noChangeShapeType="1"/>
          </p:cNvSpPr>
          <p:nvPr/>
        </p:nvSpPr>
        <p:spPr bwMode="auto">
          <a:xfrm>
            <a:off x="4581525" y="3200400"/>
            <a:ext cx="9525" cy="43815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3" name="Rectangle 76"/>
          <p:cNvSpPr>
            <a:spLocks noChangeArrowheads="1"/>
          </p:cNvSpPr>
          <p:nvPr/>
        </p:nvSpPr>
        <p:spPr bwMode="auto">
          <a:xfrm>
            <a:off x="4067175" y="1390650"/>
            <a:ext cx="1019175" cy="552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concurrency</a:t>
            </a:r>
          </a:p>
          <a:p>
            <a:pPr algn="ctr" eaLnBrk="1" hangingPunct="1">
              <a:spcBef>
                <a:spcPct val="0"/>
              </a:spcBef>
              <a:buFontTx/>
              <a:buNone/>
            </a:pPr>
            <a:r>
              <a:rPr lang="en-US" altLang="zh-CN" sz="1400">
                <a:solidFill>
                  <a:srgbClr val="DDDDDD"/>
                </a:solidFill>
                <a:ea typeface="宋体" panose="02010600030101010101" pitchFamily="2" charset="-122"/>
              </a:rPr>
              <a:t> control</a:t>
            </a:r>
          </a:p>
        </p:txBody>
      </p:sp>
      <p:sp>
        <p:nvSpPr>
          <p:cNvPr id="36904" name="Line 77"/>
          <p:cNvSpPr>
            <a:spLocks noChangeShapeType="1"/>
          </p:cNvSpPr>
          <p:nvPr/>
        </p:nvSpPr>
        <p:spPr bwMode="auto">
          <a:xfrm>
            <a:off x="4581525" y="1933575"/>
            <a:ext cx="0" cy="400050"/>
          </a:xfrm>
          <a:prstGeom prst="line">
            <a:avLst/>
          </a:prstGeom>
          <a:noFill/>
          <a:ln w="9525">
            <a:solidFill>
              <a:srgbClr val="DDDDDD"/>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6905" name="Rectangle 78"/>
          <p:cNvSpPr>
            <a:spLocks noChangeArrowheads="1"/>
          </p:cNvSpPr>
          <p:nvPr/>
        </p:nvSpPr>
        <p:spPr bwMode="auto">
          <a:xfrm>
            <a:off x="4048125" y="790575"/>
            <a:ext cx="1038225" cy="3143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lock table</a:t>
            </a:r>
          </a:p>
        </p:txBody>
      </p:sp>
      <p:sp>
        <p:nvSpPr>
          <p:cNvPr id="36906" name="Line 79"/>
          <p:cNvSpPr>
            <a:spLocks noChangeShapeType="1"/>
          </p:cNvSpPr>
          <p:nvPr/>
        </p:nvSpPr>
        <p:spPr bwMode="auto">
          <a:xfrm>
            <a:off x="4543425" y="1085850"/>
            <a:ext cx="9525" cy="3143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7" name="Freeform 80"/>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rgbClr val="DDDDDD"/>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08" name="Rectangle 81"/>
          <p:cNvSpPr>
            <a:spLocks noChangeArrowheads="1"/>
          </p:cNvSpPr>
          <p:nvPr/>
        </p:nvSpPr>
        <p:spPr bwMode="auto">
          <a:xfrm>
            <a:off x="5467350" y="1295400"/>
            <a:ext cx="828675" cy="11049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logging &amp;</a:t>
            </a:r>
          </a:p>
          <a:p>
            <a:pPr algn="ctr" eaLnBrk="1" hangingPunct="1">
              <a:spcBef>
                <a:spcPct val="0"/>
              </a:spcBef>
              <a:buFontTx/>
              <a:buNone/>
            </a:pPr>
            <a:r>
              <a:rPr lang="en-US" altLang="zh-CN" sz="1400">
                <a:solidFill>
                  <a:srgbClr val="DDDDDD"/>
                </a:solidFill>
                <a:ea typeface="宋体" panose="02010600030101010101" pitchFamily="2" charset="-122"/>
              </a:rPr>
              <a:t>recovery</a:t>
            </a:r>
          </a:p>
        </p:txBody>
      </p:sp>
      <p:sp>
        <p:nvSpPr>
          <p:cNvPr id="36909" name="Line 82"/>
          <p:cNvSpPr>
            <a:spLocks noChangeShapeType="1"/>
          </p:cNvSpPr>
          <p:nvPr/>
        </p:nvSpPr>
        <p:spPr bwMode="auto">
          <a:xfrm flipV="1">
            <a:off x="4876800" y="1895475"/>
            <a:ext cx="590550" cy="40957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0" name="Line 83"/>
          <p:cNvSpPr>
            <a:spLocks noChangeShapeType="1"/>
          </p:cNvSpPr>
          <p:nvPr/>
        </p:nvSpPr>
        <p:spPr bwMode="auto">
          <a:xfrm flipV="1">
            <a:off x="5105400" y="2247900"/>
            <a:ext cx="361950" cy="139065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1" name="Line 84"/>
          <p:cNvSpPr>
            <a:spLocks noChangeShapeType="1"/>
          </p:cNvSpPr>
          <p:nvPr/>
        </p:nvSpPr>
        <p:spPr bwMode="auto">
          <a:xfrm>
            <a:off x="6296025" y="2400300"/>
            <a:ext cx="352425" cy="30480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2" name="Freeform 85"/>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13" name="Rectangle 86"/>
          <p:cNvSpPr>
            <a:spLocks noChangeArrowheads="1"/>
          </p:cNvSpPr>
          <p:nvPr/>
        </p:nvSpPr>
        <p:spPr bwMode="auto">
          <a:xfrm>
            <a:off x="142875" y="466725"/>
            <a:ext cx="2695575" cy="5819775"/>
          </a:xfrm>
          <a:prstGeom prst="rect">
            <a:avLst/>
          </a:prstGeom>
          <a:noFill/>
          <a:ln w="571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4" name="Text Box 87"/>
          <p:cNvSpPr txBox="1">
            <a:spLocks noChangeArrowheads="1"/>
          </p:cNvSpPr>
          <p:nvPr/>
        </p:nvSpPr>
        <p:spPr bwMode="auto">
          <a:xfrm>
            <a:off x="155575" y="6356350"/>
            <a:ext cx="252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800" dirty="0">
                <a:solidFill>
                  <a:srgbClr val="33CC33"/>
                </a:solidFill>
                <a:ea typeface="宋体" panose="02010600030101010101" pitchFamily="2" charset="-122"/>
              </a:rPr>
              <a:t>Database development</a:t>
            </a:r>
          </a:p>
        </p:txBody>
      </p:sp>
      <p:sp>
        <p:nvSpPr>
          <p:cNvPr id="86" name="TextBox 85"/>
          <p:cNvSpPr txBox="1"/>
          <p:nvPr/>
        </p:nvSpPr>
        <p:spPr>
          <a:xfrm>
            <a:off x="266700" y="2609850"/>
            <a:ext cx="2467342" cy="954107"/>
          </a:xfrm>
          <a:prstGeom prst="rect">
            <a:avLst/>
          </a:prstGeom>
          <a:solidFill>
            <a:schemeClr val="bg1"/>
          </a:solidFill>
          <a:ln>
            <a:solidFill>
              <a:schemeClr val="tx1"/>
            </a:solidFill>
          </a:ln>
        </p:spPr>
        <p:txBody>
          <a:bodyPr wrap="square" rtlCol="0">
            <a:spAutoFit/>
          </a:bodyPr>
          <a:lstStyle/>
          <a:p>
            <a:pPr algn="ctr"/>
            <a:r>
              <a:rPr lang="en-US" sz="2800" dirty="0">
                <a:latin typeface="Castellar" pitchFamily="18" charset="0"/>
              </a:rPr>
              <a:t>Database </a:t>
            </a:r>
          </a:p>
          <a:p>
            <a:pPr algn="ctr"/>
            <a:r>
              <a:rPr lang="en-US" sz="2800" dirty="0">
                <a:latin typeface="Castellar" pitchFamily="18" charset="0"/>
              </a:rPr>
              <a:t>Design</a:t>
            </a:r>
          </a:p>
        </p:txBody>
      </p:sp>
    </p:spTree>
    <p:extLst>
      <p:ext uri="{BB962C8B-B14F-4D97-AF65-F5344CB8AC3E}">
        <p14:creationId xmlns:p14="http://schemas.microsoft.com/office/powerpoint/2010/main" val="4034378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ChangeArrowheads="1"/>
          </p:cNvSpPr>
          <p:nvPr/>
        </p:nvSpPr>
        <p:spPr bwMode="auto">
          <a:xfrm>
            <a:off x="7791450" y="695325"/>
            <a:ext cx="11144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ea typeface="宋体" panose="02010600030101010101" pitchFamily="2" charset="-122"/>
            </a:endParaRPr>
          </a:p>
        </p:txBody>
      </p:sp>
      <p:sp>
        <p:nvSpPr>
          <p:cNvPr id="37892" name="Rectangle 4"/>
          <p:cNvSpPr>
            <a:spLocks noChangeArrowheads="1"/>
          </p:cNvSpPr>
          <p:nvPr/>
        </p:nvSpPr>
        <p:spPr bwMode="auto">
          <a:xfrm>
            <a:off x="2505075" y="723900"/>
            <a:ext cx="5000625" cy="54006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sp>
        <p:nvSpPr>
          <p:cNvPr id="37893" name="Rectangle 5"/>
          <p:cNvSpPr>
            <a:spLocks noChangeArrowheads="1"/>
          </p:cNvSpPr>
          <p:nvPr/>
        </p:nvSpPr>
        <p:spPr bwMode="auto">
          <a:xfrm>
            <a:off x="352425" y="723900"/>
            <a:ext cx="809625" cy="5429250"/>
          </a:xfrm>
          <a:prstGeom prst="rect">
            <a:avLst/>
          </a:prstGeom>
          <a:solidFill>
            <a:schemeClr val="bg1"/>
          </a:solidFill>
          <a:ln w="9525">
            <a:solidFill>
              <a:srgbClr val="DDDDDD"/>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solidFill>
                <a:srgbClr val="DDDDDD"/>
              </a:solidFill>
              <a:ea typeface="宋体" panose="02010600030101010101" pitchFamily="2" charset="-122"/>
            </a:endParaRPr>
          </a:p>
        </p:txBody>
      </p:sp>
      <p:grpSp>
        <p:nvGrpSpPr>
          <p:cNvPr id="37894" name="Group 6"/>
          <p:cNvGrpSpPr>
            <a:grpSpLocks/>
          </p:cNvGrpSpPr>
          <p:nvPr/>
        </p:nvGrpSpPr>
        <p:grpSpPr bwMode="auto">
          <a:xfrm>
            <a:off x="7972425" y="971550"/>
            <a:ext cx="819150" cy="438150"/>
            <a:chOff x="5022" y="612"/>
            <a:chExt cx="516" cy="276"/>
          </a:xfrm>
        </p:grpSpPr>
        <p:sp>
          <p:nvSpPr>
            <p:cNvPr id="37970" name="Oval 7"/>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71" name="Oval 8"/>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72" name="Line 9"/>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73" name="Line 10"/>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895" name="Group 11"/>
          <p:cNvGrpSpPr>
            <a:grpSpLocks/>
          </p:cNvGrpSpPr>
          <p:nvPr/>
        </p:nvGrpSpPr>
        <p:grpSpPr bwMode="auto">
          <a:xfrm>
            <a:off x="7934325" y="4752975"/>
            <a:ext cx="819150" cy="438150"/>
            <a:chOff x="5022" y="612"/>
            <a:chExt cx="516" cy="276"/>
          </a:xfrm>
        </p:grpSpPr>
        <p:sp>
          <p:nvSpPr>
            <p:cNvPr id="37966" name="Oval 12"/>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67" name="Oval 13"/>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68" name="Line 14"/>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9" name="Line 15"/>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7896" name="Text Box 16"/>
          <p:cNvSpPr txBox="1">
            <a:spLocks noChangeArrowheads="1"/>
          </p:cNvSpPr>
          <p:nvPr/>
        </p:nvSpPr>
        <p:spPr bwMode="auto">
          <a:xfrm>
            <a:off x="7861300" y="5311775"/>
            <a:ext cx="9794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secondary</a:t>
            </a:r>
          </a:p>
          <a:p>
            <a:pPr algn="ctr" eaLnBrk="1" hangingPunct="1">
              <a:spcBef>
                <a:spcPct val="0"/>
              </a:spcBef>
              <a:buFontTx/>
              <a:buNone/>
            </a:pPr>
            <a:r>
              <a:rPr lang="en-US" altLang="zh-CN" sz="1400">
                <a:ea typeface="宋体" panose="02010600030101010101" pitchFamily="2" charset="-122"/>
              </a:rPr>
              <a:t>storage</a:t>
            </a:r>
          </a:p>
          <a:p>
            <a:pPr algn="ctr" eaLnBrk="1" hangingPunct="1">
              <a:spcBef>
                <a:spcPct val="0"/>
              </a:spcBef>
              <a:buFontTx/>
              <a:buNone/>
            </a:pPr>
            <a:r>
              <a:rPr lang="en-US" altLang="zh-CN" sz="1400">
                <a:ea typeface="宋体" panose="02010600030101010101" pitchFamily="2" charset="-122"/>
              </a:rPr>
              <a:t>(disks)</a:t>
            </a:r>
          </a:p>
        </p:txBody>
      </p:sp>
      <p:sp>
        <p:nvSpPr>
          <p:cNvPr id="37897" name="Text Box 17"/>
          <p:cNvSpPr txBox="1">
            <a:spLocks noChangeArrowheads="1"/>
          </p:cNvSpPr>
          <p:nvPr/>
        </p:nvSpPr>
        <p:spPr bwMode="auto">
          <a:xfrm>
            <a:off x="7824788" y="149225"/>
            <a:ext cx="9874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 tables</a:t>
            </a:r>
          </a:p>
          <a:p>
            <a:pPr algn="ctr" eaLnBrk="1" hangingPunct="1">
              <a:spcBef>
                <a:spcPct val="0"/>
              </a:spcBef>
              <a:buFontTx/>
              <a:buNone/>
            </a:pPr>
            <a:r>
              <a:rPr lang="en-US" altLang="zh-CN" sz="1400">
                <a:ea typeface="宋体" panose="02010600030101010101" pitchFamily="2" charset="-122"/>
              </a:rPr>
              <a:t>(relations)</a:t>
            </a:r>
          </a:p>
        </p:txBody>
      </p:sp>
      <p:grpSp>
        <p:nvGrpSpPr>
          <p:cNvPr id="37898" name="Group 18"/>
          <p:cNvGrpSpPr>
            <a:grpSpLocks/>
          </p:cNvGrpSpPr>
          <p:nvPr/>
        </p:nvGrpSpPr>
        <p:grpSpPr bwMode="auto">
          <a:xfrm>
            <a:off x="7991475" y="1657350"/>
            <a:ext cx="781050" cy="762000"/>
            <a:chOff x="5034" y="1044"/>
            <a:chExt cx="492" cy="480"/>
          </a:xfrm>
        </p:grpSpPr>
        <p:sp>
          <p:nvSpPr>
            <p:cNvPr id="37957" name="Rectangle 1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58" name="Line 2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9" name="Line 2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0" name="Line 2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1" name="Line 2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2" name="Line 2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3" name="Line 2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4" name="Line 2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5" name="Line 2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899" name="Group 28"/>
          <p:cNvGrpSpPr>
            <a:grpSpLocks/>
          </p:cNvGrpSpPr>
          <p:nvPr/>
        </p:nvGrpSpPr>
        <p:grpSpPr bwMode="auto">
          <a:xfrm>
            <a:off x="7991475" y="2676525"/>
            <a:ext cx="781050" cy="762000"/>
            <a:chOff x="5034" y="1044"/>
            <a:chExt cx="492" cy="480"/>
          </a:xfrm>
        </p:grpSpPr>
        <p:sp>
          <p:nvSpPr>
            <p:cNvPr id="37948" name="Rectangle 2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49" name="Line 3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0" name="Line 3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1" name="Line 3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2" name="Line 3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3" name="Line 3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4" name="Line 3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5" name="Line 3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6" name="Line 3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00" name="Group 38"/>
          <p:cNvGrpSpPr>
            <a:grpSpLocks/>
          </p:cNvGrpSpPr>
          <p:nvPr/>
        </p:nvGrpSpPr>
        <p:grpSpPr bwMode="auto">
          <a:xfrm>
            <a:off x="8001000" y="3724275"/>
            <a:ext cx="781050" cy="762000"/>
            <a:chOff x="5034" y="1044"/>
            <a:chExt cx="492" cy="480"/>
          </a:xfrm>
        </p:grpSpPr>
        <p:sp>
          <p:nvSpPr>
            <p:cNvPr id="37939" name="Rectangle 3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40" name="Line 4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1" name="Line 4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2" name="Line 4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3" name="Line 4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4" name="Line 4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5" name="Line 4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6" name="Line 4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7" name="Line 4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7901" name="Rectangle 48"/>
          <p:cNvSpPr>
            <a:spLocks noChangeArrowheads="1"/>
          </p:cNvSpPr>
          <p:nvPr/>
        </p:nvSpPr>
        <p:spPr bwMode="auto">
          <a:xfrm>
            <a:off x="361950" y="733425"/>
            <a:ext cx="790575" cy="16764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solidFill>
                  <a:srgbClr val="DDDDDD"/>
                </a:solidFill>
                <a:ea typeface="宋体" panose="02010600030101010101" pitchFamily="2" charset="-122"/>
              </a:rPr>
              <a:t>database</a:t>
            </a:r>
          </a:p>
          <a:p>
            <a:pPr algn="ctr" eaLnBrk="1" hangingPunct="1">
              <a:spcBef>
                <a:spcPct val="0"/>
              </a:spcBef>
              <a:buFontTx/>
              <a:buNone/>
            </a:pPr>
            <a:r>
              <a:rPr lang="en-US" altLang="zh-CN" sz="900" b="1">
                <a:solidFill>
                  <a:srgbClr val="DDDDDD"/>
                </a:solidFill>
                <a:ea typeface="宋体" panose="02010600030101010101" pitchFamily="2" charset="-122"/>
              </a:rPr>
              <a:t>administrator</a:t>
            </a:r>
          </a:p>
        </p:txBody>
      </p:sp>
      <p:sp>
        <p:nvSpPr>
          <p:cNvPr id="37902" name="Line 49"/>
          <p:cNvSpPr>
            <a:spLocks noChangeShapeType="1"/>
          </p:cNvSpPr>
          <p:nvPr/>
        </p:nvSpPr>
        <p:spPr bwMode="auto">
          <a:xfrm>
            <a:off x="1162050" y="1504950"/>
            <a:ext cx="1571625"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03" name="Text Box 50"/>
          <p:cNvSpPr txBox="1">
            <a:spLocks noChangeArrowheads="1"/>
          </p:cNvSpPr>
          <p:nvPr/>
        </p:nvSpPr>
        <p:spPr bwMode="auto">
          <a:xfrm>
            <a:off x="1408113" y="958850"/>
            <a:ext cx="909637"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DDL</a:t>
            </a:r>
          </a:p>
          <a:p>
            <a:pPr algn="ctr" eaLnBrk="1" hangingPunct="1">
              <a:spcBef>
                <a:spcPct val="0"/>
              </a:spcBef>
              <a:buFontTx/>
              <a:buNone/>
            </a:pPr>
            <a:r>
              <a:rPr lang="en-US" altLang="zh-CN" sz="1400">
                <a:solidFill>
                  <a:srgbClr val="DDDDDD"/>
                </a:solidFill>
                <a:ea typeface="宋体" panose="02010600030101010101" pitchFamily="2" charset="-122"/>
              </a:rPr>
              <a:t>language</a:t>
            </a:r>
          </a:p>
        </p:txBody>
      </p:sp>
      <p:sp>
        <p:nvSpPr>
          <p:cNvPr id="37904" name="Rectangle 51"/>
          <p:cNvSpPr>
            <a:spLocks noChangeArrowheads="1"/>
          </p:cNvSpPr>
          <p:nvPr/>
        </p:nvSpPr>
        <p:spPr bwMode="auto">
          <a:xfrm>
            <a:off x="361950" y="2524125"/>
            <a:ext cx="800100" cy="3600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solidFill>
                  <a:srgbClr val="DDDDDD"/>
                </a:solidFill>
                <a:ea typeface="宋体" panose="02010600030101010101" pitchFamily="2" charset="-122"/>
              </a:rPr>
              <a:t>database </a:t>
            </a:r>
          </a:p>
          <a:p>
            <a:pPr algn="ctr" eaLnBrk="1" hangingPunct="1">
              <a:spcBef>
                <a:spcPct val="0"/>
              </a:spcBef>
              <a:buFontTx/>
              <a:buNone/>
            </a:pPr>
            <a:r>
              <a:rPr lang="en-US" altLang="zh-CN" sz="900" b="1">
                <a:solidFill>
                  <a:srgbClr val="DDDDDD"/>
                </a:solidFill>
                <a:ea typeface="宋体" panose="02010600030101010101" pitchFamily="2" charset="-122"/>
              </a:rPr>
              <a:t>programmer</a:t>
            </a:r>
          </a:p>
        </p:txBody>
      </p:sp>
      <p:sp>
        <p:nvSpPr>
          <p:cNvPr id="37905" name="Line 52"/>
          <p:cNvSpPr>
            <a:spLocks noChangeShapeType="1"/>
          </p:cNvSpPr>
          <p:nvPr/>
        </p:nvSpPr>
        <p:spPr bwMode="auto">
          <a:xfrm>
            <a:off x="1162050" y="4953000"/>
            <a:ext cx="1571625"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06" name="Text Box 53"/>
          <p:cNvSpPr txBox="1">
            <a:spLocks noChangeArrowheads="1"/>
          </p:cNvSpPr>
          <p:nvPr/>
        </p:nvSpPr>
        <p:spPr bwMode="auto">
          <a:xfrm>
            <a:off x="1247775" y="3616325"/>
            <a:ext cx="1174750"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DML (query)</a:t>
            </a:r>
          </a:p>
          <a:p>
            <a:pPr algn="ctr" eaLnBrk="1" hangingPunct="1">
              <a:spcBef>
                <a:spcPct val="0"/>
              </a:spcBef>
              <a:buFontTx/>
              <a:buNone/>
            </a:pPr>
            <a:r>
              <a:rPr lang="en-US" altLang="zh-CN" sz="1400">
                <a:solidFill>
                  <a:srgbClr val="DDDDDD"/>
                </a:solidFill>
                <a:ea typeface="宋体" panose="02010600030101010101" pitchFamily="2" charset="-122"/>
              </a:rPr>
              <a:t>language</a:t>
            </a:r>
          </a:p>
        </p:txBody>
      </p:sp>
      <p:sp>
        <p:nvSpPr>
          <p:cNvPr id="37907" name="Text Box 54"/>
          <p:cNvSpPr txBox="1">
            <a:spLocks noChangeArrowheads="1"/>
          </p:cNvSpPr>
          <p:nvPr/>
        </p:nvSpPr>
        <p:spPr bwMode="auto">
          <a:xfrm>
            <a:off x="2527300" y="5653088"/>
            <a:ext cx="97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ea typeface="宋体" panose="02010600030101010101" pitchFamily="2" charset="-122"/>
              </a:rPr>
              <a:t>DBMS</a:t>
            </a:r>
          </a:p>
        </p:txBody>
      </p:sp>
      <p:sp>
        <p:nvSpPr>
          <p:cNvPr id="37908" name="Rectangle 55"/>
          <p:cNvSpPr>
            <a:spLocks noChangeArrowheads="1"/>
          </p:cNvSpPr>
          <p:nvPr/>
        </p:nvSpPr>
        <p:spPr bwMode="auto">
          <a:xfrm>
            <a:off x="6657975" y="1066800"/>
            <a:ext cx="7143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file </a:t>
            </a:r>
          </a:p>
          <a:p>
            <a:pPr algn="ctr" eaLnBrk="1" hangingPunct="1">
              <a:spcBef>
                <a:spcPct val="0"/>
              </a:spcBef>
              <a:buFontTx/>
              <a:buNone/>
            </a:pPr>
            <a:r>
              <a:rPr lang="en-US" altLang="zh-CN" sz="1400">
                <a:ea typeface="宋体" panose="02010600030101010101" pitchFamily="2" charset="-122"/>
              </a:rPr>
              <a:t>manager</a:t>
            </a:r>
          </a:p>
        </p:txBody>
      </p:sp>
      <p:sp>
        <p:nvSpPr>
          <p:cNvPr id="37909" name="Line 56"/>
          <p:cNvSpPr>
            <a:spLocks noChangeShapeType="1"/>
          </p:cNvSpPr>
          <p:nvPr/>
        </p:nvSpPr>
        <p:spPr bwMode="auto">
          <a:xfrm>
            <a:off x="7391400" y="1714500"/>
            <a:ext cx="428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0" name="Rectangle 57"/>
          <p:cNvSpPr>
            <a:spLocks noChangeArrowheads="1"/>
          </p:cNvSpPr>
          <p:nvPr/>
        </p:nvSpPr>
        <p:spPr bwMode="auto">
          <a:xfrm>
            <a:off x="6657975" y="2705100"/>
            <a:ext cx="70485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buffer</a:t>
            </a:r>
          </a:p>
          <a:p>
            <a:pPr algn="ctr" eaLnBrk="1" hangingPunct="1">
              <a:spcBef>
                <a:spcPct val="0"/>
              </a:spcBef>
              <a:buFontTx/>
              <a:buNone/>
            </a:pPr>
            <a:r>
              <a:rPr lang="en-US" altLang="zh-CN" sz="1400">
                <a:ea typeface="宋体" panose="02010600030101010101" pitchFamily="2" charset="-122"/>
              </a:rPr>
              <a:t>manager</a:t>
            </a:r>
          </a:p>
        </p:txBody>
      </p:sp>
      <p:sp>
        <p:nvSpPr>
          <p:cNvPr id="37911" name="Line 58"/>
          <p:cNvSpPr>
            <a:spLocks noChangeShapeType="1"/>
          </p:cNvSpPr>
          <p:nvPr/>
        </p:nvSpPr>
        <p:spPr bwMode="auto">
          <a:xfrm flipH="1">
            <a:off x="7010400" y="2400300"/>
            <a:ext cx="9525" cy="2952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2" name="Rectangle 59"/>
          <p:cNvSpPr>
            <a:spLocks noChangeArrowheads="1"/>
          </p:cNvSpPr>
          <p:nvPr/>
        </p:nvSpPr>
        <p:spPr bwMode="auto">
          <a:xfrm>
            <a:off x="6648450" y="4314825"/>
            <a:ext cx="742950" cy="1666875"/>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main</a:t>
            </a:r>
          </a:p>
          <a:p>
            <a:pPr algn="ctr" eaLnBrk="1" hangingPunct="1">
              <a:spcBef>
                <a:spcPct val="0"/>
              </a:spcBef>
              <a:buFontTx/>
              <a:buNone/>
            </a:pPr>
            <a:r>
              <a:rPr lang="en-US" altLang="zh-CN" sz="1400">
                <a:ea typeface="宋体" panose="02010600030101010101" pitchFamily="2" charset="-122"/>
              </a:rPr>
              <a:t>memory</a:t>
            </a:r>
          </a:p>
          <a:p>
            <a:pPr algn="ctr" eaLnBrk="1" hangingPunct="1">
              <a:spcBef>
                <a:spcPct val="0"/>
              </a:spcBef>
              <a:buFontTx/>
              <a:buNone/>
            </a:pPr>
            <a:r>
              <a:rPr lang="en-US" altLang="zh-CN" sz="1400">
                <a:ea typeface="宋体" panose="02010600030101010101" pitchFamily="2" charset="-122"/>
              </a:rPr>
              <a:t>buffers</a:t>
            </a:r>
          </a:p>
        </p:txBody>
      </p:sp>
      <p:sp>
        <p:nvSpPr>
          <p:cNvPr id="37913" name="Line 60"/>
          <p:cNvSpPr>
            <a:spLocks noChangeShapeType="1"/>
          </p:cNvSpPr>
          <p:nvPr/>
        </p:nvSpPr>
        <p:spPr bwMode="auto">
          <a:xfrm>
            <a:off x="7010400" y="3990975"/>
            <a:ext cx="0" cy="3333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4" name="Rectangle 61"/>
          <p:cNvSpPr>
            <a:spLocks noChangeArrowheads="1"/>
          </p:cNvSpPr>
          <p:nvPr/>
        </p:nvSpPr>
        <p:spPr bwMode="auto">
          <a:xfrm>
            <a:off x="5457825" y="2705100"/>
            <a:ext cx="828675" cy="126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index/file </a:t>
            </a:r>
          </a:p>
          <a:p>
            <a:pPr algn="ctr" eaLnBrk="1" hangingPunct="1">
              <a:spcBef>
                <a:spcPct val="0"/>
              </a:spcBef>
              <a:buFontTx/>
              <a:buNone/>
            </a:pPr>
            <a:r>
              <a:rPr lang="en-US" altLang="zh-CN" sz="1400">
                <a:ea typeface="宋体" panose="02010600030101010101" pitchFamily="2" charset="-122"/>
              </a:rPr>
              <a:t>manager</a:t>
            </a:r>
          </a:p>
        </p:txBody>
      </p:sp>
      <p:sp>
        <p:nvSpPr>
          <p:cNvPr id="37915" name="Line 62"/>
          <p:cNvSpPr>
            <a:spLocks noChangeShapeType="1"/>
          </p:cNvSpPr>
          <p:nvPr/>
        </p:nvSpPr>
        <p:spPr bwMode="auto">
          <a:xfrm>
            <a:off x="6286500" y="3333750"/>
            <a:ext cx="371475" cy="95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6" name="Rectangle 63"/>
          <p:cNvSpPr>
            <a:spLocks noChangeArrowheads="1"/>
          </p:cNvSpPr>
          <p:nvPr/>
        </p:nvSpPr>
        <p:spPr bwMode="auto">
          <a:xfrm>
            <a:off x="2714625" y="4143375"/>
            <a:ext cx="933450" cy="150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a:t>
            </a:r>
          </a:p>
          <a:p>
            <a:pPr algn="ctr" eaLnBrk="1" hangingPunct="1">
              <a:spcBef>
                <a:spcPct val="0"/>
              </a:spcBef>
              <a:buFontTx/>
              <a:buNone/>
            </a:pPr>
            <a:r>
              <a:rPr lang="en-US" altLang="zh-CN" sz="1400">
                <a:ea typeface="宋体" panose="02010600030101010101" pitchFamily="2" charset="-122"/>
              </a:rPr>
              <a:t>complier</a:t>
            </a:r>
          </a:p>
        </p:txBody>
      </p:sp>
      <p:sp>
        <p:nvSpPr>
          <p:cNvPr id="37917" name="Rectangle 64"/>
          <p:cNvSpPr>
            <a:spLocks noChangeArrowheads="1"/>
          </p:cNvSpPr>
          <p:nvPr/>
        </p:nvSpPr>
        <p:spPr bwMode="auto">
          <a:xfrm>
            <a:off x="2724150" y="828675"/>
            <a:ext cx="933450" cy="150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 </a:t>
            </a:r>
          </a:p>
          <a:p>
            <a:pPr algn="ctr" eaLnBrk="1" hangingPunct="1">
              <a:spcBef>
                <a:spcPct val="0"/>
              </a:spcBef>
              <a:buFontTx/>
              <a:buNone/>
            </a:pPr>
            <a:r>
              <a:rPr lang="en-US" altLang="zh-CN" sz="1400">
                <a:ea typeface="宋体" panose="02010600030101010101" pitchFamily="2" charset="-122"/>
              </a:rPr>
              <a:t>complier</a:t>
            </a:r>
          </a:p>
        </p:txBody>
      </p:sp>
      <p:sp>
        <p:nvSpPr>
          <p:cNvPr id="37918" name="Line 65"/>
          <p:cNvSpPr>
            <a:spLocks noChangeShapeType="1"/>
          </p:cNvSpPr>
          <p:nvPr/>
        </p:nvSpPr>
        <p:spPr bwMode="auto">
          <a:xfrm>
            <a:off x="3648075" y="5486400"/>
            <a:ext cx="2990850"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9" name="Freeform 66"/>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20" name="Rectangle 67"/>
          <p:cNvSpPr>
            <a:spLocks noChangeArrowheads="1"/>
          </p:cNvSpPr>
          <p:nvPr/>
        </p:nvSpPr>
        <p:spPr bwMode="auto">
          <a:xfrm>
            <a:off x="4143375" y="3638550"/>
            <a:ext cx="971550" cy="1562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query </a:t>
            </a:r>
          </a:p>
          <a:p>
            <a:pPr algn="ctr" eaLnBrk="1" hangingPunct="1">
              <a:spcBef>
                <a:spcPct val="0"/>
              </a:spcBef>
              <a:buFontTx/>
              <a:buNone/>
            </a:pPr>
            <a:r>
              <a:rPr lang="en-US" altLang="zh-CN" sz="1400">
                <a:ea typeface="宋体" panose="02010600030101010101" pitchFamily="2" charset="-122"/>
              </a:rPr>
              <a:t>execution</a:t>
            </a:r>
          </a:p>
          <a:p>
            <a:pPr algn="ctr" eaLnBrk="1" hangingPunct="1">
              <a:spcBef>
                <a:spcPct val="0"/>
              </a:spcBef>
              <a:buFontTx/>
              <a:buNone/>
            </a:pPr>
            <a:r>
              <a:rPr lang="en-US" altLang="zh-CN" sz="1400">
                <a:ea typeface="宋体" panose="02010600030101010101" pitchFamily="2" charset="-122"/>
              </a:rPr>
              <a:t>engine</a:t>
            </a:r>
          </a:p>
        </p:txBody>
      </p:sp>
      <p:sp>
        <p:nvSpPr>
          <p:cNvPr id="37921" name="Line 68"/>
          <p:cNvSpPr>
            <a:spLocks noChangeShapeType="1"/>
          </p:cNvSpPr>
          <p:nvPr/>
        </p:nvSpPr>
        <p:spPr bwMode="auto">
          <a:xfrm>
            <a:off x="3648075" y="4429125"/>
            <a:ext cx="5143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2" name="Line 69"/>
          <p:cNvSpPr>
            <a:spLocks noChangeShapeType="1"/>
          </p:cNvSpPr>
          <p:nvPr/>
        </p:nvSpPr>
        <p:spPr bwMode="auto">
          <a:xfrm>
            <a:off x="3333750" y="2333625"/>
            <a:ext cx="800100" cy="1495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3" name="Line 70"/>
          <p:cNvSpPr>
            <a:spLocks noChangeShapeType="1"/>
          </p:cNvSpPr>
          <p:nvPr/>
        </p:nvSpPr>
        <p:spPr bwMode="auto">
          <a:xfrm>
            <a:off x="5114925" y="3819525"/>
            <a:ext cx="342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4" name="Line 71"/>
          <p:cNvSpPr>
            <a:spLocks noChangeShapeType="1"/>
          </p:cNvSpPr>
          <p:nvPr/>
        </p:nvSpPr>
        <p:spPr bwMode="auto">
          <a:xfrm>
            <a:off x="5114925" y="5010150"/>
            <a:ext cx="1533525"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5" name="Rectangle 72"/>
          <p:cNvSpPr>
            <a:spLocks noChangeArrowheads="1"/>
          </p:cNvSpPr>
          <p:nvPr/>
        </p:nvSpPr>
        <p:spPr bwMode="auto">
          <a:xfrm>
            <a:off x="4086225" y="2333625"/>
            <a:ext cx="1019175" cy="885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transaction </a:t>
            </a:r>
          </a:p>
          <a:p>
            <a:pPr algn="ctr" eaLnBrk="1" hangingPunct="1">
              <a:spcBef>
                <a:spcPct val="0"/>
              </a:spcBef>
              <a:buFontTx/>
              <a:buNone/>
            </a:pPr>
            <a:r>
              <a:rPr lang="en-US" altLang="zh-CN" sz="1400">
                <a:ea typeface="宋体" panose="02010600030101010101" pitchFamily="2" charset="-122"/>
              </a:rPr>
              <a:t>manager</a:t>
            </a:r>
          </a:p>
        </p:txBody>
      </p:sp>
      <p:sp>
        <p:nvSpPr>
          <p:cNvPr id="37926" name="Line 73"/>
          <p:cNvSpPr>
            <a:spLocks noChangeShapeType="1"/>
          </p:cNvSpPr>
          <p:nvPr/>
        </p:nvSpPr>
        <p:spPr bwMode="auto">
          <a:xfrm>
            <a:off x="4581525" y="3200400"/>
            <a:ext cx="9525" cy="4381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7" name="Rectangle 74"/>
          <p:cNvSpPr>
            <a:spLocks noChangeArrowheads="1"/>
          </p:cNvSpPr>
          <p:nvPr/>
        </p:nvSpPr>
        <p:spPr bwMode="auto">
          <a:xfrm>
            <a:off x="4067175" y="1390650"/>
            <a:ext cx="1019175" cy="552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concurrency</a:t>
            </a:r>
          </a:p>
          <a:p>
            <a:pPr algn="ctr" eaLnBrk="1" hangingPunct="1">
              <a:spcBef>
                <a:spcPct val="0"/>
              </a:spcBef>
              <a:buFontTx/>
              <a:buNone/>
            </a:pPr>
            <a:r>
              <a:rPr lang="en-US" altLang="zh-CN" sz="1400">
                <a:ea typeface="宋体" panose="02010600030101010101" pitchFamily="2" charset="-122"/>
              </a:rPr>
              <a:t> control</a:t>
            </a:r>
          </a:p>
        </p:txBody>
      </p:sp>
      <p:sp>
        <p:nvSpPr>
          <p:cNvPr id="37928" name="Line 75"/>
          <p:cNvSpPr>
            <a:spLocks noChangeShapeType="1"/>
          </p:cNvSpPr>
          <p:nvPr/>
        </p:nvSpPr>
        <p:spPr bwMode="auto">
          <a:xfrm>
            <a:off x="4581525" y="1933575"/>
            <a:ext cx="0" cy="400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7929" name="Rectangle 76"/>
          <p:cNvSpPr>
            <a:spLocks noChangeArrowheads="1"/>
          </p:cNvSpPr>
          <p:nvPr/>
        </p:nvSpPr>
        <p:spPr bwMode="auto">
          <a:xfrm>
            <a:off x="4048125" y="790575"/>
            <a:ext cx="1038225" cy="314325"/>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lock table</a:t>
            </a:r>
          </a:p>
        </p:txBody>
      </p:sp>
      <p:sp>
        <p:nvSpPr>
          <p:cNvPr id="37930" name="Line 77"/>
          <p:cNvSpPr>
            <a:spLocks noChangeShapeType="1"/>
          </p:cNvSpPr>
          <p:nvPr/>
        </p:nvSpPr>
        <p:spPr bwMode="auto">
          <a:xfrm>
            <a:off x="4543425" y="1085850"/>
            <a:ext cx="9525" cy="3143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31" name="Freeform 78"/>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32" name="Rectangle 79"/>
          <p:cNvSpPr>
            <a:spLocks noChangeArrowheads="1"/>
          </p:cNvSpPr>
          <p:nvPr/>
        </p:nvSpPr>
        <p:spPr bwMode="auto">
          <a:xfrm>
            <a:off x="5467350" y="1295400"/>
            <a:ext cx="828675" cy="1104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logging &amp;</a:t>
            </a:r>
          </a:p>
          <a:p>
            <a:pPr algn="ctr" eaLnBrk="1" hangingPunct="1">
              <a:spcBef>
                <a:spcPct val="0"/>
              </a:spcBef>
              <a:buFontTx/>
              <a:buNone/>
            </a:pPr>
            <a:r>
              <a:rPr lang="en-US" altLang="zh-CN" sz="1400">
                <a:ea typeface="宋体" panose="02010600030101010101" pitchFamily="2" charset="-122"/>
              </a:rPr>
              <a:t>recovery</a:t>
            </a:r>
          </a:p>
        </p:txBody>
      </p:sp>
      <p:sp>
        <p:nvSpPr>
          <p:cNvPr id="37933" name="Line 80"/>
          <p:cNvSpPr>
            <a:spLocks noChangeShapeType="1"/>
          </p:cNvSpPr>
          <p:nvPr/>
        </p:nvSpPr>
        <p:spPr bwMode="auto">
          <a:xfrm flipV="1">
            <a:off x="4876800" y="1895475"/>
            <a:ext cx="590550" cy="409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34" name="Line 81"/>
          <p:cNvSpPr>
            <a:spLocks noChangeShapeType="1"/>
          </p:cNvSpPr>
          <p:nvPr/>
        </p:nvSpPr>
        <p:spPr bwMode="auto">
          <a:xfrm flipV="1">
            <a:off x="5105400" y="2247900"/>
            <a:ext cx="361950" cy="139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35" name="Line 82"/>
          <p:cNvSpPr>
            <a:spLocks noChangeShapeType="1"/>
          </p:cNvSpPr>
          <p:nvPr/>
        </p:nvSpPr>
        <p:spPr bwMode="auto">
          <a:xfrm>
            <a:off x="6296025" y="2400300"/>
            <a:ext cx="352425"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36" name="Freeform 83"/>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37" name="Rectangle 84"/>
          <p:cNvSpPr>
            <a:spLocks noChangeArrowheads="1"/>
          </p:cNvSpPr>
          <p:nvPr/>
        </p:nvSpPr>
        <p:spPr bwMode="auto">
          <a:xfrm>
            <a:off x="2162175" y="133350"/>
            <a:ext cx="6867525" cy="6200775"/>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38" name="Text Box 85"/>
          <p:cNvSpPr txBox="1">
            <a:spLocks noChangeArrowheads="1"/>
          </p:cNvSpPr>
          <p:nvPr/>
        </p:nvSpPr>
        <p:spPr bwMode="auto">
          <a:xfrm>
            <a:off x="3855342" y="6368534"/>
            <a:ext cx="36503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800" dirty="0">
                <a:solidFill>
                  <a:srgbClr val="33CC33"/>
                </a:solidFill>
                <a:ea typeface="宋体" panose="02010600030101010101" pitchFamily="2" charset="-122"/>
              </a:rPr>
              <a:t>The principle of database systems</a:t>
            </a:r>
          </a:p>
        </p:txBody>
      </p:sp>
      <p:sp>
        <p:nvSpPr>
          <p:cNvPr id="86" name="TextBox 85"/>
          <p:cNvSpPr txBox="1"/>
          <p:nvPr/>
        </p:nvSpPr>
        <p:spPr>
          <a:xfrm>
            <a:off x="3571875" y="2771775"/>
            <a:ext cx="3257549" cy="1384995"/>
          </a:xfrm>
          <a:prstGeom prst="rect">
            <a:avLst/>
          </a:prstGeom>
          <a:solidFill>
            <a:schemeClr val="bg1"/>
          </a:solidFill>
          <a:ln>
            <a:solidFill>
              <a:schemeClr val="tx1"/>
            </a:solidFill>
          </a:ln>
        </p:spPr>
        <p:txBody>
          <a:bodyPr wrap="square" rtlCol="0">
            <a:spAutoFit/>
          </a:bodyPr>
          <a:lstStyle/>
          <a:p>
            <a:pPr algn="ctr"/>
            <a:r>
              <a:rPr lang="en-US" sz="2800" dirty="0">
                <a:latin typeface="Castellar" pitchFamily="18" charset="0"/>
              </a:rPr>
              <a:t>Database </a:t>
            </a:r>
          </a:p>
          <a:p>
            <a:pPr algn="ctr"/>
            <a:r>
              <a:rPr lang="en-US" sz="2800" dirty="0">
                <a:latin typeface="Castellar" pitchFamily="18" charset="0"/>
              </a:rPr>
              <a:t>Management System</a:t>
            </a:r>
          </a:p>
        </p:txBody>
      </p:sp>
    </p:spTree>
    <p:extLst>
      <p:ext uri="{BB962C8B-B14F-4D97-AF65-F5344CB8AC3E}">
        <p14:creationId xmlns:p14="http://schemas.microsoft.com/office/powerpoint/2010/main" val="821317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4172543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3" name="Text Box 46">
            <a:extLst>
              <a:ext uri="{FF2B5EF4-FFF2-40B4-BE49-F238E27FC236}">
                <a16:creationId xmlns:a16="http://schemas.microsoft.com/office/drawing/2014/main" id="{7845EA10-6749-47DD-9094-B1CB3D6C77A7}"/>
              </a:ext>
            </a:extLst>
          </p:cNvPr>
          <p:cNvSpPr txBox="1">
            <a:spLocks noChangeArrowheads="1"/>
          </p:cNvSpPr>
          <p:nvPr/>
        </p:nvSpPr>
        <p:spPr bwMode="auto">
          <a:xfrm>
            <a:off x="499269" y="3075540"/>
            <a:ext cx="8145462"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Course Projects </a:t>
            </a:r>
          </a:p>
          <a:p>
            <a:pPr>
              <a:buNone/>
            </a:pPr>
            <a:r>
              <a:rPr lang="en-US" altLang="zh-CN" sz="2000" dirty="0">
                <a:latin typeface="+mn-ea"/>
                <a:cs typeface="Times New Roman" panose="02020603050405020304" pitchFamily="18" charset="0"/>
              </a:rPr>
              <a:t>There are two course projects. The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course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projects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provide students with</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opportunities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to</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gain further experience in database development and principle of database systems. Project #1 is due March 21, and project #2 is due April 28.</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725787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6" name="Text Box 46">
            <a:extLst>
              <a:ext uri="{FF2B5EF4-FFF2-40B4-BE49-F238E27FC236}">
                <a16:creationId xmlns:a16="http://schemas.microsoft.com/office/drawing/2014/main" id="{6DE6133F-DBC9-40B2-836A-7E692DA598DF}"/>
              </a:ext>
            </a:extLst>
          </p:cNvPr>
          <p:cNvSpPr txBox="1">
            <a:spLocks noChangeArrowheads="1"/>
          </p:cNvSpPr>
          <p:nvPr/>
        </p:nvSpPr>
        <p:spPr bwMode="auto">
          <a:xfrm>
            <a:off x="499269" y="4899647"/>
            <a:ext cx="81454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Examinations</a:t>
            </a:r>
          </a:p>
          <a:p>
            <a:pPr>
              <a:buNone/>
            </a:pPr>
            <a:r>
              <a:rPr lang="en-US" altLang="zh-CN" sz="2000" dirty="0">
                <a:latin typeface="+mn-ea"/>
                <a:cs typeface="Times New Roman" panose="02020603050405020304" pitchFamily="18" charset="0"/>
              </a:rPr>
              <a:t>There will be a midterm examination on March 7 (taken in class-time) and a final examination on May 5 (8:00 am – 10:00 am).</a:t>
            </a:r>
          </a:p>
        </p:txBody>
      </p:sp>
      <p:sp>
        <p:nvSpPr>
          <p:cNvPr id="7" name="Text Box 46">
            <a:extLst>
              <a:ext uri="{FF2B5EF4-FFF2-40B4-BE49-F238E27FC236}">
                <a16:creationId xmlns:a16="http://schemas.microsoft.com/office/drawing/2014/main" id="{2C53AED0-F7F2-4534-A328-19197DAABF55}"/>
              </a:ext>
            </a:extLst>
          </p:cNvPr>
          <p:cNvSpPr txBox="1">
            <a:spLocks noChangeArrowheads="1"/>
          </p:cNvSpPr>
          <p:nvPr/>
        </p:nvSpPr>
        <p:spPr bwMode="auto">
          <a:xfrm>
            <a:off x="499269" y="3075540"/>
            <a:ext cx="8145462"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Course Projects </a:t>
            </a:r>
          </a:p>
          <a:p>
            <a:pPr>
              <a:buNone/>
            </a:pPr>
            <a:r>
              <a:rPr lang="en-US" altLang="zh-CN" sz="2000" dirty="0">
                <a:latin typeface="+mn-ea"/>
                <a:cs typeface="Times New Roman" panose="02020603050405020304" pitchFamily="18" charset="0"/>
              </a:rPr>
              <a:t>There are two course projects. The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course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projects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provide students with</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opportunities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to</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gain further experience in database development and principle of database systems. Project #1 is due March 21, and project #2 is due April 28.</a:t>
            </a:r>
          </a:p>
        </p:txBody>
      </p:sp>
    </p:spTree>
    <p:extLst>
      <p:ext uri="{BB962C8B-B14F-4D97-AF65-F5344CB8AC3E}">
        <p14:creationId xmlns:p14="http://schemas.microsoft.com/office/powerpoint/2010/main" val="322244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609710" y="847513"/>
            <a:ext cx="8145462" cy="216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Textbook</a:t>
            </a:r>
          </a:p>
          <a:p>
            <a:pPr>
              <a:buNone/>
            </a:pPr>
            <a:r>
              <a:rPr lang="en-US" altLang="zh-CN" sz="2400" dirty="0"/>
              <a:t>H. Garcia-Molina, J. Ullman, and J. </a:t>
            </a:r>
            <a:r>
              <a:rPr lang="en-US" altLang="zh-CN" sz="2400" dirty="0" err="1"/>
              <a:t>Widom</a:t>
            </a:r>
            <a:endParaRPr lang="en-US" altLang="zh-CN" sz="2400" dirty="0"/>
          </a:p>
          <a:p>
            <a:pPr>
              <a:buNone/>
            </a:pPr>
            <a:r>
              <a:rPr lang="en-US" altLang="zh-CN" sz="2400" i="1" dirty="0">
                <a:solidFill>
                  <a:srgbClr val="FF0000"/>
                </a:solidFill>
              </a:rPr>
              <a:t>Database Systems: The Complete Book, 2</a:t>
            </a:r>
            <a:r>
              <a:rPr lang="en-US" altLang="zh-CN" sz="2400" i="1" baseline="30000" dirty="0">
                <a:solidFill>
                  <a:srgbClr val="FF0000"/>
                </a:solidFill>
              </a:rPr>
              <a:t>nd</a:t>
            </a:r>
            <a:r>
              <a:rPr lang="en-US" altLang="zh-CN" sz="2400" i="1" dirty="0">
                <a:solidFill>
                  <a:srgbClr val="FF0000"/>
                </a:solidFill>
              </a:rPr>
              <a:t> Ed.</a:t>
            </a:r>
            <a:r>
              <a:rPr lang="en-US" altLang="zh-CN" sz="2400" dirty="0"/>
              <a:t>, Prentice Hall, Upper Saddle River, NJ, 2008.</a:t>
            </a:r>
          </a:p>
          <a:p>
            <a:pPr>
              <a:buNone/>
            </a:pPr>
            <a:r>
              <a:rPr lang="en-US" altLang="zh-CN" sz="2400" dirty="0"/>
              <a:t>Supplementary reading materials will also be provided.</a:t>
            </a:r>
          </a:p>
        </p:txBody>
      </p:sp>
      <p:sp>
        <p:nvSpPr>
          <p:cNvPr id="2" name="Text Box 46">
            <a:extLst>
              <a:ext uri="{FF2B5EF4-FFF2-40B4-BE49-F238E27FC236}">
                <a16:creationId xmlns:a16="http://schemas.microsoft.com/office/drawing/2014/main" id="{C23FFB4B-85D0-44AA-9547-2A5BB78BB1EE}"/>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3092669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609710" y="847513"/>
            <a:ext cx="8145462" cy="216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Textbook</a:t>
            </a:r>
          </a:p>
          <a:p>
            <a:pPr>
              <a:buNone/>
            </a:pPr>
            <a:r>
              <a:rPr lang="en-US" altLang="zh-CN" sz="2400" dirty="0"/>
              <a:t>H. Garcia-Molina, J. Ullman, and J. </a:t>
            </a:r>
            <a:r>
              <a:rPr lang="en-US" altLang="zh-CN" sz="2400" dirty="0" err="1"/>
              <a:t>Widom</a:t>
            </a:r>
            <a:endParaRPr lang="en-US" altLang="zh-CN" sz="2400" dirty="0"/>
          </a:p>
          <a:p>
            <a:pPr>
              <a:buNone/>
            </a:pPr>
            <a:r>
              <a:rPr lang="en-US" altLang="zh-CN" sz="2400" i="1" dirty="0">
                <a:solidFill>
                  <a:srgbClr val="FF0000"/>
                </a:solidFill>
              </a:rPr>
              <a:t>Database Systems: The Complete Book, 2</a:t>
            </a:r>
            <a:r>
              <a:rPr lang="en-US" altLang="zh-CN" sz="2400" i="1" baseline="30000" dirty="0">
                <a:solidFill>
                  <a:srgbClr val="FF0000"/>
                </a:solidFill>
              </a:rPr>
              <a:t>nd</a:t>
            </a:r>
            <a:r>
              <a:rPr lang="en-US" altLang="zh-CN" sz="2400" i="1" dirty="0">
                <a:solidFill>
                  <a:srgbClr val="FF0000"/>
                </a:solidFill>
              </a:rPr>
              <a:t> Ed.</a:t>
            </a:r>
            <a:r>
              <a:rPr lang="en-US" altLang="zh-CN" sz="2400" dirty="0"/>
              <a:t>, Prentice Hall, Upper Saddle River, NJ, 2008.</a:t>
            </a:r>
          </a:p>
          <a:p>
            <a:pPr>
              <a:buNone/>
            </a:pPr>
            <a:r>
              <a:rPr lang="en-US" altLang="zh-CN" sz="2400" dirty="0"/>
              <a:t>Supplementary reading materials will also be provided.</a:t>
            </a:r>
          </a:p>
        </p:txBody>
      </p:sp>
      <p:sp>
        <p:nvSpPr>
          <p:cNvPr id="2" name="Text Box 46">
            <a:extLst>
              <a:ext uri="{FF2B5EF4-FFF2-40B4-BE49-F238E27FC236}">
                <a16:creationId xmlns:a16="http://schemas.microsoft.com/office/drawing/2014/main" id="{C23FFB4B-85D0-44AA-9547-2A5BB78BB1EE}"/>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7" name="Text Box 46">
            <a:extLst>
              <a:ext uri="{FF2B5EF4-FFF2-40B4-BE49-F238E27FC236}">
                <a16:creationId xmlns:a16="http://schemas.microsoft.com/office/drawing/2014/main" id="{41BCDFCB-27BE-4104-9277-A496A365B8CA}"/>
              </a:ext>
            </a:extLst>
          </p:cNvPr>
          <p:cNvSpPr txBox="1">
            <a:spLocks noChangeArrowheads="1"/>
          </p:cNvSpPr>
          <p:nvPr/>
        </p:nvSpPr>
        <p:spPr bwMode="auto">
          <a:xfrm>
            <a:off x="609710" y="3109042"/>
            <a:ext cx="8145462"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Grading</a:t>
            </a:r>
          </a:p>
          <a:p>
            <a:pPr>
              <a:buNone/>
            </a:pPr>
            <a:r>
              <a:rPr lang="en-US" altLang="zh-CN" sz="2400" dirty="0"/>
              <a:t>Homework: 18%, Project #1: 22%, Project #2: 15%, Midterm: 15%, Final: 30% </a:t>
            </a:r>
          </a:p>
        </p:txBody>
      </p:sp>
    </p:spTree>
    <p:extLst>
      <p:ext uri="{BB962C8B-B14F-4D97-AF65-F5344CB8AC3E}">
        <p14:creationId xmlns:p14="http://schemas.microsoft.com/office/powerpoint/2010/main" val="4193522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609710" y="847513"/>
            <a:ext cx="8145462" cy="216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Textbook</a:t>
            </a:r>
          </a:p>
          <a:p>
            <a:pPr>
              <a:buNone/>
            </a:pPr>
            <a:r>
              <a:rPr lang="en-US" altLang="zh-CN" sz="2400" dirty="0"/>
              <a:t>H. Garcia-Molina, J. Ullman, and J. </a:t>
            </a:r>
            <a:r>
              <a:rPr lang="en-US" altLang="zh-CN" sz="2400" dirty="0" err="1"/>
              <a:t>Widom</a:t>
            </a:r>
            <a:endParaRPr lang="en-US" altLang="zh-CN" sz="2400" dirty="0"/>
          </a:p>
          <a:p>
            <a:pPr>
              <a:buNone/>
            </a:pPr>
            <a:r>
              <a:rPr lang="en-US" altLang="zh-CN" sz="2400" i="1" dirty="0">
                <a:solidFill>
                  <a:srgbClr val="FF0000"/>
                </a:solidFill>
              </a:rPr>
              <a:t>Database Systems: The Complete Book, 2</a:t>
            </a:r>
            <a:r>
              <a:rPr lang="en-US" altLang="zh-CN" sz="2400" i="1" baseline="30000" dirty="0">
                <a:solidFill>
                  <a:srgbClr val="FF0000"/>
                </a:solidFill>
              </a:rPr>
              <a:t>nd</a:t>
            </a:r>
            <a:r>
              <a:rPr lang="en-US" altLang="zh-CN" sz="2400" i="1" dirty="0">
                <a:solidFill>
                  <a:srgbClr val="FF0000"/>
                </a:solidFill>
              </a:rPr>
              <a:t> Ed.</a:t>
            </a:r>
            <a:r>
              <a:rPr lang="en-US" altLang="zh-CN" sz="2400" dirty="0"/>
              <a:t>, Prentice Hall, Upper Saddle River, NJ, 2008.</a:t>
            </a:r>
          </a:p>
          <a:p>
            <a:pPr>
              <a:buNone/>
            </a:pPr>
            <a:r>
              <a:rPr lang="en-US" altLang="zh-CN" sz="2400" dirty="0"/>
              <a:t>Supplementary reading materials will also be provided.</a:t>
            </a:r>
          </a:p>
        </p:txBody>
      </p:sp>
      <p:sp>
        <p:nvSpPr>
          <p:cNvPr id="6" name="Text Box 46">
            <a:extLst>
              <a:ext uri="{FF2B5EF4-FFF2-40B4-BE49-F238E27FC236}">
                <a16:creationId xmlns:a16="http://schemas.microsoft.com/office/drawing/2014/main" id="{9BE3DDDE-4798-4B6D-9F64-AEE9222248C2}"/>
              </a:ext>
            </a:extLst>
          </p:cNvPr>
          <p:cNvSpPr txBox="1">
            <a:spLocks noChangeArrowheads="1"/>
          </p:cNvSpPr>
          <p:nvPr/>
        </p:nvSpPr>
        <p:spPr bwMode="auto">
          <a:xfrm>
            <a:off x="609710" y="4461299"/>
            <a:ext cx="8145462"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Remark</a:t>
            </a:r>
          </a:p>
          <a:p>
            <a:pPr>
              <a:buNone/>
            </a:pPr>
            <a:r>
              <a:rPr lang="en-US" altLang="zh-CN" sz="2400" dirty="0"/>
              <a:t>Course materials, including course description, lecture notes, and homework assignments, can be found via the instructor's home page at </a:t>
            </a:r>
            <a:r>
              <a:rPr lang="en-US" altLang="zh-CN" sz="2400" dirty="0">
                <a:solidFill>
                  <a:srgbClr val="FF0000"/>
                </a:solidFill>
              </a:rPr>
              <a:t>http://faculty.cs.tamu.edu/chen</a:t>
            </a:r>
          </a:p>
        </p:txBody>
      </p:sp>
      <p:sp>
        <p:nvSpPr>
          <p:cNvPr id="2" name="Text Box 46">
            <a:extLst>
              <a:ext uri="{FF2B5EF4-FFF2-40B4-BE49-F238E27FC236}">
                <a16:creationId xmlns:a16="http://schemas.microsoft.com/office/drawing/2014/main" id="{C23FFB4B-85D0-44AA-9547-2A5BB78BB1EE}"/>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8" name="Text Box 46">
            <a:extLst>
              <a:ext uri="{FF2B5EF4-FFF2-40B4-BE49-F238E27FC236}">
                <a16:creationId xmlns:a16="http://schemas.microsoft.com/office/drawing/2014/main" id="{B6C710B2-5D45-4A12-9DC2-F89B3F1C67F9}"/>
              </a:ext>
            </a:extLst>
          </p:cNvPr>
          <p:cNvSpPr txBox="1">
            <a:spLocks noChangeArrowheads="1"/>
          </p:cNvSpPr>
          <p:nvPr/>
        </p:nvSpPr>
        <p:spPr bwMode="auto">
          <a:xfrm>
            <a:off x="609710" y="3109042"/>
            <a:ext cx="8145462"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Grading</a:t>
            </a:r>
          </a:p>
          <a:p>
            <a:pPr>
              <a:buNone/>
            </a:pPr>
            <a:r>
              <a:rPr lang="en-US" altLang="zh-CN" sz="2400" dirty="0"/>
              <a:t>Homework: 18%, Project #1: 22%, Project #2: 15%, Midterm: 15%, Final: 30% </a:t>
            </a:r>
          </a:p>
        </p:txBody>
      </p:sp>
    </p:spTree>
    <p:extLst>
      <p:ext uri="{BB962C8B-B14F-4D97-AF65-F5344CB8AC3E}">
        <p14:creationId xmlns:p14="http://schemas.microsoft.com/office/powerpoint/2010/main" val="3866280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Placeholder 2"/>
          <p:cNvSpPr>
            <a:spLocks noGrp="1"/>
          </p:cNvSpPr>
          <p:nvPr>
            <p:ph type="body" idx="1"/>
          </p:nvPr>
        </p:nvSpPr>
        <p:spPr>
          <a:xfrm>
            <a:off x="758825" y="2330450"/>
            <a:ext cx="7772400" cy="1728788"/>
          </a:xfrm>
        </p:spPr>
        <p:txBody>
          <a:bodyPr/>
          <a:lstStyle/>
          <a:p>
            <a:pPr algn="ctr"/>
            <a:r>
              <a:rPr lang="en-US" altLang="zh-CN" sz="4000" dirty="0">
                <a:solidFill>
                  <a:srgbClr val="33CC33"/>
                </a:solidFill>
                <a:ea typeface="宋体" panose="02010600030101010101" pitchFamily="2" charset="-122"/>
              </a:rPr>
              <a:t>Review on </a:t>
            </a:r>
          </a:p>
          <a:p>
            <a:pPr algn="ctr"/>
            <a:r>
              <a:rPr lang="en-US" altLang="zh-CN" sz="4000" dirty="0">
                <a:solidFill>
                  <a:srgbClr val="33CC33"/>
                </a:solidFill>
                <a:ea typeface="宋体" panose="02010600030101010101" pitchFamily="2" charset="-122"/>
              </a:rPr>
              <a:t>Database Development</a:t>
            </a:r>
            <a:endParaRPr lang="en-US" altLang="en-US" sz="4000" dirty="0"/>
          </a:p>
          <a:p>
            <a:endParaRPr lang="en-US" altLang="en-US" dirty="0"/>
          </a:p>
        </p:txBody>
      </p:sp>
    </p:spTree>
    <p:extLst>
      <p:ext uri="{BB962C8B-B14F-4D97-AF65-F5344CB8AC3E}">
        <p14:creationId xmlns:p14="http://schemas.microsoft.com/office/powerpoint/2010/main" val="3555500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7791450" y="695325"/>
            <a:ext cx="1114425" cy="5419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solidFill>
                <a:srgbClr val="DDDDDD"/>
              </a:solidFill>
              <a:ea typeface="宋体" panose="02010600030101010101" pitchFamily="2" charset="-122"/>
            </a:endParaRPr>
          </a:p>
        </p:txBody>
      </p:sp>
      <p:sp>
        <p:nvSpPr>
          <p:cNvPr id="36868" name="Rectangle 4"/>
          <p:cNvSpPr>
            <a:spLocks noChangeArrowheads="1"/>
          </p:cNvSpPr>
          <p:nvPr/>
        </p:nvSpPr>
        <p:spPr bwMode="auto">
          <a:xfrm>
            <a:off x="2505075" y="723900"/>
            <a:ext cx="5000625" cy="5400675"/>
          </a:xfrm>
          <a:prstGeom prst="rect">
            <a:avLst/>
          </a:prstGeom>
          <a:solidFill>
            <a:schemeClr val="bg1"/>
          </a:solidFill>
          <a:ln w="9525">
            <a:solidFill>
              <a:srgbClr val="DDDDDD"/>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solidFill>
                <a:srgbClr val="DDDDDD"/>
              </a:solidFill>
              <a:ea typeface="宋体" panose="02010600030101010101" pitchFamily="2" charset="-122"/>
            </a:endParaRPr>
          </a:p>
        </p:txBody>
      </p:sp>
      <p:sp>
        <p:nvSpPr>
          <p:cNvPr id="36869" name="Rectangle 5"/>
          <p:cNvSpPr>
            <a:spLocks noChangeArrowheads="1"/>
          </p:cNvSpPr>
          <p:nvPr/>
        </p:nvSpPr>
        <p:spPr bwMode="auto">
          <a:xfrm>
            <a:off x="352425" y="723900"/>
            <a:ext cx="809625" cy="542925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36870" name="Group 6"/>
          <p:cNvGrpSpPr>
            <a:grpSpLocks/>
          </p:cNvGrpSpPr>
          <p:nvPr/>
        </p:nvGrpSpPr>
        <p:grpSpPr bwMode="auto">
          <a:xfrm>
            <a:off x="7972425" y="971550"/>
            <a:ext cx="819150" cy="438150"/>
            <a:chOff x="5022" y="612"/>
            <a:chExt cx="516" cy="276"/>
          </a:xfrm>
        </p:grpSpPr>
        <p:sp>
          <p:nvSpPr>
            <p:cNvPr id="36946" name="Oval 7"/>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7" name="Oval 8"/>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8" name="Line 9"/>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9" name="Line 10"/>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1" name="Group 11"/>
          <p:cNvGrpSpPr>
            <a:grpSpLocks/>
          </p:cNvGrpSpPr>
          <p:nvPr/>
        </p:nvGrpSpPr>
        <p:grpSpPr bwMode="auto">
          <a:xfrm>
            <a:off x="7934325" y="4752975"/>
            <a:ext cx="819150" cy="438150"/>
            <a:chOff x="5022" y="612"/>
            <a:chExt cx="516" cy="276"/>
          </a:xfrm>
        </p:grpSpPr>
        <p:sp>
          <p:nvSpPr>
            <p:cNvPr id="36942" name="Oval 12"/>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3" name="Oval 13"/>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4" name="Line 14"/>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5" name="Line 15"/>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2" name="Text Box 16"/>
          <p:cNvSpPr txBox="1">
            <a:spLocks noChangeArrowheads="1"/>
          </p:cNvSpPr>
          <p:nvPr/>
        </p:nvSpPr>
        <p:spPr bwMode="auto">
          <a:xfrm>
            <a:off x="7856538" y="5311775"/>
            <a:ext cx="989012" cy="7397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secondary</a:t>
            </a:r>
          </a:p>
          <a:p>
            <a:pPr algn="ctr" eaLnBrk="1" hangingPunct="1">
              <a:spcBef>
                <a:spcPct val="0"/>
              </a:spcBef>
              <a:buFontTx/>
              <a:buNone/>
            </a:pPr>
            <a:r>
              <a:rPr lang="en-US" altLang="zh-CN" sz="1400">
                <a:solidFill>
                  <a:srgbClr val="DDDDDD"/>
                </a:solidFill>
                <a:ea typeface="宋体" panose="02010600030101010101" pitchFamily="2" charset="-122"/>
              </a:rPr>
              <a:t>storage</a:t>
            </a:r>
          </a:p>
          <a:p>
            <a:pPr algn="ctr" eaLnBrk="1" hangingPunct="1">
              <a:spcBef>
                <a:spcPct val="0"/>
              </a:spcBef>
              <a:buFontTx/>
              <a:buNone/>
            </a:pPr>
            <a:r>
              <a:rPr lang="en-US" altLang="zh-CN" sz="1400">
                <a:solidFill>
                  <a:srgbClr val="DDDDDD"/>
                </a:solidFill>
                <a:ea typeface="宋体" panose="02010600030101010101" pitchFamily="2" charset="-122"/>
              </a:rPr>
              <a:t>(disks)</a:t>
            </a:r>
          </a:p>
        </p:txBody>
      </p:sp>
      <p:sp>
        <p:nvSpPr>
          <p:cNvPr id="36873" name="Text Box 17"/>
          <p:cNvSpPr txBox="1">
            <a:spLocks noChangeArrowheads="1"/>
          </p:cNvSpPr>
          <p:nvPr/>
        </p:nvSpPr>
        <p:spPr bwMode="auto">
          <a:xfrm>
            <a:off x="7820025" y="149225"/>
            <a:ext cx="996950"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 tables</a:t>
            </a:r>
          </a:p>
          <a:p>
            <a:pPr algn="ctr" eaLnBrk="1" hangingPunct="1">
              <a:spcBef>
                <a:spcPct val="0"/>
              </a:spcBef>
              <a:buFontTx/>
              <a:buNone/>
            </a:pPr>
            <a:r>
              <a:rPr lang="en-US" altLang="zh-CN" sz="1400">
                <a:solidFill>
                  <a:srgbClr val="DDDDDD"/>
                </a:solidFill>
                <a:ea typeface="宋体" panose="02010600030101010101" pitchFamily="2" charset="-122"/>
              </a:rPr>
              <a:t>(relations)</a:t>
            </a:r>
          </a:p>
        </p:txBody>
      </p:sp>
      <p:grpSp>
        <p:nvGrpSpPr>
          <p:cNvPr id="36874" name="Group 18"/>
          <p:cNvGrpSpPr>
            <a:grpSpLocks/>
          </p:cNvGrpSpPr>
          <p:nvPr/>
        </p:nvGrpSpPr>
        <p:grpSpPr bwMode="auto">
          <a:xfrm>
            <a:off x="7991475" y="1657350"/>
            <a:ext cx="781050" cy="762000"/>
            <a:chOff x="5034" y="1044"/>
            <a:chExt cx="492" cy="480"/>
          </a:xfrm>
        </p:grpSpPr>
        <p:sp>
          <p:nvSpPr>
            <p:cNvPr id="36933" name="Rectangle 1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34" name="Line 2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5" name="Line 2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6" name="Line 2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7" name="Line 2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8" name="Line 2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9" name="Line 2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0" name="Line 2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1" name="Line 2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5" name="Group 28"/>
          <p:cNvGrpSpPr>
            <a:grpSpLocks/>
          </p:cNvGrpSpPr>
          <p:nvPr/>
        </p:nvGrpSpPr>
        <p:grpSpPr bwMode="auto">
          <a:xfrm>
            <a:off x="7991475" y="2676525"/>
            <a:ext cx="781050" cy="762000"/>
            <a:chOff x="5034" y="1044"/>
            <a:chExt cx="492" cy="480"/>
          </a:xfrm>
        </p:grpSpPr>
        <p:sp>
          <p:nvSpPr>
            <p:cNvPr id="36924" name="Rectangle 2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25" name="Line 3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6" name="Line 3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7" name="Line 3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8" name="Line 3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9" name="Line 3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0" name="Line 3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1" name="Line 3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2" name="Line 3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6" name="Group 38"/>
          <p:cNvGrpSpPr>
            <a:grpSpLocks/>
          </p:cNvGrpSpPr>
          <p:nvPr/>
        </p:nvGrpSpPr>
        <p:grpSpPr bwMode="auto">
          <a:xfrm>
            <a:off x="8001000" y="3724275"/>
            <a:ext cx="781050" cy="762000"/>
            <a:chOff x="5034" y="1044"/>
            <a:chExt cx="492" cy="480"/>
          </a:xfrm>
        </p:grpSpPr>
        <p:sp>
          <p:nvSpPr>
            <p:cNvPr id="36915" name="Rectangle 3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6" name="Line 4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7" name="Line 4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8" name="Line 4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9" name="Line 4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0" name="Line 4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1" name="Line 4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2" name="Line 4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3" name="Line 4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7" name="Rectangle 48"/>
          <p:cNvSpPr>
            <a:spLocks noChangeArrowheads="1"/>
          </p:cNvSpPr>
          <p:nvPr/>
        </p:nvSpPr>
        <p:spPr bwMode="auto">
          <a:xfrm>
            <a:off x="361950" y="733425"/>
            <a:ext cx="790575" cy="16764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a:t>
            </a:r>
          </a:p>
          <a:p>
            <a:pPr algn="ctr" eaLnBrk="1" hangingPunct="1">
              <a:spcBef>
                <a:spcPct val="0"/>
              </a:spcBef>
              <a:buFontTx/>
              <a:buNone/>
            </a:pPr>
            <a:r>
              <a:rPr lang="en-US" altLang="zh-CN" sz="900" b="1">
                <a:ea typeface="宋体" panose="02010600030101010101" pitchFamily="2" charset="-122"/>
              </a:rPr>
              <a:t>administrator</a:t>
            </a:r>
          </a:p>
        </p:txBody>
      </p:sp>
      <p:sp>
        <p:nvSpPr>
          <p:cNvPr id="36878" name="Line 49"/>
          <p:cNvSpPr>
            <a:spLocks noChangeShapeType="1"/>
          </p:cNvSpPr>
          <p:nvPr/>
        </p:nvSpPr>
        <p:spPr bwMode="auto">
          <a:xfrm>
            <a:off x="1162050" y="150495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9"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a:t>
            </a:r>
          </a:p>
          <a:p>
            <a:pPr algn="ctr" eaLnBrk="1" hangingPunct="1">
              <a:spcBef>
                <a:spcPct val="0"/>
              </a:spcBef>
              <a:buFontTx/>
              <a:buNone/>
            </a:pPr>
            <a:r>
              <a:rPr lang="en-US" altLang="zh-CN" sz="1400">
                <a:ea typeface="宋体" panose="02010600030101010101" pitchFamily="2" charset="-122"/>
              </a:rPr>
              <a:t>language</a:t>
            </a:r>
          </a:p>
        </p:txBody>
      </p:sp>
      <p:sp>
        <p:nvSpPr>
          <p:cNvPr id="36880" name="Rectangle 51"/>
          <p:cNvSpPr>
            <a:spLocks noChangeArrowheads="1"/>
          </p:cNvSpPr>
          <p:nvPr/>
        </p:nvSpPr>
        <p:spPr bwMode="auto">
          <a:xfrm>
            <a:off x="361950" y="2524125"/>
            <a:ext cx="800100" cy="3600450"/>
          </a:xfrm>
          <a:prstGeom prst="rect">
            <a:avLst/>
          </a:prstGeom>
          <a:solidFill>
            <a:srgbClr val="FFCC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 </a:t>
            </a:r>
          </a:p>
          <a:p>
            <a:pPr algn="ctr" eaLnBrk="1" hangingPunct="1">
              <a:spcBef>
                <a:spcPct val="0"/>
              </a:spcBef>
              <a:buFontTx/>
              <a:buNone/>
            </a:pPr>
            <a:r>
              <a:rPr lang="en-US" altLang="zh-CN" sz="900" b="1">
                <a:ea typeface="宋体" panose="02010600030101010101" pitchFamily="2" charset="-122"/>
              </a:rPr>
              <a:t>programmer</a:t>
            </a:r>
          </a:p>
        </p:txBody>
      </p:sp>
      <p:sp>
        <p:nvSpPr>
          <p:cNvPr id="36881" name="Line 52"/>
          <p:cNvSpPr>
            <a:spLocks noChangeShapeType="1"/>
          </p:cNvSpPr>
          <p:nvPr/>
        </p:nvSpPr>
        <p:spPr bwMode="auto">
          <a:xfrm>
            <a:off x="1162050" y="495300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2" name="Text Box 53"/>
          <p:cNvSpPr txBox="1">
            <a:spLocks noChangeArrowheads="1"/>
          </p:cNvSpPr>
          <p:nvPr/>
        </p:nvSpPr>
        <p:spPr bwMode="auto">
          <a:xfrm>
            <a:off x="1252538" y="3616325"/>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(query)</a:t>
            </a:r>
          </a:p>
          <a:p>
            <a:pPr algn="ctr" eaLnBrk="1" hangingPunct="1">
              <a:spcBef>
                <a:spcPct val="0"/>
              </a:spcBef>
              <a:buFontTx/>
              <a:buNone/>
            </a:pPr>
            <a:r>
              <a:rPr lang="en-US" altLang="zh-CN" sz="1400">
                <a:ea typeface="宋体" panose="02010600030101010101" pitchFamily="2" charset="-122"/>
              </a:rPr>
              <a:t>language</a:t>
            </a:r>
          </a:p>
        </p:txBody>
      </p:sp>
      <p:sp>
        <p:nvSpPr>
          <p:cNvPr id="36883" name="Text Box 56"/>
          <p:cNvSpPr txBox="1">
            <a:spLocks noChangeArrowheads="1"/>
          </p:cNvSpPr>
          <p:nvPr/>
        </p:nvSpPr>
        <p:spPr bwMode="auto">
          <a:xfrm>
            <a:off x="2527300" y="5653088"/>
            <a:ext cx="984250" cy="466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solidFill>
                  <a:srgbClr val="DDDDDD"/>
                </a:solidFill>
                <a:ea typeface="宋体" panose="02010600030101010101" pitchFamily="2" charset="-122"/>
              </a:rPr>
              <a:t>DBMS</a:t>
            </a:r>
          </a:p>
        </p:txBody>
      </p:sp>
      <p:sp>
        <p:nvSpPr>
          <p:cNvPr id="36884" name="Rectangle 57"/>
          <p:cNvSpPr>
            <a:spLocks noChangeArrowheads="1"/>
          </p:cNvSpPr>
          <p:nvPr/>
        </p:nvSpPr>
        <p:spPr bwMode="auto">
          <a:xfrm>
            <a:off x="6657975" y="1066800"/>
            <a:ext cx="714375" cy="1314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5" name="Line 58"/>
          <p:cNvSpPr>
            <a:spLocks noChangeShapeType="1"/>
          </p:cNvSpPr>
          <p:nvPr/>
        </p:nvSpPr>
        <p:spPr bwMode="auto">
          <a:xfrm>
            <a:off x="7391400" y="1714500"/>
            <a:ext cx="428625"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6" name="Rectangle 59"/>
          <p:cNvSpPr>
            <a:spLocks noChangeArrowheads="1"/>
          </p:cNvSpPr>
          <p:nvPr/>
        </p:nvSpPr>
        <p:spPr bwMode="auto">
          <a:xfrm>
            <a:off x="6657975" y="2705100"/>
            <a:ext cx="704850" cy="12954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buffer</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7" name="Line 60"/>
          <p:cNvSpPr>
            <a:spLocks noChangeShapeType="1"/>
          </p:cNvSpPr>
          <p:nvPr/>
        </p:nvSpPr>
        <p:spPr bwMode="auto">
          <a:xfrm flipH="1">
            <a:off x="7010400" y="2400300"/>
            <a:ext cx="9525" cy="2952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8" name="Rectangle 61"/>
          <p:cNvSpPr>
            <a:spLocks noChangeArrowheads="1"/>
          </p:cNvSpPr>
          <p:nvPr/>
        </p:nvSpPr>
        <p:spPr bwMode="auto">
          <a:xfrm>
            <a:off x="6648450" y="4314825"/>
            <a:ext cx="742950" cy="16668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main</a:t>
            </a:r>
          </a:p>
          <a:p>
            <a:pPr algn="ctr" eaLnBrk="1" hangingPunct="1">
              <a:spcBef>
                <a:spcPct val="0"/>
              </a:spcBef>
              <a:buFontTx/>
              <a:buNone/>
            </a:pPr>
            <a:r>
              <a:rPr lang="en-US" altLang="zh-CN" sz="1400">
                <a:solidFill>
                  <a:srgbClr val="DDDDDD"/>
                </a:solidFill>
                <a:ea typeface="宋体" panose="02010600030101010101" pitchFamily="2" charset="-122"/>
              </a:rPr>
              <a:t>memory</a:t>
            </a:r>
          </a:p>
          <a:p>
            <a:pPr algn="ctr" eaLnBrk="1" hangingPunct="1">
              <a:spcBef>
                <a:spcPct val="0"/>
              </a:spcBef>
              <a:buFontTx/>
              <a:buNone/>
            </a:pPr>
            <a:r>
              <a:rPr lang="en-US" altLang="zh-CN" sz="1400">
                <a:solidFill>
                  <a:srgbClr val="DDDDDD"/>
                </a:solidFill>
                <a:ea typeface="宋体" panose="02010600030101010101" pitchFamily="2" charset="-122"/>
              </a:rPr>
              <a:t>buffers</a:t>
            </a:r>
          </a:p>
        </p:txBody>
      </p:sp>
      <p:sp>
        <p:nvSpPr>
          <p:cNvPr id="36889" name="Line 62"/>
          <p:cNvSpPr>
            <a:spLocks noChangeShapeType="1"/>
          </p:cNvSpPr>
          <p:nvPr/>
        </p:nvSpPr>
        <p:spPr bwMode="auto">
          <a:xfrm>
            <a:off x="7010400" y="3990975"/>
            <a:ext cx="0" cy="3333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0" name="Rectangle 63"/>
          <p:cNvSpPr>
            <a:spLocks noChangeArrowheads="1"/>
          </p:cNvSpPr>
          <p:nvPr/>
        </p:nvSpPr>
        <p:spPr bwMode="auto">
          <a:xfrm>
            <a:off x="5457825" y="2705100"/>
            <a:ext cx="828675" cy="1266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index/file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91" name="Line 64"/>
          <p:cNvSpPr>
            <a:spLocks noChangeShapeType="1"/>
          </p:cNvSpPr>
          <p:nvPr/>
        </p:nvSpPr>
        <p:spPr bwMode="auto">
          <a:xfrm>
            <a:off x="6286500" y="3333750"/>
            <a:ext cx="371475" cy="95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2" name="Rectangle 65"/>
          <p:cNvSpPr>
            <a:spLocks noChangeArrowheads="1"/>
          </p:cNvSpPr>
          <p:nvPr/>
        </p:nvSpPr>
        <p:spPr bwMode="auto">
          <a:xfrm>
            <a:off x="2714625" y="41433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DML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3" name="Rectangle 66"/>
          <p:cNvSpPr>
            <a:spLocks noChangeArrowheads="1"/>
          </p:cNvSpPr>
          <p:nvPr/>
        </p:nvSpPr>
        <p:spPr bwMode="auto">
          <a:xfrm>
            <a:off x="2724150" y="8286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DDL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4" name="Line 67"/>
          <p:cNvSpPr>
            <a:spLocks noChangeShapeType="1"/>
          </p:cNvSpPr>
          <p:nvPr/>
        </p:nvSpPr>
        <p:spPr bwMode="auto">
          <a:xfrm>
            <a:off x="3648075" y="5486400"/>
            <a:ext cx="2990850"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5" name="Freeform 68"/>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6" name="Rectangle 69"/>
          <p:cNvSpPr>
            <a:spLocks noChangeArrowheads="1"/>
          </p:cNvSpPr>
          <p:nvPr/>
        </p:nvSpPr>
        <p:spPr bwMode="auto">
          <a:xfrm>
            <a:off x="4143375" y="3638550"/>
            <a:ext cx="971550" cy="15621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query </a:t>
            </a:r>
          </a:p>
          <a:p>
            <a:pPr algn="ctr" eaLnBrk="1" hangingPunct="1">
              <a:spcBef>
                <a:spcPct val="0"/>
              </a:spcBef>
              <a:buFontTx/>
              <a:buNone/>
            </a:pPr>
            <a:r>
              <a:rPr lang="en-US" altLang="zh-CN" sz="1400">
                <a:solidFill>
                  <a:srgbClr val="DDDDDD"/>
                </a:solidFill>
                <a:ea typeface="宋体" panose="02010600030101010101" pitchFamily="2" charset="-122"/>
              </a:rPr>
              <a:t>execution</a:t>
            </a:r>
          </a:p>
          <a:p>
            <a:pPr algn="ctr" eaLnBrk="1" hangingPunct="1">
              <a:spcBef>
                <a:spcPct val="0"/>
              </a:spcBef>
              <a:buFontTx/>
              <a:buNone/>
            </a:pPr>
            <a:r>
              <a:rPr lang="en-US" altLang="zh-CN" sz="1400">
                <a:solidFill>
                  <a:srgbClr val="DDDDDD"/>
                </a:solidFill>
                <a:ea typeface="宋体" panose="02010600030101010101" pitchFamily="2" charset="-122"/>
              </a:rPr>
              <a:t>engine</a:t>
            </a:r>
          </a:p>
        </p:txBody>
      </p:sp>
      <p:sp>
        <p:nvSpPr>
          <p:cNvPr id="36897" name="Line 70"/>
          <p:cNvSpPr>
            <a:spLocks noChangeShapeType="1"/>
          </p:cNvSpPr>
          <p:nvPr/>
        </p:nvSpPr>
        <p:spPr bwMode="auto">
          <a:xfrm>
            <a:off x="3648075" y="4429125"/>
            <a:ext cx="514350"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8" name="Line 71"/>
          <p:cNvSpPr>
            <a:spLocks noChangeShapeType="1"/>
          </p:cNvSpPr>
          <p:nvPr/>
        </p:nvSpPr>
        <p:spPr bwMode="auto">
          <a:xfrm>
            <a:off x="3333750" y="2333625"/>
            <a:ext cx="800100" cy="149542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9" name="Line 72"/>
          <p:cNvSpPr>
            <a:spLocks noChangeShapeType="1"/>
          </p:cNvSpPr>
          <p:nvPr/>
        </p:nvSpPr>
        <p:spPr bwMode="auto">
          <a:xfrm>
            <a:off x="5114925" y="3819525"/>
            <a:ext cx="342900"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0" name="Line 73"/>
          <p:cNvSpPr>
            <a:spLocks noChangeShapeType="1"/>
          </p:cNvSpPr>
          <p:nvPr/>
        </p:nvSpPr>
        <p:spPr bwMode="auto">
          <a:xfrm>
            <a:off x="5114925" y="5010150"/>
            <a:ext cx="1533525"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1" name="Rectangle 74"/>
          <p:cNvSpPr>
            <a:spLocks noChangeArrowheads="1"/>
          </p:cNvSpPr>
          <p:nvPr/>
        </p:nvSpPr>
        <p:spPr bwMode="auto">
          <a:xfrm>
            <a:off x="4086225" y="2333625"/>
            <a:ext cx="1019175" cy="885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dirty="0">
                <a:solidFill>
                  <a:srgbClr val="DDDDDD"/>
                </a:solidFill>
                <a:ea typeface="宋体" panose="02010600030101010101" pitchFamily="2" charset="-122"/>
              </a:rPr>
              <a:t>transaction </a:t>
            </a:r>
          </a:p>
          <a:p>
            <a:pPr algn="ctr" eaLnBrk="1" hangingPunct="1">
              <a:spcBef>
                <a:spcPct val="0"/>
              </a:spcBef>
              <a:buFontTx/>
              <a:buNone/>
            </a:pPr>
            <a:r>
              <a:rPr lang="en-US" altLang="zh-CN" sz="1400" dirty="0">
                <a:solidFill>
                  <a:srgbClr val="DDDDDD"/>
                </a:solidFill>
                <a:ea typeface="宋体" panose="02010600030101010101" pitchFamily="2" charset="-122"/>
              </a:rPr>
              <a:t>manager</a:t>
            </a:r>
          </a:p>
        </p:txBody>
      </p:sp>
      <p:sp>
        <p:nvSpPr>
          <p:cNvPr id="36902" name="Line 75"/>
          <p:cNvSpPr>
            <a:spLocks noChangeShapeType="1"/>
          </p:cNvSpPr>
          <p:nvPr/>
        </p:nvSpPr>
        <p:spPr bwMode="auto">
          <a:xfrm>
            <a:off x="4581525" y="3200400"/>
            <a:ext cx="9525" cy="43815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3" name="Rectangle 76"/>
          <p:cNvSpPr>
            <a:spLocks noChangeArrowheads="1"/>
          </p:cNvSpPr>
          <p:nvPr/>
        </p:nvSpPr>
        <p:spPr bwMode="auto">
          <a:xfrm>
            <a:off x="4067175" y="1390650"/>
            <a:ext cx="1019175" cy="552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concurrency</a:t>
            </a:r>
          </a:p>
          <a:p>
            <a:pPr algn="ctr" eaLnBrk="1" hangingPunct="1">
              <a:spcBef>
                <a:spcPct val="0"/>
              </a:spcBef>
              <a:buFontTx/>
              <a:buNone/>
            </a:pPr>
            <a:r>
              <a:rPr lang="en-US" altLang="zh-CN" sz="1400">
                <a:solidFill>
                  <a:srgbClr val="DDDDDD"/>
                </a:solidFill>
                <a:ea typeface="宋体" panose="02010600030101010101" pitchFamily="2" charset="-122"/>
              </a:rPr>
              <a:t> control</a:t>
            </a:r>
          </a:p>
        </p:txBody>
      </p:sp>
      <p:sp>
        <p:nvSpPr>
          <p:cNvPr id="36904" name="Line 77"/>
          <p:cNvSpPr>
            <a:spLocks noChangeShapeType="1"/>
          </p:cNvSpPr>
          <p:nvPr/>
        </p:nvSpPr>
        <p:spPr bwMode="auto">
          <a:xfrm>
            <a:off x="4581525" y="1933575"/>
            <a:ext cx="0" cy="400050"/>
          </a:xfrm>
          <a:prstGeom prst="line">
            <a:avLst/>
          </a:prstGeom>
          <a:noFill/>
          <a:ln w="9525">
            <a:solidFill>
              <a:srgbClr val="DDDDDD"/>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6905" name="Rectangle 78"/>
          <p:cNvSpPr>
            <a:spLocks noChangeArrowheads="1"/>
          </p:cNvSpPr>
          <p:nvPr/>
        </p:nvSpPr>
        <p:spPr bwMode="auto">
          <a:xfrm>
            <a:off x="4048125" y="790575"/>
            <a:ext cx="1038225" cy="3143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lock table</a:t>
            </a:r>
          </a:p>
        </p:txBody>
      </p:sp>
      <p:sp>
        <p:nvSpPr>
          <p:cNvPr id="36906" name="Line 79"/>
          <p:cNvSpPr>
            <a:spLocks noChangeShapeType="1"/>
          </p:cNvSpPr>
          <p:nvPr/>
        </p:nvSpPr>
        <p:spPr bwMode="auto">
          <a:xfrm>
            <a:off x="4543425" y="1085850"/>
            <a:ext cx="9525" cy="3143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7" name="Freeform 80"/>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rgbClr val="DDDDDD"/>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08" name="Rectangle 81"/>
          <p:cNvSpPr>
            <a:spLocks noChangeArrowheads="1"/>
          </p:cNvSpPr>
          <p:nvPr/>
        </p:nvSpPr>
        <p:spPr bwMode="auto">
          <a:xfrm>
            <a:off x="5467350" y="1295400"/>
            <a:ext cx="828675" cy="11049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logging &amp;</a:t>
            </a:r>
          </a:p>
          <a:p>
            <a:pPr algn="ctr" eaLnBrk="1" hangingPunct="1">
              <a:spcBef>
                <a:spcPct val="0"/>
              </a:spcBef>
              <a:buFontTx/>
              <a:buNone/>
            </a:pPr>
            <a:r>
              <a:rPr lang="en-US" altLang="zh-CN" sz="1400">
                <a:solidFill>
                  <a:srgbClr val="DDDDDD"/>
                </a:solidFill>
                <a:ea typeface="宋体" panose="02010600030101010101" pitchFamily="2" charset="-122"/>
              </a:rPr>
              <a:t>recovery</a:t>
            </a:r>
          </a:p>
        </p:txBody>
      </p:sp>
      <p:sp>
        <p:nvSpPr>
          <p:cNvPr id="36909" name="Line 82"/>
          <p:cNvSpPr>
            <a:spLocks noChangeShapeType="1"/>
          </p:cNvSpPr>
          <p:nvPr/>
        </p:nvSpPr>
        <p:spPr bwMode="auto">
          <a:xfrm flipV="1">
            <a:off x="4876800" y="1895475"/>
            <a:ext cx="590550" cy="40957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0" name="Line 83"/>
          <p:cNvSpPr>
            <a:spLocks noChangeShapeType="1"/>
          </p:cNvSpPr>
          <p:nvPr/>
        </p:nvSpPr>
        <p:spPr bwMode="auto">
          <a:xfrm flipV="1">
            <a:off x="5105400" y="2247900"/>
            <a:ext cx="361950" cy="139065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1" name="Line 84"/>
          <p:cNvSpPr>
            <a:spLocks noChangeShapeType="1"/>
          </p:cNvSpPr>
          <p:nvPr/>
        </p:nvSpPr>
        <p:spPr bwMode="auto">
          <a:xfrm>
            <a:off x="6296025" y="2400300"/>
            <a:ext cx="352425" cy="30480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2" name="Freeform 85"/>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13" name="Rectangle 86"/>
          <p:cNvSpPr>
            <a:spLocks noChangeArrowheads="1"/>
          </p:cNvSpPr>
          <p:nvPr/>
        </p:nvSpPr>
        <p:spPr bwMode="auto">
          <a:xfrm>
            <a:off x="142875" y="466725"/>
            <a:ext cx="2695575" cy="5819775"/>
          </a:xfrm>
          <a:prstGeom prst="rect">
            <a:avLst/>
          </a:prstGeom>
          <a:noFill/>
          <a:ln w="571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4" name="Text Box 87"/>
          <p:cNvSpPr txBox="1">
            <a:spLocks noChangeArrowheads="1"/>
          </p:cNvSpPr>
          <p:nvPr/>
        </p:nvSpPr>
        <p:spPr bwMode="auto">
          <a:xfrm>
            <a:off x="155575" y="6356350"/>
            <a:ext cx="252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800" dirty="0">
                <a:solidFill>
                  <a:srgbClr val="33CC33"/>
                </a:solidFill>
                <a:ea typeface="宋体" panose="02010600030101010101" pitchFamily="2" charset="-122"/>
              </a:rPr>
              <a:t>Database development</a:t>
            </a:r>
          </a:p>
        </p:txBody>
      </p:sp>
      <p:sp>
        <p:nvSpPr>
          <p:cNvPr id="86" name="TextBox 85"/>
          <p:cNvSpPr txBox="1"/>
          <p:nvPr/>
        </p:nvSpPr>
        <p:spPr>
          <a:xfrm>
            <a:off x="266700" y="2609850"/>
            <a:ext cx="2467342" cy="954107"/>
          </a:xfrm>
          <a:prstGeom prst="rect">
            <a:avLst/>
          </a:prstGeom>
          <a:solidFill>
            <a:schemeClr val="bg1"/>
          </a:solidFill>
          <a:ln>
            <a:solidFill>
              <a:schemeClr val="tx1"/>
            </a:solidFill>
          </a:ln>
        </p:spPr>
        <p:txBody>
          <a:bodyPr wrap="square" rtlCol="0">
            <a:spAutoFit/>
          </a:bodyPr>
          <a:lstStyle/>
          <a:p>
            <a:pPr algn="ctr"/>
            <a:r>
              <a:rPr lang="en-US" sz="2800" dirty="0">
                <a:latin typeface="Castellar" pitchFamily="18" charset="0"/>
              </a:rPr>
              <a:t>Database </a:t>
            </a:r>
          </a:p>
          <a:p>
            <a:pPr algn="ctr"/>
            <a:r>
              <a:rPr lang="en-US" sz="2800" dirty="0">
                <a:latin typeface="Castellar" pitchFamily="18" charset="0"/>
              </a:rPr>
              <a:t>Design</a:t>
            </a:r>
          </a:p>
        </p:txBody>
      </p:sp>
    </p:spTree>
    <p:extLst>
      <p:ext uri="{BB962C8B-B14F-4D97-AF65-F5344CB8AC3E}">
        <p14:creationId xmlns:p14="http://schemas.microsoft.com/office/powerpoint/2010/main" val="492568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7791450" y="695325"/>
            <a:ext cx="1114425" cy="5419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solidFill>
                <a:srgbClr val="DDDDDD"/>
              </a:solidFill>
              <a:ea typeface="宋体" panose="02010600030101010101" pitchFamily="2" charset="-122"/>
            </a:endParaRPr>
          </a:p>
        </p:txBody>
      </p:sp>
      <p:sp>
        <p:nvSpPr>
          <p:cNvPr id="36868" name="Rectangle 4"/>
          <p:cNvSpPr>
            <a:spLocks noChangeArrowheads="1"/>
          </p:cNvSpPr>
          <p:nvPr/>
        </p:nvSpPr>
        <p:spPr bwMode="auto">
          <a:xfrm>
            <a:off x="2505075" y="723900"/>
            <a:ext cx="5000625" cy="5400675"/>
          </a:xfrm>
          <a:prstGeom prst="rect">
            <a:avLst/>
          </a:prstGeom>
          <a:solidFill>
            <a:schemeClr val="bg1"/>
          </a:solidFill>
          <a:ln w="9525">
            <a:solidFill>
              <a:srgbClr val="DDDDDD"/>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solidFill>
                <a:srgbClr val="DDDDDD"/>
              </a:solidFill>
              <a:ea typeface="宋体" panose="02010600030101010101" pitchFamily="2" charset="-122"/>
            </a:endParaRPr>
          </a:p>
        </p:txBody>
      </p:sp>
      <p:sp>
        <p:nvSpPr>
          <p:cNvPr id="36869" name="Rectangle 5"/>
          <p:cNvSpPr>
            <a:spLocks noChangeArrowheads="1"/>
          </p:cNvSpPr>
          <p:nvPr/>
        </p:nvSpPr>
        <p:spPr bwMode="auto">
          <a:xfrm>
            <a:off x="352425" y="723900"/>
            <a:ext cx="809625" cy="542925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36870" name="Group 6"/>
          <p:cNvGrpSpPr>
            <a:grpSpLocks/>
          </p:cNvGrpSpPr>
          <p:nvPr/>
        </p:nvGrpSpPr>
        <p:grpSpPr bwMode="auto">
          <a:xfrm>
            <a:off x="7972425" y="971550"/>
            <a:ext cx="819150" cy="438150"/>
            <a:chOff x="5022" y="612"/>
            <a:chExt cx="516" cy="276"/>
          </a:xfrm>
        </p:grpSpPr>
        <p:sp>
          <p:nvSpPr>
            <p:cNvPr id="36946" name="Oval 7"/>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7" name="Oval 8"/>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8" name="Line 9"/>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9" name="Line 10"/>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1" name="Group 11"/>
          <p:cNvGrpSpPr>
            <a:grpSpLocks/>
          </p:cNvGrpSpPr>
          <p:nvPr/>
        </p:nvGrpSpPr>
        <p:grpSpPr bwMode="auto">
          <a:xfrm>
            <a:off x="7934325" y="4752975"/>
            <a:ext cx="819150" cy="438150"/>
            <a:chOff x="5022" y="612"/>
            <a:chExt cx="516" cy="276"/>
          </a:xfrm>
        </p:grpSpPr>
        <p:sp>
          <p:nvSpPr>
            <p:cNvPr id="36942" name="Oval 12"/>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3" name="Oval 13"/>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4" name="Line 14"/>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5" name="Line 15"/>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2" name="Text Box 16"/>
          <p:cNvSpPr txBox="1">
            <a:spLocks noChangeArrowheads="1"/>
          </p:cNvSpPr>
          <p:nvPr/>
        </p:nvSpPr>
        <p:spPr bwMode="auto">
          <a:xfrm>
            <a:off x="7856538" y="5311775"/>
            <a:ext cx="989012" cy="7397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secondary</a:t>
            </a:r>
          </a:p>
          <a:p>
            <a:pPr algn="ctr" eaLnBrk="1" hangingPunct="1">
              <a:spcBef>
                <a:spcPct val="0"/>
              </a:spcBef>
              <a:buFontTx/>
              <a:buNone/>
            </a:pPr>
            <a:r>
              <a:rPr lang="en-US" altLang="zh-CN" sz="1400">
                <a:solidFill>
                  <a:srgbClr val="DDDDDD"/>
                </a:solidFill>
                <a:ea typeface="宋体" panose="02010600030101010101" pitchFamily="2" charset="-122"/>
              </a:rPr>
              <a:t>storage</a:t>
            </a:r>
          </a:p>
          <a:p>
            <a:pPr algn="ctr" eaLnBrk="1" hangingPunct="1">
              <a:spcBef>
                <a:spcPct val="0"/>
              </a:spcBef>
              <a:buFontTx/>
              <a:buNone/>
            </a:pPr>
            <a:r>
              <a:rPr lang="en-US" altLang="zh-CN" sz="1400">
                <a:solidFill>
                  <a:srgbClr val="DDDDDD"/>
                </a:solidFill>
                <a:ea typeface="宋体" panose="02010600030101010101" pitchFamily="2" charset="-122"/>
              </a:rPr>
              <a:t>(disks)</a:t>
            </a:r>
          </a:p>
        </p:txBody>
      </p:sp>
      <p:sp>
        <p:nvSpPr>
          <p:cNvPr id="36873" name="Text Box 17"/>
          <p:cNvSpPr txBox="1">
            <a:spLocks noChangeArrowheads="1"/>
          </p:cNvSpPr>
          <p:nvPr/>
        </p:nvSpPr>
        <p:spPr bwMode="auto">
          <a:xfrm>
            <a:off x="7820025" y="149225"/>
            <a:ext cx="996950"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 tables</a:t>
            </a:r>
          </a:p>
          <a:p>
            <a:pPr algn="ctr" eaLnBrk="1" hangingPunct="1">
              <a:spcBef>
                <a:spcPct val="0"/>
              </a:spcBef>
              <a:buFontTx/>
              <a:buNone/>
            </a:pPr>
            <a:r>
              <a:rPr lang="en-US" altLang="zh-CN" sz="1400">
                <a:solidFill>
                  <a:srgbClr val="DDDDDD"/>
                </a:solidFill>
                <a:ea typeface="宋体" panose="02010600030101010101" pitchFamily="2" charset="-122"/>
              </a:rPr>
              <a:t>(relations)</a:t>
            </a:r>
          </a:p>
        </p:txBody>
      </p:sp>
      <p:grpSp>
        <p:nvGrpSpPr>
          <p:cNvPr id="36874" name="Group 18"/>
          <p:cNvGrpSpPr>
            <a:grpSpLocks/>
          </p:cNvGrpSpPr>
          <p:nvPr/>
        </p:nvGrpSpPr>
        <p:grpSpPr bwMode="auto">
          <a:xfrm>
            <a:off x="7991475" y="1657350"/>
            <a:ext cx="781050" cy="762000"/>
            <a:chOff x="5034" y="1044"/>
            <a:chExt cx="492" cy="480"/>
          </a:xfrm>
        </p:grpSpPr>
        <p:sp>
          <p:nvSpPr>
            <p:cNvPr id="36933" name="Rectangle 1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34" name="Line 2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5" name="Line 2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6" name="Line 2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7" name="Line 2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8" name="Line 2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9" name="Line 2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0" name="Line 2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1" name="Line 2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5" name="Group 28"/>
          <p:cNvGrpSpPr>
            <a:grpSpLocks/>
          </p:cNvGrpSpPr>
          <p:nvPr/>
        </p:nvGrpSpPr>
        <p:grpSpPr bwMode="auto">
          <a:xfrm>
            <a:off x="7991475" y="2676525"/>
            <a:ext cx="781050" cy="762000"/>
            <a:chOff x="5034" y="1044"/>
            <a:chExt cx="492" cy="480"/>
          </a:xfrm>
        </p:grpSpPr>
        <p:sp>
          <p:nvSpPr>
            <p:cNvPr id="36924" name="Rectangle 2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25" name="Line 3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6" name="Line 3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7" name="Line 3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8" name="Line 3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9" name="Line 3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0" name="Line 3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1" name="Line 3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2" name="Line 3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6" name="Group 38"/>
          <p:cNvGrpSpPr>
            <a:grpSpLocks/>
          </p:cNvGrpSpPr>
          <p:nvPr/>
        </p:nvGrpSpPr>
        <p:grpSpPr bwMode="auto">
          <a:xfrm>
            <a:off x="8001000" y="3724275"/>
            <a:ext cx="781050" cy="762000"/>
            <a:chOff x="5034" y="1044"/>
            <a:chExt cx="492" cy="480"/>
          </a:xfrm>
        </p:grpSpPr>
        <p:sp>
          <p:nvSpPr>
            <p:cNvPr id="36915" name="Rectangle 3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6" name="Line 4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7" name="Line 4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8" name="Line 4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9" name="Line 4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0" name="Line 4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1" name="Line 4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2" name="Line 4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3" name="Line 4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7" name="Rectangle 48"/>
          <p:cNvSpPr>
            <a:spLocks noChangeArrowheads="1"/>
          </p:cNvSpPr>
          <p:nvPr/>
        </p:nvSpPr>
        <p:spPr bwMode="auto">
          <a:xfrm>
            <a:off x="361950" y="733425"/>
            <a:ext cx="790575" cy="16764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a:t>
            </a:r>
          </a:p>
          <a:p>
            <a:pPr algn="ctr" eaLnBrk="1" hangingPunct="1">
              <a:spcBef>
                <a:spcPct val="0"/>
              </a:spcBef>
              <a:buFontTx/>
              <a:buNone/>
            </a:pPr>
            <a:r>
              <a:rPr lang="en-US" altLang="zh-CN" sz="900" b="1">
                <a:ea typeface="宋体" panose="02010600030101010101" pitchFamily="2" charset="-122"/>
              </a:rPr>
              <a:t>administrator</a:t>
            </a:r>
          </a:p>
        </p:txBody>
      </p:sp>
      <p:sp>
        <p:nvSpPr>
          <p:cNvPr id="36878" name="Line 49"/>
          <p:cNvSpPr>
            <a:spLocks noChangeShapeType="1"/>
          </p:cNvSpPr>
          <p:nvPr/>
        </p:nvSpPr>
        <p:spPr bwMode="auto">
          <a:xfrm>
            <a:off x="1162050" y="150495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9"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a:t>
            </a:r>
          </a:p>
          <a:p>
            <a:pPr algn="ctr" eaLnBrk="1" hangingPunct="1">
              <a:spcBef>
                <a:spcPct val="0"/>
              </a:spcBef>
              <a:buFontTx/>
              <a:buNone/>
            </a:pPr>
            <a:r>
              <a:rPr lang="en-US" altLang="zh-CN" sz="1400">
                <a:ea typeface="宋体" panose="02010600030101010101" pitchFamily="2" charset="-122"/>
              </a:rPr>
              <a:t>language</a:t>
            </a:r>
          </a:p>
        </p:txBody>
      </p:sp>
      <p:sp>
        <p:nvSpPr>
          <p:cNvPr id="36880" name="Rectangle 51"/>
          <p:cNvSpPr>
            <a:spLocks noChangeArrowheads="1"/>
          </p:cNvSpPr>
          <p:nvPr/>
        </p:nvSpPr>
        <p:spPr bwMode="auto">
          <a:xfrm>
            <a:off x="361950" y="2524125"/>
            <a:ext cx="800100" cy="3600450"/>
          </a:xfrm>
          <a:prstGeom prst="rect">
            <a:avLst/>
          </a:prstGeom>
          <a:solidFill>
            <a:srgbClr val="FFCC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 </a:t>
            </a:r>
          </a:p>
          <a:p>
            <a:pPr algn="ctr" eaLnBrk="1" hangingPunct="1">
              <a:spcBef>
                <a:spcPct val="0"/>
              </a:spcBef>
              <a:buFontTx/>
              <a:buNone/>
            </a:pPr>
            <a:r>
              <a:rPr lang="en-US" altLang="zh-CN" sz="900" b="1">
                <a:ea typeface="宋体" panose="02010600030101010101" pitchFamily="2" charset="-122"/>
              </a:rPr>
              <a:t>programmer</a:t>
            </a:r>
          </a:p>
        </p:txBody>
      </p:sp>
      <p:sp>
        <p:nvSpPr>
          <p:cNvPr id="36881" name="Line 52"/>
          <p:cNvSpPr>
            <a:spLocks noChangeShapeType="1"/>
          </p:cNvSpPr>
          <p:nvPr/>
        </p:nvSpPr>
        <p:spPr bwMode="auto">
          <a:xfrm>
            <a:off x="1162050" y="495300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2" name="Text Box 53"/>
          <p:cNvSpPr txBox="1">
            <a:spLocks noChangeArrowheads="1"/>
          </p:cNvSpPr>
          <p:nvPr/>
        </p:nvSpPr>
        <p:spPr bwMode="auto">
          <a:xfrm>
            <a:off x="1252538" y="3616325"/>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(query)</a:t>
            </a:r>
          </a:p>
          <a:p>
            <a:pPr algn="ctr" eaLnBrk="1" hangingPunct="1">
              <a:spcBef>
                <a:spcPct val="0"/>
              </a:spcBef>
              <a:buFontTx/>
              <a:buNone/>
            </a:pPr>
            <a:r>
              <a:rPr lang="en-US" altLang="zh-CN" sz="1400">
                <a:ea typeface="宋体" panose="02010600030101010101" pitchFamily="2" charset="-122"/>
              </a:rPr>
              <a:t>language</a:t>
            </a:r>
          </a:p>
        </p:txBody>
      </p:sp>
      <p:sp>
        <p:nvSpPr>
          <p:cNvPr id="36883" name="Text Box 56"/>
          <p:cNvSpPr txBox="1">
            <a:spLocks noChangeArrowheads="1"/>
          </p:cNvSpPr>
          <p:nvPr/>
        </p:nvSpPr>
        <p:spPr bwMode="auto">
          <a:xfrm>
            <a:off x="2527300" y="5653088"/>
            <a:ext cx="984250" cy="466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solidFill>
                  <a:srgbClr val="DDDDDD"/>
                </a:solidFill>
                <a:ea typeface="宋体" panose="02010600030101010101" pitchFamily="2" charset="-122"/>
              </a:rPr>
              <a:t>DBMS</a:t>
            </a:r>
          </a:p>
        </p:txBody>
      </p:sp>
      <p:sp>
        <p:nvSpPr>
          <p:cNvPr id="36884" name="Rectangle 57"/>
          <p:cNvSpPr>
            <a:spLocks noChangeArrowheads="1"/>
          </p:cNvSpPr>
          <p:nvPr/>
        </p:nvSpPr>
        <p:spPr bwMode="auto">
          <a:xfrm>
            <a:off x="6657975" y="1066800"/>
            <a:ext cx="714375" cy="1314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5" name="Line 58"/>
          <p:cNvSpPr>
            <a:spLocks noChangeShapeType="1"/>
          </p:cNvSpPr>
          <p:nvPr/>
        </p:nvSpPr>
        <p:spPr bwMode="auto">
          <a:xfrm>
            <a:off x="7391400" y="1714500"/>
            <a:ext cx="428625"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6" name="Rectangle 59"/>
          <p:cNvSpPr>
            <a:spLocks noChangeArrowheads="1"/>
          </p:cNvSpPr>
          <p:nvPr/>
        </p:nvSpPr>
        <p:spPr bwMode="auto">
          <a:xfrm>
            <a:off x="6657975" y="2705100"/>
            <a:ext cx="704850" cy="12954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buffer</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7" name="Line 60"/>
          <p:cNvSpPr>
            <a:spLocks noChangeShapeType="1"/>
          </p:cNvSpPr>
          <p:nvPr/>
        </p:nvSpPr>
        <p:spPr bwMode="auto">
          <a:xfrm flipH="1">
            <a:off x="7010400" y="2400300"/>
            <a:ext cx="9525" cy="2952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8" name="Rectangle 61"/>
          <p:cNvSpPr>
            <a:spLocks noChangeArrowheads="1"/>
          </p:cNvSpPr>
          <p:nvPr/>
        </p:nvSpPr>
        <p:spPr bwMode="auto">
          <a:xfrm>
            <a:off x="6648450" y="4314825"/>
            <a:ext cx="742950" cy="16668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main</a:t>
            </a:r>
          </a:p>
          <a:p>
            <a:pPr algn="ctr" eaLnBrk="1" hangingPunct="1">
              <a:spcBef>
                <a:spcPct val="0"/>
              </a:spcBef>
              <a:buFontTx/>
              <a:buNone/>
            </a:pPr>
            <a:r>
              <a:rPr lang="en-US" altLang="zh-CN" sz="1400">
                <a:solidFill>
                  <a:srgbClr val="DDDDDD"/>
                </a:solidFill>
                <a:ea typeface="宋体" panose="02010600030101010101" pitchFamily="2" charset="-122"/>
              </a:rPr>
              <a:t>memory</a:t>
            </a:r>
          </a:p>
          <a:p>
            <a:pPr algn="ctr" eaLnBrk="1" hangingPunct="1">
              <a:spcBef>
                <a:spcPct val="0"/>
              </a:spcBef>
              <a:buFontTx/>
              <a:buNone/>
            </a:pPr>
            <a:r>
              <a:rPr lang="en-US" altLang="zh-CN" sz="1400">
                <a:solidFill>
                  <a:srgbClr val="DDDDDD"/>
                </a:solidFill>
                <a:ea typeface="宋体" panose="02010600030101010101" pitchFamily="2" charset="-122"/>
              </a:rPr>
              <a:t>buffers</a:t>
            </a:r>
          </a:p>
        </p:txBody>
      </p:sp>
      <p:sp>
        <p:nvSpPr>
          <p:cNvPr id="36889" name="Line 62"/>
          <p:cNvSpPr>
            <a:spLocks noChangeShapeType="1"/>
          </p:cNvSpPr>
          <p:nvPr/>
        </p:nvSpPr>
        <p:spPr bwMode="auto">
          <a:xfrm>
            <a:off x="7010400" y="3990975"/>
            <a:ext cx="0" cy="3333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0" name="Rectangle 63"/>
          <p:cNvSpPr>
            <a:spLocks noChangeArrowheads="1"/>
          </p:cNvSpPr>
          <p:nvPr/>
        </p:nvSpPr>
        <p:spPr bwMode="auto">
          <a:xfrm>
            <a:off x="5457825" y="2705100"/>
            <a:ext cx="828675" cy="1266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index/file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91" name="Line 64"/>
          <p:cNvSpPr>
            <a:spLocks noChangeShapeType="1"/>
          </p:cNvSpPr>
          <p:nvPr/>
        </p:nvSpPr>
        <p:spPr bwMode="auto">
          <a:xfrm>
            <a:off x="6286500" y="3333750"/>
            <a:ext cx="371475" cy="95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2" name="Rectangle 65"/>
          <p:cNvSpPr>
            <a:spLocks noChangeArrowheads="1"/>
          </p:cNvSpPr>
          <p:nvPr/>
        </p:nvSpPr>
        <p:spPr bwMode="auto">
          <a:xfrm>
            <a:off x="2714625" y="41433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DML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3" name="Rectangle 66"/>
          <p:cNvSpPr>
            <a:spLocks noChangeArrowheads="1"/>
          </p:cNvSpPr>
          <p:nvPr/>
        </p:nvSpPr>
        <p:spPr bwMode="auto">
          <a:xfrm>
            <a:off x="2724150" y="8286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DDL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4" name="Line 67"/>
          <p:cNvSpPr>
            <a:spLocks noChangeShapeType="1"/>
          </p:cNvSpPr>
          <p:nvPr/>
        </p:nvSpPr>
        <p:spPr bwMode="auto">
          <a:xfrm>
            <a:off x="3648075" y="5486400"/>
            <a:ext cx="2990850"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5" name="Freeform 68"/>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6" name="Rectangle 69"/>
          <p:cNvSpPr>
            <a:spLocks noChangeArrowheads="1"/>
          </p:cNvSpPr>
          <p:nvPr/>
        </p:nvSpPr>
        <p:spPr bwMode="auto">
          <a:xfrm>
            <a:off x="4143375" y="3638550"/>
            <a:ext cx="971550" cy="15621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query </a:t>
            </a:r>
          </a:p>
          <a:p>
            <a:pPr algn="ctr" eaLnBrk="1" hangingPunct="1">
              <a:spcBef>
                <a:spcPct val="0"/>
              </a:spcBef>
              <a:buFontTx/>
              <a:buNone/>
            </a:pPr>
            <a:r>
              <a:rPr lang="en-US" altLang="zh-CN" sz="1400">
                <a:solidFill>
                  <a:srgbClr val="DDDDDD"/>
                </a:solidFill>
                <a:ea typeface="宋体" panose="02010600030101010101" pitchFamily="2" charset="-122"/>
              </a:rPr>
              <a:t>execution</a:t>
            </a:r>
          </a:p>
          <a:p>
            <a:pPr algn="ctr" eaLnBrk="1" hangingPunct="1">
              <a:spcBef>
                <a:spcPct val="0"/>
              </a:spcBef>
              <a:buFontTx/>
              <a:buNone/>
            </a:pPr>
            <a:r>
              <a:rPr lang="en-US" altLang="zh-CN" sz="1400">
                <a:solidFill>
                  <a:srgbClr val="DDDDDD"/>
                </a:solidFill>
                <a:ea typeface="宋体" panose="02010600030101010101" pitchFamily="2" charset="-122"/>
              </a:rPr>
              <a:t>engine</a:t>
            </a:r>
          </a:p>
        </p:txBody>
      </p:sp>
      <p:sp>
        <p:nvSpPr>
          <p:cNvPr id="36897" name="Line 70"/>
          <p:cNvSpPr>
            <a:spLocks noChangeShapeType="1"/>
          </p:cNvSpPr>
          <p:nvPr/>
        </p:nvSpPr>
        <p:spPr bwMode="auto">
          <a:xfrm>
            <a:off x="3648075" y="4429125"/>
            <a:ext cx="514350"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8" name="Line 71"/>
          <p:cNvSpPr>
            <a:spLocks noChangeShapeType="1"/>
          </p:cNvSpPr>
          <p:nvPr/>
        </p:nvSpPr>
        <p:spPr bwMode="auto">
          <a:xfrm>
            <a:off x="3333750" y="2333625"/>
            <a:ext cx="800100" cy="149542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9" name="Line 72"/>
          <p:cNvSpPr>
            <a:spLocks noChangeShapeType="1"/>
          </p:cNvSpPr>
          <p:nvPr/>
        </p:nvSpPr>
        <p:spPr bwMode="auto">
          <a:xfrm>
            <a:off x="5114925" y="3819525"/>
            <a:ext cx="342900"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0" name="Line 73"/>
          <p:cNvSpPr>
            <a:spLocks noChangeShapeType="1"/>
          </p:cNvSpPr>
          <p:nvPr/>
        </p:nvSpPr>
        <p:spPr bwMode="auto">
          <a:xfrm>
            <a:off x="5114925" y="5010150"/>
            <a:ext cx="1533525"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1" name="Rectangle 74"/>
          <p:cNvSpPr>
            <a:spLocks noChangeArrowheads="1"/>
          </p:cNvSpPr>
          <p:nvPr/>
        </p:nvSpPr>
        <p:spPr bwMode="auto">
          <a:xfrm>
            <a:off x="4086225" y="2333625"/>
            <a:ext cx="1019175" cy="885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dirty="0">
                <a:solidFill>
                  <a:srgbClr val="DDDDDD"/>
                </a:solidFill>
                <a:ea typeface="宋体" panose="02010600030101010101" pitchFamily="2" charset="-122"/>
              </a:rPr>
              <a:t>transaction </a:t>
            </a:r>
          </a:p>
          <a:p>
            <a:pPr algn="ctr" eaLnBrk="1" hangingPunct="1">
              <a:spcBef>
                <a:spcPct val="0"/>
              </a:spcBef>
              <a:buFontTx/>
              <a:buNone/>
            </a:pPr>
            <a:r>
              <a:rPr lang="en-US" altLang="zh-CN" sz="1400" dirty="0">
                <a:solidFill>
                  <a:srgbClr val="DDDDDD"/>
                </a:solidFill>
                <a:ea typeface="宋体" panose="02010600030101010101" pitchFamily="2" charset="-122"/>
              </a:rPr>
              <a:t>manager</a:t>
            </a:r>
          </a:p>
        </p:txBody>
      </p:sp>
      <p:sp>
        <p:nvSpPr>
          <p:cNvPr id="36902" name="Line 75"/>
          <p:cNvSpPr>
            <a:spLocks noChangeShapeType="1"/>
          </p:cNvSpPr>
          <p:nvPr/>
        </p:nvSpPr>
        <p:spPr bwMode="auto">
          <a:xfrm>
            <a:off x="4581525" y="3200400"/>
            <a:ext cx="9525" cy="43815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3" name="Rectangle 76"/>
          <p:cNvSpPr>
            <a:spLocks noChangeArrowheads="1"/>
          </p:cNvSpPr>
          <p:nvPr/>
        </p:nvSpPr>
        <p:spPr bwMode="auto">
          <a:xfrm>
            <a:off x="4067175" y="1390650"/>
            <a:ext cx="1019175" cy="552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concurrency</a:t>
            </a:r>
          </a:p>
          <a:p>
            <a:pPr algn="ctr" eaLnBrk="1" hangingPunct="1">
              <a:spcBef>
                <a:spcPct val="0"/>
              </a:spcBef>
              <a:buFontTx/>
              <a:buNone/>
            </a:pPr>
            <a:r>
              <a:rPr lang="en-US" altLang="zh-CN" sz="1400">
                <a:solidFill>
                  <a:srgbClr val="DDDDDD"/>
                </a:solidFill>
                <a:ea typeface="宋体" panose="02010600030101010101" pitchFamily="2" charset="-122"/>
              </a:rPr>
              <a:t> control</a:t>
            </a:r>
          </a:p>
        </p:txBody>
      </p:sp>
      <p:sp>
        <p:nvSpPr>
          <p:cNvPr id="36904" name="Line 77"/>
          <p:cNvSpPr>
            <a:spLocks noChangeShapeType="1"/>
          </p:cNvSpPr>
          <p:nvPr/>
        </p:nvSpPr>
        <p:spPr bwMode="auto">
          <a:xfrm>
            <a:off x="4581525" y="1933575"/>
            <a:ext cx="0" cy="400050"/>
          </a:xfrm>
          <a:prstGeom prst="line">
            <a:avLst/>
          </a:prstGeom>
          <a:noFill/>
          <a:ln w="9525">
            <a:solidFill>
              <a:srgbClr val="DDDDDD"/>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6905" name="Rectangle 78"/>
          <p:cNvSpPr>
            <a:spLocks noChangeArrowheads="1"/>
          </p:cNvSpPr>
          <p:nvPr/>
        </p:nvSpPr>
        <p:spPr bwMode="auto">
          <a:xfrm>
            <a:off x="4048125" y="790575"/>
            <a:ext cx="1038225" cy="3143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lock table</a:t>
            </a:r>
          </a:p>
        </p:txBody>
      </p:sp>
      <p:sp>
        <p:nvSpPr>
          <p:cNvPr id="36906" name="Line 79"/>
          <p:cNvSpPr>
            <a:spLocks noChangeShapeType="1"/>
          </p:cNvSpPr>
          <p:nvPr/>
        </p:nvSpPr>
        <p:spPr bwMode="auto">
          <a:xfrm>
            <a:off x="4543425" y="1085850"/>
            <a:ext cx="9525" cy="3143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7" name="Freeform 80"/>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rgbClr val="DDDDDD"/>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08" name="Rectangle 81"/>
          <p:cNvSpPr>
            <a:spLocks noChangeArrowheads="1"/>
          </p:cNvSpPr>
          <p:nvPr/>
        </p:nvSpPr>
        <p:spPr bwMode="auto">
          <a:xfrm>
            <a:off x="5467350" y="1295400"/>
            <a:ext cx="828675" cy="11049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logging &amp;</a:t>
            </a:r>
          </a:p>
          <a:p>
            <a:pPr algn="ctr" eaLnBrk="1" hangingPunct="1">
              <a:spcBef>
                <a:spcPct val="0"/>
              </a:spcBef>
              <a:buFontTx/>
              <a:buNone/>
            </a:pPr>
            <a:r>
              <a:rPr lang="en-US" altLang="zh-CN" sz="1400">
                <a:solidFill>
                  <a:srgbClr val="DDDDDD"/>
                </a:solidFill>
                <a:ea typeface="宋体" panose="02010600030101010101" pitchFamily="2" charset="-122"/>
              </a:rPr>
              <a:t>recovery</a:t>
            </a:r>
          </a:p>
        </p:txBody>
      </p:sp>
      <p:sp>
        <p:nvSpPr>
          <p:cNvPr id="36909" name="Line 82"/>
          <p:cNvSpPr>
            <a:spLocks noChangeShapeType="1"/>
          </p:cNvSpPr>
          <p:nvPr/>
        </p:nvSpPr>
        <p:spPr bwMode="auto">
          <a:xfrm flipV="1">
            <a:off x="4876800" y="1895475"/>
            <a:ext cx="590550" cy="40957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0" name="Line 83"/>
          <p:cNvSpPr>
            <a:spLocks noChangeShapeType="1"/>
          </p:cNvSpPr>
          <p:nvPr/>
        </p:nvSpPr>
        <p:spPr bwMode="auto">
          <a:xfrm flipV="1">
            <a:off x="5105400" y="2247900"/>
            <a:ext cx="361950" cy="139065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1" name="Line 84"/>
          <p:cNvSpPr>
            <a:spLocks noChangeShapeType="1"/>
          </p:cNvSpPr>
          <p:nvPr/>
        </p:nvSpPr>
        <p:spPr bwMode="auto">
          <a:xfrm>
            <a:off x="6296025" y="2400300"/>
            <a:ext cx="352425" cy="30480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2" name="Freeform 85"/>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13" name="Rectangle 86"/>
          <p:cNvSpPr>
            <a:spLocks noChangeArrowheads="1"/>
          </p:cNvSpPr>
          <p:nvPr/>
        </p:nvSpPr>
        <p:spPr bwMode="auto">
          <a:xfrm>
            <a:off x="142875" y="466725"/>
            <a:ext cx="2695575" cy="5819775"/>
          </a:xfrm>
          <a:prstGeom prst="rect">
            <a:avLst/>
          </a:prstGeom>
          <a:noFill/>
          <a:ln w="571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86" name="TextBox 85"/>
          <p:cNvSpPr txBox="1"/>
          <p:nvPr/>
        </p:nvSpPr>
        <p:spPr>
          <a:xfrm>
            <a:off x="266700" y="2609850"/>
            <a:ext cx="2467342" cy="954107"/>
          </a:xfrm>
          <a:prstGeom prst="rect">
            <a:avLst/>
          </a:prstGeom>
          <a:solidFill>
            <a:schemeClr val="bg1"/>
          </a:solidFill>
          <a:ln>
            <a:solidFill>
              <a:schemeClr val="tx1"/>
            </a:solidFill>
          </a:ln>
        </p:spPr>
        <p:txBody>
          <a:bodyPr wrap="square" rtlCol="0">
            <a:spAutoFit/>
          </a:bodyPr>
          <a:lstStyle/>
          <a:p>
            <a:pPr algn="ctr"/>
            <a:r>
              <a:rPr lang="en-US" sz="2800" dirty="0">
                <a:latin typeface="Castellar" pitchFamily="18" charset="0"/>
              </a:rPr>
              <a:t>Database </a:t>
            </a:r>
          </a:p>
          <a:p>
            <a:pPr algn="ctr"/>
            <a:r>
              <a:rPr lang="en-US" sz="2800" dirty="0">
                <a:latin typeface="Castellar" pitchFamily="18" charset="0"/>
              </a:rPr>
              <a:t>Design</a:t>
            </a:r>
          </a:p>
        </p:txBody>
      </p:sp>
      <p:cxnSp>
        <p:nvCxnSpPr>
          <p:cNvPr id="3" name="Straight Arrow Connector 2"/>
          <p:cNvCxnSpPr/>
          <p:nvPr/>
        </p:nvCxnSpPr>
        <p:spPr>
          <a:xfrm>
            <a:off x="433137" y="240632"/>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a:off x="806918" y="251110"/>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1162050" y="240632"/>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1496729" y="240632"/>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a:off x="1851259" y="251110"/>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2186538" y="251110"/>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2514700" y="251110"/>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86414" y="-27557"/>
            <a:ext cx="1375698" cy="307777"/>
          </a:xfrm>
          <a:prstGeom prst="rect">
            <a:avLst/>
          </a:prstGeom>
          <a:noFill/>
        </p:spPr>
        <p:txBody>
          <a:bodyPr wrap="none" rtlCol="0">
            <a:spAutoFit/>
          </a:bodyPr>
          <a:lstStyle/>
          <a:p>
            <a:r>
              <a:rPr lang="en-US" sz="1400" dirty="0"/>
              <a:t>database users</a:t>
            </a:r>
          </a:p>
        </p:txBody>
      </p:sp>
      <p:sp>
        <p:nvSpPr>
          <p:cNvPr id="95" name="Text Box 87">
            <a:extLst>
              <a:ext uri="{FF2B5EF4-FFF2-40B4-BE49-F238E27FC236}">
                <a16:creationId xmlns:a16="http://schemas.microsoft.com/office/drawing/2014/main" id="{2ABE29BF-4AEF-43F4-9772-6754540D0AC0}"/>
              </a:ext>
            </a:extLst>
          </p:cNvPr>
          <p:cNvSpPr txBox="1">
            <a:spLocks noChangeArrowheads="1"/>
          </p:cNvSpPr>
          <p:nvPr/>
        </p:nvSpPr>
        <p:spPr bwMode="auto">
          <a:xfrm>
            <a:off x="155575" y="6356350"/>
            <a:ext cx="252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800" dirty="0">
                <a:solidFill>
                  <a:srgbClr val="33CC33"/>
                </a:solidFill>
                <a:ea typeface="宋体" panose="02010600030101010101" pitchFamily="2" charset="-122"/>
              </a:rPr>
              <a:t>Database development</a:t>
            </a:r>
          </a:p>
        </p:txBody>
      </p:sp>
    </p:spTree>
    <p:extLst>
      <p:ext uri="{BB962C8B-B14F-4D97-AF65-F5344CB8AC3E}">
        <p14:creationId xmlns:p14="http://schemas.microsoft.com/office/powerpoint/2010/main" val="1010032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EF37CAB6-5DEE-4FC5-BC1D-742FB4D93E45}" type="slidenum">
              <a:rPr lang="en-US" altLang="zh-CN" sz="1400" smtClean="0">
                <a:latin typeface="Times New Roman" panose="02020603050405020304" pitchFamily="18" charset="0"/>
              </a:rPr>
              <a:pPr>
                <a:spcBef>
                  <a:spcPct val="0"/>
                </a:spcBef>
                <a:buClrTx/>
                <a:buFontTx/>
                <a:buNone/>
              </a:pPr>
              <a:t>26</a:t>
            </a:fld>
            <a:endParaRPr lang="en-US" altLang="zh-CN" sz="1400">
              <a:latin typeface="Times New Roman" panose="02020603050405020304" pitchFamily="18" charset="0"/>
            </a:endParaRPr>
          </a:p>
        </p:txBody>
      </p:sp>
      <p:sp>
        <p:nvSpPr>
          <p:cNvPr id="19459"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Tree>
    <p:extLst>
      <p:ext uri="{BB962C8B-B14F-4D97-AF65-F5344CB8AC3E}">
        <p14:creationId xmlns:p14="http://schemas.microsoft.com/office/powerpoint/2010/main" val="1542494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7337191F-9CFF-4B30-A790-B237B205A4D9}" type="slidenum">
              <a:rPr lang="en-US" altLang="zh-CN" sz="1400" smtClean="0">
                <a:latin typeface="Times New Roman" panose="02020603050405020304" pitchFamily="18" charset="0"/>
              </a:rPr>
              <a:pPr>
                <a:spcBef>
                  <a:spcPct val="0"/>
                </a:spcBef>
                <a:buClrTx/>
                <a:buFontTx/>
                <a:buNone/>
              </a:pPr>
              <a:t>27</a:t>
            </a:fld>
            <a:endParaRPr lang="en-US" altLang="zh-CN" sz="1400">
              <a:latin typeface="Times New Roman" panose="02020603050405020304" pitchFamily="18" charset="0"/>
            </a:endParaRPr>
          </a:p>
        </p:txBody>
      </p:sp>
      <p:sp>
        <p:nvSpPr>
          <p:cNvPr id="21507"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21508" name="Rectangle 3"/>
          <p:cNvSpPr>
            <a:spLocks noGrp="1" noChangeArrowheads="1"/>
          </p:cNvSpPr>
          <p:nvPr>
            <p:ph type="body" idx="1"/>
          </p:nvPr>
        </p:nvSpPr>
        <p:spPr>
          <a:xfrm>
            <a:off x="323850" y="1135063"/>
            <a:ext cx="3743325" cy="5318125"/>
          </a:xfrm>
        </p:spPr>
        <p:txBody>
          <a:bodyPr/>
          <a:lstStyle/>
          <a:p>
            <a:pPr marL="0" indent="-358775" defTabSz="358775">
              <a:buFont typeface="Wingdings" panose="05000000000000000000" pitchFamily="2" charset="2"/>
              <a:buChar char="p"/>
            </a:pPr>
            <a:r>
              <a:rPr lang="en-US" altLang="zh-CN" sz="2400">
                <a:ea typeface="宋体" panose="02010600030101010101" pitchFamily="2" charset="-122"/>
              </a:rPr>
              <a:t>General information 	processing: </a:t>
            </a:r>
            <a:r>
              <a:rPr lang="en-US" altLang="zh-CN" sz="2400">
                <a:solidFill>
                  <a:srgbClr val="FF0000"/>
                </a:solidFill>
                <a:ea typeface="宋体" panose="02010600030101010101" pitchFamily="2" charset="-122"/>
              </a:rPr>
              <a:t>data</a:t>
            </a:r>
            <a:r>
              <a:rPr lang="en-US" altLang="zh-CN" sz="2400">
                <a:ea typeface="宋体" panose="02010600030101010101" pitchFamily="2" charset="-122"/>
              </a:rPr>
              <a:t> are in 	computer (</a:t>
            </a:r>
            <a:r>
              <a:rPr lang="en-US" altLang="zh-CN" sz="2400">
                <a:solidFill>
                  <a:srgbClr val="FF0000"/>
                </a:solidFill>
                <a:ea typeface="宋体" panose="02010600030101010101" pitchFamily="2" charset="-122"/>
              </a:rPr>
              <a:t>memory</a:t>
            </a:r>
            <a:r>
              <a:rPr lang="en-US" altLang="zh-CN" sz="2400">
                <a:ea typeface="宋体" panose="02010600030101010101" pitchFamily="2" charset="-122"/>
              </a:rPr>
              <a:t>) 	and users run </a:t>
            </a:r>
            <a:r>
              <a:rPr lang="en-US" altLang="zh-CN" sz="2400">
                <a:solidFill>
                  <a:srgbClr val="FF0000"/>
                </a:solidFill>
                <a:ea typeface="宋体" panose="02010600030101010101" pitchFamily="2" charset="-122"/>
              </a:rPr>
              <a:t>CPU</a:t>
            </a:r>
            <a:r>
              <a:rPr lang="en-US" altLang="zh-CN" sz="2400">
                <a:ea typeface="宋体" panose="02010600030101010101" pitchFamily="2" charset="-122"/>
              </a:rPr>
              <a:t> to 	process the data.</a:t>
            </a:r>
          </a:p>
        </p:txBody>
      </p:sp>
      <p:pic>
        <p:nvPicPr>
          <p:cNvPr id="21509"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291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0A6DF0E8-2CA1-48DA-9D0B-2F736EEC3C99}" type="slidenum">
              <a:rPr lang="en-US" altLang="zh-CN" sz="1400" smtClean="0">
                <a:latin typeface="Times New Roman" panose="02020603050405020304" pitchFamily="18" charset="0"/>
              </a:rPr>
              <a:pPr>
                <a:spcBef>
                  <a:spcPct val="0"/>
                </a:spcBef>
                <a:buClrTx/>
                <a:buFontTx/>
                <a:buNone/>
              </a:pPr>
              <a:t>28</a:t>
            </a:fld>
            <a:endParaRPr lang="en-US" altLang="zh-CN" sz="1400">
              <a:latin typeface="Times New Roman" panose="02020603050405020304" pitchFamily="18" charset="0"/>
            </a:endParaRPr>
          </a:p>
        </p:txBody>
      </p:sp>
      <p:sp>
        <p:nvSpPr>
          <p:cNvPr id="23555"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23556" name="Rectangle 3"/>
          <p:cNvSpPr>
            <a:spLocks noGrp="1" noChangeArrowheads="1"/>
          </p:cNvSpPr>
          <p:nvPr>
            <p:ph type="body" idx="1"/>
          </p:nvPr>
        </p:nvSpPr>
        <p:spPr>
          <a:xfrm>
            <a:off x="323850" y="1135063"/>
            <a:ext cx="3743325" cy="5318125"/>
          </a:xfrm>
        </p:spPr>
        <p:txBody>
          <a:bodyPr/>
          <a:lstStyle/>
          <a:p>
            <a:pPr marL="0" indent="-358775" defTabSz="358775">
              <a:buFont typeface="Wingdings" panose="05000000000000000000" pitchFamily="2" charset="2"/>
              <a:buChar char="p"/>
            </a:pPr>
            <a:r>
              <a:rPr lang="en-US" altLang="zh-CN" sz="2400">
                <a:ea typeface="宋体" panose="02010600030101010101" pitchFamily="2" charset="-122"/>
              </a:rPr>
              <a:t>General information 	processing: </a:t>
            </a:r>
            <a:r>
              <a:rPr lang="en-US" altLang="zh-CN" sz="2400">
                <a:solidFill>
                  <a:srgbClr val="FF0000"/>
                </a:solidFill>
                <a:ea typeface="宋体" panose="02010600030101010101" pitchFamily="2" charset="-122"/>
              </a:rPr>
              <a:t>data</a:t>
            </a:r>
            <a:r>
              <a:rPr lang="en-US" altLang="zh-CN" sz="2400">
                <a:ea typeface="宋体" panose="02010600030101010101" pitchFamily="2" charset="-122"/>
              </a:rPr>
              <a:t> are in 	computer (</a:t>
            </a:r>
            <a:r>
              <a:rPr lang="en-US" altLang="zh-CN" sz="2400">
                <a:solidFill>
                  <a:srgbClr val="FF0000"/>
                </a:solidFill>
                <a:ea typeface="宋体" panose="02010600030101010101" pitchFamily="2" charset="-122"/>
              </a:rPr>
              <a:t>memory</a:t>
            </a:r>
            <a:r>
              <a:rPr lang="en-US" altLang="zh-CN" sz="2400">
                <a:ea typeface="宋体" panose="02010600030101010101" pitchFamily="2" charset="-122"/>
              </a:rPr>
              <a:t>) 	and users run </a:t>
            </a:r>
            <a:r>
              <a:rPr lang="en-US" altLang="zh-CN" sz="2400">
                <a:solidFill>
                  <a:srgbClr val="FF0000"/>
                </a:solidFill>
                <a:ea typeface="宋体" panose="02010600030101010101" pitchFamily="2" charset="-122"/>
              </a:rPr>
              <a:t>CPU</a:t>
            </a:r>
            <a:r>
              <a:rPr lang="en-US" altLang="zh-CN" sz="2400">
                <a:ea typeface="宋体" panose="02010600030101010101" pitchFamily="2" charset="-122"/>
              </a:rPr>
              <a:t> to 	process the data.</a:t>
            </a:r>
          </a:p>
        </p:txBody>
      </p:sp>
      <p:pic>
        <p:nvPicPr>
          <p:cNvPr id="23557"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4"/>
          <p:cNvSpPr>
            <a:spLocks noChangeArrowheads="1"/>
          </p:cNvSpPr>
          <p:nvPr/>
        </p:nvSpPr>
        <p:spPr bwMode="auto">
          <a:xfrm>
            <a:off x="6929438" y="3573463"/>
            <a:ext cx="1152525" cy="719137"/>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Data in memory</a:t>
            </a:r>
          </a:p>
        </p:txBody>
      </p:sp>
      <p:sp>
        <p:nvSpPr>
          <p:cNvPr id="23559" name="Rectangle 8"/>
          <p:cNvSpPr>
            <a:spLocks noChangeArrowheads="1"/>
          </p:cNvSpPr>
          <p:nvPr/>
        </p:nvSpPr>
        <p:spPr bwMode="auto">
          <a:xfrm>
            <a:off x="6045200" y="3573463"/>
            <a:ext cx="649288" cy="360362"/>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CPU</a:t>
            </a:r>
          </a:p>
        </p:txBody>
      </p:sp>
    </p:spTree>
    <p:extLst>
      <p:ext uri="{BB962C8B-B14F-4D97-AF65-F5344CB8AC3E}">
        <p14:creationId xmlns:p14="http://schemas.microsoft.com/office/powerpoint/2010/main" val="1061896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053E8820-A475-4AD3-8718-92AE299CA599}" type="slidenum">
              <a:rPr lang="en-US" altLang="zh-CN" sz="1400" smtClean="0">
                <a:latin typeface="Times New Roman" panose="02020603050405020304" pitchFamily="18" charset="0"/>
              </a:rPr>
              <a:pPr>
                <a:spcBef>
                  <a:spcPct val="0"/>
                </a:spcBef>
                <a:buClrTx/>
                <a:buFontTx/>
                <a:buNone/>
              </a:pPr>
              <a:t>29</a:t>
            </a:fld>
            <a:endParaRPr lang="en-US" altLang="zh-CN" sz="1400">
              <a:latin typeface="Times New Roman" panose="02020603050405020304" pitchFamily="18" charset="0"/>
            </a:endParaRPr>
          </a:p>
        </p:txBody>
      </p:sp>
      <p:sp>
        <p:nvSpPr>
          <p:cNvPr id="25603"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pic>
        <p:nvPicPr>
          <p:cNvPr id="2560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4"/>
          <p:cNvSpPr>
            <a:spLocks noChangeArrowheads="1"/>
          </p:cNvSpPr>
          <p:nvPr/>
        </p:nvSpPr>
        <p:spPr bwMode="auto">
          <a:xfrm>
            <a:off x="6929438" y="3573463"/>
            <a:ext cx="1152525" cy="719137"/>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Data in memory</a:t>
            </a:r>
          </a:p>
        </p:txBody>
      </p:sp>
      <p:sp>
        <p:nvSpPr>
          <p:cNvPr id="25606" name="Rectangle 8"/>
          <p:cNvSpPr>
            <a:spLocks noChangeArrowheads="1"/>
          </p:cNvSpPr>
          <p:nvPr/>
        </p:nvSpPr>
        <p:spPr bwMode="auto">
          <a:xfrm>
            <a:off x="6045200" y="3573463"/>
            <a:ext cx="649288" cy="360362"/>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CPU</a:t>
            </a:r>
          </a:p>
        </p:txBody>
      </p:sp>
      <p:sp>
        <p:nvSpPr>
          <p:cNvPr id="10" name="Rectangle 3"/>
          <p:cNvSpPr txBox="1">
            <a:spLocks noChangeArrowheads="1"/>
          </p:cNvSpPr>
          <p:nvPr/>
        </p:nvSpPr>
        <p:spPr bwMode="auto">
          <a:xfrm>
            <a:off x="323850" y="1135063"/>
            <a:ext cx="3743325" cy="531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lr>
                <a:srgbClr val="CC00CC"/>
              </a:buClr>
              <a:buFont typeface="Monotype Sorts" pitchFamily="8" charset="2"/>
              <a:buChar char="u"/>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CC"/>
              </a:buClr>
              <a:buFont typeface="Monotype Sorts" pitchFamily="8" charset="2"/>
              <a:buChar char="w"/>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C00CC"/>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Times New Roman" panose="02020603050405020304" pitchFamily="18" charset="0"/>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Times New Roman"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60000" defTabSz="360000">
              <a:buFont typeface="Wingdings" panose="05000000000000000000" pitchFamily="2" charset="2"/>
              <a:buChar char="p"/>
              <a:defRPr/>
            </a:pPr>
            <a:r>
              <a:rPr lang="en-US" altLang="zh-CN" sz="2400">
                <a:ea typeface="宋体" panose="02010600030101010101" pitchFamily="2" charset="-122"/>
              </a:rPr>
              <a:t>General information 	processing: </a:t>
            </a:r>
            <a:r>
              <a:rPr lang="en-US" altLang="zh-CN" sz="2400">
                <a:solidFill>
                  <a:srgbClr val="FF0000"/>
                </a:solidFill>
                <a:ea typeface="宋体" panose="02010600030101010101" pitchFamily="2" charset="-122"/>
              </a:rPr>
              <a:t>data</a:t>
            </a:r>
            <a:r>
              <a:rPr lang="en-US" altLang="zh-CN" sz="2400">
                <a:ea typeface="宋体" panose="02010600030101010101" pitchFamily="2" charset="-122"/>
              </a:rPr>
              <a:t> are in 	computer (</a:t>
            </a:r>
            <a:r>
              <a:rPr lang="en-US" altLang="zh-CN" sz="2400">
                <a:solidFill>
                  <a:srgbClr val="FF0000"/>
                </a:solidFill>
                <a:ea typeface="宋体" panose="02010600030101010101" pitchFamily="2" charset="-122"/>
              </a:rPr>
              <a:t>memory</a:t>
            </a:r>
            <a:r>
              <a:rPr lang="en-US" altLang="zh-CN" sz="2400">
                <a:ea typeface="宋体" panose="02010600030101010101" pitchFamily="2" charset="-122"/>
              </a:rPr>
              <a:t>) 	and users run </a:t>
            </a:r>
            <a:r>
              <a:rPr lang="en-US" altLang="zh-CN" sz="2400">
                <a:solidFill>
                  <a:srgbClr val="FF0000"/>
                </a:solidFill>
                <a:ea typeface="宋体" panose="02010600030101010101" pitchFamily="2" charset="-122"/>
              </a:rPr>
              <a:t>CPU</a:t>
            </a:r>
            <a:r>
              <a:rPr lang="en-US" altLang="zh-CN" sz="240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a:ea typeface="宋体" panose="02010600030101010101" pitchFamily="2" charset="-122"/>
              </a:rPr>
              <a:t>Information processing 	is involved in four 	components:</a:t>
            </a:r>
            <a:endParaRPr lang="en-US" altLang="zh-CN" sz="2400" dirty="0">
              <a:solidFill>
                <a:schemeClr val="accent6">
                  <a:lumMod val="60000"/>
                  <a:lumOff val="40000"/>
                </a:schemeClr>
              </a:solidFill>
              <a:ea typeface="宋体" panose="02010600030101010101" pitchFamily="2" charset="-122"/>
            </a:endParaRPr>
          </a:p>
        </p:txBody>
      </p:sp>
    </p:spTree>
    <p:extLst>
      <p:ext uri="{BB962C8B-B14F-4D97-AF65-F5344CB8AC3E}">
        <p14:creationId xmlns:p14="http://schemas.microsoft.com/office/powerpoint/2010/main" val="1038371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D3A9022E-9AD0-47F9-B893-D88EB6EA51FF}" type="slidenum">
              <a:rPr lang="en-US" altLang="zh-CN" sz="1400" smtClean="0">
                <a:latin typeface="Times New Roman" panose="02020603050405020304" pitchFamily="18" charset="0"/>
              </a:rPr>
              <a:pPr>
                <a:spcBef>
                  <a:spcPct val="0"/>
                </a:spcBef>
                <a:buClrTx/>
                <a:buFontTx/>
                <a:buNone/>
              </a:pPr>
              <a:t>30</a:t>
            </a:fld>
            <a:endParaRPr lang="en-US" altLang="zh-CN" sz="1400">
              <a:latin typeface="Times New Roman" panose="02020603050405020304" pitchFamily="18" charset="0"/>
            </a:endParaRPr>
          </a:p>
        </p:txBody>
      </p:sp>
      <p:sp>
        <p:nvSpPr>
          <p:cNvPr id="27651"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endParaRPr lang="en-US" altLang="zh-CN" sz="2400" dirty="0">
              <a:solidFill>
                <a:schemeClr val="accent6">
                  <a:lumMod val="60000"/>
                  <a:lumOff val="40000"/>
                </a:schemeClr>
              </a:solidFill>
              <a:ea typeface="宋体" panose="02010600030101010101" pitchFamily="2" charset="-122"/>
            </a:endParaRPr>
          </a:p>
        </p:txBody>
      </p:sp>
      <p:pic>
        <p:nvPicPr>
          <p:cNvPr id="27653"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27655"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27656"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57"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58"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59"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Tree>
    <p:extLst>
      <p:ext uri="{BB962C8B-B14F-4D97-AF65-F5344CB8AC3E}">
        <p14:creationId xmlns:p14="http://schemas.microsoft.com/office/powerpoint/2010/main" val="1299748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4D93A6FC-AFA0-48DB-9145-CC8DBB73EB2B}" type="slidenum">
              <a:rPr lang="en-US" altLang="zh-CN" sz="1400" smtClean="0">
                <a:latin typeface="Times New Roman" panose="02020603050405020304" pitchFamily="18" charset="0"/>
              </a:rPr>
              <a:pPr>
                <a:spcBef>
                  <a:spcPct val="0"/>
                </a:spcBef>
                <a:buClrTx/>
                <a:buFontTx/>
                <a:buNone/>
              </a:pPr>
              <a:t>31</a:t>
            </a:fld>
            <a:endParaRPr lang="en-US" altLang="zh-CN" sz="1400">
              <a:latin typeface="Times New Roman" panose="02020603050405020304" pitchFamily="18" charset="0"/>
            </a:endParaRPr>
          </a:p>
        </p:txBody>
      </p:sp>
      <p:sp>
        <p:nvSpPr>
          <p:cNvPr id="29699"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basic 	operations</a:t>
            </a:r>
            <a:endParaRPr lang="en-US" altLang="zh-CN" sz="2400" dirty="0">
              <a:solidFill>
                <a:schemeClr val="accent6">
                  <a:lumMod val="60000"/>
                  <a:lumOff val="40000"/>
                </a:schemeClr>
              </a:solidFill>
              <a:ea typeface="宋体" panose="02010600030101010101" pitchFamily="2" charset="-122"/>
            </a:endParaRPr>
          </a:p>
        </p:txBody>
      </p:sp>
      <p:pic>
        <p:nvPicPr>
          <p:cNvPr id="29701"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29703" name="Rectangle 6"/>
          <p:cNvSpPr>
            <a:spLocks noChangeArrowheads="1"/>
          </p:cNvSpPr>
          <p:nvPr/>
        </p:nvSpPr>
        <p:spPr bwMode="auto">
          <a:xfrm>
            <a:off x="6045200" y="3573463"/>
            <a:ext cx="685800" cy="719137"/>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000" b="1">
              <a:solidFill>
                <a:srgbClr val="FF0000"/>
              </a:solidFill>
              <a:ea typeface="宋体" panose="02010600030101010101" pitchFamily="2" charset="-122"/>
              <a:cs typeface="Times New Roman" panose="02020603050405020304" pitchFamily="18" charset="0"/>
            </a:endParaRPr>
          </a:p>
        </p:txBody>
      </p:sp>
      <p:sp>
        <p:nvSpPr>
          <p:cNvPr id="29704"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29705"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6"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7"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8"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Tree>
    <p:extLst>
      <p:ext uri="{BB962C8B-B14F-4D97-AF65-F5344CB8AC3E}">
        <p14:creationId xmlns:p14="http://schemas.microsoft.com/office/powerpoint/2010/main" val="1249692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AFC54CE5-96F3-42CC-8402-3CD3FFB04EFA}" type="slidenum">
              <a:rPr lang="en-US" altLang="zh-CN" sz="1400" smtClean="0">
                <a:latin typeface="Times New Roman" panose="02020603050405020304" pitchFamily="18" charset="0"/>
              </a:rPr>
              <a:pPr>
                <a:spcBef>
                  <a:spcPct val="0"/>
                </a:spcBef>
                <a:buClrTx/>
                <a:buFontTx/>
                <a:buNone/>
              </a:pPr>
              <a:t>32</a:t>
            </a:fld>
            <a:endParaRPr lang="en-US" altLang="zh-CN" sz="1400">
              <a:latin typeface="Times New Roman" panose="02020603050405020304" pitchFamily="18" charset="0"/>
            </a:endParaRPr>
          </a:p>
        </p:txBody>
      </p:sp>
      <p:sp>
        <p:nvSpPr>
          <p:cNvPr id="31747"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basic 	operations</a:t>
            </a:r>
            <a:r>
              <a:rPr lang="en-US" altLang="zh-CN" sz="2400" dirty="0">
                <a:ea typeface="宋体" panose="02010600030101010101" pitchFamily="2" charset="-122"/>
              </a:rPr>
              <a:t>, </a:t>
            </a:r>
            <a:r>
              <a:rPr lang="en-US" altLang="zh-CN" sz="2400" dirty="0">
                <a:solidFill>
                  <a:srgbClr val="FFC000"/>
                </a:solidFill>
                <a:ea typeface="宋体" panose="02010600030101010101" pitchFamily="2" charset="-122"/>
              </a:rPr>
              <a:t>algorithm</a:t>
            </a:r>
            <a:endParaRPr lang="en-US" altLang="zh-CN" sz="2400" dirty="0">
              <a:solidFill>
                <a:schemeClr val="accent6">
                  <a:lumMod val="60000"/>
                  <a:lumOff val="40000"/>
                </a:schemeClr>
              </a:solidFill>
              <a:ea typeface="宋体" panose="02010600030101010101" pitchFamily="2" charset="-122"/>
            </a:endParaRPr>
          </a:p>
        </p:txBody>
      </p:sp>
      <p:pic>
        <p:nvPicPr>
          <p:cNvPr id="31749"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31751" name="Rectangle 6"/>
          <p:cNvSpPr>
            <a:spLocks noChangeArrowheads="1"/>
          </p:cNvSpPr>
          <p:nvPr/>
        </p:nvSpPr>
        <p:spPr bwMode="auto">
          <a:xfrm>
            <a:off x="6045200" y="3573463"/>
            <a:ext cx="685800" cy="719137"/>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000" b="1">
              <a:solidFill>
                <a:srgbClr val="FF0000"/>
              </a:solidFill>
              <a:ea typeface="宋体" panose="02010600030101010101" pitchFamily="2" charset="-122"/>
              <a:cs typeface="Times New Roman" panose="02020603050405020304" pitchFamily="18" charset="0"/>
            </a:endParaRPr>
          </a:p>
        </p:txBody>
      </p:sp>
      <p:sp>
        <p:nvSpPr>
          <p:cNvPr id="31752"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31753"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754"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755"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756"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31759" name="Cloud Callout 11"/>
          <p:cNvSpPr>
            <a:spLocks noChangeArrowheads="1"/>
          </p:cNvSpPr>
          <p:nvPr/>
        </p:nvSpPr>
        <p:spPr bwMode="auto">
          <a:xfrm>
            <a:off x="4056063" y="1044575"/>
            <a:ext cx="2016125" cy="855663"/>
          </a:xfrm>
          <a:prstGeom prst="cloudCallout">
            <a:avLst>
              <a:gd name="adj1" fmla="val -15000"/>
              <a:gd name="adj2" fmla="val 77787"/>
            </a:avLst>
          </a:prstGeom>
          <a:solidFill>
            <a:srgbClr val="00B05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C000"/>
                </a:solidFill>
                <a:ea typeface="宋体" panose="02010600030101010101" pitchFamily="2" charset="-122"/>
              </a:rPr>
              <a:t>Algorithm</a:t>
            </a:r>
          </a:p>
          <a:p>
            <a:pPr>
              <a:spcBef>
                <a:spcPct val="0"/>
              </a:spcBef>
              <a:buClrTx/>
              <a:buFontTx/>
              <a:buNone/>
            </a:pPr>
            <a:r>
              <a:rPr lang="en-US" altLang="zh-CN" sz="2000">
                <a:solidFill>
                  <a:srgbClr val="FFC000"/>
                </a:solidFill>
                <a:ea typeface="宋体" panose="02010600030101010101" pitchFamily="2" charset="-122"/>
              </a:rPr>
              <a:t>  (ideas)</a:t>
            </a:r>
          </a:p>
        </p:txBody>
      </p:sp>
    </p:spTree>
    <p:extLst>
      <p:ext uri="{BB962C8B-B14F-4D97-AF65-F5344CB8AC3E}">
        <p14:creationId xmlns:p14="http://schemas.microsoft.com/office/powerpoint/2010/main" val="549806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2CB1F62B-30AE-4234-BE71-32749F3B47E8}" type="slidenum">
              <a:rPr lang="en-US" altLang="zh-CN" sz="1400" smtClean="0">
                <a:latin typeface="Times New Roman" panose="02020603050405020304" pitchFamily="18" charset="0"/>
              </a:rPr>
              <a:pPr>
                <a:spcBef>
                  <a:spcPct val="0"/>
                </a:spcBef>
                <a:buClrTx/>
                <a:buFontTx/>
                <a:buNone/>
              </a:pPr>
              <a:t>33</a:t>
            </a:fld>
            <a:endParaRPr lang="en-US" altLang="zh-CN" sz="1400">
              <a:latin typeface="Times New Roman" panose="02020603050405020304" pitchFamily="18" charset="0"/>
            </a:endParaRPr>
          </a:p>
        </p:txBody>
      </p:sp>
      <p:sp>
        <p:nvSpPr>
          <p:cNvPr id="33795"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basic 	operations</a:t>
            </a:r>
            <a:r>
              <a:rPr lang="en-US" altLang="zh-CN" sz="2400" dirty="0">
                <a:ea typeface="宋体" panose="02010600030101010101" pitchFamily="2" charset="-122"/>
              </a:rPr>
              <a:t>, </a:t>
            </a:r>
            <a:r>
              <a:rPr lang="en-US" altLang="zh-CN" sz="2400" dirty="0">
                <a:solidFill>
                  <a:srgbClr val="FFC000"/>
                </a:solidFill>
                <a:ea typeface="宋体" panose="02010600030101010101" pitchFamily="2" charset="-122"/>
              </a:rPr>
              <a:t>algorithm</a:t>
            </a:r>
            <a:r>
              <a:rPr lang="en-US" altLang="zh-CN" sz="2400" dirty="0">
                <a:ea typeface="宋体" panose="02010600030101010101" pitchFamily="2" charset="-122"/>
              </a:rPr>
              <a:t>, 	and </a:t>
            </a:r>
            <a:r>
              <a:rPr lang="en-US" altLang="zh-CN" sz="2400" dirty="0">
                <a:solidFill>
                  <a:schemeClr val="accent6">
                    <a:lumMod val="60000"/>
                    <a:lumOff val="40000"/>
                  </a:schemeClr>
                </a:solidFill>
                <a:ea typeface="宋体" panose="02010600030101010101" pitchFamily="2" charset="-122"/>
              </a:rPr>
              <a:t>programming 	language</a:t>
            </a:r>
          </a:p>
        </p:txBody>
      </p:sp>
      <p:pic>
        <p:nvPicPr>
          <p:cNvPr id="33797"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33799" name="Rectangle 6"/>
          <p:cNvSpPr>
            <a:spLocks noChangeArrowheads="1"/>
          </p:cNvSpPr>
          <p:nvPr/>
        </p:nvSpPr>
        <p:spPr bwMode="auto">
          <a:xfrm>
            <a:off x="6045200" y="3573463"/>
            <a:ext cx="685800" cy="719137"/>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000" b="1">
              <a:solidFill>
                <a:srgbClr val="FF0000"/>
              </a:solidFill>
              <a:ea typeface="宋体" panose="02010600030101010101" pitchFamily="2" charset="-122"/>
              <a:cs typeface="Times New Roman" panose="02020603050405020304" pitchFamily="18" charset="0"/>
            </a:endParaRPr>
          </a:p>
        </p:txBody>
      </p:sp>
      <p:sp>
        <p:nvSpPr>
          <p:cNvPr id="33800"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33801"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802"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803"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804"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33807" name="Cloud Callout 11"/>
          <p:cNvSpPr>
            <a:spLocks noChangeArrowheads="1"/>
          </p:cNvSpPr>
          <p:nvPr/>
        </p:nvSpPr>
        <p:spPr bwMode="auto">
          <a:xfrm>
            <a:off x="4056063" y="1044575"/>
            <a:ext cx="2016125" cy="855663"/>
          </a:xfrm>
          <a:prstGeom prst="cloudCallout">
            <a:avLst>
              <a:gd name="adj1" fmla="val -15000"/>
              <a:gd name="adj2" fmla="val 77787"/>
            </a:avLst>
          </a:prstGeom>
          <a:solidFill>
            <a:srgbClr val="00B05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C000"/>
                </a:solidFill>
                <a:ea typeface="宋体" panose="02010600030101010101" pitchFamily="2" charset="-122"/>
              </a:rPr>
              <a:t>Algorithm</a:t>
            </a:r>
          </a:p>
          <a:p>
            <a:pPr>
              <a:spcBef>
                <a:spcPct val="0"/>
              </a:spcBef>
              <a:buClrTx/>
              <a:buFontTx/>
              <a:buNone/>
            </a:pPr>
            <a:r>
              <a:rPr lang="en-US" altLang="zh-CN" sz="2000">
                <a:solidFill>
                  <a:srgbClr val="FFC000"/>
                </a:solidFill>
                <a:ea typeface="宋体" panose="02010600030101010101" pitchFamily="2" charset="-122"/>
              </a:rPr>
              <a:t>  (ideas)</a:t>
            </a:r>
          </a:p>
        </p:txBody>
      </p:sp>
      <p:sp>
        <p:nvSpPr>
          <p:cNvPr id="33808" name="Rectangle 17"/>
          <p:cNvSpPr>
            <a:spLocks noChangeArrowheads="1"/>
          </p:cNvSpPr>
          <p:nvPr/>
        </p:nvSpPr>
        <p:spPr bwMode="auto">
          <a:xfrm>
            <a:off x="6146800" y="1676400"/>
            <a:ext cx="1017588" cy="977900"/>
          </a:xfrm>
          <a:prstGeom prst="rect">
            <a:avLst/>
          </a:prstGeom>
          <a:solidFill>
            <a:schemeClr val="bg1"/>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7878DE"/>
                </a:solidFill>
                <a:ea typeface="宋体" panose="02010600030101010101" pitchFamily="2" charset="-122"/>
              </a:rPr>
              <a:t>main();</a:t>
            </a:r>
          </a:p>
          <a:p>
            <a:pPr>
              <a:spcBef>
                <a:spcPct val="0"/>
              </a:spcBef>
              <a:buClrTx/>
              <a:buFontTx/>
              <a:buNone/>
            </a:pPr>
            <a:r>
              <a:rPr lang="en-US" altLang="zh-CN" sz="1400">
                <a:solidFill>
                  <a:srgbClr val="7878DE"/>
                </a:solidFill>
                <a:ea typeface="宋体" panose="02010600030101010101" pitchFamily="2" charset="-122"/>
              </a:rPr>
              <a:t>{</a:t>
            </a:r>
          </a:p>
          <a:p>
            <a:pPr>
              <a:spcBef>
                <a:spcPct val="0"/>
              </a:spcBef>
              <a:buClrTx/>
              <a:buFontTx/>
              <a:buNone/>
            </a:pPr>
            <a:r>
              <a:rPr lang="en-US" altLang="zh-CN" sz="1400">
                <a:solidFill>
                  <a:srgbClr val="7878DE"/>
                </a:solidFill>
                <a:ea typeface="宋体" panose="02010600030101010101" pitchFamily="2" charset="-122"/>
              </a:rPr>
              <a:t>    ……</a:t>
            </a:r>
          </a:p>
          <a:p>
            <a:pPr>
              <a:spcBef>
                <a:spcPct val="0"/>
              </a:spcBef>
              <a:buClrTx/>
              <a:buFontTx/>
              <a:buNone/>
            </a:pPr>
            <a:r>
              <a:rPr lang="en-US" altLang="zh-CN" sz="1400">
                <a:solidFill>
                  <a:srgbClr val="7878DE"/>
                </a:solidFill>
                <a:ea typeface="宋体" panose="02010600030101010101" pitchFamily="2" charset="-122"/>
              </a:rPr>
              <a:t>}</a:t>
            </a:r>
          </a:p>
        </p:txBody>
      </p:sp>
    </p:spTree>
    <p:extLst>
      <p:ext uri="{BB962C8B-B14F-4D97-AF65-F5344CB8AC3E}">
        <p14:creationId xmlns:p14="http://schemas.microsoft.com/office/powerpoint/2010/main" val="1423618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B7E36F11-4619-4846-B9EE-4EA5C7EF17C9}" type="slidenum">
              <a:rPr lang="en-US" altLang="zh-CN" sz="1400" smtClean="0">
                <a:latin typeface="Times New Roman" panose="02020603050405020304" pitchFamily="18" charset="0"/>
              </a:rPr>
              <a:pPr>
                <a:spcBef>
                  <a:spcPct val="0"/>
                </a:spcBef>
                <a:buClrTx/>
                <a:buFontTx/>
                <a:buNone/>
              </a:pPr>
              <a:t>34</a:t>
            </a:fld>
            <a:endParaRPr lang="en-US" altLang="zh-CN" sz="1400">
              <a:latin typeface="Times New Roman" panose="02020603050405020304" pitchFamily="18" charset="0"/>
            </a:endParaRPr>
          </a:p>
        </p:txBody>
      </p:sp>
      <p:sp>
        <p:nvSpPr>
          <p:cNvPr id="35843"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basic 	operations</a:t>
            </a:r>
            <a:r>
              <a:rPr lang="en-US" altLang="zh-CN" sz="2400" dirty="0">
                <a:ea typeface="宋体" panose="02010600030101010101" pitchFamily="2" charset="-122"/>
              </a:rPr>
              <a:t>, </a:t>
            </a:r>
            <a:r>
              <a:rPr lang="en-US" altLang="zh-CN" sz="2400" dirty="0">
                <a:solidFill>
                  <a:srgbClr val="FFC000"/>
                </a:solidFill>
                <a:ea typeface="宋体" panose="02010600030101010101" pitchFamily="2" charset="-122"/>
              </a:rPr>
              <a:t>algorithm</a:t>
            </a:r>
            <a:r>
              <a:rPr lang="en-US" altLang="zh-CN" sz="2400" dirty="0">
                <a:ea typeface="宋体" panose="02010600030101010101" pitchFamily="2" charset="-122"/>
              </a:rPr>
              <a:t>, 	and </a:t>
            </a:r>
            <a:r>
              <a:rPr lang="en-US" altLang="zh-CN" sz="2400" dirty="0">
                <a:solidFill>
                  <a:schemeClr val="accent6">
                    <a:lumMod val="60000"/>
                    <a:lumOff val="40000"/>
                  </a:schemeClr>
                </a:solidFill>
                <a:ea typeface="宋体" panose="02010600030101010101" pitchFamily="2" charset="-122"/>
              </a:rPr>
              <a:t>programming 	language.</a:t>
            </a:r>
          </a:p>
          <a:p>
            <a:pPr marL="0" indent="-360000" defTabSz="360000">
              <a:buFont typeface="Wingdings" panose="05000000000000000000" pitchFamily="2" charset="2"/>
              <a:buChar char="p"/>
              <a:defRPr/>
            </a:pPr>
            <a:r>
              <a:rPr lang="en-US" altLang="zh-CN" sz="2400" dirty="0">
                <a:ea typeface="宋体" panose="02010600030101010101" pitchFamily="2" charset="-122"/>
              </a:rPr>
              <a:t>Example: programming 	with Java, C++ etc.</a:t>
            </a:r>
          </a:p>
        </p:txBody>
      </p:sp>
      <p:pic>
        <p:nvPicPr>
          <p:cNvPr id="35845"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35847" name="Rectangle 6"/>
          <p:cNvSpPr>
            <a:spLocks noChangeArrowheads="1"/>
          </p:cNvSpPr>
          <p:nvPr/>
        </p:nvSpPr>
        <p:spPr bwMode="auto">
          <a:xfrm>
            <a:off x="6045200" y="3573463"/>
            <a:ext cx="685800" cy="719137"/>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000" b="1">
              <a:solidFill>
                <a:srgbClr val="FF0000"/>
              </a:solidFill>
              <a:ea typeface="宋体" panose="02010600030101010101" pitchFamily="2" charset="-122"/>
              <a:cs typeface="Times New Roman" panose="02020603050405020304" pitchFamily="18" charset="0"/>
            </a:endParaRPr>
          </a:p>
        </p:txBody>
      </p:sp>
      <p:sp>
        <p:nvSpPr>
          <p:cNvPr id="35848"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35849"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0"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1"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2"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35855" name="Cloud Callout 11"/>
          <p:cNvSpPr>
            <a:spLocks noChangeArrowheads="1"/>
          </p:cNvSpPr>
          <p:nvPr/>
        </p:nvSpPr>
        <p:spPr bwMode="auto">
          <a:xfrm>
            <a:off x="4056063" y="1044575"/>
            <a:ext cx="2016125" cy="855663"/>
          </a:xfrm>
          <a:prstGeom prst="cloudCallout">
            <a:avLst>
              <a:gd name="adj1" fmla="val -15000"/>
              <a:gd name="adj2" fmla="val 77787"/>
            </a:avLst>
          </a:prstGeom>
          <a:solidFill>
            <a:srgbClr val="00B05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C000"/>
                </a:solidFill>
                <a:ea typeface="宋体" panose="02010600030101010101" pitchFamily="2" charset="-122"/>
              </a:rPr>
              <a:t>Algorithm</a:t>
            </a:r>
          </a:p>
          <a:p>
            <a:pPr>
              <a:spcBef>
                <a:spcPct val="0"/>
              </a:spcBef>
              <a:buClrTx/>
              <a:buFontTx/>
              <a:buNone/>
            </a:pPr>
            <a:r>
              <a:rPr lang="en-US" altLang="zh-CN" sz="2000">
                <a:solidFill>
                  <a:srgbClr val="FFC000"/>
                </a:solidFill>
                <a:ea typeface="宋体" panose="02010600030101010101" pitchFamily="2" charset="-122"/>
              </a:rPr>
              <a:t>  (ideas)</a:t>
            </a:r>
          </a:p>
        </p:txBody>
      </p:sp>
      <p:sp>
        <p:nvSpPr>
          <p:cNvPr id="35856" name="Rectangle 17"/>
          <p:cNvSpPr>
            <a:spLocks noChangeArrowheads="1"/>
          </p:cNvSpPr>
          <p:nvPr/>
        </p:nvSpPr>
        <p:spPr bwMode="auto">
          <a:xfrm>
            <a:off x="6146800" y="1676400"/>
            <a:ext cx="1017588" cy="977900"/>
          </a:xfrm>
          <a:prstGeom prst="rect">
            <a:avLst/>
          </a:prstGeom>
          <a:solidFill>
            <a:schemeClr val="bg1"/>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7878DE"/>
                </a:solidFill>
                <a:ea typeface="宋体" panose="02010600030101010101" pitchFamily="2" charset="-122"/>
              </a:rPr>
              <a:t>main();</a:t>
            </a:r>
          </a:p>
          <a:p>
            <a:pPr>
              <a:spcBef>
                <a:spcPct val="0"/>
              </a:spcBef>
              <a:buClrTx/>
              <a:buFontTx/>
              <a:buNone/>
            </a:pPr>
            <a:r>
              <a:rPr lang="en-US" altLang="zh-CN" sz="1400">
                <a:solidFill>
                  <a:srgbClr val="7878DE"/>
                </a:solidFill>
                <a:ea typeface="宋体" panose="02010600030101010101" pitchFamily="2" charset="-122"/>
              </a:rPr>
              <a:t>{</a:t>
            </a:r>
          </a:p>
          <a:p>
            <a:pPr>
              <a:spcBef>
                <a:spcPct val="0"/>
              </a:spcBef>
              <a:buClrTx/>
              <a:buFontTx/>
              <a:buNone/>
            </a:pPr>
            <a:r>
              <a:rPr lang="en-US" altLang="zh-CN" sz="1400">
                <a:solidFill>
                  <a:srgbClr val="7878DE"/>
                </a:solidFill>
                <a:ea typeface="宋体" panose="02010600030101010101" pitchFamily="2" charset="-122"/>
              </a:rPr>
              <a:t>    ……</a:t>
            </a:r>
          </a:p>
          <a:p>
            <a:pPr>
              <a:spcBef>
                <a:spcPct val="0"/>
              </a:spcBef>
              <a:buClrTx/>
              <a:buFontTx/>
              <a:buNone/>
            </a:pPr>
            <a:r>
              <a:rPr lang="en-US" altLang="zh-CN" sz="1400">
                <a:solidFill>
                  <a:srgbClr val="7878DE"/>
                </a:solidFill>
                <a:ea typeface="宋体" panose="02010600030101010101" pitchFamily="2" charset="-122"/>
              </a:rPr>
              <a:t>}</a:t>
            </a:r>
          </a:p>
        </p:txBody>
      </p:sp>
    </p:spTree>
    <p:extLst>
      <p:ext uri="{BB962C8B-B14F-4D97-AF65-F5344CB8AC3E}">
        <p14:creationId xmlns:p14="http://schemas.microsoft.com/office/powerpoint/2010/main" val="1954953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2D9D31B2-E01E-43A4-8129-4E74CF0A3053}" type="slidenum">
              <a:rPr lang="en-US" altLang="zh-CN" sz="1400" smtClean="0">
                <a:latin typeface="Times New Roman" panose="02020603050405020304" pitchFamily="18" charset="0"/>
              </a:rPr>
              <a:pPr>
                <a:spcBef>
                  <a:spcPct val="0"/>
                </a:spcBef>
                <a:buClrTx/>
                <a:buFontTx/>
                <a:buNone/>
              </a:pPr>
              <a:t>35</a:t>
            </a:fld>
            <a:endParaRPr lang="en-US" altLang="zh-CN" sz="1400">
              <a:latin typeface="Times New Roman" panose="02020603050405020304" pitchFamily="18" charset="0"/>
            </a:endParaRPr>
          </a:p>
        </p:txBody>
      </p:sp>
      <p:sp>
        <p:nvSpPr>
          <p:cNvPr id="37891"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Tree>
    <p:extLst>
      <p:ext uri="{BB962C8B-B14F-4D97-AF65-F5344CB8AC3E}">
        <p14:creationId xmlns:p14="http://schemas.microsoft.com/office/powerpoint/2010/main" val="2720107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0C858999-5C12-4C9B-AF75-4B3C467BE4E0}" type="slidenum">
              <a:rPr lang="en-US" altLang="zh-CN" sz="1400" smtClean="0">
                <a:latin typeface="Times New Roman" panose="02020603050405020304" pitchFamily="18" charset="0"/>
              </a:rPr>
              <a:pPr>
                <a:spcBef>
                  <a:spcPct val="0"/>
                </a:spcBef>
                <a:buClrTx/>
                <a:buFontTx/>
                <a:buNone/>
              </a:pPr>
              <a:t>36</a:t>
            </a:fld>
            <a:endParaRPr lang="en-US" altLang="zh-CN" sz="1400">
              <a:latin typeface="Times New Roman" panose="02020603050405020304" pitchFamily="18" charset="0"/>
            </a:endParaRPr>
          </a:p>
        </p:txBody>
      </p:sp>
      <p:sp>
        <p:nvSpPr>
          <p:cNvPr id="39939"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39940"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p:txBody>
      </p:sp>
    </p:spTree>
    <p:extLst>
      <p:ext uri="{BB962C8B-B14F-4D97-AF65-F5344CB8AC3E}">
        <p14:creationId xmlns:p14="http://schemas.microsoft.com/office/powerpoint/2010/main" val="3965035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EB37443F-5B0D-4DAD-97F8-DD35C59C28DC}" type="slidenum">
              <a:rPr lang="en-US" altLang="zh-CN" sz="1400" smtClean="0">
                <a:latin typeface="Times New Roman" panose="02020603050405020304" pitchFamily="18" charset="0"/>
              </a:rPr>
              <a:pPr>
                <a:spcBef>
                  <a:spcPct val="0"/>
                </a:spcBef>
                <a:buClrTx/>
                <a:buFontTx/>
                <a:buNone/>
              </a:pPr>
              <a:t>37</a:t>
            </a:fld>
            <a:endParaRPr lang="en-US" altLang="zh-CN" sz="1400">
              <a:latin typeface="Times New Roman" panose="02020603050405020304" pitchFamily="18" charset="0"/>
            </a:endParaRPr>
          </a:p>
        </p:txBody>
      </p:sp>
      <p:sp>
        <p:nvSpPr>
          <p:cNvPr id="41987"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41988"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a:p>
            <a:pPr marL="0" indent="-358775" defTabSz="358775">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p:txBody>
      </p:sp>
    </p:spTree>
    <p:extLst>
      <p:ext uri="{BB962C8B-B14F-4D97-AF65-F5344CB8AC3E}">
        <p14:creationId xmlns:p14="http://schemas.microsoft.com/office/powerpoint/2010/main" val="3599911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9CBBAB1E-B272-47DF-B2B2-DDE3840B0AB7}" type="slidenum">
              <a:rPr lang="en-US" altLang="zh-CN" sz="1400" smtClean="0">
                <a:latin typeface="Times New Roman" panose="02020603050405020304" pitchFamily="18" charset="0"/>
              </a:rPr>
              <a:pPr>
                <a:spcBef>
                  <a:spcPct val="0"/>
                </a:spcBef>
                <a:buClrTx/>
                <a:buFontTx/>
                <a:buNone/>
              </a:pPr>
              <a:t>38</a:t>
            </a:fld>
            <a:endParaRPr lang="en-US" altLang="zh-CN" sz="1400">
              <a:latin typeface="Times New Roman" panose="02020603050405020304" pitchFamily="18" charset="0"/>
            </a:endParaRPr>
          </a:p>
        </p:txBody>
      </p:sp>
      <p:sp>
        <p:nvSpPr>
          <p:cNvPr id="44035"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44036"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a:p>
            <a:pPr marL="0" indent="-358775" defTabSz="358775">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p:txBody>
      </p:sp>
      <p:grpSp>
        <p:nvGrpSpPr>
          <p:cNvPr id="44037" name="Group 4"/>
          <p:cNvGrpSpPr>
            <a:grpSpLocks/>
          </p:cNvGrpSpPr>
          <p:nvPr/>
        </p:nvGrpSpPr>
        <p:grpSpPr bwMode="auto">
          <a:xfrm>
            <a:off x="4140200" y="1662113"/>
            <a:ext cx="4573588" cy="4814887"/>
            <a:chOff x="4067945" y="1387090"/>
            <a:chExt cx="4573506" cy="4814217"/>
          </a:xfrm>
        </p:grpSpPr>
        <p:pic>
          <p:nvPicPr>
            <p:cNvPr id="44038"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Rectangle 6"/>
            <p:cNvSpPr>
              <a:spLocks noChangeArrowheads="1"/>
            </p:cNvSpPr>
            <p:nvPr/>
          </p:nvSpPr>
          <p:spPr bwMode="auto">
            <a:xfrm>
              <a:off x="6929636" y="3573016"/>
              <a:ext cx="1152128" cy="72008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Data in memory</a:t>
              </a:r>
            </a:p>
          </p:txBody>
        </p:sp>
        <p:sp>
          <p:nvSpPr>
            <p:cNvPr id="44040" name="Rectangle 7"/>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CPU</a:t>
              </a:r>
            </a:p>
          </p:txBody>
        </p:sp>
      </p:grpSp>
    </p:spTree>
    <p:extLst>
      <p:ext uri="{BB962C8B-B14F-4D97-AF65-F5344CB8AC3E}">
        <p14:creationId xmlns:p14="http://schemas.microsoft.com/office/powerpoint/2010/main" val="2498346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5D6F65CD-6C8A-42B5-AE48-904289F70A1C}" type="slidenum">
              <a:rPr lang="en-US" altLang="zh-CN" sz="1400" smtClean="0">
                <a:latin typeface="Times New Roman" panose="02020603050405020304" pitchFamily="18" charset="0"/>
              </a:rPr>
              <a:pPr>
                <a:spcBef>
                  <a:spcPct val="0"/>
                </a:spcBef>
                <a:buClrTx/>
                <a:buFontTx/>
                <a:buNone/>
              </a:pPr>
              <a:t>39</a:t>
            </a:fld>
            <a:endParaRPr lang="en-US" altLang="zh-CN" sz="1400">
              <a:latin typeface="Times New Roman" panose="02020603050405020304" pitchFamily="18" charset="0"/>
            </a:endParaRPr>
          </a:p>
        </p:txBody>
      </p:sp>
      <p:sp>
        <p:nvSpPr>
          <p:cNvPr id="46083"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46084"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a:p>
            <a:pPr marL="0" indent="-358775" defTabSz="358775">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p:txBody>
      </p:sp>
      <p:grpSp>
        <p:nvGrpSpPr>
          <p:cNvPr id="46085" name="Group 4"/>
          <p:cNvGrpSpPr>
            <a:grpSpLocks/>
          </p:cNvGrpSpPr>
          <p:nvPr/>
        </p:nvGrpSpPr>
        <p:grpSpPr bwMode="auto">
          <a:xfrm>
            <a:off x="4859338" y="5013325"/>
            <a:ext cx="1296987" cy="1238250"/>
            <a:chOff x="4067945" y="1387090"/>
            <a:chExt cx="4573506" cy="4814217"/>
          </a:xfrm>
        </p:grpSpPr>
        <p:pic>
          <p:nvPicPr>
            <p:cNvPr id="46087"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8" name="Rectangle 7"/>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
        <p:nvSpPr>
          <p:cNvPr id="46086" name="Rectangle 8"/>
          <p:cNvSpPr>
            <a:spLocks noChangeArrowheads="1"/>
          </p:cNvSpPr>
          <p:nvPr/>
        </p:nvSpPr>
        <p:spPr bwMode="auto">
          <a:xfrm>
            <a:off x="6156325" y="1844675"/>
            <a:ext cx="2592388" cy="4403725"/>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a:t>
            </a:r>
          </a:p>
        </p:txBody>
      </p:sp>
    </p:spTree>
    <p:extLst>
      <p:ext uri="{BB962C8B-B14F-4D97-AF65-F5344CB8AC3E}">
        <p14:creationId xmlns:p14="http://schemas.microsoft.com/office/powerpoint/2010/main" val="1113208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531B23F5-B198-467A-B5F7-17E4260DFF35}" type="slidenum">
              <a:rPr lang="en-US" altLang="zh-CN" sz="1400" smtClean="0">
                <a:latin typeface="Times New Roman" panose="02020603050405020304" pitchFamily="18" charset="0"/>
              </a:rPr>
              <a:pPr>
                <a:spcBef>
                  <a:spcPct val="0"/>
                </a:spcBef>
                <a:buClrTx/>
                <a:buFontTx/>
                <a:buNone/>
              </a:pPr>
              <a:t>40</a:t>
            </a:fld>
            <a:endParaRPr lang="en-US" altLang="zh-CN" sz="1400">
              <a:latin typeface="Times New Roman" panose="02020603050405020304" pitchFamily="18" charset="0"/>
            </a:endParaRPr>
          </a:p>
        </p:txBody>
      </p:sp>
      <p:sp>
        <p:nvSpPr>
          <p:cNvPr id="48131"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48132"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a:p>
            <a:pPr marL="0" indent="-358775" defTabSz="358775">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p:txBody>
      </p:sp>
      <p:sp>
        <p:nvSpPr>
          <p:cNvPr id="48133" name="Flowchart: Magnetic Disk 1"/>
          <p:cNvSpPr>
            <a:spLocks noChangeArrowheads="1"/>
          </p:cNvSpPr>
          <p:nvPr/>
        </p:nvSpPr>
        <p:spPr bwMode="auto">
          <a:xfrm>
            <a:off x="6173788" y="1773238"/>
            <a:ext cx="2663825" cy="4695825"/>
          </a:xfrm>
          <a:prstGeom prst="flowChartMagneticDisk">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8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 </a:t>
            </a:r>
          </a:p>
          <a:p>
            <a:pPr algn="ctr">
              <a:spcBef>
                <a:spcPct val="0"/>
              </a:spcBef>
              <a:buClrTx/>
              <a:buFontTx/>
              <a:buNone/>
            </a:pPr>
            <a:r>
              <a:rPr lang="en-US" altLang="zh-CN" sz="2800">
                <a:solidFill>
                  <a:srgbClr val="FF0000"/>
                </a:solidFill>
                <a:ea typeface="宋体" panose="02010600030101010101" pitchFamily="2" charset="-122"/>
              </a:rPr>
              <a:t>(in disks)</a:t>
            </a:r>
          </a:p>
        </p:txBody>
      </p:sp>
      <p:grpSp>
        <p:nvGrpSpPr>
          <p:cNvPr id="48134" name="Group 9"/>
          <p:cNvGrpSpPr>
            <a:grpSpLocks/>
          </p:cNvGrpSpPr>
          <p:nvPr/>
        </p:nvGrpSpPr>
        <p:grpSpPr bwMode="auto">
          <a:xfrm>
            <a:off x="4859338" y="5013325"/>
            <a:ext cx="1296987" cy="1238250"/>
            <a:chOff x="4067945" y="1387090"/>
            <a:chExt cx="4573506" cy="4814217"/>
          </a:xfrm>
        </p:grpSpPr>
        <p:pic>
          <p:nvPicPr>
            <p:cNvPr id="48135"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Rectangle 11"/>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Tree>
    <p:extLst>
      <p:ext uri="{BB962C8B-B14F-4D97-AF65-F5344CB8AC3E}">
        <p14:creationId xmlns:p14="http://schemas.microsoft.com/office/powerpoint/2010/main" val="2267008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B53180A9-3CF3-4236-A711-AC638BA00656}" type="slidenum">
              <a:rPr lang="en-US" altLang="zh-CN" sz="1400" smtClean="0">
                <a:latin typeface="Times New Roman" panose="02020603050405020304" pitchFamily="18" charset="0"/>
              </a:rPr>
              <a:pPr>
                <a:spcBef>
                  <a:spcPct val="0"/>
                </a:spcBef>
                <a:buClrTx/>
                <a:buFontTx/>
                <a:buNone/>
              </a:pPr>
              <a:t>41</a:t>
            </a:fld>
            <a:endParaRPr lang="en-US" altLang="zh-CN" sz="1400">
              <a:latin typeface="Times New Roman" panose="02020603050405020304" pitchFamily="18" charset="0"/>
            </a:endParaRPr>
          </a:p>
        </p:txBody>
      </p:sp>
      <p:sp>
        <p:nvSpPr>
          <p:cNvPr id="50179"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50180" name="Flowchart: Magnetic Disk 1"/>
          <p:cNvSpPr>
            <a:spLocks noChangeArrowheads="1"/>
          </p:cNvSpPr>
          <p:nvPr/>
        </p:nvSpPr>
        <p:spPr bwMode="auto">
          <a:xfrm>
            <a:off x="6173788" y="1773238"/>
            <a:ext cx="2663825" cy="4695825"/>
          </a:xfrm>
          <a:prstGeom prst="flowChartMagneticDisk">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8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 </a:t>
            </a:r>
          </a:p>
          <a:p>
            <a:pPr algn="ctr">
              <a:spcBef>
                <a:spcPct val="0"/>
              </a:spcBef>
              <a:buClrTx/>
              <a:buFontTx/>
              <a:buNone/>
            </a:pPr>
            <a:r>
              <a:rPr lang="en-US" altLang="zh-CN" sz="2800">
                <a:solidFill>
                  <a:srgbClr val="FF0000"/>
                </a:solidFill>
                <a:ea typeface="宋体" panose="02010600030101010101" pitchFamily="2" charset="-122"/>
              </a:rPr>
              <a:t>(in disks)</a:t>
            </a:r>
          </a:p>
        </p:txBody>
      </p:sp>
      <p:grpSp>
        <p:nvGrpSpPr>
          <p:cNvPr id="50181" name="Group 9"/>
          <p:cNvGrpSpPr>
            <a:grpSpLocks/>
          </p:cNvGrpSpPr>
          <p:nvPr/>
        </p:nvGrpSpPr>
        <p:grpSpPr bwMode="auto">
          <a:xfrm>
            <a:off x="4859338" y="5013325"/>
            <a:ext cx="1296987" cy="1238250"/>
            <a:chOff x="4067945" y="1387090"/>
            <a:chExt cx="4573506" cy="4814217"/>
          </a:xfrm>
        </p:grpSpPr>
        <p:pic>
          <p:nvPicPr>
            <p:cNvPr id="50184"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5" name="Rectangle 11"/>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
        <p:nvSpPr>
          <p:cNvPr id="50182" name="Rectangle 3"/>
          <p:cNvSpPr txBox="1">
            <a:spLocks noChangeArrowheads="1"/>
          </p:cNvSpPr>
          <p:nvPr/>
        </p:nvSpPr>
        <p:spPr bwMode="auto">
          <a:xfrm>
            <a:off x="468313" y="2020888"/>
            <a:ext cx="3816350" cy="444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358775" defTabSz="358775">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defTabSz="358775">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defTabSz="358775">
              <a:spcBef>
                <a:spcPct val="20000"/>
              </a:spcBef>
              <a:buClr>
                <a:srgbClr val="CC00CC"/>
              </a:buClr>
              <a:buChar char="•"/>
              <a:defRPr sz="2400">
                <a:solidFill>
                  <a:schemeClr val="tx1"/>
                </a:solidFill>
                <a:latin typeface="Tahoma" panose="020B0604030504040204" pitchFamily="34" charset="0"/>
              </a:defRPr>
            </a:lvl3pPr>
            <a:lvl4pPr marL="1600200" indent="-228600" defTabSz="358775">
              <a:spcBef>
                <a:spcPct val="20000"/>
              </a:spcBef>
              <a:buChar char="–"/>
              <a:defRPr sz="2000">
                <a:solidFill>
                  <a:schemeClr val="tx1"/>
                </a:solidFill>
                <a:latin typeface="Times New Roman" panose="02020603050405020304" pitchFamily="18" charset="0"/>
              </a:defRPr>
            </a:lvl4pPr>
            <a:lvl5pPr marL="2057400" indent="-228600" defTabSz="358775">
              <a:spcBef>
                <a:spcPct val="20000"/>
              </a:spcBef>
              <a:buChar char="»"/>
              <a:defRPr sz="2000">
                <a:solidFill>
                  <a:schemeClr val="tx1"/>
                </a:solidFill>
                <a:latin typeface="Times New Roman" panose="02020603050405020304" pitchFamily="18" charset="0"/>
              </a:defRPr>
            </a:lvl5pPr>
            <a:lvl6pPr marL="25146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 typeface="Wingdings" panose="05000000000000000000" pitchFamily="2" charset="2"/>
              <a:buChar char="p"/>
            </a:pPr>
            <a:r>
              <a:rPr lang="en-US" altLang="zh-CN" sz="2200">
                <a:ea typeface="宋体" panose="02010600030101010101" pitchFamily="2" charset="-122"/>
              </a:rPr>
              <a:t>Then why study DB? </a:t>
            </a:r>
          </a:p>
          <a:p>
            <a:pPr>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a:p>
            <a:pPr>
              <a:buFont typeface="Wingdings" panose="05000000000000000000" pitchFamily="2" charset="2"/>
              <a:buChar char="p"/>
            </a:pPr>
            <a:r>
              <a:rPr lang="en-US" altLang="zh-CN" sz="2200">
                <a:ea typeface="宋体" panose="02010600030101010101" pitchFamily="2" charset="-122"/>
              </a:rPr>
              <a:t>Operations are simpler &amp; 	more specific: How do we 	take advantage of it?</a:t>
            </a:r>
          </a:p>
        </p:txBody>
      </p:sp>
      <p:sp>
        <p:nvSpPr>
          <p:cNvPr id="50183" name="TextBox 3"/>
          <p:cNvSpPr txBox="1">
            <a:spLocks noChangeArrowheads="1"/>
          </p:cNvSpPr>
          <p:nvPr/>
        </p:nvSpPr>
        <p:spPr bwMode="auto">
          <a:xfrm>
            <a:off x="4861715" y="3394075"/>
            <a:ext cx="1174090" cy="1015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l-GR" altLang="zh-CN" sz="2000" dirty="0">
                <a:latin typeface="Times New Roman" panose="02020603050405020304" pitchFamily="18" charset="0"/>
                <a:cs typeface="Times New Roman" panose="02020603050405020304" pitchFamily="18" charset="0"/>
              </a:rPr>
              <a:t>π</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l-GR" altLang="zh-CN" sz="2000" dirty="0">
                <a:latin typeface="Times New Roman" panose="02020603050405020304" pitchFamily="18" charset="0"/>
                <a:cs typeface="Times New Roman" panose="02020603050405020304" pitchFamily="18" charset="0"/>
              </a:rPr>
              <a:t>σ</a:t>
            </a:r>
            <a:r>
              <a:rPr lang="en-US" altLang="zh-CN" sz="2000" dirty="0">
                <a:latin typeface="Times New Roman" panose="02020603050405020304" pitchFamily="18" charset="0"/>
                <a:ea typeface="宋体" panose="02010600030101010101" pitchFamily="2" charset="-122"/>
              </a:rPr>
              <a:t>, </a:t>
            </a:r>
            <a:r>
              <a:rPr lang="el-GR" altLang="zh-CN" sz="2000" dirty="0">
                <a:latin typeface="Times New Roman" panose="02020603050405020304" pitchFamily="18" charset="0"/>
                <a:cs typeface="Times New Roman" panose="02020603050405020304" pitchFamily="18" charset="0"/>
              </a:rPr>
              <a:t>ρ</a:t>
            </a:r>
            <a:r>
              <a:rPr lang="en-US" altLang="zh-CN" sz="2000" dirty="0">
                <a:latin typeface="Times New Roman" panose="02020603050405020304" pitchFamily="18" charset="0"/>
                <a:ea typeface="宋体" panose="02010600030101010101" pitchFamily="2" charset="-122"/>
              </a:rPr>
              <a:t>, </a:t>
            </a:r>
          </a:p>
          <a:p>
            <a:pPr>
              <a:spcBef>
                <a:spcPct val="0"/>
              </a:spcBef>
              <a:buClrTx/>
              <a:buFontTx/>
              <a:buNone/>
            </a:pPr>
            <a:r>
              <a:rPr lang="en-US" altLang="zh-CN" sz="2000" dirty="0">
                <a:latin typeface="Arial" panose="020B0604020202020204" pitchFamily="34" charset="0"/>
                <a:ea typeface="宋体" panose="02010600030101010101" pitchFamily="2" charset="-122"/>
                <a:cs typeface="Arial" panose="020B0604020202020204" pitchFamily="34" charset="0"/>
              </a:rPr>
              <a:t>∩</a:t>
            </a:r>
            <a:r>
              <a:rPr lang="en-US" altLang="zh-CN" sz="2000" dirty="0">
                <a:latin typeface="Times New Roman" panose="02020603050405020304" pitchFamily="18" charset="0"/>
                <a:ea typeface="宋体" panose="02010600030101010101" pitchFamily="2" charset="-122"/>
              </a:rPr>
              <a:t>, </a:t>
            </a:r>
            <a:r>
              <a:rPr lang="en-US" altLang="zh-CN" sz="2000" dirty="0">
                <a:latin typeface="Cambria Math" panose="02040503050406030204" pitchFamily="18" charset="0"/>
                <a:ea typeface="宋体" panose="02010600030101010101" pitchFamily="2" charset="-122"/>
              </a:rPr>
              <a:t>⋃</a:t>
            </a:r>
            <a:r>
              <a:rPr lang="en-US" altLang="zh-CN" sz="2000" dirty="0">
                <a:latin typeface="Times New Roman" panose="02020603050405020304" pitchFamily="18" charset="0"/>
                <a:ea typeface="宋体" panose="02010600030101010101" pitchFamily="2" charset="-122"/>
              </a:rPr>
              <a:t>,</a:t>
            </a:r>
            <a:r>
              <a:rPr lang="en-US" altLang="zh-CN" sz="2000" dirty="0">
                <a:ea typeface="宋体" panose="02010600030101010101" pitchFamily="2" charset="-122"/>
              </a:rPr>
              <a:t> \</a:t>
            </a:r>
            <a:r>
              <a:rPr lang="en-US" altLang="zh-CN" sz="2000" dirty="0">
                <a:latin typeface="Times New Roman" panose="02020603050405020304" pitchFamily="18" charset="0"/>
                <a:ea typeface="宋体" panose="02010600030101010101" pitchFamily="2" charset="-122"/>
              </a:rPr>
              <a:t>,</a:t>
            </a:r>
          </a:p>
          <a:p>
            <a:pPr>
              <a:spcBef>
                <a:spcPct val="0"/>
              </a:spcBef>
              <a:buClrTx/>
              <a:buFontTx/>
              <a:buNone/>
            </a:pP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a:t>
            </a:r>
            <a:r>
              <a:rPr lang="en-US" altLang="zh-CN" sz="2000" dirty="0">
                <a:latin typeface="Times New Roman" panose="02020603050405020304" pitchFamily="18" charset="0"/>
                <a:ea typeface="宋体" panose="02010600030101010101" pitchFamily="2" charset="-122"/>
              </a:rPr>
              <a:t>,</a:t>
            </a: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 </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a:t>
            </a:r>
            <a:r>
              <a:rPr lang="en-US" altLang="zh-CN" sz="2000" dirty="0">
                <a:latin typeface="Times New Roman" panose="02020603050405020304" pitchFamily="18" charset="0"/>
                <a:ea typeface="宋体" panose="02010600030101010101" pitchFamily="2" charset="-122"/>
              </a:rPr>
              <a:t>,</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 ⋈</a:t>
            </a:r>
            <a:r>
              <a:rPr lang="en-US" altLang="en-US" sz="2000" baseline="-25000" dirty="0">
                <a:ea typeface="Cambria Math" panose="02040503050406030204" pitchFamily="18" charset="0"/>
                <a:cs typeface="Cambria Math" panose="02040503050406030204" pitchFamily="18" charset="0"/>
              </a:rPr>
              <a:t>C</a:t>
            </a:r>
            <a:endParaRPr lang="en-US" altLang="zh-CN" sz="20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2989774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E9FF4D04-D53B-43FF-8366-C6E8A1A147F6}" type="slidenum">
              <a:rPr lang="en-US" altLang="zh-CN" sz="1400" smtClean="0">
                <a:latin typeface="Times New Roman" panose="02020603050405020304" pitchFamily="18" charset="0"/>
              </a:rPr>
              <a:pPr>
                <a:spcBef>
                  <a:spcPct val="0"/>
                </a:spcBef>
                <a:buClrTx/>
                <a:buFontTx/>
                <a:buNone/>
              </a:pPr>
              <a:t>42</a:t>
            </a:fld>
            <a:endParaRPr lang="en-US" altLang="zh-CN" sz="1400">
              <a:latin typeface="Times New Roman" panose="02020603050405020304" pitchFamily="18" charset="0"/>
            </a:endParaRPr>
          </a:p>
        </p:txBody>
      </p:sp>
      <p:sp>
        <p:nvSpPr>
          <p:cNvPr id="52227"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52228" name="Flowchart: Magnetic Disk 1"/>
          <p:cNvSpPr>
            <a:spLocks noChangeArrowheads="1"/>
          </p:cNvSpPr>
          <p:nvPr/>
        </p:nvSpPr>
        <p:spPr bwMode="auto">
          <a:xfrm>
            <a:off x="6173788" y="1773238"/>
            <a:ext cx="2663825" cy="4695825"/>
          </a:xfrm>
          <a:prstGeom prst="flowChartMagneticDisk">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8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 </a:t>
            </a:r>
          </a:p>
          <a:p>
            <a:pPr algn="ctr">
              <a:spcBef>
                <a:spcPct val="0"/>
              </a:spcBef>
              <a:buClrTx/>
              <a:buFontTx/>
              <a:buNone/>
            </a:pPr>
            <a:r>
              <a:rPr lang="en-US" altLang="zh-CN" sz="2800">
                <a:solidFill>
                  <a:srgbClr val="FF0000"/>
                </a:solidFill>
                <a:ea typeface="宋体" panose="02010600030101010101" pitchFamily="2" charset="-122"/>
              </a:rPr>
              <a:t>(in disks)</a:t>
            </a:r>
          </a:p>
        </p:txBody>
      </p:sp>
      <p:grpSp>
        <p:nvGrpSpPr>
          <p:cNvPr id="52229" name="Group 9"/>
          <p:cNvGrpSpPr>
            <a:grpSpLocks/>
          </p:cNvGrpSpPr>
          <p:nvPr/>
        </p:nvGrpSpPr>
        <p:grpSpPr bwMode="auto">
          <a:xfrm>
            <a:off x="4859338" y="5013325"/>
            <a:ext cx="1296987" cy="1238250"/>
            <a:chOff x="4067945" y="1387090"/>
            <a:chExt cx="4573506" cy="4814217"/>
          </a:xfrm>
        </p:grpSpPr>
        <p:pic>
          <p:nvPicPr>
            <p:cNvPr id="52234"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5" name="Rectangle 11"/>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
        <p:nvSpPr>
          <p:cNvPr id="52230" name="Rectangle 3"/>
          <p:cNvSpPr txBox="1">
            <a:spLocks noChangeArrowheads="1"/>
          </p:cNvSpPr>
          <p:nvPr/>
        </p:nvSpPr>
        <p:spPr bwMode="auto">
          <a:xfrm>
            <a:off x="468313" y="2020888"/>
            <a:ext cx="3816350" cy="444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358775" defTabSz="358775">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defTabSz="358775">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defTabSz="358775">
              <a:spcBef>
                <a:spcPct val="20000"/>
              </a:spcBef>
              <a:buClr>
                <a:srgbClr val="CC00CC"/>
              </a:buClr>
              <a:buChar char="•"/>
              <a:defRPr sz="2400">
                <a:solidFill>
                  <a:schemeClr val="tx1"/>
                </a:solidFill>
                <a:latin typeface="Tahoma" panose="020B0604030504040204" pitchFamily="34" charset="0"/>
              </a:defRPr>
            </a:lvl3pPr>
            <a:lvl4pPr marL="1600200" indent="-228600" defTabSz="358775">
              <a:spcBef>
                <a:spcPct val="20000"/>
              </a:spcBef>
              <a:buChar char="–"/>
              <a:defRPr sz="2000">
                <a:solidFill>
                  <a:schemeClr val="tx1"/>
                </a:solidFill>
                <a:latin typeface="Times New Roman" panose="02020603050405020304" pitchFamily="18" charset="0"/>
              </a:defRPr>
            </a:lvl4pPr>
            <a:lvl5pPr marL="2057400" indent="-228600" defTabSz="358775">
              <a:spcBef>
                <a:spcPct val="20000"/>
              </a:spcBef>
              <a:buChar char="»"/>
              <a:defRPr sz="2000">
                <a:solidFill>
                  <a:schemeClr val="tx1"/>
                </a:solidFill>
                <a:latin typeface="Times New Roman" panose="02020603050405020304" pitchFamily="18" charset="0"/>
              </a:defRPr>
            </a:lvl5pPr>
            <a:lvl6pPr marL="25146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 typeface="Wingdings" panose="05000000000000000000" pitchFamily="2" charset="2"/>
              <a:buChar char="p"/>
            </a:pPr>
            <a:r>
              <a:rPr lang="en-US" altLang="zh-CN" sz="2200">
                <a:ea typeface="宋体" panose="02010600030101010101" pitchFamily="2" charset="-122"/>
              </a:rPr>
              <a:t>Then why study DB? </a:t>
            </a:r>
          </a:p>
          <a:p>
            <a:pPr>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a:p>
            <a:pPr>
              <a:buFont typeface="Wingdings" panose="05000000000000000000" pitchFamily="2" charset="2"/>
              <a:buChar char="p"/>
            </a:pPr>
            <a:r>
              <a:rPr lang="en-US" altLang="zh-CN" sz="2200">
                <a:ea typeface="宋体" panose="02010600030101010101" pitchFamily="2" charset="-122"/>
              </a:rPr>
              <a:t>Operations are simpler &amp; 	more specific: How do we 	take advantage of it?</a:t>
            </a:r>
          </a:p>
          <a:p>
            <a:pPr>
              <a:buFont typeface="Wingdings" panose="05000000000000000000" pitchFamily="2" charset="2"/>
              <a:buChar char="p"/>
            </a:pPr>
            <a:r>
              <a:rPr lang="en-US" altLang="zh-CN" sz="2200">
                <a:ea typeface="宋体" panose="02010600030101010101" pitchFamily="2" charset="-122"/>
              </a:rPr>
              <a:t>New programming 	languages for the above.</a:t>
            </a:r>
          </a:p>
        </p:txBody>
      </p:sp>
      <p:sp>
        <p:nvSpPr>
          <p:cNvPr id="52232" name="TextBox 13"/>
          <p:cNvSpPr txBox="1">
            <a:spLocks noChangeArrowheads="1"/>
          </p:cNvSpPr>
          <p:nvPr/>
        </p:nvSpPr>
        <p:spPr bwMode="auto">
          <a:xfrm>
            <a:off x="5351463" y="5110163"/>
            <a:ext cx="444500" cy="263525"/>
          </a:xfrm>
          <a:prstGeom prst="rect">
            <a:avLst/>
          </a:prstGeom>
          <a:solidFill>
            <a:schemeClr val="bg1"/>
          </a:solidFill>
          <a:ln w="9525">
            <a:solidFill>
              <a:schemeClr val="tx1"/>
            </a:solidFill>
            <a:miter lim="800000"/>
            <a:headEnd/>
            <a:tailEnd/>
          </a:ln>
        </p:spPr>
        <p:txBody>
          <a:bodyPr>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16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2233" name="TextBox 14"/>
          <p:cNvSpPr txBox="1">
            <a:spLocks noChangeArrowheads="1"/>
          </p:cNvSpPr>
          <p:nvPr/>
        </p:nvSpPr>
        <p:spPr bwMode="auto">
          <a:xfrm>
            <a:off x="5334000" y="5084763"/>
            <a:ext cx="677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latin typeface="Times New Roman" panose="02020603050405020304" pitchFamily="18" charset="0"/>
                <a:ea typeface="宋体" panose="02010600030101010101" pitchFamily="2" charset="-122"/>
                <a:cs typeface="Times New Roman" panose="02020603050405020304" pitchFamily="18" charset="0"/>
              </a:rPr>
              <a:t>SQL</a:t>
            </a:r>
          </a:p>
        </p:txBody>
      </p:sp>
      <p:sp>
        <p:nvSpPr>
          <p:cNvPr id="13" name="TextBox 3"/>
          <p:cNvSpPr txBox="1">
            <a:spLocks noChangeArrowheads="1"/>
          </p:cNvSpPr>
          <p:nvPr/>
        </p:nvSpPr>
        <p:spPr bwMode="auto">
          <a:xfrm>
            <a:off x="4861715" y="3394075"/>
            <a:ext cx="1174090" cy="1015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l-GR" altLang="zh-CN" sz="2000" dirty="0">
                <a:latin typeface="Times New Roman" panose="02020603050405020304" pitchFamily="18" charset="0"/>
                <a:cs typeface="Times New Roman" panose="02020603050405020304" pitchFamily="18" charset="0"/>
              </a:rPr>
              <a:t>π</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l-GR" altLang="zh-CN" sz="2000" dirty="0">
                <a:latin typeface="Times New Roman" panose="02020603050405020304" pitchFamily="18" charset="0"/>
                <a:cs typeface="Times New Roman" panose="02020603050405020304" pitchFamily="18" charset="0"/>
              </a:rPr>
              <a:t>σ</a:t>
            </a:r>
            <a:r>
              <a:rPr lang="en-US" altLang="zh-CN" sz="2000" dirty="0">
                <a:latin typeface="Times New Roman" panose="02020603050405020304" pitchFamily="18" charset="0"/>
                <a:ea typeface="宋体" panose="02010600030101010101" pitchFamily="2" charset="-122"/>
              </a:rPr>
              <a:t>, </a:t>
            </a:r>
            <a:r>
              <a:rPr lang="el-GR" altLang="zh-CN" sz="2000" dirty="0">
                <a:latin typeface="Times New Roman" panose="02020603050405020304" pitchFamily="18" charset="0"/>
                <a:cs typeface="Times New Roman" panose="02020603050405020304" pitchFamily="18" charset="0"/>
              </a:rPr>
              <a:t>ρ</a:t>
            </a:r>
            <a:r>
              <a:rPr lang="en-US" altLang="zh-CN" sz="2000" dirty="0">
                <a:latin typeface="Times New Roman" panose="02020603050405020304" pitchFamily="18" charset="0"/>
                <a:ea typeface="宋体" panose="02010600030101010101" pitchFamily="2" charset="-122"/>
              </a:rPr>
              <a:t>, </a:t>
            </a:r>
          </a:p>
          <a:p>
            <a:pPr>
              <a:spcBef>
                <a:spcPct val="0"/>
              </a:spcBef>
              <a:buClrTx/>
              <a:buFontTx/>
              <a:buNone/>
            </a:pPr>
            <a:r>
              <a:rPr lang="en-US" altLang="zh-CN" sz="2000" dirty="0">
                <a:latin typeface="Arial" panose="020B0604020202020204" pitchFamily="34" charset="0"/>
                <a:ea typeface="宋体" panose="02010600030101010101" pitchFamily="2" charset="-122"/>
                <a:cs typeface="Arial" panose="020B0604020202020204" pitchFamily="34" charset="0"/>
              </a:rPr>
              <a:t>∩</a:t>
            </a:r>
            <a:r>
              <a:rPr lang="en-US" altLang="zh-CN" sz="2000" dirty="0">
                <a:latin typeface="Times New Roman" panose="02020603050405020304" pitchFamily="18" charset="0"/>
                <a:ea typeface="宋体" panose="02010600030101010101" pitchFamily="2" charset="-122"/>
              </a:rPr>
              <a:t>, </a:t>
            </a:r>
            <a:r>
              <a:rPr lang="en-US" altLang="zh-CN" sz="2000" dirty="0">
                <a:latin typeface="Cambria Math" panose="02040503050406030204" pitchFamily="18" charset="0"/>
                <a:ea typeface="宋体" panose="02010600030101010101" pitchFamily="2" charset="-122"/>
              </a:rPr>
              <a:t>⋃</a:t>
            </a:r>
            <a:r>
              <a:rPr lang="en-US" altLang="zh-CN" sz="2000" dirty="0">
                <a:latin typeface="Times New Roman" panose="02020603050405020304" pitchFamily="18" charset="0"/>
                <a:ea typeface="宋体" panose="02010600030101010101" pitchFamily="2" charset="-122"/>
              </a:rPr>
              <a:t>,</a:t>
            </a:r>
            <a:r>
              <a:rPr lang="en-US" altLang="zh-CN" sz="2000" dirty="0">
                <a:ea typeface="宋体" panose="02010600030101010101" pitchFamily="2" charset="-122"/>
              </a:rPr>
              <a:t> \</a:t>
            </a:r>
            <a:r>
              <a:rPr lang="en-US" altLang="zh-CN" sz="2000" dirty="0">
                <a:latin typeface="Times New Roman" panose="02020603050405020304" pitchFamily="18" charset="0"/>
                <a:ea typeface="宋体" panose="02010600030101010101" pitchFamily="2" charset="-122"/>
              </a:rPr>
              <a:t>,</a:t>
            </a:r>
          </a:p>
          <a:p>
            <a:pPr>
              <a:spcBef>
                <a:spcPct val="0"/>
              </a:spcBef>
              <a:buClrTx/>
              <a:buFontTx/>
              <a:buNone/>
            </a:pP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a:t>
            </a:r>
            <a:r>
              <a:rPr lang="en-US" altLang="zh-CN" sz="2000" dirty="0">
                <a:latin typeface="Times New Roman" panose="02020603050405020304" pitchFamily="18" charset="0"/>
                <a:ea typeface="宋体" panose="02010600030101010101" pitchFamily="2" charset="-122"/>
              </a:rPr>
              <a:t>,</a:t>
            </a: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 </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a:t>
            </a:r>
            <a:r>
              <a:rPr lang="en-US" altLang="zh-CN" sz="2000" dirty="0">
                <a:latin typeface="Times New Roman" panose="02020603050405020304" pitchFamily="18" charset="0"/>
                <a:ea typeface="宋体" panose="02010600030101010101" pitchFamily="2" charset="-122"/>
              </a:rPr>
              <a:t>,</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 ⋈</a:t>
            </a:r>
            <a:r>
              <a:rPr lang="en-US" altLang="en-US" sz="2000" baseline="-25000" dirty="0">
                <a:ea typeface="Cambria Math" panose="02040503050406030204" pitchFamily="18" charset="0"/>
                <a:cs typeface="Cambria Math" panose="02040503050406030204" pitchFamily="18" charset="0"/>
              </a:rPr>
              <a:t>C</a:t>
            </a:r>
            <a:endParaRPr lang="en-US" altLang="zh-CN" sz="20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8079780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AD6D8076-E83F-4656-9A99-F31942C32CEE}" type="slidenum">
              <a:rPr lang="en-US" altLang="zh-CN" sz="1400" smtClean="0">
                <a:latin typeface="Times New Roman" panose="02020603050405020304" pitchFamily="18" charset="0"/>
              </a:rPr>
              <a:pPr>
                <a:spcBef>
                  <a:spcPct val="0"/>
                </a:spcBef>
                <a:buClrTx/>
                <a:buFontTx/>
                <a:buNone/>
              </a:pPr>
              <a:t>43</a:t>
            </a:fld>
            <a:endParaRPr lang="en-US" altLang="zh-CN" sz="1400">
              <a:latin typeface="Times New Roman" panose="02020603050405020304" pitchFamily="18" charset="0"/>
            </a:endParaRPr>
          </a:p>
        </p:txBody>
      </p:sp>
      <p:sp>
        <p:nvSpPr>
          <p:cNvPr id="54275"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54276" name="Flowchart: Magnetic Disk 1"/>
          <p:cNvSpPr>
            <a:spLocks noChangeArrowheads="1"/>
          </p:cNvSpPr>
          <p:nvPr/>
        </p:nvSpPr>
        <p:spPr bwMode="auto">
          <a:xfrm>
            <a:off x="6173788" y="1773238"/>
            <a:ext cx="2663825" cy="4695825"/>
          </a:xfrm>
          <a:prstGeom prst="flowChartMagneticDisk">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8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 </a:t>
            </a:r>
          </a:p>
          <a:p>
            <a:pPr algn="ctr">
              <a:spcBef>
                <a:spcPct val="0"/>
              </a:spcBef>
              <a:buClrTx/>
              <a:buFontTx/>
              <a:buNone/>
            </a:pPr>
            <a:r>
              <a:rPr lang="en-US" altLang="zh-CN" sz="2800">
                <a:solidFill>
                  <a:srgbClr val="FF0000"/>
                </a:solidFill>
                <a:ea typeface="宋体" panose="02010600030101010101" pitchFamily="2" charset="-122"/>
              </a:rPr>
              <a:t>(in disks)</a:t>
            </a:r>
          </a:p>
        </p:txBody>
      </p:sp>
      <p:grpSp>
        <p:nvGrpSpPr>
          <p:cNvPr id="54277" name="Group 9"/>
          <p:cNvGrpSpPr>
            <a:grpSpLocks/>
          </p:cNvGrpSpPr>
          <p:nvPr/>
        </p:nvGrpSpPr>
        <p:grpSpPr bwMode="auto">
          <a:xfrm>
            <a:off x="4859338" y="5013325"/>
            <a:ext cx="1296987" cy="1238250"/>
            <a:chOff x="4067945" y="1387090"/>
            <a:chExt cx="4573506" cy="4814217"/>
          </a:xfrm>
        </p:grpSpPr>
        <p:pic>
          <p:nvPicPr>
            <p:cNvPr id="54282"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3" name="Rectangle 11"/>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
        <p:nvSpPr>
          <p:cNvPr id="54278" name="Rectangle 3"/>
          <p:cNvSpPr txBox="1">
            <a:spLocks noChangeArrowheads="1"/>
          </p:cNvSpPr>
          <p:nvPr/>
        </p:nvSpPr>
        <p:spPr bwMode="auto">
          <a:xfrm>
            <a:off x="468313" y="2020888"/>
            <a:ext cx="3816350" cy="444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358775" defTabSz="358775">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defTabSz="358775">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defTabSz="358775">
              <a:spcBef>
                <a:spcPct val="20000"/>
              </a:spcBef>
              <a:buClr>
                <a:srgbClr val="CC00CC"/>
              </a:buClr>
              <a:buChar char="•"/>
              <a:defRPr sz="2400">
                <a:solidFill>
                  <a:schemeClr val="tx1"/>
                </a:solidFill>
                <a:latin typeface="Tahoma" panose="020B0604030504040204" pitchFamily="34" charset="0"/>
              </a:defRPr>
            </a:lvl3pPr>
            <a:lvl4pPr marL="1600200" indent="-228600" defTabSz="358775">
              <a:spcBef>
                <a:spcPct val="20000"/>
              </a:spcBef>
              <a:buChar char="–"/>
              <a:defRPr sz="2000">
                <a:solidFill>
                  <a:schemeClr val="tx1"/>
                </a:solidFill>
                <a:latin typeface="Times New Roman" panose="02020603050405020304" pitchFamily="18" charset="0"/>
              </a:defRPr>
            </a:lvl4pPr>
            <a:lvl5pPr marL="2057400" indent="-228600" defTabSz="358775">
              <a:spcBef>
                <a:spcPct val="20000"/>
              </a:spcBef>
              <a:buChar char="»"/>
              <a:defRPr sz="2000">
                <a:solidFill>
                  <a:schemeClr val="tx1"/>
                </a:solidFill>
                <a:latin typeface="Times New Roman" panose="02020603050405020304" pitchFamily="18" charset="0"/>
              </a:defRPr>
            </a:lvl5pPr>
            <a:lvl6pPr marL="25146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 typeface="Wingdings" panose="05000000000000000000" pitchFamily="2" charset="2"/>
              <a:buChar char="p"/>
            </a:pPr>
            <a:r>
              <a:rPr lang="en-US" altLang="zh-CN" sz="2200">
                <a:ea typeface="宋体" panose="02010600030101010101" pitchFamily="2" charset="-122"/>
              </a:rPr>
              <a:t>Then why study DB? </a:t>
            </a:r>
          </a:p>
          <a:p>
            <a:pPr>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a:p>
            <a:pPr>
              <a:buFont typeface="Wingdings" panose="05000000000000000000" pitchFamily="2" charset="2"/>
              <a:buChar char="p"/>
            </a:pPr>
            <a:r>
              <a:rPr lang="en-US" altLang="zh-CN" sz="2200">
                <a:ea typeface="宋体" panose="02010600030101010101" pitchFamily="2" charset="-122"/>
              </a:rPr>
              <a:t>Operations are simpler &amp; 	more specific: How do we 	take advantage of it?</a:t>
            </a:r>
          </a:p>
          <a:p>
            <a:pPr>
              <a:buFont typeface="Wingdings" panose="05000000000000000000" pitchFamily="2" charset="2"/>
              <a:buChar char="p"/>
            </a:pPr>
            <a:r>
              <a:rPr lang="en-US" altLang="zh-CN" sz="2200">
                <a:ea typeface="宋体" panose="02010600030101010101" pitchFamily="2" charset="-122"/>
              </a:rPr>
              <a:t>New programming 	languages for the above.</a:t>
            </a:r>
          </a:p>
          <a:p>
            <a:pPr>
              <a:buFont typeface="Wingdings" panose="05000000000000000000" pitchFamily="2" charset="2"/>
              <a:buChar char="p"/>
            </a:pPr>
            <a:r>
              <a:rPr lang="en-US" altLang="zh-CN" sz="2200">
                <a:ea typeface="宋体" panose="02010600030101010101" pitchFamily="2" charset="-122"/>
              </a:rPr>
              <a:t>(ACID) Reliability, security, 	consistency, currency</a:t>
            </a:r>
          </a:p>
        </p:txBody>
      </p:sp>
      <p:sp>
        <p:nvSpPr>
          <p:cNvPr id="54280" name="TextBox 13"/>
          <p:cNvSpPr txBox="1">
            <a:spLocks noChangeArrowheads="1"/>
          </p:cNvSpPr>
          <p:nvPr/>
        </p:nvSpPr>
        <p:spPr bwMode="auto">
          <a:xfrm>
            <a:off x="5351463" y="5110163"/>
            <a:ext cx="444500" cy="263525"/>
          </a:xfrm>
          <a:prstGeom prst="rect">
            <a:avLst/>
          </a:prstGeom>
          <a:solidFill>
            <a:schemeClr val="bg1"/>
          </a:solidFill>
          <a:ln w="9525">
            <a:solidFill>
              <a:schemeClr val="tx1"/>
            </a:solidFill>
            <a:miter lim="800000"/>
            <a:headEnd/>
            <a:tailEnd/>
          </a:ln>
        </p:spPr>
        <p:txBody>
          <a:bodyPr>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16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4281" name="TextBox 14"/>
          <p:cNvSpPr txBox="1">
            <a:spLocks noChangeArrowheads="1"/>
          </p:cNvSpPr>
          <p:nvPr/>
        </p:nvSpPr>
        <p:spPr bwMode="auto">
          <a:xfrm>
            <a:off x="5334000" y="5084763"/>
            <a:ext cx="677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latin typeface="Times New Roman" panose="02020603050405020304" pitchFamily="18" charset="0"/>
                <a:ea typeface="宋体" panose="02010600030101010101" pitchFamily="2" charset="-122"/>
                <a:cs typeface="Times New Roman" panose="02020603050405020304" pitchFamily="18" charset="0"/>
              </a:rPr>
              <a:t>SQL</a:t>
            </a:r>
          </a:p>
        </p:txBody>
      </p:sp>
      <p:sp>
        <p:nvSpPr>
          <p:cNvPr id="13" name="TextBox 3"/>
          <p:cNvSpPr txBox="1">
            <a:spLocks noChangeArrowheads="1"/>
          </p:cNvSpPr>
          <p:nvPr/>
        </p:nvSpPr>
        <p:spPr bwMode="auto">
          <a:xfrm>
            <a:off x="4861715" y="3394075"/>
            <a:ext cx="1174090" cy="1015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l-GR" altLang="zh-CN" sz="2000" dirty="0">
                <a:latin typeface="Times New Roman" panose="02020603050405020304" pitchFamily="18" charset="0"/>
                <a:cs typeface="Times New Roman" panose="02020603050405020304" pitchFamily="18" charset="0"/>
              </a:rPr>
              <a:t>π</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l-GR" altLang="zh-CN" sz="2000" dirty="0">
                <a:latin typeface="Times New Roman" panose="02020603050405020304" pitchFamily="18" charset="0"/>
                <a:cs typeface="Times New Roman" panose="02020603050405020304" pitchFamily="18" charset="0"/>
              </a:rPr>
              <a:t>σ</a:t>
            </a:r>
            <a:r>
              <a:rPr lang="en-US" altLang="zh-CN" sz="2000" dirty="0">
                <a:latin typeface="Times New Roman" panose="02020603050405020304" pitchFamily="18" charset="0"/>
                <a:ea typeface="宋体" panose="02010600030101010101" pitchFamily="2" charset="-122"/>
              </a:rPr>
              <a:t>, </a:t>
            </a:r>
            <a:r>
              <a:rPr lang="el-GR" altLang="zh-CN" sz="2000" dirty="0">
                <a:latin typeface="Times New Roman" panose="02020603050405020304" pitchFamily="18" charset="0"/>
                <a:cs typeface="Times New Roman" panose="02020603050405020304" pitchFamily="18" charset="0"/>
              </a:rPr>
              <a:t>ρ</a:t>
            </a:r>
            <a:r>
              <a:rPr lang="en-US" altLang="zh-CN" sz="2000" dirty="0">
                <a:latin typeface="Times New Roman" panose="02020603050405020304" pitchFamily="18" charset="0"/>
                <a:ea typeface="宋体" panose="02010600030101010101" pitchFamily="2" charset="-122"/>
              </a:rPr>
              <a:t>, </a:t>
            </a:r>
          </a:p>
          <a:p>
            <a:pPr>
              <a:spcBef>
                <a:spcPct val="0"/>
              </a:spcBef>
              <a:buClrTx/>
              <a:buFontTx/>
              <a:buNone/>
            </a:pPr>
            <a:r>
              <a:rPr lang="en-US" altLang="zh-CN" sz="2000" dirty="0">
                <a:latin typeface="Arial" panose="020B0604020202020204" pitchFamily="34" charset="0"/>
                <a:ea typeface="宋体" panose="02010600030101010101" pitchFamily="2" charset="-122"/>
                <a:cs typeface="Arial" panose="020B0604020202020204" pitchFamily="34" charset="0"/>
              </a:rPr>
              <a:t>∩</a:t>
            </a:r>
            <a:r>
              <a:rPr lang="en-US" altLang="zh-CN" sz="2000" dirty="0">
                <a:latin typeface="Times New Roman" panose="02020603050405020304" pitchFamily="18" charset="0"/>
                <a:ea typeface="宋体" panose="02010600030101010101" pitchFamily="2" charset="-122"/>
              </a:rPr>
              <a:t>, </a:t>
            </a:r>
            <a:r>
              <a:rPr lang="en-US" altLang="zh-CN" sz="2000" dirty="0">
                <a:latin typeface="Cambria Math" panose="02040503050406030204" pitchFamily="18" charset="0"/>
                <a:ea typeface="宋体" panose="02010600030101010101" pitchFamily="2" charset="-122"/>
              </a:rPr>
              <a:t>⋃</a:t>
            </a:r>
            <a:r>
              <a:rPr lang="en-US" altLang="zh-CN" sz="2000" dirty="0">
                <a:latin typeface="Times New Roman" panose="02020603050405020304" pitchFamily="18" charset="0"/>
                <a:ea typeface="宋体" panose="02010600030101010101" pitchFamily="2" charset="-122"/>
              </a:rPr>
              <a:t>,</a:t>
            </a:r>
            <a:r>
              <a:rPr lang="en-US" altLang="zh-CN" sz="2000" dirty="0">
                <a:ea typeface="宋体" panose="02010600030101010101" pitchFamily="2" charset="-122"/>
              </a:rPr>
              <a:t> \</a:t>
            </a:r>
            <a:r>
              <a:rPr lang="en-US" altLang="zh-CN" sz="2000" dirty="0">
                <a:latin typeface="Times New Roman" panose="02020603050405020304" pitchFamily="18" charset="0"/>
                <a:ea typeface="宋体" panose="02010600030101010101" pitchFamily="2" charset="-122"/>
              </a:rPr>
              <a:t>,</a:t>
            </a:r>
          </a:p>
          <a:p>
            <a:pPr>
              <a:spcBef>
                <a:spcPct val="0"/>
              </a:spcBef>
              <a:buClrTx/>
              <a:buFontTx/>
              <a:buNone/>
            </a:pP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a:t>
            </a:r>
            <a:r>
              <a:rPr lang="en-US" altLang="zh-CN" sz="2000" dirty="0">
                <a:latin typeface="Times New Roman" panose="02020603050405020304" pitchFamily="18" charset="0"/>
                <a:ea typeface="宋体" panose="02010600030101010101" pitchFamily="2" charset="-122"/>
              </a:rPr>
              <a:t>,</a:t>
            </a: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 </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a:t>
            </a:r>
            <a:r>
              <a:rPr lang="en-US" altLang="zh-CN" sz="2000" dirty="0">
                <a:latin typeface="Times New Roman" panose="02020603050405020304" pitchFamily="18" charset="0"/>
                <a:ea typeface="宋体" panose="02010600030101010101" pitchFamily="2" charset="-122"/>
              </a:rPr>
              <a:t>,</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 ⋈</a:t>
            </a:r>
            <a:r>
              <a:rPr lang="en-US" altLang="en-US" sz="2000" baseline="-25000" dirty="0">
                <a:ea typeface="Cambria Math" panose="02040503050406030204" pitchFamily="18" charset="0"/>
                <a:cs typeface="Cambria Math" panose="02040503050406030204" pitchFamily="18" charset="0"/>
              </a:rPr>
              <a:t>C</a:t>
            </a:r>
            <a:endParaRPr lang="en-US" altLang="zh-CN" sz="20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885256845"/>
      </p:ext>
    </p:extLst>
  </p:cSld>
  <p:clrMapOvr>
    <a:masterClrMapping/>
  </p:clrMapOvr>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D2DB9"/>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2082</TotalTime>
  <Words>2132</Words>
  <Application>Microsoft Office PowerPoint</Application>
  <PresentationFormat>On-screen Show (4:3)</PresentationFormat>
  <Paragraphs>494</Paragraphs>
  <Slides>43</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Microsoft YaHei</vt:lpstr>
      <vt:lpstr>宋体</vt:lpstr>
      <vt:lpstr>Arial</vt:lpstr>
      <vt:lpstr>Cambria Math</vt:lpstr>
      <vt:lpstr>Castellar</vt:lpstr>
      <vt:lpstr>Tahoma</vt:lpstr>
      <vt:lpstr>Times New Roman</vt:lpstr>
      <vt:lpstr>Wingdings</vt:lpstr>
      <vt:lpstr>Default Design</vt:lpstr>
      <vt:lpstr>PowerPoint Presentation</vt:lpstr>
      <vt:lpstr>What is a Database System?</vt:lpstr>
      <vt:lpstr>What is a Database System?</vt:lpstr>
      <vt:lpstr>What is a Database System?</vt:lpstr>
      <vt:lpstr>What is a Database System?</vt:lpstr>
      <vt:lpstr>Two parts about database</vt:lpstr>
      <vt:lpstr>Two parts about database</vt:lpstr>
      <vt:lpstr>Two parts about database</vt:lpstr>
      <vt:lpstr>Two parts about database</vt:lpstr>
      <vt:lpstr>Two parts about database</vt:lpstr>
      <vt:lpstr>Two parts about database</vt:lpstr>
      <vt:lpstr>Two parts about database</vt:lpstr>
      <vt:lpstr>Two parts about database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Computer for Information Processing</vt:lpstr>
      <vt:lpstr>Computer for Information Processing</vt:lpstr>
      <vt:lpstr>Computer for Information Processing</vt:lpstr>
      <vt:lpstr>Computer for Information Processing</vt:lpstr>
      <vt:lpstr>Computer for Information Processing</vt:lpstr>
      <vt:lpstr>Computer for Information Processing</vt:lpstr>
      <vt:lpstr>Computer for Information Processing</vt:lpstr>
      <vt:lpstr>Computer for Information Processing</vt:lpstr>
      <vt:lpstr>Computer for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245: Database System Principles</dc:title>
  <dc:creator>Siroker</dc:creator>
  <cp:lastModifiedBy>Chen, Jianer</cp:lastModifiedBy>
  <cp:revision>155</cp:revision>
  <cp:lastPrinted>2001-01-16T17:12:14Z</cp:lastPrinted>
  <dcterms:created xsi:type="dcterms:W3CDTF">1999-07-13T19:55:20Z</dcterms:created>
  <dcterms:modified xsi:type="dcterms:W3CDTF">2025-01-13T15:26:37Z</dcterms:modified>
</cp:coreProperties>
</file>