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93" r:id="rId2"/>
    <p:sldId id="729" r:id="rId3"/>
    <p:sldId id="732" r:id="rId4"/>
    <p:sldId id="770" r:id="rId5"/>
    <p:sldId id="734" r:id="rId6"/>
    <p:sldId id="768" r:id="rId7"/>
    <p:sldId id="767" r:id="rId8"/>
    <p:sldId id="766" r:id="rId9"/>
    <p:sldId id="735" r:id="rId10"/>
    <p:sldId id="736" r:id="rId11"/>
    <p:sldId id="737" r:id="rId12"/>
    <p:sldId id="738" r:id="rId13"/>
    <p:sldId id="739" r:id="rId14"/>
    <p:sldId id="740" r:id="rId15"/>
    <p:sldId id="741" r:id="rId16"/>
    <p:sldId id="742" r:id="rId17"/>
    <p:sldId id="743" r:id="rId18"/>
    <p:sldId id="744" r:id="rId19"/>
    <p:sldId id="745" r:id="rId20"/>
    <p:sldId id="746" r:id="rId21"/>
    <p:sldId id="747" r:id="rId22"/>
    <p:sldId id="748" r:id="rId23"/>
    <p:sldId id="749" r:id="rId24"/>
    <p:sldId id="750" r:id="rId25"/>
    <p:sldId id="751" r:id="rId26"/>
    <p:sldId id="752" r:id="rId27"/>
    <p:sldId id="753" r:id="rId28"/>
    <p:sldId id="754" r:id="rId29"/>
    <p:sldId id="755" r:id="rId30"/>
    <p:sldId id="756" r:id="rId31"/>
    <p:sldId id="757" r:id="rId32"/>
    <p:sldId id="758" r:id="rId33"/>
    <p:sldId id="759" r:id="rId34"/>
    <p:sldId id="760" r:id="rId35"/>
    <p:sldId id="761" r:id="rId36"/>
    <p:sldId id="762" r:id="rId37"/>
    <p:sldId id="763" r:id="rId38"/>
    <p:sldId id="764" r:id="rId39"/>
    <p:sldId id="777" r:id="rId40"/>
    <p:sldId id="778" r:id="rId41"/>
    <p:sldId id="779" r:id="rId42"/>
    <p:sldId id="780" r:id="rId43"/>
    <p:sldId id="781" r:id="rId44"/>
    <p:sldId id="782" r:id="rId45"/>
    <p:sldId id="783" r:id="rId46"/>
    <p:sldId id="784" r:id="rId47"/>
    <p:sldId id="785" r:id="rId48"/>
    <p:sldId id="786" r:id="rId4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3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1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585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6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78708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6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74886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0688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34027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6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61363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541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84799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74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54449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95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28085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5155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12941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5360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60217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11389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27: Hashing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6149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227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8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50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223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4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1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6152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6153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6212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213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4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5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6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7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8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9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0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54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6203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204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5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6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7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8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9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0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1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55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6194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195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7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8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9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0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1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2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6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6157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6159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6160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6162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6164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6166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6168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6170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6173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4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6176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7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8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9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0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6181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2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61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4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6185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6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7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6188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9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90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91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92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193" name="Text Box 85"/>
          <p:cNvSpPr txBox="1">
            <a:spLocks noChangeArrowheads="1"/>
          </p:cNvSpPr>
          <p:nvPr/>
        </p:nvSpPr>
        <p:spPr bwMode="auto">
          <a:xfrm>
            <a:off x="4718050" y="6365875"/>
            <a:ext cx="2071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graduate database</a:t>
            </a:r>
          </a:p>
        </p:txBody>
      </p:sp>
    </p:spTree>
    <p:extLst>
      <p:ext uri="{BB962C8B-B14F-4D97-AF65-F5344CB8AC3E}">
        <p14:creationId xmlns:p14="http://schemas.microsoft.com/office/powerpoint/2010/main" val="25788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The Main Purpose of Index Structures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717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7EC560-B052-48A8-AB02-001F4FCB106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7173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index</a:t>
            </a:r>
          </a:p>
        </p:txBody>
      </p:sp>
      <p:cxnSp>
        <p:nvCxnSpPr>
          <p:cNvPr id="7174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5" name="TextBox 9"/>
          <p:cNvSpPr txBox="1">
            <a:spLocks noChangeArrowheads="1"/>
          </p:cNvSpPr>
          <p:nvPr/>
        </p:nvSpPr>
        <p:spPr bwMode="auto">
          <a:xfrm>
            <a:off x="2111375" y="3381375"/>
            <a:ext cx="915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20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176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contianing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tuples</a:t>
            </a:r>
          </a:p>
        </p:txBody>
      </p:sp>
      <p:cxnSp>
        <p:nvCxnSpPr>
          <p:cNvPr id="7177" name="Straight Arrow Connector 12"/>
          <p:cNvCxnSpPr>
            <a:cxnSpLocks noChangeShapeType="1"/>
            <a:stCxn id="7173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8" name="TextBox 13"/>
          <p:cNvSpPr txBox="1">
            <a:spLocks noChangeArrowheads="1"/>
          </p:cNvSpPr>
          <p:nvPr/>
        </p:nvSpPr>
        <p:spPr bwMode="auto">
          <a:xfrm>
            <a:off x="4202113" y="2943225"/>
            <a:ext cx="1042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figure out </a:t>
            </a:r>
          </a:p>
        </p:txBody>
      </p:sp>
      <p:sp>
        <p:nvSpPr>
          <p:cNvPr id="7179" name="TextBox 14"/>
          <p:cNvSpPr txBox="1">
            <a:spLocks noChangeArrowheads="1"/>
          </p:cNvSpPr>
          <p:nvPr/>
        </p:nvSpPr>
        <p:spPr bwMode="auto">
          <a:xfrm>
            <a:off x="5513388" y="4819650"/>
            <a:ext cx="817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disks</a:t>
            </a:r>
          </a:p>
        </p:txBody>
      </p:sp>
      <p:sp>
        <p:nvSpPr>
          <p:cNvPr id="7180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619 h 992187"/>
              <a:gd name="T4" fmla="*/ 2562225 w 2562225"/>
              <a:gd name="T5" fmla="*/ 2079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181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2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 the entire R</a:t>
            </a:r>
          </a:p>
        </p:txBody>
      </p:sp>
      <p:sp>
        <p:nvSpPr>
          <p:cNvPr id="7183" name="TextBox 32"/>
          <p:cNvSpPr txBox="1">
            <a:spLocks noChangeArrowheads="1"/>
          </p:cNvSpPr>
          <p:nvPr/>
        </p:nvSpPr>
        <p:spPr bwMode="auto">
          <a:xfrm>
            <a:off x="627590" y="5312160"/>
            <a:ext cx="790787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B+ trees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Search, Range-Search, Insert, Delete</a:t>
            </a:r>
          </a:p>
        </p:txBody>
      </p:sp>
    </p:spTree>
    <p:extLst>
      <p:ext uri="{BB962C8B-B14F-4D97-AF65-F5344CB8AC3E}">
        <p14:creationId xmlns:p14="http://schemas.microsoft.com/office/powerpoint/2010/main" val="218510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142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6D5B28-B055-46A7-BF9E-B92F37897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52567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63700"/>
            <a:ext cx="7772400" cy="1251887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</a:p>
        </p:txBody>
      </p:sp>
      <p:sp>
        <p:nvSpPr>
          <p:cNvPr id="142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6D5B28-B055-46A7-BF9E-B92F37897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54385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66722" y="4537955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71500" y="538207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787644" y="421675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01248" y="539219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40666" y="539887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295458" y="538969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899405" y="4503013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696946" y="4503013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51889" y="4503014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07458" y="5519235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396288" y="5536037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34052" y="5526853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670957" y="540625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26579" y="552685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99220" y="4488073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35057" y="4213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696946" y="33671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58084" y="3613832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43265" y="3638438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60400" y="1663700"/>
            <a:ext cx="7772400" cy="125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  <a:endParaRPr lang="en-US" alt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576350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4490154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5"/>
          <p:cNvSpPr>
            <a:spLocks noChangeShapeType="1"/>
          </p:cNvSpPr>
          <p:nvPr/>
        </p:nvSpPr>
        <p:spPr bwMode="auto">
          <a:xfrm>
            <a:off x="4039455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>
            <a:off x="2739897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2295458" y="5657644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1465270" y="564728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15"/>
          <p:cNvSpPr>
            <a:spLocks noChangeShapeType="1"/>
          </p:cNvSpPr>
          <p:nvPr/>
        </p:nvSpPr>
        <p:spPr bwMode="auto">
          <a:xfrm>
            <a:off x="1012125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7752837" y="5664001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5"/>
          <p:cNvSpPr>
            <a:spLocks noChangeShapeType="1"/>
          </p:cNvSpPr>
          <p:nvPr/>
        </p:nvSpPr>
        <p:spPr bwMode="auto">
          <a:xfrm>
            <a:off x="7301248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5"/>
          <p:cNvSpPr>
            <a:spLocks noChangeShapeType="1"/>
          </p:cNvSpPr>
          <p:nvPr/>
        </p:nvSpPr>
        <p:spPr bwMode="auto">
          <a:xfrm>
            <a:off x="6120659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>
            <a:off x="5680339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451413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559755" y="5986528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6000075" y="5981531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7180664" y="596804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632253" y="594850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2166168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2616557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3911926" y="599152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4360864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881821" y="599313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1335980" y="598527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8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66722" y="4537955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608833"/>
              </p:ext>
            </p:extLst>
          </p:nvPr>
        </p:nvGraphicFramePr>
        <p:xfrm>
          <a:off x="571500" y="538207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705262"/>
              </p:ext>
            </p:extLst>
          </p:nvPr>
        </p:nvGraphicFramePr>
        <p:xfrm>
          <a:off x="2787644" y="421675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84059"/>
              </p:ext>
            </p:extLst>
          </p:nvPr>
        </p:nvGraphicFramePr>
        <p:xfrm>
          <a:off x="7301248" y="539219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638951"/>
              </p:ext>
            </p:extLst>
          </p:nvPr>
        </p:nvGraphicFramePr>
        <p:xfrm>
          <a:off x="4040666" y="539887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116068"/>
              </p:ext>
            </p:extLst>
          </p:nvPr>
        </p:nvGraphicFramePr>
        <p:xfrm>
          <a:off x="2295458" y="538969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899405" y="4503013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696946" y="4503013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51889" y="4503014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07458" y="5519235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396288" y="5536037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34052" y="5526853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772058"/>
              </p:ext>
            </p:extLst>
          </p:nvPr>
        </p:nvGraphicFramePr>
        <p:xfrm>
          <a:off x="5670957" y="540625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26579" y="552685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99220" y="4488073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665703"/>
              </p:ext>
            </p:extLst>
          </p:nvPr>
        </p:nvGraphicFramePr>
        <p:xfrm>
          <a:off x="4735057" y="4213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244617"/>
              </p:ext>
            </p:extLst>
          </p:nvPr>
        </p:nvGraphicFramePr>
        <p:xfrm>
          <a:off x="3696946" y="33671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58084" y="3613832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43265" y="3638438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60400" y="1663700"/>
            <a:ext cx="7772400" cy="125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  <a:endParaRPr lang="en-US" alt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6309709" y="4781086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199120" y="476517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884685" y="4781086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807514" y="476517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918082" y="476517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4157006" y="3755302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3375472" y="374199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576350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4490154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5"/>
          <p:cNvSpPr>
            <a:spLocks noChangeShapeType="1"/>
          </p:cNvSpPr>
          <p:nvPr/>
        </p:nvSpPr>
        <p:spPr bwMode="auto">
          <a:xfrm>
            <a:off x="4039455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>
            <a:off x="2739897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2295458" y="5657644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1465270" y="564728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15"/>
          <p:cNvSpPr>
            <a:spLocks noChangeShapeType="1"/>
          </p:cNvSpPr>
          <p:nvPr/>
        </p:nvSpPr>
        <p:spPr bwMode="auto">
          <a:xfrm>
            <a:off x="1012125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7752837" y="5664001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5"/>
          <p:cNvSpPr>
            <a:spLocks noChangeShapeType="1"/>
          </p:cNvSpPr>
          <p:nvPr/>
        </p:nvSpPr>
        <p:spPr bwMode="auto">
          <a:xfrm>
            <a:off x="7301248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5"/>
          <p:cNvSpPr>
            <a:spLocks noChangeShapeType="1"/>
          </p:cNvSpPr>
          <p:nvPr/>
        </p:nvSpPr>
        <p:spPr bwMode="auto">
          <a:xfrm>
            <a:off x="6120659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>
            <a:off x="5680339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451413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559755" y="5986528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6000075" y="5981531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7180664" y="596804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632253" y="594850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2166168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2616557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3911926" y="599152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4360864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881821" y="599313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1335980" y="598527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98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63700"/>
            <a:ext cx="7772400" cy="18161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Have record pointers in non-leaf nodes</a:t>
            </a:r>
          </a:p>
        </p:txBody>
      </p:sp>
      <p:sp>
        <p:nvSpPr>
          <p:cNvPr id="142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6D5B28-B055-46A7-BF9E-B92F37897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4647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93101"/>
            <a:ext cx="7762407" cy="363511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sz="2000" dirty="0"/>
              <a:t>		      to record	    to record	     to record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000" dirty="0"/>
              <a:t>		      with K1	    with K2	     with K3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000" dirty="0"/>
              <a:t>  to keys	       to keys	       to keys		   to keys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000" dirty="0"/>
              <a:t> &lt; K1		     K1&lt;x&lt;K2	     K2&lt;x&lt;k3	              &gt;k3</a:t>
            </a:r>
            <a:endParaRPr lang="en-US" altLang="en-US" dirty="0"/>
          </a:p>
        </p:txBody>
      </p:sp>
      <p:grpSp>
        <p:nvGrpSpPr>
          <p:cNvPr id="144387" name="Group 11"/>
          <p:cNvGrpSpPr>
            <a:grpSpLocks/>
          </p:cNvGrpSpPr>
          <p:nvPr/>
        </p:nvGrpSpPr>
        <p:grpSpPr bwMode="auto">
          <a:xfrm>
            <a:off x="2057400" y="4128539"/>
            <a:ext cx="4572000" cy="694336"/>
            <a:chOff x="960" y="960"/>
            <a:chExt cx="2880" cy="432"/>
          </a:xfrm>
        </p:grpSpPr>
        <p:sp>
          <p:nvSpPr>
            <p:cNvPr id="144400" name="Rectangle 4"/>
            <p:cNvSpPr>
              <a:spLocks noChangeArrowheads="1"/>
            </p:cNvSpPr>
            <p:nvPr/>
          </p:nvSpPr>
          <p:spPr bwMode="auto">
            <a:xfrm>
              <a:off x="960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1" name="Rectangle 5"/>
            <p:cNvSpPr>
              <a:spLocks noChangeArrowheads="1"/>
            </p:cNvSpPr>
            <p:nvPr/>
          </p:nvSpPr>
          <p:spPr bwMode="auto">
            <a:xfrm>
              <a:off x="1824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2" name="Rectangle 6"/>
            <p:cNvSpPr>
              <a:spLocks noChangeArrowheads="1"/>
            </p:cNvSpPr>
            <p:nvPr/>
          </p:nvSpPr>
          <p:spPr bwMode="auto">
            <a:xfrm>
              <a:off x="3552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3" name="Rectangle 7"/>
            <p:cNvSpPr>
              <a:spLocks noChangeArrowheads="1"/>
            </p:cNvSpPr>
            <p:nvPr/>
          </p:nvSpPr>
          <p:spPr bwMode="auto">
            <a:xfrm>
              <a:off x="2688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4" name="Rectangle 8"/>
            <p:cNvSpPr>
              <a:spLocks noChangeArrowheads="1"/>
            </p:cNvSpPr>
            <p:nvPr/>
          </p:nvSpPr>
          <p:spPr bwMode="auto">
            <a:xfrm>
              <a:off x="1248" y="960"/>
              <a:ext cx="576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K1 P1</a:t>
              </a:r>
            </a:p>
          </p:txBody>
        </p:sp>
        <p:sp>
          <p:nvSpPr>
            <p:cNvPr id="144405" name="Rectangle 9"/>
            <p:cNvSpPr>
              <a:spLocks noChangeArrowheads="1"/>
            </p:cNvSpPr>
            <p:nvPr/>
          </p:nvSpPr>
          <p:spPr bwMode="auto">
            <a:xfrm>
              <a:off x="2112" y="960"/>
              <a:ext cx="576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K2 P2</a:t>
              </a:r>
            </a:p>
          </p:txBody>
        </p:sp>
        <p:sp>
          <p:nvSpPr>
            <p:cNvPr id="144406" name="Rectangle 10"/>
            <p:cNvSpPr>
              <a:spLocks noChangeArrowheads="1"/>
            </p:cNvSpPr>
            <p:nvPr/>
          </p:nvSpPr>
          <p:spPr bwMode="auto">
            <a:xfrm>
              <a:off x="2976" y="960"/>
              <a:ext cx="576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K3 P3</a:t>
              </a:r>
            </a:p>
          </p:txBody>
        </p:sp>
      </p:grpSp>
      <p:sp>
        <p:nvSpPr>
          <p:cNvPr id="144388" name="Line 12"/>
          <p:cNvSpPr>
            <a:spLocks noChangeShapeType="1"/>
          </p:cNvSpPr>
          <p:nvPr/>
        </p:nvSpPr>
        <p:spPr bwMode="auto">
          <a:xfrm>
            <a:off x="2971800" y="4128539"/>
            <a:ext cx="0" cy="69433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9" name="Line 13"/>
          <p:cNvSpPr>
            <a:spLocks noChangeShapeType="1"/>
          </p:cNvSpPr>
          <p:nvPr/>
        </p:nvSpPr>
        <p:spPr bwMode="auto">
          <a:xfrm>
            <a:off x="5715000" y="4128539"/>
            <a:ext cx="0" cy="69433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0" name="Line 14"/>
          <p:cNvSpPr>
            <a:spLocks noChangeShapeType="1"/>
          </p:cNvSpPr>
          <p:nvPr/>
        </p:nvSpPr>
        <p:spPr bwMode="auto">
          <a:xfrm>
            <a:off x="4343400" y="4129789"/>
            <a:ext cx="0" cy="69433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1" name="Line 16"/>
          <p:cNvSpPr>
            <a:spLocks noChangeShapeType="1"/>
          </p:cNvSpPr>
          <p:nvPr/>
        </p:nvSpPr>
        <p:spPr bwMode="auto">
          <a:xfrm flipH="1">
            <a:off x="2971800" y="4738138"/>
            <a:ext cx="228600" cy="462891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2" name="Line 17"/>
          <p:cNvSpPr>
            <a:spLocks noChangeShapeType="1"/>
          </p:cNvSpPr>
          <p:nvPr/>
        </p:nvSpPr>
        <p:spPr bwMode="auto">
          <a:xfrm flipH="1">
            <a:off x="4572000" y="4738138"/>
            <a:ext cx="0" cy="540039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Line 18"/>
          <p:cNvSpPr>
            <a:spLocks noChangeShapeType="1"/>
          </p:cNvSpPr>
          <p:nvPr/>
        </p:nvSpPr>
        <p:spPr bwMode="auto">
          <a:xfrm>
            <a:off x="5867400" y="4661939"/>
            <a:ext cx="228600" cy="617188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Line 19"/>
          <p:cNvSpPr>
            <a:spLocks noChangeShapeType="1"/>
          </p:cNvSpPr>
          <p:nvPr/>
        </p:nvSpPr>
        <p:spPr bwMode="auto">
          <a:xfrm flipH="1">
            <a:off x="1295400" y="4509539"/>
            <a:ext cx="1066800" cy="1311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5" name="Line 20"/>
          <p:cNvSpPr>
            <a:spLocks noChangeShapeType="1"/>
          </p:cNvSpPr>
          <p:nvPr/>
        </p:nvSpPr>
        <p:spPr bwMode="auto">
          <a:xfrm flipH="1">
            <a:off x="3505200" y="4509539"/>
            <a:ext cx="152400" cy="1311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6" name="Line 21"/>
          <p:cNvSpPr>
            <a:spLocks noChangeShapeType="1"/>
          </p:cNvSpPr>
          <p:nvPr/>
        </p:nvSpPr>
        <p:spPr bwMode="auto">
          <a:xfrm>
            <a:off x="5029200" y="4433339"/>
            <a:ext cx="228600" cy="1311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7" name="Line 22"/>
          <p:cNvSpPr>
            <a:spLocks noChangeShapeType="1"/>
          </p:cNvSpPr>
          <p:nvPr/>
        </p:nvSpPr>
        <p:spPr bwMode="auto">
          <a:xfrm>
            <a:off x="6400800" y="4509539"/>
            <a:ext cx="1219200" cy="12343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8" name="Line 23"/>
          <p:cNvSpPr>
            <a:spLocks noChangeShapeType="1"/>
          </p:cNvSpPr>
          <p:nvPr/>
        </p:nvSpPr>
        <p:spPr bwMode="auto">
          <a:xfrm flipH="1">
            <a:off x="4269700" y="3721515"/>
            <a:ext cx="381000" cy="3980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9" name="Slide Number Placeholder 24"/>
          <p:cNvSpPr>
            <a:spLocks noGrp="1"/>
          </p:cNvSpPr>
          <p:nvPr>
            <p:ph type="sldNum" sz="quarter" idx="12"/>
          </p:nvPr>
        </p:nvSpPr>
        <p:spPr>
          <a:xfrm>
            <a:off x="6553200" y="624090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F85C52-3D21-4591-B4E1-67864C6B7C9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660400" y="1663700"/>
            <a:ext cx="7772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</a:p>
          <a:p>
            <a:pPr lvl="1"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Have record pointers in non-leaf nodes</a:t>
            </a:r>
          </a:p>
        </p:txBody>
      </p:sp>
    </p:spTree>
    <p:extLst>
      <p:ext uri="{BB962C8B-B14F-4D97-AF65-F5344CB8AC3E}">
        <p14:creationId xmlns:p14="http://schemas.microsoft.com/office/powerpoint/2010/main" val="2006450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90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B-tree example</a:t>
            </a:r>
            <a:r>
              <a:rPr lang="en-US" altLang="en-US" sz="3600"/>
              <a:t>				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 rot="-5400000">
            <a:off x="4318000" y="1460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125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 rot="-5400000">
            <a:off x="6527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165</a:t>
            </a: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 rot="-5400000">
            <a:off x="43180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105</a:t>
            </a: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 rot="-5400000">
            <a:off x="2336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45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 rot="-5400000">
            <a:off x="660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 rot="-5400000">
            <a:off x="1574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146442" name="Rectangle 10"/>
          <p:cNvSpPr>
            <a:spLocks noChangeArrowheads="1"/>
          </p:cNvSpPr>
          <p:nvPr/>
        </p:nvSpPr>
        <p:spPr bwMode="auto">
          <a:xfrm rot="-5400000">
            <a:off x="5080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120</a:t>
            </a:r>
          </a:p>
        </p:txBody>
      </p:sp>
      <p:sp>
        <p:nvSpPr>
          <p:cNvPr id="146443" name="Rectangle 11"/>
          <p:cNvSpPr>
            <a:spLocks noChangeArrowheads="1"/>
          </p:cNvSpPr>
          <p:nvPr/>
        </p:nvSpPr>
        <p:spPr bwMode="auto">
          <a:xfrm rot="-5400000">
            <a:off x="4241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90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100</a:t>
            </a:r>
          </a:p>
        </p:txBody>
      </p:sp>
      <p:sp>
        <p:nvSpPr>
          <p:cNvPr id="146444" name="Rectangle 12"/>
          <p:cNvSpPr>
            <a:spLocks noChangeArrowheads="1"/>
          </p:cNvSpPr>
          <p:nvPr/>
        </p:nvSpPr>
        <p:spPr bwMode="auto">
          <a:xfrm rot="-5400000">
            <a:off x="3327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80</a:t>
            </a:r>
          </a:p>
        </p:txBody>
      </p:sp>
      <p:sp>
        <p:nvSpPr>
          <p:cNvPr id="146445" name="Rectangle 13"/>
          <p:cNvSpPr>
            <a:spLocks noChangeArrowheads="1"/>
          </p:cNvSpPr>
          <p:nvPr/>
        </p:nvSpPr>
        <p:spPr bwMode="auto">
          <a:xfrm rot="-5400000">
            <a:off x="7670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180</a:t>
            </a:r>
          </a:p>
        </p:txBody>
      </p:sp>
      <p:sp>
        <p:nvSpPr>
          <p:cNvPr id="146446" name="Rectangle 14"/>
          <p:cNvSpPr>
            <a:spLocks noChangeArrowheads="1"/>
          </p:cNvSpPr>
          <p:nvPr/>
        </p:nvSpPr>
        <p:spPr bwMode="auto">
          <a:xfrm rot="-5400000">
            <a:off x="2413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146447" name="Rectangle 15"/>
          <p:cNvSpPr>
            <a:spLocks noChangeArrowheads="1"/>
          </p:cNvSpPr>
          <p:nvPr/>
        </p:nvSpPr>
        <p:spPr bwMode="auto">
          <a:xfrm rot="-5400000">
            <a:off x="5994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140</a:t>
            </a: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 rot="-5400000">
            <a:off x="68326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160</a:t>
            </a:r>
          </a:p>
        </p:txBody>
      </p:sp>
      <p:sp>
        <p:nvSpPr>
          <p:cNvPr id="146449" name="Line 17"/>
          <p:cNvSpPr>
            <a:spLocks noChangeShapeType="1"/>
          </p:cNvSpPr>
          <p:nvPr/>
        </p:nvSpPr>
        <p:spPr bwMode="auto">
          <a:xfrm flipH="1">
            <a:off x="2946400" y="20701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0" name="Line 18"/>
          <p:cNvSpPr>
            <a:spLocks noChangeShapeType="1"/>
          </p:cNvSpPr>
          <p:nvPr/>
        </p:nvSpPr>
        <p:spPr bwMode="auto">
          <a:xfrm>
            <a:off x="5232400" y="2070100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1" name="Line 19"/>
          <p:cNvSpPr>
            <a:spLocks noChangeShapeType="1"/>
          </p:cNvSpPr>
          <p:nvPr/>
        </p:nvSpPr>
        <p:spPr bwMode="auto">
          <a:xfrm>
            <a:off x="4699000" y="22987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2" name="Line 20"/>
          <p:cNvSpPr>
            <a:spLocks noChangeShapeType="1"/>
          </p:cNvSpPr>
          <p:nvPr/>
        </p:nvSpPr>
        <p:spPr bwMode="auto">
          <a:xfrm flipH="1">
            <a:off x="1346200" y="33655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3" name="Line 21"/>
          <p:cNvSpPr>
            <a:spLocks noChangeShapeType="1"/>
          </p:cNvSpPr>
          <p:nvPr/>
        </p:nvSpPr>
        <p:spPr bwMode="auto">
          <a:xfrm flipH="1">
            <a:off x="2870200" y="33655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4" name="Line 22"/>
          <p:cNvSpPr>
            <a:spLocks noChangeShapeType="1"/>
          </p:cNvSpPr>
          <p:nvPr/>
        </p:nvSpPr>
        <p:spPr bwMode="auto">
          <a:xfrm flipH="1">
            <a:off x="3860800" y="33655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5" name="Line 23"/>
          <p:cNvSpPr>
            <a:spLocks noChangeShapeType="1"/>
          </p:cNvSpPr>
          <p:nvPr/>
        </p:nvSpPr>
        <p:spPr bwMode="auto">
          <a:xfrm>
            <a:off x="51562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6" name="Line 24"/>
          <p:cNvSpPr>
            <a:spLocks noChangeShapeType="1"/>
          </p:cNvSpPr>
          <p:nvPr/>
        </p:nvSpPr>
        <p:spPr bwMode="auto">
          <a:xfrm flipH="1">
            <a:off x="2108200" y="33655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7" name="Line 25"/>
          <p:cNvSpPr>
            <a:spLocks noChangeShapeType="1"/>
          </p:cNvSpPr>
          <p:nvPr/>
        </p:nvSpPr>
        <p:spPr bwMode="auto">
          <a:xfrm>
            <a:off x="4699000" y="33655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8" name="Line 26"/>
          <p:cNvSpPr>
            <a:spLocks noChangeShapeType="1"/>
          </p:cNvSpPr>
          <p:nvPr/>
        </p:nvSpPr>
        <p:spPr bwMode="auto">
          <a:xfrm>
            <a:off x="6375400" y="32893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9" name="Line 27"/>
          <p:cNvSpPr>
            <a:spLocks noChangeShapeType="1"/>
          </p:cNvSpPr>
          <p:nvPr/>
        </p:nvSpPr>
        <p:spPr bwMode="auto">
          <a:xfrm>
            <a:off x="69088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0" name="Line 28"/>
          <p:cNvSpPr>
            <a:spLocks noChangeShapeType="1"/>
          </p:cNvSpPr>
          <p:nvPr/>
        </p:nvSpPr>
        <p:spPr bwMode="auto">
          <a:xfrm>
            <a:off x="7289800" y="32131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1" name="Line 29"/>
          <p:cNvSpPr>
            <a:spLocks noChangeShapeType="1"/>
          </p:cNvSpPr>
          <p:nvPr/>
        </p:nvSpPr>
        <p:spPr bwMode="auto">
          <a:xfrm flipH="1">
            <a:off x="4089400" y="2374900"/>
            <a:ext cx="2286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2" name="Line 30"/>
          <p:cNvSpPr>
            <a:spLocks noChangeShapeType="1"/>
          </p:cNvSpPr>
          <p:nvPr/>
        </p:nvSpPr>
        <p:spPr bwMode="auto">
          <a:xfrm>
            <a:off x="5156200" y="2374900"/>
            <a:ext cx="3810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3" name="Line 31"/>
          <p:cNvSpPr>
            <a:spLocks noChangeShapeType="1"/>
          </p:cNvSpPr>
          <p:nvPr/>
        </p:nvSpPr>
        <p:spPr bwMode="auto">
          <a:xfrm flipH="1">
            <a:off x="1041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4" name="Line 32"/>
          <p:cNvSpPr>
            <a:spLocks noChangeShapeType="1"/>
          </p:cNvSpPr>
          <p:nvPr/>
        </p:nvSpPr>
        <p:spPr bwMode="auto">
          <a:xfrm flipH="1">
            <a:off x="2717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5" name="Line 33"/>
          <p:cNvSpPr>
            <a:spLocks noChangeShapeType="1"/>
          </p:cNvSpPr>
          <p:nvPr/>
        </p:nvSpPr>
        <p:spPr bwMode="auto">
          <a:xfrm>
            <a:off x="49276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6" name="Line 34"/>
          <p:cNvSpPr>
            <a:spLocks noChangeShapeType="1"/>
          </p:cNvSpPr>
          <p:nvPr/>
        </p:nvSpPr>
        <p:spPr bwMode="auto">
          <a:xfrm flipH="1">
            <a:off x="4394200" y="3594100"/>
            <a:ext cx="762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7" name="Line 35"/>
          <p:cNvSpPr>
            <a:spLocks noChangeShapeType="1"/>
          </p:cNvSpPr>
          <p:nvPr/>
        </p:nvSpPr>
        <p:spPr bwMode="auto">
          <a:xfrm flipH="1">
            <a:off x="6756400" y="35941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8" name="Line 36"/>
          <p:cNvSpPr>
            <a:spLocks noChangeShapeType="1"/>
          </p:cNvSpPr>
          <p:nvPr/>
        </p:nvSpPr>
        <p:spPr bwMode="auto">
          <a:xfrm>
            <a:off x="7289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9" name="Line 37"/>
          <p:cNvSpPr>
            <a:spLocks noChangeShapeType="1"/>
          </p:cNvSpPr>
          <p:nvPr/>
        </p:nvSpPr>
        <p:spPr bwMode="auto">
          <a:xfrm flipH="1">
            <a:off x="2108200" y="3594100"/>
            <a:ext cx="3048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0" name="Line 38"/>
          <p:cNvSpPr>
            <a:spLocks noChangeShapeType="1"/>
          </p:cNvSpPr>
          <p:nvPr/>
        </p:nvSpPr>
        <p:spPr bwMode="auto">
          <a:xfrm flipH="1">
            <a:off x="1346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1" name="Line 39"/>
          <p:cNvSpPr>
            <a:spLocks noChangeShapeType="1"/>
          </p:cNvSpPr>
          <p:nvPr/>
        </p:nvSpPr>
        <p:spPr bwMode="auto">
          <a:xfrm flipH="1">
            <a:off x="1879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2" name="Line 40"/>
          <p:cNvSpPr>
            <a:spLocks noChangeShapeType="1"/>
          </p:cNvSpPr>
          <p:nvPr/>
        </p:nvSpPr>
        <p:spPr bwMode="auto">
          <a:xfrm flipH="1">
            <a:off x="2260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3" name="Line 41"/>
          <p:cNvSpPr>
            <a:spLocks noChangeShapeType="1"/>
          </p:cNvSpPr>
          <p:nvPr/>
        </p:nvSpPr>
        <p:spPr bwMode="auto">
          <a:xfrm flipH="1">
            <a:off x="27940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4" name="Line 42"/>
          <p:cNvSpPr>
            <a:spLocks noChangeShapeType="1"/>
          </p:cNvSpPr>
          <p:nvPr/>
        </p:nvSpPr>
        <p:spPr bwMode="auto">
          <a:xfrm flipH="1">
            <a:off x="3098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5" name="Line 43"/>
          <p:cNvSpPr>
            <a:spLocks noChangeShapeType="1"/>
          </p:cNvSpPr>
          <p:nvPr/>
        </p:nvSpPr>
        <p:spPr bwMode="auto">
          <a:xfrm flipH="1">
            <a:off x="3632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6" name="Line 44"/>
          <p:cNvSpPr>
            <a:spLocks noChangeShapeType="1"/>
          </p:cNvSpPr>
          <p:nvPr/>
        </p:nvSpPr>
        <p:spPr bwMode="auto">
          <a:xfrm flipH="1">
            <a:off x="4013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7" name="Line 45"/>
          <p:cNvSpPr>
            <a:spLocks noChangeShapeType="1"/>
          </p:cNvSpPr>
          <p:nvPr/>
        </p:nvSpPr>
        <p:spPr bwMode="auto">
          <a:xfrm flipH="1">
            <a:off x="454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8" name="Line 46"/>
          <p:cNvSpPr>
            <a:spLocks noChangeShapeType="1"/>
          </p:cNvSpPr>
          <p:nvPr/>
        </p:nvSpPr>
        <p:spPr bwMode="auto">
          <a:xfrm flipH="1">
            <a:off x="4927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9" name="Line 47"/>
          <p:cNvSpPr>
            <a:spLocks noChangeShapeType="1"/>
          </p:cNvSpPr>
          <p:nvPr/>
        </p:nvSpPr>
        <p:spPr bwMode="auto">
          <a:xfrm flipH="1">
            <a:off x="5384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0" name="Line 48"/>
          <p:cNvSpPr>
            <a:spLocks noChangeShapeType="1"/>
          </p:cNvSpPr>
          <p:nvPr/>
        </p:nvSpPr>
        <p:spPr bwMode="auto">
          <a:xfrm flipH="1">
            <a:off x="5765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1" name="Line 49"/>
          <p:cNvSpPr>
            <a:spLocks noChangeShapeType="1"/>
          </p:cNvSpPr>
          <p:nvPr/>
        </p:nvSpPr>
        <p:spPr bwMode="auto">
          <a:xfrm flipH="1">
            <a:off x="6299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2" name="Line 50"/>
          <p:cNvSpPr>
            <a:spLocks noChangeShapeType="1"/>
          </p:cNvSpPr>
          <p:nvPr/>
        </p:nvSpPr>
        <p:spPr bwMode="auto">
          <a:xfrm flipH="1">
            <a:off x="6680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3" name="Line 51"/>
          <p:cNvSpPr>
            <a:spLocks noChangeShapeType="1"/>
          </p:cNvSpPr>
          <p:nvPr/>
        </p:nvSpPr>
        <p:spPr bwMode="auto">
          <a:xfrm flipH="1">
            <a:off x="7137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4" name="Line 52"/>
          <p:cNvSpPr>
            <a:spLocks noChangeShapeType="1"/>
          </p:cNvSpPr>
          <p:nvPr/>
        </p:nvSpPr>
        <p:spPr bwMode="auto">
          <a:xfrm flipH="1">
            <a:off x="7518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5" name="Line 53"/>
          <p:cNvSpPr>
            <a:spLocks noChangeShapeType="1"/>
          </p:cNvSpPr>
          <p:nvPr/>
        </p:nvSpPr>
        <p:spPr bwMode="auto">
          <a:xfrm flipH="1">
            <a:off x="7975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6" name="Line 54"/>
          <p:cNvSpPr>
            <a:spLocks noChangeShapeType="1"/>
          </p:cNvSpPr>
          <p:nvPr/>
        </p:nvSpPr>
        <p:spPr bwMode="auto">
          <a:xfrm flipH="1">
            <a:off x="835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7" name="Line 55"/>
          <p:cNvSpPr>
            <a:spLocks noChangeShapeType="1"/>
          </p:cNvSpPr>
          <p:nvPr/>
        </p:nvSpPr>
        <p:spPr bwMode="auto">
          <a:xfrm>
            <a:off x="1346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8" name="Line 56"/>
          <p:cNvSpPr>
            <a:spLocks noChangeShapeType="1"/>
          </p:cNvSpPr>
          <p:nvPr/>
        </p:nvSpPr>
        <p:spPr bwMode="auto">
          <a:xfrm>
            <a:off x="2184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9" name="Line 57"/>
          <p:cNvSpPr>
            <a:spLocks noChangeShapeType="1"/>
          </p:cNvSpPr>
          <p:nvPr/>
        </p:nvSpPr>
        <p:spPr bwMode="auto">
          <a:xfrm>
            <a:off x="3098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0" name="Line 58"/>
          <p:cNvSpPr>
            <a:spLocks noChangeShapeType="1"/>
          </p:cNvSpPr>
          <p:nvPr/>
        </p:nvSpPr>
        <p:spPr bwMode="auto">
          <a:xfrm>
            <a:off x="4013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1" name="Line 59"/>
          <p:cNvSpPr>
            <a:spLocks noChangeShapeType="1"/>
          </p:cNvSpPr>
          <p:nvPr/>
        </p:nvSpPr>
        <p:spPr bwMode="auto">
          <a:xfrm>
            <a:off x="4851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2" name="Line 60"/>
          <p:cNvSpPr>
            <a:spLocks noChangeShapeType="1"/>
          </p:cNvSpPr>
          <p:nvPr/>
        </p:nvSpPr>
        <p:spPr bwMode="auto">
          <a:xfrm>
            <a:off x="5765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3" name="Line 61"/>
          <p:cNvSpPr>
            <a:spLocks noChangeShapeType="1"/>
          </p:cNvSpPr>
          <p:nvPr/>
        </p:nvSpPr>
        <p:spPr bwMode="auto">
          <a:xfrm>
            <a:off x="66040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4" name="Line 62"/>
          <p:cNvSpPr>
            <a:spLocks noChangeShapeType="1"/>
          </p:cNvSpPr>
          <p:nvPr/>
        </p:nvSpPr>
        <p:spPr bwMode="auto">
          <a:xfrm>
            <a:off x="7442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5" name="Slide Number Placeholder 6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5802BC-A464-4037-BA3E-81F5A86BE42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696691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90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B-tree 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600"/>
              <a:t>			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 rot="-5400000">
            <a:off x="4318000" y="1460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125</a:t>
            </a:r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 rot="-5400000">
            <a:off x="6527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165</a:t>
            </a:r>
          </a:p>
        </p:txBody>
      </p:sp>
      <p:sp>
        <p:nvSpPr>
          <p:cNvPr id="148486" name="Rectangle 6"/>
          <p:cNvSpPr>
            <a:spLocks noChangeArrowheads="1"/>
          </p:cNvSpPr>
          <p:nvPr/>
        </p:nvSpPr>
        <p:spPr bwMode="auto">
          <a:xfrm rot="-5400000">
            <a:off x="43180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105</a:t>
            </a: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 rot="-5400000">
            <a:off x="2336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45</a:t>
            </a:r>
          </a:p>
        </p:txBody>
      </p:sp>
      <p:sp>
        <p:nvSpPr>
          <p:cNvPr id="148488" name="Rectangle 8"/>
          <p:cNvSpPr>
            <a:spLocks noChangeArrowheads="1"/>
          </p:cNvSpPr>
          <p:nvPr/>
        </p:nvSpPr>
        <p:spPr bwMode="auto">
          <a:xfrm rot="-5400000">
            <a:off x="660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 rot="-5400000">
            <a:off x="1574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148490" name="Rectangle 10"/>
          <p:cNvSpPr>
            <a:spLocks noChangeArrowheads="1"/>
          </p:cNvSpPr>
          <p:nvPr/>
        </p:nvSpPr>
        <p:spPr bwMode="auto">
          <a:xfrm rot="-5400000">
            <a:off x="5080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120</a:t>
            </a:r>
          </a:p>
        </p:txBody>
      </p:sp>
      <p:sp>
        <p:nvSpPr>
          <p:cNvPr id="148491" name="Rectangle 11"/>
          <p:cNvSpPr>
            <a:spLocks noChangeArrowheads="1"/>
          </p:cNvSpPr>
          <p:nvPr/>
        </p:nvSpPr>
        <p:spPr bwMode="auto">
          <a:xfrm rot="-5400000">
            <a:off x="4241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90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100</a:t>
            </a:r>
          </a:p>
        </p:txBody>
      </p:sp>
      <p:sp>
        <p:nvSpPr>
          <p:cNvPr id="148492" name="Rectangle 12"/>
          <p:cNvSpPr>
            <a:spLocks noChangeArrowheads="1"/>
          </p:cNvSpPr>
          <p:nvPr/>
        </p:nvSpPr>
        <p:spPr bwMode="auto">
          <a:xfrm rot="-5400000">
            <a:off x="3327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80</a:t>
            </a:r>
          </a:p>
        </p:txBody>
      </p:sp>
      <p:sp>
        <p:nvSpPr>
          <p:cNvPr id="148493" name="Rectangle 13"/>
          <p:cNvSpPr>
            <a:spLocks noChangeArrowheads="1"/>
          </p:cNvSpPr>
          <p:nvPr/>
        </p:nvSpPr>
        <p:spPr bwMode="auto">
          <a:xfrm rot="-5400000">
            <a:off x="7670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180</a:t>
            </a:r>
          </a:p>
        </p:txBody>
      </p:sp>
      <p:sp>
        <p:nvSpPr>
          <p:cNvPr id="148494" name="Rectangle 14"/>
          <p:cNvSpPr>
            <a:spLocks noChangeArrowheads="1"/>
          </p:cNvSpPr>
          <p:nvPr/>
        </p:nvSpPr>
        <p:spPr bwMode="auto">
          <a:xfrm rot="-5400000">
            <a:off x="2413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148495" name="Rectangle 15"/>
          <p:cNvSpPr>
            <a:spLocks noChangeArrowheads="1"/>
          </p:cNvSpPr>
          <p:nvPr/>
        </p:nvSpPr>
        <p:spPr bwMode="auto">
          <a:xfrm rot="-5400000">
            <a:off x="5994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140</a:t>
            </a:r>
          </a:p>
        </p:txBody>
      </p:sp>
      <p:sp>
        <p:nvSpPr>
          <p:cNvPr id="148496" name="Rectangle 16"/>
          <p:cNvSpPr>
            <a:spLocks noChangeArrowheads="1"/>
          </p:cNvSpPr>
          <p:nvPr/>
        </p:nvSpPr>
        <p:spPr bwMode="auto">
          <a:xfrm rot="-5400000">
            <a:off x="68326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160</a:t>
            </a:r>
          </a:p>
        </p:txBody>
      </p:sp>
      <p:sp>
        <p:nvSpPr>
          <p:cNvPr id="148497" name="Line 17"/>
          <p:cNvSpPr>
            <a:spLocks noChangeShapeType="1"/>
          </p:cNvSpPr>
          <p:nvPr/>
        </p:nvSpPr>
        <p:spPr bwMode="auto">
          <a:xfrm flipH="1">
            <a:off x="2946400" y="20701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98" name="Line 18"/>
          <p:cNvSpPr>
            <a:spLocks noChangeShapeType="1"/>
          </p:cNvSpPr>
          <p:nvPr/>
        </p:nvSpPr>
        <p:spPr bwMode="auto">
          <a:xfrm>
            <a:off x="5232400" y="2070100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99" name="Line 19"/>
          <p:cNvSpPr>
            <a:spLocks noChangeShapeType="1"/>
          </p:cNvSpPr>
          <p:nvPr/>
        </p:nvSpPr>
        <p:spPr bwMode="auto">
          <a:xfrm>
            <a:off x="4699000" y="22987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0" name="Line 20"/>
          <p:cNvSpPr>
            <a:spLocks noChangeShapeType="1"/>
          </p:cNvSpPr>
          <p:nvPr/>
        </p:nvSpPr>
        <p:spPr bwMode="auto">
          <a:xfrm flipH="1">
            <a:off x="1346200" y="33655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1" name="Line 21"/>
          <p:cNvSpPr>
            <a:spLocks noChangeShapeType="1"/>
          </p:cNvSpPr>
          <p:nvPr/>
        </p:nvSpPr>
        <p:spPr bwMode="auto">
          <a:xfrm flipH="1">
            <a:off x="2870200" y="33655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 flipH="1">
            <a:off x="3860800" y="33655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3" name="Line 23"/>
          <p:cNvSpPr>
            <a:spLocks noChangeShapeType="1"/>
          </p:cNvSpPr>
          <p:nvPr/>
        </p:nvSpPr>
        <p:spPr bwMode="auto">
          <a:xfrm>
            <a:off x="51562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 flipH="1">
            <a:off x="2108200" y="33655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4699000" y="33655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6" name="Line 26"/>
          <p:cNvSpPr>
            <a:spLocks noChangeShapeType="1"/>
          </p:cNvSpPr>
          <p:nvPr/>
        </p:nvSpPr>
        <p:spPr bwMode="auto">
          <a:xfrm>
            <a:off x="6375400" y="32893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7" name="Line 27"/>
          <p:cNvSpPr>
            <a:spLocks noChangeShapeType="1"/>
          </p:cNvSpPr>
          <p:nvPr/>
        </p:nvSpPr>
        <p:spPr bwMode="auto">
          <a:xfrm>
            <a:off x="69088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8" name="Line 28"/>
          <p:cNvSpPr>
            <a:spLocks noChangeShapeType="1"/>
          </p:cNvSpPr>
          <p:nvPr/>
        </p:nvSpPr>
        <p:spPr bwMode="auto">
          <a:xfrm>
            <a:off x="7289800" y="32131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9" name="Line 29"/>
          <p:cNvSpPr>
            <a:spLocks noChangeShapeType="1"/>
          </p:cNvSpPr>
          <p:nvPr/>
        </p:nvSpPr>
        <p:spPr bwMode="auto">
          <a:xfrm flipH="1">
            <a:off x="4089400" y="2374900"/>
            <a:ext cx="2286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0" name="Line 30"/>
          <p:cNvSpPr>
            <a:spLocks noChangeShapeType="1"/>
          </p:cNvSpPr>
          <p:nvPr/>
        </p:nvSpPr>
        <p:spPr bwMode="auto">
          <a:xfrm>
            <a:off x="5156200" y="2374900"/>
            <a:ext cx="3810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1" name="Line 31"/>
          <p:cNvSpPr>
            <a:spLocks noChangeShapeType="1"/>
          </p:cNvSpPr>
          <p:nvPr/>
        </p:nvSpPr>
        <p:spPr bwMode="auto">
          <a:xfrm flipH="1">
            <a:off x="1041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2" name="Line 32"/>
          <p:cNvSpPr>
            <a:spLocks noChangeShapeType="1"/>
          </p:cNvSpPr>
          <p:nvPr/>
        </p:nvSpPr>
        <p:spPr bwMode="auto">
          <a:xfrm flipH="1">
            <a:off x="2717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3" name="Line 33"/>
          <p:cNvSpPr>
            <a:spLocks noChangeShapeType="1"/>
          </p:cNvSpPr>
          <p:nvPr/>
        </p:nvSpPr>
        <p:spPr bwMode="auto">
          <a:xfrm>
            <a:off x="49276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4" name="Line 34"/>
          <p:cNvSpPr>
            <a:spLocks noChangeShapeType="1"/>
          </p:cNvSpPr>
          <p:nvPr/>
        </p:nvSpPr>
        <p:spPr bwMode="auto">
          <a:xfrm flipH="1">
            <a:off x="4394200" y="3594100"/>
            <a:ext cx="762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5" name="Line 35"/>
          <p:cNvSpPr>
            <a:spLocks noChangeShapeType="1"/>
          </p:cNvSpPr>
          <p:nvPr/>
        </p:nvSpPr>
        <p:spPr bwMode="auto">
          <a:xfrm flipH="1">
            <a:off x="6756400" y="35941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6" name="Line 36"/>
          <p:cNvSpPr>
            <a:spLocks noChangeShapeType="1"/>
          </p:cNvSpPr>
          <p:nvPr/>
        </p:nvSpPr>
        <p:spPr bwMode="auto">
          <a:xfrm>
            <a:off x="7289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7" name="Line 37"/>
          <p:cNvSpPr>
            <a:spLocks noChangeShapeType="1"/>
          </p:cNvSpPr>
          <p:nvPr/>
        </p:nvSpPr>
        <p:spPr bwMode="auto">
          <a:xfrm flipH="1">
            <a:off x="2108200" y="3594100"/>
            <a:ext cx="3048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8" name="Line 38"/>
          <p:cNvSpPr>
            <a:spLocks noChangeShapeType="1"/>
          </p:cNvSpPr>
          <p:nvPr/>
        </p:nvSpPr>
        <p:spPr bwMode="auto">
          <a:xfrm flipH="1">
            <a:off x="1346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9" name="Line 39"/>
          <p:cNvSpPr>
            <a:spLocks noChangeShapeType="1"/>
          </p:cNvSpPr>
          <p:nvPr/>
        </p:nvSpPr>
        <p:spPr bwMode="auto">
          <a:xfrm flipH="1">
            <a:off x="1879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0" name="Line 40"/>
          <p:cNvSpPr>
            <a:spLocks noChangeShapeType="1"/>
          </p:cNvSpPr>
          <p:nvPr/>
        </p:nvSpPr>
        <p:spPr bwMode="auto">
          <a:xfrm flipH="1">
            <a:off x="2260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1" name="Line 41"/>
          <p:cNvSpPr>
            <a:spLocks noChangeShapeType="1"/>
          </p:cNvSpPr>
          <p:nvPr/>
        </p:nvSpPr>
        <p:spPr bwMode="auto">
          <a:xfrm flipH="1">
            <a:off x="27940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2" name="Line 42"/>
          <p:cNvSpPr>
            <a:spLocks noChangeShapeType="1"/>
          </p:cNvSpPr>
          <p:nvPr/>
        </p:nvSpPr>
        <p:spPr bwMode="auto">
          <a:xfrm flipH="1">
            <a:off x="3098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3" name="Line 43"/>
          <p:cNvSpPr>
            <a:spLocks noChangeShapeType="1"/>
          </p:cNvSpPr>
          <p:nvPr/>
        </p:nvSpPr>
        <p:spPr bwMode="auto">
          <a:xfrm flipH="1">
            <a:off x="3632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4" name="Line 44"/>
          <p:cNvSpPr>
            <a:spLocks noChangeShapeType="1"/>
          </p:cNvSpPr>
          <p:nvPr/>
        </p:nvSpPr>
        <p:spPr bwMode="auto">
          <a:xfrm flipH="1">
            <a:off x="4013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5" name="Line 45"/>
          <p:cNvSpPr>
            <a:spLocks noChangeShapeType="1"/>
          </p:cNvSpPr>
          <p:nvPr/>
        </p:nvSpPr>
        <p:spPr bwMode="auto">
          <a:xfrm flipH="1">
            <a:off x="454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6" name="Line 46"/>
          <p:cNvSpPr>
            <a:spLocks noChangeShapeType="1"/>
          </p:cNvSpPr>
          <p:nvPr/>
        </p:nvSpPr>
        <p:spPr bwMode="auto">
          <a:xfrm flipH="1">
            <a:off x="4927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7" name="Line 47"/>
          <p:cNvSpPr>
            <a:spLocks noChangeShapeType="1"/>
          </p:cNvSpPr>
          <p:nvPr/>
        </p:nvSpPr>
        <p:spPr bwMode="auto">
          <a:xfrm flipH="1">
            <a:off x="5384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8" name="Line 48"/>
          <p:cNvSpPr>
            <a:spLocks noChangeShapeType="1"/>
          </p:cNvSpPr>
          <p:nvPr/>
        </p:nvSpPr>
        <p:spPr bwMode="auto">
          <a:xfrm flipH="1">
            <a:off x="5765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9" name="Line 49"/>
          <p:cNvSpPr>
            <a:spLocks noChangeShapeType="1"/>
          </p:cNvSpPr>
          <p:nvPr/>
        </p:nvSpPr>
        <p:spPr bwMode="auto">
          <a:xfrm flipH="1">
            <a:off x="6299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0" name="Line 50"/>
          <p:cNvSpPr>
            <a:spLocks noChangeShapeType="1"/>
          </p:cNvSpPr>
          <p:nvPr/>
        </p:nvSpPr>
        <p:spPr bwMode="auto">
          <a:xfrm flipH="1">
            <a:off x="6680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1" name="Line 51"/>
          <p:cNvSpPr>
            <a:spLocks noChangeShapeType="1"/>
          </p:cNvSpPr>
          <p:nvPr/>
        </p:nvSpPr>
        <p:spPr bwMode="auto">
          <a:xfrm flipH="1">
            <a:off x="7137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2" name="Line 52"/>
          <p:cNvSpPr>
            <a:spLocks noChangeShapeType="1"/>
          </p:cNvSpPr>
          <p:nvPr/>
        </p:nvSpPr>
        <p:spPr bwMode="auto">
          <a:xfrm flipH="1">
            <a:off x="7518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3" name="Line 53"/>
          <p:cNvSpPr>
            <a:spLocks noChangeShapeType="1"/>
          </p:cNvSpPr>
          <p:nvPr/>
        </p:nvSpPr>
        <p:spPr bwMode="auto">
          <a:xfrm flipH="1">
            <a:off x="7975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4" name="Line 54"/>
          <p:cNvSpPr>
            <a:spLocks noChangeShapeType="1"/>
          </p:cNvSpPr>
          <p:nvPr/>
        </p:nvSpPr>
        <p:spPr bwMode="auto">
          <a:xfrm flipH="1">
            <a:off x="835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5" name="Line 55"/>
          <p:cNvSpPr>
            <a:spLocks noChangeShapeType="1"/>
          </p:cNvSpPr>
          <p:nvPr/>
        </p:nvSpPr>
        <p:spPr bwMode="auto">
          <a:xfrm>
            <a:off x="1346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6" name="Line 56"/>
          <p:cNvSpPr>
            <a:spLocks noChangeShapeType="1"/>
          </p:cNvSpPr>
          <p:nvPr/>
        </p:nvSpPr>
        <p:spPr bwMode="auto">
          <a:xfrm>
            <a:off x="2184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7" name="Line 57"/>
          <p:cNvSpPr>
            <a:spLocks noChangeShapeType="1"/>
          </p:cNvSpPr>
          <p:nvPr/>
        </p:nvSpPr>
        <p:spPr bwMode="auto">
          <a:xfrm>
            <a:off x="3098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8" name="Line 58"/>
          <p:cNvSpPr>
            <a:spLocks noChangeShapeType="1"/>
          </p:cNvSpPr>
          <p:nvPr/>
        </p:nvSpPr>
        <p:spPr bwMode="auto">
          <a:xfrm>
            <a:off x="4013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9" name="Line 59"/>
          <p:cNvSpPr>
            <a:spLocks noChangeShapeType="1"/>
          </p:cNvSpPr>
          <p:nvPr/>
        </p:nvSpPr>
        <p:spPr bwMode="auto">
          <a:xfrm>
            <a:off x="4851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0" name="Line 60"/>
          <p:cNvSpPr>
            <a:spLocks noChangeShapeType="1"/>
          </p:cNvSpPr>
          <p:nvPr/>
        </p:nvSpPr>
        <p:spPr bwMode="auto">
          <a:xfrm>
            <a:off x="5765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1" name="Line 61"/>
          <p:cNvSpPr>
            <a:spLocks noChangeShapeType="1"/>
          </p:cNvSpPr>
          <p:nvPr/>
        </p:nvSpPr>
        <p:spPr bwMode="auto">
          <a:xfrm>
            <a:off x="66040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2" name="Line 62"/>
          <p:cNvSpPr>
            <a:spLocks noChangeShapeType="1"/>
          </p:cNvSpPr>
          <p:nvPr/>
        </p:nvSpPr>
        <p:spPr bwMode="auto">
          <a:xfrm>
            <a:off x="7442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3" name="Oval 64"/>
          <p:cNvSpPr>
            <a:spLocks noChangeArrowheads="1"/>
          </p:cNvSpPr>
          <p:nvPr/>
        </p:nvSpPr>
        <p:spPr bwMode="auto">
          <a:xfrm>
            <a:off x="13335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4" name="Oval 65"/>
          <p:cNvSpPr>
            <a:spLocks noChangeArrowheads="1"/>
          </p:cNvSpPr>
          <p:nvPr/>
        </p:nvSpPr>
        <p:spPr bwMode="auto">
          <a:xfrm>
            <a:off x="2197100" y="42926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5" name="Oval 66"/>
          <p:cNvSpPr>
            <a:spLocks noChangeArrowheads="1"/>
          </p:cNvSpPr>
          <p:nvPr/>
        </p:nvSpPr>
        <p:spPr bwMode="auto">
          <a:xfrm>
            <a:off x="3111500" y="42926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6" name="Oval 67"/>
          <p:cNvSpPr>
            <a:spLocks noChangeArrowheads="1"/>
          </p:cNvSpPr>
          <p:nvPr/>
        </p:nvSpPr>
        <p:spPr bwMode="auto">
          <a:xfrm>
            <a:off x="40005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7" name="Oval 68"/>
          <p:cNvSpPr>
            <a:spLocks noChangeArrowheads="1"/>
          </p:cNvSpPr>
          <p:nvPr/>
        </p:nvSpPr>
        <p:spPr bwMode="auto">
          <a:xfrm>
            <a:off x="48260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8" name="Oval 69"/>
          <p:cNvSpPr>
            <a:spLocks noChangeArrowheads="1"/>
          </p:cNvSpPr>
          <p:nvPr/>
        </p:nvSpPr>
        <p:spPr bwMode="auto">
          <a:xfrm>
            <a:off x="5740400" y="43180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9" name="Oval 70"/>
          <p:cNvSpPr>
            <a:spLocks noChangeArrowheads="1"/>
          </p:cNvSpPr>
          <p:nvPr/>
        </p:nvSpPr>
        <p:spPr bwMode="auto">
          <a:xfrm>
            <a:off x="65786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50" name="Oval 71"/>
          <p:cNvSpPr>
            <a:spLocks noChangeArrowheads="1"/>
          </p:cNvSpPr>
          <p:nvPr/>
        </p:nvSpPr>
        <p:spPr bwMode="auto">
          <a:xfrm>
            <a:off x="74168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51" name="Oval 72"/>
          <p:cNvSpPr>
            <a:spLocks noChangeArrowheads="1"/>
          </p:cNvSpPr>
          <p:nvPr/>
        </p:nvSpPr>
        <p:spPr bwMode="auto">
          <a:xfrm>
            <a:off x="8369300" y="42418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52" name="Text Box 73"/>
          <p:cNvSpPr txBox="1">
            <a:spLocks noChangeArrowheads="1"/>
          </p:cNvSpPr>
          <p:nvPr/>
        </p:nvSpPr>
        <p:spPr bwMode="auto">
          <a:xfrm>
            <a:off x="241300" y="1136650"/>
            <a:ext cx="2614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sequence pointers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not useful now!</a:t>
            </a:r>
          </a:p>
        </p:txBody>
      </p:sp>
      <p:sp>
        <p:nvSpPr>
          <p:cNvPr id="148553" name="Slide Number Placeholder 7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B0D8A3-1116-4F24-9B8C-FC34D839D4A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57695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90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B-tree 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600"/>
              <a:t>			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 rot="-5400000">
            <a:off x="4318000" y="1460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125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 rot="-5400000">
            <a:off x="6527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165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 rot="-5400000">
            <a:off x="43180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105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 rot="-5400000">
            <a:off x="2336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45</a:t>
            </a:r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 rot="-5400000">
            <a:off x="660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 rot="-5400000">
            <a:off x="1574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 rot="-5400000">
            <a:off x="5080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120</a:t>
            </a:r>
          </a:p>
        </p:txBody>
      </p:sp>
      <p:sp>
        <p:nvSpPr>
          <p:cNvPr id="150539" name="Rectangle 11"/>
          <p:cNvSpPr>
            <a:spLocks noChangeArrowheads="1"/>
          </p:cNvSpPr>
          <p:nvPr/>
        </p:nvSpPr>
        <p:spPr bwMode="auto">
          <a:xfrm rot="-5400000">
            <a:off x="4241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90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100</a:t>
            </a:r>
          </a:p>
        </p:txBody>
      </p:sp>
      <p:sp>
        <p:nvSpPr>
          <p:cNvPr id="150540" name="Rectangle 12"/>
          <p:cNvSpPr>
            <a:spLocks noChangeArrowheads="1"/>
          </p:cNvSpPr>
          <p:nvPr/>
        </p:nvSpPr>
        <p:spPr bwMode="auto">
          <a:xfrm rot="-5400000">
            <a:off x="3327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80</a:t>
            </a:r>
          </a:p>
        </p:txBody>
      </p:sp>
      <p:sp>
        <p:nvSpPr>
          <p:cNvPr id="150541" name="Rectangle 13"/>
          <p:cNvSpPr>
            <a:spLocks noChangeArrowheads="1"/>
          </p:cNvSpPr>
          <p:nvPr/>
        </p:nvSpPr>
        <p:spPr bwMode="auto">
          <a:xfrm rot="-5400000">
            <a:off x="7670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180</a:t>
            </a:r>
          </a:p>
        </p:txBody>
      </p:sp>
      <p:sp>
        <p:nvSpPr>
          <p:cNvPr id="150542" name="Rectangle 14"/>
          <p:cNvSpPr>
            <a:spLocks noChangeArrowheads="1"/>
          </p:cNvSpPr>
          <p:nvPr/>
        </p:nvSpPr>
        <p:spPr bwMode="auto">
          <a:xfrm rot="-5400000">
            <a:off x="2413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150543" name="Rectangle 15"/>
          <p:cNvSpPr>
            <a:spLocks noChangeArrowheads="1"/>
          </p:cNvSpPr>
          <p:nvPr/>
        </p:nvSpPr>
        <p:spPr bwMode="auto">
          <a:xfrm rot="-5400000">
            <a:off x="5994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140</a:t>
            </a:r>
          </a:p>
        </p:txBody>
      </p:sp>
      <p:sp>
        <p:nvSpPr>
          <p:cNvPr id="150544" name="Rectangle 16"/>
          <p:cNvSpPr>
            <a:spLocks noChangeArrowheads="1"/>
          </p:cNvSpPr>
          <p:nvPr/>
        </p:nvSpPr>
        <p:spPr bwMode="auto">
          <a:xfrm rot="-5400000">
            <a:off x="68326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160</a:t>
            </a:r>
          </a:p>
        </p:txBody>
      </p:sp>
      <p:sp>
        <p:nvSpPr>
          <p:cNvPr id="150545" name="Line 17"/>
          <p:cNvSpPr>
            <a:spLocks noChangeShapeType="1"/>
          </p:cNvSpPr>
          <p:nvPr/>
        </p:nvSpPr>
        <p:spPr bwMode="auto">
          <a:xfrm flipH="1">
            <a:off x="2946400" y="20701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6" name="Line 18"/>
          <p:cNvSpPr>
            <a:spLocks noChangeShapeType="1"/>
          </p:cNvSpPr>
          <p:nvPr/>
        </p:nvSpPr>
        <p:spPr bwMode="auto">
          <a:xfrm>
            <a:off x="5232400" y="2070100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7" name="Line 19"/>
          <p:cNvSpPr>
            <a:spLocks noChangeShapeType="1"/>
          </p:cNvSpPr>
          <p:nvPr/>
        </p:nvSpPr>
        <p:spPr bwMode="auto">
          <a:xfrm>
            <a:off x="4699000" y="22987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8" name="Line 20"/>
          <p:cNvSpPr>
            <a:spLocks noChangeShapeType="1"/>
          </p:cNvSpPr>
          <p:nvPr/>
        </p:nvSpPr>
        <p:spPr bwMode="auto">
          <a:xfrm flipH="1">
            <a:off x="1346200" y="33655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9" name="Line 21"/>
          <p:cNvSpPr>
            <a:spLocks noChangeShapeType="1"/>
          </p:cNvSpPr>
          <p:nvPr/>
        </p:nvSpPr>
        <p:spPr bwMode="auto">
          <a:xfrm flipH="1">
            <a:off x="2870200" y="33655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0" name="Line 22"/>
          <p:cNvSpPr>
            <a:spLocks noChangeShapeType="1"/>
          </p:cNvSpPr>
          <p:nvPr/>
        </p:nvSpPr>
        <p:spPr bwMode="auto">
          <a:xfrm flipH="1">
            <a:off x="3860800" y="33655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1" name="Line 23"/>
          <p:cNvSpPr>
            <a:spLocks noChangeShapeType="1"/>
          </p:cNvSpPr>
          <p:nvPr/>
        </p:nvSpPr>
        <p:spPr bwMode="auto">
          <a:xfrm>
            <a:off x="51562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2" name="Line 24"/>
          <p:cNvSpPr>
            <a:spLocks noChangeShapeType="1"/>
          </p:cNvSpPr>
          <p:nvPr/>
        </p:nvSpPr>
        <p:spPr bwMode="auto">
          <a:xfrm flipH="1">
            <a:off x="2108200" y="33655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3" name="Line 25"/>
          <p:cNvSpPr>
            <a:spLocks noChangeShapeType="1"/>
          </p:cNvSpPr>
          <p:nvPr/>
        </p:nvSpPr>
        <p:spPr bwMode="auto">
          <a:xfrm>
            <a:off x="4699000" y="33655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4" name="Line 26"/>
          <p:cNvSpPr>
            <a:spLocks noChangeShapeType="1"/>
          </p:cNvSpPr>
          <p:nvPr/>
        </p:nvSpPr>
        <p:spPr bwMode="auto">
          <a:xfrm>
            <a:off x="6375400" y="32893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5" name="Line 27"/>
          <p:cNvSpPr>
            <a:spLocks noChangeShapeType="1"/>
          </p:cNvSpPr>
          <p:nvPr/>
        </p:nvSpPr>
        <p:spPr bwMode="auto">
          <a:xfrm>
            <a:off x="69088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6" name="Line 28"/>
          <p:cNvSpPr>
            <a:spLocks noChangeShapeType="1"/>
          </p:cNvSpPr>
          <p:nvPr/>
        </p:nvSpPr>
        <p:spPr bwMode="auto">
          <a:xfrm>
            <a:off x="7289800" y="32131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7" name="Line 29"/>
          <p:cNvSpPr>
            <a:spLocks noChangeShapeType="1"/>
          </p:cNvSpPr>
          <p:nvPr/>
        </p:nvSpPr>
        <p:spPr bwMode="auto">
          <a:xfrm flipH="1">
            <a:off x="4089400" y="2374900"/>
            <a:ext cx="2286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8" name="Line 30"/>
          <p:cNvSpPr>
            <a:spLocks noChangeShapeType="1"/>
          </p:cNvSpPr>
          <p:nvPr/>
        </p:nvSpPr>
        <p:spPr bwMode="auto">
          <a:xfrm>
            <a:off x="5156200" y="2374900"/>
            <a:ext cx="3810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9" name="Line 31"/>
          <p:cNvSpPr>
            <a:spLocks noChangeShapeType="1"/>
          </p:cNvSpPr>
          <p:nvPr/>
        </p:nvSpPr>
        <p:spPr bwMode="auto">
          <a:xfrm flipH="1">
            <a:off x="1041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0" name="Line 32"/>
          <p:cNvSpPr>
            <a:spLocks noChangeShapeType="1"/>
          </p:cNvSpPr>
          <p:nvPr/>
        </p:nvSpPr>
        <p:spPr bwMode="auto">
          <a:xfrm flipH="1">
            <a:off x="2717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1" name="Line 33"/>
          <p:cNvSpPr>
            <a:spLocks noChangeShapeType="1"/>
          </p:cNvSpPr>
          <p:nvPr/>
        </p:nvSpPr>
        <p:spPr bwMode="auto">
          <a:xfrm>
            <a:off x="49276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2" name="Line 34"/>
          <p:cNvSpPr>
            <a:spLocks noChangeShapeType="1"/>
          </p:cNvSpPr>
          <p:nvPr/>
        </p:nvSpPr>
        <p:spPr bwMode="auto">
          <a:xfrm flipH="1">
            <a:off x="4394200" y="3594100"/>
            <a:ext cx="762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3" name="Line 35"/>
          <p:cNvSpPr>
            <a:spLocks noChangeShapeType="1"/>
          </p:cNvSpPr>
          <p:nvPr/>
        </p:nvSpPr>
        <p:spPr bwMode="auto">
          <a:xfrm flipH="1">
            <a:off x="6756400" y="35941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4" name="Line 36"/>
          <p:cNvSpPr>
            <a:spLocks noChangeShapeType="1"/>
          </p:cNvSpPr>
          <p:nvPr/>
        </p:nvSpPr>
        <p:spPr bwMode="auto">
          <a:xfrm>
            <a:off x="7289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5" name="Line 37"/>
          <p:cNvSpPr>
            <a:spLocks noChangeShapeType="1"/>
          </p:cNvSpPr>
          <p:nvPr/>
        </p:nvSpPr>
        <p:spPr bwMode="auto">
          <a:xfrm flipH="1">
            <a:off x="2108200" y="3594100"/>
            <a:ext cx="3048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6" name="Line 38"/>
          <p:cNvSpPr>
            <a:spLocks noChangeShapeType="1"/>
          </p:cNvSpPr>
          <p:nvPr/>
        </p:nvSpPr>
        <p:spPr bwMode="auto">
          <a:xfrm flipH="1">
            <a:off x="1346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7" name="Line 39"/>
          <p:cNvSpPr>
            <a:spLocks noChangeShapeType="1"/>
          </p:cNvSpPr>
          <p:nvPr/>
        </p:nvSpPr>
        <p:spPr bwMode="auto">
          <a:xfrm flipH="1">
            <a:off x="1879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8" name="Line 40"/>
          <p:cNvSpPr>
            <a:spLocks noChangeShapeType="1"/>
          </p:cNvSpPr>
          <p:nvPr/>
        </p:nvSpPr>
        <p:spPr bwMode="auto">
          <a:xfrm flipH="1">
            <a:off x="2260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9" name="Line 41"/>
          <p:cNvSpPr>
            <a:spLocks noChangeShapeType="1"/>
          </p:cNvSpPr>
          <p:nvPr/>
        </p:nvSpPr>
        <p:spPr bwMode="auto">
          <a:xfrm flipH="1">
            <a:off x="27940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0" name="Line 42"/>
          <p:cNvSpPr>
            <a:spLocks noChangeShapeType="1"/>
          </p:cNvSpPr>
          <p:nvPr/>
        </p:nvSpPr>
        <p:spPr bwMode="auto">
          <a:xfrm flipH="1">
            <a:off x="3098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1" name="Line 43"/>
          <p:cNvSpPr>
            <a:spLocks noChangeShapeType="1"/>
          </p:cNvSpPr>
          <p:nvPr/>
        </p:nvSpPr>
        <p:spPr bwMode="auto">
          <a:xfrm flipH="1">
            <a:off x="3632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2" name="Line 44"/>
          <p:cNvSpPr>
            <a:spLocks noChangeShapeType="1"/>
          </p:cNvSpPr>
          <p:nvPr/>
        </p:nvSpPr>
        <p:spPr bwMode="auto">
          <a:xfrm flipH="1">
            <a:off x="4013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3" name="Line 45"/>
          <p:cNvSpPr>
            <a:spLocks noChangeShapeType="1"/>
          </p:cNvSpPr>
          <p:nvPr/>
        </p:nvSpPr>
        <p:spPr bwMode="auto">
          <a:xfrm flipH="1">
            <a:off x="454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4" name="Line 46"/>
          <p:cNvSpPr>
            <a:spLocks noChangeShapeType="1"/>
          </p:cNvSpPr>
          <p:nvPr/>
        </p:nvSpPr>
        <p:spPr bwMode="auto">
          <a:xfrm flipH="1">
            <a:off x="4927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5" name="Line 47"/>
          <p:cNvSpPr>
            <a:spLocks noChangeShapeType="1"/>
          </p:cNvSpPr>
          <p:nvPr/>
        </p:nvSpPr>
        <p:spPr bwMode="auto">
          <a:xfrm flipH="1">
            <a:off x="5384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6" name="Line 48"/>
          <p:cNvSpPr>
            <a:spLocks noChangeShapeType="1"/>
          </p:cNvSpPr>
          <p:nvPr/>
        </p:nvSpPr>
        <p:spPr bwMode="auto">
          <a:xfrm flipH="1">
            <a:off x="5765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7" name="Line 49"/>
          <p:cNvSpPr>
            <a:spLocks noChangeShapeType="1"/>
          </p:cNvSpPr>
          <p:nvPr/>
        </p:nvSpPr>
        <p:spPr bwMode="auto">
          <a:xfrm flipH="1">
            <a:off x="6299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8" name="Line 50"/>
          <p:cNvSpPr>
            <a:spLocks noChangeShapeType="1"/>
          </p:cNvSpPr>
          <p:nvPr/>
        </p:nvSpPr>
        <p:spPr bwMode="auto">
          <a:xfrm flipH="1">
            <a:off x="6680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9" name="Line 51"/>
          <p:cNvSpPr>
            <a:spLocks noChangeShapeType="1"/>
          </p:cNvSpPr>
          <p:nvPr/>
        </p:nvSpPr>
        <p:spPr bwMode="auto">
          <a:xfrm flipH="1">
            <a:off x="7137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0" name="Line 52"/>
          <p:cNvSpPr>
            <a:spLocks noChangeShapeType="1"/>
          </p:cNvSpPr>
          <p:nvPr/>
        </p:nvSpPr>
        <p:spPr bwMode="auto">
          <a:xfrm flipH="1">
            <a:off x="7518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1" name="Line 53"/>
          <p:cNvSpPr>
            <a:spLocks noChangeShapeType="1"/>
          </p:cNvSpPr>
          <p:nvPr/>
        </p:nvSpPr>
        <p:spPr bwMode="auto">
          <a:xfrm flipH="1">
            <a:off x="7975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2" name="Line 54"/>
          <p:cNvSpPr>
            <a:spLocks noChangeShapeType="1"/>
          </p:cNvSpPr>
          <p:nvPr/>
        </p:nvSpPr>
        <p:spPr bwMode="auto">
          <a:xfrm flipH="1">
            <a:off x="835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3" name="Text Box 73"/>
          <p:cNvSpPr txBox="1">
            <a:spLocks noChangeArrowheads="1"/>
          </p:cNvSpPr>
          <p:nvPr/>
        </p:nvSpPr>
        <p:spPr bwMode="auto">
          <a:xfrm>
            <a:off x="241300" y="1136650"/>
            <a:ext cx="2614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sequence pointers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not useful now!</a:t>
            </a:r>
          </a:p>
        </p:txBody>
      </p:sp>
      <p:sp>
        <p:nvSpPr>
          <p:cNvPr id="150584" name="Slide Number Placeholder 7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065064-1ABB-43D9-882F-C423338140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95941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rPr>
              <a:t>Tradeoffs: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11300"/>
            <a:ext cx="7924800" cy="2927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sym typeface="Wingdings" panose="05000000000000000000" pitchFamily="2" charset="2"/>
              </a:rPr>
              <a:t>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B-trees have faster lookup than B+trees</a:t>
            </a:r>
          </a:p>
          <a:p>
            <a:pPr eaLnBrk="1" hangingPunct="1">
              <a:buFontTx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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B-tree, non-leaf &amp; leaf different sizes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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B-tree, insertion and deletion more complicated</a:t>
            </a:r>
          </a:p>
        </p:txBody>
      </p:sp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2697163" y="4529138"/>
            <a:ext cx="3749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ZapfDingbats" pitchFamily="82" charset="2"/>
              </a:rPr>
              <a:t>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B+trees preferred!</a:t>
            </a:r>
          </a:p>
        </p:txBody>
      </p:sp>
      <p:sp>
        <p:nvSpPr>
          <p:cNvPr id="15258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B9203A-CABC-4047-962B-A1ED21B800F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155728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34151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 hash function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43100"/>
            <a:ext cx="8204200" cy="41148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= ‘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’ 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-byte character string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buckets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hash function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			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 = (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+ … +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mod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3B4412-D78D-4D57-979B-EC178F899D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996142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850900"/>
            <a:ext cx="7772400" cy="2909888"/>
          </a:xfrm>
        </p:spPr>
        <p:txBody>
          <a:bodyPr/>
          <a:lstStyle/>
          <a:p>
            <a:pPr eaLnBrk="1" hangingPunct="1">
              <a:buFont typeface="ZapfDingbats" pitchFamily="82" charset="2"/>
              <a:buChar char="ý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There are better hash functions</a:t>
            </a:r>
          </a:p>
          <a:p>
            <a:pPr eaLnBrk="1" hangingPunct="1">
              <a:buFont typeface="ZapfDingbats" pitchFamily="82" charset="2"/>
              <a:buChar char="ý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There is deep research that shows how to have a good hash function, which always exists. 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ZapfDingbats" pitchFamily="82" charset="2"/>
              </a:rPr>
              <a:t>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Read Knuth Vol. 3 if you are interested in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549275" y="4291013"/>
            <a:ext cx="790892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tabLst>
                <a:tab pos="2628900" algn="l"/>
                <a:tab pos="32639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28900" algn="l"/>
                <a:tab pos="32639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28900" algn="l"/>
                <a:tab pos="32639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hash	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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number of</a:t>
            </a:r>
          </a:p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function:	  	  keys/bucket is roughly </a:t>
            </a:r>
          </a:p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the same for all buckets</a:t>
            </a:r>
          </a:p>
        </p:txBody>
      </p:sp>
      <p:sp>
        <p:nvSpPr>
          <p:cNvPr id="12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3088D-23F6-49A9-BE2E-8187B18693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13364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Within a bucket: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790700"/>
            <a:ext cx="7772400" cy="6731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Do we keep keys sorted?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60400" y="2844800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Yes, if CPU time critical</a:t>
            </a:r>
            <a:b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&amp; inserts/deletes not too frequent</a:t>
            </a:r>
          </a:p>
        </p:txBody>
      </p:sp>
      <p:sp>
        <p:nvSpPr>
          <p:cNvPr id="1331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E439C9-3A5A-4292-83C4-DD01927C4AA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14967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Higher dimensional hash functions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43100"/>
            <a:ext cx="8204200" cy="41148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2-dimensional hash functions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let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be two attributes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Let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→ {0, 1}</a:t>
            </a:r>
            <a:r>
              <a:rPr lang="en-US" altLang="en-US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→ {0, 1}</a:t>
            </a:r>
            <a:r>
              <a:rPr lang="en-US" altLang="en-US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be hash functions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then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)∙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 is a hash function for     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→ {0, 1}</a:t>
            </a:r>
            <a:r>
              <a:rPr lang="en-US" altLang="en-US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good for partial search</a:t>
            </a: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325F6C-FA6F-4EB8-A7C7-C67F5D1689A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86327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tabLst>
                <a:tab pos="1371600" algn="l"/>
              </a:tabLst>
            </a:pPr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Next: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example to illustrate	</a:t>
            </a:r>
            <a:b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inserts, overflows, deletes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	</a:t>
            </a:r>
          </a:p>
          <a:p>
            <a:pPr eaLnBrk="1" hangingPunct="1">
              <a:buFontTx/>
              <a:buNone/>
            </a:pPr>
            <a:r>
              <a:rPr lang="en-US" altLang="en-US"/>
              <a:t>			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(key)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800600" y="2286000"/>
            <a:ext cx="762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800600" y="3048000"/>
            <a:ext cx="762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4800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5562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3784600" y="28956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DD7805-35B2-45DD-9D7A-35DE8E1C65F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45252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(two records/bucket)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2184400"/>
            <a:ext cx="1841500" cy="2908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2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</a:p>
        </p:txBody>
      </p:sp>
      <p:grpSp>
        <p:nvGrpSpPr>
          <p:cNvPr id="16388" name="Group 7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6407" name="Rectangle 4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8" name="Rectangle 5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9" name="Line 6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89" name="Group 8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6404" name="Rectangle 9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5" name="Rectangle 10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6" name="Line 11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0" name="Group 12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6401" name="Rectangle 1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2" name="Rectangle 1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3" name="Line 1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1" name="Group 16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6398" name="Rectangle 1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399" name="Rectangle 1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0" name="Line 1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92" name="Text Box 20"/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  <p:sp>
        <p:nvSpPr>
          <p:cNvPr id="16393" name="Text Box 21"/>
          <p:cNvSpPr txBox="1">
            <a:spLocks noChangeArrowheads="1"/>
          </p:cNvSpPr>
          <p:nvPr/>
        </p:nvSpPr>
        <p:spPr bwMode="auto">
          <a:xfrm>
            <a:off x="4197350" y="2208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6394" name="Text Box 22"/>
          <p:cNvSpPr txBox="1">
            <a:spLocks noChangeArrowheads="1"/>
          </p:cNvSpPr>
          <p:nvPr/>
        </p:nvSpPr>
        <p:spPr bwMode="auto">
          <a:xfrm>
            <a:off x="4191000" y="2895600"/>
            <a:ext cx="344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6395" name="Text Box 23"/>
          <p:cNvSpPr txBox="1">
            <a:spLocks noChangeArrowheads="1"/>
          </p:cNvSpPr>
          <p:nvPr/>
        </p:nvSpPr>
        <p:spPr bwMode="auto">
          <a:xfrm>
            <a:off x="4191000" y="3276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6396" name="Text Box 24"/>
          <p:cNvSpPr txBox="1">
            <a:spLocks noChangeArrowheads="1"/>
          </p:cNvSpPr>
          <p:nvPr/>
        </p:nvSpPr>
        <p:spPr bwMode="auto">
          <a:xfrm>
            <a:off x="4197350" y="3732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6397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AEF966-F1D1-4452-BEE0-E1B9D57DD2F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115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(two records/bucket)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2184400"/>
            <a:ext cx="1841500" cy="2908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2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7439" name="Rectangle 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40" name="Rectangle 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41" name="Line 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3" name="Group 8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7436" name="Rectangle 9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7" name="Rectangle 10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8" name="Line 11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4" name="Group 12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7433" name="Rectangle 1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4" name="Rectangle 1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5" name="Line 1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5" name="Group 16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7430" name="Rectangle 1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1" name="Rectangle 1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2" name="Line 1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7" name="Text Box 22"/>
          <p:cNvSpPr txBox="1">
            <a:spLocks noChangeArrowheads="1"/>
          </p:cNvSpPr>
          <p:nvPr/>
        </p:nvSpPr>
        <p:spPr bwMode="auto">
          <a:xfrm>
            <a:off x="4197350" y="2208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7418" name="Text Box 23"/>
          <p:cNvSpPr txBox="1">
            <a:spLocks noChangeArrowheads="1"/>
          </p:cNvSpPr>
          <p:nvPr/>
        </p:nvSpPr>
        <p:spPr bwMode="auto">
          <a:xfrm>
            <a:off x="4194175" y="2894013"/>
            <a:ext cx="338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7419" name="Text Box 24"/>
          <p:cNvSpPr txBox="1">
            <a:spLocks noChangeArrowheads="1"/>
          </p:cNvSpPr>
          <p:nvPr/>
        </p:nvSpPr>
        <p:spPr bwMode="auto">
          <a:xfrm>
            <a:off x="4210050" y="3276600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7420" name="Text Box 25"/>
          <p:cNvSpPr txBox="1">
            <a:spLocks noChangeArrowheads="1"/>
          </p:cNvSpPr>
          <p:nvPr/>
        </p:nvSpPr>
        <p:spPr bwMode="auto">
          <a:xfrm>
            <a:off x="4197350" y="3732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7421" name="Rectangle 26"/>
          <p:cNvSpPr>
            <a:spLocks noChangeArrowheads="1"/>
          </p:cNvSpPr>
          <p:nvPr/>
        </p:nvSpPr>
        <p:spPr bwMode="auto">
          <a:xfrm>
            <a:off x="590550" y="5143500"/>
            <a:ext cx="1714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grpSp>
        <p:nvGrpSpPr>
          <p:cNvPr id="17422" name="Group 27"/>
          <p:cNvGrpSpPr>
            <a:grpSpLocks/>
          </p:cNvGrpSpPr>
          <p:nvPr/>
        </p:nvGrpSpPr>
        <p:grpSpPr bwMode="auto">
          <a:xfrm>
            <a:off x="5054600" y="2944813"/>
            <a:ext cx="2197100" cy="788987"/>
            <a:chOff x="3184" y="1855"/>
            <a:chExt cx="1384" cy="497"/>
          </a:xfrm>
        </p:grpSpPr>
        <p:grpSp>
          <p:nvGrpSpPr>
            <p:cNvPr id="17424" name="Group 28"/>
            <p:cNvGrpSpPr>
              <a:grpSpLocks/>
            </p:cNvGrpSpPr>
            <p:nvPr/>
          </p:nvGrpSpPr>
          <p:grpSpPr bwMode="auto">
            <a:xfrm>
              <a:off x="3656" y="1872"/>
              <a:ext cx="912" cy="480"/>
              <a:chOff x="2352" y="1392"/>
              <a:chExt cx="912" cy="480"/>
            </a:xfrm>
          </p:grpSpPr>
          <p:sp>
            <p:nvSpPr>
              <p:cNvPr id="17427" name="Rectangle 29"/>
              <p:cNvSpPr>
                <a:spLocks noChangeArrowheads="1"/>
              </p:cNvSpPr>
              <p:nvPr/>
            </p:nvSpPr>
            <p:spPr bwMode="auto">
              <a:xfrm>
                <a:off x="2352" y="1392"/>
                <a:ext cx="768" cy="4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428" name="Rectangle 30"/>
              <p:cNvSpPr>
                <a:spLocks noChangeArrowheads="1"/>
              </p:cNvSpPr>
              <p:nvPr/>
            </p:nvSpPr>
            <p:spPr bwMode="auto">
              <a:xfrm>
                <a:off x="3120" y="1392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429" name="Line 31"/>
              <p:cNvSpPr>
                <a:spLocks noChangeShapeType="1"/>
              </p:cNvSpPr>
              <p:nvPr/>
            </p:nvSpPr>
            <p:spPr bwMode="auto">
              <a:xfrm>
                <a:off x="2352" y="1632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425" name="Line 32"/>
            <p:cNvSpPr>
              <a:spLocks noChangeShapeType="1"/>
            </p:cNvSpPr>
            <p:nvPr/>
          </p:nvSpPr>
          <p:spPr bwMode="auto">
            <a:xfrm>
              <a:off x="3184" y="1920"/>
              <a:ext cx="432" cy="4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6" name="Text Box 33"/>
            <p:cNvSpPr txBox="1">
              <a:spLocks noChangeArrowheads="1"/>
            </p:cNvSpPr>
            <p:nvPr/>
          </p:nvSpPr>
          <p:spPr bwMode="auto">
            <a:xfrm>
              <a:off x="3922" y="1855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</p:grpSp>
      <p:sp>
        <p:nvSpPr>
          <p:cNvPr id="17423" name="Slide Number Placeholder 3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6DAF29-98C3-4490-984D-A479F3B35F0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9B0416C8-061E-06F4-38D7-487BDE87B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91892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8463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4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5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5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8460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1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2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6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8457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8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9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7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8454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5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6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9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18451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2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3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0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8441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442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8443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8444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8445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18447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18448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8449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62CAFC-3D15-4B12-82EE-173CF92B5AA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18450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783B9CBF-1C4E-C630-A515-283BC7D47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65882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9487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8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9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59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9484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5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6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60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9481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2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3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61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9478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9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0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63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19475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6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7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4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465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9466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467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9468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9469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19471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19472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9473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B2ED53-0EE5-4C6E-958E-0C87AE89BBB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19474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20989682-4640-3CFA-25DD-5629703BC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88633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0511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2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3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3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0508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9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0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4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0505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6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7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5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0502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3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4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7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0499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0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1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8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0489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490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491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0492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0493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0495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0496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049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7C066C-92F9-4A0F-9B6A-73DCDAD6F1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0498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99E85CC8-F330-8E20-A4CE-9E7A610AD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70223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1535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6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7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1532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3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4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8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1529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0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1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9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1526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7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8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11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1523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4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5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2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1513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1514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1515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1516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1517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1519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1520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1521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B88A5A-95E7-4064-AA45-2BE18A3E6E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1522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1A24185F-DF13-7FB5-0EAC-50544D1E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74891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2561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2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3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1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2558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9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0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2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2555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6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7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3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2552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3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4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5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2549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0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1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6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2537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2538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2539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2541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2543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2544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2545" name="Text Box 45"/>
          <p:cNvSpPr txBox="1">
            <a:spLocks noChangeArrowheads="1"/>
          </p:cNvSpPr>
          <p:nvPr/>
        </p:nvSpPr>
        <p:spPr bwMode="auto">
          <a:xfrm>
            <a:off x="5254625" y="4584700"/>
            <a:ext cx="1239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maybe move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up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6" name="Freeform 46"/>
          <p:cNvSpPr>
            <a:spLocks/>
          </p:cNvSpPr>
          <p:nvPr/>
        </p:nvSpPr>
        <p:spPr bwMode="auto">
          <a:xfrm>
            <a:off x="4787900" y="4648200"/>
            <a:ext cx="427038" cy="406400"/>
          </a:xfrm>
          <a:custGeom>
            <a:avLst/>
            <a:gdLst>
              <a:gd name="T0" fmla="*/ 2147483646 w 269"/>
              <a:gd name="T1" fmla="*/ 2147483646 h 256"/>
              <a:gd name="T2" fmla="*/ 2147483646 w 269"/>
              <a:gd name="T3" fmla="*/ 2147483646 h 256"/>
              <a:gd name="T4" fmla="*/ 2147483646 w 269"/>
              <a:gd name="T5" fmla="*/ 2147483646 h 256"/>
              <a:gd name="T6" fmla="*/ 0 w 269"/>
              <a:gd name="T7" fmla="*/ 0 h 256"/>
              <a:gd name="T8" fmla="*/ 0 60000 65536"/>
              <a:gd name="T9" fmla="*/ 0 60000 65536"/>
              <a:gd name="T10" fmla="*/ 0 60000 65536"/>
              <a:gd name="T11" fmla="*/ 0 60000 65536"/>
              <a:gd name="T12" fmla="*/ 0 w 269"/>
              <a:gd name="T13" fmla="*/ 0 h 256"/>
              <a:gd name="T14" fmla="*/ 269 w 269"/>
              <a:gd name="T15" fmla="*/ 256 h 2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9" h="256">
                <a:moveTo>
                  <a:pt x="16" y="256"/>
                </a:moveTo>
                <a:cubicBezTo>
                  <a:pt x="102" y="244"/>
                  <a:pt x="188" y="232"/>
                  <a:pt x="224" y="208"/>
                </a:cubicBezTo>
                <a:cubicBezTo>
                  <a:pt x="260" y="184"/>
                  <a:pt x="269" y="147"/>
                  <a:pt x="232" y="112"/>
                </a:cubicBezTo>
                <a:cubicBezTo>
                  <a:pt x="195" y="77"/>
                  <a:pt x="97" y="38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EF1B4E-D69C-4DA1-ADDD-06AD3586279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2548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688EDF01-432F-9A7B-1DA9-1E0AC0142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05314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3583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4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5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5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3580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1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2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6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3577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8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9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7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3574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5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6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9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3571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2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3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60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3561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3562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3563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3564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3565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3567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3568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3569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3685F2-E8D3-4CD4-8917-2119E6C126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23570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61D83042-8592-BA8E-AFE8-877B62D47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71254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4607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8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9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79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4604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5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6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0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4601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2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3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1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4598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9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0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3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4595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6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7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585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4586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4587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4588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4589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4591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4592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4593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F35403-B39C-45F0-A13A-E878253A70B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24594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E2DD5E02-EE26-80C7-6893-F0004849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39865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5633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4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5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3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5630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1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2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4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5627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8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9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5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5624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5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6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7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5621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2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3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8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5609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5610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5611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5612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5613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5615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5616" name="Text Box 41"/>
          <p:cNvSpPr txBox="1">
            <a:spLocks noChangeArrowheads="1"/>
          </p:cNvSpPr>
          <p:nvPr/>
        </p:nvSpPr>
        <p:spPr bwMode="auto">
          <a:xfrm>
            <a:off x="4351338" y="329406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561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2BB3F5-C5EB-45D3-BBE9-1AB1A0D232E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cxnSp>
        <p:nvCxnSpPr>
          <p:cNvPr id="25618" name="Straight Arrow Connector 2"/>
          <p:cNvCxnSpPr>
            <a:cxnSpLocks noChangeShapeType="1"/>
            <a:endCxn id="25616" idx="3"/>
          </p:cNvCxnSpPr>
          <p:nvPr/>
        </p:nvCxnSpPr>
        <p:spPr bwMode="auto">
          <a:xfrm flipH="1">
            <a:off x="4691063" y="3257550"/>
            <a:ext cx="1395412" cy="26670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9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2222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5620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28FB7A38-ABEF-03F3-6D34-2CEBD69E5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5460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6657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8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9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6654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5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6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8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6651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2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3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9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6648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49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0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31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0508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9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0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32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6633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6634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6635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6636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0493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38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6639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6640" name="Text Box 41"/>
          <p:cNvSpPr txBox="1">
            <a:spLocks noChangeArrowheads="1"/>
          </p:cNvSpPr>
          <p:nvPr/>
        </p:nvSpPr>
        <p:spPr bwMode="auto">
          <a:xfrm>
            <a:off x="4351338" y="329406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6641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03176D-8857-4511-870F-788C92074C7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cxnSp>
        <p:nvCxnSpPr>
          <p:cNvPr id="3" name="Straight Arrow Connector 2"/>
          <p:cNvCxnSpPr>
            <a:endCxn id="26640" idx="3"/>
          </p:cNvCxnSpPr>
          <p:nvPr/>
        </p:nvCxnSpPr>
        <p:spPr bwMode="auto">
          <a:xfrm flipH="1">
            <a:off x="4691063" y="3257550"/>
            <a:ext cx="1395412" cy="2667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6643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2222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6644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3C450246-5C6F-0101-D300-3A7911111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76004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7671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2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3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651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7668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9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0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652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7665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6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7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653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7662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3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4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55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7656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7657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7658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7659" name="Text Box 41"/>
          <p:cNvSpPr txBox="1">
            <a:spLocks noChangeArrowheads="1"/>
          </p:cNvSpPr>
          <p:nvPr/>
        </p:nvSpPr>
        <p:spPr bwMode="auto">
          <a:xfrm>
            <a:off x="4173538" y="33099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7660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49E930-C2FA-4501-9C8F-E3A1E151E29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27661" name="Text Box 32"/>
          <p:cNvSpPr txBox="1">
            <a:spLocks noChangeArrowheads="1"/>
          </p:cNvSpPr>
          <p:nvPr/>
        </p:nvSpPr>
        <p:spPr bwMode="auto">
          <a:xfrm>
            <a:off x="4197350" y="4406900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F690A942-99BD-F442-3122-16BCE322F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67798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Rule of thumb: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23241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 to keep space utilization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between 50% and 80%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Utilization =  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# keys used       </a:t>
            </a:r>
            <a:r>
              <a:rPr lang="en-US" alt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total # keys that fit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82A693-5D58-4211-9798-9700EFB12A7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51031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Rule of thumb: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23241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 to keep space utilization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between 50% and 80%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Utilization =  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# keys used       </a:t>
            </a:r>
            <a:r>
              <a:rPr lang="en-US" alt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total # keys that fit</a:t>
            </a: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660400" y="3708400"/>
            <a:ext cx="76073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 50%, wasting space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&gt; 80%, overflows significantly depend on how good hash function is &amp; on # keys/bucket</a:t>
            </a:r>
          </a:p>
        </p:txBody>
      </p:sp>
      <p:sp>
        <p:nvSpPr>
          <p:cNvPr id="29701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66257C-FB96-40B0-8887-454743FAC1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712296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But: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</p:txBody>
      </p:sp>
      <p:sp>
        <p:nvSpPr>
          <p:cNvPr id="30724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3A7AD7-EF90-4275-B60C-151C1CE4C70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27069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But: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Thus, a fixed hash table may sometimes waste space and may sometimes cause much overflows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It would be nice if the hash table can dynamically change.</a:t>
            </a:r>
          </a:p>
        </p:txBody>
      </p:sp>
      <p:sp>
        <p:nvSpPr>
          <p:cNvPr id="3174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3F3A4D-3E94-4310-8071-B4D6BF7B63A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489290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But: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Thus, a fixed hash table may sometimes waste space and may sometimes cause much overflows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It would be nice if the hash table can dynamically change.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Some critical issues: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(1) the cost of the change should be minimized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(2) the old hash values can still be used. </a:t>
            </a:r>
          </a:p>
        </p:txBody>
      </p:sp>
      <p:sp>
        <p:nvSpPr>
          <p:cNvPr id="3277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E4BEB0-EBCF-4503-B53E-87BFF04622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706523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we cope with growth?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7438" y="1828800"/>
            <a:ext cx="6748462" cy="14589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Overflows and reorganizations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Dynamic hashing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3254375" y="3406775"/>
            <a:ext cx="30257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  <p:sp>
        <p:nvSpPr>
          <p:cNvPr id="33797" name="AutoShape 6"/>
          <p:cNvSpPr>
            <a:spLocks/>
          </p:cNvSpPr>
          <p:nvPr/>
        </p:nvSpPr>
        <p:spPr bwMode="auto">
          <a:xfrm>
            <a:off x="3025775" y="3254375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8" name="Freeform 11"/>
          <p:cNvSpPr>
            <a:spLocks/>
          </p:cNvSpPr>
          <p:nvPr/>
        </p:nvSpPr>
        <p:spPr bwMode="auto">
          <a:xfrm>
            <a:off x="1665288" y="3157538"/>
            <a:ext cx="1023937" cy="914400"/>
          </a:xfrm>
          <a:custGeom>
            <a:avLst/>
            <a:gdLst>
              <a:gd name="T0" fmla="*/ 0 w 645"/>
              <a:gd name="T1" fmla="*/ 0 h 576"/>
              <a:gd name="T2" fmla="*/ 2147483646 w 645"/>
              <a:gd name="T3" fmla="*/ 2147483646 h 576"/>
              <a:gd name="T4" fmla="*/ 2147483646 w 645"/>
              <a:gd name="T5" fmla="*/ 2147483646 h 576"/>
              <a:gd name="T6" fmla="*/ 0 60000 65536"/>
              <a:gd name="T7" fmla="*/ 0 60000 65536"/>
              <a:gd name="T8" fmla="*/ 0 60000 65536"/>
              <a:gd name="T9" fmla="*/ 0 w 645"/>
              <a:gd name="T10" fmla="*/ 0 h 576"/>
              <a:gd name="T11" fmla="*/ 645 w 645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5" h="576">
                <a:moveTo>
                  <a:pt x="0" y="0"/>
                </a:moveTo>
                <a:cubicBezTo>
                  <a:pt x="11" y="96"/>
                  <a:pt x="23" y="192"/>
                  <a:pt x="130" y="288"/>
                </a:cubicBezTo>
                <a:cubicBezTo>
                  <a:pt x="237" y="384"/>
                  <a:pt x="441" y="480"/>
                  <a:pt x="645" y="576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17FD5-1B55-4CC8-B04F-7B6E6889E7D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74898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we cope with growth?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7438" y="1828800"/>
            <a:ext cx="6748462" cy="14589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Overflows and reorganizations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Dynamic hashing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254375" y="3406775"/>
            <a:ext cx="30257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  <p:sp>
        <p:nvSpPr>
          <p:cNvPr id="34821" name="AutoShape 6"/>
          <p:cNvSpPr>
            <a:spLocks/>
          </p:cNvSpPr>
          <p:nvPr/>
        </p:nvSpPr>
        <p:spPr bwMode="auto">
          <a:xfrm>
            <a:off x="3025775" y="3254375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2" name="Freeform 11"/>
          <p:cNvSpPr>
            <a:spLocks/>
          </p:cNvSpPr>
          <p:nvPr/>
        </p:nvSpPr>
        <p:spPr bwMode="auto">
          <a:xfrm>
            <a:off x="1665288" y="3157538"/>
            <a:ext cx="1023937" cy="914400"/>
          </a:xfrm>
          <a:custGeom>
            <a:avLst/>
            <a:gdLst>
              <a:gd name="T0" fmla="*/ 0 w 645"/>
              <a:gd name="T1" fmla="*/ 0 h 576"/>
              <a:gd name="T2" fmla="*/ 2147483646 w 645"/>
              <a:gd name="T3" fmla="*/ 2147483646 h 576"/>
              <a:gd name="T4" fmla="*/ 2147483646 w 645"/>
              <a:gd name="T5" fmla="*/ 2147483646 h 576"/>
              <a:gd name="T6" fmla="*/ 0 60000 65536"/>
              <a:gd name="T7" fmla="*/ 0 60000 65536"/>
              <a:gd name="T8" fmla="*/ 0 60000 65536"/>
              <a:gd name="T9" fmla="*/ 0 w 645"/>
              <a:gd name="T10" fmla="*/ 0 h 576"/>
              <a:gd name="T11" fmla="*/ 645 w 645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5" h="576">
                <a:moveTo>
                  <a:pt x="0" y="0"/>
                </a:moveTo>
                <a:cubicBezTo>
                  <a:pt x="11" y="96"/>
                  <a:pt x="23" y="192"/>
                  <a:pt x="130" y="288"/>
                </a:cubicBezTo>
                <a:cubicBezTo>
                  <a:pt x="237" y="384"/>
                  <a:pt x="441" y="480"/>
                  <a:pt x="645" y="576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57891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2EF6BE-DC9F-4F78-A8BF-B70C5202DD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11463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6868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3359F4-E15E-433F-90CB-59EC0F88B1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4099351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789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37A58C-FDAF-452F-8C82-25006D6B29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7897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7898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4896241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8916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D4CEA0-F570-4F36-80BB-D22FE6E40FC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38918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21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38923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763218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994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D51C0D-9324-4E1A-A520-A235971F07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39942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5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46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39948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9949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0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51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699026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4096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C0CF4A-BD67-4AF6-92BE-7F75827E91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40966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9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70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0972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0973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4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0975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819150" y="4619625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(3)  If local population is even sparser, we use even fewer bits of 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). Adjacent elements in the hash table can be merged.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</p:spTree>
    <p:extLst>
      <p:ext uri="{BB962C8B-B14F-4D97-AF65-F5344CB8AC3E}">
        <p14:creationId xmlns:p14="http://schemas.microsoft.com/office/powerpoint/2010/main" val="31011479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41988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2A78CD-C00B-43F3-B1EB-9E9BE68F4B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41989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1991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92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41993" name="Group 1"/>
          <p:cNvGrpSpPr>
            <a:grpSpLocks/>
          </p:cNvGrpSpPr>
          <p:nvPr/>
        </p:nvGrpSpPr>
        <p:grpSpPr bwMode="auto">
          <a:xfrm>
            <a:off x="3009900" y="2333625"/>
            <a:ext cx="1447800" cy="1541463"/>
            <a:chOff x="3009900" y="2333625"/>
            <a:chExt cx="1447800" cy="1541463"/>
          </a:xfrm>
        </p:grpSpPr>
        <p:sp>
          <p:nvSpPr>
            <p:cNvPr id="41996" name="Rectangle 4"/>
            <p:cNvSpPr>
              <a:spLocks noChangeArrowheads="1"/>
            </p:cNvSpPr>
            <p:nvPr/>
          </p:nvSpPr>
          <p:spPr bwMode="auto">
            <a:xfrm>
              <a:off x="3019425" y="2628900"/>
              <a:ext cx="1438275" cy="5603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00110101</a:t>
              </a:r>
            </a:p>
          </p:txBody>
        </p:sp>
        <p:sp>
          <p:nvSpPr>
            <p:cNvPr id="41997" name="Line 5"/>
            <p:cNvSpPr>
              <a:spLocks noChangeShapeType="1"/>
            </p:cNvSpPr>
            <p:nvPr/>
          </p:nvSpPr>
          <p:spPr bwMode="auto">
            <a:xfrm flipH="1">
              <a:off x="3009900" y="2524125"/>
              <a:ext cx="571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8" name="Line 6"/>
            <p:cNvSpPr>
              <a:spLocks noChangeShapeType="1"/>
            </p:cNvSpPr>
            <p:nvPr/>
          </p:nvSpPr>
          <p:spPr bwMode="auto">
            <a:xfrm flipV="1">
              <a:off x="3905250" y="2495550"/>
              <a:ext cx="533400" cy="11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9" name="AutoShape 8"/>
            <p:cNvSpPr>
              <a:spLocks/>
            </p:cNvSpPr>
            <p:nvPr/>
          </p:nvSpPr>
          <p:spPr bwMode="auto">
            <a:xfrm rot="5400000">
              <a:off x="3345657" y="3024981"/>
              <a:ext cx="309562" cy="733425"/>
            </a:xfrm>
            <a:prstGeom prst="rightBrace">
              <a:avLst>
                <a:gd name="adj1" fmla="val 2296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000" name="TextBox 8"/>
            <p:cNvSpPr txBox="1">
              <a:spLocks noChangeArrowheads="1"/>
            </p:cNvSpPr>
            <p:nvPr/>
          </p:nvSpPr>
          <p:spPr bwMode="auto">
            <a:xfrm>
              <a:off x="3581400" y="2333625"/>
              <a:ext cx="3000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2001" name="TextBox 8"/>
            <p:cNvSpPr txBox="1">
              <a:spLocks noChangeArrowheads="1"/>
            </p:cNvSpPr>
            <p:nvPr/>
          </p:nvSpPr>
          <p:spPr bwMode="auto">
            <a:xfrm>
              <a:off x="3352800" y="3505200"/>
              <a:ext cx="3000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42002" name="Right Arrow 26"/>
            <p:cNvSpPr>
              <a:spLocks noChangeArrowheads="1"/>
            </p:cNvSpPr>
            <p:nvPr/>
          </p:nvSpPr>
          <p:spPr bwMode="auto">
            <a:xfrm flipH="1">
              <a:off x="3971925" y="3571875"/>
              <a:ext cx="438150" cy="266700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819150" y="4619625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(3)  If local population is even sparser, we use even fewer bits of 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). Adjacent elements in the hash table can be merged.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28675" y="5562600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(4)  Use a directory.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</p:spTree>
    <p:extLst>
      <p:ext uri="{BB962C8B-B14F-4D97-AF65-F5344CB8AC3E}">
        <p14:creationId xmlns:p14="http://schemas.microsoft.com/office/powerpoint/2010/main" val="27141846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4301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DA768A-66FB-41BC-8E77-2E2CB4FA3FC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43014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7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18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3020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3021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2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23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819150" y="4619625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(3)  If local population is even sparser, we use even fewer bits of 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). Adjacent elements in the hash table can be merged.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28675" y="5562600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(4)  Use a directory.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3026" name="Rectangle 4"/>
          <p:cNvSpPr>
            <a:spLocks noChangeArrowheads="1"/>
          </p:cNvSpPr>
          <p:nvPr/>
        </p:nvSpPr>
        <p:spPr bwMode="auto">
          <a:xfrm>
            <a:off x="5391150" y="5486400"/>
            <a:ext cx="3810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027" name="Straight Arrow Connector 20"/>
          <p:cNvCxnSpPr>
            <a:cxnSpLocks noChangeShapeType="1"/>
          </p:cNvCxnSpPr>
          <p:nvPr/>
        </p:nvCxnSpPr>
        <p:spPr bwMode="auto">
          <a:xfrm>
            <a:off x="6143625" y="6038850"/>
            <a:ext cx="4857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8" name="Straight Arrow Connector 21"/>
          <p:cNvCxnSpPr>
            <a:cxnSpLocks noChangeShapeType="1"/>
          </p:cNvCxnSpPr>
          <p:nvPr/>
        </p:nvCxnSpPr>
        <p:spPr bwMode="auto">
          <a:xfrm flipV="1">
            <a:off x="4857750" y="6040438"/>
            <a:ext cx="447675" cy="7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9" name="TextBox 37"/>
          <p:cNvSpPr txBox="1">
            <a:spLocks noChangeArrowheads="1"/>
          </p:cNvSpPr>
          <p:nvPr/>
        </p:nvSpPr>
        <p:spPr bwMode="auto">
          <a:xfrm>
            <a:off x="3876675" y="5791200"/>
            <a:ext cx="765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30" name="TextBox 41"/>
          <p:cNvSpPr txBox="1">
            <a:spLocks noChangeArrowheads="1"/>
          </p:cNvSpPr>
          <p:nvPr/>
        </p:nvSpPr>
        <p:spPr bwMode="auto">
          <a:xfrm>
            <a:off x="5724525" y="5848350"/>
            <a:ext cx="360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3031" name="Straight Connector 43"/>
          <p:cNvCxnSpPr>
            <a:cxnSpLocks noChangeShapeType="1"/>
          </p:cNvCxnSpPr>
          <p:nvPr/>
        </p:nvCxnSpPr>
        <p:spPr bwMode="auto">
          <a:xfrm>
            <a:off x="5391150" y="564832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2" name="Straight Connector 44"/>
          <p:cNvCxnSpPr>
            <a:cxnSpLocks noChangeShapeType="1"/>
          </p:cNvCxnSpPr>
          <p:nvPr/>
        </p:nvCxnSpPr>
        <p:spPr bwMode="auto">
          <a:xfrm>
            <a:off x="5400675" y="581977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3" name="Straight Connector 45"/>
          <p:cNvCxnSpPr>
            <a:cxnSpLocks noChangeShapeType="1"/>
          </p:cNvCxnSpPr>
          <p:nvPr/>
        </p:nvCxnSpPr>
        <p:spPr bwMode="auto">
          <a:xfrm>
            <a:off x="5400675" y="599122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4" name="Straight Arrow Connector 47"/>
          <p:cNvCxnSpPr>
            <a:cxnSpLocks noChangeShapeType="1"/>
            <a:stCxn id="43030" idx="2"/>
          </p:cNvCxnSpPr>
          <p:nvPr/>
        </p:nvCxnSpPr>
        <p:spPr bwMode="auto">
          <a:xfrm rot="16200000" flipH="1">
            <a:off x="5691188" y="6462712"/>
            <a:ext cx="438150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5" name="Straight Arrow Connector 50"/>
          <p:cNvCxnSpPr>
            <a:cxnSpLocks noChangeShapeType="1"/>
          </p:cNvCxnSpPr>
          <p:nvPr/>
        </p:nvCxnSpPr>
        <p:spPr bwMode="auto">
          <a:xfrm rot="16200000" flipV="1">
            <a:off x="5695950" y="5676900"/>
            <a:ext cx="40957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6" name="TextBox 55"/>
          <p:cNvSpPr txBox="1">
            <a:spLocks noChangeArrowheads="1"/>
          </p:cNvSpPr>
          <p:nvPr/>
        </p:nvSpPr>
        <p:spPr bwMode="auto">
          <a:xfrm>
            <a:off x="6715125" y="5819775"/>
            <a:ext cx="1230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 buckets</a:t>
            </a:r>
          </a:p>
        </p:txBody>
      </p:sp>
      <p:cxnSp>
        <p:nvCxnSpPr>
          <p:cNvPr id="43037" name="Straight Connector 57"/>
          <p:cNvCxnSpPr>
            <a:cxnSpLocks noChangeShapeType="1"/>
          </p:cNvCxnSpPr>
          <p:nvPr/>
        </p:nvCxnSpPr>
        <p:spPr bwMode="auto">
          <a:xfrm rot="16200000" flipH="1">
            <a:off x="5324475" y="6343650"/>
            <a:ext cx="49530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305627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General framework</a:t>
            </a:r>
          </a:p>
        </p:txBody>
      </p:sp>
      <p:sp>
        <p:nvSpPr>
          <p:cNvPr id="4403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064EC-1E34-44A3-8D24-62C5FA76B1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44036" name="TextBox 22"/>
          <p:cNvSpPr txBox="1">
            <a:spLocks noChangeArrowheads="1"/>
          </p:cNvSpPr>
          <p:nvPr/>
        </p:nvSpPr>
        <p:spPr bwMode="auto">
          <a:xfrm>
            <a:off x="676275" y="3248025"/>
            <a:ext cx="29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037" name="TextBox 23"/>
          <p:cNvSpPr txBox="1">
            <a:spLocks noChangeArrowheads="1"/>
          </p:cNvSpPr>
          <p:nvPr/>
        </p:nvSpPr>
        <p:spPr bwMode="auto">
          <a:xfrm>
            <a:off x="1593850" y="324802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38" name="Straight Arrow Connector 25"/>
          <p:cNvCxnSpPr>
            <a:cxnSpLocks noChangeShapeType="1"/>
          </p:cNvCxnSpPr>
          <p:nvPr/>
        </p:nvCxnSpPr>
        <p:spPr bwMode="auto">
          <a:xfrm flipV="1">
            <a:off x="1057275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504950" y="3695700"/>
            <a:ext cx="7334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0" name="TextBox 30"/>
          <p:cNvSpPr txBox="1">
            <a:spLocks noChangeArrowheads="1"/>
          </p:cNvSpPr>
          <p:nvPr/>
        </p:nvSpPr>
        <p:spPr bwMode="auto">
          <a:xfrm>
            <a:off x="2543175" y="31623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41" name="TextBox 31"/>
          <p:cNvSpPr txBox="1">
            <a:spLocks noChangeArrowheads="1"/>
          </p:cNvSpPr>
          <p:nvPr/>
        </p:nvSpPr>
        <p:spPr bwMode="auto">
          <a:xfrm>
            <a:off x="1120775" y="3133725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2" name="TextBox 32"/>
          <p:cNvSpPr txBox="1">
            <a:spLocks noChangeArrowheads="1"/>
          </p:cNvSpPr>
          <p:nvPr/>
        </p:nvSpPr>
        <p:spPr bwMode="auto">
          <a:xfrm>
            <a:off x="3065463" y="3248025"/>
            <a:ext cx="64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981325" y="3686175"/>
            <a:ext cx="5334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4" name="Rectangle 34"/>
          <p:cNvSpPr>
            <a:spLocks noChangeArrowheads="1"/>
          </p:cNvSpPr>
          <p:nvPr/>
        </p:nvSpPr>
        <p:spPr bwMode="auto">
          <a:xfrm>
            <a:off x="3514725" y="3695700"/>
            <a:ext cx="247650" cy="1619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5" name="Left Brace 35"/>
          <p:cNvSpPr>
            <a:spLocks/>
          </p:cNvSpPr>
          <p:nvPr/>
        </p:nvSpPr>
        <p:spPr bwMode="auto">
          <a:xfrm rot="-5400000">
            <a:off x="3176587" y="3719513"/>
            <a:ext cx="142875" cy="552450"/>
          </a:xfrm>
          <a:prstGeom prst="leftBrace">
            <a:avLst>
              <a:gd name="adj1" fmla="val 8324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6" name="TextBox 36"/>
          <p:cNvSpPr txBox="1">
            <a:spLocks noChangeArrowheads="1"/>
          </p:cNvSpPr>
          <p:nvPr/>
        </p:nvSpPr>
        <p:spPr bwMode="auto">
          <a:xfrm>
            <a:off x="3114675" y="40005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47" name="Straight Arrow Connector 37"/>
          <p:cNvCxnSpPr>
            <a:cxnSpLocks noChangeShapeType="1"/>
          </p:cNvCxnSpPr>
          <p:nvPr/>
        </p:nvCxnSpPr>
        <p:spPr bwMode="auto">
          <a:xfrm flipV="1">
            <a:off x="3876675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Rectangle 38"/>
          <p:cNvSpPr>
            <a:spLocks noChangeArrowheads="1"/>
          </p:cNvSpPr>
          <p:nvPr/>
        </p:nvSpPr>
        <p:spPr bwMode="auto">
          <a:xfrm>
            <a:off x="4905375" y="1743075"/>
            <a:ext cx="438150" cy="36195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9" name="Rectangle 39"/>
          <p:cNvSpPr>
            <a:spLocks noChangeArrowheads="1"/>
          </p:cNvSpPr>
          <p:nvPr/>
        </p:nvSpPr>
        <p:spPr bwMode="auto">
          <a:xfrm>
            <a:off x="5162550" y="151447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50" name="Straight Connector 41"/>
          <p:cNvCxnSpPr>
            <a:cxnSpLocks noChangeShapeType="1"/>
          </p:cNvCxnSpPr>
          <p:nvPr/>
        </p:nvCxnSpPr>
        <p:spPr bwMode="auto">
          <a:xfrm flipV="1">
            <a:off x="4905375" y="19812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42"/>
          <p:cNvCxnSpPr>
            <a:cxnSpLocks noChangeShapeType="1"/>
          </p:cNvCxnSpPr>
          <p:nvPr/>
        </p:nvCxnSpPr>
        <p:spPr bwMode="auto">
          <a:xfrm flipV="1">
            <a:off x="4905375" y="49149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3"/>
          <p:cNvCxnSpPr>
            <a:cxnSpLocks noChangeShapeType="1"/>
          </p:cNvCxnSpPr>
          <p:nvPr/>
        </p:nvCxnSpPr>
        <p:spPr bwMode="auto">
          <a:xfrm flipV="1">
            <a:off x="4895850" y="222885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4"/>
          <p:cNvCxnSpPr>
            <a:cxnSpLocks noChangeShapeType="1"/>
          </p:cNvCxnSpPr>
          <p:nvPr/>
        </p:nvCxnSpPr>
        <p:spPr bwMode="auto">
          <a:xfrm flipV="1">
            <a:off x="4914900" y="2466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5"/>
          <p:cNvCxnSpPr>
            <a:cxnSpLocks noChangeShapeType="1"/>
          </p:cNvCxnSpPr>
          <p:nvPr/>
        </p:nvCxnSpPr>
        <p:spPr bwMode="auto">
          <a:xfrm flipV="1">
            <a:off x="4914900" y="27051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6"/>
          <p:cNvCxnSpPr>
            <a:cxnSpLocks noChangeShapeType="1"/>
          </p:cNvCxnSpPr>
          <p:nvPr/>
        </p:nvCxnSpPr>
        <p:spPr bwMode="auto">
          <a:xfrm flipV="1">
            <a:off x="4905375" y="5133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7"/>
          <p:cNvCxnSpPr>
            <a:cxnSpLocks noChangeShapeType="1"/>
          </p:cNvCxnSpPr>
          <p:nvPr/>
        </p:nvCxnSpPr>
        <p:spPr bwMode="auto">
          <a:xfrm flipV="1">
            <a:off x="4914900" y="29622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8"/>
          <p:cNvCxnSpPr>
            <a:cxnSpLocks noChangeShapeType="1"/>
          </p:cNvCxnSpPr>
          <p:nvPr/>
        </p:nvCxnSpPr>
        <p:spPr bwMode="auto">
          <a:xfrm flipV="1">
            <a:off x="4914900" y="32004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8" name="TextBox 49"/>
          <p:cNvSpPr txBox="1">
            <a:spLocks noChangeArrowheads="1"/>
          </p:cNvSpPr>
          <p:nvPr/>
        </p:nvSpPr>
        <p:spPr bwMode="auto">
          <a:xfrm>
            <a:off x="4418013" y="175260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44059" name="TextBox 50"/>
          <p:cNvSpPr txBox="1">
            <a:spLocks noChangeArrowheads="1"/>
          </p:cNvSpPr>
          <p:nvPr/>
        </p:nvSpPr>
        <p:spPr bwMode="auto">
          <a:xfrm>
            <a:off x="4437063" y="200025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44060" name="TextBox 51"/>
          <p:cNvSpPr txBox="1">
            <a:spLocks noChangeArrowheads="1"/>
          </p:cNvSpPr>
          <p:nvPr/>
        </p:nvSpPr>
        <p:spPr bwMode="auto">
          <a:xfrm>
            <a:off x="4437063" y="5153025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11…11</a:t>
            </a:r>
          </a:p>
        </p:txBody>
      </p:sp>
      <p:sp>
        <p:nvSpPr>
          <p:cNvPr id="44061" name="TextBox 52"/>
          <p:cNvSpPr txBox="1">
            <a:spLocks noChangeArrowheads="1"/>
          </p:cNvSpPr>
          <p:nvPr/>
        </p:nvSpPr>
        <p:spPr bwMode="auto">
          <a:xfrm>
            <a:off x="4584700" y="5448300"/>
            <a:ext cx="2159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62" name="Left Brace 53"/>
          <p:cNvSpPr>
            <a:spLocks/>
          </p:cNvSpPr>
          <p:nvPr/>
        </p:nvSpPr>
        <p:spPr bwMode="auto">
          <a:xfrm rot="-5400000">
            <a:off x="4643437" y="5281613"/>
            <a:ext cx="104775" cy="323850"/>
          </a:xfrm>
          <a:prstGeom prst="leftBrace">
            <a:avLst>
              <a:gd name="adj1" fmla="val 832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3" name="TextBox 54"/>
          <p:cNvSpPr txBox="1">
            <a:spLocks noChangeArrowheads="1"/>
          </p:cNvSpPr>
          <p:nvPr/>
        </p:nvSpPr>
        <p:spPr bwMode="auto">
          <a:xfrm>
            <a:off x="1825625" y="1466850"/>
            <a:ext cx="213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directory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64" name="Straight Arrow Connector 55"/>
          <p:cNvCxnSpPr>
            <a:cxnSpLocks noChangeShapeType="1"/>
          </p:cNvCxnSpPr>
          <p:nvPr/>
        </p:nvCxnSpPr>
        <p:spPr bwMode="auto">
          <a:xfrm flipV="1">
            <a:off x="3990975" y="1600200"/>
            <a:ext cx="1009650" cy="38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5" name="Rectangle 57"/>
          <p:cNvSpPr>
            <a:spLocks noChangeArrowheads="1"/>
          </p:cNvSpPr>
          <p:nvPr/>
        </p:nvSpPr>
        <p:spPr bwMode="auto">
          <a:xfrm>
            <a:off x="6477000" y="16478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6" name="Rectangle 58"/>
          <p:cNvSpPr>
            <a:spLocks noChangeArrowheads="1"/>
          </p:cNvSpPr>
          <p:nvPr/>
        </p:nvSpPr>
        <p:spPr bwMode="auto">
          <a:xfrm>
            <a:off x="6467475" y="2686050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7" name="Rectangle 60"/>
          <p:cNvSpPr>
            <a:spLocks noChangeArrowheads="1"/>
          </p:cNvSpPr>
          <p:nvPr/>
        </p:nvSpPr>
        <p:spPr bwMode="auto">
          <a:xfrm>
            <a:off x="6467475" y="37433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44068" name="Straight Arrow Connector 63"/>
          <p:cNvCxnSpPr>
            <a:cxnSpLocks noChangeShapeType="1"/>
          </p:cNvCxnSpPr>
          <p:nvPr/>
        </p:nvCxnSpPr>
        <p:spPr bwMode="auto">
          <a:xfrm flipV="1">
            <a:off x="5124450" y="1762125"/>
            <a:ext cx="1352550" cy="361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9" name="Straight Arrow Connector 64"/>
          <p:cNvCxnSpPr>
            <a:cxnSpLocks noChangeShapeType="1"/>
          </p:cNvCxnSpPr>
          <p:nvPr/>
        </p:nvCxnSpPr>
        <p:spPr bwMode="auto">
          <a:xfrm>
            <a:off x="5114925" y="2362200"/>
            <a:ext cx="1343025" cy="4381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0" name="Straight Arrow Connector 65"/>
          <p:cNvCxnSpPr>
            <a:cxnSpLocks noChangeShapeType="1"/>
          </p:cNvCxnSpPr>
          <p:nvPr/>
        </p:nvCxnSpPr>
        <p:spPr bwMode="auto">
          <a:xfrm flipV="1">
            <a:off x="5124450" y="1676400"/>
            <a:ext cx="1362075" cy="200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1" name="Straight Arrow Connector 71"/>
          <p:cNvCxnSpPr>
            <a:cxnSpLocks noChangeShapeType="1"/>
          </p:cNvCxnSpPr>
          <p:nvPr/>
        </p:nvCxnSpPr>
        <p:spPr bwMode="auto">
          <a:xfrm>
            <a:off x="5114925" y="2609850"/>
            <a:ext cx="1371600" cy="1238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2" name="Text Box 9"/>
          <p:cNvSpPr txBox="1">
            <a:spLocks noChangeArrowheads="1"/>
          </p:cNvSpPr>
          <p:nvPr/>
        </p:nvSpPr>
        <p:spPr bwMode="auto">
          <a:xfrm>
            <a:off x="6621463" y="4916488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073" name="Rectangle 74"/>
          <p:cNvSpPr>
            <a:spLocks noChangeArrowheads="1"/>
          </p:cNvSpPr>
          <p:nvPr/>
        </p:nvSpPr>
        <p:spPr bwMode="auto">
          <a:xfrm>
            <a:off x="7077075" y="16478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4074" name="Rectangle 75"/>
          <p:cNvSpPr>
            <a:spLocks noChangeArrowheads="1"/>
          </p:cNvSpPr>
          <p:nvPr/>
        </p:nvSpPr>
        <p:spPr bwMode="auto">
          <a:xfrm>
            <a:off x="7058025" y="2686050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5" name="Rectangle 76"/>
          <p:cNvSpPr>
            <a:spLocks noChangeArrowheads="1"/>
          </p:cNvSpPr>
          <p:nvPr/>
        </p:nvSpPr>
        <p:spPr bwMode="auto">
          <a:xfrm>
            <a:off x="7058025" y="37433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6" name="TextBox 77"/>
          <p:cNvSpPr txBox="1">
            <a:spLocks noChangeArrowheads="1"/>
          </p:cNvSpPr>
          <p:nvPr/>
        </p:nvSpPr>
        <p:spPr bwMode="auto">
          <a:xfrm>
            <a:off x="4705350" y="5829300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</a:p>
        </p:txBody>
      </p:sp>
      <p:sp>
        <p:nvSpPr>
          <p:cNvPr id="44077" name="TextBox 78"/>
          <p:cNvSpPr txBox="1">
            <a:spLocks noChangeArrowheads="1"/>
          </p:cNvSpPr>
          <p:nvPr/>
        </p:nvSpPr>
        <p:spPr bwMode="auto">
          <a:xfrm>
            <a:off x="6392863" y="5857875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78" name="TextBox 79"/>
          <p:cNvSpPr txBox="1">
            <a:spLocks noChangeArrowheads="1"/>
          </p:cNvSpPr>
          <p:nvPr/>
        </p:nvSpPr>
        <p:spPr bwMode="auto">
          <a:xfrm>
            <a:off x="6902450" y="857250"/>
            <a:ext cx="203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buckets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79" name="Straight Arrow Connector 80"/>
          <p:cNvCxnSpPr>
            <a:cxnSpLocks noChangeShapeType="1"/>
          </p:cNvCxnSpPr>
          <p:nvPr/>
        </p:nvCxnSpPr>
        <p:spPr bwMode="auto">
          <a:xfrm rot="10800000" flipV="1">
            <a:off x="7324725" y="1419225"/>
            <a:ext cx="419100" cy="2952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Arrow Connector 82"/>
          <p:cNvCxnSpPr>
            <a:cxnSpLocks noChangeShapeType="1"/>
          </p:cNvCxnSpPr>
          <p:nvPr/>
        </p:nvCxnSpPr>
        <p:spPr bwMode="auto">
          <a:xfrm rot="5400000">
            <a:off x="6953250" y="1743075"/>
            <a:ext cx="1219200" cy="590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1" name="Straight Arrow Connector 86"/>
          <p:cNvCxnSpPr>
            <a:cxnSpLocks noChangeShapeType="1"/>
          </p:cNvCxnSpPr>
          <p:nvPr/>
        </p:nvCxnSpPr>
        <p:spPr bwMode="auto">
          <a:xfrm rot="5400000">
            <a:off x="6486525" y="2219325"/>
            <a:ext cx="2276475" cy="695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2" name="Straight Arrow Connector 25"/>
          <p:cNvCxnSpPr>
            <a:cxnSpLocks noChangeShapeType="1"/>
          </p:cNvCxnSpPr>
          <p:nvPr/>
        </p:nvCxnSpPr>
        <p:spPr bwMode="auto">
          <a:xfrm flipV="1">
            <a:off x="2419350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450229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33186</TotalTime>
  <Words>2396</Words>
  <Application>Microsoft Office PowerPoint</Application>
  <PresentationFormat>On-screen Show (4:3)</PresentationFormat>
  <Paragraphs>659</Paragraphs>
  <Slides>48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宋体</vt:lpstr>
      <vt:lpstr>ZapfDingbats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The Main Purpose of Index Structures</vt:lpstr>
      <vt:lpstr>Variation on B+tree: B-tree (no “+”)</vt:lpstr>
      <vt:lpstr>Variation on B+tree: B-tree (no “+”)</vt:lpstr>
      <vt:lpstr>Variation on B+tree: B-tree (no “+”)</vt:lpstr>
      <vt:lpstr>Variation on B+tree: B-tree (no “+”)</vt:lpstr>
      <vt:lpstr>Variation on B+tree: B-tree (no “+”)</vt:lpstr>
      <vt:lpstr>Variation on B+tree: B-tree (no “+”)</vt:lpstr>
      <vt:lpstr>B-tree example    n=2</vt:lpstr>
      <vt:lpstr>B-tree example    n=2</vt:lpstr>
      <vt:lpstr>B-tree example    n=2</vt:lpstr>
      <vt:lpstr>Tradeoffs:</vt:lpstr>
      <vt:lpstr>Another Index Structure: Hash Tables</vt:lpstr>
      <vt:lpstr>Another Index Structure: Hash Tables</vt:lpstr>
      <vt:lpstr>Example hash function</vt:lpstr>
      <vt:lpstr>PowerPoint Presentation</vt:lpstr>
      <vt:lpstr>Within a bucket:</vt:lpstr>
      <vt:lpstr>Higher dimensional hash functions</vt:lpstr>
      <vt:lpstr>Next: example to illustrate   inserts, overflows, deletes</vt:lpstr>
      <vt:lpstr>EXAMPLE  (two records/bucket)</vt:lpstr>
      <vt:lpstr>EXAMPLE  (two records/bucket)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Rule of thumb:</vt:lpstr>
      <vt:lpstr>Rule of thumb:</vt:lpstr>
      <vt:lpstr>But:</vt:lpstr>
      <vt:lpstr>But:</vt:lpstr>
      <vt:lpstr>But:</vt:lpstr>
      <vt:lpstr>How do we cope with growth?</vt:lpstr>
      <vt:lpstr>How do we cope with growth?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General framework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359</cp:revision>
  <cp:lastPrinted>2000-01-10T02:52:33Z</cp:lastPrinted>
  <dcterms:created xsi:type="dcterms:W3CDTF">1999-07-13T19:55:20Z</dcterms:created>
  <dcterms:modified xsi:type="dcterms:W3CDTF">2024-04-01T21:33:02Z</dcterms:modified>
</cp:coreProperties>
</file>