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93" r:id="rId2"/>
    <p:sldId id="825" r:id="rId3"/>
    <p:sldId id="462" r:id="rId4"/>
    <p:sldId id="723" r:id="rId5"/>
    <p:sldId id="631" r:id="rId6"/>
    <p:sldId id="563" r:id="rId7"/>
    <p:sldId id="574" r:id="rId8"/>
    <p:sldId id="575" r:id="rId9"/>
    <p:sldId id="422" r:id="rId10"/>
    <p:sldId id="582" r:id="rId11"/>
    <p:sldId id="576" r:id="rId12"/>
    <p:sldId id="577" r:id="rId13"/>
    <p:sldId id="578" r:id="rId14"/>
    <p:sldId id="718" r:id="rId15"/>
    <p:sldId id="719" r:id="rId16"/>
    <p:sldId id="581" r:id="rId17"/>
    <p:sldId id="583" r:id="rId18"/>
    <p:sldId id="584" r:id="rId19"/>
    <p:sldId id="585" r:id="rId20"/>
    <p:sldId id="586" r:id="rId21"/>
    <p:sldId id="623" r:id="rId22"/>
    <p:sldId id="634" r:id="rId23"/>
    <p:sldId id="638" r:id="rId24"/>
    <p:sldId id="637" r:id="rId25"/>
    <p:sldId id="635" r:id="rId26"/>
    <p:sldId id="636" r:id="rId27"/>
    <p:sldId id="625" r:id="rId28"/>
    <p:sldId id="640" r:id="rId29"/>
    <p:sldId id="639" r:id="rId30"/>
    <p:sldId id="620" r:id="rId31"/>
    <p:sldId id="588" r:id="rId32"/>
    <p:sldId id="589" r:id="rId33"/>
    <p:sldId id="590" r:id="rId34"/>
    <p:sldId id="592" r:id="rId35"/>
    <p:sldId id="593" r:id="rId36"/>
    <p:sldId id="594" r:id="rId37"/>
    <p:sldId id="595" r:id="rId38"/>
    <p:sldId id="597" r:id="rId39"/>
    <p:sldId id="596" r:id="rId40"/>
    <p:sldId id="641" r:id="rId41"/>
    <p:sldId id="626" r:id="rId42"/>
    <p:sldId id="720" r:id="rId43"/>
    <p:sldId id="721" r:id="rId4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A2DA46"/>
    <a:srgbClr val="1A9655"/>
    <a:srgbClr val="FF9900"/>
    <a:srgbClr val="008000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3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9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fld id="{FAE45341-DE3D-45B6-9A08-0AFAA8FFF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73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4A49C730-E63D-408D-B5EC-300235D67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5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88D0-71EB-4B8A-962C-74B39DB87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9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3B59-CBC9-4052-870F-B3215C84E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6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11CD-D64F-4C5C-B6CE-B53F2C6D6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2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1005-2047-41CA-B7EA-DAC922386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7E2E-9466-4B58-8DCE-A32FE2218E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1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A6E-C8E9-4F1F-BBC3-91F29805E9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56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5A0F1-26C4-443F-927D-95CF4B5CF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492F-AB5E-4668-AA35-9E03F184F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5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B9E1-BA21-40FB-BEC6-8D8162541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40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25-0590-4AEE-8663-6A26A4F4A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6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5AF50-AFB4-4912-9CC2-895FB50F7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2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57E18A-2732-4115-BC2C-33E67D54B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55125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23: LQP Optimization by Dyn. </a:t>
            </a:r>
            <a:r>
              <a:rPr lang="en-US" altLang="zh-CN" sz="1400">
                <a:ea typeface="宋体" panose="02010600030101010101" pitchFamily="2" charset="-122"/>
              </a:rPr>
              <a:t>Prog.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709507" y="648789"/>
            <a:ext cx="7724983" cy="633413"/>
          </a:xfrm>
        </p:spPr>
        <p:txBody>
          <a:bodyPr/>
          <a:lstStyle/>
          <a:p>
            <a:pPr eaLnBrk="1" hangingPunct="1"/>
            <a:r>
              <a:rPr lang="en-US" altLang="en-US" sz="2800" b="1" dirty="0">
                <a:cs typeface="Tahoma" panose="020B0604030504040204" pitchFamily="34" charset="0"/>
              </a:rPr>
              <a:t>Report: Midterm Examination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BCB0471-4500-4929-9F06-053587DCC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980" y="1567543"/>
            <a:ext cx="4104036" cy="3988526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US" altLang="en-US" sz="2800" kern="0" dirty="0">
                <a:cs typeface="Tahoma" panose="020B0604030504040204" pitchFamily="34" charset="0"/>
              </a:rPr>
              <a:t>Max: 		92/100</a:t>
            </a:r>
          </a:p>
          <a:p>
            <a:pPr algn="l" eaLnBrk="1" hangingPunct="1"/>
            <a:r>
              <a:rPr lang="en-US" altLang="en-US" sz="2800" kern="0" dirty="0">
                <a:cs typeface="Tahoma" panose="020B0604030504040204" pitchFamily="34" charset="0"/>
              </a:rPr>
              <a:t>Min: 		0/100</a:t>
            </a:r>
          </a:p>
          <a:p>
            <a:pPr algn="l" eaLnBrk="1" hangingPunct="1"/>
            <a:r>
              <a:rPr lang="en-US" altLang="en-US" sz="2800" kern="0" dirty="0">
                <a:cs typeface="Tahoma" panose="020B0604030504040204" pitchFamily="34" charset="0"/>
              </a:rPr>
              <a:t>Avg: 		76.6/100</a:t>
            </a:r>
          </a:p>
          <a:p>
            <a:pPr algn="l" eaLnBrk="1" hangingPunct="1"/>
            <a:endParaRPr lang="en-US" altLang="en-US" sz="2800" kern="0" dirty="0">
              <a:cs typeface="Tahoma" panose="020B0604030504040204" pitchFamily="34" charset="0"/>
            </a:endParaRPr>
          </a:p>
          <a:p>
            <a:pPr algn="l" eaLnBrk="1" hangingPunct="1"/>
            <a:r>
              <a:rPr lang="en-US" altLang="en-US" sz="2800" kern="0" dirty="0">
                <a:cs typeface="Tahoma" panose="020B0604030504040204" pitchFamily="34" charset="0"/>
              </a:rPr>
              <a:t>100 – 90:	2</a:t>
            </a:r>
          </a:p>
          <a:p>
            <a:pPr algn="l" eaLnBrk="1" hangingPunct="1"/>
            <a:r>
              <a:rPr lang="en-US" altLang="en-US" sz="2800" kern="0" dirty="0">
                <a:cs typeface="Tahoma" panose="020B0604030504040204" pitchFamily="34" charset="0"/>
              </a:rPr>
              <a:t>  89 – 85: 	4</a:t>
            </a:r>
          </a:p>
          <a:p>
            <a:pPr algn="l" eaLnBrk="1" hangingPunct="1"/>
            <a:r>
              <a:rPr lang="en-US" altLang="en-US" sz="2800" kern="0" dirty="0">
                <a:cs typeface="Tahoma" panose="020B0604030504040204" pitchFamily="34" charset="0"/>
              </a:rPr>
              <a:t>  84 – 80: 	5 </a:t>
            </a:r>
          </a:p>
          <a:p>
            <a:pPr algn="l" eaLnBrk="1" hangingPunct="1"/>
            <a:r>
              <a:rPr lang="en-US" altLang="en-US" sz="2800" kern="0" dirty="0">
                <a:cs typeface="Tahoma" panose="020B0604030504040204" pitchFamily="34" charset="0"/>
              </a:rPr>
              <a:t>  79 – 70:	3</a:t>
            </a:r>
          </a:p>
          <a:p>
            <a:pPr algn="l" eaLnBrk="1" hangingPunct="1"/>
            <a:r>
              <a:rPr lang="en-US" altLang="en-US" sz="2800" kern="0" dirty="0">
                <a:cs typeface="Tahoma" panose="020B0604030504040204" pitchFamily="34" charset="0"/>
              </a:rPr>
              <a:t>  &lt; 70: 	2</a:t>
            </a:r>
          </a:p>
        </p:txBody>
      </p:sp>
    </p:spTree>
    <p:extLst>
      <p:ext uri="{BB962C8B-B14F-4D97-AF65-F5344CB8AC3E}">
        <p14:creationId xmlns:p14="http://schemas.microsoft.com/office/powerpoint/2010/main" val="665611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9702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9703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9704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9705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6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7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9708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9709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0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9712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3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9714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9715" name="Straight Arrow Connector 156"/>
          <p:cNvCxnSpPr>
            <a:cxnSpLocks noChangeShapeType="1"/>
            <a:stCxn id="29714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6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7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9719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20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21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9723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29725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9726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27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29728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intermediate results</a:t>
            </a:r>
          </a:p>
        </p:txBody>
      </p:sp>
      <p:cxnSp>
        <p:nvCxnSpPr>
          <p:cNvPr id="29729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30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31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computational modes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Collect size parameters for stored relations: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Use logic laws to convert a logic query into the one that minimizes the (estimated) sizes of intermediate relations.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Decide the computational order of </a:t>
            </a:r>
            <a:r>
              <a:rPr lang="en-US" altLang="zh-CN" sz="2800" dirty="0">
                <a:solidFill>
                  <a:srgbClr val="FF0000"/>
                </a:solidFill>
              </a:rPr>
              <a:t>grouped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</a:rPr>
              <a:t>    operations (e.g., 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altLang="zh-CN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U,     )</a:t>
            </a:r>
            <a:endParaRPr lang="en-US" sz="2800" dirty="0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FB97A33E-DA96-2426-F7C3-E58159B0E42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781393" y="5962080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0852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14425"/>
            <a:ext cx="8185150" cy="52593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Two techniques:</a:t>
            </a:r>
          </a:p>
          <a:p>
            <a:pPr eaLnBrk="1" hangingPunct="1"/>
            <a:r>
              <a:rPr lang="en-US" altLang="en-US" sz="2800" dirty="0">
                <a:cs typeface="Times New Roman" panose="02020603050405020304" pitchFamily="18" charset="0"/>
              </a:rPr>
              <a:t>Estimating sizes of immediate relations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    For natural join:  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T(R(X, y)    S(y, Z)) = T(R)•T(S)/max{V(R, y), V(S, y)}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dirty="0">
                <a:cs typeface="Times New Roman" panose="02020603050405020304" pitchFamily="18" charset="0"/>
              </a:rPr>
              <a:t>also note: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V(R(X, y)    S(y, Z), y) = min{V(R, y), V(S, y)}</a:t>
            </a:r>
          </a:p>
          <a:p>
            <a:pPr eaLnBrk="1" hangingPunct="1"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V(R(X, y)    S(y, Z), z) = max{V(R, z), V(S, z)}  for z ≠ y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800" dirty="0">
                <a:cs typeface="Times New Roman" panose="02020603050405020304" pitchFamily="18" charset="0"/>
              </a:rPr>
              <a:t>Consider different order of an operation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(((R    S)    T)    U) = (R    U)    (S    T) </a:t>
            </a:r>
          </a:p>
        </p:txBody>
      </p:sp>
      <p:sp>
        <p:nvSpPr>
          <p:cNvPr id="1945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86A3B1-EFE5-462A-B026-BF119A0F66C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 rot="-5400000">
            <a:off x="2341562" y="2889251"/>
            <a:ext cx="161925" cy="2286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9227" name="Rectangle 2"/>
          <p:cNvSpPr>
            <a:spLocks noGrp="1" noChangeArrowheads="1"/>
          </p:cNvSpPr>
          <p:nvPr>
            <p:ph type="title"/>
          </p:nvPr>
        </p:nvSpPr>
        <p:spPr>
          <a:xfrm>
            <a:off x="844550" y="407988"/>
            <a:ext cx="7797800" cy="6477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en-US" sz="2800" b="1" dirty="0">
                <a:latin typeface="+mn-lt"/>
                <a:cs typeface="Times New Roman" panose="02020603050405020304" pitchFamily="18" charset="0"/>
              </a:rPr>
              <a:t>Logic Plan Improvement for Join via Size</a:t>
            </a:r>
          </a:p>
        </p:txBody>
      </p:sp>
      <p:sp>
        <p:nvSpPr>
          <p:cNvPr id="19462" name="AutoShape 4"/>
          <p:cNvSpPr>
            <a:spLocks noChangeArrowheads="1"/>
          </p:cNvSpPr>
          <p:nvPr/>
        </p:nvSpPr>
        <p:spPr bwMode="auto">
          <a:xfrm rot="-5400000">
            <a:off x="2055019" y="3828257"/>
            <a:ext cx="142875" cy="179387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3" name="AutoShape 4"/>
          <p:cNvSpPr>
            <a:spLocks noChangeArrowheads="1"/>
          </p:cNvSpPr>
          <p:nvPr/>
        </p:nvSpPr>
        <p:spPr bwMode="auto">
          <a:xfrm rot="-5400000">
            <a:off x="2032794" y="4193382"/>
            <a:ext cx="142875" cy="179387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4" name="AutoShape 4"/>
          <p:cNvSpPr>
            <a:spLocks noChangeArrowheads="1"/>
          </p:cNvSpPr>
          <p:nvPr/>
        </p:nvSpPr>
        <p:spPr bwMode="auto">
          <a:xfrm rot="-5400000">
            <a:off x="1426369" y="5063331"/>
            <a:ext cx="149225" cy="2206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5" name="AutoShape 4"/>
          <p:cNvSpPr>
            <a:spLocks noChangeArrowheads="1"/>
          </p:cNvSpPr>
          <p:nvPr/>
        </p:nvSpPr>
        <p:spPr bwMode="auto">
          <a:xfrm rot="-5400000">
            <a:off x="2001838" y="5068888"/>
            <a:ext cx="150812" cy="2206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6" name="AutoShape 4"/>
          <p:cNvSpPr>
            <a:spLocks noChangeArrowheads="1"/>
          </p:cNvSpPr>
          <p:nvPr/>
        </p:nvSpPr>
        <p:spPr bwMode="auto">
          <a:xfrm rot="-5400000">
            <a:off x="2598737" y="5054601"/>
            <a:ext cx="150813" cy="2206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7" name="AutoShape 4"/>
          <p:cNvSpPr>
            <a:spLocks noChangeArrowheads="1"/>
          </p:cNvSpPr>
          <p:nvPr/>
        </p:nvSpPr>
        <p:spPr bwMode="auto">
          <a:xfrm rot="-5400000">
            <a:off x="3849688" y="5072063"/>
            <a:ext cx="150812" cy="2206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8" name="AutoShape 4"/>
          <p:cNvSpPr>
            <a:spLocks noChangeArrowheads="1"/>
          </p:cNvSpPr>
          <p:nvPr/>
        </p:nvSpPr>
        <p:spPr bwMode="auto">
          <a:xfrm rot="-5400000">
            <a:off x="4483101" y="5072062"/>
            <a:ext cx="150812" cy="2206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9" name="AutoShape 4"/>
          <p:cNvSpPr>
            <a:spLocks noChangeArrowheads="1"/>
          </p:cNvSpPr>
          <p:nvPr/>
        </p:nvSpPr>
        <p:spPr bwMode="auto">
          <a:xfrm rot="-5400000">
            <a:off x="5060157" y="5071268"/>
            <a:ext cx="152400" cy="2206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Left-deep join tree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253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C63DC8-FB99-4EC2-9B9A-4FE9B808536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22533" name="AutoShape 4"/>
          <p:cNvSpPr>
            <a:spLocks noChangeArrowheads="1"/>
          </p:cNvSpPr>
          <p:nvPr/>
        </p:nvSpPr>
        <p:spPr bwMode="auto">
          <a:xfrm rot="-5400000">
            <a:off x="4546600" y="13716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2534" name="AutoShape 4"/>
          <p:cNvSpPr>
            <a:spLocks noChangeArrowheads="1"/>
          </p:cNvSpPr>
          <p:nvPr/>
        </p:nvSpPr>
        <p:spPr bwMode="auto">
          <a:xfrm rot="-5400000">
            <a:off x="3911600" y="21590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2535" name="AutoShape 4"/>
          <p:cNvSpPr>
            <a:spLocks noChangeArrowheads="1"/>
          </p:cNvSpPr>
          <p:nvPr/>
        </p:nvSpPr>
        <p:spPr bwMode="auto">
          <a:xfrm rot="-5400000">
            <a:off x="3314700" y="30988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22536" name="Straight Connector 9"/>
          <p:cNvCxnSpPr>
            <a:cxnSpLocks noChangeShapeType="1"/>
          </p:cNvCxnSpPr>
          <p:nvPr/>
        </p:nvCxnSpPr>
        <p:spPr bwMode="auto">
          <a:xfrm rot="5400000">
            <a:off x="4102100" y="1727200"/>
            <a:ext cx="406400" cy="330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7" name="Straight Connector 11"/>
          <p:cNvCxnSpPr>
            <a:cxnSpLocks noChangeShapeType="1"/>
          </p:cNvCxnSpPr>
          <p:nvPr/>
        </p:nvCxnSpPr>
        <p:spPr bwMode="auto">
          <a:xfrm rot="5400000">
            <a:off x="3390900" y="2552700"/>
            <a:ext cx="533400" cy="381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8" name="Straight Connector 13"/>
          <p:cNvCxnSpPr>
            <a:cxnSpLocks noChangeShapeType="1"/>
          </p:cNvCxnSpPr>
          <p:nvPr/>
        </p:nvCxnSpPr>
        <p:spPr bwMode="auto">
          <a:xfrm rot="16200000" flipH="1">
            <a:off x="4768850" y="1758950"/>
            <a:ext cx="381000" cy="2667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9" name="Straight Connector 15"/>
          <p:cNvCxnSpPr>
            <a:cxnSpLocks noChangeShapeType="1"/>
          </p:cNvCxnSpPr>
          <p:nvPr/>
        </p:nvCxnSpPr>
        <p:spPr bwMode="auto">
          <a:xfrm rot="16200000" flipH="1">
            <a:off x="4038600" y="2590800"/>
            <a:ext cx="520700" cy="292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0" name="Straight Connector 17"/>
          <p:cNvCxnSpPr>
            <a:cxnSpLocks noChangeShapeType="1"/>
          </p:cNvCxnSpPr>
          <p:nvPr/>
        </p:nvCxnSpPr>
        <p:spPr bwMode="auto">
          <a:xfrm rot="5400000">
            <a:off x="2882900" y="3467100"/>
            <a:ext cx="393700" cy="292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1" name="Straight Connector 19"/>
          <p:cNvCxnSpPr>
            <a:cxnSpLocks noChangeShapeType="1"/>
          </p:cNvCxnSpPr>
          <p:nvPr/>
        </p:nvCxnSpPr>
        <p:spPr bwMode="auto">
          <a:xfrm rot="16200000" flipH="1">
            <a:off x="3409950" y="3511550"/>
            <a:ext cx="4445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2" name="TextBox 20"/>
          <p:cNvSpPr txBox="1">
            <a:spLocks noChangeArrowheads="1"/>
          </p:cNvSpPr>
          <p:nvPr/>
        </p:nvSpPr>
        <p:spPr bwMode="auto">
          <a:xfrm>
            <a:off x="2674938" y="37973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543" name="TextBox 21"/>
          <p:cNvSpPr txBox="1">
            <a:spLocks noChangeArrowheads="1"/>
          </p:cNvSpPr>
          <p:nvPr/>
        </p:nvSpPr>
        <p:spPr bwMode="auto">
          <a:xfrm>
            <a:off x="3690938" y="37846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544" name="TextBox 22"/>
          <p:cNvSpPr txBox="1">
            <a:spLocks noChangeArrowheads="1"/>
          </p:cNvSpPr>
          <p:nvPr/>
        </p:nvSpPr>
        <p:spPr bwMode="auto">
          <a:xfrm>
            <a:off x="4364038" y="29083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545" name="TextBox 23"/>
          <p:cNvSpPr txBox="1">
            <a:spLocks noChangeArrowheads="1"/>
          </p:cNvSpPr>
          <p:nvPr/>
        </p:nvSpPr>
        <p:spPr bwMode="auto">
          <a:xfrm>
            <a:off x="4986338" y="20066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379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0EFF5E-BD06-4E25-9E71-3B7E51B8BB8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grpSp>
        <p:nvGrpSpPr>
          <p:cNvPr id="33796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3413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13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13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4135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36" name="Straight Connector 34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37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38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39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40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141" name="TextBox 43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142" name="TextBox 44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143" name="TextBox 45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144" name="TextBox 46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797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748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86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7" name="Straight Connector 5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8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9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0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1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128" name="TextBox 5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129" name="TextBox 59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130" name="TextBox 6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131" name="TextBox 6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798" name="Group 62"/>
          <p:cNvGrpSpPr>
            <a:grpSpLocks/>
          </p:cNvGrpSpPr>
          <p:nvPr/>
        </p:nvGrpSpPr>
        <p:grpSpPr bwMode="auto">
          <a:xfrm>
            <a:off x="1993900" y="879475"/>
            <a:ext cx="1196975" cy="1152525"/>
            <a:chOff x="193662" y="898525"/>
            <a:chExt cx="1340458" cy="1293195"/>
          </a:xfrm>
        </p:grpSpPr>
        <p:sp>
          <p:nvSpPr>
            <p:cNvPr id="3410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10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10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4109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0" name="Straight Connector 6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1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2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3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4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115" name="TextBox 7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116" name="TextBox 7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117" name="TextBox 7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118" name="TextBox 7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799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745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60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1" name="Straight Connector 8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2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3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4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5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102" name="TextBox 8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103" name="TextBox 8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104" name="TextBox 88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105" name="TextBox 8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00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744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47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8" name="Straight Connector 9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9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0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1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2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89" name="TextBox 10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90" name="TextBox 10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91" name="TextBox 10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92" name="TextBox 10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801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7431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2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3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34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5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6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7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8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9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76" name="TextBox 11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77" name="TextBox 115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78" name="TextBox 11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079" name="TextBox 11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02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3405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05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05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4057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58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59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60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61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62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063" name="TextBox 12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64" name="TextBox 12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65" name="TextBox 13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66" name="TextBox 13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803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7405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6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7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08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9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0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1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2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3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50" name="TextBox 14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51" name="TextBox 14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52" name="TextBox 14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53" name="TextBox 14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804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7392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3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4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95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6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7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8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9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0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37" name="TextBox 15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038" name="TextBox 15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39" name="TextBox 15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40" name="TextBox 15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05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7379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0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1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82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3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4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5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6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7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24" name="TextBox 17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025" name="TextBox 17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26" name="TextBox 17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27" name="TextBox 17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06" name="Group 174"/>
          <p:cNvGrpSpPr>
            <a:grpSpLocks/>
          </p:cNvGrpSpPr>
          <p:nvPr/>
        </p:nvGrpSpPr>
        <p:grpSpPr bwMode="auto">
          <a:xfrm>
            <a:off x="3565525" y="4946650"/>
            <a:ext cx="1196975" cy="1152525"/>
            <a:chOff x="193662" y="898525"/>
            <a:chExt cx="1340458" cy="1293195"/>
          </a:xfrm>
        </p:grpSpPr>
        <p:sp>
          <p:nvSpPr>
            <p:cNvPr id="736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69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0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1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2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3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4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11" name="TextBox 18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012" name="TextBox 185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13" name="TextBox 18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14" name="TextBox 18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07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735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56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7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8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9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0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1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3998" name="TextBox 19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99" name="TextBox 19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00" name="TextBox 20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01" name="TextBox 20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08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734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43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4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5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6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7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8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3985" name="TextBox 21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86" name="TextBox 21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87" name="TextBox 21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988" name="TextBox 21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09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732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30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1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2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3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4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5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3972" name="TextBox 22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73" name="TextBox 227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74" name="TextBox 22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75" name="TextBox 22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0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731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17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8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9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0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1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2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3959" name="TextBox 24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60" name="TextBox 241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61" name="TextBox 242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62" name="TextBox 24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1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3393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3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3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940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1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2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3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4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5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46" name="TextBox 25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47" name="TextBox 25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48" name="TextBox 25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949" name="TextBox 25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12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3392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2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2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92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28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29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30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31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3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33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34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35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36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3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3391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1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1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914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5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6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7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8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9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20" name="TextBox 28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21" name="TextBox 28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22" name="TextBox 28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23" name="TextBox 28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4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3389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9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0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901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2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3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4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5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6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07" name="TextBox 29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08" name="TextBox 29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09" name="TextBox 29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910" name="TextBox 29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15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3388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8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8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88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89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90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91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92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93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94" name="TextBox 31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895" name="TextBox 31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896" name="TextBox 31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897" name="TextBox 31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6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3387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7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7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75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76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77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78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79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80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81" name="TextBox 32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882" name="TextBox 32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883" name="TextBox 326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884" name="TextBox 32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817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3385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6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6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62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3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4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5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6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7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68" name="TextBox 33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869" name="TextBox 33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870" name="TextBox 34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871" name="TextBox 34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18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3384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4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4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49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0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1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2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3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4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55" name="TextBox 35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856" name="TextBox 353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857" name="TextBox 354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858" name="TextBox 35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19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3383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3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3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36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7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8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9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40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41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42" name="TextBox 36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843" name="TextBox 36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844" name="TextBox 36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845" name="TextBox 36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33820" name="TextBox 340"/>
          <p:cNvSpPr txBox="1">
            <a:spLocks noChangeArrowheads="1"/>
          </p:cNvSpPr>
          <p:nvPr/>
        </p:nvSpPr>
        <p:spPr bwMode="auto">
          <a:xfrm>
            <a:off x="6951663" y="182880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60000</a:t>
            </a:r>
          </a:p>
        </p:txBody>
      </p:sp>
      <p:sp>
        <p:nvSpPr>
          <p:cNvPr id="33821" name="TextBox 341"/>
          <p:cNvSpPr txBox="1">
            <a:spLocks noChangeArrowheads="1"/>
          </p:cNvSpPr>
          <p:nvPr/>
        </p:nvSpPr>
        <p:spPr bwMode="auto">
          <a:xfrm>
            <a:off x="6969125" y="320992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1050000</a:t>
            </a:r>
          </a:p>
        </p:txBody>
      </p:sp>
      <p:sp>
        <p:nvSpPr>
          <p:cNvPr id="33822" name="TextBox 342"/>
          <p:cNvSpPr txBox="1">
            <a:spLocks noChangeArrowheads="1"/>
          </p:cNvSpPr>
          <p:nvPr/>
        </p:nvSpPr>
        <p:spPr bwMode="auto">
          <a:xfrm>
            <a:off x="2741613" y="175260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55000</a:t>
            </a:r>
          </a:p>
        </p:txBody>
      </p:sp>
      <p:sp>
        <p:nvSpPr>
          <p:cNvPr id="33823" name="TextBox 343"/>
          <p:cNvSpPr txBox="1">
            <a:spLocks noChangeArrowheads="1"/>
          </p:cNvSpPr>
          <p:nvPr/>
        </p:nvSpPr>
        <p:spPr bwMode="auto">
          <a:xfrm>
            <a:off x="4064000" y="17811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1010000</a:t>
            </a:r>
          </a:p>
        </p:txBody>
      </p:sp>
      <p:sp>
        <p:nvSpPr>
          <p:cNvPr id="33824" name="TextBox 344"/>
          <p:cNvSpPr txBox="1">
            <a:spLocks noChangeArrowheads="1"/>
          </p:cNvSpPr>
          <p:nvPr/>
        </p:nvSpPr>
        <p:spPr bwMode="auto">
          <a:xfrm>
            <a:off x="5473700" y="180022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1010000</a:t>
            </a:r>
          </a:p>
        </p:txBody>
      </p:sp>
      <p:sp>
        <p:nvSpPr>
          <p:cNvPr id="33825" name="TextBox 345"/>
          <p:cNvSpPr txBox="1">
            <a:spLocks noChangeArrowheads="1"/>
          </p:cNvSpPr>
          <p:nvPr/>
        </p:nvSpPr>
        <p:spPr bwMode="auto">
          <a:xfrm>
            <a:off x="1389063" y="1781175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15000</a:t>
            </a:r>
          </a:p>
        </p:txBody>
      </p:sp>
      <p:sp>
        <p:nvSpPr>
          <p:cNvPr id="33826" name="TextBox 346"/>
          <p:cNvSpPr txBox="1">
            <a:spLocks noChangeArrowheads="1"/>
          </p:cNvSpPr>
          <p:nvPr/>
        </p:nvSpPr>
        <p:spPr bwMode="auto">
          <a:xfrm>
            <a:off x="8399463" y="1819275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20000</a:t>
            </a:r>
          </a:p>
        </p:txBody>
      </p:sp>
      <p:sp>
        <p:nvSpPr>
          <p:cNvPr id="33827" name="TextBox 347"/>
          <p:cNvSpPr txBox="1">
            <a:spLocks noChangeArrowheads="1"/>
          </p:cNvSpPr>
          <p:nvPr/>
        </p:nvSpPr>
        <p:spPr bwMode="auto">
          <a:xfrm>
            <a:off x="8382000" y="320992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1002000</a:t>
            </a:r>
          </a:p>
        </p:txBody>
      </p:sp>
      <p:sp>
        <p:nvSpPr>
          <p:cNvPr id="33828" name="TextBox 348"/>
          <p:cNvSpPr txBox="1">
            <a:spLocks noChangeArrowheads="1"/>
          </p:cNvSpPr>
          <p:nvPr/>
        </p:nvSpPr>
        <p:spPr bwMode="auto">
          <a:xfrm>
            <a:off x="4160838" y="3152775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33829" name="TextBox 349"/>
          <p:cNvSpPr txBox="1">
            <a:spLocks noChangeArrowheads="1"/>
          </p:cNvSpPr>
          <p:nvPr/>
        </p:nvSpPr>
        <p:spPr bwMode="auto">
          <a:xfrm>
            <a:off x="5646738" y="31813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4000</a:t>
            </a:r>
          </a:p>
        </p:txBody>
      </p:sp>
      <p:sp>
        <p:nvSpPr>
          <p:cNvPr id="33830" name="TextBox 350"/>
          <p:cNvSpPr txBox="1">
            <a:spLocks noChangeArrowheads="1"/>
          </p:cNvSpPr>
          <p:nvPr/>
        </p:nvSpPr>
        <p:spPr bwMode="auto">
          <a:xfrm>
            <a:off x="7037388" y="464820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33831" name="TextBox 351"/>
          <p:cNvSpPr txBox="1">
            <a:spLocks noChangeArrowheads="1"/>
          </p:cNvSpPr>
          <p:nvPr/>
        </p:nvSpPr>
        <p:spPr bwMode="auto">
          <a:xfrm>
            <a:off x="8456613" y="4657725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33832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48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75D02E-42DC-44F9-855B-2A2D25234A1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grpSp>
        <p:nvGrpSpPr>
          <p:cNvPr id="34820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749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9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9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99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0" name="Straight Connector 34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1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2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3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4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65" name="TextBox 43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66" name="TextBox 44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67" name="TextBox 45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168" name="TextBox 46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1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748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86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7" name="Straight Connector 5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8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9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0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1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52" name="TextBox 5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53" name="TextBox 59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54" name="TextBox 6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155" name="TextBox 6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2" name="Group 62"/>
          <p:cNvGrpSpPr>
            <a:grpSpLocks/>
          </p:cNvGrpSpPr>
          <p:nvPr/>
        </p:nvGrpSpPr>
        <p:grpSpPr bwMode="auto">
          <a:xfrm>
            <a:off x="2012950" y="850900"/>
            <a:ext cx="1196975" cy="1152525"/>
            <a:chOff x="193662" y="898525"/>
            <a:chExt cx="1340458" cy="1293195"/>
          </a:xfrm>
        </p:grpSpPr>
        <p:sp>
          <p:nvSpPr>
            <p:cNvPr id="747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7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7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73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4" name="Straight Connector 6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5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6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7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8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39" name="TextBox 7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40" name="TextBox 7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41" name="TextBox 7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142" name="TextBox 7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23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745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60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1" name="Straight Connector 8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2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3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4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5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26" name="TextBox 8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27" name="TextBox 8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28" name="TextBox 88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129" name="TextBox 8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24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744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47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8" name="Straight Connector 9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9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0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1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2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13" name="TextBox 10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114" name="TextBox 10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15" name="TextBox 10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16" name="TextBox 10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5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7431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2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3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34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5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6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7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8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9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00" name="TextBox 11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101" name="TextBox 115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02" name="TextBox 11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103" name="TextBox 11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26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7418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19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20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21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2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3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4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5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6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87" name="TextBox 12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88" name="TextBox 12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89" name="TextBox 130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90" name="TextBox 13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7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7405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6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7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08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9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0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1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2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3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74" name="TextBox 14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75" name="TextBox 14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76" name="TextBox 14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77" name="TextBox 14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8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7392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3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4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95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6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7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8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9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0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61" name="TextBox 15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62" name="TextBox 15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63" name="TextBox 15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64" name="TextBox 15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29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7379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0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1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82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3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4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5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6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7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48" name="TextBox 17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49" name="TextBox 17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50" name="TextBox 17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51" name="TextBox 17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30" name="Group 174"/>
          <p:cNvGrpSpPr>
            <a:grpSpLocks/>
          </p:cNvGrpSpPr>
          <p:nvPr/>
        </p:nvGrpSpPr>
        <p:grpSpPr bwMode="auto">
          <a:xfrm>
            <a:off x="3565525" y="4946650"/>
            <a:ext cx="1196975" cy="1152525"/>
            <a:chOff x="193662" y="898525"/>
            <a:chExt cx="1340458" cy="1293195"/>
          </a:xfrm>
        </p:grpSpPr>
        <p:sp>
          <p:nvSpPr>
            <p:cNvPr id="736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69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0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1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2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3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4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35" name="TextBox 18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36" name="TextBox 185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37" name="TextBox 18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38" name="TextBox 18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31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735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56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7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8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9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0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1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22" name="TextBox 19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23" name="TextBox 19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24" name="TextBox 20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25" name="TextBox 20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2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734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43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4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5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6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7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8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09" name="TextBox 21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10" name="TextBox 21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11" name="TextBox 21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12" name="TextBox 21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33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732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30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1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2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3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4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5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96" name="TextBox 22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97" name="TextBox 227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98" name="TextBox 22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99" name="TextBox 22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4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731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17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8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9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0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1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2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83" name="TextBox 24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84" name="TextBox 241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85" name="TextBox 242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86" name="TextBox 24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5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7301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02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03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04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5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6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7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8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9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70" name="TextBox 25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71" name="TextBox 255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72" name="TextBox 25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973" name="TextBox 25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36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3494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94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95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495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2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3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4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5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57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58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59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60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7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7275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76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77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78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79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80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81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82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83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44" name="TextBox 28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45" name="TextBox 28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46" name="TextBox 28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47" name="TextBox 28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8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7262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63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64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65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66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67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68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69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70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31" name="TextBox 29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32" name="TextBox 29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33" name="TextBox 298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934" name="TextBox 29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39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7249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50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51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52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3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4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5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6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7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18" name="TextBox 31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19" name="TextBox 31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20" name="TextBox 31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21" name="TextBox 31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40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723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3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3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39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0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1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2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3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4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05" name="TextBox 32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906" name="TextBox 325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07" name="TextBox 326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08" name="TextBox 32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41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722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2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2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26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27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28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29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30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31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892" name="TextBox 33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893" name="TextBox 33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894" name="TextBox 340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895" name="TextBox 34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42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721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1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1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13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4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5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6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7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8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879" name="TextBox 35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880" name="TextBox 353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881" name="TextBox 354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882" name="TextBox 35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43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719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19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19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00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1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2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3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4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5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866" name="TextBox 36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867" name="TextBox 36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868" name="TextBox 36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869" name="TextBox 36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341" name="TextBox 340"/>
          <p:cNvSpPr txBox="1"/>
          <p:nvPr/>
        </p:nvSpPr>
        <p:spPr>
          <a:xfrm>
            <a:off x="6951663" y="1828800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60000</a:t>
            </a:r>
          </a:p>
        </p:txBody>
      </p:sp>
      <p:sp>
        <p:nvSpPr>
          <p:cNvPr id="342" name="TextBox 341"/>
          <p:cNvSpPr txBox="1"/>
          <p:nvPr/>
        </p:nvSpPr>
        <p:spPr>
          <a:xfrm>
            <a:off x="6969125" y="3209925"/>
            <a:ext cx="723900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1050000</a:t>
            </a:r>
          </a:p>
        </p:txBody>
      </p:sp>
      <p:sp>
        <p:nvSpPr>
          <p:cNvPr id="343" name="TextBox 342"/>
          <p:cNvSpPr txBox="1"/>
          <p:nvPr/>
        </p:nvSpPr>
        <p:spPr>
          <a:xfrm>
            <a:off x="2741613" y="1752600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55000</a:t>
            </a:r>
          </a:p>
        </p:txBody>
      </p:sp>
      <p:sp>
        <p:nvSpPr>
          <p:cNvPr id="344" name="TextBox 343"/>
          <p:cNvSpPr txBox="1"/>
          <p:nvPr/>
        </p:nvSpPr>
        <p:spPr>
          <a:xfrm>
            <a:off x="4064000" y="1781175"/>
            <a:ext cx="723900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1010000</a:t>
            </a:r>
          </a:p>
        </p:txBody>
      </p:sp>
      <p:sp>
        <p:nvSpPr>
          <p:cNvPr id="345" name="TextBox 344"/>
          <p:cNvSpPr txBox="1"/>
          <p:nvPr/>
        </p:nvSpPr>
        <p:spPr>
          <a:xfrm>
            <a:off x="5473700" y="1800225"/>
            <a:ext cx="723900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1010000</a:t>
            </a:r>
          </a:p>
        </p:txBody>
      </p:sp>
      <p:sp>
        <p:nvSpPr>
          <p:cNvPr id="346" name="TextBox 345"/>
          <p:cNvSpPr txBox="1"/>
          <p:nvPr/>
        </p:nvSpPr>
        <p:spPr>
          <a:xfrm>
            <a:off x="1389063" y="1781175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15000</a:t>
            </a:r>
          </a:p>
        </p:txBody>
      </p:sp>
      <p:sp>
        <p:nvSpPr>
          <p:cNvPr id="347" name="TextBox 346"/>
          <p:cNvSpPr txBox="1"/>
          <p:nvPr/>
        </p:nvSpPr>
        <p:spPr>
          <a:xfrm>
            <a:off x="8399463" y="1819275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20000</a:t>
            </a:r>
          </a:p>
        </p:txBody>
      </p:sp>
      <p:sp>
        <p:nvSpPr>
          <p:cNvPr id="348" name="TextBox 347"/>
          <p:cNvSpPr txBox="1"/>
          <p:nvPr/>
        </p:nvSpPr>
        <p:spPr>
          <a:xfrm>
            <a:off x="8382000" y="3209925"/>
            <a:ext cx="72390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1002000</a:t>
            </a:r>
          </a:p>
        </p:txBody>
      </p:sp>
      <p:sp>
        <p:nvSpPr>
          <p:cNvPr id="349" name="TextBox 348"/>
          <p:cNvSpPr txBox="1"/>
          <p:nvPr/>
        </p:nvSpPr>
        <p:spPr>
          <a:xfrm>
            <a:off x="4160838" y="3152775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12000</a:t>
            </a:r>
          </a:p>
        </p:txBody>
      </p:sp>
      <p:sp>
        <p:nvSpPr>
          <p:cNvPr id="350" name="TextBox 349"/>
          <p:cNvSpPr txBox="1"/>
          <p:nvPr/>
        </p:nvSpPr>
        <p:spPr>
          <a:xfrm>
            <a:off x="5646738" y="3181350"/>
            <a:ext cx="492125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4000</a:t>
            </a:r>
          </a:p>
        </p:txBody>
      </p:sp>
      <p:sp>
        <p:nvSpPr>
          <p:cNvPr id="351" name="TextBox 350"/>
          <p:cNvSpPr txBox="1"/>
          <p:nvPr/>
        </p:nvSpPr>
        <p:spPr>
          <a:xfrm>
            <a:off x="7037388" y="4648200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11000</a:t>
            </a:r>
          </a:p>
        </p:txBody>
      </p:sp>
      <p:sp>
        <p:nvSpPr>
          <p:cNvPr id="34855" name="TextBox 351"/>
          <p:cNvSpPr txBox="1">
            <a:spLocks noChangeArrowheads="1"/>
          </p:cNvSpPr>
          <p:nvPr/>
        </p:nvSpPr>
        <p:spPr bwMode="auto">
          <a:xfrm>
            <a:off x="8456613" y="4657725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34856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52475"/>
          </a:xfrm>
        </p:spPr>
        <p:txBody>
          <a:bodyPr/>
          <a:lstStyle/>
          <a:p>
            <a:pPr algn="l" eaLnBrk="1" hangingPunct="1"/>
            <a:r>
              <a:rPr lang="en-US" altLang="en-US" sz="3600">
                <a:cs typeface="Tahoma" panose="020B0604030504040204" pitchFamily="34" charset="0"/>
              </a:rPr>
              <a:t>Left-deep tree: general algorithm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524000"/>
            <a:ext cx="7772400" cy="45815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Input: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relations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endParaRPr lang="en-US" sz="2000" i="1" baseline="-25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Output: the best left-deep join of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endParaRPr lang="en-US" sz="2000" i="1" baseline="-25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Construct a left-deep tree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leaves;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For each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of the permutations of the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relations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i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Do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 assign the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relations to the leaves of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in order of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 evaluate the cost of the plan;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3.   Pick the plan with the permutation that gives the minimum cost. </a:t>
            </a:r>
          </a:p>
        </p:txBody>
      </p:sp>
      <p:sp>
        <p:nvSpPr>
          <p:cNvPr id="3584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275B91-2F46-4A57-87B0-423799826D5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Consider all tree structures.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8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EC3D26-41AF-4480-8461-8FAB727E209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Consider all tree structures.</a:t>
            </a:r>
          </a:p>
          <a:p>
            <a:pPr eaLnBrk="1" hangingPunct="1"/>
            <a:r>
              <a:rPr lang="en-US" altLang="en-US" sz="2400">
                <a:cs typeface="Tahoma" panose="020B0604030504040204" pitchFamily="34" charset="0"/>
              </a:rPr>
              <a:t>Again consider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   B   C   D</a:t>
            </a:r>
          </a:p>
          <a:p>
            <a:pPr eaLnBrk="1" hangingPunct="1"/>
            <a:r>
              <a:rPr lang="en-US" altLang="en-US" sz="2400">
                <a:cs typeface="Tahoma" panose="020B0604030504040204" pitchFamily="34" charset="0"/>
              </a:rPr>
              <a:t>Five tree structures:</a:t>
            </a: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400">
                <a:cs typeface="Tahoma" panose="020B0604030504040204" pitchFamily="34" charset="0"/>
              </a:rPr>
              <a:t>Each of (a)-(d) has 12 different assignments, and (e) has 3 different assignments. So totally there are 51 different ways to join the 4 relations. </a:t>
            </a:r>
          </a:p>
          <a:p>
            <a:pPr eaLnBrk="1" hangingPunct="1"/>
            <a:r>
              <a:rPr lang="en-US" altLang="en-US" sz="2400">
                <a:cs typeface="Tahoma" panose="020B0604030504040204" pitchFamily="34" charset="0"/>
              </a:rPr>
              <a:t>Too many when the number of relations is relatively large.</a:t>
            </a: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660400" y="2844800"/>
            <a:ext cx="7772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4" eaLnBrk="1" hangingPunct="1">
              <a:buFontTx/>
              <a:buChar char="•"/>
            </a:pPr>
            <a:endParaRPr lang="en-US" altLang="en-US" sz="3200"/>
          </a:p>
        </p:txBody>
      </p:sp>
      <p:sp>
        <p:nvSpPr>
          <p:cNvPr id="3789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F780F5-A7DA-46BB-A0C0-38A46437F45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37893" name="AutoShape 4"/>
          <p:cNvSpPr>
            <a:spLocks noChangeArrowheads="1"/>
          </p:cNvSpPr>
          <p:nvPr/>
        </p:nvSpPr>
        <p:spPr bwMode="auto">
          <a:xfrm rot="-5400000">
            <a:off x="3384550" y="1746250"/>
            <a:ext cx="112713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7894" name="AutoShape 4"/>
          <p:cNvSpPr>
            <a:spLocks noChangeArrowheads="1"/>
          </p:cNvSpPr>
          <p:nvPr/>
        </p:nvSpPr>
        <p:spPr bwMode="auto">
          <a:xfrm rot="-5400000">
            <a:off x="4260850" y="1727200"/>
            <a:ext cx="112713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7895" name="AutoShape 4"/>
          <p:cNvSpPr>
            <a:spLocks noChangeArrowheads="1"/>
          </p:cNvSpPr>
          <p:nvPr/>
        </p:nvSpPr>
        <p:spPr bwMode="auto">
          <a:xfrm rot="-5400000">
            <a:off x="3822700" y="1736725"/>
            <a:ext cx="112713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37896" name="Group 48"/>
          <p:cNvGrpSpPr>
            <a:grpSpLocks/>
          </p:cNvGrpSpPr>
          <p:nvPr/>
        </p:nvGrpSpPr>
        <p:grpSpPr bwMode="auto">
          <a:xfrm>
            <a:off x="4279900" y="2794000"/>
            <a:ext cx="735013" cy="936625"/>
            <a:chOff x="3460719" y="2813050"/>
            <a:chExt cx="735117" cy="937366"/>
          </a:xfrm>
        </p:grpSpPr>
        <p:sp>
          <p:nvSpPr>
            <p:cNvPr id="37947" name="AutoShape 4"/>
            <p:cNvSpPr>
              <a:spLocks noChangeArrowheads="1"/>
            </p:cNvSpPr>
            <p:nvPr/>
          </p:nvSpPr>
          <p:spPr bwMode="auto">
            <a:xfrm rot="-5400000">
              <a:off x="3605422" y="2784588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7948" name="AutoShape 4"/>
            <p:cNvSpPr>
              <a:spLocks noChangeArrowheads="1"/>
            </p:cNvSpPr>
            <p:nvPr/>
          </p:nvSpPr>
          <p:spPr bwMode="auto">
            <a:xfrm rot="-5400000">
              <a:off x="3798729" y="3106130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7949" name="AutoShape 4"/>
            <p:cNvSpPr>
              <a:spLocks noChangeArrowheads="1"/>
            </p:cNvSpPr>
            <p:nvPr/>
          </p:nvSpPr>
          <p:spPr bwMode="auto">
            <a:xfrm rot="-5400000">
              <a:off x="3983085" y="3442099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795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3448094" y="2992625"/>
              <a:ext cx="135822" cy="11057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51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3690453" y="3336458"/>
              <a:ext cx="144311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52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3891793" y="3631490"/>
              <a:ext cx="118845" cy="850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53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4076900" y="3631481"/>
              <a:ext cx="144311" cy="935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54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3901215" y="3322689"/>
              <a:ext cx="135822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5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3715998" y="2996877"/>
              <a:ext cx="118845" cy="10206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56" name="TextBox 270"/>
            <p:cNvSpPr txBox="1">
              <a:spLocks noChangeArrowheads="1"/>
            </p:cNvSpPr>
            <p:nvPr/>
          </p:nvSpPr>
          <p:spPr bwMode="auto">
            <a:xfrm>
              <a:off x="3924372" y="3315393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957" name="TextBox 271"/>
            <p:cNvSpPr txBox="1">
              <a:spLocks noChangeArrowheads="1"/>
            </p:cNvSpPr>
            <p:nvPr/>
          </p:nvSpPr>
          <p:spPr bwMode="auto">
            <a:xfrm>
              <a:off x="3808061" y="3060526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897" name="Group 258"/>
          <p:cNvGrpSpPr>
            <a:grpSpLocks/>
          </p:cNvGrpSpPr>
          <p:nvPr/>
        </p:nvGrpSpPr>
        <p:grpSpPr bwMode="auto">
          <a:xfrm>
            <a:off x="1327150" y="2794000"/>
            <a:ext cx="931863" cy="955675"/>
            <a:chOff x="428625" y="898525"/>
            <a:chExt cx="1043527" cy="1073149"/>
          </a:xfrm>
        </p:grpSpPr>
        <p:sp>
          <p:nvSpPr>
            <p:cNvPr id="3793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793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793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793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40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41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42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43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4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45" name="TextBox 270"/>
            <p:cNvSpPr txBox="1">
              <a:spLocks noChangeArrowheads="1"/>
            </p:cNvSpPr>
            <p:nvPr/>
          </p:nvSpPr>
          <p:spPr bwMode="auto">
            <a:xfrm>
              <a:off x="979528" y="1547681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946" name="TextBox 271"/>
            <p:cNvSpPr txBox="1">
              <a:spLocks noChangeArrowheads="1"/>
            </p:cNvSpPr>
            <p:nvPr/>
          </p:nvSpPr>
          <p:spPr bwMode="auto">
            <a:xfrm>
              <a:off x="1265278" y="1176206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898" name="Group 47"/>
          <p:cNvGrpSpPr>
            <a:grpSpLocks/>
          </p:cNvGrpSpPr>
          <p:nvPr/>
        </p:nvGrpSpPr>
        <p:grpSpPr bwMode="auto">
          <a:xfrm>
            <a:off x="6924675" y="2870200"/>
            <a:ext cx="757238" cy="623888"/>
            <a:chOff x="5372159" y="2822575"/>
            <a:chExt cx="757252" cy="624313"/>
          </a:xfrm>
        </p:grpSpPr>
        <p:sp>
          <p:nvSpPr>
            <p:cNvPr id="37926" name="AutoShape 4"/>
            <p:cNvSpPr>
              <a:spLocks noChangeArrowheads="1"/>
            </p:cNvSpPr>
            <p:nvPr/>
          </p:nvSpPr>
          <p:spPr bwMode="auto">
            <a:xfrm rot="-5400000">
              <a:off x="5710447" y="2794113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7927" name="AutoShape 4"/>
            <p:cNvSpPr>
              <a:spLocks noChangeArrowheads="1"/>
            </p:cNvSpPr>
            <p:nvPr/>
          </p:nvSpPr>
          <p:spPr bwMode="auto">
            <a:xfrm rot="-5400000">
              <a:off x="5446554" y="3125180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7928" name="AutoShape 4"/>
            <p:cNvSpPr>
              <a:spLocks noChangeArrowheads="1"/>
            </p:cNvSpPr>
            <p:nvPr/>
          </p:nvSpPr>
          <p:spPr bwMode="auto">
            <a:xfrm rot="-5400000">
              <a:off x="5926185" y="3108724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792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5553119" y="3002150"/>
              <a:ext cx="135822" cy="11057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30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5338278" y="3336458"/>
              <a:ext cx="144311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31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5844418" y="3307641"/>
              <a:ext cx="118845" cy="850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32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010475" y="3298106"/>
              <a:ext cx="144311" cy="935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33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5510940" y="3322689"/>
              <a:ext cx="135822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3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5821023" y="3006402"/>
              <a:ext cx="118845" cy="10206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35" name="TextBox 271"/>
            <p:cNvSpPr txBox="1">
              <a:spLocks noChangeArrowheads="1"/>
            </p:cNvSpPr>
            <p:nvPr/>
          </p:nvSpPr>
          <p:spPr bwMode="auto">
            <a:xfrm>
              <a:off x="5894036" y="3070051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7899" name="AutoShape 4"/>
          <p:cNvSpPr>
            <a:spLocks noChangeArrowheads="1"/>
          </p:cNvSpPr>
          <p:nvPr/>
        </p:nvSpPr>
        <p:spPr bwMode="auto">
          <a:xfrm rot="-5400000">
            <a:off x="3167062" y="28225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7900" name="AutoShape 4"/>
          <p:cNvSpPr>
            <a:spLocks noChangeArrowheads="1"/>
          </p:cNvSpPr>
          <p:nvPr/>
        </p:nvSpPr>
        <p:spPr bwMode="auto">
          <a:xfrm rot="-5400000">
            <a:off x="2932113" y="3154363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7901" name="AutoShape 4"/>
          <p:cNvSpPr>
            <a:spLocks noChangeArrowheads="1"/>
          </p:cNvSpPr>
          <p:nvPr/>
        </p:nvSpPr>
        <p:spPr bwMode="auto">
          <a:xfrm rot="-5400000">
            <a:off x="3097212" y="346075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37902" name="Straight Connector 262"/>
          <p:cNvCxnSpPr>
            <a:cxnSpLocks noChangeShapeType="1"/>
          </p:cNvCxnSpPr>
          <p:nvPr/>
        </p:nvCxnSpPr>
        <p:spPr bwMode="auto">
          <a:xfrm rot="5400000">
            <a:off x="3009900" y="303053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3" name="Straight Connector 263"/>
          <p:cNvCxnSpPr>
            <a:cxnSpLocks noChangeShapeType="1"/>
          </p:cNvCxnSpPr>
          <p:nvPr/>
        </p:nvCxnSpPr>
        <p:spPr bwMode="auto">
          <a:xfrm rot="5400000">
            <a:off x="2775743" y="3374232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4" name="Straight Connector 264"/>
          <p:cNvCxnSpPr>
            <a:cxnSpLocks noChangeShapeType="1"/>
          </p:cNvCxnSpPr>
          <p:nvPr/>
        </p:nvCxnSpPr>
        <p:spPr bwMode="auto">
          <a:xfrm rot="5400000">
            <a:off x="3024982" y="3631406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5" name="Straight Connector 265"/>
          <p:cNvCxnSpPr>
            <a:cxnSpLocks noChangeShapeType="1"/>
          </p:cNvCxnSpPr>
          <p:nvPr/>
        </p:nvCxnSpPr>
        <p:spPr bwMode="auto">
          <a:xfrm rot="16200000" flipH="1">
            <a:off x="3153569" y="3621881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6" name="Straight Connector 266"/>
          <p:cNvCxnSpPr>
            <a:cxnSpLocks noChangeShapeType="1"/>
          </p:cNvCxnSpPr>
          <p:nvPr/>
        </p:nvCxnSpPr>
        <p:spPr bwMode="auto">
          <a:xfrm rot="16200000" flipH="1">
            <a:off x="3043237" y="3370263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7" name="Straight Connector 267"/>
          <p:cNvCxnSpPr>
            <a:cxnSpLocks noChangeShapeType="1"/>
          </p:cNvCxnSpPr>
          <p:nvPr/>
        </p:nvCxnSpPr>
        <p:spPr bwMode="auto">
          <a:xfrm rot="16200000" flipH="1">
            <a:off x="3278187" y="3035301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908" name="TextBox 270"/>
          <p:cNvSpPr txBox="1">
            <a:spLocks noChangeArrowheads="1"/>
          </p:cNvSpPr>
          <p:nvPr/>
        </p:nvSpPr>
        <p:spPr bwMode="auto">
          <a:xfrm>
            <a:off x="3114675" y="3429000"/>
            <a:ext cx="184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909" name="TextBox 271"/>
          <p:cNvSpPr txBox="1">
            <a:spLocks noChangeArrowheads="1"/>
          </p:cNvSpPr>
          <p:nvPr/>
        </p:nvSpPr>
        <p:spPr bwMode="auto">
          <a:xfrm>
            <a:off x="3370263" y="3098800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910" name="AutoShape 4"/>
          <p:cNvSpPr>
            <a:spLocks noChangeArrowheads="1"/>
          </p:cNvSpPr>
          <p:nvPr/>
        </p:nvSpPr>
        <p:spPr bwMode="auto">
          <a:xfrm rot="-5400000">
            <a:off x="5757862" y="27940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7911" name="AutoShape 4"/>
          <p:cNvSpPr>
            <a:spLocks noChangeArrowheads="1"/>
          </p:cNvSpPr>
          <p:nvPr/>
        </p:nvSpPr>
        <p:spPr bwMode="auto">
          <a:xfrm rot="-5400000">
            <a:off x="5951538" y="3116263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7912" name="AutoShape 4"/>
          <p:cNvSpPr>
            <a:spLocks noChangeArrowheads="1"/>
          </p:cNvSpPr>
          <p:nvPr/>
        </p:nvSpPr>
        <p:spPr bwMode="auto">
          <a:xfrm rot="-5400000">
            <a:off x="5802312" y="34417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37913" name="Straight Connector 262"/>
          <p:cNvCxnSpPr>
            <a:cxnSpLocks noChangeShapeType="1"/>
          </p:cNvCxnSpPr>
          <p:nvPr/>
        </p:nvCxnSpPr>
        <p:spPr bwMode="auto">
          <a:xfrm rot="5400000">
            <a:off x="5600700" y="3001963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4" name="Straight Connector 263"/>
          <p:cNvCxnSpPr>
            <a:cxnSpLocks noChangeShapeType="1"/>
          </p:cNvCxnSpPr>
          <p:nvPr/>
        </p:nvCxnSpPr>
        <p:spPr bwMode="auto">
          <a:xfrm rot="5400000">
            <a:off x="5842793" y="3345657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5" name="Straight Connector 264"/>
          <p:cNvCxnSpPr>
            <a:cxnSpLocks noChangeShapeType="1"/>
          </p:cNvCxnSpPr>
          <p:nvPr/>
        </p:nvCxnSpPr>
        <p:spPr bwMode="auto">
          <a:xfrm rot="5400000">
            <a:off x="5730082" y="3602831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6" name="Straight Connector 265"/>
          <p:cNvCxnSpPr>
            <a:cxnSpLocks noChangeShapeType="1"/>
          </p:cNvCxnSpPr>
          <p:nvPr/>
        </p:nvCxnSpPr>
        <p:spPr bwMode="auto">
          <a:xfrm rot="16200000" flipH="1">
            <a:off x="5858669" y="3612356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7" name="Straight Connector 266"/>
          <p:cNvCxnSpPr>
            <a:cxnSpLocks noChangeShapeType="1"/>
          </p:cNvCxnSpPr>
          <p:nvPr/>
        </p:nvCxnSpPr>
        <p:spPr bwMode="auto">
          <a:xfrm rot="16200000" flipH="1">
            <a:off x="6053137" y="3332163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8" name="Straight Connector 267"/>
          <p:cNvCxnSpPr>
            <a:cxnSpLocks noChangeShapeType="1"/>
          </p:cNvCxnSpPr>
          <p:nvPr/>
        </p:nvCxnSpPr>
        <p:spPr bwMode="auto">
          <a:xfrm rot="16200000" flipH="1">
            <a:off x="5868987" y="3006726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919" name="TextBox 271"/>
          <p:cNvSpPr txBox="1">
            <a:spLocks noChangeArrowheads="1"/>
          </p:cNvSpPr>
          <p:nvPr/>
        </p:nvSpPr>
        <p:spPr bwMode="auto">
          <a:xfrm>
            <a:off x="5961063" y="3070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920" name="TextBox 73"/>
          <p:cNvSpPr txBox="1">
            <a:spLocks noChangeArrowheads="1"/>
          </p:cNvSpPr>
          <p:nvPr/>
        </p:nvSpPr>
        <p:spPr bwMode="auto">
          <a:xfrm>
            <a:off x="1647825" y="3771900"/>
            <a:ext cx="414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</p:txBody>
      </p:sp>
      <p:sp>
        <p:nvSpPr>
          <p:cNvPr id="37921" name="TextBox 74"/>
          <p:cNvSpPr txBox="1">
            <a:spLocks noChangeArrowheads="1"/>
          </p:cNvSpPr>
          <p:nvPr/>
        </p:nvSpPr>
        <p:spPr bwMode="auto">
          <a:xfrm>
            <a:off x="7127875" y="3790950"/>
            <a:ext cx="425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(e)</a:t>
            </a:r>
          </a:p>
        </p:txBody>
      </p:sp>
      <p:sp>
        <p:nvSpPr>
          <p:cNvPr id="37922" name="TextBox 75"/>
          <p:cNvSpPr txBox="1">
            <a:spLocks noChangeArrowheads="1"/>
          </p:cNvSpPr>
          <p:nvPr/>
        </p:nvSpPr>
        <p:spPr bwMode="auto">
          <a:xfrm>
            <a:off x="5661025" y="3810000"/>
            <a:ext cx="425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</a:p>
        </p:txBody>
      </p:sp>
      <p:sp>
        <p:nvSpPr>
          <p:cNvPr id="37923" name="TextBox 76"/>
          <p:cNvSpPr txBox="1">
            <a:spLocks noChangeArrowheads="1"/>
          </p:cNvSpPr>
          <p:nvPr/>
        </p:nvSpPr>
        <p:spPr bwMode="auto">
          <a:xfrm>
            <a:off x="4467225" y="3800475"/>
            <a:ext cx="414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</a:p>
        </p:txBody>
      </p:sp>
      <p:sp>
        <p:nvSpPr>
          <p:cNvPr id="37924" name="TextBox 77"/>
          <p:cNvSpPr txBox="1">
            <a:spLocks noChangeArrowheads="1"/>
          </p:cNvSpPr>
          <p:nvPr/>
        </p:nvSpPr>
        <p:spPr bwMode="auto">
          <a:xfrm>
            <a:off x="2974975" y="3800475"/>
            <a:ext cx="425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37925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1350" y="1152525"/>
            <a:ext cx="77724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Consider</a:t>
            </a: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14BFFC-F4E1-4D33-86F5-F8E97E3B94C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927100" y="1825625"/>
            <a:ext cx="7772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4" eaLnBrk="1" hangingPunct="1">
              <a:buFontTx/>
              <a:buChar char="•"/>
            </a:pPr>
            <a:endParaRPr lang="en-US" altLang="en-US" sz="3200"/>
          </a:p>
        </p:txBody>
      </p:sp>
      <p:grpSp>
        <p:nvGrpSpPr>
          <p:cNvPr id="38917" name="Group 48"/>
          <p:cNvGrpSpPr>
            <a:grpSpLocks/>
          </p:cNvGrpSpPr>
          <p:nvPr/>
        </p:nvGrpSpPr>
        <p:grpSpPr bwMode="auto">
          <a:xfrm>
            <a:off x="4546600" y="1774825"/>
            <a:ext cx="735013" cy="936625"/>
            <a:chOff x="3460719" y="2813050"/>
            <a:chExt cx="735117" cy="937366"/>
          </a:xfrm>
        </p:grpSpPr>
        <p:sp>
          <p:nvSpPr>
            <p:cNvPr id="38968" name="AutoShape 4"/>
            <p:cNvSpPr>
              <a:spLocks noChangeArrowheads="1"/>
            </p:cNvSpPr>
            <p:nvPr/>
          </p:nvSpPr>
          <p:spPr bwMode="auto">
            <a:xfrm rot="-5400000">
              <a:off x="3605422" y="2784588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8969" name="AutoShape 4"/>
            <p:cNvSpPr>
              <a:spLocks noChangeArrowheads="1"/>
            </p:cNvSpPr>
            <p:nvPr/>
          </p:nvSpPr>
          <p:spPr bwMode="auto">
            <a:xfrm rot="-5400000">
              <a:off x="3798729" y="3106130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8970" name="AutoShape 4"/>
            <p:cNvSpPr>
              <a:spLocks noChangeArrowheads="1"/>
            </p:cNvSpPr>
            <p:nvPr/>
          </p:nvSpPr>
          <p:spPr bwMode="auto">
            <a:xfrm rot="-5400000">
              <a:off x="3983085" y="3442099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897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3448094" y="2992625"/>
              <a:ext cx="135822" cy="11057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72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3690453" y="3336458"/>
              <a:ext cx="144311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73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3891793" y="3631490"/>
              <a:ext cx="118845" cy="850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74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4076900" y="3631481"/>
              <a:ext cx="144311" cy="935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75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3901215" y="3322689"/>
              <a:ext cx="135822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7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3715998" y="2996877"/>
              <a:ext cx="118845" cy="10206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77" name="TextBox 270"/>
            <p:cNvSpPr txBox="1">
              <a:spLocks noChangeArrowheads="1"/>
            </p:cNvSpPr>
            <p:nvPr/>
          </p:nvSpPr>
          <p:spPr bwMode="auto">
            <a:xfrm>
              <a:off x="3924372" y="3315393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978" name="TextBox 271"/>
            <p:cNvSpPr txBox="1">
              <a:spLocks noChangeArrowheads="1"/>
            </p:cNvSpPr>
            <p:nvPr/>
          </p:nvSpPr>
          <p:spPr bwMode="auto">
            <a:xfrm>
              <a:off x="3808061" y="3060526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918" name="Group 258"/>
          <p:cNvGrpSpPr>
            <a:grpSpLocks/>
          </p:cNvGrpSpPr>
          <p:nvPr/>
        </p:nvGrpSpPr>
        <p:grpSpPr bwMode="auto">
          <a:xfrm>
            <a:off x="1593850" y="1774825"/>
            <a:ext cx="931863" cy="955675"/>
            <a:chOff x="428625" y="898525"/>
            <a:chExt cx="1043527" cy="1073149"/>
          </a:xfrm>
        </p:grpSpPr>
        <p:sp>
          <p:nvSpPr>
            <p:cNvPr id="3895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895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895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896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61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62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63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64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6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66" name="TextBox 270"/>
            <p:cNvSpPr txBox="1">
              <a:spLocks noChangeArrowheads="1"/>
            </p:cNvSpPr>
            <p:nvPr/>
          </p:nvSpPr>
          <p:spPr bwMode="auto">
            <a:xfrm>
              <a:off x="979528" y="1547681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967" name="TextBox 271"/>
            <p:cNvSpPr txBox="1">
              <a:spLocks noChangeArrowheads="1"/>
            </p:cNvSpPr>
            <p:nvPr/>
          </p:nvSpPr>
          <p:spPr bwMode="auto">
            <a:xfrm>
              <a:off x="1265278" y="1176206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919" name="AutoShape 4"/>
          <p:cNvSpPr>
            <a:spLocks noChangeArrowheads="1"/>
          </p:cNvSpPr>
          <p:nvPr/>
        </p:nvSpPr>
        <p:spPr bwMode="auto">
          <a:xfrm rot="-5400000">
            <a:off x="3433762" y="18034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8920" name="AutoShape 4"/>
          <p:cNvSpPr>
            <a:spLocks noChangeArrowheads="1"/>
          </p:cNvSpPr>
          <p:nvPr/>
        </p:nvSpPr>
        <p:spPr bwMode="auto">
          <a:xfrm rot="-5400000">
            <a:off x="3198813" y="21351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8921" name="AutoShape 4"/>
          <p:cNvSpPr>
            <a:spLocks noChangeArrowheads="1"/>
          </p:cNvSpPr>
          <p:nvPr/>
        </p:nvSpPr>
        <p:spPr bwMode="auto">
          <a:xfrm rot="-5400000">
            <a:off x="3363912" y="24415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38922" name="Straight Connector 262"/>
          <p:cNvCxnSpPr>
            <a:cxnSpLocks noChangeShapeType="1"/>
          </p:cNvCxnSpPr>
          <p:nvPr/>
        </p:nvCxnSpPr>
        <p:spPr bwMode="auto">
          <a:xfrm rot="5400000">
            <a:off x="3276600" y="2011363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3" name="Straight Connector 263"/>
          <p:cNvCxnSpPr>
            <a:cxnSpLocks noChangeShapeType="1"/>
          </p:cNvCxnSpPr>
          <p:nvPr/>
        </p:nvCxnSpPr>
        <p:spPr bwMode="auto">
          <a:xfrm rot="5400000">
            <a:off x="3042443" y="2355057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4" name="Straight Connector 264"/>
          <p:cNvCxnSpPr>
            <a:cxnSpLocks noChangeShapeType="1"/>
          </p:cNvCxnSpPr>
          <p:nvPr/>
        </p:nvCxnSpPr>
        <p:spPr bwMode="auto">
          <a:xfrm rot="5400000">
            <a:off x="3291682" y="2612231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5" name="Straight Connector 265"/>
          <p:cNvCxnSpPr>
            <a:cxnSpLocks noChangeShapeType="1"/>
          </p:cNvCxnSpPr>
          <p:nvPr/>
        </p:nvCxnSpPr>
        <p:spPr bwMode="auto">
          <a:xfrm rot="16200000" flipH="1">
            <a:off x="3420269" y="2602706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6" name="Straight Connector 266"/>
          <p:cNvCxnSpPr>
            <a:cxnSpLocks noChangeShapeType="1"/>
          </p:cNvCxnSpPr>
          <p:nvPr/>
        </p:nvCxnSpPr>
        <p:spPr bwMode="auto">
          <a:xfrm rot="16200000" flipH="1">
            <a:off x="3309937" y="23510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7" name="Straight Connector 267"/>
          <p:cNvCxnSpPr>
            <a:cxnSpLocks noChangeShapeType="1"/>
          </p:cNvCxnSpPr>
          <p:nvPr/>
        </p:nvCxnSpPr>
        <p:spPr bwMode="auto">
          <a:xfrm rot="16200000" flipH="1">
            <a:off x="3544887" y="2016126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28" name="TextBox 270"/>
          <p:cNvSpPr txBox="1">
            <a:spLocks noChangeArrowheads="1"/>
          </p:cNvSpPr>
          <p:nvPr/>
        </p:nvSpPr>
        <p:spPr bwMode="auto">
          <a:xfrm>
            <a:off x="3381375" y="2409825"/>
            <a:ext cx="184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9" name="TextBox 271"/>
          <p:cNvSpPr txBox="1">
            <a:spLocks noChangeArrowheads="1"/>
          </p:cNvSpPr>
          <p:nvPr/>
        </p:nvSpPr>
        <p:spPr bwMode="auto">
          <a:xfrm>
            <a:off x="3636963" y="20796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30" name="AutoShape 4"/>
          <p:cNvSpPr>
            <a:spLocks noChangeArrowheads="1"/>
          </p:cNvSpPr>
          <p:nvPr/>
        </p:nvSpPr>
        <p:spPr bwMode="auto">
          <a:xfrm rot="-5400000">
            <a:off x="6024562" y="17748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8931" name="AutoShape 4"/>
          <p:cNvSpPr>
            <a:spLocks noChangeArrowheads="1"/>
          </p:cNvSpPr>
          <p:nvPr/>
        </p:nvSpPr>
        <p:spPr bwMode="auto">
          <a:xfrm rot="-5400000">
            <a:off x="6218238" y="20970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8932" name="AutoShape 4"/>
          <p:cNvSpPr>
            <a:spLocks noChangeArrowheads="1"/>
          </p:cNvSpPr>
          <p:nvPr/>
        </p:nvSpPr>
        <p:spPr bwMode="auto">
          <a:xfrm rot="-5400000">
            <a:off x="6069012" y="2422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38933" name="Straight Connector 262"/>
          <p:cNvCxnSpPr>
            <a:cxnSpLocks noChangeShapeType="1"/>
          </p:cNvCxnSpPr>
          <p:nvPr/>
        </p:nvCxnSpPr>
        <p:spPr bwMode="auto">
          <a:xfrm rot="5400000">
            <a:off x="5867400" y="198278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4" name="Straight Connector 263"/>
          <p:cNvCxnSpPr>
            <a:cxnSpLocks noChangeShapeType="1"/>
          </p:cNvCxnSpPr>
          <p:nvPr/>
        </p:nvCxnSpPr>
        <p:spPr bwMode="auto">
          <a:xfrm rot="5400000">
            <a:off x="6109493" y="2326482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5" name="Straight Connector 264"/>
          <p:cNvCxnSpPr>
            <a:cxnSpLocks noChangeShapeType="1"/>
          </p:cNvCxnSpPr>
          <p:nvPr/>
        </p:nvCxnSpPr>
        <p:spPr bwMode="auto">
          <a:xfrm rot="5400000">
            <a:off x="5996782" y="2583656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6" name="Straight Connector 265"/>
          <p:cNvCxnSpPr>
            <a:cxnSpLocks noChangeShapeType="1"/>
          </p:cNvCxnSpPr>
          <p:nvPr/>
        </p:nvCxnSpPr>
        <p:spPr bwMode="auto">
          <a:xfrm rot="16200000" flipH="1">
            <a:off x="6125369" y="2593181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7" name="Straight Connector 266"/>
          <p:cNvCxnSpPr>
            <a:cxnSpLocks noChangeShapeType="1"/>
          </p:cNvCxnSpPr>
          <p:nvPr/>
        </p:nvCxnSpPr>
        <p:spPr bwMode="auto">
          <a:xfrm rot="16200000" flipH="1">
            <a:off x="6319837" y="23129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8" name="Straight Connector 267"/>
          <p:cNvCxnSpPr>
            <a:cxnSpLocks noChangeShapeType="1"/>
          </p:cNvCxnSpPr>
          <p:nvPr/>
        </p:nvCxnSpPr>
        <p:spPr bwMode="auto">
          <a:xfrm rot="16200000" flipH="1">
            <a:off x="6135687" y="1987551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39" name="TextBox 271"/>
          <p:cNvSpPr txBox="1">
            <a:spLocks noChangeArrowheads="1"/>
          </p:cNvSpPr>
          <p:nvPr/>
        </p:nvSpPr>
        <p:spPr bwMode="auto">
          <a:xfrm>
            <a:off x="6227763" y="2051050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40" name="TextBox 78"/>
          <p:cNvSpPr txBox="1">
            <a:spLocks noChangeArrowheads="1"/>
          </p:cNvSpPr>
          <p:nvPr/>
        </p:nvSpPr>
        <p:spPr bwMode="auto">
          <a:xfrm>
            <a:off x="2268538" y="2009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8941" name="TextBox 79"/>
          <p:cNvSpPr txBox="1">
            <a:spLocks noChangeArrowheads="1"/>
          </p:cNvSpPr>
          <p:nvPr/>
        </p:nvSpPr>
        <p:spPr bwMode="auto">
          <a:xfrm>
            <a:off x="5659438" y="20478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8942" name="TextBox 80"/>
          <p:cNvSpPr txBox="1">
            <a:spLocks noChangeArrowheads="1"/>
          </p:cNvSpPr>
          <p:nvPr/>
        </p:nvSpPr>
        <p:spPr bwMode="auto">
          <a:xfrm>
            <a:off x="4316413" y="20002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8943" name="TextBox 81"/>
          <p:cNvSpPr txBox="1">
            <a:spLocks noChangeArrowheads="1"/>
          </p:cNvSpPr>
          <p:nvPr/>
        </p:nvSpPr>
        <p:spPr bwMode="auto">
          <a:xfrm>
            <a:off x="3554413" y="20574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8944" name="TextBox 82"/>
          <p:cNvSpPr txBox="1">
            <a:spLocks noChangeArrowheads="1"/>
          </p:cNvSpPr>
          <p:nvPr/>
        </p:nvSpPr>
        <p:spPr bwMode="auto">
          <a:xfrm>
            <a:off x="6307138" y="233362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8945" name="TextBox 83"/>
          <p:cNvSpPr txBox="1">
            <a:spLocks noChangeArrowheads="1"/>
          </p:cNvSpPr>
          <p:nvPr/>
        </p:nvSpPr>
        <p:spPr bwMode="auto">
          <a:xfrm>
            <a:off x="4630738" y="23431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8946" name="TextBox 84"/>
          <p:cNvSpPr txBox="1">
            <a:spLocks noChangeArrowheads="1"/>
          </p:cNvSpPr>
          <p:nvPr/>
        </p:nvSpPr>
        <p:spPr bwMode="auto">
          <a:xfrm>
            <a:off x="3116263" y="26670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8947" name="TextBox 85"/>
          <p:cNvSpPr txBox="1">
            <a:spLocks noChangeArrowheads="1"/>
          </p:cNvSpPr>
          <p:nvPr/>
        </p:nvSpPr>
        <p:spPr bwMode="auto">
          <a:xfrm>
            <a:off x="14112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8948" name="TextBox 87"/>
          <p:cNvSpPr txBox="1">
            <a:spLocks noChangeArrowheads="1"/>
          </p:cNvSpPr>
          <p:nvPr/>
        </p:nvSpPr>
        <p:spPr bwMode="auto">
          <a:xfrm>
            <a:off x="5840413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8949" name="TextBox 88"/>
          <p:cNvSpPr txBox="1">
            <a:spLocks noChangeArrowheads="1"/>
          </p:cNvSpPr>
          <p:nvPr/>
        </p:nvSpPr>
        <p:spPr bwMode="auto">
          <a:xfrm>
            <a:off x="51831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8950" name="TextBox 89"/>
          <p:cNvSpPr txBox="1">
            <a:spLocks noChangeArrowheads="1"/>
          </p:cNvSpPr>
          <p:nvPr/>
        </p:nvSpPr>
        <p:spPr bwMode="auto">
          <a:xfrm>
            <a:off x="2887663" y="2390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8951" name="TextBox 90"/>
          <p:cNvSpPr txBox="1">
            <a:spLocks noChangeArrowheads="1"/>
          </p:cNvSpPr>
          <p:nvPr/>
        </p:nvSpPr>
        <p:spPr bwMode="auto">
          <a:xfrm>
            <a:off x="177323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8952" name="TextBox 91"/>
          <p:cNvSpPr txBox="1">
            <a:spLocks noChangeArrowheads="1"/>
          </p:cNvSpPr>
          <p:nvPr/>
        </p:nvSpPr>
        <p:spPr bwMode="auto">
          <a:xfrm>
            <a:off x="6116638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8953" name="TextBox 92"/>
          <p:cNvSpPr txBox="1">
            <a:spLocks noChangeArrowheads="1"/>
          </p:cNvSpPr>
          <p:nvPr/>
        </p:nvSpPr>
        <p:spPr bwMode="auto">
          <a:xfrm>
            <a:off x="478313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8954" name="TextBox 93"/>
          <p:cNvSpPr txBox="1">
            <a:spLocks noChangeArrowheads="1"/>
          </p:cNvSpPr>
          <p:nvPr/>
        </p:nvSpPr>
        <p:spPr bwMode="auto">
          <a:xfrm>
            <a:off x="343058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8955" name="TextBox 94"/>
          <p:cNvSpPr txBox="1">
            <a:spLocks noChangeArrowheads="1"/>
          </p:cNvSpPr>
          <p:nvPr/>
        </p:nvSpPr>
        <p:spPr bwMode="auto">
          <a:xfrm>
            <a:off x="2020888" y="23241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8956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1350" y="1152525"/>
            <a:ext cx="77724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Consider</a:t>
            </a: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9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04CF66-79F9-4FC8-81EE-D8CC46B18DC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927100" y="1825625"/>
            <a:ext cx="7772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4" eaLnBrk="1" hangingPunct="1">
              <a:buFontTx/>
              <a:buChar char="•"/>
            </a:pPr>
            <a:endParaRPr lang="en-US" altLang="en-US" sz="3200"/>
          </a:p>
        </p:txBody>
      </p:sp>
      <p:grpSp>
        <p:nvGrpSpPr>
          <p:cNvPr id="39941" name="Group 48"/>
          <p:cNvGrpSpPr>
            <a:grpSpLocks/>
          </p:cNvGrpSpPr>
          <p:nvPr/>
        </p:nvGrpSpPr>
        <p:grpSpPr bwMode="auto">
          <a:xfrm>
            <a:off x="4546600" y="1774825"/>
            <a:ext cx="735013" cy="936625"/>
            <a:chOff x="3460719" y="2813050"/>
            <a:chExt cx="735117" cy="937366"/>
          </a:xfrm>
        </p:grpSpPr>
        <p:sp>
          <p:nvSpPr>
            <p:cNvPr id="39996" name="AutoShape 4"/>
            <p:cNvSpPr>
              <a:spLocks noChangeArrowheads="1"/>
            </p:cNvSpPr>
            <p:nvPr/>
          </p:nvSpPr>
          <p:spPr bwMode="auto">
            <a:xfrm rot="-5400000">
              <a:off x="3605422" y="2784588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9997" name="AutoShape 4"/>
            <p:cNvSpPr>
              <a:spLocks noChangeArrowheads="1"/>
            </p:cNvSpPr>
            <p:nvPr/>
          </p:nvSpPr>
          <p:spPr bwMode="auto">
            <a:xfrm rot="-5400000">
              <a:off x="3798729" y="3106130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9998" name="AutoShape 4"/>
            <p:cNvSpPr>
              <a:spLocks noChangeArrowheads="1"/>
            </p:cNvSpPr>
            <p:nvPr/>
          </p:nvSpPr>
          <p:spPr bwMode="auto">
            <a:xfrm rot="-5400000">
              <a:off x="3983085" y="3442099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999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3448094" y="2992625"/>
              <a:ext cx="135822" cy="11057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000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3690453" y="3336458"/>
              <a:ext cx="144311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001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3891793" y="3631490"/>
              <a:ext cx="118845" cy="850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002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4076900" y="3631481"/>
              <a:ext cx="144311" cy="935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003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3901215" y="3322689"/>
              <a:ext cx="135822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00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3715998" y="2996877"/>
              <a:ext cx="118845" cy="10206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005" name="TextBox 270"/>
            <p:cNvSpPr txBox="1">
              <a:spLocks noChangeArrowheads="1"/>
            </p:cNvSpPr>
            <p:nvPr/>
          </p:nvSpPr>
          <p:spPr bwMode="auto">
            <a:xfrm>
              <a:off x="3924372" y="3315393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006" name="TextBox 271"/>
            <p:cNvSpPr txBox="1">
              <a:spLocks noChangeArrowheads="1"/>
            </p:cNvSpPr>
            <p:nvPr/>
          </p:nvSpPr>
          <p:spPr bwMode="auto">
            <a:xfrm>
              <a:off x="3808061" y="3060526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9942" name="Group 258"/>
          <p:cNvGrpSpPr>
            <a:grpSpLocks/>
          </p:cNvGrpSpPr>
          <p:nvPr/>
        </p:nvGrpSpPr>
        <p:grpSpPr bwMode="auto">
          <a:xfrm>
            <a:off x="1593850" y="1774825"/>
            <a:ext cx="931863" cy="955675"/>
            <a:chOff x="428625" y="898525"/>
            <a:chExt cx="1043527" cy="1073149"/>
          </a:xfrm>
        </p:grpSpPr>
        <p:sp>
          <p:nvSpPr>
            <p:cNvPr id="3998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998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998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998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89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90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91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92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9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994" name="TextBox 270"/>
            <p:cNvSpPr txBox="1">
              <a:spLocks noChangeArrowheads="1"/>
            </p:cNvSpPr>
            <p:nvPr/>
          </p:nvSpPr>
          <p:spPr bwMode="auto">
            <a:xfrm>
              <a:off x="979528" y="1547681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95" name="TextBox 271"/>
            <p:cNvSpPr txBox="1">
              <a:spLocks noChangeArrowheads="1"/>
            </p:cNvSpPr>
            <p:nvPr/>
          </p:nvSpPr>
          <p:spPr bwMode="auto">
            <a:xfrm>
              <a:off x="1265278" y="1176206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9943" name="AutoShape 4"/>
          <p:cNvSpPr>
            <a:spLocks noChangeArrowheads="1"/>
          </p:cNvSpPr>
          <p:nvPr/>
        </p:nvSpPr>
        <p:spPr bwMode="auto">
          <a:xfrm rot="-5400000">
            <a:off x="3433762" y="18034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9944" name="AutoShape 4"/>
          <p:cNvSpPr>
            <a:spLocks noChangeArrowheads="1"/>
          </p:cNvSpPr>
          <p:nvPr/>
        </p:nvSpPr>
        <p:spPr bwMode="auto">
          <a:xfrm rot="-5400000">
            <a:off x="3198813" y="21351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9945" name="AutoShape 4"/>
          <p:cNvSpPr>
            <a:spLocks noChangeArrowheads="1"/>
          </p:cNvSpPr>
          <p:nvPr/>
        </p:nvSpPr>
        <p:spPr bwMode="auto">
          <a:xfrm rot="-5400000">
            <a:off x="3363912" y="24415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39946" name="Straight Connector 262"/>
          <p:cNvCxnSpPr>
            <a:cxnSpLocks noChangeShapeType="1"/>
          </p:cNvCxnSpPr>
          <p:nvPr/>
        </p:nvCxnSpPr>
        <p:spPr bwMode="auto">
          <a:xfrm rot="5400000">
            <a:off x="3276600" y="2011363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47" name="Straight Connector 263"/>
          <p:cNvCxnSpPr>
            <a:cxnSpLocks noChangeShapeType="1"/>
          </p:cNvCxnSpPr>
          <p:nvPr/>
        </p:nvCxnSpPr>
        <p:spPr bwMode="auto">
          <a:xfrm rot="5400000">
            <a:off x="3042443" y="2355057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48" name="Straight Connector 264"/>
          <p:cNvCxnSpPr>
            <a:cxnSpLocks noChangeShapeType="1"/>
          </p:cNvCxnSpPr>
          <p:nvPr/>
        </p:nvCxnSpPr>
        <p:spPr bwMode="auto">
          <a:xfrm rot="5400000">
            <a:off x="3291682" y="2612231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49" name="Straight Connector 265"/>
          <p:cNvCxnSpPr>
            <a:cxnSpLocks noChangeShapeType="1"/>
          </p:cNvCxnSpPr>
          <p:nvPr/>
        </p:nvCxnSpPr>
        <p:spPr bwMode="auto">
          <a:xfrm rot="16200000" flipH="1">
            <a:off x="3420269" y="2602706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50" name="Straight Connector 266"/>
          <p:cNvCxnSpPr>
            <a:cxnSpLocks noChangeShapeType="1"/>
          </p:cNvCxnSpPr>
          <p:nvPr/>
        </p:nvCxnSpPr>
        <p:spPr bwMode="auto">
          <a:xfrm rot="16200000" flipH="1">
            <a:off x="3309937" y="23510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51" name="Straight Connector 267"/>
          <p:cNvCxnSpPr>
            <a:cxnSpLocks noChangeShapeType="1"/>
          </p:cNvCxnSpPr>
          <p:nvPr/>
        </p:nvCxnSpPr>
        <p:spPr bwMode="auto">
          <a:xfrm rot="16200000" flipH="1">
            <a:off x="3544887" y="2016126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952" name="TextBox 270"/>
          <p:cNvSpPr txBox="1">
            <a:spLocks noChangeArrowheads="1"/>
          </p:cNvSpPr>
          <p:nvPr/>
        </p:nvSpPr>
        <p:spPr bwMode="auto">
          <a:xfrm>
            <a:off x="3381375" y="2409825"/>
            <a:ext cx="184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53" name="TextBox 271"/>
          <p:cNvSpPr txBox="1">
            <a:spLocks noChangeArrowheads="1"/>
          </p:cNvSpPr>
          <p:nvPr/>
        </p:nvSpPr>
        <p:spPr bwMode="auto">
          <a:xfrm>
            <a:off x="3636963" y="20796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54" name="AutoShape 4"/>
          <p:cNvSpPr>
            <a:spLocks noChangeArrowheads="1"/>
          </p:cNvSpPr>
          <p:nvPr/>
        </p:nvSpPr>
        <p:spPr bwMode="auto">
          <a:xfrm rot="-5400000">
            <a:off x="6024562" y="17748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9955" name="AutoShape 4"/>
          <p:cNvSpPr>
            <a:spLocks noChangeArrowheads="1"/>
          </p:cNvSpPr>
          <p:nvPr/>
        </p:nvSpPr>
        <p:spPr bwMode="auto">
          <a:xfrm rot="-5400000">
            <a:off x="6218238" y="20970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9956" name="AutoShape 4"/>
          <p:cNvSpPr>
            <a:spLocks noChangeArrowheads="1"/>
          </p:cNvSpPr>
          <p:nvPr/>
        </p:nvSpPr>
        <p:spPr bwMode="auto">
          <a:xfrm rot="-5400000">
            <a:off x="6069012" y="2422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39957" name="Straight Connector 262"/>
          <p:cNvCxnSpPr>
            <a:cxnSpLocks noChangeShapeType="1"/>
          </p:cNvCxnSpPr>
          <p:nvPr/>
        </p:nvCxnSpPr>
        <p:spPr bwMode="auto">
          <a:xfrm rot="5400000">
            <a:off x="5867400" y="198278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58" name="Straight Connector 263"/>
          <p:cNvCxnSpPr>
            <a:cxnSpLocks noChangeShapeType="1"/>
          </p:cNvCxnSpPr>
          <p:nvPr/>
        </p:nvCxnSpPr>
        <p:spPr bwMode="auto">
          <a:xfrm rot="5400000">
            <a:off x="6109493" y="2326482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59" name="Straight Connector 264"/>
          <p:cNvCxnSpPr>
            <a:cxnSpLocks noChangeShapeType="1"/>
          </p:cNvCxnSpPr>
          <p:nvPr/>
        </p:nvCxnSpPr>
        <p:spPr bwMode="auto">
          <a:xfrm rot="5400000">
            <a:off x="5996782" y="2583656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60" name="Straight Connector 265"/>
          <p:cNvCxnSpPr>
            <a:cxnSpLocks noChangeShapeType="1"/>
          </p:cNvCxnSpPr>
          <p:nvPr/>
        </p:nvCxnSpPr>
        <p:spPr bwMode="auto">
          <a:xfrm rot="16200000" flipH="1">
            <a:off x="6125369" y="2593181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61" name="Straight Connector 266"/>
          <p:cNvCxnSpPr>
            <a:cxnSpLocks noChangeShapeType="1"/>
          </p:cNvCxnSpPr>
          <p:nvPr/>
        </p:nvCxnSpPr>
        <p:spPr bwMode="auto">
          <a:xfrm rot="16200000" flipH="1">
            <a:off x="6319837" y="23129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62" name="Straight Connector 267"/>
          <p:cNvCxnSpPr>
            <a:cxnSpLocks noChangeShapeType="1"/>
          </p:cNvCxnSpPr>
          <p:nvPr/>
        </p:nvCxnSpPr>
        <p:spPr bwMode="auto">
          <a:xfrm rot="16200000" flipH="1">
            <a:off x="6135687" y="1987551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963" name="TextBox 271"/>
          <p:cNvSpPr txBox="1">
            <a:spLocks noChangeArrowheads="1"/>
          </p:cNvSpPr>
          <p:nvPr/>
        </p:nvSpPr>
        <p:spPr bwMode="auto">
          <a:xfrm>
            <a:off x="6227763" y="2051050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64" name="TextBox 78"/>
          <p:cNvSpPr txBox="1">
            <a:spLocks noChangeArrowheads="1"/>
          </p:cNvSpPr>
          <p:nvPr/>
        </p:nvSpPr>
        <p:spPr bwMode="auto">
          <a:xfrm>
            <a:off x="2268538" y="2009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9965" name="TextBox 79"/>
          <p:cNvSpPr txBox="1">
            <a:spLocks noChangeArrowheads="1"/>
          </p:cNvSpPr>
          <p:nvPr/>
        </p:nvSpPr>
        <p:spPr bwMode="auto">
          <a:xfrm>
            <a:off x="5659438" y="20478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9966" name="TextBox 80"/>
          <p:cNvSpPr txBox="1">
            <a:spLocks noChangeArrowheads="1"/>
          </p:cNvSpPr>
          <p:nvPr/>
        </p:nvSpPr>
        <p:spPr bwMode="auto">
          <a:xfrm>
            <a:off x="4316413" y="20002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9967" name="TextBox 81"/>
          <p:cNvSpPr txBox="1">
            <a:spLocks noChangeArrowheads="1"/>
          </p:cNvSpPr>
          <p:nvPr/>
        </p:nvSpPr>
        <p:spPr bwMode="auto">
          <a:xfrm>
            <a:off x="3554413" y="20574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9968" name="TextBox 82"/>
          <p:cNvSpPr txBox="1">
            <a:spLocks noChangeArrowheads="1"/>
          </p:cNvSpPr>
          <p:nvPr/>
        </p:nvSpPr>
        <p:spPr bwMode="auto">
          <a:xfrm>
            <a:off x="6307138" y="233362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9969" name="TextBox 83"/>
          <p:cNvSpPr txBox="1">
            <a:spLocks noChangeArrowheads="1"/>
          </p:cNvSpPr>
          <p:nvPr/>
        </p:nvSpPr>
        <p:spPr bwMode="auto">
          <a:xfrm>
            <a:off x="4630738" y="23431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9970" name="TextBox 84"/>
          <p:cNvSpPr txBox="1">
            <a:spLocks noChangeArrowheads="1"/>
          </p:cNvSpPr>
          <p:nvPr/>
        </p:nvSpPr>
        <p:spPr bwMode="auto">
          <a:xfrm>
            <a:off x="3116263" y="26670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9971" name="TextBox 85"/>
          <p:cNvSpPr txBox="1">
            <a:spLocks noChangeArrowheads="1"/>
          </p:cNvSpPr>
          <p:nvPr/>
        </p:nvSpPr>
        <p:spPr bwMode="auto">
          <a:xfrm>
            <a:off x="14112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9972" name="TextBox 87"/>
          <p:cNvSpPr txBox="1">
            <a:spLocks noChangeArrowheads="1"/>
          </p:cNvSpPr>
          <p:nvPr/>
        </p:nvSpPr>
        <p:spPr bwMode="auto">
          <a:xfrm>
            <a:off x="5840413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9973" name="TextBox 88"/>
          <p:cNvSpPr txBox="1">
            <a:spLocks noChangeArrowheads="1"/>
          </p:cNvSpPr>
          <p:nvPr/>
        </p:nvSpPr>
        <p:spPr bwMode="auto">
          <a:xfrm>
            <a:off x="51831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9974" name="TextBox 89"/>
          <p:cNvSpPr txBox="1">
            <a:spLocks noChangeArrowheads="1"/>
          </p:cNvSpPr>
          <p:nvPr/>
        </p:nvSpPr>
        <p:spPr bwMode="auto">
          <a:xfrm>
            <a:off x="2887663" y="2390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9975" name="TextBox 90"/>
          <p:cNvSpPr txBox="1">
            <a:spLocks noChangeArrowheads="1"/>
          </p:cNvSpPr>
          <p:nvPr/>
        </p:nvSpPr>
        <p:spPr bwMode="auto">
          <a:xfrm>
            <a:off x="177323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9976" name="TextBox 91"/>
          <p:cNvSpPr txBox="1">
            <a:spLocks noChangeArrowheads="1"/>
          </p:cNvSpPr>
          <p:nvPr/>
        </p:nvSpPr>
        <p:spPr bwMode="auto">
          <a:xfrm>
            <a:off x="6116638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9977" name="TextBox 92"/>
          <p:cNvSpPr txBox="1">
            <a:spLocks noChangeArrowheads="1"/>
          </p:cNvSpPr>
          <p:nvPr/>
        </p:nvSpPr>
        <p:spPr bwMode="auto">
          <a:xfrm>
            <a:off x="478313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9978" name="TextBox 93"/>
          <p:cNvSpPr txBox="1">
            <a:spLocks noChangeArrowheads="1"/>
          </p:cNvSpPr>
          <p:nvPr/>
        </p:nvSpPr>
        <p:spPr bwMode="auto">
          <a:xfrm>
            <a:off x="343058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9979" name="TextBox 94"/>
          <p:cNvSpPr txBox="1">
            <a:spLocks noChangeArrowheads="1"/>
          </p:cNvSpPr>
          <p:nvPr/>
        </p:nvSpPr>
        <p:spPr bwMode="auto">
          <a:xfrm>
            <a:off x="2020888" y="23241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9980" name="Oval 71"/>
          <p:cNvSpPr>
            <a:spLocks noChangeArrowheads="1"/>
          </p:cNvSpPr>
          <p:nvPr/>
        </p:nvSpPr>
        <p:spPr bwMode="auto">
          <a:xfrm>
            <a:off x="1419225" y="1971675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9981" name="Oval 73"/>
          <p:cNvSpPr>
            <a:spLocks noChangeArrowheads="1"/>
          </p:cNvSpPr>
          <p:nvPr/>
        </p:nvSpPr>
        <p:spPr bwMode="auto">
          <a:xfrm>
            <a:off x="2828925" y="203835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9982" name="Oval 74"/>
          <p:cNvSpPr>
            <a:spLocks noChangeArrowheads="1"/>
          </p:cNvSpPr>
          <p:nvPr/>
        </p:nvSpPr>
        <p:spPr bwMode="auto">
          <a:xfrm>
            <a:off x="4581525" y="198120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9983" name="Oval 75"/>
          <p:cNvSpPr>
            <a:spLocks noChangeArrowheads="1"/>
          </p:cNvSpPr>
          <p:nvPr/>
        </p:nvSpPr>
        <p:spPr bwMode="auto">
          <a:xfrm>
            <a:off x="5838825" y="201930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9984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1350" y="1152525"/>
            <a:ext cx="77724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Consider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We really only need to find the best way to join 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   A   B   C , then join D with this best join. 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    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41A75D-6D6E-49FC-A2DD-18E07ED9469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927100" y="1825625"/>
            <a:ext cx="7772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4" eaLnBrk="1" hangingPunct="1">
              <a:buFontTx/>
              <a:buChar char="•"/>
            </a:pPr>
            <a:endParaRPr lang="en-US" altLang="en-US" sz="3200"/>
          </a:p>
        </p:txBody>
      </p:sp>
      <p:grpSp>
        <p:nvGrpSpPr>
          <p:cNvPr id="40965" name="Group 48"/>
          <p:cNvGrpSpPr>
            <a:grpSpLocks/>
          </p:cNvGrpSpPr>
          <p:nvPr/>
        </p:nvGrpSpPr>
        <p:grpSpPr bwMode="auto">
          <a:xfrm>
            <a:off x="4546600" y="1774825"/>
            <a:ext cx="735013" cy="936625"/>
            <a:chOff x="3460719" y="2813050"/>
            <a:chExt cx="735117" cy="937366"/>
          </a:xfrm>
        </p:grpSpPr>
        <p:sp>
          <p:nvSpPr>
            <p:cNvPr id="41022" name="AutoShape 4"/>
            <p:cNvSpPr>
              <a:spLocks noChangeArrowheads="1"/>
            </p:cNvSpPr>
            <p:nvPr/>
          </p:nvSpPr>
          <p:spPr bwMode="auto">
            <a:xfrm rot="-5400000">
              <a:off x="3605422" y="2784588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1023" name="AutoShape 4"/>
            <p:cNvSpPr>
              <a:spLocks noChangeArrowheads="1"/>
            </p:cNvSpPr>
            <p:nvPr/>
          </p:nvSpPr>
          <p:spPr bwMode="auto">
            <a:xfrm rot="-5400000">
              <a:off x="3798729" y="3106130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1024" name="AutoShape 4"/>
            <p:cNvSpPr>
              <a:spLocks noChangeArrowheads="1"/>
            </p:cNvSpPr>
            <p:nvPr/>
          </p:nvSpPr>
          <p:spPr bwMode="auto">
            <a:xfrm rot="-5400000">
              <a:off x="3983085" y="3442099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102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3448094" y="2992625"/>
              <a:ext cx="135822" cy="11057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26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3690453" y="3336458"/>
              <a:ext cx="144311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27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3891793" y="3631490"/>
              <a:ext cx="118845" cy="850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28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4076900" y="3631481"/>
              <a:ext cx="144311" cy="935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29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3901215" y="3322689"/>
              <a:ext cx="135822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3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3715998" y="2996877"/>
              <a:ext cx="118845" cy="10206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031" name="TextBox 270"/>
            <p:cNvSpPr txBox="1">
              <a:spLocks noChangeArrowheads="1"/>
            </p:cNvSpPr>
            <p:nvPr/>
          </p:nvSpPr>
          <p:spPr bwMode="auto">
            <a:xfrm>
              <a:off x="3924372" y="3315393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032" name="TextBox 271"/>
            <p:cNvSpPr txBox="1">
              <a:spLocks noChangeArrowheads="1"/>
            </p:cNvSpPr>
            <p:nvPr/>
          </p:nvSpPr>
          <p:spPr bwMode="auto">
            <a:xfrm>
              <a:off x="3808061" y="3060526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966" name="Group 258"/>
          <p:cNvGrpSpPr>
            <a:grpSpLocks/>
          </p:cNvGrpSpPr>
          <p:nvPr/>
        </p:nvGrpSpPr>
        <p:grpSpPr bwMode="auto">
          <a:xfrm>
            <a:off x="1593850" y="1774825"/>
            <a:ext cx="931863" cy="955675"/>
            <a:chOff x="428625" y="898525"/>
            <a:chExt cx="1043527" cy="1073149"/>
          </a:xfrm>
        </p:grpSpPr>
        <p:sp>
          <p:nvSpPr>
            <p:cNvPr id="4101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101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101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101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15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16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17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18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1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020" name="TextBox 270"/>
            <p:cNvSpPr txBox="1">
              <a:spLocks noChangeArrowheads="1"/>
            </p:cNvSpPr>
            <p:nvPr/>
          </p:nvSpPr>
          <p:spPr bwMode="auto">
            <a:xfrm>
              <a:off x="979528" y="1547681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021" name="TextBox 271"/>
            <p:cNvSpPr txBox="1">
              <a:spLocks noChangeArrowheads="1"/>
            </p:cNvSpPr>
            <p:nvPr/>
          </p:nvSpPr>
          <p:spPr bwMode="auto">
            <a:xfrm>
              <a:off x="1265278" y="1176206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0967" name="AutoShape 4"/>
          <p:cNvSpPr>
            <a:spLocks noChangeArrowheads="1"/>
          </p:cNvSpPr>
          <p:nvPr/>
        </p:nvSpPr>
        <p:spPr bwMode="auto">
          <a:xfrm rot="-5400000">
            <a:off x="3433762" y="18034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0968" name="AutoShape 4"/>
          <p:cNvSpPr>
            <a:spLocks noChangeArrowheads="1"/>
          </p:cNvSpPr>
          <p:nvPr/>
        </p:nvSpPr>
        <p:spPr bwMode="auto">
          <a:xfrm rot="-5400000">
            <a:off x="3198813" y="21351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0969" name="AutoShape 4"/>
          <p:cNvSpPr>
            <a:spLocks noChangeArrowheads="1"/>
          </p:cNvSpPr>
          <p:nvPr/>
        </p:nvSpPr>
        <p:spPr bwMode="auto">
          <a:xfrm rot="-5400000">
            <a:off x="3363912" y="24415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40970" name="Straight Connector 262"/>
          <p:cNvCxnSpPr>
            <a:cxnSpLocks noChangeShapeType="1"/>
          </p:cNvCxnSpPr>
          <p:nvPr/>
        </p:nvCxnSpPr>
        <p:spPr bwMode="auto">
          <a:xfrm rot="5400000">
            <a:off x="3276600" y="2011363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71" name="Straight Connector 263"/>
          <p:cNvCxnSpPr>
            <a:cxnSpLocks noChangeShapeType="1"/>
          </p:cNvCxnSpPr>
          <p:nvPr/>
        </p:nvCxnSpPr>
        <p:spPr bwMode="auto">
          <a:xfrm rot="5400000">
            <a:off x="3042443" y="2355057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72" name="Straight Connector 264"/>
          <p:cNvCxnSpPr>
            <a:cxnSpLocks noChangeShapeType="1"/>
          </p:cNvCxnSpPr>
          <p:nvPr/>
        </p:nvCxnSpPr>
        <p:spPr bwMode="auto">
          <a:xfrm rot="5400000">
            <a:off x="3291682" y="2612231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73" name="Straight Connector 265"/>
          <p:cNvCxnSpPr>
            <a:cxnSpLocks noChangeShapeType="1"/>
          </p:cNvCxnSpPr>
          <p:nvPr/>
        </p:nvCxnSpPr>
        <p:spPr bwMode="auto">
          <a:xfrm rot="16200000" flipH="1">
            <a:off x="3420269" y="2602706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74" name="Straight Connector 266"/>
          <p:cNvCxnSpPr>
            <a:cxnSpLocks noChangeShapeType="1"/>
          </p:cNvCxnSpPr>
          <p:nvPr/>
        </p:nvCxnSpPr>
        <p:spPr bwMode="auto">
          <a:xfrm rot="16200000" flipH="1">
            <a:off x="3309937" y="23510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75" name="Straight Connector 267"/>
          <p:cNvCxnSpPr>
            <a:cxnSpLocks noChangeShapeType="1"/>
          </p:cNvCxnSpPr>
          <p:nvPr/>
        </p:nvCxnSpPr>
        <p:spPr bwMode="auto">
          <a:xfrm rot="16200000" flipH="1">
            <a:off x="3544887" y="2016126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76" name="TextBox 270"/>
          <p:cNvSpPr txBox="1">
            <a:spLocks noChangeArrowheads="1"/>
          </p:cNvSpPr>
          <p:nvPr/>
        </p:nvSpPr>
        <p:spPr bwMode="auto">
          <a:xfrm>
            <a:off x="3381375" y="2409825"/>
            <a:ext cx="184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77" name="TextBox 271"/>
          <p:cNvSpPr txBox="1">
            <a:spLocks noChangeArrowheads="1"/>
          </p:cNvSpPr>
          <p:nvPr/>
        </p:nvSpPr>
        <p:spPr bwMode="auto">
          <a:xfrm>
            <a:off x="3636963" y="20796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78" name="AutoShape 4"/>
          <p:cNvSpPr>
            <a:spLocks noChangeArrowheads="1"/>
          </p:cNvSpPr>
          <p:nvPr/>
        </p:nvSpPr>
        <p:spPr bwMode="auto">
          <a:xfrm rot="-5400000">
            <a:off x="6024562" y="17748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0979" name="AutoShape 4"/>
          <p:cNvSpPr>
            <a:spLocks noChangeArrowheads="1"/>
          </p:cNvSpPr>
          <p:nvPr/>
        </p:nvSpPr>
        <p:spPr bwMode="auto">
          <a:xfrm rot="-5400000">
            <a:off x="6218238" y="20970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0980" name="AutoShape 4"/>
          <p:cNvSpPr>
            <a:spLocks noChangeArrowheads="1"/>
          </p:cNvSpPr>
          <p:nvPr/>
        </p:nvSpPr>
        <p:spPr bwMode="auto">
          <a:xfrm rot="-5400000">
            <a:off x="6069012" y="2422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40981" name="Straight Connector 262"/>
          <p:cNvCxnSpPr>
            <a:cxnSpLocks noChangeShapeType="1"/>
          </p:cNvCxnSpPr>
          <p:nvPr/>
        </p:nvCxnSpPr>
        <p:spPr bwMode="auto">
          <a:xfrm rot="5400000">
            <a:off x="5867400" y="198278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82" name="Straight Connector 263"/>
          <p:cNvCxnSpPr>
            <a:cxnSpLocks noChangeShapeType="1"/>
          </p:cNvCxnSpPr>
          <p:nvPr/>
        </p:nvCxnSpPr>
        <p:spPr bwMode="auto">
          <a:xfrm rot="5400000">
            <a:off x="6109493" y="2326482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83" name="Straight Connector 264"/>
          <p:cNvCxnSpPr>
            <a:cxnSpLocks noChangeShapeType="1"/>
          </p:cNvCxnSpPr>
          <p:nvPr/>
        </p:nvCxnSpPr>
        <p:spPr bwMode="auto">
          <a:xfrm rot="5400000">
            <a:off x="5996782" y="2583656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84" name="Straight Connector 265"/>
          <p:cNvCxnSpPr>
            <a:cxnSpLocks noChangeShapeType="1"/>
          </p:cNvCxnSpPr>
          <p:nvPr/>
        </p:nvCxnSpPr>
        <p:spPr bwMode="auto">
          <a:xfrm rot="16200000" flipH="1">
            <a:off x="6125369" y="2593181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85" name="Straight Connector 266"/>
          <p:cNvCxnSpPr>
            <a:cxnSpLocks noChangeShapeType="1"/>
          </p:cNvCxnSpPr>
          <p:nvPr/>
        </p:nvCxnSpPr>
        <p:spPr bwMode="auto">
          <a:xfrm rot="16200000" flipH="1">
            <a:off x="6319837" y="23129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86" name="Straight Connector 267"/>
          <p:cNvCxnSpPr>
            <a:cxnSpLocks noChangeShapeType="1"/>
          </p:cNvCxnSpPr>
          <p:nvPr/>
        </p:nvCxnSpPr>
        <p:spPr bwMode="auto">
          <a:xfrm rot="16200000" flipH="1">
            <a:off x="6135687" y="1987551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87" name="TextBox 271"/>
          <p:cNvSpPr txBox="1">
            <a:spLocks noChangeArrowheads="1"/>
          </p:cNvSpPr>
          <p:nvPr/>
        </p:nvSpPr>
        <p:spPr bwMode="auto">
          <a:xfrm>
            <a:off x="6227763" y="2051050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88" name="TextBox 78"/>
          <p:cNvSpPr txBox="1">
            <a:spLocks noChangeArrowheads="1"/>
          </p:cNvSpPr>
          <p:nvPr/>
        </p:nvSpPr>
        <p:spPr bwMode="auto">
          <a:xfrm>
            <a:off x="2268538" y="2009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0989" name="TextBox 79"/>
          <p:cNvSpPr txBox="1">
            <a:spLocks noChangeArrowheads="1"/>
          </p:cNvSpPr>
          <p:nvPr/>
        </p:nvSpPr>
        <p:spPr bwMode="auto">
          <a:xfrm>
            <a:off x="5659438" y="20478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0990" name="TextBox 80"/>
          <p:cNvSpPr txBox="1">
            <a:spLocks noChangeArrowheads="1"/>
          </p:cNvSpPr>
          <p:nvPr/>
        </p:nvSpPr>
        <p:spPr bwMode="auto">
          <a:xfrm>
            <a:off x="4316413" y="20002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0991" name="TextBox 81"/>
          <p:cNvSpPr txBox="1">
            <a:spLocks noChangeArrowheads="1"/>
          </p:cNvSpPr>
          <p:nvPr/>
        </p:nvSpPr>
        <p:spPr bwMode="auto">
          <a:xfrm>
            <a:off x="3554413" y="20574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0992" name="TextBox 82"/>
          <p:cNvSpPr txBox="1">
            <a:spLocks noChangeArrowheads="1"/>
          </p:cNvSpPr>
          <p:nvPr/>
        </p:nvSpPr>
        <p:spPr bwMode="auto">
          <a:xfrm>
            <a:off x="6307138" y="233362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0993" name="TextBox 83"/>
          <p:cNvSpPr txBox="1">
            <a:spLocks noChangeArrowheads="1"/>
          </p:cNvSpPr>
          <p:nvPr/>
        </p:nvSpPr>
        <p:spPr bwMode="auto">
          <a:xfrm>
            <a:off x="4630738" y="23431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0994" name="TextBox 84"/>
          <p:cNvSpPr txBox="1">
            <a:spLocks noChangeArrowheads="1"/>
          </p:cNvSpPr>
          <p:nvPr/>
        </p:nvSpPr>
        <p:spPr bwMode="auto">
          <a:xfrm>
            <a:off x="3116263" y="26670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0995" name="TextBox 85"/>
          <p:cNvSpPr txBox="1">
            <a:spLocks noChangeArrowheads="1"/>
          </p:cNvSpPr>
          <p:nvPr/>
        </p:nvSpPr>
        <p:spPr bwMode="auto">
          <a:xfrm>
            <a:off x="14112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0996" name="TextBox 87"/>
          <p:cNvSpPr txBox="1">
            <a:spLocks noChangeArrowheads="1"/>
          </p:cNvSpPr>
          <p:nvPr/>
        </p:nvSpPr>
        <p:spPr bwMode="auto">
          <a:xfrm>
            <a:off x="5840413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0997" name="TextBox 88"/>
          <p:cNvSpPr txBox="1">
            <a:spLocks noChangeArrowheads="1"/>
          </p:cNvSpPr>
          <p:nvPr/>
        </p:nvSpPr>
        <p:spPr bwMode="auto">
          <a:xfrm>
            <a:off x="51831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0998" name="TextBox 89"/>
          <p:cNvSpPr txBox="1">
            <a:spLocks noChangeArrowheads="1"/>
          </p:cNvSpPr>
          <p:nvPr/>
        </p:nvSpPr>
        <p:spPr bwMode="auto">
          <a:xfrm>
            <a:off x="2887663" y="2390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0999" name="TextBox 90"/>
          <p:cNvSpPr txBox="1">
            <a:spLocks noChangeArrowheads="1"/>
          </p:cNvSpPr>
          <p:nvPr/>
        </p:nvSpPr>
        <p:spPr bwMode="auto">
          <a:xfrm>
            <a:off x="177323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1000" name="TextBox 91"/>
          <p:cNvSpPr txBox="1">
            <a:spLocks noChangeArrowheads="1"/>
          </p:cNvSpPr>
          <p:nvPr/>
        </p:nvSpPr>
        <p:spPr bwMode="auto">
          <a:xfrm>
            <a:off x="6116638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1001" name="TextBox 92"/>
          <p:cNvSpPr txBox="1">
            <a:spLocks noChangeArrowheads="1"/>
          </p:cNvSpPr>
          <p:nvPr/>
        </p:nvSpPr>
        <p:spPr bwMode="auto">
          <a:xfrm>
            <a:off x="478313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1002" name="TextBox 93"/>
          <p:cNvSpPr txBox="1">
            <a:spLocks noChangeArrowheads="1"/>
          </p:cNvSpPr>
          <p:nvPr/>
        </p:nvSpPr>
        <p:spPr bwMode="auto">
          <a:xfrm>
            <a:off x="343058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1003" name="TextBox 94"/>
          <p:cNvSpPr txBox="1">
            <a:spLocks noChangeArrowheads="1"/>
          </p:cNvSpPr>
          <p:nvPr/>
        </p:nvSpPr>
        <p:spPr bwMode="auto">
          <a:xfrm>
            <a:off x="2020888" y="23241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1004" name="Oval 71"/>
          <p:cNvSpPr>
            <a:spLocks noChangeArrowheads="1"/>
          </p:cNvSpPr>
          <p:nvPr/>
        </p:nvSpPr>
        <p:spPr bwMode="auto">
          <a:xfrm>
            <a:off x="1419225" y="1971675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1005" name="Oval 73"/>
          <p:cNvSpPr>
            <a:spLocks noChangeArrowheads="1"/>
          </p:cNvSpPr>
          <p:nvPr/>
        </p:nvSpPr>
        <p:spPr bwMode="auto">
          <a:xfrm>
            <a:off x="2828925" y="203835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1006" name="Oval 74"/>
          <p:cNvSpPr>
            <a:spLocks noChangeArrowheads="1"/>
          </p:cNvSpPr>
          <p:nvPr/>
        </p:nvSpPr>
        <p:spPr bwMode="auto">
          <a:xfrm>
            <a:off x="4581525" y="198120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1007" name="Oval 75"/>
          <p:cNvSpPr>
            <a:spLocks noChangeArrowheads="1"/>
          </p:cNvSpPr>
          <p:nvPr/>
        </p:nvSpPr>
        <p:spPr bwMode="auto">
          <a:xfrm>
            <a:off x="5838825" y="201930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1008" name="AutoShape 4"/>
          <p:cNvSpPr>
            <a:spLocks noChangeArrowheads="1"/>
          </p:cNvSpPr>
          <p:nvPr/>
        </p:nvSpPr>
        <p:spPr bwMode="auto">
          <a:xfrm rot="-5400000">
            <a:off x="1274762" y="39370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1009" name="AutoShape 4"/>
          <p:cNvSpPr>
            <a:spLocks noChangeArrowheads="1"/>
          </p:cNvSpPr>
          <p:nvPr/>
        </p:nvSpPr>
        <p:spPr bwMode="auto">
          <a:xfrm rot="-5400000">
            <a:off x="1754187" y="39370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1350" y="1152525"/>
            <a:ext cx="77724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Consider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We really only need to find the best way to join 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   A   B   C , then join D with this best join. 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How do we find the best join of A   B   C?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    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D7253E-7830-4D0C-AAB4-846D46A4C42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927100" y="1825625"/>
            <a:ext cx="7772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4" eaLnBrk="1" hangingPunct="1">
              <a:buFontTx/>
              <a:buChar char="•"/>
            </a:pPr>
            <a:endParaRPr lang="en-US" altLang="en-US" sz="3200"/>
          </a:p>
        </p:txBody>
      </p:sp>
      <p:grpSp>
        <p:nvGrpSpPr>
          <p:cNvPr id="41989" name="Group 48"/>
          <p:cNvGrpSpPr>
            <a:grpSpLocks/>
          </p:cNvGrpSpPr>
          <p:nvPr/>
        </p:nvGrpSpPr>
        <p:grpSpPr bwMode="auto">
          <a:xfrm>
            <a:off x="4546600" y="1774825"/>
            <a:ext cx="735013" cy="936625"/>
            <a:chOff x="3460719" y="2813050"/>
            <a:chExt cx="735117" cy="937366"/>
          </a:xfrm>
        </p:grpSpPr>
        <p:sp>
          <p:nvSpPr>
            <p:cNvPr id="42048" name="AutoShape 4"/>
            <p:cNvSpPr>
              <a:spLocks noChangeArrowheads="1"/>
            </p:cNvSpPr>
            <p:nvPr/>
          </p:nvSpPr>
          <p:spPr bwMode="auto">
            <a:xfrm rot="-5400000">
              <a:off x="3605422" y="2784588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2049" name="AutoShape 4"/>
            <p:cNvSpPr>
              <a:spLocks noChangeArrowheads="1"/>
            </p:cNvSpPr>
            <p:nvPr/>
          </p:nvSpPr>
          <p:spPr bwMode="auto">
            <a:xfrm rot="-5400000">
              <a:off x="3798729" y="3106130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2050" name="AutoShape 4"/>
            <p:cNvSpPr>
              <a:spLocks noChangeArrowheads="1"/>
            </p:cNvSpPr>
            <p:nvPr/>
          </p:nvSpPr>
          <p:spPr bwMode="auto">
            <a:xfrm rot="-5400000">
              <a:off x="3983085" y="3442099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205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3448094" y="2992625"/>
              <a:ext cx="135822" cy="11057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52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3690453" y="3336458"/>
              <a:ext cx="144311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53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3891793" y="3631490"/>
              <a:ext cx="118845" cy="850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54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4076900" y="3631481"/>
              <a:ext cx="144311" cy="935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55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3901215" y="3322689"/>
              <a:ext cx="135822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5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3715998" y="2996877"/>
              <a:ext cx="118845" cy="10206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57" name="TextBox 270"/>
            <p:cNvSpPr txBox="1">
              <a:spLocks noChangeArrowheads="1"/>
            </p:cNvSpPr>
            <p:nvPr/>
          </p:nvSpPr>
          <p:spPr bwMode="auto">
            <a:xfrm>
              <a:off x="3924372" y="3315393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058" name="TextBox 271"/>
            <p:cNvSpPr txBox="1">
              <a:spLocks noChangeArrowheads="1"/>
            </p:cNvSpPr>
            <p:nvPr/>
          </p:nvSpPr>
          <p:spPr bwMode="auto">
            <a:xfrm>
              <a:off x="3808061" y="3060526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990" name="Group 258"/>
          <p:cNvGrpSpPr>
            <a:grpSpLocks/>
          </p:cNvGrpSpPr>
          <p:nvPr/>
        </p:nvGrpSpPr>
        <p:grpSpPr bwMode="auto">
          <a:xfrm>
            <a:off x="1593850" y="1774825"/>
            <a:ext cx="931863" cy="955675"/>
            <a:chOff x="428625" y="898525"/>
            <a:chExt cx="1043527" cy="1073149"/>
          </a:xfrm>
        </p:grpSpPr>
        <p:sp>
          <p:nvSpPr>
            <p:cNvPr id="4203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203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203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204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41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42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43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44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4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46" name="TextBox 270"/>
            <p:cNvSpPr txBox="1">
              <a:spLocks noChangeArrowheads="1"/>
            </p:cNvSpPr>
            <p:nvPr/>
          </p:nvSpPr>
          <p:spPr bwMode="auto">
            <a:xfrm>
              <a:off x="979528" y="1547681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047" name="TextBox 271"/>
            <p:cNvSpPr txBox="1">
              <a:spLocks noChangeArrowheads="1"/>
            </p:cNvSpPr>
            <p:nvPr/>
          </p:nvSpPr>
          <p:spPr bwMode="auto">
            <a:xfrm>
              <a:off x="1265278" y="1176206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1991" name="AutoShape 4"/>
          <p:cNvSpPr>
            <a:spLocks noChangeArrowheads="1"/>
          </p:cNvSpPr>
          <p:nvPr/>
        </p:nvSpPr>
        <p:spPr bwMode="auto">
          <a:xfrm rot="-5400000">
            <a:off x="3433762" y="18034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1992" name="AutoShape 4"/>
          <p:cNvSpPr>
            <a:spLocks noChangeArrowheads="1"/>
          </p:cNvSpPr>
          <p:nvPr/>
        </p:nvSpPr>
        <p:spPr bwMode="auto">
          <a:xfrm rot="-5400000">
            <a:off x="3198813" y="21351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1993" name="AutoShape 4"/>
          <p:cNvSpPr>
            <a:spLocks noChangeArrowheads="1"/>
          </p:cNvSpPr>
          <p:nvPr/>
        </p:nvSpPr>
        <p:spPr bwMode="auto">
          <a:xfrm rot="-5400000">
            <a:off x="3363912" y="24415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41994" name="Straight Connector 262"/>
          <p:cNvCxnSpPr>
            <a:cxnSpLocks noChangeShapeType="1"/>
          </p:cNvCxnSpPr>
          <p:nvPr/>
        </p:nvCxnSpPr>
        <p:spPr bwMode="auto">
          <a:xfrm rot="5400000">
            <a:off x="3276600" y="2011363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5" name="Straight Connector 263"/>
          <p:cNvCxnSpPr>
            <a:cxnSpLocks noChangeShapeType="1"/>
          </p:cNvCxnSpPr>
          <p:nvPr/>
        </p:nvCxnSpPr>
        <p:spPr bwMode="auto">
          <a:xfrm rot="5400000">
            <a:off x="3042443" y="2355057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6" name="Straight Connector 264"/>
          <p:cNvCxnSpPr>
            <a:cxnSpLocks noChangeShapeType="1"/>
          </p:cNvCxnSpPr>
          <p:nvPr/>
        </p:nvCxnSpPr>
        <p:spPr bwMode="auto">
          <a:xfrm rot="5400000">
            <a:off x="3291682" y="2612231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7" name="Straight Connector 265"/>
          <p:cNvCxnSpPr>
            <a:cxnSpLocks noChangeShapeType="1"/>
          </p:cNvCxnSpPr>
          <p:nvPr/>
        </p:nvCxnSpPr>
        <p:spPr bwMode="auto">
          <a:xfrm rot="16200000" flipH="1">
            <a:off x="3420269" y="2602706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8" name="Straight Connector 266"/>
          <p:cNvCxnSpPr>
            <a:cxnSpLocks noChangeShapeType="1"/>
          </p:cNvCxnSpPr>
          <p:nvPr/>
        </p:nvCxnSpPr>
        <p:spPr bwMode="auto">
          <a:xfrm rot="16200000" flipH="1">
            <a:off x="3309937" y="23510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9" name="Straight Connector 267"/>
          <p:cNvCxnSpPr>
            <a:cxnSpLocks noChangeShapeType="1"/>
          </p:cNvCxnSpPr>
          <p:nvPr/>
        </p:nvCxnSpPr>
        <p:spPr bwMode="auto">
          <a:xfrm rot="16200000" flipH="1">
            <a:off x="3544887" y="2016126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000" name="TextBox 270"/>
          <p:cNvSpPr txBox="1">
            <a:spLocks noChangeArrowheads="1"/>
          </p:cNvSpPr>
          <p:nvPr/>
        </p:nvSpPr>
        <p:spPr bwMode="auto">
          <a:xfrm>
            <a:off x="3381375" y="2409825"/>
            <a:ext cx="184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001" name="TextBox 271"/>
          <p:cNvSpPr txBox="1">
            <a:spLocks noChangeArrowheads="1"/>
          </p:cNvSpPr>
          <p:nvPr/>
        </p:nvSpPr>
        <p:spPr bwMode="auto">
          <a:xfrm>
            <a:off x="3636963" y="20796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002" name="AutoShape 4"/>
          <p:cNvSpPr>
            <a:spLocks noChangeArrowheads="1"/>
          </p:cNvSpPr>
          <p:nvPr/>
        </p:nvSpPr>
        <p:spPr bwMode="auto">
          <a:xfrm rot="-5400000">
            <a:off x="6024562" y="17748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2003" name="AutoShape 4"/>
          <p:cNvSpPr>
            <a:spLocks noChangeArrowheads="1"/>
          </p:cNvSpPr>
          <p:nvPr/>
        </p:nvSpPr>
        <p:spPr bwMode="auto">
          <a:xfrm rot="-5400000">
            <a:off x="6218238" y="20970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2004" name="AutoShape 4"/>
          <p:cNvSpPr>
            <a:spLocks noChangeArrowheads="1"/>
          </p:cNvSpPr>
          <p:nvPr/>
        </p:nvSpPr>
        <p:spPr bwMode="auto">
          <a:xfrm rot="-5400000">
            <a:off x="6069012" y="2422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42005" name="Straight Connector 262"/>
          <p:cNvCxnSpPr>
            <a:cxnSpLocks noChangeShapeType="1"/>
          </p:cNvCxnSpPr>
          <p:nvPr/>
        </p:nvCxnSpPr>
        <p:spPr bwMode="auto">
          <a:xfrm rot="5400000">
            <a:off x="5867400" y="198278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06" name="Straight Connector 263"/>
          <p:cNvCxnSpPr>
            <a:cxnSpLocks noChangeShapeType="1"/>
          </p:cNvCxnSpPr>
          <p:nvPr/>
        </p:nvCxnSpPr>
        <p:spPr bwMode="auto">
          <a:xfrm rot="5400000">
            <a:off x="6109493" y="2326482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07" name="Straight Connector 264"/>
          <p:cNvCxnSpPr>
            <a:cxnSpLocks noChangeShapeType="1"/>
          </p:cNvCxnSpPr>
          <p:nvPr/>
        </p:nvCxnSpPr>
        <p:spPr bwMode="auto">
          <a:xfrm rot="5400000">
            <a:off x="5996782" y="2583656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08" name="Straight Connector 265"/>
          <p:cNvCxnSpPr>
            <a:cxnSpLocks noChangeShapeType="1"/>
          </p:cNvCxnSpPr>
          <p:nvPr/>
        </p:nvCxnSpPr>
        <p:spPr bwMode="auto">
          <a:xfrm rot="16200000" flipH="1">
            <a:off x="6125369" y="2593181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09" name="Straight Connector 266"/>
          <p:cNvCxnSpPr>
            <a:cxnSpLocks noChangeShapeType="1"/>
          </p:cNvCxnSpPr>
          <p:nvPr/>
        </p:nvCxnSpPr>
        <p:spPr bwMode="auto">
          <a:xfrm rot="16200000" flipH="1">
            <a:off x="6319837" y="23129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10" name="Straight Connector 267"/>
          <p:cNvCxnSpPr>
            <a:cxnSpLocks noChangeShapeType="1"/>
          </p:cNvCxnSpPr>
          <p:nvPr/>
        </p:nvCxnSpPr>
        <p:spPr bwMode="auto">
          <a:xfrm rot="16200000" flipH="1">
            <a:off x="6135687" y="1987551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011" name="TextBox 271"/>
          <p:cNvSpPr txBox="1">
            <a:spLocks noChangeArrowheads="1"/>
          </p:cNvSpPr>
          <p:nvPr/>
        </p:nvSpPr>
        <p:spPr bwMode="auto">
          <a:xfrm>
            <a:off x="6227763" y="2051050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012" name="TextBox 78"/>
          <p:cNvSpPr txBox="1">
            <a:spLocks noChangeArrowheads="1"/>
          </p:cNvSpPr>
          <p:nvPr/>
        </p:nvSpPr>
        <p:spPr bwMode="auto">
          <a:xfrm>
            <a:off x="2268538" y="2009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2013" name="TextBox 79"/>
          <p:cNvSpPr txBox="1">
            <a:spLocks noChangeArrowheads="1"/>
          </p:cNvSpPr>
          <p:nvPr/>
        </p:nvSpPr>
        <p:spPr bwMode="auto">
          <a:xfrm>
            <a:off x="5659438" y="20478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2014" name="TextBox 80"/>
          <p:cNvSpPr txBox="1">
            <a:spLocks noChangeArrowheads="1"/>
          </p:cNvSpPr>
          <p:nvPr/>
        </p:nvSpPr>
        <p:spPr bwMode="auto">
          <a:xfrm>
            <a:off x="4316413" y="20002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2015" name="TextBox 81"/>
          <p:cNvSpPr txBox="1">
            <a:spLocks noChangeArrowheads="1"/>
          </p:cNvSpPr>
          <p:nvPr/>
        </p:nvSpPr>
        <p:spPr bwMode="auto">
          <a:xfrm>
            <a:off x="3554413" y="20574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2016" name="TextBox 82"/>
          <p:cNvSpPr txBox="1">
            <a:spLocks noChangeArrowheads="1"/>
          </p:cNvSpPr>
          <p:nvPr/>
        </p:nvSpPr>
        <p:spPr bwMode="auto">
          <a:xfrm>
            <a:off x="6307138" y="233362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2017" name="TextBox 83"/>
          <p:cNvSpPr txBox="1">
            <a:spLocks noChangeArrowheads="1"/>
          </p:cNvSpPr>
          <p:nvPr/>
        </p:nvSpPr>
        <p:spPr bwMode="auto">
          <a:xfrm>
            <a:off x="4630738" y="23431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2018" name="TextBox 84"/>
          <p:cNvSpPr txBox="1">
            <a:spLocks noChangeArrowheads="1"/>
          </p:cNvSpPr>
          <p:nvPr/>
        </p:nvSpPr>
        <p:spPr bwMode="auto">
          <a:xfrm>
            <a:off x="3116263" y="26670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2019" name="TextBox 85"/>
          <p:cNvSpPr txBox="1">
            <a:spLocks noChangeArrowheads="1"/>
          </p:cNvSpPr>
          <p:nvPr/>
        </p:nvSpPr>
        <p:spPr bwMode="auto">
          <a:xfrm>
            <a:off x="14112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2020" name="TextBox 87"/>
          <p:cNvSpPr txBox="1">
            <a:spLocks noChangeArrowheads="1"/>
          </p:cNvSpPr>
          <p:nvPr/>
        </p:nvSpPr>
        <p:spPr bwMode="auto">
          <a:xfrm>
            <a:off x="5840413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2021" name="TextBox 88"/>
          <p:cNvSpPr txBox="1">
            <a:spLocks noChangeArrowheads="1"/>
          </p:cNvSpPr>
          <p:nvPr/>
        </p:nvSpPr>
        <p:spPr bwMode="auto">
          <a:xfrm>
            <a:off x="51831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2022" name="TextBox 89"/>
          <p:cNvSpPr txBox="1">
            <a:spLocks noChangeArrowheads="1"/>
          </p:cNvSpPr>
          <p:nvPr/>
        </p:nvSpPr>
        <p:spPr bwMode="auto">
          <a:xfrm>
            <a:off x="2887663" y="2390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2023" name="TextBox 90"/>
          <p:cNvSpPr txBox="1">
            <a:spLocks noChangeArrowheads="1"/>
          </p:cNvSpPr>
          <p:nvPr/>
        </p:nvSpPr>
        <p:spPr bwMode="auto">
          <a:xfrm>
            <a:off x="177323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2024" name="TextBox 91"/>
          <p:cNvSpPr txBox="1">
            <a:spLocks noChangeArrowheads="1"/>
          </p:cNvSpPr>
          <p:nvPr/>
        </p:nvSpPr>
        <p:spPr bwMode="auto">
          <a:xfrm>
            <a:off x="6116638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2025" name="TextBox 92"/>
          <p:cNvSpPr txBox="1">
            <a:spLocks noChangeArrowheads="1"/>
          </p:cNvSpPr>
          <p:nvPr/>
        </p:nvSpPr>
        <p:spPr bwMode="auto">
          <a:xfrm>
            <a:off x="478313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2026" name="TextBox 93"/>
          <p:cNvSpPr txBox="1">
            <a:spLocks noChangeArrowheads="1"/>
          </p:cNvSpPr>
          <p:nvPr/>
        </p:nvSpPr>
        <p:spPr bwMode="auto">
          <a:xfrm>
            <a:off x="343058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2027" name="TextBox 94"/>
          <p:cNvSpPr txBox="1">
            <a:spLocks noChangeArrowheads="1"/>
          </p:cNvSpPr>
          <p:nvPr/>
        </p:nvSpPr>
        <p:spPr bwMode="auto">
          <a:xfrm>
            <a:off x="2020888" y="23241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2028" name="Oval 71"/>
          <p:cNvSpPr>
            <a:spLocks noChangeArrowheads="1"/>
          </p:cNvSpPr>
          <p:nvPr/>
        </p:nvSpPr>
        <p:spPr bwMode="auto">
          <a:xfrm>
            <a:off x="1419225" y="1971675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2029" name="Oval 73"/>
          <p:cNvSpPr>
            <a:spLocks noChangeArrowheads="1"/>
          </p:cNvSpPr>
          <p:nvPr/>
        </p:nvSpPr>
        <p:spPr bwMode="auto">
          <a:xfrm>
            <a:off x="2828925" y="203835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2030" name="Oval 74"/>
          <p:cNvSpPr>
            <a:spLocks noChangeArrowheads="1"/>
          </p:cNvSpPr>
          <p:nvPr/>
        </p:nvSpPr>
        <p:spPr bwMode="auto">
          <a:xfrm>
            <a:off x="4581525" y="198120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2031" name="Oval 75"/>
          <p:cNvSpPr>
            <a:spLocks noChangeArrowheads="1"/>
          </p:cNvSpPr>
          <p:nvPr/>
        </p:nvSpPr>
        <p:spPr bwMode="auto">
          <a:xfrm>
            <a:off x="5838825" y="201930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2032" name="AutoShape 4"/>
          <p:cNvSpPr>
            <a:spLocks noChangeArrowheads="1"/>
          </p:cNvSpPr>
          <p:nvPr/>
        </p:nvSpPr>
        <p:spPr bwMode="auto">
          <a:xfrm rot="-5400000">
            <a:off x="1274762" y="39370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2033" name="AutoShape 4"/>
          <p:cNvSpPr>
            <a:spLocks noChangeArrowheads="1"/>
          </p:cNvSpPr>
          <p:nvPr/>
        </p:nvSpPr>
        <p:spPr bwMode="auto">
          <a:xfrm rot="-5400000">
            <a:off x="1754187" y="39370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2034" name="AutoShape 4"/>
          <p:cNvSpPr>
            <a:spLocks noChangeArrowheads="1"/>
          </p:cNvSpPr>
          <p:nvPr/>
        </p:nvSpPr>
        <p:spPr bwMode="auto">
          <a:xfrm rot="-5400000">
            <a:off x="5324475" y="4371975"/>
            <a:ext cx="112713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2035" name="AutoShape 4"/>
          <p:cNvSpPr>
            <a:spLocks noChangeArrowheads="1"/>
          </p:cNvSpPr>
          <p:nvPr/>
        </p:nvSpPr>
        <p:spPr bwMode="auto">
          <a:xfrm rot="-5400000">
            <a:off x="5803900" y="4371975"/>
            <a:ext cx="112713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2036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1350" y="1152525"/>
            <a:ext cx="77724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Consider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We really only need to find the best way to join 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   A   B   C , then join D with this best join. 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How do we find the best join of A   B   C?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     We consider all possible ways: 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    (A   B)   C,     (A   C)   B,    (B   C)   A.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8EC0BD-2401-43C3-A109-E96D58642A7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927100" y="1825625"/>
            <a:ext cx="7772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4" eaLnBrk="1" hangingPunct="1">
              <a:buFontTx/>
              <a:buChar char="•"/>
            </a:pPr>
            <a:endParaRPr lang="en-US" altLang="en-US" sz="3200"/>
          </a:p>
        </p:txBody>
      </p:sp>
      <p:grpSp>
        <p:nvGrpSpPr>
          <p:cNvPr id="43013" name="Group 48"/>
          <p:cNvGrpSpPr>
            <a:grpSpLocks/>
          </p:cNvGrpSpPr>
          <p:nvPr/>
        </p:nvGrpSpPr>
        <p:grpSpPr bwMode="auto">
          <a:xfrm>
            <a:off x="4546600" y="1774825"/>
            <a:ext cx="735013" cy="936625"/>
            <a:chOff x="3460719" y="2813050"/>
            <a:chExt cx="735117" cy="937366"/>
          </a:xfrm>
        </p:grpSpPr>
        <p:sp>
          <p:nvSpPr>
            <p:cNvPr id="43078" name="AutoShape 4"/>
            <p:cNvSpPr>
              <a:spLocks noChangeArrowheads="1"/>
            </p:cNvSpPr>
            <p:nvPr/>
          </p:nvSpPr>
          <p:spPr bwMode="auto">
            <a:xfrm rot="-5400000">
              <a:off x="3605422" y="2784588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3079" name="AutoShape 4"/>
            <p:cNvSpPr>
              <a:spLocks noChangeArrowheads="1"/>
            </p:cNvSpPr>
            <p:nvPr/>
          </p:nvSpPr>
          <p:spPr bwMode="auto">
            <a:xfrm rot="-5400000">
              <a:off x="3798729" y="3106130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3080" name="AutoShape 4"/>
            <p:cNvSpPr>
              <a:spLocks noChangeArrowheads="1"/>
            </p:cNvSpPr>
            <p:nvPr/>
          </p:nvSpPr>
          <p:spPr bwMode="auto">
            <a:xfrm rot="-5400000">
              <a:off x="3983085" y="3442099"/>
              <a:ext cx="113185" cy="170109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308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3448094" y="2992625"/>
              <a:ext cx="135822" cy="11057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82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3690453" y="3336458"/>
              <a:ext cx="144311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83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3891793" y="3631490"/>
              <a:ext cx="118845" cy="850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84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4076900" y="3631481"/>
              <a:ext cx="144311" cy="935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85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3901215" y="3322689"/>
              <a:ext cx="135822" cy="7654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8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3715998" y="2996877"/>
              <a:ext cx="118845" cy="10206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87" name="TextBox 270"/>
            <p:cNvSpPr txBox="1">
              <a:spLocks noChangeArrowheads="1"/>
            </p:cNvSpPr>
            <p:nvPr/>
          </p:nvSpPr>
          <p:spPr bwMode="auto">
            <a:xfrm>
              <a:off x="3924372" y="3315393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088" name="TextBox 271"/>
            <p:cNvSpPr txBox="1">
              <a:spLocks noChangeArrowheads="1"/>
            </p:cNvSpPr>
            <p:nvPr/>
          </p:nvSpPr>
          <p:spPr bwMode="auto">
            <a:xfrm>
              <a:off x="3808061" y="3060526"/>
              <a:ext cx="1847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014" name="Group 258"/>
          <p:cNvGrpSpPr>
            <a:grpSpLocks/>
          </p:cNvGrpSpPr>
          <p:nvPr/>
        </p:nvGrpSpPr>
        <p:grpSpPr bwMode="auto">
          <a:xfrm>
            <a:off x="1593850" y="1774825"/>
            <a:ext cx="931863" cy="955675"/>
            <a:chOff x="428625" y="898525"/>
            <a:chExt cx="1043527" cy="1073149"/>
          </a:xfrm>
        </p:grpSpPr>
        <p:sp>
          <p:nvSpPr>
            <p:cNvPr id="4306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306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4306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307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71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72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73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74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7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76" name="TextBox 270"/>
            <p:cNvSpPr txBox="1">
              <a:spLocks noChangeArrowheads="1"/>
            </p:cNvSpPr>
            <p:nvPr/>
          </p:nvSpPr>
          <p:spPr bwMode="auto">
            <a:xfrm>
              <a:off x="979528" y="1547681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077" name="TextBox 271"/>
            <p:cNvSpPr txBox="1">
              <a:spLocks noChangeArrowheads="1"/>
            </p:cNvSpPr>
            <p:nvPr/>
          </p:nvSpPr>
          <p:spPr bwMode="auto">
            <a:xfrm>
              <a:off x="1265278" y="1176206"/>
              <a:ext cx="206874" cy="31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3015" name="AutoShape 4"/>
          <p:cNvSpPr>
            <a:spLocks noChangeArrowheads="1"/>
          </p:cNvSpPr>
          <p:nvPr/>
        </p:nvSpPr>
        <p:spPr bwMode="auto">
          <a:xfrm rot="-5400000">
            <a:off x="3433762" y="18034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16" name="AutoShape 4"/>
          <p:cNvSpPr>
            <a:spLocks noChangeArrowheads="1"/>
          </p:cNvSpPr>
          <p:nvPr/>
        </p:nvSpPr>
        <p:spPr bwMode="auto">
          <a:xfrm rot="-5400000">
            <a:off x="3198813" y="21351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17" name="AutoShape 4"/>
          <p:cNvSpPr>
            <a:spLocks noChangeArrowheads="1"/>
          </p:cNvSpPr>
          <p:nvPr/>
        </p:nvSpPr>
        <p:spPr bwMode="auto">
          <a:xfrm rot="-5400000">
            <a:off x="3363912" y="24415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43018" name="Straight Connector 262"/>
          <p:cNvCxnSpPr>
            <a:cxnSpLocks noChangeShapeType="1"/>
          </p:cNvCxnSpPr>
          <p:nvPr/>
        </p:nvCxnSpPr>
        <p:spPr bwMode="auto">
          <a:xfrm rot="5400000">
            <a:off x="3276600" y="2011363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19" name="Straight Connector 263"/>
          <p:cNvCxnSpPr>
            <a:cxnSpLocks noChangeShapeType="1"/>
          </p:cNvCxnSpPr>
          <p:nvPr/>
        </p:nvCxnSpPr>
        <p:spPr bwMode="auto">
          <a:xfrm rot="5400000">
            <a:off x="3042443" y="2355057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0" name="Straight Connector 264"/>
          <p:cNvCxnSpPr>
            <a:cxnSpLocks noChangeShapeType="1"/>
          </p:cNvCxnSpPr>
          <p:nvPr/>
        </p:nvCxnSpPr>
        <p:spPr bwMode="auto">
          <a:xfrm rot="5400000">
            <a:off x="3291682" y="2612231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1" name="Straight Connector 265"/>
          <p:cNvCxnSpPr>
            <a:cxnSpLocks noChangeShapeType="1"/>
          </p:cNvCxnSpPr>
          <p:nvPr/>
        </p:nvCxnSpPr>
        <p:spPr bwMode="auto">
          <a:xfrm rot="16200000" flipH="1">
            <a:off x="3420269" y="2602706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2" name="Straight Connector 266"/>
          <p:cNvCxnSpPr>
            <a:cxnSpLocks noChangeShapeType="1"/>
          </p:cNvCxnSpPr>
          <p:nvPr/>
        </p:nvCxnSpPr>
        <p:spPr bwMode="auto">
          <a:xfrm rot="16200000" flipH="1">
            <a:off x="3309937" y="23510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3" name="Straight Connector 267"/>
          <p:cNvCxnSpPr>
            <a:cxnSpLocks noChangeShapeType="1"/>
          </p:cNvCxnSpPr>
          <p:nvPr/>
        </p:nvCxnSpPr>
        <p:spPr bwMode="auto">
          <a:xfrm rot="16200000" flipH="1">
            <a:off x="3544887" y="2016126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24" name="TextBox 270"/>
          <p:cNvSpPr txBox="1">
            <a:spLocks noChangeArrowheads="1"/>
          </p:cNvSpPr>
          <p:nvPr/>
        </p:nvSpPr>
        <p:spPr bwMode="auto">
          <a:xfrm>
            <a:off x="3381375" y="2409825"/>
            <a:ext cx="184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25" name="TextBox 271"/>
          <p:cNvSpPr txBox="1">
            <a:spLocks noChangeArrowheads="1"/>
          </p:cNvSpPr>
          <p:nvPr/>
        </p:nvSpPr>
        <p:spPr bwMode="auto">
          <a:xfrm>
            <a:off x="3636963" y="20796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26" name="AutoShape 4"/>
          <p:cNvSpPr>
            <a:spLocks noChangeArrowheads="1"/>
          </p:cNvSpPr>
          <p:nvPr/>
        </p:nvSpPr>
        <p:spPr bwMode="auto">
          <a:xfrm rot="-5400000">
            <a:off x="6024562" y="17748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27" name="AutoShape 4"/>
          <p:cNvSpPr>
            <a:spLocks noChangeArrowheads="1"/>
          </p:cNvSpPr>
          <p:nvPr/>
        </p:nvSpPr>
        <p:spPr bwMode="auto">
          <a:xfrm rot="-5400000">
            <a:off x="6218238" y="2097088"/>
            <a:ext cx="112712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28" name="AutoShape 4"/>
          <p:cNvSpPr>
            <a:spLocks noChangeArrowheads="1"/>
          </p:cNvSpPr>
          <p:nvPr/>
        </p:nvSpPr>
        <p:spPr bwMode="auto">
          <a:xfrm rot="-5400000">
            <a:off x="6069012" y="2422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43029" name="Straight Connector 262"/>
          <p:cNvCxnSpPr>
            <a:cxnSpLocks noChangeShapeType="1"/>
          </p:cNvCxnSpPr>
          <p:nvPr/>
        </p:nvCxnSpPr>
        <p:spPr bwMode="auto">
          <a:xfrm rot="5400000">
            <a:off x="5867400" y="198278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0" name="Straight Connector 263"/>
          <p:cNvCxnSpPr>
            <a:cxnSpLocks noChangeShapeType="1"/>
          </p:cNvCxnSpPr>
          <p:nvPr/>
        </p:nvCxnSpPr>
        <p:spPr bwMode="auto">
          <a:xfrm rot="5400000">
            <a:off x="6109493" y="2326482"/>
            <a:ext cx="1444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1" name="Straight Connector 264"/>
          <p:cNvCxnSpPr>
            <a:cxnSpLocks noChangeShapeType="1"/>
          </p:cNvCxnSpPr>
          <p:nvPr/>
        </p:nvCxnSpPr>
        <p:spPr bwMode="auto">
          <a:xfrm rot="5400000">
            <a:off x="5996782" y="2583656"/>
            <a:ext cx="119062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2" name="Straight Connector 265"/>
          <p:cNvCxnSpPr>
            <a:cxnSpLocks noChangeShapeType="1"/>
          </p:cNvCxnSpPr>
          <p:nvPr/>
        </p:nvCxnSpPr>
        <p:spPr bwMode="auto">
          <a:xfrm rot="16200000" flipH="1">
            <a:off x="6125369" y="2593181"/>
            <a:ext cx="142875" cy="93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3" name="Straight Connector 266"/>
          <p:cNvCxnSpPr>
            <a:cxnSpLocks noChangeShapeType="1"/>
          </p:cNvCxnSpPr>
          <p:nvPr/>
        </p:nvCxnSpPr>
        <p:spPr bwMode="auto">
          <a:xfrm rot="16200000" flipH="1">
            <a:off x="6319837" y="2312988"/>
            <a:ext cx="136525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4" name="Straight Connector 267"/>
          <p:cNvCxnSpPr>
            <a:cxnSpLocks noChangeShapeType="1"/>
          </p:cNvCxnSpPr>
          <p:nvPr/>
        </p:nvCxnSpPr>
        <p:spPr bwMode="auto">
          <a:xfrm rot="16200000" flipH="1">
            <a:off x="6135687" y="1987551"/>
            <a:ext cx="117475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35" name="TextBox 271"/>
          <p:cNvSpPr txBox="1">
            <a:spLocks noChangeArrowheads="1"/>
          </p:cNvSpPr>
          <p:nvPr/>
        </p:nvSpPr>
        <p:spPr bwMode="auto">
          <a:xfrm>
            <a:off x="6227763" y="2051050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36" name="TextBox 78"/>
          <p:cNvSpPr txBox="1">
            <a:spLocks noChangeArrowheads="1"/>
          </p:cNvSpPr>
          <p:nvPr/>
        </p:nvSpPr>
        <p:spPr bwMode="auto">
          <a:xfrm>
            <a:off x="2268538" y="2009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3037" name="TextBox 79"/>
          <p:cNvSpPr txBox="1">
            <a:spLocks noChangeArrowheads="1"/>
          </p:cNvSpPr>
          <p:nvPr/>
        </p:nvSpPr>
        <p:spPr bwMode="auto">
          <a:xfrm>
            <a:off x="5659438" y="20478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3038" name="TextBox 80"/>
          <p:cNvSpPr txBox="1">
            <a:spLocks noChangeArrowheads="1"/>
          </p:cNvSpPr>
          <p:nvPr/>
        </p:nvSpPr>
        <p:spPr bwMode="auto">
          <a:xfrm>
            <a:off x="4316413" y="20002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3039" name="TextBox 81"/>
          <p:cNvSpPr txBox="1">
            <a:spLocks noChangeArrowheads="1"/>
          </p:cNvSpPr>
          <p:nvPr/>
        </p:nvSpPr>
        <p:spPr bwMode="auto">
          <a:xfrm>
            <a:off x="3554413" y="20574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3040" name="TextBox 82"/>
          <p:cNvSpPr txBox="1">
            <a:spLocks noChangeArrowheads="1"/>
          </p:cNvSpPr>
          <p:nvPr/>
        </p:nvSpPr>
        <p:spPr bwMode="auto">
          <a:xfrm>
            <a:off x="6307138" y="233362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3041" name="TextBox 83"/>
          <p:cNvSpPr txBox="1">
            <a:spLocks noChangeArrowheads="1"/>
          </p:cNvSpPr>
          <p:nvPr/>
        </p:nvSpPr>
        <p:spPr bwMode="auto">
          <a:xfrm>
            <a:off x="4630738" y="23431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3042" name="TextBox 84"/>
          <p:cNvSpPr txBox="1">
            <a:spLocks noChangeArrowheads="1"/>
          </p:cNvSpPr>
          <p:nvPr/>
        </p:nvSpPr>
        <p:spPr bwMode="auto">
          <a:xfrm>
            <a:off x="3116263" y="26670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3043" name="TextBox 85"/>
          <p:cNvSpPr txBox="1">
            <a:spLocks noChangeArrowheads="1"/>
          </p:cNvSpPr>
          <p:nvPr/>
        </p:nvSpPr>
        <p:spPr bwMode="auto">
          <a:xfrm>
            <a:off x="14112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3044" name="TextBox 87"/>
          <p:cNvSpPr txBox="1">
            <a:spLocks noChangeArrowheads="1"/>
          </p:cNvSpPr>
          <p:nvPr/>
        </p:nvSpPr>
        <p:spPr bwMode="auto">
          <a:xfrm>
            <a:off x="5840413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3045" name="TextBox 88"/>
          <p:cNvSpPr txBox="1">
            <a:spLocks noChangeArrowheads="1"/>
          </p:cNvSpPr>
          <p:nvPr/>
        </p:nvSpPr>
        <p:spPr bwMode="auto">
          <a:xfrm>
            <a:off x="518318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3046" name="TextBox 89"/>
          <p:cNvSpPr txBox="1">
            <a:spLocks noChangeArrowheads="1"/>
          </p:cNvSpPr>
          <p:nvPr/>
        </p:nvSpPr>
        <p:spPr bwMode="auto">
          <a:xfrm>
            <a:off x="2887663" y="23907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3047" name="TextBox 90"/>
          <p:cNvSpPr txBox="1">
            <a:spLocks noChangeArrowheads="1"/>
          </p:cNvSpPr>
          <p:nvPr/>
        </p:nvSpPr>
        <p:spPr bwMode="auto">
          <a:xfrm>
            <a:off x="177323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3048" name="TextBox 91"/>
          <p:cNvSpPr txBox="1">
            <a:spLocks noChangeArrowheads="1"/>
          </p:cNvSpPr>
          <p:nvPr/>
        </p:nvSpPr>
        <p:spPr bwMode="auto">
          <a:xfrm>
            <a:off x="6116638" y="26289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3049" name="TextBox 92"/>
          <p:cNvSpPr txBox="1">
            <a:spLocks noChangeArrowheads="1"/>
          </p:cNvSpPr>
          <p:nvPr/>
        </p:nvSpPr>
        <p:spPr bwMode="auto">
          <a:xfrm>
            <a:off x="4783138" y="264795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3050" name="TextBox 93"/>
          <p:cNvSpPr txBox="1">
            <a:spLocks noChangeArrowheads="1"/>
          </p:cNvSpPr>
          <p:nvPr/>
        </p:nvSpPr>
        <p:spPr bwMode="auto">
          <a:xfrm>
            <a:off x="3430588" y="2657475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3051" name="TextBox 94"/>
          <p:cNvSpPr txBox="1">
            <a:spLocks noChangeArrowheads="1"/>
          </p:cNvSpPr>
          <p:nvPr/>
        </p:nvSpPr>
        <p:spPr bwMode="auto">
          <a:xfrm>
            <a:off x="2020888" y="2324100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3052" name="Oval 71"/>
          <p:cNvSpPr>
            <a:spLocks noChangeArrowheads="1"/>
          </p:cNvSpPr>
          <p:nvPr/>
        </p:nvSpPr>
        <p:spPr bwMode="auto">
          <a:xfrm>
            <a:off x="1419225" y="1971675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3053" name="Oval 73"/>
          <p:cNvSpPr>
            <a:spLocks noChangeArrowheads="1"/>
          </p:cNvSpPr>
          <p:nvPr/>
        </p:nvSpPr>
        <p:spPr bwMode="auto">
          <a:xfrm>
            <a:off x="2828925" y="203835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3054" name="Oval 74"/>
          <p:cNvSpPr>
            <a:spLocks noChangeArrowheads="1"/>
          </p:cNvSpPr>
          <p:nvPr/>
        </p:nvSpPr>
        <p:spPr bwMode="auto">
          <a:xfrm>
            <a:off x="4581525" y="198120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3055" name="Oval 75"/>
          <p:cNvSpPr>
            <a:spLocks noChangeArrowheads="1"/>
          </p:cNvSpPr>
          <p:nvPr/>
        </p:nvSpPr>
        <p:spPr bwMode="auto">
          <a:xfrm>
            <a:off x="5838825" y="2019300"/>
            <a:ext cx="904875" cy="12192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3056" name="AutoShape 4"/>
          <p:cNvSpPr>
            <a:spLocks noChangeArrowheads="1"/>
          </p:cNvSpPr>
          <p:nvPr/>
        </p:nvSpPr>
        <p:spPr bwMode="auto">
          <a:xfrm rot="-5400000">
            <a:off x="1274762" y="39370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57" name="AutoShape 4"/>
          <p:cNvSpPr>
            <a:spLocks noChangeArrowheads="1"/>
          </p:cNvSpPr>
          <p:nvPr/>
        </p:nvSpPr>
        <p:spPr bwMode="auto">
          <a:xfrm rot="-5400000">
            <a:off x="1754187" y="39370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58" name="AutoShape 4"/>
          <p:cNvSpPr>
            <a:spLocks noChangeArrowheads="1"/>
          </p:cNvSpPr>
          <p:nvPr/>
        </p:nvSpPr>
        <p:spPr bwMode="auto">
          <a:xfrm rot="-5400000">
            <a:off x="5324475" y="4371975"/>
            <a:ext cx="112713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59" name="AutoShape 4"/>
          <p:cNvSpPr>
            <a:spLocks noChangeArrowheads="1"/>
          </p:cNvSpPr>
          <p:nvPr/>
        </p:nvSpPr>
        <p:spPr bwMode="auto">
          <a:xfrm rot="-5400000">
            <a:off x="5803900" y="4371975"/>
            <a:ext cx="112713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60" name="AutoShape 4"/>
          <p:cNvSpPr>
            <a:spLocks noChangeArrowheads="1"/>
          </p:cNvSpPr>
          <p:nvPr/>
        </p:nvSpPr>
        <p:spPr bwMode="auto">
          <a:xfrm rot="-5400000">
            <a:off x="1492251" y="5256212"/>
            <a:ext cx="112712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61" name="AutoShape 4"/>
          <p:cNvSpPr>
            <a:spLocks noChangeArrowheads="1"/>
          </p:cNvSpPr>
          <p:nvPr/>
        </p:nvSpPr>
        <p:spPr bwMode="auto">
          <a:xfrm rot="-5400000">
            <a:off x="5818187" y="52419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62" name="AutoShape 4"/>
          <p:cNvSpPr>
            <a:spLocks noChangeArrowheads="1"/>
          </p:cNvSpPr>
          <p:nvPr/>
        </p:nvSpPr>
        <p:spPr bwMode="auto">
          <a:xfrm rot="-5400000">
            <a:off x="5226051" y="5246687"/>
            <a:ext cx="112712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63" name="AutoShape 4"/>
          <p:cNvSpPr>
            <a:spLocks noChangeArrowheads="1"/>
          </p:cNvSpPr>
          <p:nvPr/>
        </p:nvSpPr>
        <p:spPr bwMode="auto">
          <a:xfrm rot="-5400000">
            <a:off x="3997326" y="5256212"/>
            <a:ext cx="112712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64" name="AutoShape 4"/>
          <p:cNvSpPr>
            <a:spLocks noChangeArrowheads="1"/>
          </p:cNvSpPr>
          <p:nvPr/>
        </p:nvSpPr>
        <p:spPr bwMode="auto">
          <a:xfrm rot="-5400000">
            <a:off x="3414712" y="52673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65" name="AutoShape 4"/>
          <p:cNvSpPr>
            <a:spLocks noChangeArrowheads="1"/>
          </p:cNvSpPr>
          <p:nvPr/>
        </p:nvSpPr>
        <p:spPr bwMode="auto">
          <a:xfrm rot="-5400000">
            <a:off x="2070101" y="5256212"/>
            <a:ext cx="112712" cy="1698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3066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42925"/>
            <a:ext cx="8077200" cy="523875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general algorithm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0875" y="1543050"/>
            <a:ext cx="7772400" cy="45815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Input: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relations R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endParaRPr lang="en-US" sz="1600" i="1" baseline="-25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Output: the best join of R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endParaRPr lang="en-US" sz="1600" i="1" baseline="-25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FOR each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DO {cost(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= 0;  size(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= 0};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FOR each pair of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DO {cost(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= 0;  compute size(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)};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= 3 TO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DO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         FOR any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relations S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S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of R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DO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              FOR each partition  P = {(S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baseline="-4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), (S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>
                <a:latin typeface="Times New Roman" pitchFamily="18" charset="0"/>
                <a:cs typeface="Times New Roman" pitchFamily="18" charset="0"/>
              </a:rPr>
              <a:t>j+1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)} of S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S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DO 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                    cost(P) = cost(S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baseline="-4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+ size(S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baseline="-4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…   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+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                                   cost(S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>
                <a:latin typeface="Times New Roman" pitchFamily="18" charset="0"/>
                <a:cs typeface="Times New Roman" pitchFamily="18" charset="0"/>
              </a:rPr>
              <a:t>j+1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+ size(S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>
                <a:latin typeface="Times New Roman" pitchFamily="18" charset="0"/>
                <a:cs typeface="Times New Roman" pitchFamily="18" charset="0"/>
              </a:rPr>
              <a:t>j+1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…  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100" i="1" baseline="-40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);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              let cost(S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S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be the smallest cost(P) among the above partitions;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              compute size(S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S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…  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(and remember this partition P);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4.        Return cost(R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44036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2080BE-53C4-4B5C-A484-9D590C5C97B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44037" name="AutoShape 4"/>
          <p:cNvSpPr>
            <a:spLocks noChangeArrowheads="1"/>
          </p:cNvSpPr>
          <p:nvPr/>
        </p:nvSpPr>
        <p:spPr bwMode="auto">
          <a:xfrm rot="-5400000">
            <a:off x="6671469" y="2842419"/>
            <a:ext cx="92075" cy="109537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4038" name="AutoShape 4"/>
          <p:cNvSpPr>
            <a:spLocks noChangeArrowheads="1"/>
          </p:cNvSpPr>
          <p:nvPr/>
        </p:nvSpPr>
        <p:spPr bwMode="auto">
          <a:xfrm rot="-5400000">
            <a:off x="5363369" y="4021932"/>
            <a:ext cx="92075" cy="109537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4039" name="AutoShape 4"/>
          <p:cNvSpPr>
            <a:spLocks noChangeArrowheads="1"/>
          </p:cNvSpPr>
          <p:nvPr/>
        </p:nvSpPr>
        <p:spPr bwMode="auto">
          <a:xfrm rot="-5400000">
            <a:off x="4936331" y="4021932"/>
            <a:ext cx="92075" cy="109538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4040" name="AutoShape 4"/>
          <p:cNvSpPr>
            <a:spLocks noChangeArrowheads="1"/>
          </p:cNvSpPr>
          <p:nvPr/>
        </p:nvSpPr>
        <p:spPr bwMode="auto">
          <a:xfrm rot="-5400000">
            <a:off x="5441156" y="4309269"/>
            <a:ext cx="92075" cy="109538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4041" name="AutoShape 4"/>
          <p:cNvSpPr>
            <a:spLocks noChangeArrowheads="1"/>
          </p:cNvSpPr>
          <p:nvPr/>
        </p:nvSpPr>
        <p:spPr bwMode="auto">
          <a:xfrm rot="-5400000">
            <a:off x="5088731" y="4307682"/>
            <a:ext cx="92075" cy="109538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4042" name="AutoShape 4"/>
          <p:cNvSpPr>
            <a:spLocks noChangeArrowheads="1"/>
          </p:cNvSpPr>
          <p:nvPr/>
        </p:nvSpPr>
        <p:spPr bwMode="auto">
          <a:xfrm rot="-5400000">
            <a:off x="3447256" y="4880769"/>
            <a:ext cx="92075" cy="109538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4043" name="AutoShape 4"/>
          <p:cNvSpPr>
            <a:spLocks noChangeArrowheads="1"/>
          </p:cNvSpPr>
          <p:nvPr/>
        </p:nvSpPr>
        <p:spPr bwMode="auto">
          <a:xfrm rot="-5400000">
            <a:off x="3780631" y="4890294"/>
            <a:ext cx="92075" cy="109538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4044" name="AutoShape 4"/>
          <p:cNvSpPr>
            <a:spLocks noChangeArrowheads="1"/>
          </p:cNvSpPr>
          <p:nvPr/>
        </p:nvSpPr>
        <p:spPr bwMode="auto">
          <a:xfrm rot="-5400000">
            <a:off x="3102769" y="4880769"/>
            <a:ext cx="92075" cy="109537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0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44F49C-FAE0-445C-A9BF-1B7524A640C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45061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5062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5063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5064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5065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F75A368-3E0E-4042-9771-A49385A0BE6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46084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6085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6086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6087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6088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46089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46090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46091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46092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46093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46094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6095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B26EEF-18AB-4F3D-BFDE-1FA2A07EE6C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47108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7109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7110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7111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7112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47113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47114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47115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47116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47117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47118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47119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47120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47121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47122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7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61F502-7637-460D-975A-889D50B285F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48132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8133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8134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8135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8136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48137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48138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48139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48140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48141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48142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48143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48144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48145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48146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48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4087DE-9ADA-43AB-9821-763253D9C6F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49156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9157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9158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9159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49160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49161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49162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49163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49164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49165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49166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49167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49168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49169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49170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49171" name="Group 66"/>
          <p:cNvGrpSpPr>
            <a:grpSpLocks/>
          </p:cNvGrpSpPr>
          <p:nvPr/>
        </p:nvGrpSpPr>
        <p:grpSpPr bwMode="auto">
          <a:xfrm>
            <a:off x="5975350" y="4003675"/>
            <a:ext cx="365125" cy="303213"/>
            <a:chOff x="793657" y="5413375"/>
            <a:chExt cx="365726" cy="302566"/>
          </a:xfrm>
        </p:grpSpPr>
        <p:sp>
          <p:nvSpPr>
            <p:cNvPr id="4920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920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20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9172" name="Group 66"/>
          <p:cNvGrpSpPr>
            <a:grpSpLocks/>
          </p:cNvGrpSpPr>
          <p:nvPr/>
        </p:nvGrpSpPr>
        <p:grpSpPr bwMode="auto">
          <a:xfrm>
            <a:off x="7242175" y="3975100"/>
            <a:ext cx="365125" cy="303213"/>
            <a:chOff x="793657" y="5413375"/>
            <a:chExt cx="365726" cy="302566"/>
          </a:xfrm>
        </p:grpSpPr>
        <p:sp>
          <p:nvSpPr>
            <p:cNvPr id="4919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920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20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9173" name="Group 66"/>
          <p:cNvGrpSpPr>
            <a:grpSpLocks/>
          </p:cNvGrpSpPr>
          <p:nvPr/>
        </p:nvGrpSpPr>
        <p:grpSpPr bwMode="auto">
          <a:xfrm>
            <a:off x="5756275" y="4337050"/>
            <a:ext cx="365125" cy="303213"/>
            <a:chOff x="793657" y="5413375"/>
            <a:chExt cx="365726" cy="302566"/>
          </a:xfrm>
        </p:grpSpPr>
        <p:sp>
          <p:nvSpPr>
            <p:cNvPr id="4919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919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19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9174" name="Group 66"/>
          <p:cNvGrpSpPr>
            <a:grpSpLocks/>
          </p:cNvGrpSpPr>
          <p:nvPr/>
        </p:nvGrpSpPr>
        <p:grpSpPr bwMode="auto">
          <a:xfrm>
            <a:off x="7013575" y="4318000"/>
            <a:ext cx="365125" cy="303213"/>
            <a:chOff x="793657" y="5413375"/>
            <a:chExt cx="365726" cy="302566"/>
          </a:xfrm>
        </p:grpSpPr>
        <p:sp>
          <p:nvSpPr>
            <p:cNvPr id="4919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919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19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9175" name="Group 66"/>
          <p:cNvGrpSpPr>
            <a:grpSpLocks/>
          </p:cNvGrpSpPr>
          <p:nvPr/>
        </p:nvGrpSpPr>
        <p:grpSpPr bwMode="auto">
          <a:xfrm>
            <a:off x="8089900" y="4327525"/>
            <a:ext cx="365125" cy="303213"/>
            <a:chOff x="793657" y="5413375"/>
            <a:chExt cx="365726" cy="302566"/>
          </a:xfrm>
        </p:grpSpPr>
        <p:sp>
          <p:nvSpPr>
            <p:cNvPr id="4919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919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19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9176" name="Group 66"/>
          <p:cNvGrpSpPr>
            <a:grpSpLocks/>
          </p:cNvGrpSpPr>
          <p:nvPr/>
        </p:nvGrpSpPr>
        <p:grpSpPr bwMode="auto">
          <a:xfrm>
            <a:off x="8318500" y="3965575"/>
            <a:ext cx="365125" cy="303213"/>
            <a:chOff x="793657" y="5413375"/>
            <a:chExt cx="365726" cy="302566"/>
          </a:xfrm>
        </p:grpSpPr>
        <p:sp>
          <p:nvSpPr>
            <p:cNvPr id="4918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4918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18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177" name="TextBox 43"/>
          <p:cNvSpPr txBox="1">
            <a:spLocks noChangeArrowheads="1"/>
          </p:cNvSpPr>
          <p:nvPr/>
        </p:nvSpPr>
        <p:spPr bwMode="auto">
          <a:xfrm>
            <a:off x="5984875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9178" name="TextBox 44"/>
          <p:cNvSpPr txBox="1">
            <a:spLocks noChangeArrowheads="1"/>
          </p:cNvSpPr>
          <p:nvPr/>
        </p:nvSpPr>
        <p:spPr bwMode="auto">
          <a:xfrm>
            <a:off x="5575300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9179" name="TextBox 45"/>
          <p:cNvSpPr txBox="1">
            <a:spLocks noChangeArrowheads="1"/>
          </p:cNvSpPr>
          <p:nvPr/>
        </p:nvSpPr>
        <p:spPr bwMode="auto">
          <a:xfrm>
            <a:off x="6813550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9180" name="TextBox 46"/>
          <p:cNvSpPr txBox="1">
            <a:spLocks noChangeArrowheads="1"/>
          </p:cNvSpPr>
          <p:nvPr/>
        </p:nvSpPr>
        <p:spPr bwMode="auto">
          <a:xfrm>
            <a:off x="6194425" y="42291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9181" name="TextBox 47"/>
          <p:cNvSpPr txBox="1">
            <a:spLocks noChangeArrowheads="1"/>
          </p:cNvSpPr>
          <p:nvPr/>
        </p:nvSpPr>
        <p:spPr bwMode="auto">
          <a:xfrm>
            <a:off x="8556625" y="4181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9182" name="TextBox 48"/>
          <p:cNvSpPr txBox="1">
            <a:spLocks noChangeArrowheads="1"/>
          </p:cNvSpPr>
          <p:nvPr/>
        </p:nvSpPr>
        <p:spPr bwMode="auto">
          <a:xfrm>
            <a:off x="788035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9183" name="TextBox 49"/>
          <p:cNvSpPr txBox="1">
            <a:spLocks noChangeArrowheads="1"/>
          </p:cNvSpPr>
          <p:nvPr/>
        </p:nvSpPr>
        <p:spPr bwMode="auto">
          <a:xfrm>
            <a:off x="7489825" y="42005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9184" name="TextBox 50"/>
          <p:cNvSpPr txBox="1">
            <a:spLocks noChangeArrowheads="1"/>
          </p:cNvSpPr>
          <p:nvPr/>
        </p:nvSpPr>
        <p:spPr bwMode="auto">
          <a:xfrm>
            <a:off x="7223125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9185" name="TextBox 51"/>
          <p:cNvSpPr txBox="1">
            <a:spLocks noChangeArrowheads="1"/>
          </p:cNvSpPr>
          <p:nvPr/>
        </p:nvSpPr>
        <p:spPr bwMode="auto">
          <a:xfrm>
            <a:off x="831850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9186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9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721884-5ED6-4A13-BD8B-0F98927462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50180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0181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0182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0183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0184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0185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0186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0187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0188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0189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0190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50191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50192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50193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50194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0195" name="Group 66"/>
          <p:cNvGrpSpPr>
            <a:grpSpLocks/>
          </p:cNvGrpSpPr>
          <p:nvPr/>
        </p:nvGrpSpPr>
        <p:grpSpPr bwMode="auto">
          <a:xfrm>
            <a:off x="5975350" y="4003675"/>
            <a:ext cx="365125" cy="303213"/>
            <a:chOff x="793657" y="5413375"/>
            <a:chExt cx="365726" cy="302566"/>
          </a:xfrm>
        </p:grpSpPr>
        <p:sp>
          <p:nvSpPr>
            <p:cNvPr id="5022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022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22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0196" name="Group 66"/>
          <p:cNvGrpSpPr>
            <a:grpSpLocks/>
          </p:cNvGrpSpPr>
          <p:nvPr/>
        </p:nvGrpSpPr>
        <p:grpSpPr bwMode="auto">
          <a:xfrm>
            <a:off x="7242175" y="3975100"/>
            <a:ext cx="365125" cy="303213"/>
            <a:chOff x="793657" y="5413375"/>
            <a:chExt cx="365726" cy="302566"/>
          </a:xfrm>
        </p:grpSpPr>
        <p:sp>
          <p:nvSpPr>
            <p:cNvPr id="5022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022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22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0197" name="Group 66"/>
          <p:cNvGrpSpPr>
            <a:grpSpLocks/>
          </p:cNvGrpSpPr>
          <p:nvPr/>
        </p:nvGrpSpPr>
        <p:grpSpPr bwMode="auto">
          <a:xfrm>
            <a:off x="5756275" y="4337050"/>
            <a:ext cx="365125" cy="303213"/>
            <a:chOff x="793657" y="5413375"/>
            <a:chExt cx="365726" cy="302566"/>
          </a:xfrm>
        </p:grpSpPr>
        <p:sp>
          <p:nvSpPr>
            <p:cNvPr id="5022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022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22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0198" name="Group 66"/>
          <p:cNvGrpSpPr>
            <a:grpSpLocks/>
          </p:cNvGrpSpPr>
          <p:nvPr/>
        </p:nvGrpSpPr>
        <p:grpSpPr bwMode="auto">
          <a:xfrm>
            <a:off x="7013575" y="4318000"/>
            <a:ext cx="365125" cy="303213"/>
            <a:chOff x="793657" y="5413375"/>
            <a:chExt cx="365726" cy="302566"/>
          </a:xfrm>
        </p:grpSpPr>
        <p:sp>
          <p:nvSpPr>
            <p:cNvPr id="5021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021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21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0199" name="Group 66"/>
          <p:cNvGrpSpPr>
            <a:grpSpLocks/>
          </p:cNvGrpSpPr>
          <p:nvPr/>
        </p:nvGrpSpPr>
        <p:grpSpPr bwMode="auto">
          <a:xfrm>
            <a:off x="8089900" y="4327525"/>
            <a:ext cx="365125" cy="303213"/>
            <a:chOff x="793657" y="5413375"/>
            <a:chExt cx="365726" cy="302566"/>
          </a:xfrm>
        </p:grpSpPr>
        <p:sp>
          <p:nvSpPr>
            <p:cNvPr id="5021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021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21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0200" name="Group 66"/>
          <p:cNvGrpSpPr>
            <a:grpSpLocks/>
          </p:cNvGrpSpPr>
          <p:nvPr/>
        </p:nvGrpSpPr>
        <p:grpSpPr bwMode="auto">
          <a:xfrm>
            <a:off x="8318500" y="3965575"/>
            <a:ext cx="365125" cy="303213"/>
            <a:chOff x="793657" y="5413375"/>
            <a:chExt cx="365726" cy="302566"/>
          </a:xfrm>
        </p:grpSpPr>
        <p:sp>
          <p:nvSpPr>
            <p:cNvPr id="5021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021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21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0201" name="TextBox 43"/>
          <p:cNvSpPr txBox="1">
            <a:spLocks noChangeArrowheads="1"/>
          </p:cNvSpPr>
          <p:nvPr/>
        </p:nvSpPr>
        <p:spPr bwMode="auto">
          <a:xfrm>
            <a:off x="5984875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0202" name="TextBox 44"/>
          <p:cNvSpPr txBox="1">
            <a:spLocks noChangeArrowheads="1"/>
          </p:cNvSpPr>
          <p:nvPr/>
        </p:nvSpPr>
        <p:spPr bwMode="auto">
          <a:xfrm>
            <a:off x="5575300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0203" name="TextBox 45"/>
          <p:cNvSpPr txBox="1">
            <a:spLocks noChangeArrowheads="1"/>
          </p:cNvSpPr>
          <p:nvPr/>
        </p:nvSpPr>
        <p:spPr bwMode="auto">
          <a:xfrm>
            <a:off x="6813550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0204" name="TextBox 46"/>
          <p:cNvSpPr txBox="1">
            <a:spLocks noChangeArrowheads="1"/>
          </p:cNvSpPr>
          <p:nvPr/>
        </p:nvSpPr>
        <p:spPr bwMode="auto">
          <a:xfrm>
            <a:off x="6194425" y="42291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0205" name="TextBox 47"/>
          <p:cNvSpPr txBox="1">
            <a:spLocks noChangeArrowheads="1"/>
          </p:cNvSpPr>
          <p:nvPr/>
        </p:nvSpPr>
        <p:spPr bwMode="auto">
          <a:xfrm>
            <a:off x="8556625" y="4181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0206" name="TextBox 48"/>
          <p:cNvSpPr txBox="1">
            <a:spLocks noChangeArrowheads="1"/>
          </p:cNvSpPr>
          <p:nvPr/>
        </p:nvSpPr>
        <p:spPr bwMode="auto">
          <a:xfrm>
            <a:off x="788035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0207" name="TextBox 49"/>
          <p:cNvSpPr txBox="1">
            <a:spLocks noChangeArrowheads="1"/>
          </p:cNvSpPr>
          <p:nvPr/>
        </p:nvSpPr>
        <p:spPr bwMode="auto">
          <a:xfrm>
            <a:off x="7489825" y="42005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0208" name="TextBox 50"/>
          <p:cNvSpPr txBox="1">
            <a:spLocks noChangeArrowheads="1"/>
          </p:cNvSpPr>
          <p:nvPr/>
        </p:nvSpPr>
        <p:spPr bwMode="auto">
          <a:xfrm>
            <a:off x="7223125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0209" name="TextBox 51"/>
          <p:cNvSpPr txBox="1">
            <a:spLocks noChangeArrowheads="1"/>
          </p:cNvSpPr>
          <p:nvPr/>
        </p:nvSpPr>
        <p:spPr bwMode="auto">
          <a:xfrm>
            <a:off x="831850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0210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FE8FC5-E01F-4ED3-BA52-CF1B223CDA3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51204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1205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1206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1207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1208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1209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1210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1211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1212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1213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1214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51215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51216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51217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51218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1219" name="Group 66"/>
          <p:cNvGrpSpPr>
            <a:grpSpLocks/>
          </p:cNvGrpSpPr>
          <p:nvPr/>
        </p:nvGrpSpPr>
        <p:grpSpPr bwMode="auto">
          <a:xfrm>
            <a:off x="5975350" y="4003675"/>
            <a:ext cx="365125" cy="303213"/>
            <a:chOff x="793657" y="5413375"/>
            <a:chExt cx="365726" cy="302566"/>
          </a:xfrm>
        </p:grpSpPr>
        <p:sp>
          <p:nvSpPr>
            <p:cNvPr id="5125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125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5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20" name="Group 66"/>
          <p:cNvGrpSpPr>
            <a:grpSpLocks/>
          </p:cNvGrpSpPr>
          <p:nvPr/>
        </p:nvGrpSpPr>
        <p:grpSpPr bwMode="auto">
          <a:xfrm>
            <a:off x="7242175" y="3975100"/>
            <a:ext cx="365125" cy="303213"/>
            <a:chOff x="793657" y="5413375"/>
            <a:chExt cx="365726" cy="302566"/>
          </a:xfrm>
        </p:grpSpPr>
        <p:sp>
          <p:nvSpPr>
            <p:cNvPr id="5124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124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5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21" name="Group 66"/>
          <p:cNvGrpSpPr>
            <a:grpSpLocks/>
          </p:cNvGrpSpPr>
          <p:nvPr/>
        </p:nvGrpSpPr>
        <p:grpSpPr bwMode="auto">
          <a:xfrm>
            <a:off x="5756275" y="4337050"/>
            <a:ext cx="365125" cy="303213"/>
            <a:chOff x="793657" y="5413375"/>
            <a:chExt cx="365726" cy="302566"/>
          </a:xfrm>
        </p:grpSpPr>
        <p:sp>
          <p:nvSpPr>
            <p:cNvPr id="5124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124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4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22" name="Group 66"/>
          <p:cNvGrpSpPr>
            <a:grpSpLocks/>
          </p:cNvGrpSpPr>
          <p:nvPr/>
        </p:nvGrpSpPr>
        <p:grpSpPr bwMode="auto">
          <a:xfrm>
            <a:off x="7013575" y="4318000"/>
            <a:ext cx="365125" cy="303213"/>
            <a:chOff x="793657" y="5413375"/>
            <a:chExt cx="365726" cy="302566"/>
          </a:xfrm>
        </p:grpSpPr>
        <p:sp>
          <p:nvSpPr>
            <p:cNvPr id="5124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124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4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23" name="Group 66"/>
          <p:cNvGrpSpPr>
            <a:grpSpLocks/>
          </p:cNvGrpSpPr>
          <p:nvPr/>
        </p:nvGrpSpPr>
        <p:grpSpPr bwMode="auto">
          <a:xfrm>
            <a:off x="8089900" y="4327525"/>
            <a:ext cx="365125" cy="303213"/>
            <a:chOff x="793657" y="5413375"/>
            <a:chExt cx="365726" cy="302566"/>
          </a:xfrm>
        </p:grpSpPr>
        <p:sp>
          <p:nvSpPr>
            <p:cNvPr id="5123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124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4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24" name="Group 66"/>
          <p:cNvGrpSpPr>
            <a:grpSpLocks/>
          </p:cNvGrpSpPr>
          <p:nvPr/>
        </p:nvGrpSpPr>
        <p:grpSpPr bwMode="auto">
          <a:xfrm>
            <a:off x="8318500" y="3965575"/>
            <a:ext cx="365125" cy="303213"/>
            <a:chOff x="793657" y="5413375"/>
            <a:chExt cx="365726" cy="302566"/>
          </a:xfrm>
        </p:grpSpPr>
        <p:sp>
          <p:nvSpPr>
            <p:cNvPr id="5123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123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3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1225" name="TextBox 43"/>
          <p:cNvSpPr txBox="1">
            <a:spLocks noChangeArrowheads="1"/>
          </p:cNvSpPr>
          <p:nvPr/>
        </p:nvSpPr>
        <p:spPr bwMode="auto">
          <a:xfrm>
            <a:off x="5984875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1226" name="TextBox 44"/>
          <p:cNvSpPr txBox="1">
            <a:spLocks noChangeArrowheads="1"/>
          </p:cNvSpPr>
          <p:nvPr/>
        </p:nvSpPr>
        <p:spPr bwMode="auto">
          <a:xfrm>
            <a:off x="5575300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1227" name="TextBox 45"/>
          <p:cNvSpPr txBox="1">
            <a:spLocks noChangeArrowheads="1"/>
          </p:cNvSpPr>
          <p:nvPr/>
        </p:nvSpPr>
        <p:spPr bwMode="auto">
          <a:xfrm>
            <a:off x="6813550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1228" name="TextBox 46"/>
          <p:cNvSpPr txBox="1">
            <a:spLocks noChangeArrowheads="1"/>
          </p:cNvSpPr>
          <p:nvPr/>
        </p:nvSpPr>
        <p:spPr bwMode="auto">
          <a:xfrm>
            <a:off x="6194425" y="42291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1229" name="TextBox 47"/>
          <p:cNvSpPr txBox="1">
            <a:spLocks noChangeArrowheads="1"/>
          </p:cNvSpPr>
          <p:nvPr/>
        </p:nvSpPr>
        <p:spPr bwMode="auto">
          <a:xfrm>
            <a:off x="8556625" y="4181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1230" name="TextBox 48"/>
          <p:cNvSpPr txBox="1">
            <a:spLocks noChangeArrowheads="1"/>
          </p:cNvSpPr>
          <p:nvPr/>
        </p:nvSpPr>
        <p:spPr bwMode="auto">
          <a:xfrm>
            <a:off x="788035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1231" name="TextBox 49"/>
          <p:cNvSpPr txBox="1">
            <a:spLocks noChangeArrowheads="1"/>
          </p:cNvSpPr>
          <p:nvPr/>
        </p:nvSpPr>
        <p:spPr bwMode="auto">
          <a:xfrm>
            <a:off x="7489825" y="42005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1232" name="TextBox 50"/>
          <p:cNvSpPr txBox="1">
            <a:spLocks noChangeArrowheads="1"/>
          </p:cNvSpPr>
          <p:nvPr/>
        </p:nvSpPr>
        <p:spPr bwMode="auto">
          <a:xfrm>
            <a:off x="7223125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1233" name="TextBox 51"/>
          <p:cNvSpPr txBox="1">
            <a:spLocks noChangeArrowheads="1"/>
          </p:cNvSpPr>
          <p:nvPr/>
        </p:nvSpPr>
        <p:spPr bwMode="auto">
          <a:xfrm>
            <a:off x="831850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1234" name="Oval 52"/>
          <p:cNvSpPr>
            <a:spLocks noChangeArrowheads="1"/>
          </p:cNvSpPr>
          <p:nvPr/>
        </p:nvSpPr>
        <p:spPr bwMode="auto">
          <a:xfrm>
            <a:off x="4333875" y="2628900"/>
            <a:ext cx="1162050" cy="809625"/>
          </a:xfrm>
          <a:prstGeom prst="ellips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1235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2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FDF4A7-D4FA-452F-A57A-15359D814D4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52228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2229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2230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2231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2232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2233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2234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2235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2236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2237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2238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52239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52240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52241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52242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2243" name="Group 66"/>
          <p:cNvGrpSpPr>
            <a:grpSpLocks/>
          </p:cNvGrpSpPr>
          <p:nvPr/>
        </p:nvGrpSpPr>
        <p:grpSpPr bwMode="auto">
          <a:xfrm>
            <a:off x="5975350" y="4003675"/>
            <a:ext cx="365125" cy="303213"/>
            <a:chOff x="793657" y="5413375"/>
            <a:chExt cx="365726" cy="302566"/>
          </a:xfrm>
        </p:grpSpPr>
        <p:sp>
          <p:nvSpPr>
            <p:cNvPr id="5227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00B050"/>
                  </a:solidFill>
                </a:rPr>
                <a:t> </a:t>
              </a:r>
            </a:p>
          </p:txBody>
        </p:sp>
        <p:cxnSp>
          <p:nvCxnSpPr>
            <p:cNvPr id="5227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7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44" name="Group 66"/>
          <p:cNvGrpSpPr>
            <a:grpSpLocks/>
          </p:cNvGrpSpPr>
          <p:nvPr/>
        </p:nvGrpSpPr>
        <p:grpSpPr bwMode="auto">
          <a:xfrm>
            <a:off x="7242175" y="3975100"/>
            <a:ext cx="365125" cy="303213"/>
            <a:chOff x="793657" y="5413375"/>
            <a:chExt cx="365726" cy="302566"/>
          </a:xfrm>
        </p:grpSpPr>
        <p:sp>
          <p:nvSpPr>
            <p:cNvPr id="5227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227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7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45" name="Group 66"/>
          <p:cNvGrpSpPr>
            <a:grpSpLocks/>
          </p:cNvGrpSpPr>
          <p:nvPr/>
        </p:nvGrpSpPr>
        <p:grpSpPr bwMode="auto">
          <a:xfrm>
            <a:off x="5756275" y="4337050"/>
            <a:ext cx="365125" cy="303213"/>
            <a:chOff x="793657" y="5413375"/>
            <a:chExt cx="365726" cy="302566"/>
          </a:xfrm>
        </p:grpSpPr>
        <p:sp>
          <p:nvSpPr>
            <p:cNvPr id="5227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00B050"/>
                  </a:solidFill>
                </a:rPr>
                <a:t> </a:t>
              </a:r>
            </a:p>
          </p:txBody>
        </p:sp>
        <p:cxnSp>
          <p:nvCxnSpPr>
            <p:cNvPr id="5227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7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46" name="Group 66"/>
          <p:cNvGrpSpPr>
            <a:grpSpLocks/>
          </p:cNvGrpSpPr>
          <p:nvPr/>
        </p:nvGrpSpPr>
        <p:grpSpPr bwMode="auto">
          <a:xfrm>
            <a:off x="7013575" y="4318000"/>
            <a:ext cx="365125" cy="303213"/>
            <a:chOff x="793657" y="5413375"/>
            <a:chExt cx="365726" cy="302566"/>
          </a:xfrm>
        </p:grpSpPr>
        <p:sp>
          <p:nvSpPr>
            <p:cNvPr id="5226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226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6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47" name="Group 66"/>
          <p:cNvGrpSpPr>
            <a:grpSpLocks/>
          </p:cNvGrpSpPr>
          <p:nvPr/>
        </p:nvGrpSpPr>
        <p:grpSpPr bwMode="auto">
          <a:xfrm>
            <a:off x="8089900" y="4327525"/>
            <a:ext cx="365125" cy="303213"/>
            <a:chOff x="793657" y="5413375"/>
            <a:chExt cx="365726" cy="302566"/>
          </a:xfrm>
        </p:grpSpPr>
        <p:sp>
          <p:nvSpPr>
            <p:cNvPr id="5226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226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6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48" name="Group 66"/>
          <p:cNvGrpSpPr>
            <a:grpSpLocks/>
          </p:cNvGrpSpPr>
          <p:nvPr/>
        </p:nvGrpSpPr>
        <p:grpSpPr bwMode="auto">
          <a:xfrm>
            <a:off x="8318500" y="3965575"/>
            <a:ext cx="365125" cy="303213"/>
            <a:chOff x="793657" y="5413375"/>
            <a:chExt cx="365726" cy="302566"/>
          </a:xfrm>
        </p:grpSpPr>
        <p:sp>
          <p:nvSpPr>
            <p:cNvPr id="5226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226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6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2249" name="TextBox 43"/>
          <p:cNvSpPr txBox="1">
            <a:spLocks noChangeArrowheads="1"/>
          </p:cNvSpPr>
          <p:nvPr/>
        </p:nvSpPr>
        <p:spPr bwMode="auto">
          <a:xfrm>
            <a:off x="5984875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2250" name="TextBox 44"/>
          <p:cNvSpPr txBox="1">
            <a:spLocks noChangeArrowheads="1"/>
          </p:cNvSpPr>
          <p:nvPr/>
        </p:nvSpPr>
        <p:spPr bwMode="auto">
          <a:xfrm>
            <a:off x="5575300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2251" name="TextBox 45"/>
          <p:cNvSpPr txBox="1">
            <a:spLocks noChangeArrowheads="1"/>
          </p:cNvSpPr>
          <p:nvPr/>
        </p:nvSpPr>
        <p:spPr bwMode="auto">
          <a:xfrm>
            <a:off x="6813550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2252" name="TextBox 46"/>
          <p:cNvSpPr txBox="1">
            <a:spLocks noChangeArrowheads="1"/>
          </p:cNvSpPr>
          <p:nvPr/>
        </p:nvSpPr>
        <p:spPr bwMode="auto">
          <a:xfrm>
            <a:off x="6194425" y="42291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2253" name="TextBox 47"/>
          <p:cNvSpPr txBox="1">
            <a:spLocks noChangeArrowheads="1"/>
          </p:cNvSpPr>
          <p:nvPr/>
        </p:nvSpPr>
        <p:spPr bwMode="auto">
          <a:xfrm>
            <a:off x="8556625" y="4181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2254" name="TextBox 48"/>
          <p:cNvSpPr txBox="1">
            <a:spLocks noChangeArrowheads="1"/>
          </p:cNvSpPr>
          <p:nvPr/>
        </p:nvSpPr>
        <p:spPr bwMode="auto">
          <a:xfrm>
            <a:off x="788035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2255" name="TextBox 49"/>
          <p:cNvSpPr txBox="1">
            <a:spLocks noChangeArrowheads="1"/>
          </p:cNvSpPr>
          <p:nvPr/>
        </p:nvSpPr>
        <p:spPr bwMode="auto">
          <a:xfrm>
            <a:off x="7489825" y="42005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2256" name="TextBox 50"/>
          <p:cNvSpPr txBox="1">
            <a:spLocks noChangeArrowheads="1"/>
          </p:cNvSpPr>
          <p:nvPr/>
        </p:nvSpPr>
        <p:spPr bwMode="auto">
          <a:xfrm>
            <a:off x="7223125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2257" name="TextBox 51"/>
          <p:cNvSpPr txBox="1">
            <a:spLocks noChangeArrowheads="1"/>
          </p:cNvSpPr>
          <p:nvPr/>
        </p:nvSpPr>
        <p:spPr bwMode="auto">
          <a:xfrm>
            <a:off x="831850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2258" name="TextBox 52"/>
          <p:cNvSpPr txBox="1">
            <a:spLocks noChangeArrowheads="1"/>
          </p:cNvSpPr>
          <p:nvPr/>
        </p:nvSpPr>
        <p:spPr bwMode="auto">
          <a:xfrm>
            <a:off x="5586413" y="4133850"/>
            <a:ext cx="4413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</p:txBody>
      </p:sp>
      <p:sp>
        <p:nvSpPr>
          <p:cNvPr id="52259" name="Oval 60"/>
          <p:cNvSpPr>
            <a:spLocks noChangeArrowheads="1"/>
          </p:cNvSpPr>
          <p:nvPr/>
        </p:nvSpPr>
        <p:spPr bwMode="auto">
          <a:xfrm>
            <a:off x="4333875" y="2628900"/>
            <a:ext cx="1162050" cy="809625"/>
          </a:xfrm>
          <a:prstGeom prst="ellips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2260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C6DA1D0-7F3E-41F5-AEB8-F82086A8F09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53252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3253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3254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3255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3256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3257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3258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3259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3260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3261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3262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53263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53264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53265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53266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3267" name="Group 66"/>
          <p:cNvGrpSpPr>
            <a:grpSpLocks/>
          </p:cNvGrpSpPr>
          <p:nvPr/>
        </p:nvGrpSpPr>
        <p:grpSpPr bwMode="auto">
          <a:xfrm>
            <a:off x="5975350" y="4003675"/>
            <a:ext cx="365125" cy="303213"/>
            <a:chOff x="793657" y="5413375"/>
            <a:chExt cx="365726" cy="302566"/>
          </a:xfrm>
        </p:grpSpPr>
        <p:sp>
          <p:nvSpPr>
            <p:cNvPr id="5330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00B050"/>
                  </a:solidFill>
                </a:rPr>
                <a:t> </a:t>
              </a:r>
            </a:p>
          </p:txBody>
        </p:sp>
        <p:cxnSp>
          <p:nvCxnSpPr>
            <p:cNvPr id="5330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30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68" name="Group 66"/>
          <p:cNvGrpSpPr>
            <a:grpSpLocks/>
          </p:cNvGrpSpPr>
          <p:nvPr/>
        </p:nvGrpSpPr>
        <p:grpSpPr bwMode="auto">
          <a:xfrm>
            <a:off x="7242175" y="3975100"/>
            <a:ext cx="365125" cy="303213"/>
            <a:chOff x="793657" y="5413375"/>
            <a:chExt cx="365726" cy="302566"/>
          </a:xfrm>
        </p:grpSpPr>
        <p:sp>
          <p:nvSpPr>
            <p:cNvPr id="5329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329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30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69" name="Group 66"/>
          <p:cNvGrpSpPr>
            <a:grpSpLocks/>
          </p:cNvGrpSpPr>
          <p:nvPr/>
        </p:nvGrpSpPr>
        <p:grpSpPr bwMode="auto">
          <a:xfrm>
            <a:off x="5756275" y="4337050"/>
            <a:ext cx="365125" cy="303213"/>
            <a:chOff x="793657" y="5413375"/>
            <a:chExt cx="365726" cy="302566"/>
          </a:xfrm>
        </p:grpSpPr>
        <p:sp>
          <p:nvSpPr>
            <p:cNvPr id="5329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00B050"/>
                  </a:solidFill>
                </a:rPr>
                <a:t> </a:t>
              </a:r>
            </a:p>
          </p:txBody>
        </p:sp>
        <p:cxnSp>
          <p:nvCxnSpPr>
            <p:cNvPr id="5329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29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70" name="Group 66"/>
          <p:cNvGrpSpPr>
            <a:grpSpLocks/>
          </p:cNvGrpSpPr>
          <p:nvPr/>
        </p:nvGrpSpPr>
        <p:grpSpPr bwMode="auto">
          <a:xfrm>
            <a:off x="7013575" y="4318000"/>
            <a:ext cx="365125" cy="303213"/>
            <a:chOff x="793657" y="5413375"/>
            <a:chExt cx="365726" cy="302566"/>
          </a:xfrm>
        </p:grpSpPr>
        <p:sp>
          <p:nvSpPr>
            <p:cNvPr id="5329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329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29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71" name="Group 66"/>
          <p:cNvGrpSpPr>
            <a:grpSpLocks/>
          </p:cNvGrpSpPr>
          <p:nvPr/>
        </p:nvGrpSpPr>
        <p:grpSpPr bwMode="auto">
          <a:xfrm>
            <a:off x="8089900" y="4327525"/>
            <a:ext cx="365125" cy="303213"/>
            <a:chOff x="793657" y="5413375"/>
            <a:chExt cx="365726" cy="302566"/>
          </a:xfrm>
        </p:grpSpPr>
        <p:sp>
          <p:nvSpPr>
            <p:cNvPr id="5328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329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29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72" name="Group 66"/>
          <p:cNvGrpSpPr>
            <a:grpSpLocks/>
          </p:cNvGrpSpPr>
          <p:nvPr/>
        </p:nvGrpSpPr>
        <p:grpSpPr bwMode="auto">
          <a:xfrm>
            <a:off x="8318500" y="3965575"/>
            <a:ext cx="365125" cy="303213"/>
            <a:chOff x="793657" y="5413375"/>
            <a:chExt cx="365726" cy="302566"/>
          </a:xfrm>
        </p:grpSpPr>
        <p:sp>
          <p:nvSpPr>
            <p:cNvPr id="5328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328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28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3273" name="TextBox 43"/>
          <p:cNvSpPr txBox="1">
            <a:spLocks noChangeArrowheads="1"/>
          </p:cNvSpPr>
          <p:nvPr/>
        </p:nvSpPr>
        <p:spPr bwMode="auto">
          <a:xfrm>
            <a:off x="5984875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3274" name="TextBox 44"/>
          <p:cNvSpPr txBox="1">
            <a:spLocks noChangeArrowheads="1"/>
          </p:cNvSpPr>
          <p:nvPr/>
        </p:nvSpPr>
        <p:spPr bwMode="auto">
          <a:xfrm>
            <a:off x="5575300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3275" name="TextBox 45"/>
          <p:cNvSpPr txBox="1">
            <a:spLocks noChangeArrowheads="1"/>
          </p:cNvSpPr>
          <p:nvPr/>
        </p:nvSpPr>
        <p:spPr bwMode="auto">
          <a:xfrm>
            <a:off x="6813550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3276" name="TextBox 46"/>
          <p:cNvSpPr txBox="1">
            <a:spLocks noChangeArrowheads="1"/>
          </p:cNvSpPr>
          <p:nvPr/>
        </p:nvSpPr>
        <p:spPr bwMode="auto">
          <a:xfrm>
            <a:off x="6194425" y="42291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3277" name="TextBox 47"/>
          <p:cNvSpPr txBox="1">
            <a:spLocks noChangeArrowheads="1"/>
          </p:cNvSpPr>
          <p:nvPr/>
        </p:nvSpPr>
        <p:spPr bwMode="auto">
          <a:xfrm>
            <a:off x="8556625" y="4181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3278" name="TextBox 48"/>
          <p:cNvSpPr txBox="1">
            <a:spLocks noChangeArrowheads="1"/>
          </p:cNvSpPr>
          <p:nvPr/>
        </p:nvSpPr>
        <p:spPr bwMode="auto">
          <a:xfrm>
            <a:off x="788035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3279" name="TextBox 49"/>
          <p:cNvSpPr txBox="1">
            <a:spLocks noChangeArrowheads="1"/>
          </p:cNvSpPr>
          <p:nvPr/>
        </p:nvSpPr>
        <p:spPr bwMode="auto">
          <a:xfrm>
            <a:off x="7489825" y="42005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3280" name="TextBox 50"/>
          <p:cNvSpPr txBox="1">
            <a:spLocks noChangeArrowheads="1"/>
          </p:cNvSpPr>
          <p:nvPr/>
        </p:nvSpPr>
        <p:spPr bwMode="auto">
          <a:xfrm>
            <a:off x="7223125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3281" name="TextBox 51"/>
          <p:cNvSpPr txBox="1">
            <a:spLocks noChangeArrowheads="1"/>
          </p:cNvSpPr>
          <p:nvPr/>
        </p:nvSpPr>
        <p:spPr bwMode="auto">
          <a:xfrm>
            <a:off x="831850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3282" name="TextBox 52"/>
          <p:cNvSpPr txBox="1">
            <a:spLocks noChangeArrowheads="1"/>
          </p:cNvSpPr>
          <p:nvPr/>
        </p:nvSpPr>
        <p:spPr bwMode="auto">
          <a:xfrm>
            <a:off x="5849938" y="4895850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</p:txBody>
      </p:sp>
      <p:sp>
        <p:nvSpPr>
          <p:cNvPr id="53283" name="TextBox 52"/>
          <p:cNvSpPr txBox="1">
            <a:spLocks noChangeArrowheads="1"/>
          </p:cNvSpPr>
          <p:nvPr/>
        </p:nvSpPr>
        <p:spPr bwMode="auto">
          <a:xfrm>
            <a:off x="5586413" y="4133850"/>
            <a:ext cx="4413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</p:txBody>
      </p:sp>
      <p:sp>
        <p:nvSpPr>
          <p:cNvPr id="53284" name="Oval 60"/>
          <p:cNvSpPr>
            <a:spLocks noChangeArrowheads="1"/>
          </p:cNvSpPr>
          <p:nvPr/>
        </p:nvSpPr>
        <p:spPr bwMode="auto">
          <a:xfrm>
            <a:off x="4333875" y="2628900"/>
            <a:ext cx="1162050" cy="809625"/>
          </a:xfrm>
          <a:prstGeom prst="ellips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3285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58FD39-23A7-43D6-AA38-04DBAB2988E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54276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4277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4278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4279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4280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4281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4282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4283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4284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4285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4286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54287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54288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54289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54290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4291" name="Group 66"/>
          <p:cNvGrpSpPr>
            <a:grpSpLocks/>
          </p:cNvGrpSpPr>
          <p:nvPr/>
        </p:nvGrpSpPr>
        <p:grpSpPr bwMode="auto">
          <a:xfrm>
            <a:off x="5975350" y="4003675"/>
            <a:ext cx="365125" cy="303213"/>
            <a:chOff x="793657" y="5413375"/>
            <a:chExt cx="365726" cy="302566"/>
          </a:xfrm>
        </p:grpSpPr>
        <p:sp>
          <p:nvSpPr>
            <p:cNvPr id="5432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432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33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4292" name="Group 66"/>
          <p:cNvGrpSpPr>
            <a:grpSpLocks/>
          </p:cNvGrpSpPr>
          <p:nvPr/>
        </p:nvGrpSpPr>
        <p:grpSpPr bwMode="auto">
          <a:xfrm>
            <a:off x="7242175" y="3975100"/>
            <a:ext cx="365125" cy="303213"/>
            <a:chOff x="793657" y="5413375"/>
            <a:chExt cx="365726" cy="302566"/>
          </a:xfrm>
        </p:grpSpPr>
        <p:sp>
          <p:nvSpPr>
            <p:cNvPr id="5432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432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32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4293" name="Group 66"/>
          <p:cNvGrpSpPr>
            <a:grpSpLocks/>
          </p:cNvGrpSpPr>
          <p:nvPr/>
        </p:nvGrpSpPr>
        <p:grpSpPr bwMode="auto">
          <a:xfrm>
            <a:off x="5756275" y="4337050"/>
            <a:ext cx="365125" cy="303213"/>
            <a:chOff x="793657" y="5413375"/>
            <a:chExt cx="365726" cy="302566"/>
          </a:xfrm>
        </p:grpSpPr>
        <p:sp>
          <p:nvSpPr>
            <p:cNvPr id="5432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432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32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4294" name="Group 66"/>
          <p:cNvGrpSpPr>
            <a:grpSpLocks/>
          </p:cNvGrpSpPr>
          <p:nvPr/>
        </p:nvGrpSpPr>
        <p:grpSpPr bwMode="auto">
          <a:xfrm>
            <a:off x="7013575" y="4318000"/>
            <a:ext cx="365125" cy="303213"/>
            <a:chOff x="793657" y="5413375"/>
            <a:chExt cx="365726" cy="302566"/>
          </a:xfrm>
        </p:grpSpPr>
        <p:sp>
          <p:nvSpPr>
            <p:cNvPr id="5431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432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32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4295" name="Group 66"/>
          <p:cNvGrpSpPr>
            <a:grpSpLocks/>
          </p:cNvGrpSpPr>
          <p:nvPr/>
        </p:nvGrpSpPr>
        <p:grpSpPr bwMode="auto">
          <a:xfrm>
            <a:off x="8089900" y="4327525"/>
            <a:ext cx="365125" cy="303213"/>
            <a:chOff x="793657" y="5413375"/>
            <a:chExt cx="365726" cy="302566"/>
          </a:xfrm>
        </p:grpSpPr>
        <p:sp>
          <p:nvSpPr>
            <p:cNvPr id="5431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431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31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4296" name="Group 66"/>
          <p:cNvGrpSpPr>
            <a:grpSpLocks/>
          </p:cNvGrpSpPr>
          <p:nvPr/>
        </p:nvGrpSpPr>
        <p:grpSpPr bwMode="auto">
          <a:xfrm>
            <a:off x="8318500" y="3965575"/>
            <a:ext cx="365125" cy="303213"/>
            <a:chOff x="793657" y="5413375"/>
            <a:chExt cx="365726" cy="302566"/>
          </a:xfrm>
        </p:grpSpPr>
        <p:sp>
          <p:nvSpPr>
            <p:cNvPr id="5431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431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31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4297" name="TextBox 43"/>
          <p:cNvSpPr txBox="1">
            <a:spLocks noChangeArrowheads="1"/>
          </p:cNvSpPr>
          <p:nvPr/>
        </p:nvSpPr>
        <p:spPr bwMode="auto">
          <a:xfrm>
            <a:off x="5984875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4298" name="TextBox 44"/>
          <p:cNvSpPr txBox="1">
            <a:spLocks noChangeArrowheads="1"/>
          </p:cNvSpPr>
          <p:nvPr/>
        </p:nvSpPr>
        <p:spPr bwMode="auto">
          <a:xfrm>
            <a:off x="5575300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4299" name="TextBox 45"/>
          <p:cNvSpPr txBox="1">
            <a:spLocks noChangeArrowheads="1"/>
          </p:cNvSpPr>
          <p:nvPr/>
        </p:nvSpPr>
        <p:spPr bwMode="auto">
          <a:xfrm>
            <a:off x="6813550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4300" name="TextBox 46"/>
          <p:cNvSpPr txBox="1">
            <a:spLocks noChangeArrowheads="1"/>
          </p:cNvSpPr>
          <p:nvPr/>
        </p:nvSpPr>
        <p:spPr bwMode="auto">
          <a:xfrm>
            <a:off x="6194425" y="42291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4301" name="TextBox 47"/>
          <p:cNvSpPr txBox="1">
            <a:spLocks noChangeArrowheads="1"/>
          </p:cNvSpPr>
          <p:nvPr/>
        </p:nvSpPr>
        <p:spPr bwMode="auto">
          <a:xfrm>
            <a:off x="8556625" y="4181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4302" name="TextBox 48"/>
          <p:cNvSpPr txBox="1">
            <a:spLocks noChangeArrowheads="1"/>
          </p:cNvSpPr>
          <p:nvPr/>
        </p:nvSpPr>
        <p:spPr bwMode="auto">
          <a:xfrm>
            <a:off x="788035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4303" name="TextBox 49"/>
          <p:cNvSpPr txBox="1">
            <a:spLocks noChangeArrowheads="1"/>
          </p:cNvSpPr>
          <p:nvPr/>
        </p:nvSpPr>
        <p:spPr bwMode="auto">
          <a:xfrm>
            <a:off x="7489825" y="42005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4304" name="TextBox 50"/>
          <p:cNvSpPr txBox="1">
            <a:spLocks noChangeArrowheads="1"/>
          </p:cNvSpPr>
          <p:nvPr/>
        </p:nvSpPr>
        <p:spPr bwMode="auto">
          <a:xfrm>
            <a:off x="7223125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4305" name="TextBox 51"/>
          <p:cNvSpPr txBox="1">
            <a:spLocks noChangeArrowheads="1"/>
          </p:cNvSpPr>
          <p:nvPr/>
        </p:nvSpPr>
        <p:spPr bwMode="auto">
          <a:xfrm>
            <a:off x="831850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4306" name="TextBox 52"/>
          <p:cNvSpPr txBox="1">
            <a:spLocks noChangeArrowheads="1"/>
          </p:cNvSpPr>
          <p:nvPr/>
        </p:nvSpPr>
        <p:spPr bwMode="auto">
          <a:xfrm>
            <a:off x="5849938" y="4895850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</p:txBody>
      </p:sp>
      <p:sp>
        <p:nvSpPr>
          <p:cNvPr id="54307" name="TextBox 53"/>
          <p:cNvSpPr txBox="1">
            <a:spLocks noChangeArrowheads="1"/>
          </p:cNvSpPr>
          <p:nvPr/>
        </p:nvSpPr>
        <p:spPr bwMode="auto">
          <a:xfrm>
            <a:off x="8269288" y="4829175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54308" name="TextBox 54"/>
          <p:cNvSpPr txBox="1">
            <a:spLocks noChangeArrowheads="1"/>
          </p:cNvSpPr>
          <p:nvPr/>
        </p:nvSpPr>
        <p:spPr bwMode="auto">
          <a:xfrm>
            <a:off x="6981825" y="4848225"/>
            <a:ext cx="812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1000000</a:t>
            </a:r>
          </a:p>
        </p:txBody>
      </p:sp>
      <p:sp>
        <p:nvSpPr>
          <p:cNvPr id="54309" name="TextBox 52"/>
          <p:cNvSpPr txBox="1">
            <a:spLocks noChangeArrowheads="1"/>
          </p:cNvSpPr>
          <p:nvPr/>
        </p:nvSpPr>
        <p:spPr bwMode="auto">
          <a:xfrm>
            <a:off x="6670675" y="4124325"/>
            <a:ext cx="635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1000000</a:t>
            </a:r>
          </a:p>
        </p:txBody>
      </p:sp>
      <p:sp>
        <p:nvSpPr>
          <p:cNvPr id="54310" name="TextBox 52"/>
          <p:cNvSpPr txBox="1">
            <a:spLocks noChangeArrowheads="1"/>
          </p:cNvSpPr>
          <p:nvPr/>
        </p:nvSpPr>
        <p:spPr bwMode="auto">
          <a:xfrm>
            <a:off x="5586413" y="4133850"/>
            <a:ext cx="4413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</p:txBody>
      </p:sp>
      <p:sp>
        <p:nvSpPr>
          <p:cNvPr id="54311" name="TextBox 52"/>
          <p:cNvSpPr txBox="1">
            <a:spLocks noChangeArrowheads="1"/>
          </p:cNvSpPr>
          <p:nvPr/>
        </p:nvSpPr>
        <p:spPr bwMode="auto">
          <a:xfrm>
            <a:off x="7929563" y="4124325"/>
            <a:ext cx="4413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54312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299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31E99A-5C8D-4E31-B866-825E9F9BE4B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55300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5301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5302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5303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5304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5305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5306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5307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5308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5309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5310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55311" name="TextBox 21"/>
          <p:cNvSpPr txBox="1">
            <a:spLocks noChangeArrowheads="1"/>
          </p:cNvSpPr>
          <p:nvPr/>
        </p:nvSpPr>
        <p:spPr bwMode="auto">
          <a:xfrm>
            <a:off x="66786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</p:txBody>
      </p:sp>
      <p:sp>
        <p:nvSpPr>
          <p:cNvPr id="55312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55313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55314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5315" name="Group 66"/>
          <p:cNvGrpSpPr>
            <a:grpSpLocks/>
          </p:cNvGrpSpPr>
          <p:nvPr/>
        </p:nvGrpSpPr>
        <p:grpSpPr bwMode="auto">
          <a:xfrm>
            <a:off x="5975350" y="4003675"/>
            <a:ext cx="365125" cy="303213"/>
            <a:chOff x="793657" y="5413375"/>
            <a:chExt cx="365726" cy="302566"/>
          </a:xfrm>
        </p:grpSpPr>
        <p:sp>
          <p:nvSpPr>
            <p:cNvPr id="5535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535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5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5316" name="Group 66"/>
          <p:cNvGrpSpPr>
            <a:grpSpLocks/>
          </p:cNvGrpSpPr>
          <p:nvPr/>
        </p:nvGrpSpPr>
        <p:grpSpPr bwMode="auto">
          <a:xfrm>
            <a:off x="7242175" y="3975100"/>
            <a:ext cx="365125" cy="303213"/>
            <a:chOff x="793657" y="5413375"/>
            <a:chExt cx="365726" cy="302566"/>
          </a:xfrm>
        </p:grpSpPr>
        <p:sp>
          <p:nvSpPr>
            <p:cNvPr id="5535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535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5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5317" name="Group 66"/>
          <p:cNvGrpSpPr>
            <a:grpSpLocks/>
          </p:cNvGrpSpPr>
          <p:nvPr/>
        </p:nvGrpSpPr>
        <p:grpSpPr bwMode="auto">
          <a:xfrm>
            <a:off x="5756275" y="4337050"/>
            <a:ext cx="365125" cy="303213"/>
            <a:chOff x="793657" y="5413375"/>
            <a:chExt cx="365726" cy="302566"/>
          </a:xfrm>
        </p:grpSpPr>
        <p:sp>
          <p:nvSpPr>
            <p:cNvPr id="5534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534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4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5318" name="Group 66"/>
          <p:cNvGrpSpPr>
            <a:grpSpLocks/>
          </p:cNvGrpSpPr>
          <p:nvPr/>
        </p:nvGrpSpPr>
        <p:grpSpPr bwMode="auto">
          <a:xfrm>
            <a:off x="7013575" y="4318000"/>
            <a:ext cx="365125" cy="303213"/>
            <a:chOff x="793657" y="5413375"/>
            <a:chExt cx="365726" cy="302566"/>
          </a:xfrm>
        </p:grpSpPr>
        <p:sp>
          <p:nvSpPr>
            <p:cNvPr id="5534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534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4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5319" name="Group 66"/>
          <p:cNvGrpSpPr>
            <a:grpSpLocks/>
          </p:cNvGrpSpPr>
          <p:nvPr/>
        </p:nvGrpSpPr>
        <p:grpSpPr bwMode="auto">
          <a:xfrm>
            <a:off x="8089900" y="4327525"/>
            <a:ext cx="365125" cy="303213"/>
            <a:chOff x="793657" y="5413375"/>
            <a:chExt cx="365726" cy="302566"/>
          </a:xfrm>
        </p:grpSpPr>
        <p:sp>
          <p:nvSpPr>
            <p:cNvPr id="5534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534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4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5320" name="Group 66"/>
          <p:cNvGrpSpPr>
            <a:grpSpLocks/>
          </p:cNvGrpSpPr>
          <p:nvPr/>
        </p:nvGrpSpPr>
        <p:grpSpPr bwMode="auto">
          <a:xfrm>
            <a:off x="8318500" y="3965575"/>
            <a:ext cx="365125" cy="303213"/>
            <a:chOff x="793657" y="5413375"/>
            <a:chExt cx="365726" cy="302566"/>
          </a:xfrm>
        </p:grpSpPr>
        <p:sp>
          <p:nvSpPr>
            <p:cNvPr id="5533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533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4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5321" name="TextBox 43"/>
          <p:cNvSpPr txBox="1">
            <a:spLocks noChangeArrowheads="1"/>
          </p:cNvSpPr>
          <p:nvPr/>
        </p:nvSpPr>
        <p:spPr bwMode="auto">
          <a:xfrm>
            <a:off x="5984875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5322" name="TextBox 44"/>
          <p:cNvSpPr txBox="1">
            <a:spLocks noChangeArrowheads="1"/>
          </p:cNvSpPr>
          <p:nvPr/>
        </p:nvSpPr>
        <p:spPr bwMode="auto">
          <a:xfrm>
            <a:off x="5575300" y="4562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5323" name="TextBox 45"/>
          <p:cNvSpPr txBox="1">
            <a:spLocks noChangeArrowheads="1"/>
          </p:cNvSpPr>
          <p:nvPr/>
        </p:nvSpPr>
        <p:spPr bwMode="auto">
          <a:xfrm>
            <a:off x="6813550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5324" name="TextBox 46"/>
          <p:cNvSpPr txBox="1">
            <a:spLocks noChangeArrowheads="1"/>
          </p:cNvSpPr>
          <p:nvPr/>
        </p:nvSpPr>
        <p:spPr bwMode="auto">
          <a:xfrm>
            <a:off x="6194425" y="42291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5325" name="TextBox 47"/>
          <p:cNvSpPr txBox="1">
            <a:spLocks noChangeArrowheads="1"/>
          </p:cNvSpPr>
          <p:nvPr/>
        </p:nvSpPr>
        <p:spPr bwMode="auto">
          <a:xfrm>
            <a:off x="8556625" y="4181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5326" name="TextBox 48"/>
          <p:cNvSpPr txBox="1">
            <a:spLocks noChangeArrowheads="1"/>
          </p:cNvSpPr>
          <p:nvPr/>
        </p:nvSpPr>
        <p:spPr bwMode="auto">
          <a:xfrm>
            <a:off x="788035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5327" name="TextBox 49"/>
          <p:cNvSpPr txBox="1">
            <a:spLocks noChangeArrowheads="1"/>
          </p:cNvSpPr>
          <p:nvPr/>
        </p:nvSpPr>
        <p:spPr bwMode="auto">
          <a:xfrm>
            <a:off x="7489825" y="42005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5328" name="TextBox 50"/>
          <p:cNvSpPr txBox="1">
            <a:spLocks noChangeArrowheads="1"/>
          </p:cNvSpPr>
          <p:nvPr/>
        </p:nvSpPr>
        <p:spPr bwMode="auto">
          <a:xfrm>
            <a:off x="7223125" y="453390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5329" name="TextBox 51"/>
          <p:cNvSpPr txBox="1">
            <a:spLocks noChangeArrowheads="1"/>
          </p:cNvSpPr>
          <p:nvPr/>
        </p:nvSpPr>
        <p:spPr bwMode="auto">
          <a:xfrm>
            <a:off x="8318500" y="454342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5330" name="TextBox 52"/>
          <p:cNvSpPr txBox="1">
            <a:spLocks noChangeArrowheads="1"/>
          </p:cNvSpPr>
          <p:nvPr/>
        </p:nvSpPr>
        <p:spPr bwMode="auto">
          <a:xfrm>
            <a:off x="5849938" y="4895850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</p:txBody>
      </p:sp>
      <p:sp>
        <p:nvSpPr>
          <p:cNvPr id="55331" name="TextBox 53"/>
          <p:cNvSpPr txBox="1">
            <a:spLocks noChangeArrowheads="1"/>
          </p:cNvSpPr>
          <p:nvPr/>
        </p:nvSpPr>
        <p:spPr bwMode="auto">
          <a:xfrm>
            <a:off x="8269288" y="4829175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55332" name="TextBox 54"/>
          <p:cNvSpPr txBox="1">
            <a:spLocks noChangeArrowheads="1"/>
          </p:cNvSpPr>
          <p:nvPr/>
        </p:nvSpPr>
        <p:spPr bwMode="auto">
          <a:xfrm>
            <a:off x="6981825" y="4848225"/>
            <a:ext cx="812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1000000</a:t>
            </a:r>
          </a:p>
        </p:txBody>
      </p:sp>
      <p:sp>
        <p:nvSpPr>
          <p:cNvPr id="55333" name="TextBox 52"/>
          <p:cNvSpPr txBox="1">
            <a:spLocks noChangeArrowheads="1"/>
          </p:cNvSpPr>
          <p:nvPr/>
        </p:nvSpPr>
        <p:spPr bwMode="auto">
          <a:xfrm>
            <a:off x="6670675" y="4124325"/>
            <a:ext cx="635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1000000</a:t>
            </a:r>
          </a:p>
        </p:txBody>
      </p:sp>
      <p:sp>
        <p:nvSpPr>
          <p:cNvPr id="55334" name="TextBox 52"/>
          <p:cNvSpPr txBox="1">
            <a:spLocks noChangeArrowheads="1"/>
          </p:cNvSpPr>
          <p:nvPr/>
        </p:nvSpPr>
        <p:spPr bwMode="auto">
          <a:xfrm>
            <a:off x="5586413" y="4133850"/>
            <a:ext cx="4413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</p:txBody>
      </p:sp>
      <p:sp>
        <p:nvSpPr>
          <p:cNvPr id="55335" name="TextBox 52"/>
          <p:cNvSpPr txBox="1">
            <a:spLocks noChangeArrowheads="1"/>
          </p:cNvSpPr>
          <p:nvPr/>
        </p:nvSpPr>
        <p:spPr bwMode="auto">
          <a:xfrm>
            <a:off x="7929563" y="4124325"/>
            <a:ext cx="4413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55336" name="Oval 60"/>
          <p:cNvSpPr>
            <a:spLocks noChangeArrowheads="1"/>
          </p:cNvSpPr>
          <p:nvPr/>
        </p:nvSpPr>
        <p:spPr bwMode="auto">
          <a:xfrm>
            <a:off x="7848600" y="3867150"/>
            <a:ext cx="1133475" cy="1304925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5337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C70EBC-8099-4BA5-B73F-EC2BEF6B97F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56324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6325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6326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6327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6328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6329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6330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6331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6332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6333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6334" name="TextBox 20"/>
          <p:cNvSpPr txBox="1">
            <a:spLocks noChangeArrowheads="1"/>
          </p:cNvSpPr>
          <p:nvPr/>
        </p:nvSpPr>
        <p:spPr bwMode="auto">
          <a:xfrm>
            <a:off x="925513" y="3448050"/>
            <a:ext cx="81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</p:txBody>
      </p:sp>
      <p:sp>
        <p:nvSpPr>
          <p:cNvPr id="56335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6336" name="TextBox 22"/>
          <p:cNvSpPr txBox="1">
            <a:spLocks noChangeArrowheads="1"/>
          </p:cNvSpPr>
          <p:nvPr/>
        </p:nvSpPr>
        <p:spPr bwMode="auto">
          <a:xfrm>
            <a:off x="467360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</p:txBody>
      </p:sp>
      <p:sp>
        <p:nvSpPr>
          <p:cNvPr id="56337" name="TextBox 23"/>
          <p:cNvSpPr txBox="1">
            <a:spLocks noChangeArrowheads="1"/>
          </p:cNvSpPr>
          <p:nvPr/>
        </p:nvSpPr>
        <p:spPr bwMode="auto">
          <a:xfrm>
            <a:off x="2749550" y="3448050"/>
            <a:ext cx="820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</p:txBody>
      </p:sp>
      <p:sp>
        <p:nvSpPr>
          <p:cNvPr id="56338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6339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5634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634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35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340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5634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634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34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6341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6342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6343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6344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47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7348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7349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7350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7351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7352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7353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7354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7355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7356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7357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7358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7359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7360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57361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7362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5737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737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7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7363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5736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736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7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7364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7365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7366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7367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131543-C07F-4BB5-893B-E7E3FBBDB2F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58372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8373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8374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8375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8376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8377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8378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8379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8380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8381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8382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8383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8384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8385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58386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sp>
        <p:nvSpPr>
          <p:cNvPr id="58387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8388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5839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839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39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8389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5839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839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39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8390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8391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8392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8393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41E976-4C1E-4F5A-99C5-335DE4E8948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59396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9397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9398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9399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59400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59401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59402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9403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9404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9405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59406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9407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59408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59409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59410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grpSp>
        <p:nvGrpSpPr>
          <p:cNvPr id="59411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5946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6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6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9412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59413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5946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6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6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9414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5945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5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5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9415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5945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5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5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9416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59417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9418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9419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9420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59421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59422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59423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5945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5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5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9424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5944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4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5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9425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5944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4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4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9426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59427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59428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59429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59430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59431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59432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59433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5944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4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4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9434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5943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5944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4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9435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9436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9437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59438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2177E4-625E-42E2-B284-ACCA0DE477B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60420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0421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0422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0423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0424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60425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60426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0427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0428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0429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0430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0431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0432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0433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60434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grpSp>
        <p:nvGrpSpPr>
          <p:cNvPr id="60435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6048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8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9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0436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60437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6048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8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8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438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6048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8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8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439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6047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8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8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0440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60441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0442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0443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0444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60445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60446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60447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6047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7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448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6047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7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449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6047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7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0450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60451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60452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60453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60454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60455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60456" name="TextBox 108"/>
          <p:cNvSpPr txBox="1">
            <a:spLocks noChangeArrowheads="1"/>
          </p:cNvSpPr>
          <p:nvPr/>
        </p:nvSpPr>
        <p:spPr bwMode="auto">
          <a:xfrm>
            <a:off x="5603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60457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60458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6046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6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459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6046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046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0460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0461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0462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0463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4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A85E7C-BC83-4D8C-BA6B-BE68D35016E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61444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1445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1446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1447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1448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61449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61450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1451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1452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1453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1454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1455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1456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1457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61458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grpSp>
        <p:nvGrpSpPr>
          <p:cNvPr id="61459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6151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51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1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460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61461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6151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51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1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462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6150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50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0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463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6150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50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0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464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61465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1466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1467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1468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61469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61470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61471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6150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50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0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472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6149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49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0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473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6149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49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49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474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61475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61476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61477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61478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61479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61480" name="TextBox 108"/>
          <p:cNvSpPr txBox="1">
            <a:spLocks noChangeArrowheads="1"/>
          </p:cNvSpPr>
          <p:nvPr/>
        </p:nvSpPr>
        <p:spPr bwMode="auto">
          <a:xfrm>
            <a:off x="5603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61481" name="TextBox 112"/>
          <p:cNvSpPr txBox="1">
            <a:spLocks noChangeArrowheads="1"/>
          </p:cNvSpPr>
          <p:nvPr/>
        </p:nvSpPr>
        <p:spPr bwMode="auto">
          <a:xfrm>
            <a:off x="44084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</a:t>
            </a:r>
          </a:p>
        </p:txBody>
      </p:sp>
      <p:sp>
        <p:nvSpPr>
          <p:cNvPr id="61482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61483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6149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49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49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484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6148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149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49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485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1486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1487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1488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6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B219EE-CD3E-424A-9408-E00EB444A7D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sp>
        <p:nvSpPr>
          <p:cNvPr id="62468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2469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2470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2471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2472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62473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62474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2475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2476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2477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2478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2479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2480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2481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62482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grpSp>
        <p:nvGrpSpPr>
          <p:cNvPr id="62483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6254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4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4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2484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62485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6253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4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4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2486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6253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3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3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2487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6253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3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3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2488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62489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2490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2491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2492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62493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62494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62495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6253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3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3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2496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6252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2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2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2497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6252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2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2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2498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62499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62500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62501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62502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62503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62504" name="TextBox 108"/>
          <p:cNvSpPr txBox="1">
            <a:spLocks noChangeArrowheads="1"/>
          </p:cNvSpPr>
          <p:nvPr/>
        </p:nvSpPr>
        <p:spPr bwMode="auto">
          <a:xfrm>
            <a:off x="5603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62505" name="TextBox 109"/>
          <p:cNvSpPr txBox="1">
            <a:spLocks noChangeArrowheads="1"/>
          </p:cNvSpPr>
          <p:nvPr/>
        </p:nvSpPr>
        <p:spPr bwMode="auto">
          <a:xfrm>
            <a:off x="1449388" y="5657850"/>
            <a:ext cx="563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62506" name="TextBox 110"/>
          <p:cNvSpPr txBox="1">
            <a:spLocks noChangeArrowheads="1"/>
          </p:cNvSpPr>
          <p:nvPr/>
        </p:nvSpPr>
        <p:spPr bwMode="auto">
          <a:xfrm>
            <a:off x="24463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55000</a:t>
            </a:r>
          </a:p>
        </p:txBody>
      </p:sp>
      <p:sp>
        <p:nvSpPr>
          <p:cNvPr id="62507" name="TextBox 111"/>
          <p:cNvSpPr txBox="1">
            <a:spLocks noChangeArrowheads="1"/>
          </p:cNvSpPr>
          <p:nvPr/>
        </p:nvSpPr>
        <p:spPr bwMode="auto">
          <a:xfrm>
            <a:off x="337978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2508" name="TextBox 112"/>
          <p:cNvSpPr txBox="1">
            <a:spLocks noChangeArrowheads="1"/>
          </p:cNvSpPr>
          <p:nvPr/>
        </p:nvSpPr>
        <p:spPr bwMode="auto">
          <a:xfrm>
            <a:off x="44084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</a:t>
            </a:r>
          </a:p>
        </p:txBody>
      </p:sp>
      <p:sp>
        <p:nvSpPr>
          <p:cNvPr id="62509" name="TextBox 113"/>
          <p:cNvSpPr txBox="1">
            <a:spLocks noChangeArrowheads="1"/>
          </p:cNvSpPr>
          <p:nvPr/>
        </p:nvSpPr>
        <p:spPr bwMode="auto">
          <a:xfrm>
            <a:off x="5226050" y="565785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2000000</a:t>
            </a:r>
          </a:p>
        </p:txBody>
      </p:sp>
      <p:sp>
        <p:nvSpPr>
          <p:cNvPr id="62510" name="TextBox 114"/>
          <p:cNvSpPr txBox="1">
            <a:spLocks noChangeArrowheads="1"/>
          </p:cNvSpPr>
          <p:nvPr/>
        </p:nvSpPr>
        <p:spPr bwMode="auto">
          <a:xfrm>
            <a:off x="62944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2511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62512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6252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2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2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2513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6251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251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2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2514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2515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2516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2517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0806AD-086A-4594-906B-CE51E4A6BBD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  <p:sp>
        <p:nvSpPr>
          <p:cNvPr id="63492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3493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3494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3495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3496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63497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63498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3499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3500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3501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3502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3503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3504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3505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63506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grpSp>
        <p:nvGrpSpPr>
          <p:cNvPr id="63507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6356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6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6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3508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63509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6356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6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6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3510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6356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6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6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3511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6355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5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6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3512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63513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3514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3515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3516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63517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63518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63519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6355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5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5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3520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6355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5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5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3521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6354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5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5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3522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63523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63524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63525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63526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63527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63528" name="TextBox 108"/>
          <p:cNvSpPr txBox="1">
            <a:spLocks noChangeArrowheads="1"/>
          </p:cNvSpPr>
          <p:nvPr/>
        </p:nvSpPr>
        <p:spPr bwMode="auto">
          <a:xfrm>
            <a:off x="5603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63529" name="TextBox 109"/>
          <p:cNvSpPr txBox="1">
            <a:spLocks noChangeArrowheads="1"/>
          </p:cNvSpPr>
          <p:nvPr/>
        </p:nvSpPr>
        <p:spPr bwMode="auto">
          <a:xfrm>
            <a:off x="1449388" y="5657850"/>
            <a:ext cx="563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63530" name="TextBox 110"/>
          <p:cNvSpPr txBox="1">
            <a:spLocks noChangeArrowheads="1"/>
          </p:cNvSpPr>
          <p:nvPr/>
        </p:nvSpPr>
        <p:spPr bwMode="auto">
          <a:xfrm>
            <a:off x="24463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55000</a:t>
            </a:r>
          </a:p>
        </p:txBody>
      </p:sp>
      <p:sp>
        <p:nvSpPr>
          <p:cNvPr id="63531" name="TextBox 111"/>
          <p:cNvSpPr txBox="1">
            <a:spLocks noChangeArrowheads="1"/>
          </p:cNvSpPr>
          <p:nvPr/>
        </p:nvSpPr>
        <p:spPr bwMode="auto">
          <a:xfrm>
            <a:off x="337978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3532" name="TextBox 112"/>
          <p:cNvSpPr txBox="1">
            <a:spLocks noChangeArrowheads="1"/>
          </p:cNvSpPr>
          <p:nvPr/>
        </p:nvSpPr>
        <p:spPr bwMode="auto">
          <a:xfrm>
            <a:off x="44084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</a:t>
            </a:r>
          </a:p>
        </p:txBody>
      </p:sp>
      <p:sp>
        <p:nvSpPr>
          <p:cNvPr id="63533" name="TextBox 113"/>
          <p:cNvSpPr txBox="1">
            <a:spLocks noChangeArrowheads="1"/>
          </p:cNvSpPr>
          <p:nvPr/>
        </p:nvSpPr>
        <p:spPr bwMode="auto">
          <a:xfrm>
            <a:off x="5226050" y="565785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2000000</a:t>
            </a:r>
          </a:p>
        </p:txBody>
      </p:sp>
      <p:sp>
        <p:nvSpPr>
          <p:cNvPr id="63534" name="TextBox 114"/>
          <p:cNvSpPr txBox="1">
            <a:spLocks noChangeArrowheads="1"/>
          </p:cNvSpPr>
          <p:nvPr/>
        </p:nvSpPr>
        <p:spPr bwMode="auto">
          <a:xfrm>
            <a:off x="62944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3535" name="Oval 71"/>
          <p:cNvSpPr>
            <a:spLocks noChangeArrowheads="1"/>
          </p:cNvSpPr>
          <p:nvPr/>
        </p:nvSpPr>
        <p:spPr bwMode="auto">
          <a:xfrm>
            <a:off x="314325" y="5086350"/>
            <a:ext cx="962025" cy="9239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3536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63537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6354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4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4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3538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6354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354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4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3539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3540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3541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3542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F6E6648-FAEE-477E-B3A3-09946E78EFA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  <p:sp>
        <p:nvSpPr>
          <p:cNvPr id="64516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4517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4518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4519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4520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64521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64522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4523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4524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4525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4526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4527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4528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4529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64530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grpSp>
        <p:nvGrpSpPr>
          <p:cNvPr id="64531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6459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9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60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4532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64533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6459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9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9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534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6459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9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9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535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6458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9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9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4536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64537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4538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4539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4540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64541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64542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64543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6458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8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8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544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6458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8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8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545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6458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8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8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4546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64547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64548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64549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64550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64551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64552" name="TextBox 108"/>
          <p:cNvSpPr txBox="1">
            <a:spLocks noChangeArrowheads="1"/>
          </p:cNvSpPr>
          <p:nvPr/>
        </p:nvSpPr>
        <p:spPr bwMode="auto">
          <a:xfrm>
            <a:off x="5603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64553" name="TextBox 109"/>
          <p:cNvSpPr txBox="1">
            <a:spLocks noChangeArrowheads="1"/>
          </p:cNvSpPr>
          <p:nvPr/>
        </p:nvSpPr>
        <p:spPr bwMode="auto">
          <a:xfrm>
            <a:off x="1449388" y="5657850"/>
            <a:ext cx="563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64554" name="TextBox 110"/>
          <p:cNvSpPr txBox="1">
            <a:spLocks noChangeArrowheads="1"/>
          </p:cNvSpPr>
          <p:nvPr/>
        </p:nvSpPr>
        <p:spPr bwMode="auto">
          <a:xfrm>
            <a:off x="24463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55000</a:t>
            </a:r>
          </a:p>
        </p:txBody>
      </p:sp>
      <p:sp>
        <p:nvSpPr>
          <p:cNvPr id="64555" name="TextBox 111"/>
          <p:cNvSpPr txBox="1">
            <a:spLocks noChangeArrowheads="1"/>
          </p:cNvSpPr>
          <p:nvPr/>
        </p:nvSpPr>
        <p:spPr bwMode="auto">
          <a:xfrm>
            <a:off x="337978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4556" name="TextBox 112"/>
          <p:cNvSpPr txBox="1">
            <a:spLocks noChangeArrowheads="1"/>
          </p:cNvSpPr>
          <p:nvPr/>
        </p:nvSpPr>
        <p:spPr bwMode="auto">
          <a:xfrm>
            <a:off x="44084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</a:t>
            </a:r>
          </a:p>
        </p:txBody>
      </p:sp>
      <p:sp>
        <p:nvSpPr>
          <p:cNvPr id="64557" name="TextBox 113"/>
          <p:cNvSpPr txBox="1">
            <a:spLocks noChangeArrowheads="1"/>
          </p:cNvSpPr>
          <p:nvPr/>
        </p:nvSpPr>
        <p:spPr bwMode="auto">
          <a:xfrm>
            <a:off x="5226050" y="565785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2000000</a:t>
            </a:r>
          </a:p>
        </p:txBody>
      </p:sp>
      <p:sp>
        <p:nvSpPr>
          <p:cNvPr id="64558" name="TextBox 114"/>
          <p:cNvSpPr txBox="1">
            <a:spLocks noChangeArrowheads="1"/>
          </p:cNvSpPr>
          <p:nvPr/>
        </p:nvSpPr>
        <p:spPr bwMode="auto">
          <a:xfrm>
            <a:off x="62944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4559" name="Oval 71"/>
          <p:cNvSpPr>
            <a:spLocks noChangeArrowheads="1"/>
          </p:cNvSpPr>
          <p:nvPr/>
        </p:nvSpPr>
        <p:spPr bwMode="auto">
          <a:xfrm>
            <a:off x="314325" y="5086350"/>
            <a:ext cx="962025" cy="9239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4560" name="AutoShape 4"/>
          <p:cNvSpPr>
            <a:spLocks noChangeArrowheads="1"/>
          </p:cNvSpPr>
          <p:nvPr/>
        </p:nvSpPr>
        <p:spPr bwMode="auto">
          <a:xfrm rot="-5400000">
            <a:off x="7843837" y="4365626"/>
            <a:ext cx="112713" cy="1698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4561" name="Straight Connector 262"/>
          <p:cNvCxnSpPr>
            <a:cxnSpLocks noChangeShapeType="1"/>
          </p:cNvCxnSpPr>
          <p:nvPr/>
        </p:nvCxnSpPr>
        <p:spPr bwMode="auto">
          <a:xfrm rot="5400000">
            <a:off x="7686675" y="4573588"/>
            <a:ext cx="136525" cy="1111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62" name="Straight Connector 267"/>
          <p:cNvCxnSpPr>
            <a:cxnSpLocks noChangeShapeType="1"/>
          </p:cNvCxnSpPr>
          <p:nvPr/>
        </p:nvCxnSpPr>
        <p:spPr bwMode="auto">
          <a:xfrm rot="16200000" flipH="1">
            <a:off x="7954168" y="4577557"/>
            <a:ext cx="119063" cy="1016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563" name="TextBox 83"/>
          <p:cNvSpPr txBox="1">
            <a:spLocks noChangeArrowheads="1"/>
          </p:cNvSpPr>
          <p:nvPr/>
        </p:nvSpPr>
        <p:spPr bwMode="auto">
          <a:xfrm>
            <a:off x="7507288" y="4657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4564" name="AutoShape 4"/>
          <p:cNvSpPr>
            <a:spLocks noChangeArrowheads="1"/>
          </p:cNvSpPr>
          <p:nvPr/>
        </p:nvSpPr>
        <p:spPr bwMode="auto">
          <a:xfrm rot="-5400000">
            <a:off x="8053387" y="4699001"/>
            <a:ext cx="112713" cy="1698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4565" name="Straight Connector 267"/>
          <p:cNvCxnSpPr>
            <a:cxnSpLocks noChangeShapeType="1"/>
          </p:cNvCxnSpPr>
          <p:nvPr/>
        </p:nvCxnSpPr>
        <p:spPr bwMode="auto">
          <a:xfrm rot="16200000" flipH="1">
            <a:off x="8211343" y="4891882"/>
            <a:ext cx="119063" cy="1016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66" name="Straight Connector 262"/>
          <p:cNvCxnSpPr>
            <a:cxnSpLocks noChangeShapeType="1"/>
          </p:cNvCxnSpPr>
          <p:nvPr/>
        </p:nvCxnSpPr>
        <p:spPr bwMode="auto">
          <a:xfrm rot="5400000">
            <a:off x="7905750" y="4878388"/>
            <a:ext cx="136525" cy="1111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567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64568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6457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7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7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569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6457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457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7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4570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4571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4572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4573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39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C40D4C-C67A-413B-A562-1C12ABD4F0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65540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5541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5542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5543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5544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65545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65546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5547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5548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5549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5550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5551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5552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5553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65554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grpSp>
        <p:nvGrpSpPr>
          <p:cNvPr id="65555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6562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2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2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5556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65557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6562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2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2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5558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6561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1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1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5559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6561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1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1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5560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65561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5562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5563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5564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65565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65566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65567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6561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1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1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5568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6560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0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1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5569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6560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0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0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5570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65571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65572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65573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65574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65575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65576" name="TextBox 108"/>
          <p:cNvSpPr txBox="1">
            <a:spLocks noChangeArrowheads="1"/>
          </p:cNvSpPr>
          <p:nvPr/>
        </p:nvSpPr>
        <p:spPr bwMode="auto">
          <a:xfrm>
            <a:off x="5603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65577" name="TextBox 109"/>
          <p:cNvSpPr txBox="1">
            <a:spLocks noChangeArrowheads="1"/>
          </p:cNvSpPr>
          <p:nvPr/>
        </p:nvSpPr>
        <p:spPr bwMode="auto">
          <a:xfrm>
            <a:off x="1449388" y="5657850"/>
            <a:ext cx="563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65578" name="TextBox 110"/>
          <p:cNvSpPr txBox="1">
            <a:spLocks noChangeArrowheads="1"/>
          </p:cNvSpPr>
          <p:nvPr/>
        </p:nvSpPr>
        <p:spPr bwMode="auto">
          <a:xfrm>
            <a:off x="24463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55000</a:t>
            </a:r>
          </a:p>
        </p:txBody>
      </p:sp>
      <p:sp>
        <p:nvSpPr>
          <p:cNvPr id="65579" name="TextBox 111"/>
          <p:cNvSpPr txBox="1">
            <a:spLocks noChangeArrowheads="1"/>
          </p:cNvSpPr>
          <p:nvPr/>
        </p:nvSpPr>
        <p:spPr bwMode="auto">
          <a:xfrm>
            <a:off x="337978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5580" name="TextBox 112"/>
          <p:cNvSpPr txBox="1">
            <a:spLocks noChangeArrowheads="1"/>
          </p:cNvSpPr>
          <p:nvPr/>
        </p:nvSpPr>
        <p:spPr bwMode="auto">
          <a:xfrm>
            <a:off x="44084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</a:t>
            </a:r>
          </a:p>
        </p:txBody>
      </p:sp>
      <p:sp>
        <p:nvSpPr>
          <p:cNvPr id="65581" name="TextBox 113"/>
          <p:cNvSpPr txBox="1">
            <a:spLocks noChangeArrowheads="1"/>
          </p:cNvSpPr>
          <p:nvPr/>
        </p:nvSpPr>
        <p:spPr bwMode="auto">
          <a:xfrm>
            <a:off x="5226050" y="565785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2000000</a:t>
            </a:r>
          </a:p>
        </p:txBody>
      </p:sp>
      <p:sp>
        <p:nvSpPr>
          <p:cNvPr id="65582" name="TextBox 114"/>
          <p:cNvSpPr txBox="1">
            <a:spLocks noChangeArrowheads="1"/>
          </p:cNvSpPr>
          <p:nvPr/>
        </p:nvSpPr>
        <p:spPr bwMode="auto">
          <a:xfrm>
            <a:off x="62944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5583" name="Oval 71"/>
          <p:cNvSpPr>
            <a:spLocks noChangeArrowheads="1"/>
          </p:cNvSpPr>
          <p:nvPr/>
        </p:nvSpPr>
        <p:spPr bwMode="auto">
          <a:xfrm>
            <a:off x="314325" y="5086350"/>
            <a:ext cx="962025" cy="9239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5584" name="AutoShape 4"/>
          <p:cNvSpPr>
            <a:spLocks noChangeArrowheads="1"/>
          </p:cNvSpPr>
          <p:nvPr/>
        </p:nvSpPr>
        <p:spPr bwMode="auto">
          <a:xfrm rot="-5400000">
            <a:off x="7843837" y="4365626"/>
            <a:ext cx="112713" cy="1698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5585" name="Straight Connector 262"/>
          <p:cNvCxnSpPr>
            <a:cxnSpLocks noChangeShapeType="1"/>
          </p:cNvCxnSpPr>
          <p:nvPr/>
        </p:nvCxnSpPr>
        <p:spPr bwMode="auto">
          <a:xfrm rot="5400000">
            <a:off x="7686675" y="4573588"/>
            <a:ext cx="136525" cy="1111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586" name="Straight Connector 267"/>
          <p:cNvCxnSpPr>
            <a:cxnSpLocks noChangeShapeType="1"/>
          </p:cNvCxnSpPr>
          <p:nvPr/>
        </p:nvCxnSpPr>
        <p:spPr bwMode="auto">
          <a:xfrm rot="16200000" flipH="1">
            <a:off x="7954168" y="4577557"/>
            <a:ext cx="119063" cy="1016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587" name="TextBox 83"/>
          <p:cNvSpPr txBox="1">
            <a:spLocks noChangeArrowheads="1"/>
          </p:cNvSpPr>
          <p:nvPr/>
        </p:nvSpPr>
        <p:spPr bwMode="auto">
          <a:xfrm>
            <a:off x="7507288" y="4657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5588" name="AutoShape 4"/>
          <p:cNvSpPr>
            <a:spLocks noChangeArrowheads="1"/>
          </p:cNvSpPr>
          <p:nvPr/>
        </p:nvSpPr>
        <p:spPr bwMode="auto">
          <a:xfrm rot="-5400000">
            <a:off x="8053387" y="4699001"/>
            <a:ext cx="112713" cy="1698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5589" name="Straight Connector 267"/>
          <p:cNvCxnSpPr>
            <a:cxnSpLocks noChangeShapeType="1"/>
          </p:cNvCxnSpPr>
          <p:nvPr/>
        </p:nvCxnSpPr>
        <p:spPr bwMode="auto">
          <a:xfrm rot="16200000" flipH="1">
            <a:off x="8211343" y="4891882"/>
            <a:ext cx="119063" cy="1016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590" name="Straight Connector 262"/>
          <p:cNvCxnSpPr>
            <a:cxnSpLocks noChangeShapeType="1"/>
          </p:cNvCxnSpPr>
          <p:nvPr/>
        </p:nvCxnSpPr>
        <p:spPr bwMode="auto">
          <a:xfrm rot="5400000">
            <a:off x="7905750" y="4878388"/>
            <a:ext cx="136525" cy="1111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591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65592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6560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0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0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5593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6559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560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0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5594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5595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5596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5597" name="Oval 90"/>
          <p:cNvSpPr>
            <a:spLocks noChangeArrowheads="1"/>
          </p:cNvSpPr>
          <p:nvPr/>
        </p:nvSpPr>
        <p:spPr bwMode="auto">
          <a:xfrm>
            <a:off x="6572250" y="3314700"/>
            <a:ext cx="1781175" cy="981075"/>
          </a:xfrm>
          <a:prstGeom prst="ellipse">
            <a:avLst/>
          </a:prstGeom>
          <a:noFill/>
          <a:ln w="2857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5598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2E6FC8-0D0E-4197-9520-EEC4BBEA522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66564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6565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6566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6567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6568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66569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66570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6571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6572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6573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6574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6575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6576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6577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66578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</p:txBody>
      </p:sp>
      <p:grpSp>
        <p:nvGrpSpPr>
          <p:cNvPr id="66579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6665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5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5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6580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66581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6665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5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5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6582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6664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4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4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6583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6664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4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4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6584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66585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6586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6587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6588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66589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66590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66591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6664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4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4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6592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6663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3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4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6593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66635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36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37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6594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66595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66596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66597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66598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66599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66600" name="TextBox 108"/>
          <p:cNvSpPr txBox="1">
            <a:spLocks noChangeArrowheads="1"/>
          </p:cNvSpPr>
          <p:nvPr/>
        </p:nvSpPr>
        <p:spPr bwMode="auto">
          <a:xfrm>
            <a:off x="5603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66601" name="TextBox 109"/>
          <p:cNvSpPr txBox="1">
            <a:spLocks noChangeArrowheads="1"/>
          </p:cNvSpPr>
          <p:nvPr/>
        </p:nvSpPr>
        <p:spPr bwMode="auto">
          <a:xfrm>
            <a:off x="1449388" y="5657850"/>
            <a:ext cx="563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66602" name="TextBox 110"/>
          <p:cNvSpPr txBox="1">
            <a:spLocks noChangeArrowheads="1"/>
          </p:cNvSpPr>
          <p:nvPr/>
        </p:nvSpPr>
        <p:spPr bwMode="auto">
          <a:xfrm>
            <a:off x="24463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55000</a:t>
            </a:r>
          </a:p>
        </p:txBody>
      </p:sp>
      <p:sp>
        <p:nvSpPr>
          <p:cNvPr id="66603" name="TextBox 111"/>
          <p:cNvSpPr txBox="1">
            <a:spLocks noChangeArrowheads="1"/>
          </p:cNvSpPr>
          <p:nvPr/>
        </p:nvSpPr>
        <p:spPr bwMode="auto">
          <a:xfrm>
            <a:off x="337978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6604" name="TextBox 112"/>
          <p:cNvSpPr txBox="1">
            <a:spLocks noChangeArrowheads="1"/>
          </p:cNvSpPr>
          <p:nvPr/>
        </p:nvSpPr>
        <p:spPr bwMode="auto">
          <a:xfrm>
            <a:off x="44084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</a:t>
            </a:r>
          </a:p>
        </p:txBody>
      </p:sp>
      <p:sp>
        <p:nvSpPr>
          <p:cNvPr id="66605" name="TextBox 113"/>
          <p:cNvSpPr txBox="1">
            <a:spLocks noChangeArrowheads="1"/>
          </p:cNvSpPr>
          <p:nvPr/>
        </p:nvSpPr>
        <p:spPr bwMode="auto">
          <a:xfrm>
            <a:off x="5226050" y="565785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2000000</a:t>
            </a:r>
          </a:p>
        </p:txBody>
      </p:sp>
      <p:sp>
        <p:nvSpPr>
          <p:cNvPr id="66606" name="TextBox 114"/>
          <p:cNvSpPr txBox="1">
            <a:spLocks noChangeArrowheads="1"/>
          </p:cNvSpPr>
          <p:nvPr/>
        </p:nvSpPr>
        <p:spPr bwMode="auto">
          <a:xfrm>
            <a:off x="62944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6607" name="Oval 71"/>
          <p:cNvSpPr>
            <a:spLocks noChangeArrowheads="1"/>
          </p:cNvSpPr>
          <p:nvPr/>
        </p:nvSpPr>
        <p:spPr bwMode="auto">
          <a:xfrm>
            <a:off x="314325" y="5086350"/>
            <a:ext cx="962025" cy="9239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6608" name="AutoShape 4"/>
          <p:cNvSpPr>
            <a:spLocks noChangeArrowheads="1"/>
          </p:cNvSpPr>
          <p:nvPr/>
        </p:nvSpPr>
        <p:spPr bwMode="auto">
          <a:xfrm rot="-5400000">
            <a:off x="7843837" y="4365626"/>
            <a:ext cx="112713" cy="169862"/>
          </a:xfrm>
          <a:prstGeom prst="flowChartCollate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6609" name="Straight Connector 262"/>
          <p:cNvCxnSpPr>
            <a:cxnSpLocks noChangeShapeType="1"/>
          </p:cNvCxnSpPr>
          <p:nvPr/>
        </p:nvCxnSpPr>
        <p:spPr bwMode="auto">
          <a:xfrm rot="5400000">
            <a:off x="7686675" y="4573588"/>
            <a:ext cx="136525" cy="111125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610" name="Straight Connector 267"/>
          <p:cNvCxnSpPr>
            <a:cxnSpLocks noChangeShapeType="1"/>
          </p:cNvCxnSpPr>
          <p:nvPr/>
        </p:nvCxnSpPr>
        <p:spPr bwMode="auto">
          <a:xfrm rot="16200000" flipH="1">
            <a:off x="7954168" y="4577557"/>
            <a:ext cx="119063" cy="10160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611" name="TextBox 83"/>
          <p:cNvSpPr txBox="1">
            <a:spLocks noChangeArrowheads="1"/>
          </p:cNvSpPr>
          <p:nvPr/>
        </p:nvSpPr>
        <p:spPr bwMode="auto">
          <a:xfrm>
            <a:off x="7507288" y="4657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6612" name="AutoShape 4"/>
          <p:cNvSpPr>
            <a:spLocks noChangeArrowheads="1"/>
          </p:cNvSpPr>
          <p:nvPr/>
        </p:nvSpPr>
        <p:spPr bwMode="auto">
          <a:xfrm rot="-5400000">
            <a:off x="8053387" y="4699001"/>
            <a:ext cx="112713" cy="169862"/>
          </a:xfrm>
          <a:prstGeom prst="flowChartCollate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6613" name="Straight Connector 267"/>
          <p:cNvCxnSpPr>
            <a:cxnSpLocks noChangeShapeType="1"/>
          </p:cNvCxnSpPr>
          <p:nvPr/>
        </p:nvCxnSpPr>
        <p:spPr bwMode="auto">
          <a:xfrm rot="16200000" flipH="1">
            <a:off x="8211343" y="4891882"/>
            <a:ext cx="119063" cy="10160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614" name="Straight Connector 262"/>
          <p:cNvCxnSpPr>
            <a:cxnSpLocks noChangeShapeType="1"/>
          </p:cNvCxnSpPr>
          <p:nvPr/>
        </p:nvCxnSpPr>
        <p:spPr bwMode="auto">
          <a:xfrm rot="5400000">
            <a:off x="7905750" y="4878388"/>
            <a:ext cx="136525" cy="111125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615" name="TextBox 116"/>
          <p:cNvSpPr txBox="1">
            <a:spLocks noChangeArrowheads="1"/>
          </p:cNvSpPr>
          <p:nvPr/>
        </p:nvSpPr>
        <p:spPr bwMode="auto">
          <a:xfrm>
            <a:off x="8221663" y="49530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6616" name="AutoShape 4"/>
          <p:cNvSpPr>
            <a:spLocks noChangeArrowheads="1"/>
          </p:cNvSpPr>
          <p:nvPr/>
        </p:nvSpPr>
        <p:spPr bwMode="auto">
          <a:xfrm rot="-5400000">
            <a:off x="7862887" y="4984751"/>
            <a:ext cx="112713" cy="169862"/>
          </a:xfrm>
          <a:prstGeom prst="flowChartCollate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6617" name="Straight Connector 267"/>
          <p:cNvCxnSpPr>
            <a:cxnSpLocks noChangeShapeType="1"/>
          </p:cNvCxnSpPr>
          <p:nvPr/>
        </p:nvCxnSpPr>
        <p:spPr bwMode="auto">
          <a:xfrm rot="16200000" flipH="1">
            <a:off x="7992268" y="5158582"/>
            <a:ext cx="119063" cy="10160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618" name="Straight Connector 262"/>
          <p:cNvCxnSpPr>
            <a:cxnSpLocks noChangeShapeType="1"/>
          </p:cNvCxnSpPr>
          <p:nvPr/>
        </p:nvCxnSpPr>
        <p:spPr bwMode="auto">
          <a:xfrm rot="5400000">
            <a:off x="7743825" y="5164138"/>
            <a:ext cx="136525" cy="111125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619" name="TextBox 120"/>
          <p:cNvSpPr txBox="1">
            <a:spLocks noChangeArrowheads="1"/>
          </p:cNvSpPr>
          <p:nvPr/>
        </p:nvSpPr>
        <p:spPr bwMode="auto">
          <a:xfrm>
            <a:off x="7573963" y="52387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6620" name="TextBox 121"/>
          <p:cNvSpPr txBox="1">
            <a:spLocks noChangeArrowheads="1"/>
          </p:cNvSpPr>
          <p:nvPr/>
        </p:nvSpPr>
        <p:spPr bwMode="auto">
          <a:xfrm>
            <a:off x="7974013" y="52197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6621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66622" name="Group 66"/>
          <p:cNvGrpSpPr>
            <a:grpSpLocks/>
          </p:cNvGrpSpPr>
          <p:nvPr/>
        </p:nvGrpSpPr>
        <p:grpSpPr bwMode="auto">
          <a:xfrm>
            <a:off x="7708900" y="3670300"/>
            <a:ext cx="233363" cy="214313"/>
            <a:chOff x="793657" y="5413375"/>
            <a:chExt cx="365726" cy="302566"/>
          </a:xfrm>
        </p:grpSpPr>
        <p:sp>
          <p:nvSpPr>
            <p:cNvPr id="66632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3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3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6623" name="Group 66"/>
          <p:cNvGrpSpPr>
            <a:grpSpLocks/>
          </p:cNvGrpSpPr>
          <p:nvPr/>
        </p:nvGrpSpPr>
        <p:grpSpPr bwMode="auto">
          <a:xfrm>
            <a:off x="7851775" y="3451225"/>
            <a:ext cx="233363" cy="214313"/>
            <a:chOff x="793657" y="5413375"/>
            <a:chExt cx="365726" cy="302566"/>
          </a:xfrm>
        </p:grpSpPr>
        <p:sp>
          <p:nvSpPr>
            <p:cNvPr id="66629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6630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31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6624" name="TextBox 47"/>
          <p:cNvSpPr txBox="1">
            <a:spLocks noChangeArrowheads="1"/>
          </p:cNvSpPr>
          <p:nvPr/>
        </p:nvSpPr>
        <p:spPr bwMode="auto">
          <a:xfrm>
            <a:off x="7994650" y="36004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6625" name="TextBox 48"/>
          <p:cNvSpPr txBox="1">
            <a:spLocks noChangeArrowheads="1"/>
          </p:cNvSpPr>
          <p:nvPr/>
        </p:nvSpPr>
        <p:spPr bwMode="auto">
          <a:xfrm>
            <a:off x="7585075" y="3829050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6626" name="TextBox 51"/>
          <p:cNvSpPr txBox="1">
            <a:spLocks noChangeArrowheads="1"/>
          </p:cNvSpPr>
          <p:nvPr/>
        </p:nvSpPr>
        <p:spPr bwMode="auto">
          <a:xfrm>
            <a:off x="7851775" y="3819525"/>
            <a:ext cx="211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6627" name="Oval 95"/>
          <p:cNvSpPr>
            <a:spLocks noChangeArrowheads="1"/>
          </p:cNvSpPr>
          <p:nvPr/>
        </p:nvSpPr>
        <p:spPr bwMode="auto">
          <a:xfrm>
            <a:off x="6572250" y="3314700"/>
            <a:ext cx="1781175" cy="981075"/>
          </a:xfrm>
          <a:prstGeom prst="ellipse">
            <a:avLst/>
          </a:prstGeom>
          <a:noFill/>
          <a:ln w="2857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143000"/>
            <a:ext cx="7772400" cy="7905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                               B(b, c): T(B) = 1000,  V(B, b) = 100, V(B, c) = 500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                              D(d, a): T(D) = 1000, V(D, d) = 1000, V(D, a) = 50</a:t>
            </a:r>
          </a:p>
          <a:p>
            <a:pPr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T(R(X, y)    S(y, Z)) = T(R)•T(S)/max{V(R, y), V(S, y)}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8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B77C8F-6652-4F32-B813-D557A7B473E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  <p:sp>
        <p:nvSpPr>
          <p:cNvPr id="67588" name="TextBox 4"/>
          <p:cNvSpPr txBox="1">
            <a:spLocks noChangeArrowheads="1"/>
          </p:cNvSpPr>
          <p:nvPr/>
        </p:nvSpPr>
        <p:spPr bwMode="auto">
          <a:xfrm>
            <a:off x="898525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7589" name="TextBox 11"/>
          <p:cNvSpPr txBox="1">
            <a:spLocks noChangeArrowheads="1"/>
          </p:cNvSpPr>
          <p:nvPr/>
        </p:nvSpPr>
        <p:spPr bwMode="auto">
          <a:xfrm>
            <a:off x="6680200" y="1885950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7590" name="TextBox 12"/>
          <p:cNvSpPr txBox="1">
            <a:spLocks noChangeArrowheads="1"/>
          </p:cNvSpPr>
          <p:nvPr/>
        </p:nvSpPr>
        <p:spPr bwMode="auto">
          <a:xfrm>
            <a:off x="481330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7591" name="TextBox 13"/>
          <p:cNvSpPr txBox="1">
            <a:spLocks noChangeArrowheads="1"/>
          </p:cNvSpPr>
          <p:nvPr/>
        </p:nvSpPr>
        <p:spPr bwMode="auto">
          <a:xfrm>
            <a:off x="2889250" y="1895475"/>
            <a:ext cx="67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0</a:t>
            </a:r>
          </a:p>
        </p:txBody>
      </p:sp>
      <p:sp>
        <p:nvSpPr>
          <p:cNvPr id="67592" name="TextBox 14"/>
          <p:cNvSpPr txBox="1">
            <a:spLocks noChangeArrowheads="1"/>
          </p:cNvSpPr>
          <p:nvPr/>
        </p:nvSpPr>
        <p:spPr bwMode="auto">
          <a:xfrm>
            <a:off x="796925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</a:t>
            </a:r>
          </a:p>
        </p:txBody>
      </p:sp>
      <p:sp>
        <p:nvSpPr>
          <p:cNvPr id="67593" name="TextBox 15"/>
          <p:cNvSpPr txBox="1">
            <a:spLocks noChangeArrowheads="1"/>
          </p:cNvSpPr>
          <p:nvPr/>
        </p:nvSpPr>
        <p:spPr bwMode="auto">
          <a:xfrm>
            <a:off x="6969125" y="262890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</a:t>
            </a:r>
          </a:p>
        </p:txBody>
      </p:sp>
      <p:sp>
        <p:nvSpPr>
          <p:cNvPr id="67594" name="TextBox 16"/>
          <p:cNvSpPr txBox="1">
            <a:spLocks noChangeArrowheads="1"/>
          </p:cNvSpPr>
          <p:nvPr/>
        </p:nvSpPr>
        <p:spPr bwMode="auto">
          <a:xfrm>
            <a:off x="5595938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7595" name="TextBox 17"/>
          <p:cNvSpPr txBox="1">
            <a:spLocks noChangeArrowheads="1"/>
          </p:cNvSpPr>
          <p:nvPr/>
        </p:nvSpPr>
        <p:spPr bwMode="auto">
          <a:xfrm>
            <a:off x="4483100" y="2638425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7596" name="TextBox 18"/>
          <p:cNvSpPr txBox="1">
            <a:spLocks noChangeArrowheads="1"/>
          </p:cNvSpPr>
          <p:nvPr/>
        </p:nvSpPr>
        <p:spPr bwMode="auto">
          <a:xfrm>
            <a:off x="3178175" y="2638425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7597" name="TextBox 19"/>
          <p:cNvSpPr txBox="1">
            <a:spLocks noChangeArrowheads="1"/>
          </p:cNvSpPr>
          <p:nvPr/>
        </p:nvSpPr>
        <p:spPr bwMode="auto">
          <a:xfrm>
            <a:off x="1890713" y="2638425"/>
            <a:ext cx="112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1000000</a:t>
            </a:r>
          </a:p>
        </p:txBody>
      </p:sp>
      <p:sp>
        <p:nvSpPr>
          <p:cNvPr id="67598" name="TextBox 20"/>
          <p:cNvSpPr txBox="1">
            <a:spLocks noChangeArrowheads="1"/>
          </p:cNvSpPr>
          <p:nvPr/>
        </p:nvSpPr>
        <p:spPr bwMode="auto">
          <a:xfrm>
            <a:off x="8445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2000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7599" name="TextBox 21"/>
          <p:cNvSpPr txBox="1">
            <a:spLocks noChangeArrowheads="1"/>
          </p:cNvSpPr>
          <p:nvPr/>
        </p:nvSpPr>
        <p:spPr bwMode="auto">
          <a:xfrm>
            <a:off x="6635750" y="3448050"/>
            <a:ext cx="89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2000</a:t>
            </a:r>
          </a:p>
        </p:txBody>
      </p:sp>
      <p:sp>
        <p:nvSpPr>
          <p:cNvPr id="67600" name="TextBox 22"/>
          <p:cNvSpPr txBox="1">
            <a:spLocks noChangeArrowheads="1"/>
          </p:cNvSpPr>
          <p:nvPr/>
        </p:nvSpPr>
        <p:spPr bwMode="auto">
          <a:xfrm>
            <a:off x="459740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10000</a:t>
            </a:r>
          </a:p>
        </p:txBody>
      </p:sp>
      <p:sp>
        <p:nvSpPr>
          <p:cNvPr id="67601" name="TextBox 23"/>
          <p:cNvSpPr txBox="1">
            <a:spLocks noChangeArrowheads="1"/>
          </p:cNvSpPr>
          <p:nvPr/>
        </p:nvSpPr>
        <p:spPr bwMode="auto">
          <a:xfrm>
            <a:off x="2673350" y="3448050"/>
            <a:ext cx="973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= 50000</a:t>
            </a:r>
          </a:p>
        </p:txBody>
      </p:sp>
      <p:sp>
        <p:nvSpPr>
          <p:cNvPr id="67602" name="TextBox 26"/>
          <p:cNvSpPr txBox="1">
            <a:spLocks noChangeArrowheads="1"/>
          </p:cNvSpPr>
          <p:nvPr/>
        </p:nvSpPr>
        <p:spPr bwMode="auto">
          <a:xfrm>
            <a:off x="3886200" y="4257675"/>
            <a:ext cx="1060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3000</a:t>
            </a:r>
          </a:p>
        </p:txBody>
      </p:sp>
      <p:grpSp>
        <p:nvGrpSpPr>
          <p:cNvPr id="67603" name="Group 66"/>
          <p:cNvGrpSpPr>
            <a:grpSpLocks/>
          </p:cNvGrpSpPr>
          <p:nvPr/>
        </p:nvGrpSpPr>
        <p:grpSpPr bwMode="auto">
          <a:xfrm>
            <a:off x="593725" y="5156200"/>
            <a:ext cx="365125" cy="303213"/>
            <a:chOff x="793657" y="5413375"/>
            <a:chExt cx="365726" cy="302566"/>
          </a:xfrm>
        </p:grpSpPr>
        <p:sp>
          <p:nvSpPr>
            <p:cNvPr id="67666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766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6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7604" name="TextBox 65"/>
          <p:cNvSpPr txBox="1">
            <a:spLocks noChangeArrowheads="1"/>
          </p:cNvSpPr>
          <p:nvPr/>
        </p:nvSpPr>
        <p:spPr bwMode="auto">
          <a:xfrm>
            <a:off x="373063" y="54292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67605" name="Group 67"/>
          <p:cNvGrpSpPr>
            <a:grpSpLocks/>
          </p:cNvGrpSpPr>
          <p:nvPr/>
        </p:nvGrpSpPr>
        <p:grpSpPr bwMode="auto">
          <a:xfrm>
            <a:off x="1527175" y="5156200"/>
            <a:ext cx="365125" cy="303213"/>
            <a:chOff x="793657" y="5413375"/>
            <a:chExt cx="365726" cy="302566"/>
          </a:xfrm>
        </p:grpSpPr>
        <p:sp>
          <p:nvSpPr>
            <p:cNvPr id="67663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7664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65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606" name="Group 71"/>
          <p:cNvGrpSpPr>
            <a:grpSpLocks/>
          </p:cNvGrpSpPr>
          <p:nvPr/>
        </p:nvGrpSpPr>
        <p:grpSpPr bwMode="auto">
          <a:xfrm>
            <a:off x="2508250" y="5156200"/>
            <a:ext cx="365125" cy="303213"/>
            <a:chOff x="793657" y="5413375"/>
            <a:chExt cx="365726" cy="302566"/>
          </a:xfrm>
        </p:grpSpPr>
        <p:sp>
          <p:nvSpPr>
            <p:cNvPr id="67660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766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6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607" name="Group 75"/>
          <p:cNvGrpSpPr>
            <a:grpSpLocks/>
          </p:cNvGrpSpPr>
          <p:nvPr/>
        </p:nvGrpSpPr>
        <p:grpSpPr bwMode="auto">
          <a:xfrm>
            <a:off x="3432175" y="5156200"/>
            <a:ext cx="365125" cy="303213"/>
            <a:chOff x="793657" y="5413375"/>
            <a:chExt cx="365726" cy="302566"/>
          </a:xfrm>
        </p:grpSpPr>
        <p:sp>
          <p:nvSpPr>
            <p:cNvPr id="67657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7658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59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7608" name="TextBox 79"/>
          <p:cNvSpPr txBox="1">
            <a:spLocks noChangeArrowheads="1"/>
          </p:cNvSpPr>
          <p:nvPr/>
        </p:nvSpPr>
        <p:spPr bwMode="auto">
          <a:xfrm>
            <a:off x="615950" y="541020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{B,C,D}</a:t>
            </a:r>
          </a:p>
        </p:txBody>
      </p:sp>
      <p:sp>
        <p:nvSpPr>
          <p:cNvPr id="67609" name="TextBox 84"/>
          <p:cNvSpPr txBox="1">
            <a:spLocks noChangeArrowheads="1"/>
          </p:cNvSpPr>
          <p:nvPr/>
        </p:nvSpPr>
        <p:spPr bwMode="auto">
          <a:xfrm>
            <a:off x="324961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7610" name="TextBox 85"/>
          <p:cNvSpPr txBox="1">
            <a:spLocks noChangeArrowheads="1"/>
          </p:cNvSpPr>
          <p:nvPr/>
        </p:nvSpPr>
        <p:spPr bwMode="auto">
          <a:xfrm>
            <a:off x="2316163" y="54102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7611" name="TextBox 86"/>
          <p:cNvSpPr txBox="1">
            <a:spLocks noChangeArrowheads="1"/>
          </p:cNvSpPr>
          <p:nvPr/>
        </p:nvSpPr>
        <p:spPr bwMode="auto">
          <a:xfrm>
            <a:off x="1344613" y="5419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7612" name="TextBox 87"/>
          <p:cNvSpPr txBox="1">
            <a:spLocks noChangeArrowheads="1"/>
          </p:cNvSpPr>
          <p:nvPr/>
        </p:nvSpPr>
        <p:spPr bwMode="auto">
          <a:xfrm>
            <a:off x="1573213" y="541020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{A,C,D}</a:t>
            </a:r>
          </a:p>
        </p:txBody>
      </p:sp>
      <p:sp>
        <p:nvSpPr>
          <p:cNvPr id="67613" name="TextBox 88"/>
          <p:cNvSpPr txBox="1">
            <a:spLocks noChangeArrowheads="1"/>
          </p:cNvSpPr>
          <p:nvPr/>
        </p:nvSpPr>
        <p:spPr bwMode="auto">
          <a:xfrm>
            <a:off x="2535238" y="5391150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{A,B,D}</a:t>
            </a:r>
          </a:p>
        </p:txBody>
      </p:sp>
      <p:sp>
        <p:nvSpPr>
          <p:cNvPr id="67614" name="TextBox 89"/>
          <p:cNvSpPr txBox="1">
            <a:spLocks noChangeArrowheads="1"/>
          </p:cNvSpPr>
          <p:nvPr/>
        </p:nvSpPr>
        <p:spPr bwMode="auto">
          <a:xfrm>
            <a:off x="3473450" y="54006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{A,B,C}</a:t>
            </a:r>
          </a:p>
        </p:txBody>
      </p:sp>
      <p:grpSp>
        <p:nvGrpSpPr>
          <p:cNvPr id="67615" name="Group 90"/>
          <p:cNvGrpSpPr>
            <a:grpSpLocks/>
          </p:cNvGrpSpPr>
          <p:nvPr/>
        </p:nvGrpSpPr>
        <p:grpSpPr bwMode="auto">
          <a:xfrm>
            <a:off x="4460875" y="5156200"/>
            <a:ext cx="365125" cy="303213"/>
            <a:chOff x="793657" y="5413375"/>
            <a:chExt cx="365726" cy="302566"/>
          </a:xfrm>
        </p:grpSpPr>
        <p:sp>
          <p:nvSpPr>
            <p:cNvPr id="67654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765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5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616" name="Group 94"/>
          <p:cNvGrpSpPr>
            <a:grpSpLocks/>
          </p:cNvGrpSpPr>
          <p:nvPr/>
        </p:nvGrpSpPr>
        <p:grpSpPr bwMode="auto">
          <a:xfrm>
            <a:off x="6365875" y="5165725"/>
            <a:ext cx="365125" cy="303213"/>
            <a:chOff x="793657" y="5413375"/>
            <a:chExt cx="365726" cy="302566"/>
          </a:xfrm>
        </p:grpSpPr>
        <p:sp>
          <p:nvSpPr>
            <p:cNvPr id="67651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7652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53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617" name="Group 98"/>
          <p:cNvGrpSpPr>
            <a:grpSpLocks/>
          </p:cNvGrpSpPr>
          <p:nvPr/>
        </p:nvGrpSpPr>
        <p:grpSpPr bwMode="auto">
          <a:xfrm>
            <a:off x="5403850" y="5156200"/>
            <a:ext cx="365125" cy="303213"/>
            <a:chOff x="793657" y="5413375"/>
            <a:chExt cx="365726" cy="302566"/>
          </a:xfrm>
        </p:grpSpPr>
        <p:sp>
          <p:nvSpPr>
            <p:cNvPr id="67648" name="AutoShape 4"/>
            <p:cNvSpPr>
              <a:spLocks noChangeArrowheads="1"/>
            </p:cNvSpPr>
            <p:nvPr/>
          </p:nvSpPr>
          <p:spPr bwMode="auto">
            <a:xfrm rot="-5400000">
              <a:off x="938394" y="5384876"/>
              <a:ext cx="113108" cy="170106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6764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781077" y="5592791"/>
              <a:ext cx="135730" cy="1105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5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048970" y="5597043"/>
              <a:ext cx="118764" cy="1020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7618" name="TextBox 102"/>
          <p:cNvSpPr txBox="1">
            <a:spLocks noChangeArrowheads="1"/>
          </p:cNvSpPr>
          <p:nvPr/>
        </p:nvSpPr>
        <p:spPr bwMode="auto">
          <a:xfrm>
            <a:off x="41529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{A,B}</a:t>
            </a:r>
          </a:p>
        </p:txBody>
      </p:sp>
      <p:sp>
        <p:nvSpPr>
          <p:cNvPr id="67619" name="TextBox 103"/>
          <p:cNvSpPr txBox="1">
            <a:spLocks noChangeArrowheads="1"/>
          </p:cNvSpPr>
          <p:nvPr/>
        </p:nvSpPr>
        <p:spPr bwMode="auto">
          <a:xfrm>
            <a:off x="458152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{C,D}</a:t>
            </a:r>
          </a:p>
        </p:txBody>
      </p:sp>
      <p:sp>
        <p:nvSpPr>
          <p:cNvPr id="67620" name="TextBox 104"/>
          <p:cNvSpPr txBox="1">
            <a:spLocks noChangeArrowheads="1"/>
          </p:cNvSpPr>
          <p:nvPr/>
        </p:nvSpPr>
        <p:spPr bwMode="auto">
          <a:xfrm>
            <a:off x="5092700" y="5400675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{A,C}</a:t>
            </a:r>
          </a:p>
        </p:txBody>
      </p:sp>
      <p:sp>
        <p:nvSpPr>
          <p:cNvPr id="67621" name="TextBox 105"/>
          <p:cNvSpPr txBox="1">
            <a:spLocks noChangeArrowheads="1"/>
          </p:cNvSpPr>
          <p:nvPr/>
        </p:nvSpPr>
        <p:spPr bwMode="auto">
          <a:xfrm>
            <a:off x="5514975" y="5391150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{B,D}</a:t>
            </a:r>
          </a:p>
        </p:txBody>
      </p:sp>
      <p:sp>
        <p:nvSpPr>
          <p:cNvPr id="67622" name="TextBox 106"/>
          <p:cNvSpPr txBox="1">
            <a:spLocks noChangeArrowheads="1"/>
          </p:cNvSpPr>
          <p:nvPr/>
        </p:nvSpPr>
        <p:spPr bwMode="auto">
          <a:xfrm>
            <a:off x="6073775" y="5391150"/>
            <a:ext cx="592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{A,D}</a:t>
            </a:r>
          </a:p>
        </p:txBody>
      </p:sp>
      <p:sp>
        <p:nvSpPr>
          <p:cNvPr id="67623" name="TextBox 107"/>
          <p:cNvSpPr txBox="1">
            <a:spLocks noChangeArrowheads="1"/>
          </p:cNvSpPr>
          <p:nvPr/>
        </p:nvSpPr>
        <p:spPr bwMode="auto">
          <a:xfrm>
            <a:off x="6477000" y="5400675"/>
            <a:ext cx="584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{B,C}</a:t>
            </a:r>
          </a:p>
        </p:txBody>
      </p:sp>
      <p:sp>
        <p:nvSpPr>
          <p:cNvPr id="67624" name="TextBox 108"/>
          <p:cNvSpPr txBox="1">
            <a:spLocks noChangeArrowheads="1"/>
          </p:cNvSpPr>
          <p:nvPr/>
        </p:nvSpPr>
        <p:spPr bwMode="auto">
          <a:xfrm>
            <a:off x="5603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67625" name="TextBox 109"/>
          <p:cNvSpPr txBox="1">
            <a:spLocks noChangeArrowheads="1"/>
          </p:cNvSpPr>
          <p:nvPr/>
        </p:nvSpPr>
        <p:spPr bwMode="auto">
          <a:xfrm>
            <a:off x="1449388" y="5657850"/>
            <a:ext cx="563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67626" name="TextBox 110"/>
          <p:cNvSpPr txBox="1">
            <a:spLocks noChangeArrowheads="1"/>
          </p:cNvSpPr>
          <p:nvPr/>
        </p:nvSpPr>
        <p:spPr bwMode="auto">
          <a:xfrm>
            <a:off x="24463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55000</a:t>
            </a:r>
          </a:p>
        </p:txBody>
      </p:sp>
      <p:sp>
        <p:nvSpPr>
          <p:cNvPr id="67627" name="TextBox 111"/>
          <p:cNvSpPr txBox="1">
            <a:spLocks noChangeArrowheads="1"/>
          </p:cNvSpPr>
          <p:nvPr/>
        </p:nvSpPr>
        <p:spPr bwMode="auto">
          <a:xfrm>
            <a:off x="337978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7628" name="TextBox 112"/>
          <p:cNvSpPr txBox="1">
            <a:spLocks noChangeArrowheads="1"/>
          </p:cNvSpPr>
          <p:nvPr/>
        </p:nvSpPr>
        <p:spPr bwMode="auto">
          <a:xfrm>
            <a:off x="4408488" y="56578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</a:t>
            </a:r>
          </a:p>
        </p:txBody>
      </p:sp>
      <p:sp>
        <p:nvSpPr>
          <p:cNvPr id="67629" name="TextBox 113"/>
          <p:cNvSpPr txBox="1">
            <a:spLocks noChangeArrowheads="1"/>
          </p:cNvSpPr>
          <p:nvPr/>
        </p:nvSpPr>
        <p:spPr bwMode="auto">
          <a:xfrm>
            <a:off x="5226050" y="5657850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2000000</a:t>
            </a:r>
          </a:p>
        </p:txBody>
      </p:sp>
      <p:sp>
        <p:nvSpPr>
          <p:cNvPr id="67630" name="TextBox 114"/>
          <p:cNvSpPr txBox="1">
            <a:spLocks noChangeArrowheads="1"/>
          </p:cNvSpPr>
          <p:nvPr/>
        </p:nvSpPr>
        <p:spPr bwMode="auto">
          <a:xfrm>
            <a:off x="6294438" y="56578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67631" name="AutoShape 4"/>
          <p:cNvSpPr>
            <a:spLocks noChangeArrowheads="1"/>
          </p:cNvSpPr>
          <p:nvPr/>
        </p:nvSpPr>
        <p:spPr bwMode="auto">
          <a:xfrm rot="-5400000">
            <a:off x="7843837" y="43656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7632" name="Straight Connector 262"/>
          <p:cNvCxnSpPr>
            <a:cxnSpLocks noChangeShapeType="1"/>
          </p:cNvCxnSpPr>
          <p:nvPr/>
        </p:nvCxnSpPr>
        <p:spPr bwMode="auto">
          <a:xfrm rot="5400000">
            <a:off x="7686675" y="457358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633" name="Straight Connector 267"/>
          <p:cNvCxnSpPr>
            <a:cxnSpLocks noChangeShapeType="1"/>
          </p:cNvCxnSpPr>
          <p:nvPr/>
        </p:nvCxnSpPr>
        <p:spPr bwMode="auto">
          <a:xfrm rot="16200000" flipH="1">
            <a:off x="7954168" y="4577557"/>
            <a:ext cx="119063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634" name="TextBox 83"/>
          <p:cNvSpPr txBox="1">
            <a:spLocks noChangeArrowheads="1"/>
          </p:cNvSpPr>
          <p:nvPr/>
        </p:nvSpPr>
        <p:spPr bwMode="auto">
          <a:xfrm>
            <a:off x="7507288" y="4657725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7635" name="AutoShape 4"/>
          <p:cNvSpPr>
            <a:spLocks noChangeArrowheads="1"/>
          </p:cNvSpPr>
          <p:nvPr/>
        </p:nvSpPr>
        <p:spPr bwMode="auto">
          <a:xfrm rot="-5400000">
            <a:off x="8053387" y="46990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7636" name="Straight Connector 267"/>
          <p:cNvCxnSpPr>
            <a:cxnSpLocks noChangeShapeType="1"/>
          </p:cNvCxnSpPr>
          <p:nvPr/>
        </p:nvCxnSpPr>
        <p:spPr bwMode="auto">
          <a:xfrm rot="16200000" flipH="1">
            <a:off x="8211343" y="4891882"/>
            <a:ext cx="119063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637" name="Straight Connector 262"/>
          <p:cNvCxnSpPr>
            <a:cxnSpLocks noChangeShapeType="1"/>
          </p:cNvCxnSpPr>
          <p:nvPr/>
        </p:nvCxnSpPr>
        <p:spPr bwMode="auto">
          <a:xfrm rot="5400000">
            <a:off x="7905750" y="487838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638" name="TextBox 116"/>
          <p:cNvSpPr txBox="1">
            <a:spLocks noChangeArrowheads="1"/>
          </p:cNvSpPr>
          <p:nvPr/>
        </p:nvSpPr>
        <p:spPr bwMode="auto">
          <a:xfrm>
            <a:off x="8221663" y="49530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7639" name="AutoShape 4"/>
          <p:cNvSpPr>
            <a:spLocks noChangeArrowheads="1"/>
          </p:cNvSpPr>
          <p:nvPr/>
        </p:nvSpPr>
        <p:spPr bwMode="auto">
          <a:xfrm rot="-5400000">
            <a:off x="7862887" y="498475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67640" name="Straight Connector 267"/>
          <p:cNvCxnSpPr>
            <a:cxnSpLocks noChangeShapeType="1"/>
          </p:cNvCxnSpPr>
          <p:nvPr/>
        </p:nvCxnSpPr>
        <p:spPr bwMode="auto">
          <a:xfrm rot="16200000" flipH="1">
            <a:off x="7992268" y="5158582"/>
            <a:ext cx="119063" cy="101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641" name="Straight Connector 262"/>
          <p:cNvCxnSpPr>
            <a:cxnSpLocks noChangeShapeType="1"/>
          </p:cNvCxnSpPr>
          <p:nvPr/>
        </p:nvCxnSpPr>
        <p:spPr bwMode="auto">
          <a:xfrm rot="5400000">
            <a:off x="7743825" y="5164138"/>
            <a:ext cx="136525" cy="111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642" name="TextBox 120"/>
          <p:cNvSpPr txBox="1">
            <a:spLocks noChangeArrowheads="1"/>
          </p:cNvSpPr>
          <p:nvPr/>
        </p:nvSpPr>
        <p:spPr bwMode="auto">
          <a:xfrm>
            <a:off x="7573963" y="523875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7643" name="TextBox 121"/>
          <p:cNvSpPr txBox="1">
            <a:spLocks noChangeArrowheads="1"/>
          </p:cNvSpPr>
          <p:nvPr/>
        </p:nvSpPr>
        <p:spPr bwMode="auto">
          <a:xfrm>
            <a:off x="7974013" y="5219700"/>
            <a:ext cx="295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7644" name="AutoShape 4"/>
          <p:cNvSpPr>
            <a:spLocks noChangeArrowheads="1"/>
          </p:cNvSpPr>
          <p:nvPr/>
        </p:nvSpPr>
        <p:spPr bwMode="auto">
          <a:xfrm rot="-5400000">
            <a:off x="3275806" y="1675607"/>
            <a:ext cx="111125" cy="10001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67645" name="Oval 85"/>
          <p:cNvSpPr>
            <a:spLocks noChangeArrowheads="1"/>
          </p:cNvSpPr>
          <p:nvPr/>
        </p:nvSpPr>
        <p:spPr bwMode="auto">
          <a:xfrm>
            <a:off x="3781425" y="4229100"/>
            <a:ext cx="1276350" cy="6191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7646" name="Oval 84"/>
          <p:cNvSpPr>
            <a:spLocks noChangeArrowheads="1"/>
          </p:cNvSpPr>
          <p:nvPr/>
        </p:nvSpPr>
        <p:spPr bwMode="auto">
          <a:xfrm>
            <a:off x="7372350" y="4295775"/>
            <a:ext cx="1133475" cy="1409700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7647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419100"/>
            <a:ext cx="7772400" cy="55245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Dynamic Programming: Example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1050"/>
            <a:ext cx="8204200" cy="4114800"/>
          </a:xfrm>
        </p:spPr>
        <p:txBody>
          <a:bodyPr/>
          <a:lstStyle/>
          <a:p>
            <a:pPr eaLnBrk="1" hangingPunct="1"/>
            <a:r>
              <a:rPr lang="en-US" altLang="en-US" sz="2800">
                <a:cs typeface="Tahoma" panose="020B0604030504040204" pitchFamily="34" charset="0"/>
              </a:rPr>
              <a:t>Estimating sizes of immediate relations</a:t>
            </a:r>
          </a:p>
          <a:p>
            <a:pPr eaLnBrk="1" hangingPunct="1"/>
            <a:r>
              <a:rPr lang="en-US" altLang="en-US" sz="2800">
                <a:cs typeface="Tahoma" panose="020B0604030504040204" pitchFamily="34" charset="0"/>
              </a:rPr>
              <a:t>Consider different order of an operation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cs typeface="Tahoma" panose="020B0604030504040204" pitchFamily="34" charset="0"/>
              </a:rPr>
              <a:t>         left-deep tree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cs typeface="Tahoma" panose="020B0604030504040204" pitchFamily="34" charset="0"/>
              </a:rPr>
              <a:t>         dynamic programming</a:t>
            </a:r>
          </a:p>
        </p:txBody>
      </p:sp>
      <p:sp>
        <p:nvSpPr>
          <p:cNvPr id="6861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AD74A5-B5EB-4C89-B4FE-6F69F6C09CD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  <p:sp>
        <p:nvSpPr>
          <p:cNvPr id="6861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31800"/>
            <a:ext cx="7772400" cy="1347788"/>
          </a:xfrm>
        </p:spPr>
        <p:txBody>
          <a:bodyPr/>
          <a:lstStyle/>
          <a:p>
            <a:pPr algn="l" eaLnBrk="1" hangingPunct="1"/>
            <a:r>
              <a:rPr lang="en-US" altLang="en-US" sz="3200" b="1">
                <a:cs typeface="Tahoma" panose="020B0604030504040204" pitchFamily="34" charset="0"/>
              </a:rPr>
              <a:t>Summary:</a:t>
            </a:r>
            <a:br>
              <a:rPr lang="en-US" altLang="en-US" sz="3200">
                <a:cs typeface="Tahoma" panose="020B0604030504040204" pitchFamily="34" charset="0"/>
              </a:rPr>
            </a:br>
            <a:r>
              <a:rPr lang="en-US" altLang="en-US" sz="3200">
                <a:cs typeface="Tahoma" panose="020B0604030504040204" pitchFamily="34" charset="0"/>
              </a:rPr>
              <a:t>Logic Plan Improvement for Join via Size: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1"/>
          <p:cNvSpPr txBox="1">
            <a:spLocks noChangeArrowheads="1"/>
          </p:cNvSpPr>
          <p:nvPr/>
        </p:nvSpPr>
        <p:spPr bwMode="auto">
          <a:xfrm>
            <a:off x="2220913" y="352425"/>
            <a:ext cx="4681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What Does DBMS Do?</a:t>
            </a: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69638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69639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6964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optimization and security.</a:t>
            </a:r>
          </a:p>
        </p:txBody>
      </p:sp>
      <p:sp>
        <p:nvSpPr>
          <p:cNvPr id="6964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69644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6964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6964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69650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51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69653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4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5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69657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69659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6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/>
              <a:t>57</a:t>
            </a:r>
            <a:endParaRPr lang="en-US" altLang="en-US" sz="1400" dirty="0"/>
          </a:p>
        </p:txBody>
      </p:sp>
      <p:sp>
        <p:nvSpPr>
          <p:cNvPr id="69661" name="TextBox 17"/>
          <p:cNvSpPr txBox="1">
            <a:spLocks noChangeArrowheads="1"/>
          </p:cNvSpPr>
          <p:nvPr/>
        </p:nvSpPr>
        <p:spPr bwMode="auto">
          <a:xfrm>
            <a:off x="5942013" y="993775"/>
            <a:ext cx="2609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SELECT</a:t>
            </a:r>
            <a:r>
              <a:rPr lang="en-US" altLang="en-US" sz="1200" dirty="0">
                <a:solidFill>
                  <a:srgbClr val="FF0000"/>
                </a:solidFill>
              </a:rPr>
              <a:t> a1, b1, c1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FROM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>
                <a:solidFill>
                  <a:srgbClr val="00B050"/>
                </a:solidFill>
              </a:rPr>
              <a:t>A, B,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WHERE </a:t>
            </a:r>
            <a:r>
              <a:rPr lang="en-US" altLang="en-US" sz="1200" dirty="0">
                <a:solidFill>
                  <a:srgbClr val="00B050"/>
                </a:solidFill>
              </a:rPr>
              <a:t>a2=1</a:t>
            </a:r>
            <a:r>
              <a:rPr lang="en-US" altLang="en-US" sz="1200" dirty="0">
                <a:solidFill>
                  <a:srgbClr val="FFC000"/>
                </a:solidFill>
              </a:rPr>
              <a:t> AND </a:t>
            </a:r>
            <a:r>
              <a:rPr lang="en-US" altLang="en-US" sz="1200" dirty="0">
                <a:solidFill>
                  <a:srgbClr val="00B050"/>
                </a:solidFill>
              </a:rPr>
              <a:t>b2=2</a:t>
            </a:r>
            <a:r>
              <a:rPr lang="en-US" altLang="en-US" sz="1200" dirty="0">
                <a:solidFill>
                  <a:srgbClr val="FFC000"/>
                </a:solidFill>
              </a:rPr>
              <a:t> AND </a:t>
            </a:r>
            <a:r>
              <a:rPr lang="en-US" altLang="en-US" sz="1200" dirty="0">
                <a:solidFill>
                  <a:srgbClr val="00B050"/>
                </a:solidFill>
              </a:rPr>
              <a:t>c2=3</a:t>
            </a:r>
          </a:p>
        </p:txBody>
      </p:sp>
      <p:grpSp>
        <p:nvGrpSpPr>
          <p:cNvPr id="69662" name="Group 95"/>
          <p:cNvGrpSpPr>
            <a:grpSpLocks/>
          </p:cNvGrpSpPr>
          <p:nvPr/>
        </p:nvGrpSpPr>
        <p:grpSpPr bwMode="auto">
          <a:xfrm>
            <a:off x="6726238" y="2679700"/>
            <a:ext cx="1458912" cy="1543050"/>
            <a:chOff x="5836949" y="2700146"/>
            <a:chExt cx="1459346" cy="1543972"/>
          </a:xfrm>
        </p:grpSpPr>
        <p:sp>
          <p:nvSpPr>
            <p:cNvPr id="69691" name="TextBox 54"/>
            <p:cNvSpPr txBox="1">
              <a:spLocks noChangeArrowheads="1"/>
            </p:cNvSpPr>
            <p:nvPr/>
          </p:nvSpPr>
          <p:spPr bwMode="auto">
            <a:xfrm>
              <a:off x="6036086" y="364685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2" name="TextBox 55"/>
            <p:cNvSpPr txBox="1">
              <a:spLocks noChangeArrowheads="1"/>
            </p:cNvSpPr>
            <p:nvPr/>
          </p:nvSpPr>
          <p:spPr bwMode="auto">
            <a:xfrm>
              <a:off x="5836949" y="3934131"/>
              <a:ext cx="314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93" name="TextBox 56"/>
            <p:cNvSpPr txBox="1">
              <a:spLocks noChangeArrowheads="1"/>
            </p:cNvSpPr>
            <p:nvPr/>
          </p:nvSpPr>
          <p:spPr bwMode="auto">
            <a:xfrm>
              <a:off x="6251489" y="3936341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94" name="TextBox 57"/>
            <p:cNvSpPr txBox="1">
              <a:spLocks noChangeArrowheads="1"/>
            </p:cNvSpPr>
            <p:nvPr/>
          </p:nvSpPr>
          <p:spPr bwMode="auto">
            <a:xfrm>
              <a:off x="6422409" y="3676116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95" name="TextBox 58"/>
            <p:cNvSpPr txBox="1">
              <a:spLocks noChangeArrowheads="1"/>
            </p:cNvSpPr>
            <p:nvPr/>
          </p:nvSpPr>
          <p:spPr bwMode="auto">
            <a:xfrm>
              <a:off x="6242056" y="341383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6" name="TextBox 59"/>
            <p:cNvSpPr txBox="1">
              <a:spLocks noChangeArrowheads="1"/>
            </p:cNvSpPr>
            <p:nvPr/>
          </p:nvSpPr>
          <p:spPr bwMode="auto">
            <a:xfrm>
              <a:off x="6232930" y="3061411"/>
              <a:ext cx="3097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7" name="Rectangle 60"/>
            <p:cNvSpPr>
              <a:spLocks noChangeArrowheads="1"/>
            </p:cNvSpPr>
            <p:nvPr/>
          </p:nvSpPr>
          <p:spPr bwMode="auto">
            <a:xfrm>
              <a:off x="6223946" y="2700146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8" name="TextBox 61"/>
            <p:cNvSpPr txBox="1">
              <a:spLocks noChangeArrowheads="1"/>
            </p:cNvSpPr>
            <p:nvPr/>
          </p:nvSpPr>
          <p:spPr bwMode="auto">
            <a:xfrm>
              <a:off x="6356995" y="2839161"/>
              <a:ext cx="58862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99" name="TextBox 62"/>
            <p:cNvSpPr txBox="1">
              <a:spLocks noChangeArrowheads="1"/>
            </p:cNvSpPr>
            <p:nvPr/>
          </p:nvSpPr>
          <p:spPr bwMode="auto">
            <a:xfrm>
              <a:off x="6355011" y="3213811"/>
              <a:ext cx="94128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700" name="Straight Connector 63"/>
            <p:cNvCxnSpPr>
              <a:cxnSpLocks noChangeShapeType="1"/>
            </p:cNvCxnSpPr>
            <p:nvPr/>
          </p:nvCxnSpPr>
          <p:spPr bwMode="auto">
            <a:xfrm>
              <a:off x="6377628" y="3027273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1" name="Straight Connector 64"/>
            <p:cNvCxnSpPr>
              <a:cxnSpLocks noChangeShapeType="1"/>
            </p:cNvCxnSpPr>
            <p:nvPr/>
          </p:nvCxnSpPr>
          <p:spPr bwMode="auto">
            <a:xfrm>
              <a:off x="6383728" y="3347918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2" name="Straight Connector 65"/>
            <p:cNvCxnSpPr>
              <a:cxnSpLocks noChangeShapeType="1"/>
            </p:cNvCxnSpPr>
            <p:nvPr/>
          </p:nvCxnSpPr>
          <p:spPr bwMode="auto">
            <a:xfrm flipH="1">
              <a:off x="6231318" y="3619801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3" name="Straight Connector 66"/>
            <p:cNvCxnSpPr>
              <a:cxnSpLocks noChangeShapeType="1"/>
            </p:cNvCxnSpPr>
            <p:nvPr/>
          </p:nvCxnSpPr>
          <p:spPr bwMode="auto">
            <a:xfrm flipH="1">
              <a:off x="6017968" y="3867296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4" name="Straight Connector 67"/>
            <p:cNvCxnSpPr>
              <a:cxnSpLocks noChangeShapeType="1"/>
            </p:cNvCxnSpPr>
            <p:nvPr/>
          </p:nvCxnSpPr>
          <p:spPr bwMode="auto">
            <a:xfrm>
              <a:off x="6450786" y="3612489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5" name="Straight Connector 68"/>
            <p:cNvCxnSpPr>
              <a:cxnSpLocks noChangeShapeType="1"/>
            </p:cNvCxnSpPr>
            <p:nvPr/>
          </p:nvCxnSpPr>
          <p:spPr bwMode="auto">
            <a:xfrm>
              <a:off x="6259374" y="3867304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3" name="Down Arrow 69"/>
          <p:cNvSpPr>
            <a:spLocks noChangeArrowheads="1"/>
          </p:cNvSpPr>
          <p:nvPr/>
        </p:nvSpPr>
        <p:spPr bwMode="auto">
          <a:xfrm>
            <a:off x="7158038" y="1700213"/>
            <a:ext cx="203200" cy="254000"/>
          </a:xfrm>
          <a:prstGeom prst="down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69664" name="Group 2"/>
          <p:cNvGrpSpPr>
            <a:grpSpLocks/>
          </p:cNvGrpSpPr>
          <p:nvPr/>
        </p:nvGrpSpPr>
        <p:grpSpPr bwMode="auto">
          <a:xfrm>
            <a:off x="6757988" y="4538663"/>
            <a:ext cx="1312862" cy="1620837"/>
            <a:chOff x="5816600" y="4727575"/>
            <a:chExt cx="1312863" cy="1620838"/>
          </a:xfrm>
        </p:grpSpPr>
        <p:sp>
          <p:nvSpPr>
            <p:cNvPr id="69670" name="TextBox 19"/>
            <p:cNvSpPr txBox="1">
              <a:spLocks noChangeArrowheads="1"/>
            </p:cNvSpPr>
            <p:nvPr/>
          </p:nvSpPr>
          <p:spPr bwMode="auto">
            <a:xfrm>
              <a:off x="6424613" y="5395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1" name="TextBox 20"/>
            <p:cNvSpPr txBox="1">
              <a:spLocks noChangeArrowheads="1"/>
            </p:cNvSpPr>
            <p:nvPr/>
          </p:nvSpPr>
          <p:spPr bwMode="auto">
            <a:xfrm>
              <a:off x="5816600" y="5727700"/>
              <a:ext cx="3143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72" name="TextBox 21"/>
            <p:cNvSpPr txBox="1">
              <a:spLocks noChangeArrowheads="1"/>
            </p:cNvSpPr>
            <p:nvPr/>
          </p:nvSpPr>
          <p:spPr bwMode="auto">
            <a:xfrm>
              <a:off x="6157913" y="6022975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73" name="TextBox 22"/>
            <p:cNvSpPr txBox="1">
              <a:spLocks noChangeArrowheads="1"/>
            </p:cNvSpPr>
            <p:nvPr/>
          </p:nvSpPr>
          <p:spPr bwMode="auto">
            <a:xfrm>
              <a:off x="6621463" y="6040438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74" name="TextBox 23"/>
            <p:cNvSpPr txBox="1">
              <a:spLocks noChangeArrowheads="1"/>
            </p:cNvSpPr>
            <p:nvPr/>
          </p:nvSpPr>
          <p:spPr bwMode="auto">
            <a:xfrm>
              <a:off x="6265863" y="5141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5" name="TextBox 36"/>
            <p:cNvSpPr txBox="1">
              <a:spLocks noChangeArrowheads="1"/>
            </p:cNvSpPr>
            <p:nvPr/>
          </p:nvSpPr>
          <p:spPr bwMode="auto">
            <a:xfrm>
              <a:off x="5838825" y="5330825"/>
              <a:ext cx="309563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6" name="Rectangle 37"/>
            <p:cNvSpPr>
              <a:spLocks noChangeArrowheads="1"/>
            </p:cNvSpPr>
            <p:nvPr/>
          </p:nvSpPr>
          <p:spPr bwMode="auto">
            <a:xfrm>
              <a:off x="6246813" y="4727575"/>
              <a:ext cx="3016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7" name="TextBox 38"/>
            <p:cNvSpPr txBox="1">
              <a:spLocks noChangeArrowheads="1"/>
            </p:cNvSpPr>
            <p:nvPr/>
          </p:nvSpPr>
          <p:spPr bwMode="auto">
            <a:xfrm>
              <a:off x="6380163" y="4867275"/>
              <a:ext cx="588962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78" name="TextBox 39"/>
            <p:cNvSpPr txBox="1">
              <a:spLocks noChangeArrowheads="1"/>
            </p:cNvSpPr>
            <p:nvPr/>
          </p:nvSpPr>
          <p:spPr bwMode="auto">
            <a:xfrm>
              <a:off x="5956300" y="5475288"/>
              <a:ext cx="39528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</a:p>
          </p:txBody>
        </p:sp>
        <p:cxnSp>
          <p:nvCxnSpPr>
            <p:cNvPr id="69679" name="Straight Connector 41"/>
            <p:cNvCxnSpPr>
              <a:cxnSpLocks noChangeShapeType="1"/>
            </p:cNvCxnSpPr>
            <p:nvPr/>
          </p:nvCxnSpPr>
          <p:spPr bwMode="auto">
            <a:xfrm flipH="1">
              <a:off x="5976938" y="56467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0" name="Straight Connector 47"/>
            <p:cNvCxnSpPr>
              <a:cxnSpLocks noChangeShapeType="1"/>
            </p:cNvCxnSpPr>
            <p:nvPr/>
          </p:nvCxnSpPr>
          <p:spPr bwMode="auto">
            <a:xfrm flipH="1">
              <a:off x="6407150" y="5616575"/>
              <a:ext cx="95250" cy="1397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1" name="Straight Connector 51"/>
            <p:cNvCxnSpPr>
              <a:cxnSpLocks noChangeShapeType="1"/>
            </p:cNvCxnSpPr>
            <p:nvPr/>
          </p:nvCxnSpPr>
          <p:spPr bwMode="auto">
            <a:xfrm>
              <a:off x="6648450" y="5616575"/>
              <a:ext cx="80963" cy="14605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682" name="TextBox 70"/>
            <p:cNvSpPr txBox="1">
              <a:spLocks noChangeArrowheads="1"/>
            </p:cNvSpPr>
            <p:nvPr/>
          </p:nvSpPr>
          <p:spPr bwMode="auto">
            <a:xfrm>
              <a:off x="6153150" y="56292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3" name="TextBox 71"/>
            <p:cNvSpPr txBox="1">
              <a:spLocks noChangeArrowheads="1"/>
            </p:cNvSpPr>
            <p:nvPr/>
          </p:nvSpPr>
          <p:spPr bwMode="auto">
            <a:xfrm>
              <a:off x="6619875" y="56419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4" name="TextBox 72"/>
            <p:cNvSpPr txBox="1">
              <a:spLocks noChangeArrowheads="1"/>
            </p:cNvSpPr>
            <p:nvPr/>
          </p:nvSpPr>
          <p:spPr bwMode="auto">
            <a:xfrm>
              <a:off x="6270625" y="5781675"/>
              <a:ext cx="42227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</a:p>
          </p:txBody>
        </p:sp>
        <p:sp>
          <p:nvSpPr>
            <p:cNvPr id="69685" name="TextBox 73"/>
            <p:cNvSpPr txBox="1">
              <a:spLocks noChangeArrowheads="1"/>
            </p:cNvSpPr>
            <p:nvPr/>
          </p:nvSpPr>
          <p:spPr bwMode="auto">
            <a:xfrm>
              <a:off x="6738938" y="5794375"/>
              <a:ext cx="3905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686" name="Straight Connector 77"/>
            <p:cNvCxnSpPr>
              <a:cxnSpLocks noChangeShapeType="1"/>
            </p:cNvCxnSpPr>
            <p:nvPr/>
          </p:nvCxnSpPr>
          <p:spPr bwMode="auto">
            <a:xfrm flipH="1">
              <a:off x="6196013" y="5362575"/>
              <a:ext cx="123825" cy="1095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7" name="Straight Connector 80"/>
            <p:cNvCxnSpPr>
              <a:cxnSpLocks noChangeShapeType="1"/>
            </p:cNvCxnSpPr>
            <p:nvPr/>
          </p:nvCxnSpPr>
          <p:spPr bwMode="auto">
            <a:xfrm>
              <a:off x="6473825" y="5362575"/>
              <a:ext cx="80963" cy="1016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8" name="Straight Connector 85"/>
            <p:cNvCxnSpPr>
              <a:cxnSpLocks noChangeShapeType="1"/>
            </p:cNvCxnSpPr>
            <p:nvPr/>
          </p:nvCxnSpPr>
          <p:spPr bwMode="auto">
            <a:xfrm>
              <a:off x="6772275" y="5953125"/>
              <a:ext cx="9525" cy="147638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9" name="Straight Connector 86"/>
            <p:cNvCxnSpPr>
              <a:cxnSpLocks noChangeShapeType="1"/>
            </p:cNvCxnSpPr>
            <p:nvPr/>
          </p:nvCxnSpPr>
          <p:spPr bwMode="auto">
            <a:xfrm flipH="1">
              <a:off x="6303963" y="59515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90" name="Straight Connector 91"/>
            <p:cNvCxnSpPr>
              <a:cxnSpLocks noChangeShapeType="1"/>
            </p:cNvCxnSpPr>
            <p:nvPr/>
          </p:nvCxnSpPr>
          <p:spPr bwMode="auto">
            <a:xfrm>
              <a:off x="6405563" y="5045075"/>
              <a:ext cx="0" cy="1603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5" name="TextBox 1"/>
          <p:cNvSpPr txBox="1">
            <a:spLocks noChangeArrowheads="1"/>
          </p:cNvSpPr>
          <p:nvPr/>
        </p:nvSpPr>
        <p:spPr bwMode="auto">
          <a:xfrm>
            <a:off x="6515100" y="1935163"/>
            <a:ext cx="1562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 parse tree</a:t>
            </a:r>
          </a:p>
        </p:txBody>
      </p:sp>
      <p:sp>
        <p:nvSpPr>
          <p:cNvPr id="69666" name="Down Arrow 69"/>
          <p:cNvSpPr>
            <a:spLocks noChangeArrowheads="1"/>
          </p:cNvSpPr>
          <p:nvPr/>
        </p:nvSpPr>
        <p:spPr bwMode="auto">
          <a:xfrm>
            <a:off x="7154863" y="244633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7" name="Straight Arrow Connector 5"/>
          <p:cNvCxnSpPr>
            <a:cxnSpLocks noChangeShapeType="1"/>
            <a:stCxn id="69651" idx="3"/>
          </p:cNvCxnSpPr>
          <p:nvPr/>
        </p:nvCxnSpPr>
        <p:spPr bwMode="auto">
          <a:xfrm flipV="1">
            <a:off x="5672138" y="3573463"/>
            <a:ext cx="1109662" cy="73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68" name="Down Arrow 69"/>
          <p:cNvSpPr>
            <a:spLocks noChangeArrowheads="1"/>
          </p:cNvSpPr>
          <p:nvPr/>
        </p:nvSpPr>
        <p:spPr bwMode="auto">
          <a:xfrm>
            <a:off x="7237413" y="431958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9" name="Straight Arrow Connector 7"/>
          <p:cNvCxnSpPr>
            <a:cxnSpLocks noChangeShapeType="1"/>
          </p:cNvCxnSpPr>
          <p:nvPr/>
        </p:nvCxnSpPr>
        <p:spPr bwMode="auto">
          <a:xfrm>
            <a:off x="5651500" y="4970463"/>
            <a:ext cx="1046163" cy="390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593172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1"/>
          <p:cNvSpPr txBox="1">
            <a:spLocks noChangeArrowheads="1"/>
          </p:cNvSpPr>
          <p:nvPr/>
        </p:nvSpPr>
        <p:spPr bwMode="auto">
          <a:xfrm>
            <a:off x="2220913" y="352425"/>
            <a:ext cx="4681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What Does DBMS Do?</a:t>
            </a: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69638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parse tree-</a:t>
            </a:r>
            <a:r>
              <a:rPr lang="en-US" altLang="zh-CN" sz="2000" dirty="0" err="1">
                <a:ea typeface="宋体" panose="02010600030101010101" pitchFamily="2" charset="-122"/>
              </a:rPr>
              <a:t>lqp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69639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6964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optimization and security.</a:t>
            </a:r>
          </a:p>
        </p:txBody>
      </p:sp>
      <p:sp>
        <p:nvSpPr>
          <p:cNvPr id="6964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69644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6964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6964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69650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51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69653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4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5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69657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69659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6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/>
              <a:t>58</a:t>
            </a:r>
            <a:endParaRPr lang="en-US" altLang="en-US" sz="1400" dirty="0"/>
          </a:p>
        </p:txBody>
      </p:sp>
      <p:sp>
        <p:nvSpPr>
          <p:cNvPr id="69661" name="TextBox 17"/>
          <p:cNvSpPr txBox="1">
            <a:spLocks noChangeArrowheads="1"/>
          </p:cNvSpPr>
          <p:nvPr/>
        </p:nvSpPr>
        <p:spPr bwMode="auto">
          <a:xfrm>
            <a:off x="5942013" y="993775"/>
            <a:ext cx="2609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>
                <a:solidFill>
                  <a:srgbClr val="FF0000"/>
                </a:solidFill>
              </a:rPr>
              <a:t> a1, b1, c1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  <a:r>
              <a:rPr lang="en-US" altLang="en-US" sz="1200">
                <a:solidFill>
                  <a:srgbClr val="FF0000"/>
                </a:solidFill>
              </a:rPr>
              <a:t> </a:t>
            </a:r>
            <a:r>
              <a:rPr lang="en-US" altLang="en-US" sz="1200">
                <a:solidFill>
                  <a:srgbClr val="00B050"/>
                </a:solidFill>
              </a:rPr>
              <a:t>A, B,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 </a:t>
            </a:r>
            <a:r>
              <a:rPr lang="en-US" altLang="en-US" sz="1200">
                <a:solidFill>
                  <a:srgbClr val="00B050"/>
                </a:solidFill>
              </a:rPr>
              <a:t>a2=1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b2=2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c2=3</a:t>
            </a:r>
          </a:p>
        </p:txBody>
      </p:sp>
      <p:grpSp>
        <p:nvGrpSpPr>
          <p:cNvPr id="69662" name="Group 95"/>
          <p:cNvGrpSpPr>
            <a:grpSpLocks/>
          </p:cNvGrpSpPr>
          <p:nvPr/>
        </p:nvGrpSpPr>
        <p:grpSpPr bwMode="auto">
          <a:xfrm>
            <a:off x="6726238" y="2679700"/>
            <a:ext cx="1458912" cy="1543050"/>
            <a:chOff x="5836949" y="2700146"/>
            <a:chExt cx="1459346" cy="1543972"/>
          </a:xfrm>
        </p:grpSpPr>
        <p:sp>
          <p:nvSpPr>
            <p:cNvPr id="69691" name="TextBox 54"/>
            <p:cNvSpPr txBox="1">
              <a:spLocks noChangeArrowheads="1"/>
            </p:cNvSpPr>
            <p:nvPr/>
          </p:nvSpPr>
          <p:spPr bwMode="auto">
            <a:xfrm>
              <a:off x="6036086" y="364685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2" name="TextBox 55"/>
            <p:cNvSpPr txBox="1">
              <a:spLocks noChangeArrowheads="1"/>
            </p:cNvSpPr>
            <p:nvPr/>
          </p:nvSpPr>
          <p:spPr bwMode="auto">
            <a:xfrm>
              <a:off x="5836949" y="3934131"/>
              <a:ext cx="314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93" name="TextBox 56"/>
            <p:cNvSpPr txBox="1">
              <a:spLocks noChangeArrowheads="1"/>
            </p:cNvSpPr>
            <p:nvPr/>
          </p:nvSpPr>
          <p:spPr bwMode="auto">
            <a:xfrm>
              <a:off x="6251489" y="3936341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94" name="TextBox 57"/>
            <p:cNvSpPr txBox="1">
              <a:spLocks noChangeArrowheads="1"/>
            </p:cNvSpPr>
            <p:nvPr/>
          </p:nvSpPr>
          <p:spPr bwMode="auto">
            <a:xfrm>
              <a:off x="6422409" y="3676116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95" name="TextBox 58"/>
            <p:cNvSpPr txBox="1">
              <a:spLocks noChangeArrowheads="1"/>
            </p:cNvSpPr>
            <p:nvPr/>
          </p:nvSpPr>
          <p:spPr bwMode="auto">
            <a:xfrm>
              <a:off x="6242056" y="341383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6" name="TextBox 59"/>
            <p:cNvSpPr txBox="1">
              <a:spLocks noChangeArrowheads="1"/>
            </p:cNvSpPr>
            <p:nvPr/>
          </p:nvSpPr>
          <p:spPr bwMode="auto">
            <a:xfrm>
              <a:off x="6232930" y="3061411"/>
              <a:ext cx="3097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7" name="Rectangle 60"/>
            <p:cNvSpPr>
              <a:spLocks noChangeArrowheads="1"/>
            </p:cNvSpPr>
            <p:nvPr/>
          </p:nvSpPr>
          <p:spPr bwMode="auto">
            <a:xfrm>
              <a:off x="6223946" y="2700146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8" name="TextBox 61"/>
            <p:cNvSpPr txBox="1">
              <a:spLocks noChangeArrowheads="1"/>
            </p:cNvSpPr>
            <p:nvPr/>
          </p:nvSpPr>
          <p:spPr bwMode="auto">
            <a:xfrm>
              <a:off x="6356995" y="2839161"/>
              <a:ext cx="58862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99" name="TextBox 62"/>
            <p:cNvSpPr txBox="1">
              <a:spLocks noChangeArrowheads="1"/>
            </p:cNvSpPr>
            <p:nvPr/>
          </p:nvSpPr>
          <p:spPr bwMode="auto">
            <a:xfrm>
              <a:off x="6355011" y="3213811"/>
              <a:ext cx="94128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700" name="Straight Connector 63"/>
            <p:cNvCxnSpPr>
              <a:cxnSpLocks noChangeShapeType="1"/>
            </p:cNvCxnSpPr>
            <p:nvPr/>
          </p:nvCxnSpPr>
          <p:spPr bwMode="auto">
            <a:xfrm>
              <a:off x="6377628" y="3027273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1" name="Straight Connector 64"/>
            <p:cNvCxnSpPr>
              <a:cxnSpLocks noChangeShapeType="1"/>
            </p:cNvCxnSpPr>
            <p:nvPr/>
          </p:nvCxnSpPr>
          <p:spPr bwMode="auto">
            <a:xfrm>
              <a:off x="6383728" y="3347918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2" name="Straight Connector 65"/>
            <p:cNvCxnSpPr>
              <a:cxnSpLocks noChangeShapeType="1"/>
            </p:cNvCxnSpPr>
            <p:nvPr/>
          </p:nvCxnSpPr>
          <p:spPr bwMode="auto">
            <a:xfrm flipH="1">
              <a:off x="6231318" y="3619801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3" name="Straight Connector 66"/>
            <p:cNvCxnSpPr>
              <a:cxnSpLocks noChangeShapeType="1"/>
            </p:cNvCxnSpPr>
            <p:nvPr/>
          </p:nvCxnSpPr>
          <p:spPr bwMode="auto">
            <a:xfrm flipH="1">
              <a:off x="6017968" y="3867296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4" name="Straight Connector 67"/>
            <p:cNvCxnSpPr>
              <a:cxnSpLocks noChangeShapeType="1"/>
            </p:cNvCxnSpPr>
            <p:nvPr/>
          </p:nvCxnSpPr>
          <p:spPr bwMode="auto">
            <a:xfrm>
              <a:off x="6450786" y="3612489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5" name="Straight Connector 68"/>
            <p:cNvCxnSpPr>
              <a:cxnSpLocks noChangeShapeType="1"/>
            </p:cNvCxnSpPr>
            <p:nvPr/>
          </p:nvCxnSpPr>
          <p:spPr bwMode="auto">
            <a:xfrm>
              <a:off x="6259374" y="3867304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3" name="Down Arrow 69"/>
          <p:cNvSpPr>
            <a:spLocks noChangeArrowheads="1"/>
          </p:cNvSpPr>
          <p:nvPr/>
        </p:nvSpPr>
        <p:spPr bwMode="auto">
          <a:xfrm>
            <a:off x="7158038" y="1700213"/>
            <a:ext cx="203200" cy="254000"/>
          </a:xfrm>
          <a:prstGeom prst="down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69664" name="Group 2"/>
          <p:cNvGrpSpPr>
            <a:grpSpLocks/>
          </p:cNvGrpSpPr>
          <p:nvPr/>
        </p:nvGrpSpPr>
        <p:grpSpPr bwMode="auto">
          <a:xfrm>
            <a:off x="6757988" y="4538663"/>
            <a:ext cx="1312862" cy="1620837"/>
            <a:chOff x="5816600" y="4727575"/>
            <a:chExt cx="1312863" cy="1620838"/>
          </a:xfrm>
        </p:grpSpPr>
        <p:sp>
          <p:nvSpPr>
            <p:cNvPr id="69670" name="TextBox 19"/>
            <p:cNvSpPr txBox="1">
              <a:spLocks noChangeArrowheads="1"/>
            </p:cNvSpPr>
            <p:nvPr/>
          </p:nvSpPr>
          <p:spPr bwMode="auto">
            <a:xfrm>
              <a:off x="6424613" y="5395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1" name="TextBox 20"/>
            <p:cNvSpPr txBox="1">
              <a:spLocks noChangeArrowheads="1"/>
            </p:cNvSpPr>
            <p:nvPr/>
          </p:nvSpPr>
          <p:spPr bwMode="auto">
            <a:xfrm>
              <a:off x="5816600" y="5727700"/>
              <a:ext cx="3143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72" name="TextBox 21"/>
            <p:cNvSpPr txBox="1">
              <a:spLocks noChangeArrowheads="1"/>
            </p:cNvSpPr>
            <p:nvPr/>
          </p:nvSpPr>
          <p:spPr bwMode="auto">
            <a:xfrm>
              <a:off x="6157913" y="6022975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73" name="TextBox 22"/>
            <p:cNvSpPr txBox="1">
              <a:spLocks noChangeArrowheads="1"/>
            </p:cNvSpPr>
            <p:nvPr/>
          </p:nvSpPr>
          <p:spPr bwMode="auto">
            <a:xfrm>
              <a:off x="6621463" y="6040438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74" name="TextBox 23"/>
            <p:cNvSpPr txBox="1">
              <a:spLocks noChangeArrowheads="1"/>
            </p:cNvSpPr>
            <p:nvPr/>
          </p:nvSpPr>
          <p:spPr bwMode="auto">
            <a:xfrm>
              <a:off x="6265863" y="5141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5" name="TextBox 36"/>
            <p:cNvSpPr txBox="1">
              <a:spLocks noChangeArrowheads="1"/>
            </p:cNvSpPr>
            <p:nvPr/>
          </p:nvSpPr>
          <p:spPr bwMode="auto">
            <a:xfrm>
              <a:off x="5838825" y="5330825"/>
              <a:ext cx="309563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6" name="Rectangle 37"/>
            <p:cNvSpPr>
              <a:spLocks noChangeArrowheads="1"/>
            </p:cNvSpPr>
            <p:nvPr/>
          </p:nvSpPr>
          <p:spPr bwMode="auto">
            <a:xfrm>
              <a:off x="6246813" y="4727575"/>
              <a:ext cx="3016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7" name="TextBox 38"/>
            <p:cNvSpPr txBox="1">
              <a:spLocks noChangeArrowheads="1"/>
            </p:cNvSpPr>
            <p:nvPr/>
          </p:nvSpPr>
          <p:spPr bwMode="auto">
            <a:xfrm>
              <a:off x="6380163" y="4867275"/>
              <a:ext cx="588962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78" name="TextBox 39"/>
            <p:cNvSpPr txBox="1">
              <a:spLocks noChangeArrowheads="1"/>
            </p:cNvSpPr>
            <p:nvPr/>
          </p:nvSpPr>
          <p:spPr bwMode="auto">
            <a:xfrm>
              <a:off x="5956300" y="5475288"/>
              <a:ext cx="39528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</a:p>
          </p:txBody>
        </p:sp>
        <p:cxnSp>
          <p:nvCxnSpPr>
            <p:cNvPr id="69679" name="Straight Connector 41"/>
            <p:cNvCxnSpPr>
              <a:cxnSpLocks noChangeShapeType="1"/>
            </p:cNvCxnSpPr>
            <p:nvPr/>
          </p:nvCxnSpPr>
          <p:spPr bwMode="auto">
            <a:xfrm flipH="1">
              <a:off x="5976938" y="56467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0" name="Straight Connector 47"/>
            <p:cNvCxnSpPr>
              <a:cxnSpLocks noChangeShapeType="1"/>
            </p:cNvCxnSpPr>
            <p:nvPr/>
          </p:nvCxnSpPr>
          <p:spPr bwMode="auto">
            <a:xfrm flipH="1">
              <a:off x="6407150" y="5616575"/>
              <a:ext cx="95250" cy="1397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1" name="Straight Connector 51"/>
            <p:cNvCxnSpPr>
              <a:cxnSpLocks noChangeShapeType="1"/>
            </p:cNvCxnSpPr>
            <p:nvPr/>
          </p:nvCxnSpPr>
          <p:spPr bwMode="auto">
            <a:xfrm>
              <a:off x="6648450" y="5616575"/>
              <a:ext cx="80963" cy="14605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682" name="TextBox 70"/>
            <p:cNvSpPr txBox="1">
              <a:spLocks noChangeArrowheads="1"/>
            </p:cNvSpPr>
            <p:nvPr/>
          </p:nvSpPr>
          <p:spPr bwMode="auto">
            <a:xfrm>
              <a:off x="6153150" y="56292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3" name="TextBox 71"/>
            <p:cNvSpPr txBox="1">
              <a:spLocks noChangeArrowheads="1"/>
            </p:cNvSpPr>
            <p:nvPr/>
          </p:nvSpPr>
          <p:spPr bwMode="auto">
            <a:xfrm>
              <a:off x="6619875" y="56419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4" name="TextBox 72"/>
            <p:cNvSpPr txBox="1">
              <a:spLocks noChangeArrowheads="1"/>
            </p:cNvSpPr>
            <p:nvPr/>
          </p:nvSpPr>
          <p:spPr bwMode="auto">
            <a:xfrm>
              <a:off x="6270625" y="5781675"/>
              <a:ext cx="42227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</a:p>
          </p:txBody>
        </p:sp>
        <p:sp>
          <p:nvSpPr>
            <p:cNvPr id="69685" name="TextBox 73"/>
            <p:cNvSpPr txBox="1">
              <a:spLocks noChangeArrowheads="1"/>
            </p:cNvSpPr>
            <p:nvPr/>
          </p:nvSpPr>
          <p:spPr bwMode="auto">
            <a:xfrm>
              <a:off x="6738938" y="5794375"/>
              <a:ext cx="3905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686" name="Straight Connector 77"/>
            <p:cNvCxnSpPr>
              <a:cxnSpLocks noChangeShapeType="1"/>
            </p:cNvCxnSpPr>
            <p:nvPr/>
          </p:nvCxnSpPr>
          <p:spPr bwMode="auto">
            <a:xfrm flipH="1">
              <a:off x="6196013" y="5362575"/>
              <a:ext cx="123825" cy="1095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7" name="Straight Connector 80"/>
            <p:cNvCxnSpPr>
              <a:cxnSpLocks noChangeShapeType="1"/>
            </p:cNvCxnSpPr>
            <p:nvPr/>
          </p:nvCxnSpPr>
          <p:spPr bwMode="auto">
            <a:xfrm>
              <a:off x="6473825" y="5362575"/>
              <a:ext cx="80963" cy="1016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8" name="Straight Connector 85"/>
            <p:cNvCxnSpPr>
              <a:cxnSpLocks noChangeShapeType="1"/>
            </p:cNvCxnSpPr>
            <p:nvPr/>
          </p:nvCxnSpPr>
          <p:spPr bwMode="auto">
            <a:xfrm>
              <a:off x="6772275" y="5953125"/>
              <a:ext cx="9525" cy="147638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9" name="Straight Connector 86"/>
            <p:cNvCxnSpPr>
              <a:cxnSpLocks noChangeShapeType="1"/>
            </p:cNvCxnSpPr>
            <p:nvPr/>
          </p:nvCxnSpPr>
          <p:spPr bwMode="auto">
            <a:xfrm flipH="1">
              <a:off x="6303963" y="59515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90" name="Straight Connector 91"/>
            <p:cNvCxnSpPr>
              <a:cxnSpLocks noChangeShapeType="1"/>
            </p:cNvCxnSpPr>
            <p:nvPr/>
          </p:nvCxnSpPr>
          <p:spPr bwMode="auto">
            <a:xfrm>
              <a:off x="6405563" y="5045075"/>
              <a:ext cx="0" cy="1603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5" name="TextBox 1"/>
          <p:cNvSpPr txBox="1">
            <a:spLocks noChangeArrowheads="1"/>
          </p:cNvSpPr>
          <p:nvPr/>
        </p:nvSpPr>
        <p:spPr bwMode="auto">
          <a:xfrm>
            <a:off x="6515100" y="1935163"/>
            <a:ext cx="1562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 parse tree</a:t>
            </a:r>
          </a:p>
        </p:txBody>
      </p:sp>
      <p:sp>
        <p:nvSpPr>
          <p:cNvPr id="69666" name="Down Arrow 69"/>
          <p:cNvSpPr>
            <a:spLocks noChangeArrowheads="1"/>
          </p:cNvSpPr>
          <p:nvPr/>
        </p:nvSpPr>
        <p:spPr bwMode="auto">
          <a:xfrm>
            <a:off x="7154863" y="244633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7" name="Straight Arrow Connector 5"/>
          <p:cNvCxnSpPr>
            <a:cxnSpLocks noChangeShapeType="1"/>
            <a:stCxn id="69651" idx="3"/>
          </p:cNvCxnSpPr>
          <p:nvPr/>
        </p:nvCxnSpPr>
        <p:spPr bwMode="auto">
          <a:xfrm flipV="1">
            <a:off x="5672138" y="3573463"/>
            <a:ext cx="1109662" cy="73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68" name="Down Arrow 69"/>
          <p:cNvSpPr>
            <a:spLocks noChangeArrowheads="1"/>
          </p:cNvSpPr>
          <p:nvPr/>
        </p:nvSpPr>
        <p:spPr bwMode="auto">
          <a:xfrm>
            <a:off x="7237413" y="431958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9" name="Straight Arrow Connector 7"/>
          <p:cNvCxnSpPr>
            <a:cxnSpLocks noChangeShapeType="1"/>
          </p:cNvCxnSpPr>
          <p:nvPr/>
        </p:nvCxnSpPr>
        <p:spPr bwMode="auto">
          <a:xfrm>
            <a:off x="5651500" y="4970463"/>
            <a:ext cx="1046163" cy="390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5195040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14464</TotalTime>
  <Words>9077</Words>
  <Application>Microsoft Office PowerPoint</Application>
  <PresentationFormat>On-screen Show (4:3)</PresentationFormat>
  <Paragraphs>2241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SimSun</vt:lpstr>
      <vt:lpstr>SimSun</vt:lpstr>
      <vt:lpstr>Arial</vt:lpstr>
      <vt:lpstr>Tahoma</vt:lpstr>
      <vt:lpstr>Times New Roman</vt:lpstr>
      <vt:lpstr>Default Design</vt:lpstr>
      <vt:lpstr>PowerPoint Presentation</vt:lpstr>
      <vt:lpstr>Report: Midterm Examination</vt:lpstr>
      <vt:lpstr>PowerPoint Presentation</vt:lpstr>
      <vt:lpstr>Improving logic plan via relation size</vt:lpstr>
      <vt:lpstr>Logic Plan Improvement for Join via Size</vt:lpstr>
      <vt:lpstr>Left-deep join tree</vt:lpstr>
      <vt:lpstr>Left-deep join tree (all 4! = 24 permutations)</vt:lpstr>
      <vt:lpstr>Left-deep join tree (all 4! = 24 permutations)</vt:lpstr>
      <vt:lpstr>Left-deep tree: general algorithm</vt:lpstr>
      <vt:lpstr>Dynamic Programming</vt:lpstr>
      <vt:lpstr>Dynamic Programming</vt:lpstr>
      <vt:lpstr>Dynamic Programming</vt:lpstr>
      <vt:lpstr>Dynamic Programming</vt:lpstr>
      <vt:lpstr>Dynamic Programming</vt:lpstr>
      <vt:lpstr>Dynamic Programming</vt:lpstr>
      <vt:lpstr>Dynamic Programming</vt:lpstr>
      <vt:lpstr>Dynamic programming: general algorithm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Dynamic Programming: Example</vt:lpstr>
      <vt:lpstr>Summary: Logic Plan Improvement for Join via Size: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356</cp:revision>
  <cp:lastPrinted>2001-02-01T17:43:24Z</cp:lastPrinted>
  <dcterms:created xsi:type="dcterms:W3CDTF">1999-07-13T19:55:20Z</dcterms:created>
  <dcterms:modified xsi:type="dcterms:W3CDTF">2024-03-20T14:44:29Z</dcterms:modified>
</cp:coreProperties>
</file>