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752" r:id="rId2"/>
    <p:sldId id="868" r:id="rId3"/>
    <p:sldId id="867" r:id="rId4"/>
    <p:sldId id="866" r:id="rId5"/>
    <p:sldId id="864" r:id="rId6"/>
    <p:sldId id="877" r:id="rId7"/>
    <p:sldId id="876" r:id="rId8"/>
    <p:sldId id="875" r:id="rId9"/>
    <p:sldId id="874" r:id="rId10"/>
    <p:sldId id="873" r:id="rId11"/>
    <p:sldId id="908" r:id="rId12"/>
    <p:sldId id="907" r:id="rId13"/>
    <p:sldId id="906" r:id="rId14"/>
    <p:sldId id="905" r:id="rId15"/>
    <p:sldId id="904" r:id="rId16"/>
    <p:sldId id="865" r:id="rId17"/>
    <p:sldId id="887" r:id="rId18"/>
    <p:sldId id="889" r:id="rId19"/>
    <p:sldId id="888" r:id="rId20"/>
    <p:sldId id="890" r:id="rId21"/>
    <p:sldId id="891" r:id="rId22"/>
    <p:sldId id="886" r:id="rId23"/>
    <p:sldId id="910" r:id="rId24"/>
    <p:sldId id="909" r:id="rId25"/>
    <p:sldId id="892" r:id="rId2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12" d="100"/>
          <a:sy n="112" d="100"/>
        </p:scale>
        <p:origin x="10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5893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40: Computability theory and course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2"/>
            <a:ext cx="7234439" cy="10475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So far, we have been concerned with the complexity of solving problems. </a:t>
            </a:r>
            <a:r>
              <a:rPr lang="en-US" altLang="en-US" sz="2000" dirty="0">
                <a:solidFill>
                  <a:srgbClr val="FF0000"/>
                </a:solidFill>
              </a:rPr>
              <a:t>If we ignore complexity, can we develop algorithms to solve any given problem? </a:t>
            </a:r>
          </a:p>
        </p:txBody>
      </p:sp>
    </p:spTree>
    <p:extLst>
      <p:ext uri="{BB962C8B-B14F-4D97-AF65-F5344CB8AC3E}">
        <p14:creationId xmlns:p14="http://schemas.microsoft.com/office/powerpoint/2010/main" val="115039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2"/>
            <a:ext cx="7234439" cy="10475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So far, we have been concerned with the complexity of solving problems. </a:t>
            </a:r>
            <a:r>
              <a:rPr lang="en-US" altLang="en-US" sz="2000" dirty="0">
                <a:solidFill>
                  <a:srgbClr val="FF0000"/>
                </a:solidFill>
              </a:rPr>
              <a:t>If we ignore complexity, can we develop algorithms to solve any given problem? 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2096985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Answer. </a:t>
            </a:r>
            <a:r>
              <a:rPr lang="en-US" altLang="en-US" sz="1800" dirty="0"/>
              <a:t>NO. there are problems that cannot be solved by algorithms, no matter how much time and space you spend.  </a:t>
            </a:r>
          </a:p>
        </p:txBody>
      </p:sp>
    </p:spTree>
    <p:extLst>
      <p:ext uri="{BB962C8B-B14F-4D97-AF65-F5344CB8AC3E}">
        <p14:creationId xmlns:p14="http://schemas.microsoft.com/office/powerpoint/2010/main" val="180540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2"/>
            <a:ext cx="7234439" cy="10475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So far, we have been concerned with the complexity of solving problems. </a:t>
            </a:r>
            <a:r>
              <a:rPr lang="en-US" altLang="en-US" sz="2000" dirty="0">
                <a:solidFill>
                  <a:srgbClr val="FF0000"/>
                </a:solidFill>
              </a:rPr>
              <a:t>If we ignore complexity, can we develop algorithms to solve any given problem? 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2096985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Answer. </a:t>
            </a:r>
            <a:r>
              <a:rPr lang="en-US" altLang="en-US" sz="1800" dirty="0"/>
              <a:t>NO. there are problems that cannot be solved by algorithms, no matter how much time and space you spend. 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35A38EF-E753-4582-87C7-CC022F605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2770408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Let us focus on decision problems.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9537E6D-6012-482B-BEBB-F7D1159FD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3204150"/>
            <a:ext cx="7203505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algorithm </a:t>
            </a:r>
            <a:r>
              <a:rPr lang="en-US" altLang="en-US" sz="1800" dirty="0">
                <a:latin typeface="Lucida Calligraphy" panose="03010101010101010101" pitchFamily="66" charset="0"/>
              </a:rPr>
              <a:t>A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solves</a:t>
            </a:r>
            <a:r>
              <a:rPr lang="en-US" altLang="en-US" sz="1800" dirty="0"/>
              <a:t> a (decision) problem Q if on every input x, the algorithm </a:t>
            </a:r>
            <a:r>
              <a:rPr lang="en-US" altLang="en-US" sz="1800" dirty="0">
                <a:latin typeface="Lucida Calligraphy" panose="03010101010101010101" pitchFamily="66" charset="0"/>
              </a:rPr>
              <a:t>A</a:t>
            </a:r>
            <a:r>
              <a:rPr lang="en-US" altLang="en-US" sz="1800" dirty="0"/>
              <a:t>(x) halts (with an answer yes/no). </a:t>
            </a:r>
          </a:p>
        </p:txBody>
      </p:sp>
    </p:spTree>
    <p:extLst>
      <p:ext uri="{BB962C8B-B14F-4D97-AF65-F5344CB8AC3E}">
        <p14:creationId xmlns:p14="http://schemas.microsoft.com/office/powerpoint/2010/main" val="4019235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2"/>
            <a:ext cx="7234439" cy="10475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So far, we have been concerned with the complexity of solving problems. </a:t>
            </a:r>
            <a:r>
              <a:rPr lang="en-US" altLang="en-US" sz="2000" dirty="0">
                <a:solidFill>
                  <a:srgbClr val="FF0000"/>
                </a:solidFill>
              </a:rPr>
              <a:t>If we ignore complexity, can we develop algorithms to solve any given problem? 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2096985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Answer. </a:t>
            </a:r>
            <a:r>
              <a:rPr lang="en-US" altLang="en-US" sz="1800" dirty="0"/>
              <a:t>NO. there are problems that cannot be solved by algorithms, no matter how much time and space you spend. 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35A38EF-E753-4582-87C7-CC022F605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2770408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Let us focus on decision problems.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3151F4B-E09B-428C-9378-0AF722EB4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9" y="3204150"/>
            <a:ext cx="7203505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An algorithm </a:t>
            </a:r>
            <a:r>
              <a:rPr lang="en-US" altLang="en-US" sz="1800" dirty="0">
                <a:latin typeface="Lucida Calligraphy" panose="03010101010101010101" pitchFamily="66" charset="0"/>
              </a:rPr>
              <a:t>A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solves</a:t>
            </a:r>
            <a:r>
              <a:rPr lang="en-US" altLang="en-US" sz="1800" dirty="0"/>
              <a:t> a (decision) problem Q if on every input x, the algorithm </a:t>
            </a:r>
            <a:r>
              <a:rPr lang="en-US" altLang="en-US" sz="1800" dirty="0">
                <a:latin typeface="Lucida Calligraphy" panose="03010101010101010101" pitchFamily="66" charset="0"/>
              </a:rPr>
              <a:t>A</a:t>
            </a:r>
            <a:r>
              <a:rPr lang="en-US" altLang="en-US" sz="1800" dirty="0"/>
              <a:t>(x) halts (with an answer yes/no).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F7CFD7E-C033-4A80-8F6E-3B17B6BD9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88" y="4002968"/>
            <a:ext cx="7203505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</a:t>
            </a:r>
            <a:r>
              <a:rPr lang="en-US" altLang="en-US" sz="1800" dirty="0"/>
              <a:t> A decision problem is </a:t>
            </a:r>
            <a:r>
              <a:rPr lang="en-US" altLang="en-US" sz="1800" dirty="0">
                <a:solidFill>
                  <a:srgbClr val="FF0000"/>
                </a:solidFill>
              </a:rPr>
              <a:t>solvable/computable/recursive </a:t>
            </a:r>
            <a:r>
              <a:rPr lang="en-US" altLang="en-US" sz="1800" dirty="0"/>
              <a:t>if it is solved by an algorithm. </a:t>
            </a:r>
          </a:p>
        </p:txBody>
      </p:sp>
    </p:spTree>
    <p:extLst>
      <p:ext uri="{BB962C8B-B14F-4D97-AF65-F5344CB8AC3E}">
        <p14:creationId xmlns:p14="http://schemas.microsoft.com/office/powerpoint/2010/main" val="155523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5E0418-0ED5-4F22-BFEA-D6CAC6593B5E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90FAF5A2-65D1-4BEA-ADF5-8E33271AC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A3C973-F479-4941-876B-19EDA94EB0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657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784B45-39FD-4A51-92A4-406BDAC2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72E7BF-ADE2-4576-BDDA-60164144A600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8850C97-6DBF-4998-9FEA-F6402CC34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39C6089-AC49-480A-B724-378566195F9C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3453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784B45-39FD-4A51-92A4-406BDAC2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91D6D07-B21D-4DD0-924A-E598AE18A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67BEE93-2D03-464E-A84F-E9E20A407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499570E-A3F6-4CC7-9680-601FE7C94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4749B4D-CAED-4FD4-BA73-5D663D9B4047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6D1EAF-85B9-4B94-8555-37681900830D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60D40114-CD23-4620-A6DD-8E736A34A7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FA3319-BB57-4EB0-A2BA-68907D8F5FF5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5881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784B45-39FD-4A51-92A4-406BDAC2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91D6D07-B21D-4DD0-924A-E598AE18A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25FAE12-7076-4F6D-BFFC-237979DD7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E7994CC-0992-4AEB-B666-757C2DFB4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67BEE93-2D03-464E-A84F-E9E20A407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499570E-A3F6-4CC7-9680-601FE7C94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4749B4D-CAED-4FD4-BA73-5D663D9B4047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079BBA-DB5A-4B09-A10D-263158E17A50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60BAEA13-E509-454A-A458-C2F5147B5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EAEE4B-F313-4D61-A2D0-B82FBC50427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703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784B45-39FD-4A51-92A4-406BDAC2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91D6D07-B21D-4DD0-924A-E598AE18A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25FAE12-7076-4F6D-BFFC-237979DD7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E7994CC-0992-4AEB-B666-757C2DFB4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56372A1-5845-4794-9CC3-D331B3FD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67BEE93-2D03-464E-A84F-E9E20A407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499570E-A3F6-4CC7-9680-601FE7C94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4749B4D-CAED-4FD4-BA73-5D663D9B4047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BB42E396-47CD-4DA3-BAA3-D10140380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442CA5-F17C-49ED-914C-CF7B3742AD09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B4BD8376-1713-4881-98F4-B3C12FBE58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F7397E3-DE47-4D47-94E3-2A3C6B8DF8DD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676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2A00-7C41-AC8F-4590-5BD9FD68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3239D55-B24A-D4F4-001B-85AAA99B0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8A5C7523-4BB9-D44D-B8D4-787620EF7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C7382582-EA3E-B78B-5751-5EE959662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AD29930-D7C3-FA3A-2323-49A64FB0D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FF24933-7961-A6A9-CE04-AA1EF752A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F258930-535F-1D86-4133-EF648056C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556A8D8F-FE67-1758-A499-7F620FE8E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BAD1518-E8C0-03FD-8A9C-AAD83C71D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D4D55D-B806-296F-6107-F0F4DB305D0B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58F46C9F-22E1-2CB2-3773-AB577EFC3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AFE836BB-82EE-D911-600C-894E4159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4BD7380C-DC81-BD31-57F8-43B85A2245F7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2536BD13-E962-039D-EAD0-1A5C7E858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54B8D57-7069-8B8C-8D57-1EBF7D428243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E0153BE2-A7F7-05B2-74E6-56FB419681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BC9B66-2680-9F6B-3545-B7AA52B7C328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E8DF73C3-89B2-BD54-DA1E-43F4E4D32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</p:spTree>
    <p:extLst>
      <p:ext uri="{BB962C8B-B14F-4D97-AF65-F5344CB8AC3E}">
        <p14:creationId xmlns:p14="http://schemas.microsoft.com/office/powerpoint/2010/main" val="2537711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E570E-44CA-CC95-AEB7-1A7201FDE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189B8B5-1DF3-10BE-D305-E22B9854F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95D4373B-743E-0FBE-A2CC-ADD2F137F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4D610BA2-73DD-E3A9-B46A-751413875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3476D36-069E-85A0-BFDC-0950E84F0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B8A6D5C-A749-AD76-B381-5DF769340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33E83F4-78BB-7F37-056D-D68ACBA8C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C973DCE9-ABC1-EFA3-12AB-A4FCA076C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0E7840C3-9D73-5336-96C6-626F796A2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B34676-B3F5-DC5E-E3ED-750B4760B7D8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4996CE9A-3CEA-132D-ABA6-04E05E3FC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AD091345-9EA8-3DE1-5530-6719D9861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9FB3D0B-96D1-0A5C-7573-B9745F108864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801CB0AD-EEB5-E285-4A27-A5331453D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1512A5-1C70-649C-E41C-674A586501A6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B6AA20A9-D84A-61B5-E66A-BAE77C9B8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905A31-5FDC-811A-27FA-E90AB47B56BD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D90AB048-B371-2628-1A1A-5A16F63B3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898F891-5551-8329-9DD3-EC29C3CEC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12" y="2604616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the new algorithm be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200" dirty="0"/>
              <a:t>1.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does not halt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“yes”;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halts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“no”;</a:t>
            </a:r>
          </a:p>
        </p:txBody>
      </p:sp>
    </p:spTree>
    <p:extLst>
      <p:ext uri="{BB962C8B-B14F-4D97-AF65-F5344CB8AC3E}">
        <p14:creationId xmlns:p14="http://schemas.microsoft.com/office/powerpoint/2010/main" val="4017067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71B4-5902-5E42-CDB4-91AF3D28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26F7D07-FC9C-208C-A531-8E75B2449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90AFA68D-0BBA-2D9A-1EC7-7D0D3D52B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3ABD8194-B89C-D583-B952-7D735B5EB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BC3B55F-04DE-FCC0-0A22-88E3A2FE0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142CBFB-ABDC-D280-80D8-37A4A8D20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628A1B5-B65A-EEF7-0D68-81615993F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99083B5A-0563-EC7B-704B-54B339B7E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DF05CD94-98B8-3081-D0E0-932C0BFA4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7862E9-E79E-F9AA-9B94-E496333486BA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2DD885E6-179B-6CCD-B167-F8C88183F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8F014606-6401-394C-A460-BA1344413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E5B468B6-DD68-EE1E-349F-1892DB0443E6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5895A0B2-7732-D919-D3B8-B4286DED1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9D828741-4988-3317-313F-C4D793487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148" y="3466338"/>
            <a:ext cx="2608399" cy="33820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Question:</a:t>
            </a:r>
            <a:r>
              <a:rPr lang="en-US" altLang="en-US" sz="1400" dirty="0"/>
              <a:t> Does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65AFBE-F747-948C-568A-3AF033D5654D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C396F637-1F6D-98DF-D5A6-85DF60D47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AAF40B5-CF53-279D-C234-02E322D470FB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375A9104-BC27-1B33-BE6A-6E7CC3012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5F8765C-CAD2-BDD1-1644-A04F06CDE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12" y="2604616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the new algorithm be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200" dirty="0"/>
              <a:t>1.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does not halt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“yes”;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halts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“no”;</a:t>
            </a:r>
          </a:p>
        </p:txBody>
      </p:sp>
    </p:spTree>
    <p:extLst>
      <p:ext uri="{BB962C8B-B14F-4D97-AF65-F5344CB8AC3E}">
        <p14:creationId xmlns:p14="http://schemas.microsoft.com/office/powerpoint/2010/main" val="2342092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5EA66-78C4-5567-354E-38F07776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D7E93FC-7CD0-661F-125F-1583A6DD6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49A60BBB-9902-A6C1-3679-E7C4D75FC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8537B01-18F9-6143-0E50-42BA4A96F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D669CC9-65CA-7F99-D400-823379A13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BF1AB00-A1B0-BE08-27C2-0CA5585EC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AAD831E-26C6-62F5-0546-FCB19CE22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C33FD7CA-5285-916B-4FD2-910F7628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2B8CFC9-2110-997D-3403-A12B70021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8054FC-E385-F9ED-2306-BDE28C7CA39D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B953B8F4-F696-EA95-1B2E-E185F14E2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483BBED-B36E-4E53-1213-4171F355F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DDCFA52C-78B2-5B96-96D8-B2D72BB244D3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73D3DBEE-8534-9C59-6B19-CCD456C6F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75B5BBCF-59BA-B74E-D0B3-C53E4CE84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148" y="3466338"/>
            <a:ext cx="2608399" cy="33820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Question:</a:t>
            </a:r>
            <a:r>
              <a:rPr lang="en-US" altLang="en-US" sz="1400" dirty="0"/>
              <a:t> Does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?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07668EFB-9FB9-5370-4E6E-7302908A7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435" y="4096452"/>
            <a:ext cx="1734780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8B8C7C3E-37E5-88D0-2520-7190FD779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344119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 </a:t>
            </a:r>
            <a:r>
              <a:rPr lang="en-US" altLang="en-US" sz="1400" dirty="0">
                <a:solidFill>
                  <a:srgbClr val="00B0F0"/>
                </a:solidFill>
              </a:rPr>
              <a:t>,A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2A407516-F8DD-2C59-D64D-085CC7312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584798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does not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155A4921-7C7B-8417-231F-2E9862066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573" y="3800567"/>
            <a:ext cx="3899958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If yes </a:t>
            </a:r>
            <a:r>
              <a:rPr lang="en-US" altLang="en-US" sz="1400" dirty="0"/>
              <a:t>(i.e.,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: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halts)</a:t>
            </a:r>
            <a:r>
              <a:rPr lang="en-US" altLang="en-US" sz="1400" dirty="0">
                <a:solidFill>
                  <a:srgbClr val="FF0000"/>
                </a:solidFill>
              </a:rPr>
              <a:t>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E5D65B-9981-0C37-4CA0-F58E1680DA06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2E78B40F-EF6A-5A49-B9A7-A8E1118D4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4A0D7BF-1989-984C-AEC0-1737BD796D5B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0537E7DB-71CC-1E02-C657-00D085E27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5478FC8-FF25-7A7B-2A13-FD851D034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12" y="2604616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the new algorithm be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200" dirty="0"/>
              <a:t>1.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does not halt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“yes”;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halts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“no”;</a:t>
            </a:r>
          </a:p>
        </p:txBody>
      </p:sp>
    </p:spTree>
    <p:extLst>
      <p:ext uri="{BB962C8B-B14F-4D97-AF65-F5344CB8AC3E}">
        <p14:creationId xmlns:p14="http://schemas.microsoft.com/office/powerpoint/2010/main" val="3062435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7A484-3678-FECB-E6DD-4323446E1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6E46BA8-1F6B-D3ED-BA68-191DD2F5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5571B2DF-56E6-C42B-D301-5156E07EF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2FEC7657-08E2-2C74-7FC6-F9EDAB838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69B480F-C737-DB86-4068-0A5C4A961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F6B02CA-79FA-3F84-F610-81F168A62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B0CD6A1-0608-8B70-41E2-0E7211323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70371D53-58B9-2150-9C71-D7D532F92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02EBEC1-4303-D499-C8F2-B20E08CDE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973BD2-4C92-ABFF-BD73-179396A99F59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0DED3C60-6E37-B946-EE47-4B0065254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0EFDCA06-B096-4824-7E41-D4AFD31F3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39910459-28EF-8FE2-7B7E-BAFA10594D21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942255F0-93E9-5B2B-7CDF-2A7E4E21E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4B99B5E8-43A6-7408-BB55-6F5CB98E6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148" y="3466338"/>
            <a:ext cx="2608399" cy="33820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Question:</a:t>
            </a:r>
            <a:r>
              <a:rPr lang="en-US" altLang="en-US" sz="1400" dirty="0"/>
              <a:t> Does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?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0939B96D-4AA5-965A-100D-645B60CF9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435" y="4096452"/>
            <a:ext cx="1734780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5F7F86FF-F895-9BF1-E2A1-7E262B7FF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344119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 </a:t>
            </a:r>
            <a:r>
              <a:rPr lang="en-US" altLang="en-US" sz="1400" dirty="0">
                <a:solidFill>
                  <a:srgbClr val="00B0F0"/>
                </a:solidFill>
              </a:rPr>
              <a:t>,A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B1364198-1872-735F-4F09-470CA627E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584798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does not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5199A69E-1E05-BE5C-C567-1540A616B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435" y="5242391"/>
            <a:ext cx="1868568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“yes”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AA4DB346-8892-D3D2-A459-C02061E7A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5517358"/>
            <a:ext cx="2499534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 </a:t>
            </a:r>
            <a:r>
              <a:rPr lang="en-US" altLang="en-US" sz="1400" dirty="0">
                <a:solidFill>
                  <a:srgbClr val="00B0F0"/>
                </a:solidFill>
              </a:rPr>
              <a:t>,A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“yes”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5596D16-0267-4412-5004-798CF7440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5794188"/>
            <a:ext cx="2218215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B6E2549-6AEC-CFFD-B712-43E965448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573" y="3800567"/>
            <a:ext cx="3899958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If yes </a:t>
            </a:r>
            <a:r>
              <a:rPr lang="en-US" altLang="en-US" sz="1400" dirty="0"/>
              <a:t>(i.e.,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: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halts)</a:t>
            </a:r>
            <a:r>
              <a:rPr lang="en-US" altLang="en-US" sz="1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EF552E72-6001-0873-6F39-DA5C93AF6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681" y="4918707"/>
            <a:ext cx="4166312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If no </a:t>
            </a:r>
            <a:r>
              <a:rPr lang="en-US" altLang="en-US" sz="1400" dirty="0"/>
              <a:t>(i.e.,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not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: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not halts)</a:t>
            </a:r>
            <a:r>
              <a:rPr lang="en-US" altLang="en-US" sz="1400" dirty="0">
                <a:solidFill>
                  <a:srgbClr val="FF0000"/>
                </a:solidFill>
              </a:rPr>
              <a:t>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859813-B3E0-C134-F518-83B884EB5BED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E7DC1CE7-9799-FF51-E682-B2D1E1F72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49C095B-F33A-B694-68D3-DD9B1113D979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91F6436D-4116-6D4C-D9DF-C930F176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B2A3D6A-2A5F-20E6-086B-92007FF90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12" y="2604616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the new algorithm be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200" dirty="0"/>
              <a:t>1.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does not halt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“yes”;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halts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“no”;</a:t>
            </a:r>
          </a:p>
        </p:txBody>
      </p:sp>
    </p:spTree>
    <p:extLst>
      <p:ext uri="{BB962C8B-B14F-4D97-AF65-F5344CB8AC3E}">
        <p14:creationId xmlns:p14="http://schemas.microsoft.com/office/powerpoint/2010/main" val="3072479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1917415"/>
            <a:ext cx="4237310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Consider the following problem: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823" y="2356935"/>
            <a:ext cx="3638608" cy="8603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Halting </a:t>
            </a:r>
            <a:r>
              <a:rPr lang="en-US" altLang="en-US" sz="1400" dirty="0"/>
              <a:t>Problem.</a:t>
            </a:r>
          </a:p>
          <a:p>
            <a:pPr marL="0" indent="0">
              <a:buNone/>
            </a:pPr>
            <a:r>
              <a:rPr lang="en-US" altLang="en-US" sz="1400" dirty="0"/>
              <a:t>Input: (P, x), P is a program, x is input to P.</a:t>
            </a:r>
          </a:p>
          <a:p>
            <a:pPr marL="0" indent="0">
              <a:buNone/>
            </a:pPr>
            <a:r>
              <a:rPr lang="en-US" altLang="en-US" sz="1400" dirty="0"/>
              <a:t>Question: does P halt on input x?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784B45-39FD-4A51-92A4-406BDAC2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34" y="3301749"/>
            <a:ext cx="4012587" cy="284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Theorem.</a:t>
            </a:r>
            <a:r>
              <a:rPr lang="en-US" altLang="en-US" sz="1400" dirty="0"/>
              <a:t> Problem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not solvable.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91D6D07-B21D-4DD0-924A-E598AE18A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3599571"/>
            <a:ext cx="3844039" cy="5192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Proof.</a:t>
            </a:r>
            <a:r>
              <a:rPr lang="en-US" altLang="en-US" sz="1400" dirty="0"/>
              <a:t> Assume the contrary, </a:t>
            </a:r>
            <a:r>
              <a:rPr lang="en-US" altLang="en-US" sz="1400" dirty="0">
                <a:solidFill>
                  <a:srgbClr val="FF0000"/>
                </a:solidFill>
              </a:rPr>
              <a:t>Halting</a:t>
            </a:r>
            <a:r>
              <a:rPr lang="en-US" altLang="en-US" sz="1400" dirty="0"/>
              <a:t> is solved by an always-halt algorithm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: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25FAE12-7076-4F6D-BFFC-237979DD7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9" y="4689779"/>
            <a:ext cx="2561836" cy="3576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Define a new problem: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E7994CC-0992-4AEB-B666-757C2DFB4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68" y="5031619"/>
            <a:ext cx="2623083" cy="7360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Halt-on-Self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Problem.</a:t>
            </a:r>
          </a:p>
          <a:p>
            <a:pPr marL="0" indent="0">
              <a:buNone/>
            </a:pPr>
            <a:r>
              <a:rPr lang="en-US" altLang="en-US" sz="1200" dirty="0"/>
              <a:t>Input: a program P</a:t>
            </a:r>
          </a:p>
          <a:p>
            <a:pPr marL="0" indent="0">
              <a:buNone/>
            </a:pPr>
            <a:r>
              <a:rPr lang="en-US" altLang="en-US" sz="1200" dirty="0"/>
              <a:t>Question: does P halt on P?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56372A1-5845-4794-9CC3-D331B3FD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209" y="5945073"/>
            <a:ext cx="1344022" cy="519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</a:t>
            </a:r>
          </a:p>
          <a:p>
            <a:pPr marL="0" indent="0">
              <a:buNone/>
            </a:pPr>
            <a:r>
              <a:rPr lang="en-US" altLang="en-US" sz="1200" dirty="0"/>
              <a:t>   return </a:t>
            </a:r>
            <a:r>
              <a:rPr lang="en-US" altLang="en-US" sz="1200" dirty="0">
                <a:solidFill>
                  <a:srgbClr val="FF0000"/>
                </a:solidFill>
              </a:rPr>
              <a:t>A</a:t>
            </a:r>
            <a:r>
              <a:rPr lang="en-US" altLang="en-US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/>
              <a:t>(P, P).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EC76E6-15FE-41C6-8190-3F71F239CF23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567BEE93-2D03-464E-A84F-E9E20A407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104" y="4239699"/>
            <a:ext cx="1108245" cy="323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(P, x) =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9499570E-A3F6-4CC7-9680-601FE7C94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877" y="4083233"/>
            <a:ext cx="1925922" cy="6126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yes  if P halts on x</a:t>
            </a:r>
          </a:p>
          <a:p>
            <a:pPr marL="0" indent="0">
              <a:buNone/>
            </a:pPr>
            <a:r>
              <a:rPr lang="en-US" altLang="en-US" sz="1400" dirty="0"/>
              <a:t>no   otherwise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4749B4D-CAED-4FD4-BA73-5D663D9B4047}"/>
              </a:ext>
            </a:extLst>
          </p:cNvPr>
          <p:cNvSpPr/>
          <p:nvPr/>
        </p:nvSpPr>
        <p:spPr>
          <a:xfrm>
            <a:off x="2031329" y="4233498"/>
            <a:ext cx="207548" cy="375671"/>
          </a:xfrm>
          <a:prstGeom prst="leftBrace">
            <a:avLst>
              <a:gd name="adj1" fmla="val 8333"/>
              <a:gd name="adj2" fmla="val 5139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BB42E396-47CD-4DA3-BAA3-D10140380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91" y="5837755"/>
            <a:ext cx="1937995" cy="7339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Problem </a:t>
            </a:r>
            <a:r>
              <a:rPr lang="en-US" altLang="en-US" sz="1400" dirty="0">
                <a:solidFill>
                  <a:srgbClr val="33CC33"/>
                </a:solidFill>
              </a:rPr>
              <a:t>Halt-on-Self </a:t>
            </a:r>
            <a:r>
              <a:rPr lang="en-US" altLang="en-US" sz="1400" dirty="0"/>
              <a:t>is solved by this always-halt algorithm: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0D24FCA7-6384-49E2-B967-5469EA8BE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148" y="3466338"/>
            <a:ext cx="2608399" cy="33820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Question:</a:t>
            </a:r>
            <a:r>
              <a:rPr lang="en-US" altLang="en-US" sz="1400" dirty="0"/>
              <a:t> Does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?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98DB52CD-1A7B-4B9C-8059-126393A0C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435" y="4096452"/>
            <a:ext cx="1734780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BD36E4E6-5320-49F5-A975-AFAA7736E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344119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 </a:t>
            </a:r>
            <a:r>
              <a:rPr lang="en-US" altLang="en-US" sz="1400" dirty="0">
                <a:solidFill>
                  <a:srgbClr val="00B0F0"/>
                </a:solidFill>
              </a:rPr>
              <a:t>,A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“no”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DCD3AAAA-918E-4909-8099-D945B1753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4584798"/>
            <a:ext cx="2272986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does not halt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5FAD664-A635-495A-AFAC-5FC1FCD35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435" y="5242391"/>
            <a:ext cx="1868568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50"/>
                </a:solidFill>
              </a:rPr>
              <a:t>2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“yes”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5A38B280-242C-4EFC-A709-6016DB721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5517358"/>
            <a:ext cx="2499534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FF0000"/>
                </a:solidFill>
              </a:rPr>
              <a:t>A</a:t>
            </a:r>
            <a:r>
              <a:rPr lang="en-US" altLang="en-US" sz="14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 </a:t>
            </a:r>
            <a:r>
              <a:rPr lang="en-US" altLang="en-US" sz="1400" dirty="0">
                <a:solidFill>
                  <a:srgbClr val="00B0F0"/>
                </a:solidFill>
              </a:rPr>
              <a:t>,A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returns “yes”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43D65017-4DE4-4B8F-A366-39F3BA519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332" y="5794188"/>
            <a:ext cx="2218215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→ 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B1E90C09-3C80-4788-952A-9E17FC0E1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573" y="3800567"/>
            <a:ext cx="3899958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If yes </a:t>
            </a:r>
            <a:r>
              <a:rPr lang="en-US" altLang="en-US" sz="1400" dirty="0"/>
              <a:t>(i.e.,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: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halts)</a:t>
            </a:r>
            <a:r>
              <a:rPr lang="en-US" altLang="en-US" sz="1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56DFA855-0E51-4ADB-B7D6-37B4BC2E1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681" y="4918707"/>
            <a:ext cx="4166312" cy="3382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If no </a:t>
            </a:r>
            <a:r>
              <a:rPr lang="en-US" altLang="en-US" sz="1400" dirty="0"/>
              <a:t>(i.e.,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 not halts on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: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) not halts</a:t>
            </a:r>
            <a:r>
              <a:rPr lang="en-US" altLang="en-US" sz="1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858C620B-392C-4B9B-A0BF-B1A6CBD5A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680" y="6109265"/>
            <a:ext cx="4006293" cy="558991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We always get a contradiction. The contradiction shows that </a:t>
            </a:r>
            <a:r>
              <a:rPr lang="en-US" altLang="en-US" sz="1400" dirty="0">
                <a:solidFill>
                  <a:srgbClr val="FF0000"/>
                </a:solidFill>
              </a:rPr>
              <a:t>Halting is not solvable</a:t>
            </a:r>
            <a:r>
              <a:rPr lang="en-US" altLang="en-US" sz="1400" dirty="0"/>
              <a:t>. 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>
            <a:extLst>
              <a:ext uri="{FF2B5EF4-FFF2-40B4-BE49-F238E27FC236}">
                <a16:creationId xmlns:a16="http://schemas.microsoft.com/office/drawing/2014/main" id="{CF7DEC0A-EA29-4DB4-AB62-D2BB503A3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45" y="1828941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Now modify the algorithm </a:t>
            </a:r>
            <a:r>
              <a:rPr lang="en-US" altLang="en-US" sz="1400" dirty="0">
                <a:solidFill>
                  <a:srgbClr val="33CC33"/>
                </a:solidFill>
              </a:rPr>
              <a:t>A</a:t>
            </a:r>
            <a:r>
              <a:rPr lang="en-US" altLang="en-US" sz="14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400" dirty="0"/>
              <a:t>:</a:t>
            </a:r>
          </a:p>
          <a:p>
            <a:pPr marL="0" indent="0">
              <a:buNone/>
            </a:pPr>
            <a:r>
              <a:rPr lang="en-US" altLang="en-US" sz="1200" dirty="0"/>
              <a:t>1. replace each “return(yes)”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a dead looping;</a:t>
            </a:r>
          </a:p>
          <a:p>
            <a:pPr marL="0" indent="0">
              <a:buNone/>
            </a:pPr>
            <a:r>
              <a:rPr lang="en-US" altLang="en-US" sz="1200" dirty="0"/>
              <a:t>2. replace each “return(no)” in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 by “stop”.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3D93A6F-48EB-81F1-3CEE-53989442E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12" y="2604616"/>
            <a:ext cx="3824462" cy="7973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Let the new algorithm be </a:t>
            </a:r>
            <a:r>
              <a:rPr lang="en-US" altLang="en-US" sz="1400" dirty="0">
                <a:solidFill>
                  <a:srgbClr val="00B0F0"/>
                </a:solidFill>
              </a:rPr>
              <a:t>A</a:t>
            </a:r>
            <a:r>
              <a:rPr lang="en-US" altLang="en-US" sz="14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400" dirty="0"/>
              <a:t>.</a:t>
            </a:r>
          </a:p>
          <a:p>
            <a:pPr marL="0" indent="0">
              <a:buNone/>
            </a:pPr>
            <a:r>
              <a:rPr lang="en-US" altLang="en-US" sz="1200" dirty="0"/>
              <a:t>1.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does not halt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“yes”;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00B0F0"/>
                </a:solidFill>
              </a:rPr>
              <a:t>A</a:t>
            </a:r>
            <a:r>
              <a:rPr lang="en-US" altLang="en-US" sz="1200" baseline="-25000" dirty="0">
                <a:solidFill>
                  <a:srgbClr val="00B0F0"/>
                </a:solidFill>
              </a:rPr>
              <a:t>3</a:t>
            </a:r>
            <a:r>
              <a:rPr lang="en-US" altLang="en-US" sz="1200" dirty="0"/>
              <a:t>(P) halts if </a:t>
            </a:r>
            <a:r>
              <a:rPr lang="en-US" altLang="en-US" sz="1200" dirty="0">
                <a:solidFill>
                  <a:srgbClr val="33CC33"/>
                </a:solidFill>
              </a:rPr>
              <a:t>A</a:t>
            </a:r>
            <a:r>
              <a:rPr lang="en-US" altLang="en-US" sz="1200" baseline="-25000" dirty="0">
                <a:solidFill>
                  <a:srgbClr val="33CC33"/>
                </a:solidFill>
              </a:rPr>
              <a:t>2</a:t>
            </a:r>
            <a:r>
              <a:rPr lang="en-US" altLang="en-US" sz="1200" dirty="0"/>
              <a:t>(P) = “no”;</a:t>
            </a:r>
          </a:p>
        </p:txBody>
      </p:sp>
    </p:spTree>
    <p:extLst>
      <p:ext uri="{BB962C8B-B14F-4D97-AF65-F5344CB8AC3E}">
        <p14:creationId xmlns:p14="http://schemas.microsoft.com/office/powerpoint/2010/main" val="2384448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225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C2769725-34F2-41AC-97D5-7137A46C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3767951"/>
            <a:ext cx="3741163" cy="1043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means that there is no algorithm that can solve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, no matter how much power (time, space) we give to the computer.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51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C2769725-34F2-41AC-97D5-7137A46C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3767951"/>
            <a:ext cx="3741163" cy="1053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means that there is no algorithm that can solve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, no matter how much power (time, space) we give to the computer. 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CC544F47-5233-4BC5-AF76-2BF6DB8CC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5013597"/>
            <a:ext cx="3681340" cy="10536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the ideas very similar to poly-time reductions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-completeness theory, we can identify other unsolvable problems.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376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C2769725-34F2-41AC-97D5-7137A46C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3767951"/>
            <a:ext cx="3741163" cy="10536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means that there is no algorithm that can solve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, no matter how much power (time, space) we give to the computer.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E58FB36-00FF-4844-BE30-F657FDEF38D7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E5BB6AB-4CDB-4DC4-92E9-805AD5FAAF39}"/>
              </a:ext>
            </a:extLst>
          </p:cNvPr>
          <p:cNvSpPr txBox="1"/>
          <p:nvPr/>
        </p:nvSpPr>
        <p:spPr>
          <a:xfrm>
            <a:off x="5800204" y="3228526"/>
            <a:ext cx="165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dirty="0"/>
              <a:t>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    ≤      Q</a:t>
            </a:r>
            <a:r>
              <a:rPr lang="en-US" altLang="en-US" sz="1600" baseline="-25000" dirty="0"/>
              <a:t>2</a:t>
            </a:r>
            <a:endParaRPr lang="en-US" sz="16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C3992F-2E95-4336-A030-E76BAFD5897E}"/>
              </a:ext>
            </a:extLst>
          </p:cNvPr>
          <p:cNvSpPr txBox="1"/>
          <p:nvPr/>
        </p:nvSpPr>
        <p:spPr>
          <a:xfrm>
            <a:off x="5834388" y="3539888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x</a:t>
            </a:r>
            <a:endParaRPr lang="en-US" sz="11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D923FE-4534-4223-9C65-206FAFE0154E}"/>
              </a:ext>
            </a:extLst>
          </p:cNvPr>
          <p:cNvSpPr txBox="1"/>
          <p:nvPr/>
        </p:nvSpPr>
        <p:spPr>
          <a:xfrm>
            <a:off x="6835962" y="3550416"/>
            <a:ext cx="519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T(x)</a:t>
            </a:r>
            <a:endParaRPr lang="en-US" sz="11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06AF259-9356-4A14-949D-DC3B1BFF8864}"/>
              </a:ext>
            </a:extLst>
          </p:cNvPr>
          <p:cNvCxnSpPr>
            <a:endCxn id="51" idx="1"/>
          </p:cNvCxnSpPr>
          <p:nvPr/>
        </p:nvCxnSpPr>
        <p:spPr>
          <a:xfrm flipV="1">
            <a:off x="6244585" y="3681221"/>
            <a:ext cx="591377" cy="15623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2CAA422-EF81-4DEB-91F5-5FBE921C341D}"/>
              </a:ext>
            </a:extLst>
          </p:cNvPr>
          <p:cNvSpPr txBox="1"/>
          <p:nvPr/>
        </p:nvSpPr>
        <p:spPr>
          <a:xfrm>
            <a:off x="6385596" y="3693776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</a:t>
            </a:r>
            <a:endParaRPr lang="en-US" sz="1100" dirty="0"/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F41A1B82-ECD8-47FA-B9D3-AD16F946A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007" y="1944370"/>
            <a:ext cx="3815138" cy="201101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and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be decision problems. We say that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</a:t>
            </a:r>
            <a:r>
              <a:rPr lang="en-US" altLang="en-US" sz="1600" dirty="0">
                <a:solidFill>
                  <a:srgbClr val="FF0000"/>
                </a:solidFill>
              </a:rPr>
              <a:t>reducible</a:t>
            </a:r>
            <a:r>
              <a:rPr lang="en-US" altLang="en-US" sz="1600" dirty="0"/>
              <a:t> to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</a:t>
            </a:r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 ≤ 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/>
              <a:t>, if there is an always-halt algorithm T such that x is yes for Q</a:t>
            </a:r>
            <a:r>
              <a:rPr lang="en-US" altLang="en-US" sz="1600" baseline="-25000" dirty="0"/>
              <a:t>1 </a:t>
            </a:r>
            <a:r>
              <a:rPr lang="en-US" altLang="en-US" sz="1600" dirty="0"/>
              <a:t>if and only if T(x) is yes for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86EFFD37-F96C-828C-1A3E-C8D51395D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5013597"/>
            <a:ext cx="3681340" cy="10536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the ideas very similar to poly-time reductions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-completeness theory, we can identify other unsolvable problems. </a:t>
            </a:r>
          </a:p>
        </p:txBody>
      </p:sp>
    </p:spTree>
    <p:extLst>
      <p:ext uri="{BB962C8B-B14F-4D97-AF65-F5344CB8AC3E}">
        <p14:creationId xmlns:p14="http://schemas.microsoft.com/office/powerpoint/2010/main" val="548521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C2769725-34F2-41AC-97D5-7137A46C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3767951"/>
            <a:ext cx="3741163" cy="7727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means that there is no algorithm that can solve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, no matter how much power (time, space) we give to the computer.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E58FB36-00FF-4844-BE30-F657FDEF38D7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3">
            <a:extLst>
              <a:ext uri="{FF2B5EF4-FFF2-40B4-BE49-F238E27FC236}">
                <a16:creationId xmlns:a16="http://schemas.microsoft.com/office/drawing/2014/main" id="{C8649A75-16D0-448E-BB84-EB1D18F92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006" y="4085613"/>
            <a:ext cx="3815139" cy="996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≤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then</a:t>
            </a:r>
          </a:p>
          <a:p>
            <a:pPr>
              <a:buAutoNum type="arabicParenBoth"/>
            </a:pPr>
            <a:r>
              <a:rPr lang="en-US" altLang="en-US" sz="1600" dirty="0"/>
              <a:t>If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is solvable then so is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.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unsolvable then so is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5BB6AB-4CDB-4DC4-92E9-805AD5FAAF39}"/>
              </a:ext>
            </a:extLst>
          </p:cNvPr>
          <p:cNvSpPr txBox="1"/>
          <p:nvPr/>
        </p:nvSpPr>
        <p:spPr>
          <a:xfrm>
            <a:off x="5800204" y="3228526"/>
            <a:ext cx="165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dirty="0"/>
              <a:t>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    ≤      Q</a:t>
            </a:r>
            <a:r>
              <a:rPr lang="en-US" altLang="en-US" sz="1600" baseline="-25000" dirty="0"/>
              <a:t>2</a:t>
            </a:r>
            <a:endParaRPr lang="en-US" sz="16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C3992F-2E95-4336-A030-E76BAFD5897E}"/>
              </a:ext>
            </a:extLst>
          </p:cNvPr>
          <p:cNvSpPr txBox="1"/>
          <p:nvPr/>
        </p:nvSpPr>
        <p:spPr>
          <a:xfrm>
            <a:off x="5834388" y="3539888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x</a:t>
            </a:r>
            <a:endParaRPr lang="en-US" sz="11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D923FE-4534-4223-9C65-206FAFE0154E}"/>
              </a:ext>
            </a:extLst>
          </p:cNvPr>
          <p:cNvSpPr txBox="1"/>
          <p:nvPr/>
        </p:nvSpPr>
        <p:spPr>
          <a:xfrm>
            <a:off x="6835962" y="3550416"/>
            <a:ext cx="519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T(x)</a:t>
            </a:r>
            <a:endParaRPr lang="en-US" sz="11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06AF259-9356-4A14-949D-DC3B1BFF8864}"/>
              </a:ext>
            </a:extLst>
          </p:cNvPr>
          <p:cNvCxnSpPr>
            <a:endCxn id="51" idx="1"/>
          </p:cNvCxnSpPr>
          <p:nvPr/>
        </p:nvCxnSpPr>
        <p:spPr>
          <a:xfrm flipV="1">
            <a:off x="6244585" y="3681221"/>
            <a:ext cx="591377" cy="15623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2CAA422-EF81-4DEB-91F5-5FBE921C341D}"/>
              </a:ext>
            </a:extLst>
          </p:cNvPr>
          <p:cNvSpPr txBox="1"/>
          <p:nvPr/>
        </p:nvSpPr>
        <p:spPr>
          <a:xfrm>
            <a:off x="6385596" y="3693776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</a:t>
            </a:r>
            <a:endParaRPr lang="en-US" sz="1100" dirty="0"/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F41A1B82-ECD8-47FA-B9D3-AD16F946A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007" y="1944370"/>
            <a:ext cx="3815138" cy="201101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and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be decision problems. We say that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</a:t>
            </a:r>
            <a:r>
              <a:rPr lang="en-US" altLang="en-US" sz="1600" dirty="0">
                <a:solidFill>
                  <a:srgbClr val="FF0000"/>
                </a:solidFill>
              </a:rPr>
              <a:t>reducible</a:t>
            </a:r>
            <a:r>
              <a:rPr lang="en-US" altLang="en-US" sz="1600" dirty="0"/>
              <a:t> to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</a:t>
            </a:r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 ≤ 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/>
              <a:t>, if there is an always-halt algorithm T such that x is yes for Q</a:t>
            </a:r>
            <a:r>
              <a:rPr lang="en-US" altLang="en-US" sz="1600" baseline="-25000" dirty="0"/>
              <a:t>1 </a:t>
            </a:r>
            <a:r>
              <a:rPr lang="en-US" altLang="en-US" sz="1600" dirty="0"/>
              <a:t>if and only if T(x) is yes for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AE2F5CCD-E745-1D46-7F8D-AD088BFF9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5013597"/>
            <a:ext cx="3681340" cy="10536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the ideas very similar to poly-time reductions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-completeness theory, we can identify other unsolvable problems. </a:t>
            </a:r>
          </a:p>
        </p:txBody>
      </p:sp>
    </p:spTree>
    <p:extLst>
      <p:ext uri="{BB962C8B-B14F-4D97-AF65-F5344CB8AC3E}">
        <p14:creationId xmlns:p14="http://schemas.microsoft.com/office/powerpoint/2010/main" val="1154840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Computability Theory</a:t>
            </a:r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28" y="2082771"/>
            <a:ext cx="3835672" cy="14843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Halting </a:t>
            </a:r>
            <a:r>
              <a:rPr lang="en-US" altLang="en-US" sz="1600" dirty="0"/>
              <a:t>Problem.</a:t>
            </a:r>
          </a:p>
          <a:p>
            <a:pPr marL="0" indent="0">
              <a:buNone/>
            </a:pPr>
            <a:r>
              <a:rPr lang="en-US" altLang="en-US" sz="1600" dirty="0"/>
              <a:t>Input: (P, x), P: a program, x: input to P.</a:t>
            </a:r>
          </a:p>
          <a:p>
            <a:pPr marL="0" indent="0">
              <a:buNone/>
            </a:pPr>
            <a:r>
              <a:rPr lang="en-US" altLang="en-US" sz="1600" dirty="0"/>
              <a:t>Question: does P halt on input x?</a:t>
            </a:r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</a:t>
            </a:r>
          </a:p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 problem is not solvable.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629F8-AE36-428A-A5D6-625E74C1C901}"/>
              </a:ext>
            </a:extLst>
          </p:cNvPr>
          <p:cNvGrpSpPr/>
          <p:nvPr/>
        </p:nvGrpSpPr>
        <p:grpSpPr>
          <a:xfrm>
            <a:off x="736838" y="993884"/>
            <a:ext cx="7670324" cy="800733"/>
            <a:chOff x="841287" y="925517"/>
            <a:chExt cx="7670324" cy="800733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145C2B18-394C-4AA1-954F-8FC5C5BF5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287" y="925517"/>
              <a:ext cx="7670324" cy="8007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An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solves</a:t>
              </a:r>
              <a:r>
                <a:rPr lang="en-US" altLang="en-US" sz="1400" dirty="0"/>
                <a:t> a (decision) problem Q if on every input x, the algorithm </a:t>
              </a:r>
              <a:r>
                <a:rPr lang="en-US" altLang="en-US" sz="1400" dirty="0">
                  <a:latin typeface="Lucida Calligraphy" panose="03010101010101010101" pitchFamily="66" charset="0"/>
                </a:rPr>
                <a:t>A</a:t>
              </a:r>
              <a:r>
                <a:rPr lang="en-US" altLang="en-US" sz="1400" dirty="0"/>
                <a:t>(x) halts (with an answer yes/no). </a:t>
              </a:r>
            </a:p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(decision) problem is </a:t>
              </a:r>
              <a:r>
                <a:rPr lang="en-US" altLang="en-US" sz="1400" dirty="0">
                  <a:solidFill>
                    <a:srgbClr val="FF0000"/>
                  </a:solidFill>
                </a:rPr>
                <a:t>solvable/computable/recursive </a:t>
              </a:r>
              <a:r>
                <a:rPr lang="en-US" altLang="en-US" sz="1400" dirty="0"/>
                <a:t>if it is solved by an algorithm. </a:t>
              </a:r>
            </a:p>
            <a:p>
              <a:pPr marL="0" indent="0">
                <a:buNone/>
              </a:pPr>
              <a:endParaRPr lang="en-US" altLang="en-US" sz="14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BDCAEB-21A6-45C2-892C-C683C986D98E}"/>
                </a:ext>
              </a:extLst>
            </p:cNvPr>
            <p:cNvCxnSpPr/>
            <p:nvPr/>
          </p:nvCxnSpPr>
          <p:spPr>
            <a:xfrm>
              <a:off x="841287" y="1427147"/>
              <a:ext cx="76703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3">
            <a:extLst>
              <a:ext uri="{FF2B5EF4-FFF2-40B4-BE49-F238E27FC236}">
                <a16:creationId xmlns:a16="http://schemas.microsoft.com/office/drawing/2014/main" id="{C2769725-34F2-41AC-97D5-7137A46C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3767951"/>
            <a:ext cx="3741163" cy="10536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This means that there is no algorithm that can solve </a:t>
            </a:r>
            <a:r>
              <a:rPr lang="en-US" altLang="en-US" sz="1600" dirty="0">
                <a:solidFill>
                  <a:srgbClr val="FF0000"/>
                </a:solidFill>
              </a:rPr>
              <a:t>Halting</a:t>
            </a:r>
            <a:r>
              <a:rPr lang="en-US" altLang="en-US" sz="1600" dirty="0"/>
              <a:t>, no matter how much power (time, space) we give to the computer.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E58FB36-00FF-4844-BE30-F657FDEF38D7}"/>
              </a:ext>
            </a:extLst>
          </p:cNvPr>
          <p:cNvCxnSpPr/>
          <p:nvPr/>
        </p:nvCxnSpPr>
        <p:spPr>
          <a:xfrm>
            <a:off x="4644971" y="1863301"/>
            <a:ext cx="0" cy="49306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3">
            <a:extLst>
              <a:ext uri="{FF2B5EF4-FFF2-40B4-BE49-F238E27FC236}">
                <a16:creationId xmlns:a16="http://schemas.microsoft.com/office/drawing/2014/main" id="{C8649A75-16D0-448E-BB84-EB1D18F92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006" y="4085613"/>
            <a:ext cx="3815139" cy="996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Lemma.</a:t>
            </a:r>
            <a:r>
              <a:rPr lang="en-US" altLang="en-US" sz="1600" dirty="0"/>
              <a:t> 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≤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then</a:t>
            </a:r>
          </a:p>
          <a:p>
            <a:pPr>
              <a:buAutoNum type="arabicParenBoth"/>
            </a:pPr>
            <a:r>
              <a:rPr lang="en-US" altLang="en-US" sz="1600" dirty="0"/>
              <a:t>If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is solvable then so is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.</a:t>
            </a:r>
          </a:p>
          <a:p>
            <a:pPr>
              <a:buFontTx/>
              <a:buAutoNum type="arabicParenBoth"/>
            </a:pPr>
            <a:r>
              <a:rPr lang="en-US" altLang="en-US" sz="1600" dirty="0"/>
              <a:t>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unsolvable then so is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5BB6AB-4CDB-4DC4-92E9-805AD5FAAF39}"/>
              </a:ext>
            </a:extLst>
          </p:cNvPr>
          <p:cNvSpPr txBox="1"/>
          <p:nvPr/>
        </p:nvSpPr>
        <p:spPr>
          <a:xfrm>
            <a:off x="5800204" y="3228526"/>
            <a:ext cx="165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dirty="0"/>
              <a:t>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    ≤      Q</a:t>
            </a:r>
            <a:r>
              <a:rPr lang="en-US" altLang="en-US" sz="1600" baseline="-25000" dirty="0"/>
              <a:t>2</a:t>
            </a:r>
            <a:endParaRPr lang="en-US" sz="16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C3992F-2E95-4336-A030-E76BAFD5897E}"/>
              </a:ext>
            </a:extLst>
          </p:cNvPr>
          <p:cNvSpPr txBox="1"/>
          <p:nvPr/>
        </p:nvSpPr>
        <p:spPr>
          <a:xfrm>
            <a:off x="5834388" y="3539888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x</a:t>
            </a:r>
            <a:endParaRPr lang="en-US" sz="11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D923FE-4534-4223-9C65-206FAFE0154E}"/>
              </a:ext>
            </a:extLst>
          </p:cNvPr>
          <p:cNvSpPr txBox="1"/>
          <p:nvPr/>
        </p:nvSpPr>
        <p:spPr>
          <a:xfrm>
            <a:off x="6835962" y="3550416"/>
            <a:ext cx="519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T(x)</a:t>
            </a:r>
            <a:endParaRPr lang="en-US" sz="11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06AF259-9356-4A14-949D-DC3B1BFF8864}"/>
              </a:ext>
            </a:extLst>
          </p:cNvPr>
          <p:cNvCxnSpPr>
            <a:endCxn id="51" idx="1"/>
          </p:cNvCxnSpPr>
          <p:nvPr/>
        </p:nvCxnSpPr>
        <p:spPr>
          <a:xfrm flipV="1">
            <a:off x="6244585" y="3681221"/>
            <a:ext cx="591377" cy="15623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2CAA422-EF81-4DEB-91F5-5FBE921C341D}"/>
              </a:ext>
            </a:extLst>
          </p:cNvPr>
          <p:cNvSpPr txBox="1"/>
          <p:nvPr/>
        </p:nvSpPr>
        <p:spPr>
          <a:xfrm>
            <a:off x="6385596" y="3693776"/>
            <a:ext cx="28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100" dirty="0">
                <a:solidFill>
                  <a:srgbClr val="FF0000"/>
                </a:solidFill>
              </a:rPr>
              <a:t>T</a:t>
            </a:r>
            <a:endParaRPr lang="en-US" sz="1100" dirty="0"/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682FD7AD-41EF-4BF4-BD96-370DB4C8A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552" y="5190422"/>
            <a:ext cx="3575189" cy="13090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this theorem, people have identified many unsolvable problems. In particular, most problems for testing “program correctness” are unsolvable.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F41A1B82-ECD8-47FA-B9D3-AD16F946A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007" y="1944370"/>
            <a:ext cx="3815138" cy="201101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and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be decision problems. We say that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</a:t>
            </a:r>
            <a:r>
              <a:rPr lang="en-US" altLang="en-US" sz="1600" dirty="0">
                <a:solidFill>
                  <a:srgbClr val="FF0000"/>
                </a:solidFill>
              </a:rPr>
              <a:t>reducible</a:t>
            </a:r>
            <a:r>
              <a:rPr lang="en-US" altLang="en-US" sz="1600" dirty="0"/>
              <a:t> to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</a:t>
            </a:r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 ≤ 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/>
              <a:t>, if there is an always-halt algorithm T such that x is yes for Q</a:t>
            </a:r>
            <a:r>
              <a:rPr lang="en-US" altLang="en-US" sz="1600" baseline="-25000" dirty="0"/>
              <a:t>1 </a:t>
            </a:r>
            <a:r>
              <a:rPr lang="en-US" altLang="en-US" sz="1600" dirty="0"/>
              <a:t>if and only if T(x) is yes for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6A1FFA-2A6E-4578-8193-419315B55676}"/>
              </a:ext>
            </a:extLst>
          </p:cNvPr>
          <p:cNvCxnSpPr>
            <a:cxnSpLocks/>
          </p:cNvCxnSpPr>
          <p:nvPr/>
        </p:nvCxnSpPr>
        <p:spPr>
          <a:xfrm>
            <a:off x="736328" y="2987372"/>
            <a:ext cx="3835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A8F2DC37-9C35-1D54-CDCA-3B75249F3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42" y="5013597"/>
            <a:ext cx="3681340" cy="10536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Using the ideas very similar to poly-time reductions in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-completeness theory, we can identify other unsolvable problems. </a:t>
            </a:r>
          </a:p>
        </p:txBody>
      </p:sp>
    </p:spTree>
    <p:extLst>
      <p:ext uri="{BB962C8B-B14F-4D97-AF65-F5344CB8AC3E}">
        <p14:creationId xmlns:p14="http://schemas.microsoft.com/office/powerpoint/2010/main" val="3439609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23219-FFB3-BA84-2A27-F6A635C3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60145CF-0A11-4092-2E99-884570AC34A0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18A2556-B350-AC26-D4DA-659B112B5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989" y="769360"/>
            <a:ext cx="7194065" cy="2997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kern="0" dirty="0"/>
              <a:t>Comprehensive, cover all materials we studied this semester.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0E2F35BA-E5E7-8DFF-1B1D-C633C3F7C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62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Review for Final Exam 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May 6, 10:30am–12:30pm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9843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AED4C-697C-1BC2-AE2E-AF741CB8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6CB20FDA-0B07-EE2F-3DC1-52518BB60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77395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O-notation, recursive algorithms, recurrence relations.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C0EE18-C90A-97E6-1EB7-90B184CC9D5C}"/>
              </a:ext>
            </a:extLst>
          </p:cNvPr>
          <p:cNvSpPr txBox="1"/>
          <p:nvPr/>
        </p:nvSpPr>
        <p:spPr>
          <a:xfrm>
            <a:off x="6327282" y="5977556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24FD0F-1C16-4037-50C2-529F75E6D10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932BD3B-0D79-079E-B4B0-8E485FDB9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989" y="769360"/>
            <a:ext cx="7194065" cy="2997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C51CF17-CFB9-F5DF-4D47-B22D287AB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43804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Heapsort, applications of heap structure.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519D6382-343F-72F6-83AF-6110C27C8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85294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Lower bound for sorting, linear-time sorting algorithms.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937D1FDD-1F9C-5BA9-9873-E73E05A2C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787" y="228478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BFS and DFS: algorithms, analysis, and complexity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08DEE6C3-5D5D-5CFA-B7AA-2B818C9D8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694211"/>
            <a:ext cx="7548646" cy="4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Applications of BFS/DFS: topological sorting, SCC, and others.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C2DCBBC2-B930-ED22-3737-E221543FF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110152"/>
            <a:ext cx="7619930" cy="40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Shortest-path problem: Dijkstra, Bellman-Ford, Floyd-</a:t>
            </a:r>
            <a:r>
              <a:rPr lang="en-US" altLang="en-US" sz="2000" kern="0" dirty="0" err="1"/>
              <a:t>Warshall</a:t>
            </a:r>
            <a:r>
              <a:rPr lang="en-US" altLang="en-US" sz="2000" kern="0" dirty="0"/>
              <a:t>.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137B5179-509D-B7BB-7554-E6A5C71C6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556238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Algorithms for minimum spanning trees and graph matching.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B9F39A25-7FE1-77C9-DE7B-FD664C0B9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008696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classes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kern="0" dirty="0"/>
              <a:t>,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 and their relation, poly-time reductions.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B9DA2496-863A-0918-FEB6-E4D872786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418424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 and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-completeness.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A277CCE9-3594-0128-9569-3B5761FDA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835733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 problems: </a:t>
            </a:r>
            <a:r>
              <a:rPr lang="en-US" altLang="en-US" sz="2000" kern="0" dirty="0">
                <a:solidFill>
                  <a:srgbClr val="00B050"/>
                </a:solidFill>
              </a:rPr>
              <a:t>SAT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IS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VC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Subset-Sum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Partition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7FC40959-EAD2-705E-6BF9-77FE4E202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250202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poly-time reductions to prove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B4B5E36-FFC3-0816-ABFC-EE1C1BA3C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62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Review for Final Exam 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May 6, 10:30am–12:30pm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BA11FE-8B70-6FB0-5F50-8D705C081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638161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Computability theory, reductions, unsolvable problem.</a:t>
            </a:r>
          </a:p>
        </p:txBody>
      </p:sp>
    </p:spTree>
    <p:extLst>
      <p:ext uri="{BB962C8B-B14F-4D97-AF65-F5344CB8AC3E}">
        <p14:creationId xmlns:p14="http://schemas.microsoft.com/office/powerpoint/2010/main" val="3581629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77395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O-notation, recursive algorithms, recurrence relations.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6327282" y="5977556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5879800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F4C6FF3-8C44-4BB7-A6E1-52A7E10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989" y="769360"/>
            <a:ext cx="7194065" cy="2997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kern="0" dirty="0"/>
              <a:t>Comprehensive, cover all materials we studied this semester.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AC39F06-87A8-427D-9CBE-62D7F379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43804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Heapsort, applications of heap structure.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BD2B7268-706B-4040-8589-626ADB4F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852943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Lower bound for sorting, linear-time sorting algorithms.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948B4834-BA64-4870-9D26-0D4F103A1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787" y="2284782"/>
            <a:ext cx="7548646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BFS and DFS: algorithms, analysis, and complexity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C971CD4-387F-4CA4-B239-7E732D667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694211"/>
            <a:ext cx="7548646" cy="4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Applications of BFS/DFS: topological sorting, SCC, and others.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887E9B-609D-4F3F-903B-0E04DB5EC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110152"/>
            <a:ext cx="7619930" cy="40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Shortest-path problem: Dijkstra, Bellman-Ford, Floyd-</a:t>
            </a:r>
            <a:r>
              <a:rPr lang="en-US" altLang="en-US" sz="2000" kern="0" dirty="0" err="1"/>
              <a:t>Warshall</a:t>
            </a:r>
            <a:r>
              <a:rPr lang="en-US" altLang="en-US" sz="2000" kern="0" dirty="0"/>
              <a:t>.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D2704431-74F4-4E9B-8F8A-4DE1A40D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556238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Algorithms for minimum spanning trees and graph matching.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D9C7BF4C-1270-4094-AB0D-655182FF8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008696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The classes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kern="0" dirty="0"/>
              <a:t>,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 and their relation, poly-time reductions.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8CE5DC6-A0BC-423B-B0D6-2B5673E08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418424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 and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-completeness.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CA73A53-5238-48AF-BDC0-BB01EA225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835733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-complete problems: </a:t>
            </a:r>
            <a:r>
              <a:rPr lang="en-US" altLang="en-US" sz="2000" kern="0" dirty="0">
                <a:solidFill>
                  <a:srgbClr val="00B050"/>
                </a:solidFill>
              </a:rPr>
              <a:t>SAT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IS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VC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Subset-Sum</a:t>
            </a:r>
            <a:r>
              <a:rPr lang="en-US" altLang="en-US" sz="2000" kern="0" dirty="0"/>
              <a:t>, </a:t>
            </a:r>
            <a:r>
              <a:rPr lang="en-US" altLang="en-US" sz="2000" kern="0" dirty="0">
                <a:solidFill>
                  <a:srgbClr val="00B050"/>
                </a:solidFill>
              </a:rPr>
              <a:t>Partition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0AAFF040-A66F-4062-9120-9C5070F10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250202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Simple poly-time reductions to prove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kern="0" dirty="0"/>
              <a:t>-hardness.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A6B9221F-9F9C-5D82-101B-C9362370A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00191"/>
            <a:ext cx="7662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Review for Final Exam 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May 6, 10:30am–12:30pm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1C92913-CBA4-9EF5-D31D-51529B6E8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832" y="6127439"/>
            <a:ext cx="7194065" cy="43037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kern="0"/>
              <a:t>Additional </a:t>
            </a:r>
            <a:r>
              <a:rPr lang="en-US" altLang="en-US" sz="2000" kern="0" dirty="0"/>
              <a:t>Office Hours: April 30-May 1: 2:00 pm – 3:00 pm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E24083-221A-C2AF-A1EE-53F4FCD2F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638161"/>
            <a:ext cx="7619930" cy="43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Computability theory, reductions, unsolvable problem.</a:t>
            </a:r>
          </a:p>
        </p:txBody>
      </p:sp>
    </p:spTree>
    <p:extLst>
      <p:ext uri="{BB962C8B-B14F-4D97-AF65-F5344CB8AC3E}">
        <p14:creationId xmlns:p14="http://schemas.microsoft.com/office/powerpoint/2010/main" val="9155730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8384</TotalTime>
  <Words>4002</Words>
  <Application>Microsoft Office PowerPoint</Application>
  <PresentationFormat>On-screen Show (4:3)</PresentationFormat>
  <Paragraphs>366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宋体</vt:lpstr>
      <vt:lpstr>Lucida Calligraphy</vt:lpstr>
      <vt:lpstr>Lucida Handwriting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807</cp:revision>
  <cp:lastPrinted>2001-01-16T17:12:14Z</cp:lastPrinted>
  <dcterms:created xsi:type="dcterms:W3CDTF">1999-07-13T19:55:20Z</dcterms:created>
  <dcterms:modified xsi:type="dcterms:W3CDTF">2025-04-29T17:50:52Z</dcterms:modified>
</cp:coreProperties>
</file>