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752" r:id="rId2"/>
    <p:sldId id="883" r:id="rId3"/>
    <p:sldId id="835" r:id="rId4"/>
    <p:sldId id="882" r:id="rId5"/>
    <p:sldId id="881" r:id="rId6"/>
    <p:sldId id="880" r:id="rId7"/>
    <p:sldId id="879" r:id="rId8"/>
    <p:sldId id="878" r:id="rId9"/>
    <p:sldId id="839" r:id="rId10"/>
    <p:sldId id="845" r:id="rId11"/>
    <p:sldId id="844" r:id="rId12"/>
    <p:sldId id="843" r:id="rId13"/>
    <p:sldId id="842" r:id="rId14"/>
    <p:sldId id="841" r:id="rId15"/>
    <p:sldId id="847" r:id="rId16"/>
    <p:sldId id="846" r:id="rId17"/>
    <p:sldId id="840" r:id="rId18"/>
    <p:sldId id="902" r:id="rId19"/>
    <p:sldId id="900" r:id="rId20"/>
    <p:sldId id="856" r:id="rId21"/>
    <p:sldId id="855" r:id="rId22"/>
    <p:sldId id="863" r:id="rId23"/>
    <p:sldId id="862" r:id="rId24"/>
    <p:sldId id="861" r:id="rId25"/>
    <p:sldId id="860" r:id="rId26"/>
    <p:sldId id="859" r:id="rId27"/>
    <p:sldId id="858" r:id="rId28"/>
    <p:sldId id="857" r:id="rId29"/>
    <p:sldId id="848" r:id="rId30"/>
    <p:sldId id="903" r:id="rId31"/>
    <p:sldId id="901" r:id="rId32"/>
    <p:sldId id="884" r:id="rId33"/>
    <p:sldId id="885" r:id="rId3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CC33"/>
    <a:srgbClr val="FFCC00"/>
    <a:srgbClr val="DE3ED3"/>
    <a:srgbClr val="FFCCFF"/>
    <a:srgbClr val="FF3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 autoAdjust="0"/>
    <p:restoredTop sz="91657" autoAdjust="0"/>
  </p:normalViewPr>
  <p:slideViewPr>
    <p:cSldViewPr snapToGrid="0">
      <p:cViewPr varScale="1">
        <p:scale>
          <a:sx n="112" d="100"/>
          <a:sy n="112" d="100"/>
        </p:scale>
        <p:origin x="106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2" name="Text Box 49">
            <a:extLst>
              <a:ext uri="{FF2B5EF4-FFF2-40B4-BE49-F238E27FC236}">
                <a16:creationId xmlns:a16="http://schemas.microsoft.com/office/drawing/2014/main" id="{4A68493D-6DA6-8F12-E951-F5F2DEE35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001"/>
            <a:ext cx="27331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Notes 39: Dealing with </a:t>
            </a:r>
            <a:r>
              <a:rPr lang="en-US" altLang="en-US" sz="12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 </a:t>
            </a:r>
            <a:r>
              <a:rPr lang="en-US" altLang="zh-CN" sz="1200" dirty="0">
                <a:ea typeface="宋体" panose="02010600030101010101" pitchFamily="2" charset="-122"/>
              </a:rPr>
              <a:t>-hardness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3942" y="2916765"/>
                <a:ext cx="7345736" cy="8765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Let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and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 be decision problems. We say that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written 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600" dirty="0"/>
                  <a:t>, if there is a poly-time algorithm R such that for any instance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of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, 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is a yes for Q</a:t>
                </a:r>
                <a:r>
                  <a:rPr lang="en-US" altLang="en-US" sz="1600" baseline="-25000" dirty="0"/>
                  <a:t>1 </a:t>
                </a:r>
                <a:r>
                  <a:rPr lang="en-US" altLang="en-US" sz="1600" dirty="0"/>
                  <a:t>if and only if R(x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) is a yes for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3942" y="2916765"/>
                <a:ext cx="7345736" cy="876505"/>
              </a:xfrm>
              <a:prstGeom prst="rect">
                <a:avLst/>
              </a:prstGeom>
              <a:blipFill>
                <a:blip r:embed="rId2"/>
                <a:stretch>
                  <a:fillRect l="-331" t="-1361" b="-340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E719CB9E-6D40-4C01-AEEE-46AA221953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354" y="4095595"/>
                <a:ext cx="7345736" cy="59035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600" dirty="0"/>
                  <a:t> (1) A problem Q is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600" dirty="0"/>
                  <a:t>if for every problem Q’ in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, 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chemeClr val="tx1"/>
                    </a:solidFill>
                  </a:rPr>
                  <a:t> Q.   	 (2) </a:t>
                </a:r>
                <a:r>
                  <a:rPr lang="en-US" altLang="en-US" sz="1600" dirty="0"/>
                  <a:t>A problem Q is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600" dirty="0"/>
                  <a:t>if it is in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 and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–hard. </a:t>
                </a:r>
              </a:p>
              <a:p>
                <a:pPr marL="0" indent="0">
                  <a:buNone/>
                </a:pPr>
                <a:endParaRPr lang="en-US" altLang="en-US" sz="1600" dirty="0"/>
              </a:p>
            </p:txBody>
          </p:sp>
        </mc:Choice>
        <mc:Fallback xmlns="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E719CB9E-6D40-4C01-AEEE-46AA221953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354" y="4095595"/>
                <a:ext cx="7345736" cy="590358"/>
              </a:xfrm>
              <a:prstGeom prst="rect">
                <a:avLst/>
              </a:prstGeom>
              <a:blipFill>
                <a:blip r:embed="rId3"/>
                <a:stretch>
                  <a:fillRect l="-331" t="-2000" r="-2483" b="-12000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880B34C2-1D24-40ED-B3A5-9DBC350235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354" y="5651555"/>
                <a:ext cx="7345737" cy="32285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If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1 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–hard, then Q</a:t>
                </a:r>
                <a:r>
                  <a:rPr lang="en-US" altLang="en-US" sz="160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16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>
                    <a:solidFill>
                      <a:schemeClr val="tx1"/>
                    </a:solidFill>
                  </a:rPr>
                  <a:t>–hard.   </a:t>
                </a: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880B34C2-1D24-40ED-B3A5-9DBC35023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354" y="5651555"/>
                <a:ext cx="7345737" cy="322854"/>
              </a:xfrm>
              <a:prstGeom prst="rect">
                <a:avLst/>
              </a:prstGeom>
              <a:blipFill>
                <a:blip r:embed="rId4"/>
                <a:stretch>
                  <a:fillRect l="-331" t="-3571" b="-285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36F8A329-AC8A-4FCF-AE32-FD3E34DFB809}"/>
              </a:ext>
            </a:extLst>
          </p:cNvPr>
          <p:cNvGrpSpPr/>
          <p:nvPr/>
        </p:nvGrpSpPr>
        <p:grpSpPr>
          <a:xfrm>
            <a:off x="848356" y="955123"/>
            <a:ext cx="7351693" cy="1667870"/>
            <a:chOff x="759580" y="880142"/>
            <a:chExt cx="6981748" cy="1809792"/>
          </a:xfrm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034C7E4-907C-4A62-91D1-3C37EF0174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Q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400" dirty="0"/>
                <a:t> if Q is a decision problem and there is an algorithm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400" dirty="0"/>
                <a:t>If x is a yes-instance, then there is a y such that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400" dirty="0"/>
                <a:t>If x is a no-instance, then for all y, 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400" dirty="0"/>
                <a:t>A</a:t>
              </a:r>
              <a:r>
                <a:rPr lang="en-US" altLang="en-US" sz="1400" baseline="-25000" dirty="0"/>
                <a:t>Q</a:t>
              </a:r>
              <a:r>
                <a:rPr lang="en-US" altLang="en-US" sz="14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400" dirty="0"/>
                <a:t> 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544D270-4307-4EAE-B395-F691C001C195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9" name="Rectangle 3">
              <a:extLst>
                <a:ext uri="{FF2B5EF4-FFF2-40B4-BE49-F238E27FC236}">
                  <a16:creationId xmlns:a16="http://schemas.microsoft.com/office/drawing/2014/main" id="{0FF3E3F4-3CD1-48FC-8F56-AFE57692E5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4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400" dirty="0"/>
                <a:t> A problem is in </a:t>
              </a:r>
              <a:r>
                <a:rPr lang="en-US" altLang="en-US" sz="14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400" dirty="0"/>
                <a:t>if it can be solved in polynomial time. 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7D66A8B-3FAB-4221-9E7A-4E0E443B3B7E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3">
            <a:extLst>
              <a:ext uri="{FF2B5EF4-FFF2-40B4-BE49-F238E27FC236}">
                <a16:creationId xmlns:a16="http://schemas.microsoft.com/office/drawing/2014/main" id="{84973D31-8BF5-404B-9F1C-A4C8C86AB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54" y="4996354"/>
            <a:ext cx="7345737" cy="3228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u="sng" dirty="0">
                <a:solidFill>
                  <a:srgbClr val="FF0000"/>
                </a:solidFill>
              </a:rPr>
              <a:t>Cook Theorem</a:t>
            </a:r>
            <a:r>
              <a:rPr lang="en-US" altLang="en-US" sz="1600" dirty="0">
                <a:solidFill>
                  <a:srgbClr val="FF0000"/>
                </a:solidFill>
              </a:rPr>
              <a:t>.</a:t>
            </a:r>
            <a:r>
              <a:rPr lang="en-US" altLang="en-US" sz="1600" dirty="0"/>
              <a:t> SAT is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–complete.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8445572-6152-7432-E8CA-35CA9B48C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622" y="4583939"/>
            <a:ext cx="2796466" cy="322854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–hard problems are hard.</a:t>
            </a:r>
          </a:p>
        </p:txBody>
      </p:sp>
    </p:spTree>
    <p:extLst>
      <p:ext uri="{BB962C8B-B14F-4D97-AF65-F5344CB8AC3E}">
        <p14:creationId xmlns:p14="http://schemas.microsoft.com/office/powerpoint/2010/main" val="886781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sp>
        <p:nvSpPr>
          <p:cNvPr id="16" name="Text Box 46">
            <a:extLst>
              <a:ext uri="{FF2B5EF4-FFF2-40B4-BE49-F238E27FC236}">
                <a16:creationId xmlns:a16="http://schemas.microsoft.com/office/drawing/2014/main" id="{33A3B40F-CBEE-4C35-B4EC-62D53ED9B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4953722"/>
            <a:ext cx="72955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Using this technique, thousands of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–hard problems have been proved. Under the belief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en-US" altLang="en-US" sz="1600" dirty="0">
                <a:latin typeface="Lucida Handwriting" panose="03010101010101010101" pitchFamily="66" charset="0"/>
              </a:rPr>
              <a:t> </a:t>
            </a:r>
            <a:r>
              <a:rPr lang="en-US" altLang="en-US" sz="1600" dirty="0"/>
              <a:t>≠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, none of these problems can be solved efficiently.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sp>
        <p:nvSpPr>
          <p:cNvPr id="17" name="Text Box 46">
            <a:extLst>
              <a:ext uri="{FF2B5EF4-FFF2-40B4-BE49-F238E27FC236}">
                <a16:creationId xmlns:a16="http://schemas.microsoft.com/office/drawing/2014/main" id="{CBD2C8E8-08F2-4D8A-AE8B-5386DDF0A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479" y="5538497"/>
            <a:ext cx="75410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This provides a guideline for practical computation: For a problem Q on which you have tried very hard for an efficient algorithm but failed, you may consider to prove that Q is </a:t>
            </a:r>
            <a:r>
              <a:rPr lang="en-US" altLang="en-US" sz="16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600" dirty="0"/>
              <a:t>–hard (so you can stop working on efficient algorithms for Q)</a:t>
            </a:r>
            <a:r>
              <a:rPr lang="en-US" altLang="zh-CN" sz="1600" dirty="0">
                <a:ea typeface="宋体" panose="02010600030101010101" pitchFamily="2" charset="-122"/>
              </a:rPr>
              <a:t>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3">
                <a:extLst>
                  <a:ext uri="{FF2B5EF4-FFF2-40B4-BE49-F238E27FC236}">
                    <a16:creationId xmlns:a16="http://schemas.microsoft.com/office/drawing/2014/main" id="{3C33A5AE-3633-4AC0-9D6C-65C05DCFD9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/>
                  <a:t>A general procedure to prove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–hardness of a problem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(1) Start with a known 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400" dirty="0"/>
                  <a:t>–hard problem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; 	   (2) Show Q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400" dirty="0"/>
                  <a:t> Q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400" dirty="0"/>
                  <a:t> </a:t>
                </a:r>
              </a:p>
            </p:txBody>
          </p:sp>
        </mc:Choice>
        <mc:Fallback xmlns="">
          <p:sp>
            <p:nvSpPr>
              <p:cNvPr id="18" name="Rectangle 3">
                <a:extLst>
                  <a:ext uri="{FF2B5EF4-FFF2-40B4-BE49-F238E27FC236}">
                    <a16:creationId xmlns:a16="http://schemas.microsoft.com/office/drawing/2014/main" id="{3C33A5AE-3633-4AC0-9D6C-65C05DCFD9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7" y="937893"/>
                <a:ext cx="7141546" cy="584775"/>
              </a:xfrm>
              <a:prstGeom prst="rect">
                <a:avLst/>
              </a:prstGeom>
              <a:blipFill>
                <a:blip r:embed="rId2"/>
                <a:stretch>
                  <a:fillRect l="-170" t="-3030" b="-7071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6EA9178D-3531-53ED-EED5-F57B490411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81810" y="2409666"/>
                <a:ext cx="7234439" cy="2473052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Satisfiability (SAT). </a:t>
                </a:r>
                <a:r>
                  <a:rPr lang="en-US" altLang="en-US" sz="1400" dirty="0"/>
                  <a:t>Given a CNF formula F = F(x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, x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, …, </a:t>
                </a:r>
                <a:r>
                  <a:rPr lang="en-US" altLang="en-US" sz="1400" dirty="0" err="1"/>
                  <a:t>x</a:t>
                </a:r>
                <a:r>
                  <a:rPr lang="en-US" altLang="en-US" sz="1400" baseline="-25000" dirty="0" err="1"/>
                  <a:t>n</a:t>
                </a:r>
                <a:r>
                  <a:rPr lang="en-US" altLang="en-US" sz="1400" dirty="0"/>
                  <a:t>), is there an assignment to x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, x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, …, </a:t>
                </a:r>
                <a:r>
                  <a:rPr lang="en-US" altLang="en-US" sz="1400" dirty="0" err="1"/>
                  <a:t>x</a:t>
                </a:r>
                <a:r>
                  <a:rPr lang="en-US" altLang="en-US" sz="1400" baseline="-25000" dirty="0" err="1"/>
                  <a:t>n</a:t>
                </a:r>
                <a:r>
                  <a:rPr lang="en-US" altLang="en-US" sz="1400" dirty="0"/>
                  <a:t> to make F = true?</a:t>
                </a:r>
              </a:p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Independent Set (IS). </a:t>
                </a:r>
                <a:r>
                  <a:rPr lang="en-US" altLang="en-US" sz="1400" dirty="0"/>
                  <a:t>Given (G, k), where G is a graph and k is an integer, can we find a set I of k vertices in G such that no two vertices in I are adjacent?</a:t>
                </a:r>
              </a:p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Vertex-Cover (VC). </a:t>
                </a:r>
                <a:r>
                  <a:rPr lang="en-US" altLang="en-US" sz="1400" dirty="0"/>
                  <a:t>Given a graph G and an integer k, can we find a set C of k vertices in G such that every edge of G has at least one end in C?</a:t>
                </a:r>
              </a:p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Subset-Sum.</a:t>
                </a:r>
                <a:r>
                  <a:rPr lang="en-US" altLang="en-US" sz="1400" dirty="0"/>
                  <a:t> Given a set S = {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…, 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en-US" sz="1400" dirty="0"/>
                  <a:t>} of integers and an integer H, is there a subset S’ of S whose sum is exactly H, i.e.,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alt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en-US" sz="1400" i="1" baseline="3000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en-US" sz="1400" dirty="0"/>
                  <a:t> = H ?</a:t>
                </a:r>
              </a:p>
              <a:p>
                <a:pPr marL="0" indent="0">
                  <a:buNone/>
                </a:pPr>
                <a:r>
                  <a:rPr lang="en-US" altLang="en-US" sz="1400" dirty="0">
                    <a:solidFill>
                      <a:srgbClr val="00B050"/>
                    </a:solidFill>
                  </a:rPr>
                  <a:t>Partition.</a:t>
                </a:r>
                <a:r>
                  <a:rPr lang="en-US" altLang="en-US" sz="1400" dirty="0"/>
                  <a:t> Given a set S = {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…, a</a:t>
                </a:r>
                <a:r>
                  <a:rPr lang="en-US" alt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en-US" sz="1400" dirty="0"/>
                  <a:t>} of integers, is there a partition of S into two parts S</a:t>
                </a:r>
                <a:r>
                  <a:rPr lang="en-US" altLang="en-US" sz="1400" baseline="-25000" dirty="0"/>
                  <a:t>1</a:t>
                </a:r>
                <a:r>
                  <a:rPr lang="en-US" altLang="en-US" sz="1400" dirty="0"/>
                  <a:t> and S</a:t>
                </a:r>
                <a:r>
                  <a:rPr lang="en-US" altLang="en-US" sz="1400" baseline="-25000" dirty="0"/>
                  <a:t>2</a:t>
                </a:r>
                <a:r>
                  <a:rPr lang="en-US" altLang="en-US" sz="1400" dirty="0"/>
                  <a:t> that have the same sum, i.e.,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alt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en-US" sz="1400" i="1" baseline="-250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en-US" sz="1400" dirty="0"/>
                  <a:t>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alt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en-US" sz="1400" i="1" baseline="-250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en-US" sz="1400" dirty="0"/>
                  <a:t> ?</a:t>
                </a:r>
              </a:p>
              <a:p>
                <a:pPr marL="0" indent="0">
                  <a:buNone/>
                </a:pPr>
                <a:endParaRPr lang="en-US" altLang="en-US" sz="1400" dirty="0"/>
              </a:p>
              <a:p>
                <a:pPr marL="0" indent="0">
                  <a:buNone/>
                </a:pPr>
                <a:endParaRPr lang="en-US" altLang="en-US" sz="1400" dirty="0"/>
              </a:p>
            </p:txBody>
          </p:sp>
        </mc:Choice>
        <mc:Fallback xmlns=""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6EA9178D-3531-53ED-EED5-F57B49041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1810" y="2409666"/>
                <a:ext cx="7234439" cy="2473052"/>
              </a:xfrm>
              <a:prstGeom prst="rect">
                <a:avLst/>
              </a:prstGeom>
              <a:blipFill>
                <a:blip r:embed="rId3"/>
                <a:stretch>
                  <a:fillRect l="-168" r="-505" b="-17359"/>
                </a:stretch>
              </a:blipFill>
              <a:ln w="1905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6004736-F076-B4E5-BA09-86863745744E}"/>
              </a:ext>
            </a:extLst>
          </p:cNvPr>
          <p:cNvCxnSpPr>
            <a:cxnSpLocks/>
          </p:cNvCxnSpPr>
          <p:nvPr/>
        </p:nvCxnSpPr>
        <p:spPr>
          <a:xfrm>
            <a:off x="881810" y="2938392"/>
            <a:ext cx="72344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36A20F2-36F8-9768-CEB6-4F852C3B6E0A}"/>
              </a:ext>
            </a:extLst>
          </p:cNvPr>
          <p:cNvCxnSpPr>
            <a:cxnSpLocks/>
          </p:cNvCxnSpPr>
          <p:nvPr/>
        </p:nvCxnSpPr>
        <p:spPr>
          <a:xfrm>
            <a:off x="871472" y="3393134"/>
            <a:ext cx="72344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A8A13C-CD28-8C44-3F8A-0FA4F2581770}"/>
              </a:ext>
            </a:extLst>
          </p:cNvPr>
          <p:cNvCxnSpPr>
            <a:cxnSpLocks/>
          </p:cNvCxnSpPr>
          <p:nvPr/>
        </p:nvCxnSpPr>
        <p:spPr>
          <a:xfrm>
            <a:off x="871472" y="3856253"/>
            <a:ext cx="72344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A18876A-5D25-0AFB-8F12-A18BA14AE13B}"/>
              </a:ext>
            </a:extLst>
          </p:cNvPr>
          <p:cNvCxnSpPr>
            <a:cxnSpLocks/>
          </p:cNvCxnSpPr>
          <p:nvPr/>
        </p:nvCxnSpPr>
        <p:spPr>
          <a:xfrm>
            <a:off x="881810" y="4328249"/>
            <a:ext cx="72344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46">
            <a:extLst>
              <a:ext uri="{FF2B5EF4-FFF2-40B4-BE49-F238E27FC236}">
                <a16:creationId xmlns:a16="http://schemas.microsoft.com/office/drawing/2014/main" id="{31143446-119E-041A-CF57-936104D87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794" y="1612224"/>
            <a:ext cx="744046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We have five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–complete problems: </a:t>
            </a:r>
            <a:r>
              <a:rPr lang="en-US" altLang="en-US" sz="2000" dirty="0">
                <a:solidFill>
                  <a:srgbClr val="00B050"/>
                </a:solidFill>
              </a:rPr>
              <a:t>SAT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IS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VC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50"/>
                </a:solidFill>
              </a:rPr>
              <a:t>Subset-Sum</a:t>
            </a:r>
            <a:r>
              <a:rPr lang="en-US" altLang="en-US" sz="2000" dirty="0"/>
              <a:t>, and</a:t>
            </a:r>
            <a:r>
              <a:rPr lang="en-US" altLang="en-US" sz="2000" dirty="0">
                <a:solidFill>
                  <a:srgbClr val="FF0000"/>
                </a:solidFill>
              </a:rPr>
              <a:t> </a:t>
            </a:r>
            <a:r>
              <a:rPr lang="en-US" altLang="en-US" sz="2000" dirty="0">
                <a:solidFill>
                  <a:srgbClr val="00B050"/>
                </a:solidFill>
              </a:rPr>
              <a:t>Partition</a:t>
            </a:r>
            <a:r>
              <a:rPr lang="en-US" altLang="en-US" sz="2000" dirty="0"/>
              <a:t>.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6536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15" name="Text Box 46">
            <a:extLst>
              <a:ext uri="{FF2B5EF4-FFF2-40B4-BE49-F238E27FC236}">
                <a16:creationId xmlns:a16="http://schemas.microsoft.com/office/drawing/2014/main" id="{2863D2E0-3273-4748-9DC7-3ED7C4BB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004983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If a problem Q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–hard, then we (believe that we) cannot solve it </a:t>
            </a:r>
            <a:r>
              <a:rPr lang="en-US" altLang="en-US" sz="2000" dirty="0">
                <a:solidFill>
                  <a:srgbClr val="FF0000"/>
                </a:solidFill>
              </a:rPr>
              <a:t>precisely</a:t>
            </a:r>
            <a:r>
              <a:rPr lang="en-US" altLang="en-US" sz="2000" dirty="0"/>
              <a:t> in polynomial time.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952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6">
            <a:extLst>
              <a:ext uri="{FF2B5EF4-FFF2-40B4-BE49-F238E27FC236}">
                <a16:creationId xmlns:a16="http://schemas.microsoft.com/office/drawing/2014/main" id="{0CB4D4CC-8FB1-470F-9E19-ABF054BA2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769096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However, there are many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 of practical importance. We </a:t>
            </a:r>
            <a:r>
              <a:rPr lang="en-US" altLang="en-US" sz="2000" dirty="0">
                <a:solidFill>
                  <a:srgbClr val="FF0000"/>
                </a:solidFill>
              </a:rPr>
              <a:t>have to </a:t>
            </a:r>
            <a:r>
              <a:rPr lang="en-US" altLang="en-US" sz="2000" dirty="0"/>
              <a:t>solve these problems </a:t>
            </a:r>
            <a:r>
              <a:rPr lang="en-US" altLang="en-US" sz="2000" dirty="0">
                <a:solidFill>
                  <a:srgbClr val="FF0000"/>
                </a:solidFill>
              </a:rPr>
              <a:t>somehow</a:t>
            </a:r>
            <a:r>
              <a:rPr lang="en-US" altLang="en-US" sz="2000" dirty="0"/>
              <a:t>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6FA170AD-D407-18C7-267C-00E691AD0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3EEA2C2C-CCAE-1480-E3CE-4A3A1F3A8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004983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If a problem Q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–hard, then we (believe that we) cannot solve it </a:t>
            </a:r>
            <a:r>
              <a:rPr lang="en-US" altLang="en-US" sz="2000" dirty="0">
                <a:solidFill>
                  <a:srgbClr val="FF0000"/>
                </a:solidFill>
              </a:rPr>
              <a:t>precisely</a:t>
            </a:r>
            <a:r>
              <a:rPr lang="en-US" altLang="en-US" sz="2000" dirty="0"/>
              <a:t> in polynomial time.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59908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46">
            <a:extLst>
              <a:ext uri="{FF2B5EF4-FFF2-40B4-BE49-F238E27FC236}">
                <a16:creationId xmlns:a16="http://schemas.microsoft.com/office/drawing/2014/main" id="{96E1C15F-421F-4743-88E2-15F9D9FDB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2533209"/>
            <a:ext cx="754104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(Popular) approaches proposed include parameterized algorithms, approximation algorithms, and randomized algorithms. 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EAC2B575-D6E3-0171-0A78-95BDBF592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769096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However, there are many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 of practical importance. We </a:t>
            </a:r>
            <a:r>
              <a:rPr lang="en-US" altLang="en-US" sz="2000" dirty="0">
                <a:solidFill>
                  <a:srgbClr val="FF0000"/>
                </a:solidFill>
              </a:rPr>
              <a:t>have to </a:t>
            </a:r>
            <a:r>
              <a:rPr lang="en-US" altLang="en-US" sz="2000" dirty="0"/>
              <a:t>solve these problems </a:t>
            </a:r>
            <a:r>
              <a:rPr lang="en-US" altLang="en-US" sz="2000" dirty="0">
                <a:solidFill>
                  <a:srgbClr val="FF0000"/>
                </a:solidFill>
              </a:rPr>
              <a:t>somehow</a:t>
            </a:r>
            <a:r>
              <a:rPr lang="en-US" altLang="en-US" sz="2000" dirty="0"/>
              <a:t>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128F6A32-77A3-22D9-2757-BC8B0ECA3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879B2303-D507-DAC9-9BBA-D1EB4FE7E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004983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If a problem Q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–hard, then we (believe that we) cannot solve it </a:t>
            </a:r>
            <a:r>
              <a:rPr lang="en-US" altLang="en-US" sz="2000" dirty="0">
                <a:solidFill>
                  <a:srgbClr val="FF0000"/>
                </a:solidFill>
              </a:rPr>
              <a:t>precisely</a:t>
            </a:r>
            <a:r>
              <a:rPr lang="en-US" altLang="en-US" sz="2000" dirty="0"/>
              <a:t> in polynomial time.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5082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46">
            <a:extLst>
              <a:ext uri="{FF2B5EF4-FFF2-40B4-BE49-F238E27FC236}">
                <a16:creationId xmlns:a16="http://schemas.microsoft.com/office/drawing/2014/main" id="{96E1C15F-421F-4743-88E2-15F9D9FDB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2533209"/>
            <a:ext cx="754104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(Popular) approaches proposed include parameterized algorithms, approximation algorithms, and randomized algorithms.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0744363-A234-4459-B89C-A1E6B665F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084" y="3297322"/>
            <a:ext cx="75410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We will use the following problems to illustrate the techniques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04E3F97-6879-49C8-A289-7C1A16D4C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084" y="3753659"/>
            <a:ext cx="7234439" cy="6813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 </a:t>
            </a:r>
            <a:r>
              <a:rPr lang="en-US" altLang="en-US" sz="1800" dirty="0"/>
              <a:t>Let G be a graph. A </a:t>
            </a:r>
            <a:r>
              <a:rPr lang="en-US" altLang="en-US" sz="1800" dirty="0">
                <a:solidFill>
                  <a:srgbClr val="FF0000"/>
                </a:solidFill>
              </a:rPr>
              <a:t>vertex cover </a:t>
            </a:r>
            <a:r>
              <a:rPr lang="en-US" altLang="en-US" sz="1800" dirty="0"/>
              <a:t>C of G is a set of vertices such that every edge of G has at least one end in C.</a:t>
            </a:r>
          </a:p>
          <a:p>
            <a:pPr marL="0" indent="0">
              <a:buNone/>
            </a:pPr>
            <a:endParaRPr lang="en-US" altLang="en-US" sz="1800" dirty="0"/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D9BCD829-E333-1A86-9824-B71A95460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769096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However, there are many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 of practical importance. We </a:t>
            </a:r>
            <a:r>
              <a:rPr lang="en-US" altLang="en-US" sz="2000" dirty="0">
                <a:solidFill>
                  <a:srgbClr val="FF0000"/>
                </a:solidFill>
              </a:rPr>
              <a:t>have to </a:t>
            </a:r>
            <a:r>
              <a:rPr lang="en-US" altLang="en-US" sz="2000" dirty="0"/>
              <a:t>solve these problems </a:t>
            </a:r>
            <a:r>
              <a:rPr lang="en-US" altLang="en-US" sz="2000" dirty="0">
                <a:solidFill>
                  <a:srgbClr val="FF0000"/>
                </a:solidFill>
              </a:rPr>
              <a:t>somehow</a:t>
            </a:r>
            <a:r>
              <a:rPr lang="en-US" altLang="en-US" sz="2000" dirty="0"/>
              <a:t>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620C45E2-EC2E-4F3B-13FA-7999E4454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FB15DA09-9898-A017-9046-D89A96321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004983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If a problem Q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–hard, then we (believe that we) cannot solve it </a:t>
            </a:r>
            <a:r>
              <a:rPr lang="en-US" altLang="en-US" sz="2000" dirty="0">
                <a:solidFill>
                  <a:srgbClr val="FF0000"/>
                </a:solidFill>
              </a:rPr>
              <a:t>precisely</a:t>
            </a:r>
            <a:r>
              <a:rPr lang="en-US" altLang="en-US" sz="2000" dirty="0"/>
              <a:t> in polynomial time.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2578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08DAE207-7B9C-4C33-9750-B48D305FA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4562562"/>
            <a:ext cx="7234439" cy="681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8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800" dirty="0"/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96E1C15F-421F-4743-88E2-15F9D9FDB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2533209"/>
            <a:ext cx="754104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(Popular) approaches proposed include parameterized algorithms, approximation algorithms, and randomized algorithms.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0744363-A234-4459-B89C-A1E6B665F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084" y="3297322"/>
            <a:ext cx="75410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We will use the following problems to illustrate the techniques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04E3F97-6879-49C8-A289-7C1A16D4C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084" y="3753659"/>
            <a:ext cx="7234439" cy="6813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 </a:t>
            </a:r>
            <a:r>
              <a:rPr lang="en-US" altLang="en-US" sz="1800" dirty="0"/>
              <a:t>Let G be a graph. A </a:t>
            </a:r>
            <a:r>
              <a:rPr lang="en-US" altLang="en-US" sz="1800" dirty="0">
                <a:solidFill>
                  <a:srgbClr val="FF0000"/>
                </a:solidFill>
              </a:rPr>
              <a:t>vertex cover </a:t>
            </a:r>
            <a:r>
              <a:rPr lang="en-US" altLang="en-US" sz="1800" dirty="0"/>
              <a:t>C of G is a set of vertices such that every edge of G has at least one end in C.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5427692"/>
            <a:ext cx="7234439" cy="681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800" dirty="0"/>
              <a:t>Given a graph G, construct a vertex cover of the minimum size in G. </a:t>
            </a:r>
          </a:p>
          <a:p>
            <a:pPr marL="0" indent="0">
              <a:buNone/>
            </a:pPr>
            <a:endParaRPr lang="en-US" altLang="en-US" sz="1800" dirty="0"/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48E0F486-7DBB-0FE1-08EB-A9739E154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769096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However, there are many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 of practical importance. We </a:t>
            </a:r>
            <a:r>
              <a:rPr lang="en-US" altLang="en-US" sz="2000" dirty="0">
                <a:solidFill>
                  <a:srgbClr val="FF0000"/>
                </a:solidFill>
              </a:rPr>
              <a:t>have to </a:t>
            </a:r>
            <a:r>
              <a:rPr lang="en-US" altLang="en-US" sz="2000" dirty="0"/>
              <a:t>solve these problems </a:t>
            </a:r>
            <a:r>
              <a:rPr lang="en-US" altLang="en-US" sz="2000" dirty="0">
                <a:solidFill>
                  <a:srgbClr val="FF0000"/>
                </a:solidFill>
              </a:rPr>
              <a:t>somehow</a:t>
            </a:r>
            <a:r>
              <a:rPr lang="en-US" altLang="en-US" sz="2000" dirty="0"/>
              <a:t>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C330E14F-26A3-4C7E-0E8D-A755F1B50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D923722B-D136-197E-EAFB-70C19086C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004983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If a problem Q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–hard, then we (believe that we) cannot solve it </a:t>
            </a:r>
            <a:r>
              <a:rPr lang="en-US" altLang="en-US" sz="2000" dirty="0">
                <a:solidFill>
                  <a:srgbClr val="FF0000"/>
                </a:solidFill>
              </a:rPr>
              <a:t>precisely</a:t>
            </a:r>
            <a:r>
              <a:rPr lang="en-US" altLang="en-US" sz="2000" dirty="0"/>
              <a:t> in polynomial time.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2678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08DAE207-7B9C-4C33-9750-B48D305FA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4562562"/>
            <a:ext cx="7234439" cy="681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8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800" dirty="0"/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96E1C15F-421F-4743-88E2-15F9D9FDB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2533209"/>
            <a:ext cx="754104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(Popular) approaches proposed include parameterized algorithms, approximation algorithms, and randomized algorithms. 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00744363-A234-4459-B89C-A1E6B665F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084" y="3297322"/>
            <a:ext cx="75410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We will use the following problems to illustrate the techniques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04E3F97-6879-49C8-A289-7C1A16D4C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084" y="3753659"/>
            <a:ext cx="7234439" cy="6813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Definition. </a:t>
            </a:r>
            <a:r>
              <a:rPr lang="en-US" altLang="en-US" sz="1800" dirty="0"/>
              <a:t>Let G be a graph. A </a:t>
            </a:r>
            <a:r>
              <a:rPr lang="en-US" altLang="en-US" sz="1800" dirty="0">
                <a:solidFill>
                  <a:srgbClr val="FF0000"/>
                </a:solidFill>
              </a:rPr>
              <a:t>vertex cover </a:t>
            </a:r>
            <a:r>
              <a:rPr lang="en-US" altLang="en-US" sz="1800" dirty="0"/>
              <a:t>C of G is a set of vertices such that every edge of G has at least one end in C.</a:t>
            </a: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5427692"/>
            <a:ext cx="7234439" cy="68131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800" dirty="0"/>
              <a:t>Given a graph G, construct a vertex cover of the minimum size in G. </a:t>
            </a:r>
          </a:p>
          <a:p>
            <a:pPr marL="0" indent="0">
              <a:buNone/>
            </a:pPr>
            <a:endParaRPr lang="en-US" altLang="en-US" sz="1800" dirty="0"/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35E47CC0-1C29-452B-81CC-36B9843F0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383" y="6208512"/>
            <a:ext cx="6467230" cy="371696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Remark. </a:t>
            </a:r>
            <a:r>
              <a:rPr lang="en-US" altLang="en-US" sz="1800" dirty="0">
                <a:solidFill>
                  <a:srgbClr val="00B050"/>
                </a:solidFill>
              </a:rPr>
              <a:t>VC</a:t>
            </a:r>
            <a:r>
              <a:rPr lang="en-US" altLang="en-US" sz="1800" dirty="0"/>
              <a:t> is </a:t>
            </a:r>
            <a:r>
              <a:rPr lang="en-US" altLang="en-US" sz="18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1800" dirty="0"/>
              <a:t>-complete. </a:t>
            </a:r>
            <a:r>
              <a:rPr lang="en-US" altLang="en-US" sz="1800" dirty="0">
                <a:solidFill>
                  <a:srgbClr val="00B050"/>
                </a:solidFill>
              </a:rPr>
              <a:t>Min-VC</a:t>
            </a:r>
            <a:r>
              <a:rPr lang="en-US" altLang="en-US" sz="1800" dirty="0"/>
              <a:t> is at least as hard as </a:t>
            </a:r>
            <a:r>
              <a:rPr lang="en-US" altLang="en-US" sz="1800" dirty="0">
                <a:solidFill>
                  <a:srgbClr val="00B050"/>
                </a:solidFill>
              </a:rPr>
              <a:t>VC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78E19733-1B7C-3D03-6DDB-32902BB1F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769096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However, there are many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 problems of practical importance. We </a:t>
            </a:r>
            <a:r>
              <a:rPr lang="en-US" altLang="en-US" sz="2000" dirty="0">
                <a:solidFill>
                  <a:srgbClr val="FF0000"/>
                </a:solidFill>
              </a:rPr>
              <a:t>have to </a:t>
            </a:r>
            <a:r>
              <a:rPr lang="en-US" altLang="en-US" sz="2000" dirty="0"/>
              <a:t>solve these problems </a:t>
            </a:r>
            <a:r>
              <a:rPr lang="en-US" altLang="en-US" sz="2000" dirty="0">
                <a:solidFill>
                  <a:srgbClr val="FF0000"/>
                </a:solidFill>
              </a:rPr>
              <a:t>somehow</a:t>
            </a:r>
            <a:r>
              <a:rPr lang="en-US" altLang="en-US" sz="2000" dirty="0"/>
              <a:t>. 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CFDCC9D6-9EEE-B012-F2DE-5EE0E2154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9C9B8B60-5EC7-C523-B329-B2124B3C7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13" y="1004983"/>
            <a:ext cx="72344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If a problem Q is </a:t>
            </a: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/>
              <a:t>–hard, then we (believe that we) cannot solve it </a:t>
            </a:r>
            <a:r>
              <a:rPr lang="en-US" altLang="en-US" sz="2000" dirty="0">
                <a:solidFill>
                  <a:srgbClr val="FF0000"/>
                </a:solidFill>
              </a:rPr>
              <a:t>precisely</a:t>
            </a:r>
            <a:r>
              <a:rPr lang="en-US" altLang="en-US" sz="2000" dirty="0"/>
              <a:t> in polynomial time.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9340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>
            <a:extLst>
              <a:ext uri="{FF2B5EF4-FFF2-40B4-BE49-F238E27FC236}">
                <a16:creationId xmlns:a16="http://schemas.microsoft.com/office/drawing/2014/main" id="{7452139E-465B-4EC8-8998-286826611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5F3AF15C-DE4A-CB98-D225-6734A79E8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3865958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08DAE207-7B9C-4C33-9750-B48D305FA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1617949"/>
            <a:ext cx="7234439" cy="5847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4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04E3F97-6879-49C8-A289-7C1A16D4C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01" y="2293714"/>
            <a:ext cx="7234439" cy="383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In practice, the parameter k can be very small. 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452139E-465B-4EC8-8998-286826611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7B960FDC-CF96-7F5E-6194-EDF409CE2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1136329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2846490"/>
            <a:ext cx="2360989" cy="239356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/>
              <a:t>PVC(G, k)</a:t>
            </a:r>
          </a:p>
          <a:p>
            <a:pPr marL="0" indent="0">
              <a:buNone/>
            </a:pPr>
            <a:r>
              <a:rPr lang="en-US" altLang="en-US" sz="1400" dirty="0"/>
              <a:t>1. if (k &lt; 0) </a:t>
            </a:r>
          </a:p>
          <a:p>
            <a:pPr marL="0" indent="0">
              <a:buNone/>
            </a:pPr>
            <a:r>
              <a:rPr lang="en-US" altLang="en-US" sz="1400" dirty="0"/>
              <a:t>      return (false); </a:t>
            </a:r>
          </a:p>
          <a:p>
            <a:pPr marL="0" indent="0">
              <a:buNone/>
            </a:pPr>
            <a:r>
              <a:rPr lang="en-US" altLang="en-US" sz="1400" dirty="0"/>
              <a:t>2. if (G has no edges) </a:t>
            </a:r>
          </a:p>
          <a:p>
            <a:pPr marL="0" indent="0">
              <a:buNone/>
            </a:pPr>
            <a:r>
              <a:rPr lang="en-US" altLang="en-US" sz="1400" dirty="0"/>
              <a:t>      return (true);</a:t>
            </a:r>
          </a:p>
          <a:p>
            <a:pPr marL="0" indent="0">
              <a:buNone/>
            </a:pPr>
            <a:r>
              <a:rPr lang="en-US" altLang="en-US" sz="1400" dirty="0"/>
              <a:t>3. pick any edge e = [u, v]; </a:t>
            </a:r>
          </a:p>
          <a:p>
            <a:pPr marL="0" indent="0">
              <a:buNone/>
            </a:pPr>
            <a:r>
              <a:rPr lang="en-US" altLang="en-US" sz="1400" dirty="0"/>
              <a:t>4. 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 = PVC(G-u, k-1); </a:t>
            </a:r>
          </a:p>
          <a:p>
            <a:pPr marL="0" indent="0">
              <a:buNone/>
            </a:pPr>
            <a:r>
              <a:rPr lang="en-US" altLang="en-US" sz="1400" dirty="0"/>
              <a:t>   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 = PVC(G-v, k-1); </a:t>
            </a:r>
          </a:p>
          <a:p>
            <a:pPr marL="0" indent="0">
              <a:buNone/>
            </a:pPr>
            <a:r>
              <a:rPr lang="en-US" altLang="en-US" sz="1400" dirty="0"/>
              <a:t>5. return (t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˅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).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3622DCF-6C6C-9FC3-E302-4DAC3A588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1617949"/>
            <a:ext cx="7234439" cy="5847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4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A508D45-06D1-9401-9F1D-A49D94BFA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01" y="2293714"/>
            <a:ext cx="7234439" cy="383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In practice, the parameter k can be very small.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6A19B5-07CA-5FA6-F8BE-24CB21446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2FB98638-3B80-3464-BA88-A8B4EAA67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3664891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3">
            <a:extLst>
              <a:ext uri="{FF2B5EF4-FFF2-40B4-BE49-F238E27FC236}">
                <a16:creationId xmlns:a16="http://schemas.microsoft.com/office/drawing/2014/main" id="{9843A9A0-4B5C-4BF6-BEC4-776E4F340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2846490"/>
            <a:ext cx="2360989" cy="239356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/>
              <a:t>PVC(G, k)</a:t>
            </a:r>
          </a:p>
          <a:p>
            <a:pPr marL="0" indent="0">
              <a:buNone/>
            </a:pPr>
            <a:r>
              <a:rPr lang="en-US" altLang="en-US" sz="1400" dirty="0"/>
              <a:t>1. if (k &lt; 0) </a:t>
            </a:r>
          </a:p>
          <a:p>
            <a:pPr marL="0" indent="0">
              <a:buNone/>
            </a:pPr>
            <a:r>
              <a:rPr lang="en-US" altLang="en-US" sz="1400" dirty="0"/>
              <a:t>      return (false); </a:t>
            </a:r>
          </a:p>
          <a:p>
            <a:pPr marL="0" indent="0">
              <a:buNone/>
            </a:pPr>
            <a:r>
              <a:rPr lang="en-US" altLang="en-US" sz="1400" dirty="0"/>
              <a:t>2. if (G has no edges) </a:t>
            </a:r>
          </a:p>
          <a:p>
            <a:pPr marL="0" indent="0">
              <a:buNone/>
            </a:pPr>
            <a:r>
              <a:rPr lang="en-US" altLang="en-US" sz="1400" dirty="0"/>
              <a:t>      return (true);</a:t>
            </a:r>
          </a:p>
          <a:p>
            <a:pPr marL="0" indent="0">
              <a:buNone/>
            </a:pPr>
            <a:r>
              <a:rPr lang="en-US" altLang="en-US" sz="1400" dirty="0"/>
              <a:t>3. pick any edge e = [u, v]; </a:t>
            </a:r>
          </a:p>
          <a:p>
            <a:pPr marL="0" indent="0">
              <a:buNone/>
            </a:pPr>
            <a:r>
              <a:rPr lang="en-US" altLang="en-US" sz="1400" dirty="0"/>
              <a:t>4. 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 = PVC(G-u, k-1); </a:t>
            </a:r>
          </a:p>
          <a:p>
            <a:pPr marL="0" indent="0">
              <a:buNone/>
            </a:pPr>
            <a:r>
              <a:rPr lang="en-US" altLang="en-US" sz="1400" dirty="0"/>
              <a:t>   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 = PVC(G-v, k-1); </a:t>
            </a:r>
          </a:p>
          <a:p>
            <a:pPr marL="0" indent="0">
              <a:buNone/>
            </a:pPr>
            <a:r>
              <a:rPr lang="en-US" altLang="en-US" sz="1400" dirty="0"/>
              <a:t>5. return (t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˅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).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C451506-E1B9-4BE5-9465-FB6B149329AC}"/>
              </a:ext>
            </a:extLst>
          </p:cNvPr>
          <p:cNvGrpSpPr/>
          <p:nvPr/>
        </p:nvGrpSpPr>
        <p:grpSpPr>
          <a:xfrm>
            <a:off x="4536590" y="2905247"/>
            <a:ext cx="3338578" cy="1921150"/>
            <a:chOff x="4536590" y="2905247"/>
            <a:chExt cx="3338578" cy="192115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7C317B2E-6E19-4505-89BC-EFD2754C31B3}"/>
                </a:ext>
              </a:extLst>
            </p:cNvPr>
            <p:cNvSpPr/>
            <p:nvPr/>
          </p:nvSpPr>
          <p:spPr>
            <a:xfrm>
              <a:off x="5719460" y="2905247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DD8F74A-D669-4163-8794-D46CC3ECB83A}"/>
                </a:ext>
              </a:extLst>
            </p:cNvPr>
            <p:cNvSpPr txBox="1"/>
            <p:nvPr/>
          </p:nvSpPr>
          <p:spPr>
            <a:xfrm>
              <a:off x="5857012" y="2958415"/>
              <a:ext cx="5774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(G, k)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D1B7991-D6A0-4023-937F-31B99AB82045}"/>
                </a:ext>
              </a:extLst>
            </p:cNvPr>
            <p:cNvSpPr/>
            <p:nvPr/>
          </p:nvSpPr>
          <p:spPr>
            <a:xfrm>
              <a:off x="5098571" y="3633002"/>
              <a:ext cx="8156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96943CE-B1FB-4920-AA00-5C8CCC28E6EE}"/>
                </a:ext>
              </a:extLst>
            </p:cNvPr>
            <p:cNvSpPr txBox="1"/>
            <p:nvPr/>
          </p:nvSpPr>
          <p:spPr>
            <a:xfrm>
              <a:off x="5081522" y="3669078"/>
              <a:ext cx="8156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(G-u, k-1)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F579BA2-4937-4F38-BFAF-E7E14B6E025C}"/>
                </a:ext>
              </a:extLst>
            </p:cNvPr>
            <p:cNvSpPr/>
            <p:nvPr/>
          </p:nvSpPr>
          <p:spPr>
            <a:xfrm>
              <a:off x="4566733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8801678-0B15-4930-8BE2-E1F8AC75B89A}"/>
                </a:ext>
              </a:extLst>
            </p:cNvPr>
            <p:cNvSpPr txBox="1"/>
            <p:nvPr/>
          </p:nvSpPr>
          <p:spPr>
            <a:xfrm>
              <a:off x="4536590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638C360-2609-45F1-840B-6A7268A14936}"/>
                </a:ext>
              </a:extLst>
            </p:cNvPr>
            <p:cNvSpPr/>
            <p:nvPr/>
          </p:nvSpPr>
          <p:spPr>
            <a:xfrm>
              <a:off x="6406757" y="3613247"/>
              <a:ext cx="7747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E344613-6704-4FFF-A8CF-0F415E2FE21B}"/>
                </a:ext>
              </a:extLst>
            </p:cNvPr>
            <p:cNvSpPr txBox="1"/>
            <p:nvPr/>
          </p:nvSpPr>
          <p:spPr>
            <a:xfrm>
              <a:off x="6388847" y="3649323"/>
              <a:ext cx="7516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(G-v, k-1)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4ACA5D5-552C-4252-B191-896D43B8477A}"/>
                </a:ext>
              </a:extLst>
            </p:cNvPr>
            <p:cNvSpPr/>
            <p:nvPr/>
          </p:nvSpPr>
          <p:spPr>
            <a:xfrm>
              <a:off x="5401876" y="4268501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D87585-3C5C-45C0-A991-62A5388731E1}"/>
                </a:ext>
              </a:extLst>
            </p:cNvPr>
            <p:cNvSpPr txBox="1"/>
            <p:nvPr/>
          </p:nvSpPr>
          <p:spPr>
            <a:xfrm>
              <a:off x="5371733" y="4304577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6BF394F-0B35-4B75-8E0E-30EAF5D07B9A}"/>
                </a:ext>
              </a:extLst>
            </p:cNvPr>
            <p:cNvSpPr/>
            <p:nvPr/>
          </p:nvSpPr>
          <p:spPr>
            <a:xfrm>
              <a:off x="6283022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03771BB-AFA6-48A0-B50E-1D02C47845C6}"/>
                </a:ext>
              </a:extLst>
            </p:cNvPr>
            <p:cNvSpPr txBox="1"/>
            <p:nvPr/>
          </p:nvSpPr>
          <p:spPr>
            <a:xfrm>
              <a:off x="6252879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BFE856B-9ECE-4DEE-807D-5B3ED213C252}"/>
                </a:ext>
              </a:extLst>
            </p:cNvPr>
            <p:cNvSpPr/>
            <p:nvPr/>
          </p:nvSpPr>
          <p:spPr>
            <a:xfrm>
              <a:off x="7155858" y="4239438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ED0B5A2-2201-45F5-9B2F-918FD67410BD}"/>
                </a:ext>
              </a:extLst>
            </p:cNvPr>
            <p:cNvSpPr txBox="1"/>
            <p:nvPr/>
          </p:nvSpPr>
          <p:spPr>
            <a:xfrm>
              <a:off x="7125715" y="4275514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5BA4D83D-8ED6-4592-8B85-FEFD70677592}"/>
                </a:ext>
              </a:extLst>
            </p:cNvPr>
            <p:cNvCxnSpPr>
              <a:stCxn id="2" idx="3"/>
              <a:endCxn id="17" idx="0"/>
            </p:cNvCxnSpPr>
            <p:nvPr/>
          </p:nvCxnSpPr>
          <p:spPr>
            <a:xfrm flipH="1">
              <a:off x="5506391" y="3232445"/>
              <a:ext cx="337916" cy="40055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7E701A9-5512-4FBD-A319-1732444378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09496" y="3964777"/>
              <a:ext cx="209342" cy="290422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60E030DA-2070-4AFD-9796-2A767FC92C35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 flipH="1">
              <a:off x="6591684" y="3989420"/>
              <a:ext cx="69808" cy="271034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DBE12553-D714-4EBF-98B3-0D752DE6FC7F}"/>
                </a:ext>
              </a:extLst>
            </p:cNvPr>
            <p:cNvCxnSpPr>
              <a:cxnSpLocks/>
              <a:endCxn id="32" idx="0"/>
            </p:cNvCxnSpPr>
            <p:nvPr/>
          </p:nvCxnSpPr>
          <p:spPr>
            <a:xfrm>
              <a:off x="6463968" y="3260353"/>
              <a:ext cx="300727" cy="38897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1BB0ACB8-8402-4EEC-8EF7-FB9862A0515F}"/>
                </a:ext>
              </a:extLst>
            </p:cNvPr>
            <p:cNvCxnSpPr>
              <a:cxnSpLocks/>
              <a:endCxn id="57" idx="0"/>
            </p:cNvCxnSpPr>
            <p:nvPr/>
          </p:nvCxnSpPr>
          <p:spPr>
            <a:xfrm>
              <a:off x="7053872" y="3957827"/>
              <a:ext cx="321876" cy="31768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21DF5C81-B93F-4A46-8EB3-FA05A3401717}"/>
                </a:ext>
              </a:extLst>
            </p:cNvPr>
            <p:cNvCxnSpPr>
              <a:cxnSpLocks/>
              <a:endCxn id="50" idx="0"/>
            </p:cNvCxnSpPr>
            <p:nvPr/>
          </p:nvCxnSpPr>
          <p:spPr>
            <a:xfrm>
              <a:off x="5667571" y="3998363"/>
              <a:ext cx="42967" cy="27013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7892B8EB-D107-489D-9659-F8AA9B7737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4686" y="4605808"/>
              <a:ext cx="135620" cy="205165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45AE838-7372-4017-B3BD-EF01B535C7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82805" y="4614623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00E4E330-C55B-4EE2-8390-FCA7E13D97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92876" y="4622774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B5266BC8-146C-4A7D-8C4D-E0F8E6FAF2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83824" y="4630047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72A99732-90F5-44B5-910C-1C30E8583A85}"/>
                </a:ext>
              </a:extLst>
            </p:cNvPr>
            <p:cNvCxnSpPr>
              <a:cxnSpLocks/>
            </p:cNvCxnSpPr>
            <p:nvPr/>
          </p:nvCxnSpPr>
          <p:spPr>
            <a:xfrm>
              <a:off x="5028200" y="4640177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C214D270-3F23-4AD5-9949-AA210AAD8BB2}"/>
                </a:ext>
              </a:extLst>
            </p:cNvPr>
            <p:cNvCxnSpPr>
              <a:cxnSpLocks/>
            </p:cNvCxnSpPr>
            <p:nvPr/>
          </p:nvCxnSpPr>
          <p:spPr>
            <a:xfrm>
              <a:off x="7716621" y="4552513"/>
              <a:ext cx="158547" cy="23991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910B0666-A0F6-46FA-ACB1-E8DB156BCC11}"/>
                </a:ext>
              </a:extLst>
            </p:cNvPr>
            <p:cNvCxnSpPr>
              <a:cxnSpLocks/>
            </p:cNvCxnSpPr>
            <p:nvPr/>
          </p:nvCxnSpPr>
          <p:spPr>
            <a:xfrm>
              <a:off x="6785106" y="4613484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7C634782-0136-4584-BE34-1E83AB9AF5C2}"/>
                </a:ext>
              </a:extLst>
            </p:cNvPr>
            <p:cNvCxnSpPr>
              <a:cxnSpLocks/>
            </p:cNvCxnSpPr>
            <p:nvPr/>
          </p:nvCxnSpPr>
          <p:spPr>
            <a:xfrm>
              <a:off x="5897133" y="4627838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735492A-419F-4648-9C25-3E604528F4D0}"/>
                </a:ext>
              </a:extLst>
            </p:cNvPr>
            <p:cNvSpPr txBox="1"/>
            <p:nvPr/>
          </p:nvSpPr>
          <p:spPr>
            <a:xfrm>
              <a:off x="5769864" y="3253247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 [u, v]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531F3F7-337C-41AF-B53F-2BB302B3C9E0}"/>
                </a:ext>
              </a:extLst>
            </p:cNvPr>
            <p:cNvSpPr txBox="1"/>
            <p:nvPr/>
          </p:nvSpPr>
          <p:spPr>
            <a:xfrm>
              <a:off x="6548204" y="3961711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8874FEA-A840-47FF-8568-7F4FA88C9516}"/>
                </a:ext>
              </a:extLst>
            </p:cNvPr>
            <p:cNvSpPr txBox="1"/>
            <p:nvPr/>
          </p:nvSpPr>
          <p:spPr>
            <a:xfrm>
              <a:off x="5033577" y="3975792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E73C3C2-035F-D513-C047-E7A2FC74F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1617949"/>
            <a:ext cx="7234439" cy="5847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4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617A47F-9599-ED69-31D5-6CAB4F320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01" y="2293714"/>
            <a:ext cx="7234439" cy="383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In practice, the parameter k can be very small.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CD37559-8935-4956-2694-90DE3F55A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8CDCBF4E-FD7F-7596-F861-4BAC21583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3194525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835FD4A-1A1F-433B-ADA8-3A07BC1ECF55}"/>
              </a:ext>
            </a:extLst>
          </p:cNvPr>
          <p:cNvSpPr/>
          <p:nvPr/>
        </p:nvSpPr>
        <p:spPr>
          <a:xfrm>
            <a:off x="3542139" y="5573630"/>
            <a:ext cx="5471516" cy="4139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76141D4-93FF-4C86-BF97-0EA2EA060358}"/>
              </a:ext>
            </a:extLst>
          </p:cNvPr>
          <p:cNvCxnSpPr>
            <a:cxnSpLocks/>
          </p:cNvCxnSpPr>
          <p:nvPr/>
        </p:nvCxnSpPr>
        <p:spPr>
          <a:xfrm flipV="1">
            <a:off x="3542139" y="3096915"/>
            <a:ext cx="2177321" cy="24767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5EC29F0-340F-41D0-BF39-658B4D8D6D01}"/>
              </a:ext>
            </a:extLst>
          </p:cNvPr>
          <p:cNvCxnSpPr>
            <a:cxnSpLocks/>
          </p:cNvCxnSpPr>
          <p:nvPr/>
        </p:nvCxnSpPr>
        <p:spPr>
          <a:xfrm flipH="1" flipV="1">
            <a:off x="6588815" y="3141039"/>
            <a:ext cx="2442748" cy="248575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D9A8DB7-7DD9-4086-9969-3662BE14E727}"/>
              </a:ext>
            </a:extLst>
          </p:cNvPr>
          <p:cNvGrpSpPr/>
          <p:nvPr/>
        </p:nvGrpSpPr>
        <p:grpSpPr>
          <a:xfrm>
            <a:off x="4526029" y="5604202"/>
            <a:ext cx="647467" cy="383336"/>
            <a:chOff x="5728859" y="2956265"/>
            <a:chExt cx="894132" cy="383336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FAD94606-C3DA-47E2-B5ED-F83DAAEA490A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FC7D340-EAC2-41F3-9EE8-7CBBB8AD15FB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EE6E11F-A924-4D35-A3E0-418C2A6ECC1E}"/>
              </a:ext>
            </a:extLst>
          </p:cNvPr>
          <p:cNvGrpSpPr/>
          <p:nvPr/>
        </p:nvGrpSpPr>
        <p:grpSpPr>
          <a:xfrm>
            <a:off x="6112185" y="5594185"/>
            <a:ext cx="647467" cy="383336"/>
            <a:chOff x="5728859" y="2956265"/>
            <a:chExt cx="894132" cy="383336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B72A1433-323C-4532-8532-5D2EDF62CE31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47119F8-7A01-4043-994D-AD34094F7058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sp>
        <p:nvSpPr>
          <p:cNvPr id="67" name="Rectangle 3">
            <a:extLst>
              <a:ext uri="{FF2B5EF4-FFF2-40B4-BE49-F238E27FC236}">
                <a16:creationId xmlns:a16="http://schemas.microsoft.com/office/drawing/2014/main" id="{ADF3E69C-1456-4CDF-839A-B4DA0FB7B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2846490"/>
            <a:ext cx="2360989" cy="239356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/>
              <a:t>PVC(G, k)</a:t>
            </a:r>
          </a:p>
          <a:p>
            <a:pPr marL="0" indent="0">
              <a:buNone/>
            </a:pPr>
            <a:r>
              <a:rPr lang="en-US" altLang="en-US" sz="1400" dirty="0"/>
              <a:t>1. if (k &lt; 0) </a:t>
            </a:r>
          </a:p>
          <a:p>
            <a:pPr marL="0" indent="0">
              <a:buNone/>
            </a:pPr>
            <a:r>
              <a:rPr lang="en-US" altLang="en-US" sz="1400" dirty="0"/>
              <a:t>      return (false); </a:t>
            </a:r>
          </a:p>
          <a:p>
            <a:pPr marL="0" indent="0">
              <a:buNone/>
            </a:pPr>
            <a:r>
              <a:rPr lang="en-US" altLang="en-US" sz="1400" dirty="0"/>
              <a:t>2. if (G has no edges) </a:t>
            </a:r>
          </a:p>
          <a:p>
            <a:pPr marL="0" indent="0">
              <a:buNone/>
            </a:pPr>
            <a:r>
              <a:rPr lang="en-US" altLang="en-US" sz="1400" dirty="0"/>
              <a:t>      return (true);</a:t>
            </a:r>
          </a:p>
          <a:p>
            <a:pPr marL="0" indent="0">
              <a:buNone/>
            </a:pPr>
            <a:r>
              <a:rPr lang="en-US" altLang="en-US" sz="1400" dirty="0"/>
              <a:t>3. pick any edge e = [u, v]; </a:t>
            </a:r>
          </a:p>
          <a:p>
            <a:pPr marL="0" indent="0">
              <a:buNone/>
            </a:pPr>
            <a:r>
              <a:rPr lang="en-US" altLang="en-US" sz="1400" dirty="0"/>
              <a:t>4. 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 = PVC(G-u, k-1); </a:t>
            </a:r>
          </a:p>
          <a:p>
            <a:pPr marL="0" indent="0">
              <a:buNone/>
            </a:pPr>
            <a:r>
              <a:rPr lang="en-US" altLang="en-US" sz="1400" dirty="0"/>
              <a:t>   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 = PVC(G-v, k-1); </a:t>
            </a:r>
          </a:p>
          <a:p>
            <a:pPr marL="0" indent="0">
              <a:buNone/>
            </a:pPr>
            <a:r>
              <a:rPr lang="en-US" altLang="en-US" sz="1400" dirty="0"/>
              <a:t>5. return (t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˅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).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1AE2A70-2E66-451E-A1BB-C3E4362398C2}"/>
              </a:ext>
            </a:extLst>
          </p:cNvPr>
          <p:cNvGrpSpPr/>
          <p:nvPr/>
        </p:nvGrpSpPr>
        <p:grpSpPr>
          <a:xfrm>
            <a:off x="4536590" y="2905247"/>
            <a:ext cx="3338578" cy="1921150"/>
            <a:chOff x="4536590" y="2905247"/>
            <a:chExt cx="3338578" cy="1921150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09C029CF-9F3F-47F9-9E2B-3EC91FF41B88}"/>
                </a:ext>
              </a:extLst>
            </p:cNvPr>
            <p:cNvSpPr/>
            <p:nvPr/>
          </p:nvSpPr>
          <p:spPr>
            <a:xfrm>
              <a:off x="5719460" y="2905247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DA001F1-52B9-45FD-B527-370CE994AA1B}"/>
                </a:ext>
              </a:extLst>
            </p:cNvPr>
            <p:cNvSpPr txBox="1"/>
            <p:nvPr/>
          </p:nvSpPr>
          <p:spPr>
            <a:xfrm>
              <a:off x="5857012" y="2958415"/>
              <a:ext cx="5774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(G, k)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8AE8DC8-96AB-44DC-B47A-F25F93FECF69}"/>
                </a:ext>
              </a:extLst>
            </p:cNvPr>
            <p:cNvSpPr/>
            <p:nvPr/>
          </p:nvSpPr>
          <p:spPr>
            <a:xfrm>
              <a:off x="5098571" y="3633002"/>
              <a:ext cx="8156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F94FC20-B29F-4759-9073-6F244EBB8899}"/>
                </a:ext>
              </a:extLst>
            </p:cNvPr>
            <p:cNvSpPr txBox="1"/>
            <p:nvPr/>
          </p:nvSpPr>
          <p:spPr>
            <a:xfrm>
              <a:off x="5081522" y="3669078"/>
              <a:ext cx="8156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(G-u, k-1)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38ACBE8-492D-40FC-99D4-D4FDE9D176D1}"/>
                </a:ext>
              </a:extLst>
            </p:cNvPr>
            <p:cNvSpPr/>
            <p:nvPr/>
          </p:nvSpPr>
          <p:spPr>
            <a:xfrm>
              <a:off x="4566733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384BAD1-6B5E-4569-ADE6-A08F7344D4A8}"/>
                </a:ext>
              </a:extLst>
            </p:cNvPr>
            <p:cNvSpPr txBox="1"/>
            <p:nvPr/>
          </p:nvSpPr>
          <p:spPr>
            <a:xfrm>
              <a:off x="4536590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CA07616C-E737-4CA4-ABE1-36FF39EB5716}"/>
                </a:ext>
              </a:extLst>
            </p:cNvPr>
            <p:cNvSpPr/>
            <p:nvPr/>
          </p:nvSpPr>
          <p:spPr>
            <a:xfrm>
              <a:off x="6406757" y="3613247"/>
              <a:ext cx="7747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8D188FA-49F9-4C94-8939-79C4C20A0183}"/>
                </a:ext>
              </a:extLst>
            </p:cNvPr>
            <p:cNvSpPr txBox="1"/>
            <p:nvPr/>
          </p:nvSpPr>
          <p:spPr>
            <a:xfrm>
              <a:off x="6388847" y="3649323"/>
              <a:ext cx="7516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(G-v, k-1)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D68E6AF0-9A78-4108-BABB-4C4C5C43B0D5}"/>
                </a:ext>
              </a:extLst>
            </p:cNvPr>
            <p:cNvSpPr/>
            <p:nvPr/>
          </p:nvSpPr>
          <p:spPr>
            <a:xfrm>
              <a:off x="5401876" y="4268501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FDF1626-E45B-4BA7-A104-543136A94F6C}"/>
                </a:ext>
              </a:extLst>
            </p:cNvPr>
            <p:cNvSpPr txBox="1"/>
            <p:nvPr/>
          </p:nvSpPr>
          <p:spPr>
            <a:xfrm>
              <a:off x="5371733" y="4304577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5EE63DCB-C7C3-4621-A89A-7E38105F0A44}"/>
                </a:ext>
              </a:extLst>
            </p:cNvPr>
            <p:cNvSpPr/>
            <p:nvPr/>
          </p:nvSpPr>
          <p:spPr>
            <a:xfrm>
              <a:off x="6283022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50DD1ED-B8B6-4E28-BA16-FD06E8D9193E}"/>
                </a:ext>
              </a:extLst>
            </p:cNvPr>
            <p:cNvSpPr txBox="1"/>
            <p:nvPr/>
          </p:nvSpPr>
          <p:spPr>
            <a:xfrm>
              <a:off x="6252879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96E6E17D-E24B-4727-8D1E-0A26C158E678}"/>
                </a:ext>
              </a:extLst>
            </p:cNvPr>
            <p:cNvSpPr/>
            <p:nvPr/>
          </p:nvSpPr>
          <p:spPr>
            <a:xfrm>
              <a:off x="7155858" y="4239438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49E2EC4-C79B-4DFB-AAB0-005AB93D2C05}"/>
                </a:ext>
              </a:extLst>
            </p:cNvPr>
            <p:cNvSpPr txBox="1"/>
            <p:nvPr/>
          </p:nvSpPr>
          <p:spPr>
            <a:xfrm>
              <a:off x="7125715" y="4275514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1F797DD1-9D3C-47CF-B650-825E7A242605}"/>
                </a:ext>
              </a:extLst>
            </p:cNvPr>
            <p:cNvCxnSpPr>
              <a:stCxn id="70" idx="3"/>
              <a:endCxn id="73" idx="0"/>
            </p:cNvCxnSpPr>
            <p:nvPr/>
          </p:nvCxnSpPr>
          <p:spPr>
            <a:xfrm flipH="1">
              <a:off x="5506391" y="3232445"/>
              <a:ext cx="337916" cy="40055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3FB98F09-EDAD-4419-B46F-95C385AC2A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09496" y="3964777"/>
              <a:ext cx="209342" cy="290422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15835709-9EB9-47BA-ABAB-EC33F6717D4C}"/>
                </a:ext>
              </a:extLst>
            </p:cNvPr>
            <p:cNvCxnSpPr>
              <a:cxnSpLocks/>
              <a:endCxn id="88" idx="0"/>
            </p:cNvCxnSpPr>
            <p:nvPr/>
          </p:nvCxnSpPr>
          <p:spPr>
            <a:xfrm flipH="1">
              <a:off x="6591684" y="3989420"/>
              <a:ext cx="69808" cy="271034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72218ADD-9AC3-4802-9D86-6058C0995CE2}"/>
                </a:ext>
              </a:extLst>
            </p:cNvPr>
            <p:cNvCxnSpPr>
              <a:cxnSpLocks/>
              <a:endCxn id="80" idx="0"/>
            </p:cNvCxnSpPr>
            <p:nvPr/>
          </p:nvCxnSpPr>
          <p:spPr>
            <a:xfrm>
              <a:off x="6463968" y="3260353"/>
              <a:ext cx="300727" cy="38897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38C9A0AB-587E-495F-904C-4C75B97484E0}"/>
                </a:ext>
              </a:extLst>
            </p:cNvPr>
            <p:cNvCxnSpPr>
              <a:cxnSpLocks/>
              <a:endCxn id="94" idx="0"/>
            </p:cNvCxnSpPr>
            <p:nvPr/>
          </p:nvCxnSpPr>
          <p:spPr>
            <a:xfrm>
              <a:off x="7053872" y="3957827"/>
              <a:ext cx="321876" cy="31768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2405EC79-9C1D-4551-A7FF-16D17EE13E36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5667571" y="3998363"/>
              <a:ext cx="42967" cy="27013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79E9DB05-59BB-42DF-883E-5EE4C09E6A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4686" y="4605808"/>
              <a:ext cx="135620" cy="205165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66C021E9-1575-4FB8-918B-521092C986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82805" y="4614623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1A2444ED-9C24-487B-9C5F-412595EDA0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92876" y="4622774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99EA1AB0-3276-4DC0-933D-001202CEED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83824" y="4630047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EEDF249F-12C1-4AEE-BB33-7DEDF2657187}"/>
                </a:ext>
              </a:extLst>
            </p:cNvPr>
            <p:cNvCxnSpPr>
              <a:cxnSpLocks/>
            </p:cNvCxnSpPr>
            <p:nvPr/>
          </p:nvCxnSpPr>
          <p:spPr>
            <a:xfrm>
              <a:off x="5028200" y="4640177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B65C7011-1F34-4597-B35D-9D0EBEE1B221}"/>
                </a:ext>
              </a:extLst>
            </p:cNvPr>
            <p:cNvCxnSpPr>
              <a:cxnSpLocks/>
            </p:cNvCxnSpPr>
            <p:nvPr/>
          </p:nvCxnSpPr>
          <p:spPr>
            <a:xfrm>
              <a:off x="7716621" y="4552513"/>
              <a:ext cx="158547" cy="23991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C16035BC-33DA-4244-9C73-1E1A60D7CF37}"/>
                </a:ext>
              </a:extLst>
            </p:cNvPr>
            <p:cNvCxnSpPr>
              <a:cxnSpLocks/>
            </p:cNvCxnSpPr>
            <p:nvPr/>
          </p:nvCxnSpPr>
          <p:spPr>
            <a:xfrm>
              <a:off x="6785106" y="4613484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A39F6393-0868-4B23-987C-599D3C767043}"/>
                </a:ext>
              </a:extLst>
            </p:cNvPr>
            <p:cNvCxnSpPr>
              <a:cxnSpLocks/>
            </p:cNvCxnSpPr>
            <p:nvPr/>
          </p:nvCxnSpPr>
          <p:spPr>
            <a:xfrm>
              <a:off x="5897133" y="4627838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F75A456A-A0DF-409B-A561-15C5EC34147B}"/>
                </a:ext>
              </a:extLst>
            </p:cNvPr>
            <p:cNvSpPr txBox="1"/>
            <p:nvPr/>
          </p:nvSpPr>
          <p:spPr>
            <a:xfrm>
              <a:off x="5769864" y="3253247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 [u, v]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765FBDB-D7C0-4CAC-9629-1DA1196CE21C}"/>
                </a:ext>
              </a:extLst>
            </p:cNvPr>
            <p:cNvSpPr txBox="1"/>
            <p:nvPr/>
          </p:nvSpPr>
          <p:spPr>
            <a:xfrm>
              <a:off x="6548204" y="3961711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940E7484-E619-40DA-B591-19C388409650}"/>
                </a:ext>
              </a:extLst>
            </p:cNvPr>
            <p:cNvSpPr txBox="1"/>
            <p:nvPr/>
          </p:nvSpPr>
          <p:spPr>
            <a:xfrm>
              <a:off x="5033577" y="3975792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556BA8E-2461-4AD7-8C01-783EA54F75AC}"/>
              </a:ext>
            </a:extLst>
          </p:cNvPr>
          <p:cNvGrpSpPr/>
          <p:nvPr/>
        </p:nvGrpSpPr>
        <p:grpSpPr>
          <a:xfrm>
            <a:off x="8004411" y="5107404"/>
            <a:ext cx="647467" cy="383336"/>
            <a:chOff x="5728859" y="2956265"/>
            <a:chExt cx="894132" cy="383336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05105B67-2743-4490-887E-0406D9E96BAF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1F36A8A-6C41-4CF1-8D70-6613793173CE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2)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8049FA0C-D1A5-45D1-BB1D-D20AE6DA923A}"/>
              </a:ext>
            </a:extLst>
          </p:cNvPr>
          <p:cNvGrpSpPr/>
          <p:nvPr/>
        </p:nvGrpSpPr>
        <p:grpSpPr>
          <a:xfrm>
            <a:off x="3886402" y="5014765"/>
            <a:ext cx="647467" cy="383336"/>
            <a:chOff x="5728859" y="2956265"/>
            <a:chExt cx="894132" cy="383336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C6C44D6-0AFA-41AB-936A-870AE3A6226B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4A5D5097-07B4-4FE4-8BA6-E5A584A2A76A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0)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23B7B0A8-E1A3-CCB5-B7BD-E065A737A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1617949"/>
            <a:ext cx="7234439" cy="5847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4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78D2FF7-BCBE-0126-E176-AE22B991E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01" y="2293714"/>
            <a:ext cx="7234439" cy="383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In practice, the parameter k can be very small.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9798F3-E787-778B-95E9-F763B35A5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9F0DA12F-D679-6303-D956-35937B41AD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1388491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835FD4A-1A1F-433B-ADA8-3A07BC1ECF55}"/>
              </a:ext>
            </a:extLst>
          </p:cNvPr>
          <p:cNvSpPr/>
          <p:nvPr/>
        </p:nvSpPr>
        <p:spPr>
          <a:xfrm>
            <a:off x="3542139" y="5573630"/>
            <a:ext cx="5471516" cy="4139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76141D4-93FF-4C86-BF97-0EA2EA060358}"/>
              </a:ext>
            </a:extLst>
          </p:cNvPr>
          <p:cNvCxnSpPr>
            <a:cxnSpLocks/>
          </p:cNvCxnSpPr>
          <p:nvPr/>
        </p:nvCxnSpPr>
        <p:spPr>
          <a:xfrm flipV="1">
            <a:off x="3542139" y="3096915"/>
            <a:ext cx="2177321" cy="24767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5EC29F0-340F-41D0-BF39-658B4D8D6D01}"/>
              </a:ext>
            </a:extLst>
          </p:cNvPr>
          <p:cNvCxnSpPr>
            <a:cxnSpLocks/>
          </p:cNvCxnSpPr>
          <p:nvPr/>
        </p:nvCxnSpPr>
        <p:spPr>
          <a:xfrm flipH="1" flipV="1">
            <a:off x="6588815" y="3141039"/>
            <a:ext cx="2442748" cy="248575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12A8EF92-861F-41E3-BEC5-756B6C97672D}"/>
              </a:ext>
            </a:extLst>
          </p:cNvPr>
          <p:cNvCxnSpPr/>
          <p:nvPr/>
        </p:nvCxnSpPr>
        <p:spPr>
          <a:xfrm>
            <a:off x="3478131" y="2905247"/>
            <a:ext cx="0" cy="3072274"/>
          </a:xfrm>
          <a:prstGeom prst="line">
            <a:avLst/>
          </a:prstGeom>
          <a:ln w="28575">
            <a:solidFill>
              <a:srgbClr val="FFCC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87AF9016-6EF8-4A64-991D-318D9F8DEAF9}"/>
              </a:ext>
            </a:extLst>
          </p:cNvPr>
          <p:cNvSpPr txBox="1"/>
          <p:nvPr/>
        </p:nvSpPr>
        <p:spPr>
          <a:xfrm>
            <a:off x="3488430" y="3955660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C000"/>
                </a:solidFill>
              </a:rPr>
              <a:t>k+1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401C383-308C-4BF8-A970-92E07707B4C9}"/>
              </a:ext>
            </a:extLst>
          </p:cNvPr>
          <p:cNvSpPr txBox="1"/>
          <p:nvPr/>
        </p:nvSpPr>
        <p:spPr>
          <a:xfrm>
            <a:off x="5857012" y="6099005"/>
            <a:ext cx="1186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</a:t>
            </a:r>
            <a:r>
              <a:rPr lang="en-US" sz="1600" baseline="30000" dirty="0">
                <a:solidFill>
                  <a:srgbClr val="FF0000"/>
                </a:solidFill>
              </a:rPr>
              <a:t>k+1</a:t>
            </a:r>
            <a:r>
              <a:rPr lang="en-US" sz="1600" dirty="0">
                <a:solidFill>
                  <a:srgbClr val="FF0000"/>
                </a:solidFill>
              </a:rPr>
              <a:t> leaves</a:t>
            </a:r>
            <a:endParaRPr lang="en-US" sz="1600" baseline="30000" dirty="0">
              <a:solidFill>
                <a:srgbClr val="FF0000"/>
              </a:solidFill>
            </a:endParaRP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EAEBBDFC-64E6-487F-8594-162556751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2846490"/>
            <a:ext cx="2360989" cy="239356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/>
              <a:t>PVC(G, k)</a:t>
            </a:r>
          </a:p>
          <a:p>
            <a:pPr marL="0" indent="0">
              <a:buNone/>
            </a:pPr>
            <a:r>
              <a:rPr lang="en-US" altLang="en-US" sz="1400" dirty="0"/>
              <a:t>1. if (k &lt; 0) </a:t>
            </a:r>
          </a:p>
          <a:p>
            <a:pPr marL="0" indent="0">
              <a:buNone/>
            </a:pPr>
            <a:r>
              <a:rPr lang="en-US" altLang="en-US" sz="1400" dirty="0"/>
              <a:t>      return (false); </a:t>
            </a:r>
          </a:p>
          <a:p>
            <a:pPr marL="0" indent="0">
              <a:buNone/>
            </a:pPr>
            <a:r>
              <a:rPr lang="en-US" altLang="en-US" sz="1400" dirty="0"/>
              <a:t>2. if (G has no edges) </a:t>
            </a:r>
          </a:p>
          <a:p>
            <a:pPr marL="0" indent="0">
              <a:buNone/>
            </a:pPr>
            <a:r>
              <a:rPr lang="en-US" altLang="en-US" sz="1400" dirty="0"/>
              <a:t>      return (true);</a:t>
            </a:r>
          </a:p>
          <a:p>
            <a:pPr marL="0" indent="0">
              <a:buNone/>
            </a:pPr>
            <a:r>
              <a:rPr lang="en-US" altLang="en-US" sz="1400" dirty="0"/>
              <a:t>3. pick any edge e = [u, v]; </a:t>
            </a:r>
          </a:p>
          <a:p>
            <a:pPr marL="0" indent="0">
              <a:buNone/>
            </a:pPr>
            <a:r>
              <a:rPr lang="en-US" altLang="en-US" sz="1400" dirty="0"/>
              <a:t>4. 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 = PVC(G-u, k-1); </a:t>
            </a:r>
          </a:p>
          <a:p>
            <a:pPr marL="0" indent="0">
              <a:buNone/>
            </a:pPr>
            <a:r>
              <a:rPr lang="en-US" altLang="en-US" sz="1400" dirty="0"/>
              <a:t>   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 = PVC(G-v, k-1); </a:t>
            </a:r>
          </a:p>
          <a:p>
            <a:pPr marL="0" indent="0">
              <a:buNone/>
            </a:pPr>
            <a:r>
              <a:rPr lang="en-US" altLang="en-US" sz="1400" dirty="0"/>
              <a:t>5. return (t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˅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).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0B148CF-9190-4E1D-959B-7D49E55177BF}"/>
              </a:ext>
            </a:extLst>
          </p:cNvPr>
          <p:cNvGrpSpPr/>
          <p:nvPr/>
        </p:nvGrpSpPr>
        <p:grpSpPr>
          <a:xfrm>
            <a:off x="4536590" y="2905247"/>
            <a:ext cx="3338578" cy="1921150"/>
            <a:chOff x="4536590" y="2905247"/>
            <a:chExt cx="3338578" cy="1921150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7191BC85-6A83-4E30-89B8-C64B73EE2BA3}"/>
                </a:ext>
              </a:extLst>
            </p:cNvPr>
            <p:cNvSpPr/>
            <p:nvPr/>
          </p:nvSpPr>
          <p:spPr>
            <a:xfrm>
              <a:off x="5719460" y="2905247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789366C-3DB0-4100-94F0-B1C3426F58DF}"/>
                </a:ext>
              </a:extLst>
            </p:cNvPr>
            <p:cNvSpPr txBox="1"/>
            <p:nvPr/>
          </p:nvSpPr>
          <p:spPr>
            <a:xfrm>
              <a:off x="5857012" y="2958415"/>
              <a:ext cx="5774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(G, k)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167EFE78-F88D-4FB2-8FA0-9A286968A89D}"/>
                </a:ext>
              </a:extLst>
            </p:cNvPr>
            <p:cNvSpPr/>
            <p:nvPr/>
          </p:nvSpPr>
          <p:spPr>
            <a:xfrm>
              <a:off x="5098571" y="3633002"/>
              <a:ext cx="8156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BC06B6D-4D1F-4BC3-8BE6-365EF7EF0A28}"/>
                </a:ext>
              </a:extLst>
            </p:cNvPr>
            <p:cNvSpPr txBox="1"/>
            <p:nvPr/>
          </p:nvSpPr>
          <p:spPr>
            <a:xfrm>
              <a:off x="5081522" y="3669078"/>
              <a:ext cx="8156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(G-u, k-1)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7F526376-34A5-4009-BA5C-3E91BB9A110A}"/>
                </a:ext>
              </a:extLst>
            </p:cNvPr>
            <p:cNvSpPr/>
            <p:nvPr/>
          </p:nvSpPr>
          <p:spPr>
            <a:xfrm>
              <a:off x="4566733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E7B8BB1-C9A6-4FE9-813B-86666F549303}"/>
                </a:ext>
              </a:extLst>
            </p:cNvPr>
            <p:cNvSpPr txBox="1"/>
            <p:nvPr/>
          </p:nvSpPr>
          <p:spPr>
            <a:xfrm>
              <a:off x="4536590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94A5B4A4-971F-4080-815D-AF7992538D85}"/>
                </a:ext>
              </a:extLst>
            </p:cNvPr>
            <p:cNvSpPr/>
            <p:nvPr/>
          </p:nvSpPr>
          <p:spPr>
            <a:xfrm>
              <a:off x="6406757" y="3613247"/>
              <a:ext cx="7747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F2EB827-D39A-406C-9F6A-D1E739D0A508}"/>
                </a:ext>
              </a:extLst>
            </p:cNvPr>
            <p:cNvSpPr txBox="1"/>
            <p:nvPr/>
          </p:nvSpPr>
          <p:spPr>
            <a:xfrm>
              <a:off x="6388847" y="3649323"/>
              <a:ext cx="7516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(G-v, k-1)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8D496D73-514B-4851-B526-207902CFE397}"/>
                </a:ext>
              </a:extLst>
            </p:cNvPr>
            <p:cNvSpPr/>
            <p:nvPr/>
          </p:nvSpPr>
          <p:spPr>
            <a:xfrm>
              <a:off x="5401876" y="4268501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BD19BD8-0944-4929-B08B-8F6696EB8303}"/>
                </a:ext>
              </a:extLst>
            </p:cNvPr>
            <p:cNvSpPr txBox="1"/>
            <p:nvPr/>
          </p:nvSpPr>
          <p:spPr>
            <a:xfrm>
              <a:off x="5371733" y="4304577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F5755FD6-947D-4666-A6FA-883DFD92447D}"/>
                </a:ext>
              </a:extLst>
            </p:cNvPr>
            <p:cNvSpPr/>
            <p:nvPr/>
          </p:nvSpPr>
          <p:spPr>
            <a:xfrm>
              <a:off x="6283022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3927103-ED17-43D4-B8C1-E647A995EED1}"/>
                </a:ext>
              </a:extLst>
            </p:cNvPr>
            <p:cNvSpPr txBox="1"/>
            <p:nvPr/>
          </p:nvSpPr>
          <p:spPr>
            <a:xfrm>
              <a:off x="6252879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186386CC-0CF3-4A7A-B7C2-DB99EB1BDA50}"/>
                </a:ext>
              </a:extLst>
            </p:cNvPr>
            <p:cNvSpPr/>
            <p:nvPr/>
          </p:nvSpPr>
          <p:spPr>
            <a:xfrm>
              <a:off x="7155858" y="4239438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8AC7E2A-32F9-4828-B9EC-38559D76B447}"/>
                </a:ext>
              </a:extLst>
            </p:cNvPr>
            <p:cNvSpPr txBox="1"/>
            <p:nvPr/>
          </p:nvSpPr>
          <p:spPr>
            <a:xfrm>
              <a:off x="7125715" y="4275514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16476B39-C874-4179-9282-8DEDE5F5CCC6}"/>
                </a:ext>
              </a:extLst>
            </p:cNvPr>
            <p:cNvCxnSpPr>
              <a:stCxn id="70" idx="3"/>
              <a:endCxn id="73" idx="0"/>
            </p:cNvCxnSpPr>
            <p:nvPr/>
          </p:nvCxnSpPr>
          <p:spPr>
            <a:xfrm flipH="1">
              <a:off x="5506391" y="3232445"/>
              <a:ext cx="337916" cy="40055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832FAA28-AC32-4639-B120-6F0B00243D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09496" y="3964777"/>
              <a:ext cx="209342" cy="290422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24A7BC68-BD76-45A2-B64D-7A54559A56F5}"/>
                </a:ext>
              </a:extLst>
            </p:cNvPr>
            <p:cNvCxnSpPr>
              <a:cxnSpLocks/>
              <a:endCxn id="88" idx="0"/>
            </p:cNvCxnSpPr>
            <p:nvPr/>
          </p:nvCxnSpPr>
          <p:spPr>
            <a:xfrm flipH="1">
              <a:off x="6591684" y="3989420"/>
              <a:ext cx="69808" cy="271034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8D1D1C73-B6F8-43E0-9E3B-3787B847DDF3}"/>
                </a:ext>
              </a:extLst>
            </p:cNvPr>
            <p:cNvCxnSpPr>
              <a:cxnSpLocks/>
              <a:endCxn id="80" idx="0"/>
            </p:cNvCxnSpPr>
            <p:nvPr/>
          </p:nvCxnSpPr>
          <p:spPr>
            <a:xfrm>
              <a:off x="6463968" y="3260353"/>
              <a:ext cx="300727" cy="38897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469EF276-2CD4-44B7-BCDD-F08CE0833C02}"/>
                </a:ext>
              </a:extLst>
            </p:cNvPr>
            <p:cNvCxnSpPr>
              <a:cxnSpLocks/>
              <a:endCxn id="94" idx="0"/>
            </p:cNvCxnSpPr>
            <p:nvPr/>
          </p:nvCxnSpPr>
          <p:spPr>
            <a:xfrm>
              <a:off x="7053872" y="3957827"/>
              <a:ext cx="321876" cy="31768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1161FB71-D473-4775-9214-05A78D760088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5667571" y="3998363"/>
              <a:ext cx="42967" cy="27013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B2DDEA97-E9D9-42E3-AB94-EFE8EEEE0D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4686" y="4605808"/>
              <a:ext cx="135620" cy="205165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521C7648-1BAA-4EA0-AFAC-72AFE853C3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82805" y="4614623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C5C39CAA-274D-4D2B-AD34-81B1446CF9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92876" y="4622774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4ADB15D6-15F5-43AF-AF19-627BB3FDF3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83824" y="4630047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5D3EB19F-65B1-40DD-AC1A-C9DF0D1F8BA3}"/>
                </a:ext>
              </a:extLst>
            </p:cNvPr>
            <p:cNvCxnSpPr>
              <a:cxnSpLocks/>
            </p:cNvCxnSpPr>
            <p:nvPr/>
          </p:nvCxnSpPr>
          <p:spPr>
            <a:xfrm>
              <a:off x="5028200" y="4640177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CC631D11-0619-4422-B373-F4F37042A61E}"/>
                </a:ext>
              </a:extLst>
            </p:cNvPr>
            <p:cNvCxnSpPr>
              <a:cxnSpLocks/>
            </p:cNvCxnSpPr>
            <p:nvPr/>
          </p:nvCxnSpPr>
          <p:spPr>
            <a:xfrm>
              <a:off x="7716621" y="4552513"/>
              <a:ext cx="158547" cy="23991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36896932-9204-45D8-9979-9C78FC0E6A3B}"/>
                </a:ext>
              </a:extLst>
            </p:cNvPr>
            <p:cNvCxnSpPr>
              <a:cxnSpLocks/>
            </p:cNvCxnSpPr>
            <p:nvPr/>
          </p:nvCxnSpPr>
          <p:spPr>
            <a:xfrm>
              <a:off x="6785106" y="4613484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BD630A8C-D608-4B94-ADF2-813025BCD696}"/>
                </a:ext>
              </a:extLst>
            </p:cNvPr>
            <p:cNvCxnSpPr>
              <a:cxnSpLocks/>
            </p:cNvCxnSpPr>
            <p:nvPr/>
          </p:nvCxnSpPr>
          <p:spPr>
            <a:xfrm>
              <a:off x="5897133" y="4627838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9C34CA9-E218-46A6-8BBB-7C83E7328333}"/>
                </a:ext>
              </a:extLst>
            </p:cNvPr>
            <p:cNvSpPr txBox="1"/>
            <p:nvPr/>
          </p:nvSpPr>
          <p:spPr>
            <a:xfrm>
              <a:off x="5769864" y="3253247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 [u, v]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966D29D-DE8B-413A-9DF6-FE13F77091A6}"/>
                </a:ext>
              </a:extLst>
            </p:cNvPr>
            <p:cNvSpPr txBox="1"/>
            <p:nvPr/>
          </p:nvSpPr>
          <p:spPr>
            <a:xfrm>
              <a:off x="6548204" y="3961711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0151507-9364-4222-8EE1-432DD76C5CA3}"/>
                </a:ext>
              </a:extLst>
            </p:cNvPr>
            <p:cNvSpPr txBox="1"/>
            <p:nvPr/>
          </p:nvSpPr>
          <p:spPr>
            <a:xfrm>
              <a:off x="5033577" y="3975792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C05CCD7C-E371-48E7-B1BD-35BAF273BC3D}"/>
              </a:ext>
            </a:extLst>
          </p:cNvPr>
          <p:cNvGrpSpPr/>
          <p:nvPr/>
        </p:nvGrpSpPr>
        <p:grpSpPr>
          <a:xfrm>
            <a:off x="4526029" y="5604202"/>
            <a:ext cx="647467" cy="383336"/>
            <a:chOff x="5728859" y="2956265"/>
            <a:chExt cx="894132" cy="383336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4F74556C-FBFA-4C2F-B89C-E2ABB5DB929D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4ED4A768-F137-48C9-81FF-287AA4F0F9D4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81BF5EF7-74B5-495D-9758-CBA59D2087D4}"/>
              </a:ext>
            </a:extLst>
          </p:cNvPr>
          <p:cNvGrpSpPr/>
          <p:nvPr/>
        </p:nvGrpSpPr>
        <p:grpSpPr>
          <a:xfrm>
            <a:off x="6112185" y="5594185"/>
            <a:ext cx="647467" cy="383336"/>
            <a:chOff x="5728859" y="2956265"/>
            <a:chExt cx="894132" cy="383336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9364CE13-5567-4FA4-8662-89063BC40D45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49528724-0D68-4935-8D1A-6AFDE02A9A35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1A623154-3D4A-4731-B1ED-65E640FBF073}"/>
              </a:ext>
            </a:extLst>
          </p:cNvPr>
          <p:cNvGrpSpPr/>
          <p:nvPr/>
        </p:nvGrpSpPr>
        <p:grpSpPr>
          <a:xfrm>
            <a:off x="8004411" y="5107404"/>
            <a:ext cx="647467" cy="383336"/>
            <a:chOff x="5728859" y="2956265"/>
            <a:chExt cx="894132" cy="383336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AB666084-16D2-4F07-AFC7-874A708C6C78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6EF39900-9EAC-4CEB-8CD4-02A13F12EDA6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2)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C112E91-90FB-41A2-9C83-2AF996D5817F}"/>
              </a:ext>
            </a:extLst>
          </p:cNvPr>
          <p:cNvGrpSpPr/>
          <p:nvPr/>
        </p:nvGrpSpPr>
        <p:grpSpPr>
          <a:xfrm>
            <a:off x="3886402" y="5014765"/>
            <a:ext cx="647467" cy="383336"/>
            <a:chOff x="5728859" y="2956265"/>
            <a:chExt cx="894132" cy="38333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1630ED14-BC39-4AF6-951E-680A4D8C22F6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BCD964E1-B591-4148-B87F-83CE22001E66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0)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65017FE0-E1F0-051C-A82B-9A44E9974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1617949"/>
            <a:ext cx="7234439" cy="5847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4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CFCCC88-67BE-028E-4D75-02FF1BDE0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01" y="2293714"/>
            <a:ext cx="7234439" cy="383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In practice, the parameter k can be very small.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19A433-0671-DA2B-7F4B-F38B86D4B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5DCD9BD0-CEBA-2497-7307-877040824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4275177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835FD4A-1A1F-433B-ADA8-3A07BC1ECF55}"/>
              </a:ext>
            </a:extLst>
          </p:cNvPr>
          <p:cNvSpPr/>
          <p:nvPr/>
        </p:nvSpPr>
        <p:spPr>
          <a:xfrm>
            <a:off x="3542139" y="5573630"/>
            <a:ext cx="5471516" cy="4139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76141D4-93FF-4C86-BF97-0EA2EA060358}"/>
              </a:ext>
            </a:extLst>
          </p:cNvPr>
          <p:cNvCxnSpPr>
            <a:cxnSpLocks/>
          </p:cNvCxnSpPr>
          <p:nvPr/>
        </p:nvCxnSpPr>
        <p:spPr>
          <a:xfrm flipV="1">
            <a:off x="3542139" y="3096915"/>
            <a:ext cx="2177321" cy="24767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5EC29F0-340F-41D0-BF39-658B4D8D6D01}"/>
              </a:ext>
            </a:extLst>
          </p:cNvPr>
          <p:cNvCxnSpPr>
            <a:cxnSpLocks/>
          </p:cNvCxnSpPr>
          <p:nvPr/>
        </p:nvCxnSpPr>
        <p:spPr>
          <a:xfrm flipH="1" flipV="1">
            <a:off x="6588815" y="3141039"/>
            <a:ext cx="2442748" cy="248575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6401C383-308C-4BF8-A970-92E07707B4C9}"/>
              </a:ext>
            </a:extLst>
          </p:cNvPr>
          <p:cNvSpPr txBox="1"/>
          <p:nvPr/>
        </p:nvSpPr>
        <p:spPr>
          <a:xfrm>
            <a:off x="5857012" y="6099005"/>
            <a:ext cx="1186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</a:t>
            </a:r>
            <a:r>
              <a:rPr lang="en-US" sz="1600" baseline="30000" dirty="0">
                <a:solidFill>
                  <a:srgbClr val="FF0000"/>
                </a:solidFill>
              </a:rPr>
              <a:t>k+1</a:t>
            </a:r>
            <a:r>
              <a:rPr lang="en-US" sz="1600" dirty="0">
                <a:solidFill>
                  <a:srgbClr val="FF0000"/>
                </a:solidFill>
              </a:rPr>
              <a:t> leaves</a:t>
            </a:r>
            <a:endParaRPr lang="en-US" sz="1600" baseline="30000" dirty="0">
              <a:solidFill>
                <a:srgbClr val="FF0000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73123A-E8BF-467E-9CBC-73A247C1B5F4}"/>
              </a:ext>
            </a:extLst>
          </p:cNvPr>
          <p:cNvSpPr txBox="1"/>
          <p:nvPr/>
        </p:nvSpPr>
        <p:spPr>
          <a:xfrm>
            <a:off x="1317582" y="5301724"/>
            <a:ext cx="1623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Time = O(2</a:t>
            </a:r>
            <a:r>
              <a:rPr lang="en-US" sz="1600" baseline="30000" dirty="0">
                <a:solidFill>
                  <a:srgbClr val="FF0000"/>
                </a:solidFill>
              </a:rPr>
              <a:t>k </a:t>
            </a:r>
            <a:r>
              <a:rPr lang="en-US" sz="1600" dirty="0">
                <a:solidFill>
                  <a:srgbClr val="FF0000"/>
                </a:solidFill>
              </a:rPr>
              <a:t>n</a:t>
            </a:r>
            <a:r>
              <a:rPr lang="en-US" sz="1600" baseline="30000" dirty="0">
                <a:solidFill>
                  <a:srgbClr val="FF0000"/>
                </a:solidFill>
              </a:rPr>
              <a:t>2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  <a:endParaRPr lang="en-US" sz="1600" baseline="30000" dirty="0">
              <a:solidFill>
                <a:srgbClr val="FF0000"/>
              </a:solidFill>
            </a:endParaRP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578BC6A-EA50-46C9-8180-0DD107659D28}"/>
              </a:ext>
            </a:extLst>
          </p:cNvPr>
          <p:cNvCxnSpPr/>
          <p:nvPr/>
        </p:nvCxnSpPr>
        <p:spPr>
          <a:xfrm>
            <a:off x="3478131" y="2905247"/>
            <a:ext cx="0" cy="3072274"/>
          </a:xfrm>
          <a:prstGeom prst="line">
            <a:avLst/>
          </a:prstGeom>
          <a:ln w="28575">
            <a:solidFill>
              <a:srgbClr val="FFCC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6FABE2EA-3D28-4313-B7C5-78B832419D48}"/>
              </a:ext>
            </a:extLst>
          </p:cNvPr>
          <p:cNvSpPr txBox="1"/>
          <p:nvPr/>
        </p:nvSpPr>
        <p:spPr>
          <a:xfrm>
            <a:off x="3488430" y="3955660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C000"/>
                </a:solidFill>
              </a:rPr>
              <a:t>k+1</a:t>
            </a:r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36080450-D09E-41EF-9E4A-D4726652C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2846490"/>
            <a:ext cx="2360989" cy="239356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/>
              <a:t>PVC(G, k)</a:t>
            </a:r>
          </a:p>
          <a:p>
            <a:pPr marL="0" indent="0">
              <a:buNone/>
            </a:pPr>
            <a:r>
              <a:rPr lang="en-US" altLang="en-US" sz="1400" dirty="0"/>
              <a:t>1. if (k &lt; 0) </a:t>
            </a:r>
          </a:p>
          <a:p>
            <a:pPr marL="0" indent="0">
              <a:buNone/>
            </a:pPr>
            <a:r>
              <a:rPr lang="en-US" altLang="en-US" sz="1400" dirty="0"/>
              <a:t>      return (false); </a:t>
            </a:r>
          </a:p>
          <a:p>
            <a:pPr marL="0" indent="0">
              <a:buNone/>
            </a:pPr>
            <a:r>
              <a:rPr lang="en-US" altLang="en-US" sz="1400" dirty="0"/>
              <a:t>2. if (G has no edges) </a:t>
            </a:r>
          </a:p>
          <a:p>
            <a:pPr marL="0" indent="0">
              <a:buNone/>
            </a:pPr>
            <a:r>
              <a:rPr lang="en-US" altLang="en-US" sz="1400" dirty="0"/>
              <a:t>      return (true);</a:t>
            </a:r>
          </a:p>
          <a:p>
            <a:pPr marL="0" indent="0">
              <a:buNone/>
            </a:pPr>
            <a:r>
              <a:rPr lang="en-US" altLang="en-US" sz="1400" dirty="0"/>
              <a:t>3. pick any edge e = [u, v]; </a:t>
            </a:r>
          </a:p>
          <a:p>
            <a:pPr marL="0" indent="0">
              <a:buNone/>
            </a:pPr>
            <a:r>
              <a:rPr lang="en-US" altLang="en-US" sz="1400" dirty="0"/>
              <a:t>4. 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 = PVC(G-u, k-1); </a:t>
            </a:r>
          </a:p>
          <a:p>
            <a:pPr marL="0" indent="0">
              <a:buNone/>
            </a:pPr>
            <a:r>
              <a:rPr lang="en-US" altLang="en-US" sz="1400" dirty="0"/>
              <a:t>   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 = PVC(G-v, k-1); </a:t>
            </a:r>
          </a:p>
          <a:p>
            <a:pPr marL="0" indent="0">
              <a:buNone/>
            </a:pPr>
            <a:r>
              <a:rPr lang="en-US" altLang="en-US" sz="1400" dirty="0"/>
              <a:t>5. return (t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˅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).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0309E0B-096A-49D8-8922-839BCCAE4233}"/>
              </a:ext>
            </a:extLst>
          </p:cNvPr>
          <p:cNvGrpSpPr/>
          <p:nvPr/>
        </p:nvGrpSpPr>
        <p:grpSpPr>
          <a:xfrm>
            <a:off x="4536590" y="2905247"/>
            <a:ext cx="3338578" cy="1921150"/>
            <a:chOff x="4536590" y="2905247"/>
            <a:chExt cx="3338578" cy="1921150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534BB9F2-28C5-4641-AE33-D1D9D015DA72}"/>
                </a:ext>
              </a:extLst>
            </p:cNvPr>
            <p:cNvSpPr/>
            <p:nvPr/>
          </p:nvSpPr>
          <p:spPr>
            <a:xfrm>
              <a:off x="5719460" y="2905247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1FE4C7D-A1A8-47B6-953B-6F874934A69B}"/>
                </a:ext>
              </a:extLst>
            </p:cNvPr>
            <p:cNvSpPr txBox="1"/>
            <p:nvPr/>
          </p:nvSpPr>
          <p:spPr>
            <a:xfrm>
              <a:off x="5857012" y="2958415"/>
              <a:ext cx="5774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(G, k)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62771754-B90A-4BAE-BE80-6CA85BAB5D19}"/>
                </a:ext>
              </a:extLst>
            </p:cNvPr>
            <p:cNvSpPr/>
            <p:nvPr/>
          </p:nvSpPr>
          <p:spPr>
            <a:xfrm>
              <a:off x="5098571" y="3633002"/>
              <a:ext cx="8156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F62E94E-A5FC-474E-B908-C6CF3ABDF3D1}"/>
                </a:ext>
              </a:extLst>
            </p:cNvPr>
            <p:cNvSpPr txBox="1"/>
            <p:nvPr/>
          </p:nvSpPr>
          <p:spPr>
            <a:xfrm>
              <a:off x="5081522" y="3669078"/>
              <a:ext cx="8156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(G-u, k-1)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A3C84E64-B8B4-433B-A831-C1F4FE8F1534}"/>
                </a:ext>
              </a:extLst>
            </p:cNvPr>
            <p:cNvSpPr/>
            <p:nvPr/>
          </p:nvSpPr>
          <p:spPr>
            <a:xfrm>
              <a:off x="4566733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02365A2-CAB8-45C9-9E1A-714B25D4EC2F}"/>
                </a:ext>
              </a:extLst>
            </p:cNvPr>
            <p:cNvSpPr txBox="1"/>
            <p:nvPr/>
          </p:nvSpPr>
          <p:spPr>
            <a:xfrm>
              <a:off x="4536590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D45F01A9-258F-4BC4-A703-0ECC86046D2F}"/>
                </a:ext>
              </a:extLst>
            </p:cNvPr>
            <p:cNvSpPr/>
            <p:nvPr/>
          </p:nvSpPr>
          <p:spPr>
            <a:xfrm>
              <a:off x="6406757" y="3613247"/>
              <a:ext cx="7747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F4822A6-1ED5-44CE-A025-D8CCBA07A48A}"/>
                </a:ext>
              </a:extLst>
            </p:cNvPr>
            <p:cNvSpPr txBox="1"/>
            <p:nvPr/>
          </p:nvSpPr>
          <p:spPr>
            <a:xfrm>
              <a:off x="6388847" y="3649323"/>
              <a:ext cx="7516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(G-v, k-1)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43229EC1-BE1F-4163-B845-919A17D2B4D6}"/>
                </a:ext>
              </a:extLst>
            </p:cNvPr>
            <p:cNvSpPr/>
            <p:nvPr/>
          </p:nvSpPr>
          <p:spPr>
            <a:xfrm>
              <a:off x="5401876" y="4268501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BB61AEE-B0C7-4896-831D-D8796D974AFE}"/>
                </a:ext>
              </a:extLst>
            </p:cNvPr>
            <p:cNvSpPr txBox="1"/>
            <p:nvPr/>
          </p:nvSpPr>
          <p:spPr>
            <a:xfrm>
              <a:off x="5371733" y="4304577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96CAE2D4-B83E-4FDA-9AAE-6D8213842C29}"/>
                </a:ext>
              </a:extLst>
            </p:cNvPr>
            <p:cNvSpPr/>
            <p:nvPr/>
          </p:nvSpPr>
          <p:spPr>
            <a:xfrm>
              <a:off x="6283022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E18942F-8624-4354-AF4E-474608457AFA}"/>
                </a:ext>
              </a:extLst>
            </p:cNvPr>
            <p:cNvSpPr txBox="1"/>
            <p:nvPr/>
          </p:nvSpPr>
          <p:spPr>
            <a:xfrm>
              <a:off x="6252879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8C7E582-0DCD-41E6-A053-2B41A084A9CB}"/>
                </a:ext>
              </a:extLst>
            </p:cNvPr>
            <p:cNvSpPr/>
            <p:nvPr/>
          </p:nvSpPr>
          <p:spPr>
            <a:xfrm>
              <a:off x="7155858" y="4239438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F368BDA-36D7-4DD2-B061-1AB7EAF1D6DE}"/>
                </a:ext>
              </a:extLst>
            </p:cNvPr>
            <p:cNvSpPr txBox="1"/>
            <p:nvPr/>
          </p:nvSpPr>
          <p:spPr>
            <a:xfrm>
              <a:off x="7125715" y="4275514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C8ADBBD7-FF08-42BC-88D5-DD88F945C91B}"/>
                </a:ext>
              </a:extLst>
            </p:cNvPr>
            <p:cNvCxnSpPr>
              <a:stCxn id="73" idx="3"/>
              <a:endCxn id="76" idx="0"/>
            </p:cNvCxnSpPr>
            <p:nvPr/>
          </p:nvCxnSpPr>
          <p:spPr>
            <a:xfrm flipH="1">
              <a:off x="5506391" y="3232445"/>
              <a:ext cx="337916" cy="40055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40819668-586F-4B09-9465-90957CBABE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09496" y="3964777"/>
              <a:ext cx="209342" cy="290422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8A083B49-FCF1-4B1B-B5AD-132E308D83EF}"/>
                </a:ext>
              </a:extLst>
            </p:cNvPr>
            <p:cNvCxnSpPr>
              <a:cxnSpLocks/>
              <a:endCxn id="93" idx="0"/>
            </p:cNvCxnSpPr>
            <p:nvPr/>
          </p:nvCxnSpPr>
          <p:spPr>
            <a:xfrm flipH="1">
              <a:off x="6591684" y="3989420"/>
              <a:ext cx="69808" cy="271034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A8B760E2-5EFC-4F08-9585-DB04AC3C4875}"/>
                </a:ext>
              </a:extLst>
            </p:cNvPr>
            <p:cNvCxnSpPr>
              <a:cxnSpLocks/>
              <a:endCxn id="87" idx="0"/>
            </p:cNvCxnSpPr>
            <p:nvPr/>
          </p:nvCxnSpPr>
          <p:spPr>
            <a:xfrm>
              <a:off x="6463968" y="3260353"/>
              <a:ext cx="300727" cy="38897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12688C29-F72F-462D-8DAD-AEE2A97B09C6}"/>
                </a:ext>
              </a:extLst>
            </p:cNvPr>
            <p:cNvCxnSpPr>
              <a:cxnSpLocks/>
              <a:endCxn id="96" idx="0"/>
            </p:cNvCxnSpPr>
            <p:nvPr/>
          </p:nvCxnSpPr>
          <p:spPr>
            <a:xfrm>
              <a:off x="7053872" y="3957827"/>
              <a:ext cx="321876" cy="31768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4CDFC0E4-40A2-4FD8-A888-7AFFF01BC58B}"/>
                </a:ext>
              </a:extLst>
            </p:cNvPr>
            <p:cNvCxnSpPr>
              <a:cxnSpLocks/>
              <a:endCxn id="88" idx="0"/>
            </p:cNvCxnSpPr>
            <p:nvPr/>
          </p:nvCxnSpPr>
          <p:spPr>
            <a:xfrm>
              <a:off x="5667571" y="3998363"/>
              <a:ext cx="42967" cy="27013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E4026C3B-304B-414B-8D81-624598DC23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4686" y="4605808"/>
              <a:ext cx="135620" cy="205165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E4A4C43C-45C9-4FF8-BD27-722AA8BAE3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82805" y="4614623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06CD3C24-A280-488A-91E3-B791DE82B3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92876" y="4622774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7A8E41FD-58D9-48A7-8FD5-D9AFBAB554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83824" y="4630047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CE0F08DC-B27C-4B68-97ED-D3D441CFC680}"/>
                </a:ext>
              </a:extLst>
            </p:cNvPr>
            <p:cNvCxnSpPr>
              <a:cxnSpLocks/>
            </p:cNvCxnSpPr>
            <p:nvPr/>
          </p:nvCxnSpPr>
          <p:spPr>
            <a:xfrm>
              <a:off x="5028200" y="4640177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2614D696-8117-4960-B335-80C9B622C4C8}"/>
                </a:ext>
              </a:extLst>
            </p:cNvPr>
            <p:cNvCxnSpPr>
              <a:cxnSpLocks/>
            </p:cNvCxnSpPr>
            <p:nvPr/>
          </p:nvCxnSpPr>
          <p:spPr>
            <a:xfrm>
              <a:off x="7716621" y="4552513"/>
              <a:ext cx="158547" cy="23991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3FF0CC7B-345F-4D6D-8EC0-6BC963D5FA36}"/>
                </a:ext>
              </a:extLst>
            </p:cNvPr>
            <p:cNvCxnSpPr>
              <a:cxnSpLocks/>
            </p:cNvCxnSpPr>
            <p:nvPr/>
          </p:nvCxnSpPr>
          <p:spPr>
            <a:xfrm>
              <a:off x="6785106" y="4613484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E2BBDC11-EF60-4E10-B750-2DFACDA2D7AC}"/>
                </a:ext>
              </a:extLst>
            </p:cNvPr>
            <p:cNvCxnSpPr>
              <a:cxnSpLocks/>
            </p:cNvCxnSpPr>
            <p:nvPr/>
          </p:nvCxnSpPr>
          <p:spPr>
            <a:xfrm>
              <a:off x="5897133" y="4627838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7C825C24-CB23-4B03-82C2-7DA001864CFE}"/>
                </a:ext>
              </a:extLst>
            </p:cNvPr>
            <p:cNvSpPr txBox="1"/>
            <p:nvPr/>
          </p:nvSpPr>
          <p:spPr>
            <a:xfrm>
              <a:off x="5769864" y="3253247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 [u, v]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80A74AA6-F30E-4ABD-AB2A-90C7FF375123}"/>
                </a:ext>
              </a:extLst>
            </p:cNvPr>
            <p:cNvSpPr txBox="1"/>
            <p:nvPr/>
          </p:nvSpPr>
          <p:spPr>
            <a:xfrm>
              <a:off x="6548204" y="3961711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6B603E2A-D79D-4A97-9AB2-1BC25E3F95C5}"/>
                </a:ext>
              </a:extLst>
            </p:cNvPr>
            <p:cNvSpPr txBox="1"/>
            <p:nvPr/>
          </p:nvSpPr>
          <p:spPr>
            <a:xfrm>
              <a:off x="5033577" y="3975792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906045F-26E8-492B-A940-0EB073308335}"/>
              </a:ext>
            </a:extLst>
          </p:cNvPr>
          <p:cNvGrpSpPr/>
          <p:nvPr/>
        </p:nvGrpSpPr>
        <p:grpSpPr>
          <a:xfrm>
            <a:off x="4526029" y="5604202"/>
            <a:ext cx="647467" cy="383336"/>
            <a:chOff x="5728859" y="2956265"/>
            <a:chExt cx="894132" cy="383336"/>
          </a:xfrm>
        </p:grpSpPr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F69A2CFE-D252-4CC2-8CAF-4ACD4546DD12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F07D92BE-8CDC-41BA-9EFE-5CC882B251CF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9780577C-BCD4-4FB2-AB7E-A52581FF9F7D}"/>
              </a:ext>
            </a:extLst>
          </p:cNvPr>
          <p:cNvGrpSpPr/>
          <p:nvPr/>
        </p:nvGrpSpPr>
        <p:grpSpPr>
          <a:xfrm>
            <a:off x="6112185" y="5594185"/>
            <a:ext cx="647467" cy="383336"/>
            <a:chOff x="5728859" y="2956265"/>
            <a:chExt cx="894132" cy="383336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EFFEECF4-31D1-4768-B973-DC5E43D08CE2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CDF2EDA5-708B-40DF-92A7-96028074AED8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E55A67C0-2326-4C14-B180-9038E8EA659C}"/>
              </a:ext>
            </a:extLst>
          </p:cNvPr>
          <p:cNvGrpSpPr/>
          <p:nvPr/>
        </p:nvGrpSpPr>
        <p:grpSpPr>
          <a:xfrm>
            <a:off x="8004411" y="5107404"/>
            <a:ext cx="647467" cy="383336"/>
            <a:chOff x="5728859" y="2956265"/>
            <a:chExt cx="894132" cy="383336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ED830B54-C3B9-45D8-9D1D-C3ECD88C5424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3E24D099-CEE7-4CAE-B7DB-A90CB8465B06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2)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2F00580-57A0-435D-A37F-44361C540AEE}"/>
              </a:ext>
            </a:extLst>
          </p:cNvPr>
          <p:cNvGrpSpPr/>
          <p:nvPr/>
        </p:nvGrpSpPr>
        <p:grpSpPr>
          <a:xfrm>
            <a:off x="3886402" y="5014765"/>
            <a:ext cx="647467" cy="383336"/>
            <a:chOff x="5728859" y="2956265"/>
            <a:chExt cx="894132" cy="383336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FCE6FA64-8545-4EAA-A0FF-601909592FA1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FB6F5061-B549-46B9-A0FD-B1605F32035D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0)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FCB52562-EFB5-8D1D-8352-C5DE33661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1617949"/>
            <a:ext cx="7234439" cy="5847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4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4C8BDEB-2479-BDBA-AA3E-A716A2E55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01" y="2293714"/>
            <a:ext cx="7234439" cy="383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In practice, the parameter k can be very small.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0E56A6-D261-A536-EFB2-C961D1BA5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84222B8F-7920-CE58-A28D-B652D0B3A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3234571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835FD4A-1A1F-433B-ADA8-3A07BC1ECF55}"/>
              </a:ext>
            </a:extLst>
          </p:cNvPr>
          <p:cNvSpPr/>
          <p:nvPr/>
        </p:nvSpPr>
        <p:spPr>
          <a:xfrm>
            <a:off x="3542139" y="5573630"/>
            <a:ext cx="5471516" cy="4139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76141D4-93FF-4C86-BF97-0EA2EA060358}"/>
              </a:ext>
            </a:extLst>
          </p:cNvPr>
          <p:cNvCxnSpPr>
            <a:cxnSpLocks/>
          </p:cNvCxnSpPr>
          <p:nvPr/>
        </p:nvCxnSpPr>
        <p:spPr>
          <a:xfrm flipV="1">
            <a:off x="3542139" y="3096915"/>
            <a:ext cx="2177321" cy="24767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5EC29F0-340F-41D0-BF39-658B4D8D6D01}"/>
              </a:ext>
            </a:extLst>
          </p:cNvPr>
          <p:cNvCxnSpPr>
            <a:cxnSpLocks/>
          </p:cNvCxnSpPr>
          <p:nvPr/>
        </p:nvCxnSpPr>
        <p:spPr>
          <a:xfrm flipH="1" flipV="1">
            <a:off x="6588815" y="3141039"/>
            <a:ext cx="2442748" cy="248575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6401C383-308C-4BF8-A970-92E07707B4C9}"/>
              </a:ext>
            </a:extLst>
          </p:cNvPr>
          <p:cNvSpPr txBox="1"/>
          <p:nvPr/>
        </p:nvSpPr>
        <p:spPr>
          <a:xfrm>
            <a:off x="5857012" y="6099005"/>
            <a:ext cx="1186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</a:t>
            </a:r>
            <a:r>
              <a:rPr lang="en-US" sz="1600" baseline="30000" dirty="0">
                <a:solidFill>
                  <a:srgbClr val="FF0000"/>
                </a:solidFill>
              </a:rPr>
              <a:t>k+1</a:t>
            </a:r>
            <a:r>
              <a:rPr lang="en-US" sz="1600" dirty="0">
                <a:solidFill>
                  <a:srgbClr val="FF0000"/>
                </a:solidFill>
              </a:rPr>
              <a:t> leaves</a:t>
            </a:r>
            <a:endParaRPr lang="en-US" sz="1600" baseline="30000" dirty="0">
              <a:solidFill>
                <a:srgbClr val="FF0000"/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651DEF3-1DE7-4C54-AA37-7F786BAE7AB9}"/>
              </a:ext>
            </a:extLst>
          </p:cNvPr>
          <p:cNvSpPr txBox="1"/>
          <p:nvPr/>
        </p:nvSpPr>
        <p:spPr>
          <a:xfrm>
            <a:off x="556866" y="5719318"/>
            <a:ext cx="2758902" cy="830997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Theorem.</a:t>
            </a:r>
            <a:r>
              <a:rPr lang="en-US" sz="1600" dirty="0"/>
              <a:t> The </a:t>
            </a:r>
            <a:r>
              <a:rPr lang="en-US" sz="1600" dirty="0">
                <a:solidFill>
                  <a:srgbClr val="00B050"/>
                </a:solidFill>
              </a:rPr>
              <a:t>Vertex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00B050"/>
                </a:solidFill>
              </a:rPr>
              <a:t>Cover</a:t>
            </a:r>
            <a:r>
              <a:rPr lang="en-US" sz="1600" dirty="0"/>
              <a:t> problem can be solved in time O(2</a:t>
            </a:r>
            <a:r>
              <a:rPr lang="en-US" sz="1600" baseline="30000" dirty="0"/>
              <a:t>k</a:t>
            </a:r>
            <a:r>
              <a:rPr lang="en-US" sz="1600" dirty="0"/>
              <a:t>n</a:t>
            </a:r>
            <a:r>
              <a:rPr lang="en-US" sz="1600" baseline="30000" dirty="0"/>
              <a:t>2</a:t>
            </a:r>
            <a:r>
              <a:rPr lang="en-US" sz="1600" dirty="0"/>
              <a:t>)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0321855-7C18-4F34-8E34-8FE10869F99B}"/>
              </a:ext>
            </a:extLst>
          </p:cNvPr>
          <p:cNvSpPr txBox="1"/>
          <p:nvPr/>
        </p:nvSpPr>
        <p:spPr>
          <a:xfrm>
            <a:off x="1317582" y="5301724"/>
            <a:ext cx="1623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Time = O(2</a:t>
            </a:r>
            <a:r>
              <a:rPr lang="en-US" sz="1600" baseline="30000" dirty="0">
                <a:solidFill>
                  <a:srgbClr val="FF0000"/>
                </a:solidFill>
              </a:rPr>
              <a:t>k </a:t>
            </a:r>
            <a:r>
              <a:rPr lang="en-US" sz="1600" dirty="0">
                <a:solidFill>
                  <a:srgbClr val="FF0000"/>
                </a:solidFill>
              </a:rPr>
              <a:t>n</a:t>
            </a:r>
            <a:r>
              <a:rPr lang="en-US" sz="1600" baseline="30000" dirty="0">
                <a:solidFill>
                  <a:srgbClr val="FF0000"/>
                </a:solidFill>
              </a:rPr>
              <a:t>2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  <a:endParaRPr lang="en-US" sz="1600" baseline="30000" dirty="0">
              <a:solidFill>
                <a:srgbClr val="FF0000"/>
              </a:solidFill>
            </a:endParaRP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3AC6291A-0014-45ED-9616-A9387468E280}"/>
              </a:ext>
            </a:extLst>
          </p:cNvPr>
          <p:cNvCxnSpPr/>
          <p:nvPr/>
        </p:nvCxnSpPr>
        <p:spPr>
          <a:xfrm>
            <a:off x="3478131" y="2905247"/>
            <a:ext cx="0" cy="3072274"/>
          </a:xfrm>
          <a:prstGeom prst="line">
            <a:avLst/>
          </a:prstGeom>
          <a:ln w="28575">
            <a:solidFill>
              <a:srgbClr val="FFCC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26AC97D0-2F7C-4952-8709-25F14C1DB362}"/>
              </a:ext>
            </a:extLst>
          </p:cNvPr>
          <p:cNvSpPr txBox="1"/>
          <p:nvPr/>
        </p:nvSpPr>
        <p:spPr>
          <a:xfrm>
            <a:off x="3488430" y="3955660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C000"/>
                </a:solidFill>
              </a:rPr>
              <a:t>k+1</a:t>
            </a:r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11523FD2-77E9-49B1-90CE-1A811B1BC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2846490"/>
            <a:ext cx="2360989" cy="239356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/>
              <a:t>PVC(G, k)</a:t>
            </a:r>
          </a:p>
          <a:p>
            <a:pPr marL="0" indent="0">
              <a:buNone/>
            </a:pPr>
            <a:r>
              <a:rPr lang="en-US" altLang="en-US" sz="1400" dirty="0"/>
              <a:t>1. if (k &lt; 0) </a:t>
            </a:r>
          </a:p>
          <a:p>
            <a:pPr marL="0" indent="0">
              <a:buNone/>
            </a:pPr>
            <a:r>
              <a:rPr lang="en-US" altLang="en-US" sz="1400" dirty="0"/>
              <a:t>      return (false); </a:t>
            </a:r>
          </a:p>
          <a:p>
            <a:pPr marL="0" indent="0">
              <a:buNone/>
            </a:pPr>
            <a:r>
              <a:rPr lang="en-US" altLang="en-US" sz="1400" dirty="0"/>
              <a:t>2. if (G has no edges) </a:t>
            </a:r>
          </a:p>
          <a:p>
            <a:pPr marL="0" indent="0">
              <a:buNone/>
            </a:pPr>
            <a:r>
              <a:rPr lang="en-US" altLang="en-US" sz="1400" dirty="0"/>
              <a:t>      return (true);</a:t>
            </a:r>
          </a:p>
          <a:p>
            <a:pPr marL="0" indent="0">
              <a:buNone/>
            </a:pPr>
            <a:r>
              <a:rPr lang="en-US" altLang="en-US" sz="1400" dirty="0"/>
              <a:t>3. pick any edge e = [u, v]; </a:t>
            </a:r>
          </a:p>
          <a:p>
            <a:pPr marL="0" indent="0">
              <a:buNone/>
            </a:pPr>
            <a:r>
              <a:rPr lang="en-US" altLang="en-US" sz="1400" dirty="0"/>
              <a:t>4. 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 = PVC(G-u, k-1); </a:t>
            </a:r>
          </a:p>
          <a:p>
            <a:pPr marL="0" indent="0">
              <a:buNone/>
            </a:pPr>
            <a:r>
              <a:rPr lang="en-US" altLang="en-US" sz="1400" dirty="0"/>
              <a:t>   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 = PVC(G-v, k-1); </a:t>
            </a:r>
          </a:p>
          <a:p>
            <a:pPr marL="0" indent="0">
              <a:buNone/>
            </a:pPr>
            <a:r>
              <a:rPr lang="en-US" altLang="en-US" sz="1400" dirty="0"/>
              <a:t>5. return (t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˅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).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59623BD-FDCF-418F-93DB-F1E485DD9C1B}"/>
              </a:ext>
            </a:extLst>
          </p:cNvPr>
          <p:cNvGrpSpPr/>
          <p:nvPr/>
        </p:nvGrpSpPr>
        <p:grpSpPr>
          <a:xfrm>
            <a:off x="4536590" y="2905247"/>
            <a:ext cx="3338578" cy="1921150"/>
            <a:chOff x="4536590" y="2905247"/>
            <a:chExt cx="3338578" cy="1921150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2DAED89-4EBA-4C33-A07C-E4CA6ED44C9D}"/>
                </a:ext>
              </a:extLst>
            </p:cNvPr>
            <p:cNvSpPr/>
            <p:nvPr/>
          </p:nvSpPr>
          <p:spPr>
            <a:xfrm>
              <a:off x="5719460" y="2905247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16CF9D0-D7A6-4F10-9843-A35A5CBBF105}"/>
                </a:ext>
              </a:extLst>
            </p:cNvPr>
            <p:cNvSpPr txBox="1"/>
            <p:nvPr/>
          </p:nvSpPr>
          <p:spPr>
            <a:xfrm>
              <a:off x="5857012" y="2958415"/>
              <a:ext cx="5774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(G, k)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AFF27A1-1998-47FF-8987-0A9EE305723D}"/>
                </a:ext>
              </a:extLst>
            </p:cNvPr>
            <p:cNvSpPr/>
            <p:nvPr/>
          </p:nvSpPr>
          <p:spPr>
            <a:xfrm>
              <a:off x="5098571" y="3633002"/>
              <a:ext cx="8156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48F0C40-8322-40BD-BE8B-9703E2BB5BD3}"/>
                </a:ext>
              </a:extLst>
            </p:cNvPr>
            <p:cNvSpPr txBox="1"/>
            <p:nvPr/>
          </p:nvSpPr>
          <p:spPr>
            <a:xfrm>
              <a:off x="5081522" y="3669078"/>
              <a:ext cx="8156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(G-u, k-1)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4249DD7E-6FD9-4B73-BF97-FB935894FB1F}"/>
                </a:ext>
              </a:extLst>
            </p:cNvPr>
            <p:cNvSpPr/>
            <p:nvPr/>
          </p:nvSpPr>
          <p:spPr>
            <a:xfrm>
              <a:off x="4566733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FC40F6C-65DE-498B-A2FE-A1F5BAC4C78C}"/>
                </a:ext>
              </a:extLst>
            </p:cNvPr>
            <p:cNvSpPr txBox="1"/>
            <p:nvPr/>
          </p:nvSpPr>
          <p:spPr>
            <a:xfrm>
              <a:off x="4536590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E7DA364C-22C1-4F6A-AA66-C7A9FCBB1C4C}"/>
                </a:ext>
              </a:extLst>
            </p:cNvPr>
            <p:cNvSpPr/>
            <p:nvPr/>
          </p:nvSpPr>
          <p:spPr>
            <a:xfrm>
              <a:off x="6406757" y="3613247"/>
              <a:ext cx="774739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DA8FBA0-8825-49B2-A48C-92902B5C0682}"/>
                </a:ext>
              </a:extLst>
            </p:cNvPr>
            <p:cNvSpPr txBox="1"/>
            <p:nvPr/>
          </p:nvSpPr>
          <p:spPr>
            <a:xfrm>
              <a:off x="6388847" y="3649323"/>
              <a:ext cx="7516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(G-v, k-1)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240393C-DDA6-4CEA-9E1F-199B72E146CF}"/>
                </a:ext>
              </a:extLst>
            </p:cNvPr>
            <p:cNvSpPr/>
            <p:nvPr/>
          </p:nvSpPr>
          <p:spPr>
            <a:xfrm>
              <a:off x="5401876" y="4268501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73AFF12-DF15-4E3E-8166-F7D161A83D1D}"/>
                </a:ext>
              </a:extLst>
            </p:cNvPr>
            <p:cNvSpPr txBox="1"/>
            <p:nvPr/>
          </p:nvSpPr>
          <p:spPr>
            <a:xfrm>
              <a:off x="5371733" y="4304577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1CAFD7B9-E54E-46C3-8AB7-C9BA86B119FC}"/>
                </a:ext>
              </a:extLst>
            </p:cNvPr>
            <p:cNvSpPr/>
            <p:nvPr/>
          </p:nvSpPr>
          <p:spPr>
            <a:xfrm>
              <a:off x="6283022" y="4260454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C939E4-C74E-47CE-8271-C24C0D885136}"/>
                </a:ext>
              </a:extLst>
            </p:cNvPr>
            <p:cNvSpPr txBox="1"/>
            <p:nvPr/>
          </p:nvSpPr>
          <p:spPr>
            <a:xfrm>
              <a:off x="6252879" y="4296530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EE3D1493-02C8-4A0A-819F-5BF9C4CFD72C}"/>
                </a:ext>
              </a:extLst>
            </p:cNvPr>
            <p:cNvSpPr/>
            <p:nvPr/>
          </p:nvSpPr>
          <p:spPr>
            <a:xfrm>
              <a:off x="7155858" y="4239438"/>
              <a:ext cx="617324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B83C654-EF9A-4886-BDF7-975462CA88E2}"/>
                </a:ext>
              </a:extLst>
            </p:cNvPr>
            <p:cNvSpPr txBox="1"/>
            <p:nvPr/>
          </p:nvSpPr>
          <p:spPr>
            <a:xfrm>
              <a:off x="7125715" y="4275514"/>
              <a:ext cx="500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k-2)</a:t>
              </a:r>
            </a:p>
          </p:txBody>
        </p: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8510169D-7298-4C9B-ADDB-D74F4C09068C}"/>
                </a:ext>
              </a:extLst>
            </p:cNvPr>
            <p:cNvCxnSpPr>
              <a:stCxn id="69" idx="3"/>
              <a:endCxn id="72" idx="0"/>
            </p:cNvCxnSpPr>
            <p:nvPr/>
          </p:nvCxnSpPr>
          <p:spPr>
            <a:xfrm flipH="1">
              <a:off x="5506391" y="3232445"/>
              <a:ext cx="337916" cy="40055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0B18B8BF-21F9-4FC2-9305-F889369DDF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09496" y="3964777"/>
              <a:ext cx="209342" cy="290422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CFFBA392-84BF-4073-BAD6-B4AAFC6DC361}"/>
                </a:ext>
              </a:extLst>
            </p:cNvPr>
            <p:cNvCxnSpPr>
              <a:cxnSpLocks/>
              <a:endCxn id="87" idx="0"/>
            </p:cNvCxnSpPr>
            <p:nvPr/>
          </p:nvCxnSpPr>
          <p:spPr>
            <a:xfrm flipH="1">
              <a:off x="6591684" y="3989420"/>
              <a:ext cx="69808" cy="271034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2D85449C-1001-47E5-A652-5B7E19694975}"/>
                </a:ext>
              </a:extLst>
            </p:cNvPr>
            <p:cNvCxnSpPr>
              <a:cxnSpLocks/>
              <a:endCxn id="78" idx="0"/>
            </p:cNvCxnSpPr>
            <p:nvPr/>
          </p:nvCxnSpPr>
          <p:spPr>
            <a:xfrm>
              <a:off x="6463968" y="3260353"/>
              <a:ext cx="300727" cy="38897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A27C74A5-0339-4588-8D81-F2DDA7C7D4F6}"/>
                </a:ext>
              </a:extLst>
            </p:cNvPr>
            <p:cNvCxnSpPr>
              <a:cxnSpLocks/>
              <a:endCxn id="93" idx="0"/>
            </p:cNvCxnSpPr>
            <p:nvPr/>
          </p:nvCxnSpPr>
          <p:spPr>
            <a:xfrm>
              <a:off x="7053872" y="3957827"/>
              <a:ext cx="321876" cy="31768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BC61F710-01C8-4A35-9136-C370FEE5E4B2}"/>
                </a:ext>
              </a:extLst>
            </p:cNvPr>
            <p:cNvCxnSpPr>
              <a:cxnSpLocks/>
              <a:endCxn id="80" idx="0"/>
            </p:cNvCxnSpPr>
            <p:nvPr/>
          </p:nvCxnSpPr>
          <p:spPr>
            <a:xfrm>
              <a:off x="5667571" y="3998363"/>
              <a:ext cx="42967" cy="27013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9528BD6D-3154-4AAD-9424-9D5D78E283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4686" y="4605808"/>
              <a:ext cx="135620" cy="205165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1063C7AD-3F61-47AD-8445-EFBA76F30E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82805" y="4614623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ADCFB083-68E0-424D-9B4A-C32FF9E6C8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92876" y="4622774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B6836635-ED76-4A2D-91BC-7209BC9ADC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83824" y="4630047"/>
              <a:ext cx="164028" cy="196350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2F324042-CB56-48E5-9660-FBD7F340CF40}"/>
                </a:ext>
              </a:extLst>
            </p:cNvPr>
            <p:cNvCxnSpPr>
              <a:cxnSpLocks/>
            </p:cNvCxnSpPr>
            <p:nvPr/>
          </p:nvCxnSpPr>
          <p:spPr>
            <a:xfrm>
              <a:off x="5028200" y="4640177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E859AC78-F271-4035-9842-A74DDF7F56AE}"/>
                </a:ext>
              </a:extLst>
            </p:cNvPr>
            <p:cNvCxnSpPr>
              <a:cxnSpLocks/>
            </p:cNvCxnSpPr>
            <p:nvPr/>
          </p:nvCxnSpPr>
          <p:spPr>
            <a:xfrm>
              <a:off x="7716621" y="4552513"/>
              <a:ext cx="158547" cy="239918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0184BA4C-9811-485F-AD54-DB6FE8067A51}"/>
                </a:ext>
              </a:extLst>
            </p:cNvPr>
            <p:cNvCxnSpPr>
              <a:cxnSpLocks/>
            </p:cNvCxnSpPr>
            <p:nvPr/>
          </p:nvCxnSpPr>
          <p:spPr>
            <a:xfrm>
              <a:off x="6785106" y="4613484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52A503C8-0355-4936-A6A3-2E61AEDF482A}"/>
                </a:ext>
              </a:extLst>
            </p:cNvPr>
            <p:cNvCxnSpPr>
              <a:cxnSpLocks/>
            </p:cNvCxnSpPr>
            <p:nvPr/>
          </p:nvCxnSpPr>
          <p:spPr>
            <a:xfrm>
              <a:off x="5897133" y="4627838"/>
              <a:ext cx="91217" cy="178947"/>
            </a:xfrm>
            <a:prstGeom prst="straightConnector1">
              <a:avLst/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183BD40-DC6A-4951-8C5E-6593C24C7E1D}"/>
                </a:ext>
              </a:extLst>
            </p:cNvPr>
            <p:cNvSpPr txBox="1"/>
            <p:nvPr/>
          </p:nvSpPr>
          <p:spPr>
            <a:xfrm>
              <a:off x="5769864" y="3253247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 [u, v]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45403FE-088A-4E15-9B32-6F090581B1BA}"/>
                </a:ext>
              </a:extLst>
            </p:cNvPr>
            <p:cNvSpPr txBox="1"/>
            <p:nvPr/>
          </p:nvSpPr>
          <p:spPr>
            <a:xfrm>
              <a:off x="6548204" y="3961711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E9108DF8-2D22-4EFC-ACA6-E41B8AEFF380}"/>
                </a:ext>
              </a:extLst>
            </p:cNvPr>
            <p:cNvSpPr txBox="1"/>
            <p:nvPr/>
          </p:nvSpPr>
          <p:spPr>
            <a:xfrm>
              <a:off x="5033577" y="3975792"/>
              <a:ext cx="751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pick an edge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D3F9BE63-9380-42BC-9EA0-06F2A383A595}"/>
              </a:ext>
            </a:extLst>
          </p:cNvPr>
          <p:cNvGrpSpPr/>
          <p:nvPr/>
        </p:nvGrpSpPr>
        <p:grpSpPr>
          <a:xfrm>
            <a:off x="4526029" y="5604202"/>
            <a:ext cx="647467" cy="383336"/>
            <a:chOff x="5728859" y="2956265"/>
            <a:chExt cx="894132" cy="383336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76990EF4-B53D-4D9E-93BC-F0024125644D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DA759310-A4B3-4D25-AD19-E102BE5BF3D1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E1757BE-AF6C-44BE-9A88-A31E3ABD582A}"/>
              </a:ext>
            </a:extLst>
          </p:cNvPr>
          <p:cNvGrpSpPr/>
          <p:nvPr/>
        </p:nvGrpSpPr>
        <p:grpSpPr>
          <a:xfrm>
            <a:off x="6112185" y="5594185"/>
            <a:ext cx="647467" cy="383336"/>
            <a:chOff x="5728859" y="2956265"/>
            <a:chExt cx="894132" cy="38333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B3DA0823-0286-480B-8A03-31661CCF0E52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E5D3D7D6-E9DB-4851-B571-29372BBB4857}"/>
                </a:ext>
              </a:extLst>
            </p:cNvPr>
            <p:cNvSpPr txBox="1"/>
            <p:nvPr/>
          </p:nvSpPr>
          <p:spPr>
            <a:xfrm>
              <a:off x="5728859" y="2992341"/>
              <a:ext cx="857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-1)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014E6C3-E093-4AE7-97E2-E3C5D44B7FF1}"/>
              </a:ext>
            </a:extLst>
          </p:cNvPr>
          <p:cNvGrpSpPr/>
          <p:nvPr/>
        </p:nvGrpSpPr>
        <p:grpSpPr>
          <a:xfrm>
            <a:off x="8004411" y="5107404"/>
            <a:ext cx="647467" cy="383336"/>
            <a:chOff x="5728859" y="2956265"/>
            <a:chExt cx="894132" cy="383336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6F145A20-7E98-4026-B7F7-26CCBFA3B98C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C193124B-42FA-4C30-B446-A525341A64AC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2)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CEF6BCA0-62BB-4F9C-8344-F31CA8A97509}"/>
              </a:ext>
            </a:extLst>
          </p:cNvPr>
          <p:cNvGrpSpPr/>
          <p:nvPr/>
        </p:nvGrpSpPr>
        <p:grpSpPr>
          <a:xfrm>
            <a:off x="3886402" y="5014765"/>
            <a:ext cx="647467" cy="383336"/>
            <a:chOff x="5728859" y="2956265"/>
            <a:chExt cx="894132" cy="383336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05AAF1F0-5667-4585-AD11-77D853137C27}"/>
                </a:ext>
              </a:extLst>
            </p:cNvPr>
            <p:cNvSpPr/>
            <p:nvPr/>
          </p:nvSpPr>
          <p:spPr>
            <a:xfrm>
              <a:off x="5770485" y="2956265"/>
              <a:ext cx="852506" cy="3833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F26CCEA-94D6-4D39-9491-E57E5FC2FA3C}"/>
                </a:ext>
              </a:extLst>
            </p:cNvPr>
            <p:cNvSpPr txBox="1"/>
            <p:nvPr/>
          </p:nvSpPr>
          <p:spPr>
            <a:xfrm>
              <a:off x="5728859" y="2992341"/>
              <a:ext cx="779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(⁕, 0)</a:t>
              </a:r>
            </a:p>
          </p:txBody>
        </p: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8B81A010-D9A9-B04A-FFB2-518A10379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1617949"/>
            <a:ext cx="7234439" cy="5847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4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464AE11-97EF-F641-ECAD-9C6CA5D2B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01" y="2293714"/>
            <a:ext cx="7234439" cy="383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In practice, the parameter k can be very small.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28A339-1439-044E-6496-FBEFD4C4B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5E187A60-8DA5-6973-1B6B-BA0C94FC0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2454480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0EF4F-E074-C5FB-14C5-F2421864A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00">
            <a:extLst>
              <a:ext uri="{FF2B5EF4-FFF2-40B4-BE49-F238E27FC236}">
                <a16:creationId xmlns:a16="http://schemas.microsoft.com/office/drawing/2014/main" id="{ACCFDBAB-A584-2A48-285D-8881F520A7FD}"/>
              </a:ext>
            </a:extLst>
          </p:cNvPr>
          <p:cNvSpPr txBox="1"/>
          <p:nvPr/>
        </p:nvSpPr>
        <p:spPr>
          <a:xfrm>
            <a:off x="1317582" y="5301724"/>
            <a:ext cx="1623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Time = O(2</a:t>
            </a:r>
            <a:r>
              <a:rPr lang="en-US" sz="1600" baseline="30000" dirty="0">
                <a:solidFill>
                  <a:srgbClr val="FF0000"/>
                </a:solidFill>
              </a:rPr>
              <a:t>k </a:t>
            </a:r>
            <a:r>
              <a:rPr lang="en-US" sz="1600" dirty="0">
                <a:solidFill>
                  <a:srgbClr val="FF0000"/>
                </a:solidFill>
              </a:rPr>
              <a:t>n</a:t>
            </a:r>
            <a:r>
              <a:rPr lang="en-US" sz="1600" baseline="30000" dirty="0">
                <a:solidFill>
                  <a:srgbClr val="FF0000"/>
                </a:solidFill>
              </a:rPr>
              <a:t>2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  <a:endParaRPr lang="en-US" sz="1600" baseline="30000" dirty="0">
              <a:solidFill>
                <a:srgbClr val="FF0000"/>
              </a:solidFill>
            </a:endParaRPr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7166265B-5A8A-BF54-670D-7EECAF2C7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2846490"/>
            <a:ext cx="2360989" cy="239356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/>
              <a:t>PVC(G, k)</a:t>
            </a:r>
          </a:p>
          <a:p>
            <a:pPr marL="0" indent="0">
              <a:buNone/>
            </a:pPr>
            <a:r>
              <a:rPr lang="en-US" altLang="en-US" sz="1400" dirty="0"/>
              <a:t>1. if (k &lt; 0) </a:t>
            </a:r>
          </a:p>
          <a:p>
            <a:pPr marL="0" indent="0">
              <a:buNone/>
            </a:pPr>
            <a:r>
              <a:rPr lang="en-US" altLang="en-US" sz="1400" dirty="0"/>
              <a:t>      return (false); </a:t>
            </a:r>
          </a:p>
          <a:p>
            <a:pPr marL="0" indent="0">
              <a:buNone/>
            </a:pPr>
            <a:r>
              <a:rPr lang="en-US" altLang="en-US" sz="1400" dirty="0"/>
              <a:t>2. if (G has no edges) </a:t>
            </a:r>
          </a:p>
          <a:p>
            <a:pPr marL="0" indent="0">
              <a:buNone/>
            </a:pPr>
            <a:r>
              <a:rPr lang="en-US" altLang="en-US" sz="1400" dirty="0"/>
              <a:t>      return (true);</a:t>
            </a:r>
          </a:p>
          <a:p>
            <a:pPr marL="0" indent="0">
              <a:buNone/>
            </a:pPr>
            <a:r>
              <a:rPr lang="en-US" altLang="en-US" sz="1400" dirty="0"/>
              <a:t>3. pick any edge e = [u, v]; </a:t>
            </a:r>
          </a:p>
          <a:p>
            <a:pPr marL="0" indent="0">
              <a:buNone/>
            </a:pPr>
            <a:r>
              <a:rPr lang="en-US" altLang="en-US" sz="1400" dirty="0"/>
              <a:t>4. 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 = PVC(G-u, k-1); </a:t>
            </a:r>
          </a:p>
          <a:p>
            <a:pPr marL="0" indent="0">
              <a:buNone/>
            </a:pPr>
            <a:r>
              <a:rPr lang="en-US" altLang="en-US" sz="1400" dirty="0"/>
              <a:t>   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 = PVC(G-v, k-1); </a:t>
            </a:r>
          </a:p>
          <a:p>
            <a:pPr marL="0" indent="0">
              <a:buNone/>
            </a:pPr>
            <a:r>
              <a:rPr lang="en-US" altLang="en-US" sz="1400" dirty="0"/>
              <a:t>5. return (t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˅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).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EBA638B-3E46-1F1F-BE13-E555DC7B3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1617949"/>
            <a:ext cx="7234439" cy="5847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4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F26D396-2B51-FD0C-C849-F1F7C7B30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01" y="2293714"/>
            <a:ext cx="7234439" cy="383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In practice, the parameter k can be very small.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1A3A9B-46A8-A10E-A77E-CCB598A40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3CF9C522-91D9-4430-4F5B-65678E6AC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94659B-1A13-4801-EF65-03C96E8E33C2}"/>
              </a:ext>
            </a:extLst>
          </p:cNvPr>
          <p:cNvSpPr txBox="1"/>
          <p:nvPr/>
        </p:nvSpPr>
        <p:spPr>
          <a:xfrm>
            <a:off x="3414804" y="2677050"/>
            <a:ext cx="5577191" cy="1754326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Parameterized algorithms have been a very active research area. For hundreds of </a:t>
            </a:r>
            <a:r>
              <a:rPr lang="en-US" altLang="zh-CN" sz="1800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sz="1800" dirty="0"/>
              <a:t>-hard problems, parameterized algorithms have been developed that are efficient (or effective) when the parameter value k is small. This provides a (practical) way for solving </a:t>
            </a:r>
            <a:r>
              <a:rPr lang="en-US" altLang="zh-CN" sz="1800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sz="1800" dirty="0"/>
              <a:t>-hard problems in the real world of computing. </a:t>
            </a:r>
          </a:p>
        </p:txBody>
      </p:sp>
      <p:sp>
        <p:nvSpPr>
          <p:cNvPr id="8" name="TextBox 98">
            <a:extLst>
              <a:ext uri="{FF2B5EF4-FFF2-40B4-BE49-F238E27FC236}">
                <a16:creationId xmlns:a16="http://schemas.microsoft.com/office/drawing/2014/main" id="{979E6D2C-1FD8-A621-A04F-AB7C9311655E}"/>
              </a:ext>
            </a:extLst>
          </p:cNvPr>
          <p:cNvSpPr txBox="1"/>
          <p:nvPr/>
        </p:nvSpPr>
        <p:spPr>
          <a:xfrm>
            <a:off x="556866" y="5719318"/>
            <a:ext cx="2758902" cy="830997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Theorem.</a:t>
            </a:r>
            <a:r>
              <a:rPr lang="en-US" sz="1600" dirty="0"/>
              <a:t> The </a:t>
            </a:r>
            <a:r>
              <a:rPr lang="en-US" sz="1600" dirty="0">
                <a:solidFill>
                  <a:srgbClr val="00B050"/>
                </a:solidFill>
              </a:rPr>
              <a:t>Vertex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00B050"/>
                </a:solidFill>
              </a:rPr>
              <a:t>Cover</a:t>
            </a:r>
            <a:r>
              <a:rPr lang="en-US" sz="1600" dirty="0"/>
              <a:t> problem can be solved in time O(2</a:t>
            </a:r>
            <a:r>
              <a:rPr lang="en-US" sz="1600" baseline="30000" dirty="0"/>
              <a:t>k</a:t>
            </a:r>
            <a:r>
              <a:rPr lang="en-US" sz="1600" dirty="0"/>
              <a:t>n</a:t>
            </a:r>
            <a:r>
              <a:rPr lang="en-US" sz="1600" baseline="30000" dirty="0"/>
              <a:t>2</a:t>
            </a:r>
            <a:r>
              <a:rPr lang="en-US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88177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23DFA-950A-EF0A-7200-234B14307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00">
            <a:extLst>
              <a:ext uri="{FF2B5EF4-FFF2-40B4-BE49-F238E27FC236}">
                <a16:creationId xmlns:a16="http://schemas.microsoft.com/office/drawing/2014/main" id="{61857D06-6C1C-43AD-D47A-3E3713B12DBF}"/>
              </a:ext>
            </a:extLst>
          </p:cNvPr>
          <p:cNvSpPr txBox="1"/>
          <p:nvPr/>
        </p:nvSpPr>
        <p:spPr>
          <a:xfrm>
            <a:off x="1317582" y="5301724"/>
            <a:ext cx="1623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Time = O(2</a:t>
            </a:r>
            <a:r>
              <a:rPr lang="en-US" sz="1600" baseline="30000" dirty="0">
                <a:solidFill>
                  <a:srgbClr val="FF0000"/>
                </a:solidFill>
              </a:rPr>
              <a:t>k </a:t>
            </a:r>
            <a:r>
              <a:rPr lang="en-US" sz="1600" dirty="0">
                <a:solidFill>
                  <a:srgbClr val="FF0000"/>
                </a:solidFill>
              </a:rPr>
              <a:t>n</a:t>
            </a:r>
            <a:r>
              <a:rPr lang="en-US" sz="1600" baseline="30000" dirty="0">
                <a:solidFill>
                  <a:srgbClr val="FF0000"/>
                </a:solidFill>
              </a:rPr>
              <a:t>2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  <a:endParaRPr lang="en-US" sz="1600" baseline="30000" dirty="0">
              <a:solidFill>
                <a:srgbClr val="FF0000"/>
              </a:solidFill>
            </a:endParaRPr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40EF56D2-0335-07B1-5160-1E15ABA46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2846490"/>
            <a:ext cx="2360989" cy="239356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/>
              <a:t>PVC(G, k)</a:t>
            </a:r>
          </a:p>
          <a:p>
            <a:pPr marL="0" indent="0">
              <a:buNone/>
            </a:pPr>
            <a:r>
              <a:rPr lang="en-US" altLang="en-US" sz="1400" dirty="0"/>
              <a:t>1. if (k &lt; 0) </a:t>
            </a:r>
          </a:p>
          <a:p>
            <a:pPr marL="0" indent="0">
              <a:buNone/>
            </a:pPr>
            <a:r>
              <a:rPr lang="en-US" altLang="en-US" sz="1400" dirty="0"/>
              <a:t>      return (false); </a:t>
            </a:r>
          </a:p>
          <a:p>
            <a:pPr marL="0" indent="0">
              <a:buNone/>
            </a:pPr>
            <a:r>
              <a:rPr lang="en-US" altLang="en-US" sz="1400" dirty="0"/>
              <a:t>2. if (G has no edges) </a:t>
            </a:r>
          </a:p>
          <a:p>
            <a:pPr marL="0" indent="0">
              <a:buNone/>
            </a:pPr>
            <a:r>
              <a:rPr lang="en-US" altLang="en-US" sz="1400" dirty="0"/>
              <a:t>      return (true);</a:t>
            </a:r>
          </a:p>
          <a:p>
            <a:pPr marL="0" indent="0">
              <a:buNone/>
            </a:pPr>
            <a:r>
              <a:rPr lang="en-US" altLang="en-US" sz="1400" dirty="0"/>
              <a:t>3. pick any edge e = [u, v]; </a:t>
            </a:r>
          </a:p>
          <a:p>
            <a:pPr marL="0" indent="0">
              <a:buNone/>
            </a:pPr>
            <a:r>
              <a:rPr lang="en-US" altLang="en-US" sz="1400" dirty="0"/>
              <a:t>4. 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 = PVC(G-u, k-1); </a:t>
            </a:r>
          </a:p>
          <a:p>
            <a:pPr marL="0" indent="0">
              <a:buNone/>
            </a:pPr>
            <a:r>
              <a:rPr lang="en-US" altLang="en-US" sz="1400" dirty="0"/>
              <a:t>   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 = PVC(G-v, k-1); </a:t>
            </a:r>
          </a:p>
          <a:p>
            <a:pPr marL="0" indent="0">
              <a:buNone/>
            </a:pPr>
            <a:r>
              <a:rPr lang="en-US" altLang="en-US" sz="1400" dirty="0"/>
              <a:t>5. return (t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˅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).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9C596B8-C815-E568-0DB3-075365BE6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79" y="1617949"/>
            <a:ext cx="7234439" cy="5847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Vertex-Cover (VC). </a:t>
            </a:r>
            <a:r>
              <a:rPr lang="en-US" altLang="en-US" sz="1400" dirty="0"/>
              <a:t>Given (G, k), where G is a graph and an integer k, is there a vertex cover of k vertices in G?</a:t>
            </a:r>
          </a:p>
          <a:p>
            <a:pPr marL="0" indent="0">
              <a:buNone/>
            </a:pPr>
            <a:endParaRPr lang="en-US" altLang="en-US" sz="1400" dirty="0"/>
          </a:p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1943CB7-A3D1-D8EA-6D55-50EC4D614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01" y="2293714"/>
            <a:ext cx="7234439" cy="383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In practice, the parameter k can be very small.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3E2079-D044-0FA1-B0BE-73A21B1BC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 err="1">
                <a:solidFill>
                  <a:srgbClr val="FF0000"/>
                </a:solidFill>
              </a:rPr>
              <a:t>Paramterized</a:t>
            </a:r>
            <a:r>
              <a:rPr lang="en-US" altLang="en-US" sz="2400" dirty="0">
                <a:solidFill>
                  <a:srgbClr val="FF0000"/>
                </a:solidFill>
              </a:rPr>
              <a:t> Algorithms</a:t>
            </a:r>
            <a:endParaRPr lang="en-US" altLang="en-US" sz="2400" dirty="0"/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34749D0D-3352-7CE8-14AE-E35C62672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E8F434-55DC-316A-3CBA-2192D88CD90B}"/>
              </a:ext>
            </a:extLst>
          </p:cNvPr>
          <p:cNvSpPr txBox="1"/>
          <p:nvPr/>
        </p:nvSpPr>
        <p:spPr>
          <a:xfrm>
            <a:off x="3414804" y="2677050"/>
            <a:ext cx="5577191" cy="1754326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Parameterized algorithms have been a very active research area. For hundreds of </a:t>
            </a:r>
            <a:r>
              <a:rPr lang="en-US" altLang="zh-CN" sz="1800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sz="1800" dirty="0"/>
              <a:t>-hard problems, parameterized algorithms have been developed that are efficient (or effective) when the parameter value k is small. This provides a (practical) way for solving </a:t>
            </a:r>
            <a:r>
              <a:rPr lang="en-US" altLang="zh-CN" sz="1800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sz="1800" dirty="0"/>
              <a:t>-hard problems in the real world of computing. 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AFC68284-EAA2-673C-28AA-D121EDE086A5}"/>
              </a:ext>
            </a:extLst>
          </p:cNvPr>
          <p:cNvSpPr txBox="1"/>
          <p:nvPr/>
        </p:nvSpPr>
        <p:spPr>
          <a:xfrm>
            <a:off x="3414804" y="4611361"/>
            <a:ext cx="5577191" cy="1754326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However, not all </a:t>
            </a:r>
            <a:r>
              <a:rPr lang="en-US" altLang="zh-CN" sz="1800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sz="1800" dirty="0"/>
              <a:t>-hard problems have efficient parameterized algorithms. For example, it is unlikely that the </a:t>
            </a:r>
            <a:r>
              <a:rPr lang="en-US" altLang="zh-CN" sz="1800" dirty="0">
                <a:solidFill>
                  <a:srgbClr val="00B050"/>
                </a:solidFill>
              </a:rPr>
              <a:t>Independent Set </a:t>
            </a:r>
            <a:r>
              <a:rPr lang="en-US" altLang="zh-CN" sz="1800" dirty="0"/>
              <a:t>(</a:t>
            </a:r>
            <a:r>
              <a:rPr lang="en-US" altLang="zh-CN" sz="1800" dirty="0">
                <a:solidFill>
                  <a:srgbClr val="00B050"/>
                </a:solidFill>
              </a:rPr>
              <a:t>IS</a:t>
            </a:r>
            <a:r>
              <a:rPr lang="en-US" altLang="zh-CN" sz="1800" dirty="0"/>
              <a:t>) problem (given a graph G and k, decide if G has an independent set of k vertices) has a parameterized algorithm of running time O(</a:t>
            </a:r>
            <a:r>
              <a:rPr lang="en-US" altLang="zh-CN" sz="1800" dirty="0" err="1"/>
              <a:t>c</a:t>
            </a:r>
            <a:r>
              <a:rPr lang="en-US" altLang="zh-CN" sz="1800" baseline="30000" dirty="0" err="1"/>
              <a:t>k</a:t>
            </a:r>
            <a:r>
              <a:rPr lang="en-US" altLang="zh-CN" sz="18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∙</a:t>
            </a:r>
            <a:r>
              <a:rPr lang="en-US" altLang="zh-CN" sz="1800" dirty="0" err="1"/>
              <a:t>poly</a:t>
            </a:r>
            <a:r>
              <a:rPr lang="en-US" altLang="zh-CN" sz="1800" dirty="0"/>
              <a:t>(n)) for any constant c. </a:t>
            </a:r>
            <a:endParaRPr lang="en-US" sz="1800" dirty="0"/>
          </a:p>
        </p:txBody>
      </p:sp>
      <p:sp>
        <p:nvSpPr>
          <p:cNvPr id="8" name="TextBox 98">
            <a:extLst>
              <a:ext uri="{FF2B5EF4-FFF2-40B4-BE49-F238E27FC236}">
                <a16:creationId xmlns:a16="http://schemas.microsoft.com/office/drawing/2014/main" id="{56EC7E5D-66B0-F337-CFD0-A10B22AD69DF}"/>
              </a:ext>
            </a:extLst>
          </p:cNvPr>
          <p:cNvSpPr txBox="1"/>
          <p:nvPr/>
        </p:nvSpPr>
        <p:spPr>
          <a:xfrm>
            <a:off x="556866" y="5719318"/>
            <a:ext cx="2758902" cy="830997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Theorem.</a:t>
            </a:r>
            <a:r>
              <a:rPr lang="en-US" sz="1600" dirty="0"/>
              <a:t> The </a:t>
            </a:r>
            <a:r>
              <a:rPr lang="en-US" sz="1600" dirty="0">
                <a:solidFill>
                  <a:srgbClr val="00B050"/>
                </a:solidFill>
              </a:rPr>
              <a:t>Vertex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00B050"/>
                </a:solidFill>
              </a:rPr>
              <a:t>Cover</a:t>
            </a:r>
            <a:r>
              <a:rPr lang="en-US" sz="1600" dirty="0"/>
              <a:t> problem can be solved in time O(2</a:t>
            </a:r>
            <a:r>
              <a:rPr lang="en-US" sz="1600" baseline="30000" dirty="0"/>
              <a:t>k</a:t>
            </a:r>
            <a:r>
              <a:rPr lang="en-US" sz="1600" dirty="0"/>
              <a:t>n</a:t>
            </a:r>
            <a:r>
              <a:rPr lang="en-US" sz="1600" baseline="30000" dirty="0"/>
              <a:t>2</a:t>
            </a:r>
            <a:r>
              <a:rPr lang="en-US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32352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>
            <a:extLst>
              <a:ext uri="{FF2B5EF4-FFF2-40B4-BE49-F238E27FC236}">
                <a16:creationId xmlns:a16="http://schemas.microsoft.com/office/drawing/2014/main" id="{7452139E-465B-4EC8-8998-286826611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CECBEF43-52CF-72D5-B2E6-D3AE2C4C8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2360208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>
            <a:extLst>
              <a:ext uri="{FF2B5EF4-FFF2-40B4-BE49-F238E27FC236}">
                <a16:creationId xmlns:a16="http://schemas.microsoft.com/office/drawing/2014/main" id="{304E3F97-6879-49C8-A289-7C1A16D4C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452139E-465B-4EC8-8998-286826611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64" name="Rectangle 3">
            <a:extLst>
              <a:ext uri="{FF2B5EF4-FFF2-40B4-BE49-F238E27FC236}">
                <a16:creationId xmlns:a16="http://schemas.microsoft.com/office/drawing/2014/main" id="{FE6B943A-164C-4BE4-B097-D55DD788D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FB429CE3-6230-F54D-3375-0377E81AB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1460621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D413CF6A-23FD-4360-AA8E-A227ABF38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05AFFF1-9917-EB6A-2ECE-69CD7F832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88627DC-4FB0-A7F4-B801-B73A38DBF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7F3A354-ECBF-0E96-BA4B-862E88409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37845052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73123A-E8BF-467E-9CBC-73A247C1B5F4}"/>
              </a:ext>
            </a:extLst>
          </p:cNvPr>
          <p:cNvSpPr txBox="1"/>
          <p:nvPr/>
        </p:nvSpPr>
        <p:spPr>
          <a:xfrm>
            <a:off x="1489408" y="3113551"/>
            <a:ext cx="155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Time = O(</a:t>
            </a:r>
            <a:r>
              <a:rPr lang="en-US" sz="1400" dirty="0" err="1">
                <a:solidFill>
                  <a:srgbClr val="FF0000"/>
                </a:solidFill>
              </a:rPr>
              <a:t>n+m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D413CF6A-23FD-4360-AA8E-A227ABF38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8285EA4-6405-4D4B-80DA-576C70D3A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E889A14-DF7C-9D95-D8F1-2AB5F7093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81118523-1F8E-1374-3A41-F134B960B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</p:spTree>
    <p:extLst>
      <p:ext uri="{BB962C8B-B14F-4D97-AF65-F5344CB8AC3E}">
        <p14:creationId xmlns:p14="http://schemas.microsoft.com/office/powerpoint/2010/main" val="4599284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73123A-E8BF-467E-9CBC-73A247C1B5F4}"/>
              </a:ext>
            </a:extLst>
          </p:cNvPr>
          <p:cNvSpPr txBox="1"/>
          <p:nvPr/>
        </p:nvSpPr>
        <p:spPr>
          <a:xfrm>
            <a:off x="1489408" y="3113551"/>
            <a:ext cx="155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Time = O(</a:t>
            </a:r>
            <a:r>
              <a:rPr lang="en-US" sz="1400" dirty="0" err="1">
                <a:solidFill>
                  <a:srgbClr val="FF0000"/>
                </a:solidFill>
              </a:rPr>
              <a:t>n+m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0FD66F3A-55FA-4FD4-98E4-A697874D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2974647"/>
            <a:ext cx="818866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Facts. </a:t>
            </a:r>
            <a:endParaRPr lang="en-US" altLang="en-US" sz="1800" dirty="0"/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3341034"/>
            <a:ext cx="4241317" cy="27656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M is a maximal matching in G, i.e., you cannot add edges to M to make a larger matching;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7F22377-AB0F-0B66-DCD5-3A9B3FD0F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AB574BD-6858-E54A-6745-0954C2886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1BBE7A99-762E-4B7B-5DEC-643B7924C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442D8A5-CCEA-5C32-E885-E7DDA90BD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</p:spTree>
    <p:extLst>
      <p:ext uri="{BB962C8B-B14F-4D97-AF65-F5344CB8AC3E}">
        <p14:creationId xmlns:p14="http://schemas.microsoft.com/office/powerpoint/2010/main" val="1149615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73123A-E8BF-467E-9CBC-73A247C1B5F4}"/>
              </a:ext>
            </a:extLst>
          </p:cNvPr>
          <p:cNvSpPr txBox="1"/>
          <p:nvPr/>
        </p:nvSpPr>
        <p:spPr>
          <a:xfrm>
            <a:off x="1489408" y="3113551"/>
            <a:ext cx="155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Time = O(</a:t>
            </a:r>
            <a:r>
              <a:rPr lang="en-US" sz="1400" dirty="0" err="1">
                <a:solidFill>
                  <a:srgbClr val="FF0000"/>
                </a:solidFill>
              </a:rPr>
              <a:t>n+m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0FD66F3A-55FA-4FD4-98E4-A697874D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2974647"/>
            <a:ext cx="818866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Facts. </a:t>
            </a:r>
            <a:endParaRPr lang="en-US" altLang="en-US" sz="1800" dirty="0"/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3341034"/>
            <a:ext cx="4241317" cy="27656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M is a maximal matching in G, i.e., you cannot add edges to M to make a larger matching;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Thus, the set C of end-vertices of edges in M makes a vertex cover;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3100C07-90CE-8C5E-F0D6-937ECC70F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7168AF1-3435-96F2-3434-6760BD626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79059E14-9D18-CB9E-AABB-6C9407C3B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6AD907E-8B95-0588-C8DF-C6D4DD88D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</p:spTree>
    <p:extLst>
      <p:ext uri="{BB962C8B-B14F-4D97-AF65-F5344CB8AC3E}">
        <p14:creationId xmlns:p14="http://schemas.microsoft.com/office/powerpoint/2010/main" val="1816526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73123A-E8BF-467E-9CBC-73A247C1B5F4}"/>
              </a:ext>
            </a:extLst>
          </p:cNvPr>
          <p:cNvSpPr txBox="1"/>
          <p:nvPr/>
        </p:nvSpPr>
        <p:spPr>
          <a:xfrm>
            <a:off x="1489408" y="3113551"/>
            <a:ext cx="155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Time = O(</a:t>
            </a:r>
            <a:r>
              <a:rPr lang="en-US" sz="1400" dirty="0" err="1">
                <a:solidFill>
                  <a:srgbClr val="FF0000"/>
                </a:solidFill>
              </a:rPr>
              <a:t>n+m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0FD66F3A-55FA-4FD4-98E4-A697874D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2974647"/>
            <a:ext cx="818866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Facts. </a:t>
            </a:r>
            <a:endParaRPr lang="en-US" altLang="en-US" sz="1800" dirty="0"/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3341034"/>
            <a:ext cx="4241317" cy="27656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M is a maximal matching in G, i.e., you cannot add edges to M to make a larger matching;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Thus, the set C of end-vertices of edges in M makes a vertex cover;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Every vertex cover has at least |M| vertices;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EDEED26-2E8E-7F38-72E8-C3DDF118C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7DFFEEF-D3F8-F778-3D54-CCEE37FF6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92515A14-FC97-994C-08BA-25C629356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92AF33-F856-696C-5D34-F0AAEBE81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</p:spTree>
    <p:extLst>
      <p:ext uri="{BB962C8B-B14F-4D97-AF65-F5344CB8AC3E}">
        <p14:creationId xmlns:p14="http://schemas.microsoft.com/office/powerpoint/2010/main" val="27654995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73123A-E8BF-467E-9CBC-73A247C1B5F4}"/>
              </a:ext>
            </a:extLst>
          </p:cNvPr>
          <p:cNvSpPr txBox="1"/>
          <p:nvPr/>
        </p:nvSpPr>
        <p:spPr>
          <a:xfrm>
            <a:off x="1489408" y="3113551"/>
            <a:ext cx="155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Time = O(</a:t>
            </a:r>
            <a:r>
              <a:rPr lang="en-US" sz="1400" dirty="0" err="1">
                <a:solidFill>
                  <a:srgbClr val="FF0000"/>
                </a:solidFill>
              </a:rPr>
              <a:t>n+m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0FD66F3A-55FA-4FD4-98E4-A697874D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2974647"/>
            <a:ext cx="818866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Facts. </a:t>
            </a:r>
            <a:endParaRPr lang="en-US" altLang="en-US" sz="1800" dirty="0"/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3341034"/>
            <a:ext cx="4241317" cy="27656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M is a maximal matching in G, i.e., you cannot add edges to M to make a larger matching;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Thus, the set C of end-vertices of edges in M makes a vertex cover;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Every vertex cover has at least |M| vertices;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The size of C is at most twice of that of a minimum vertex cover.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D4A351A-82E7-7CFB-E0CA-25111C89D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62A1E52-4852-E01F-1F55-BAB979DF7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40D9AD7F-10ED-CD34-9F07-1455688A6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43D2115-DF8D-240F-F6B6-360B41835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</p:spTree>
    <p:extLst>
      <p:ext uri="{BB962C8B-B14F-4D97-AF65-F5344CB8AC3E}">
        <p14:creationId xmlns:p14="http://schemas.microsoft.com/office/powerpoint/2010/main" val="41852121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73123A-E8BF-467E-9CBC-73A247C1B5F4}"/>
              </a:ext>
            </a:extLst>
          </p:cNvPr>
          <p:cNvSpPr txBox="1"/>
          <p:nvPr/>
        </p:nvSpPr>
        <p:spPr>
          <a:xfrm>
            <a:off x="1489408" y="3113551"/>
            <a:ext cx="155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Time = O(</a:t>
            </a:r>
            <a:r>
              <a:rPr lang="en-US" sz="1400" dirty="0" err="1">
                <a:solidFill>
                  <a:srgbClr val="FF0000"/>
                </a:solidFill>
              </a:rPr>
              <a:t>n+m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0FD66F3A-55FA-4FD4-98E4-A697874D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2974647"/>
            <a:ext cx="818866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Facts. </a:t>
            </a:r>
            <a:endParaRPr lang="en-US" altLang="en-US" sz="1800" dirty="0"/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3341034"/>
            <a:ext cx="4241317" cy="27656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M is a maximal matching in G, i.e., you cannot add edges to M to make a larger matching;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Thus, the set C of end-vertices of edges in M makes a vertex cover;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Every vertex cover has at least |M| vertices;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The size of C is at most twice of that of a minimum vertex cover. </a:t>
            </a:r>
          </a:p>
        </p:txBody>
      </p:sp>
      <p:sp>
        <p:nvSpPr>
          <p:cNvPr id="72" name="Rectangle 3">
            <a:extLst>
              <a:ext uri="{FF2B5EF4-FFF2-40B4-BE49-F238E27FC236}">
                <a16:creationId xmlns:a16="http://schemas.microsoft.com/office/drawing/2014/main" id="{0FEF7FF7-AA63-414A-9450-439E88307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6023802"/>
            <a:ext cx="4391773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5.  </a:t>
            </a:r>
            <a:r>
              <a:rPr lang="en-US" altLang="en-US" sz="1800" dirty="0" err="1">
                <a:solidFill>
                  <a:srgbClr val="FF0000"/>
                </a:solidFill>
              </a:rPr>
              <a:t>Apx</a:t>
            </a:r>
            <a:r>
              <a:rPr lang="en-US" altLang="en-US" sz="1800" dirty="0">
                <a:solidFill>
                  <a:srgbClr val="FF0000"/>
                </a:solidFill>
              </a:rPr>
              <a:t> ratio </a:t>
            </a:r>
            <a:r>
              <a:rPr lang="en-US" altLang="en-US" sz="1800" dirty="0"/>
              <a:t>= </a:t>
            </a:r>
            <a:r>
              <a:rPr lang="en-US" altLang="en-US" sz="1800" dirty="0" err="1"/>
              <a:t>apx</a:t>
            </a:r>
            <a:r>
              <a:rPr lang="en-US" altLang="en-US" sz="1800" dirty="0"/>
              <a:t>-solution / opt-solution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6DFC225-721C-14C0-677D-570F68581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D674D7C-C80D-A55A-587C-6A6D90509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69FFE7F8-DE96-507D-362B-3A51A8016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CC4CF8D-004D-7112-596A-9C44D3FAD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</p:spTree>
    <p:extLst>
      <p:ext uri="{BB962C8B-B14F-4D97-AF65-F5344CB8AC3E}">
        <p14:creationId xmlns:p14="http://schemas.microsoft.com/office/powerpoint/2010/main" val="1379447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E3568ED-D99C-47E4-BC6E-55158CAC5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73123A-E8BF-467E-9CBC-73A247C1B5F4}"/>
              </a:ext>
            </a:extLst>
          </p:cNvPr>
          <p:cNvSpPr txBox="1"/>
          <p:nvPr/>
        </p:nvSpPr>
        <p:spPr>
          <a:xfrm>
            <a:off x="1489408" y="3113551"/>
            <a:ext cx="155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Time = O(</a:t>
            </a:r>
            <a:r>
              <a:rPr lang="en-US" sz="1400" dirty="0" err="1">
                <a:solidFill>
                  <a:srgbClr val="FF0000"/>
                </a:solidFill>
              </a:rPr>
              <a:t>n+m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0FD66F3A-55FA-4FD4-98E4-A697874D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2974647"/>
            <a:ext cx="818866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Facts. </a:t>
            </a:r>
            <a:endParaRPr lang="en-US" altLang="en-US" sz="1800" dirty="0"/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BC7C4416-AEDB-4A41-AA69-FE3516D7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3341034"/>
            <a:ext cx="4241317" cy="27656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altLang="en-US" sz="1800" dirty="0"/>
              <a:t>M is a maximal matching in G, i.e., you cannot add edges to M to make a larger matching;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Thus, the set C of end-vertices of edges in M makes a vertex cover;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Every vertex cover has at least |M| vertices;</a:t>
            </a:r>
          </a:p>
          <a:p>
            <a:pPr>
              <a:buFont typeface="+mj-lt"/>
              <a:buAutoNum type="arabicPeriod"/>
            </a:pPr>
            <a:r>
              <a:rPr lang="en-US" altLang="en-US" sz="1800" dirty="0"/>
              <a:t>The size of C is at most twice of that of a minimum vertex cover. </a:t>
            </a:r>
          </a:p>
        </p:txBody>
      </p:sp>
      <p:sp>
        <p:nvSpPr>
          <p:cNvPr id="72" name="Rectangle 3">
            <a:extLst>
              <a:ext uri="{FF2B5EF4-FFF2-40B4-BE49-F238E27FC236}">
                <a16:creationId xmlns:a16="http://schemas.microsoft.com/office/drawing/2014/main" id="{0FEF7FF7-AA63-414A-9450-439E88307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567" y="6023802"/>
            <a:ext cx="4391773" cy="3382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5.  </a:t>
            </a:r>
            <a:r>
              <a:rPr lang="en-US" altLang="en-US" sz="1800" dirty="0" err="1">
                <a:solidFill>
                  <a:srgbClr val="FF0000"/>
                </a:solidFill>
              </a:rPr>
              <a:t>Apx</a:t>
            </a:r>
            <a:r>
              <a:rPr lang="en-US" altLang="en-US" sz="1800" dirty="0">
                <a:solidFill>
                  <a:srgbClr val="FF0000"/>
                </a:solidFill>
              </a:rPr>
              <a:t> ratio </a:t>
            </a:r>
            <a:r>
              <a:rPr lang="en-US" altLang="en-US" sz="1800" dirty="0"/>
              <a:t>= </a:t>
            </a:r>
            <a:r>
              <a:rPr lang="en-US" altLang="en-US" sz="1800" dirty="0" err="1"/>
              <a:t>apx</a:t>
            </a:r>
            <a:r>
              <a:rPr lang="en-US" altLang="en-US" sz="1800" dirty="0"/>
              <a:t>-solution / opt-solution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FF44CAB-6531-7470-A22B-68967022E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28D9CC0-B48F-E6AC-5538-29231CD49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2CFCD129-2318-F5E9-8431-865F8DBF8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22D34B6-A42C-9F2B-2A22-0BFD3B34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  <p:sp>
        <p:nvSpPr>
          <p:cNvPr id="6" name="TextBox 98">
            <a:extLst>
              <a:ext uri="{FF2B5EF4-FFF2-40B4-BE49-F238E27FC236}">
                <a16:creationId xmlns:a16="http://schemas.microsoft.com/office/drawing/2014/main" id="{0A477666-D0D1-BFC4-2010-CB4BA6BA66E4}"/>
              </a:ext>
            </a:extLst>
          </p:cNvPr>
          <p:cNvSpPr txBox="1"/>
          <p:nvPr/>
        </p:nvSpPr>
        <p:spPr>
          <a:xfrm>
            <a:off x="445688" y="5737410"/>
            <a:ext cx="3034025" cy="830997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Theorem.</a:t>
            </a:r>
            <a:r>
              <a:rPr lang="en-US" sz="1600" dirty="0"/>
              <a:t> The </a:t>
            </a:r>
            <a:r>
              <a:rPr lang="en-US" sz="1600" dirty="0">
                <a:solidFill>
                  <a:srgbClr val="00B050"/>
                </a:solidFill>
              </a:rPr>
              <a:t>Min-VC</a:t>
            </a:r>
            <a:r>
              <a:rPr lang="en-US" sz="1600" dirty="0"/>
              <a:t> problem has a linear-time approximation algorithm with </a:t>
            </a:r>
            <a:r>
              <a:rPr lang="en-US" sz="1600" dirty="0" err="1"/>
              <a:t>apx</a:t>
            </a:r>
            <a:r>
              <a:rPr lang="en-US" sz="1600" dirty="0"/>
              <a:t> ratio 2.</a:t>
            </a:r>
          </a:p>
        </p:txBody>
      </p:sp>
    </p:spTree>
    <p:extLst>
      <p:ext uri="{BB962C8B-B14F-4D97-AF65-F5344CB8AC3E}">
        <p14:creationId xmlns:p14="http://schemas.microsoft.com/office/powerpoint/2010/main" val="4057368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F9FEF-28F7-6862-8121-BD9B2FE94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738013E9-7F5E-63EC-7361-1A2E02D22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7E03F1E-7999-1710-19A5-C3E185DD83A1}"/>
              </a:ext>
            </a:extLst>
          </p:cNvPr>
          <p:cNvSpPr txBox="1"/>
          <p:nvPr/>
        </p:nvSpPr>
        <p:spPr>
          <a:xfrm>
            <a:off x="1489408" y="3113551"/>
            <a:ext cx="155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Time = O(</a:t>
            </a:r>
            <a:r>
              <a:rPr lang="en-US" sz="1400" dirty="0" err="1">
                <a:solidFill>
                  <a:srgbClr val="FF0000"/>
                </a:solidFill>
              </a:rPr>
              <a:t>n+m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A97C52B-AA6B-C3F1-D0EC-D87D8410D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96A4D7A-D68C-1E87-67C8-E5294EFA5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01B3A291-012E-773F-62F9-0068FFFCA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5D9B064-0870-D637-8A8D-88CB519AD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3AC5EA-A294-5139-4E45-5B875AE05FC3}"/>
              </a:ext>
            </a:extLst>
          </p:cNvPr>
          <p:cNvSpPr txBox="1"/>
          <p:nvPr/>
        </p:nvSpPr>
        <p:spPr>
          <a:xfrm>
            <a:off x="3628542" y="3006986"/>
            <a:ext cx="5356974" cy="1754326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Approximation algorithms make another active research area. For hundreds of </a:t>
            </a:r>
            <a:r>
              <a:rPr lang="en-US" altLang="zh-CN" sz="1800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sz="1800" dirty="0"/>
              <a:t>-hard problems, efficient approximation algorithms have been developed with small approximation ratios. This provides another practical way for solving </a:t>
            </a:r>
            <a:r>
              <a:rPr lang="en-US" altLang="zh-CN" sz="1800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sz="1800" dirty="0"/>
              <a:t>-hard problems in the real world of computing. </a:t>
            </a:r>
          </a:p>
        </p:txBody>
      </p:sp>
      <p:sp>
        <p:nvSpPr>
          <p:cNvPr id="9" name="TextBox 98">
            <a:extLst>
              <a:ext uri="{FF2B5EF4-FFF2-40B4-BE49-F238E27FC236}">
                <a16:creationId xmlns:a16="http://schemas.microsoft.com/office/drawing/2014/main" id="{EDDAF17A-57F8-361E-5C0E-C8BAD8A36598}"/>
              </a:ext>
            </a:extLst>
          </p:cNvPr>
          <p:cNvSpPr txBox="1"/>
          <p:nvPr/>
        </p:nvSpPr>
        <p:spPr>
          <a:xfrm>
            <a:off x="445688" y="5737410"/>
            <a:ext cx="3034025" cy="830997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Theorem.</a:t>
            </a:r>
            <a:r>
              <a:rPr lang="en-US" sz="1600" dirty="0"/>
              <a:t> The </a:t>
            </a:r>
            <a:r>
              <a:rPr lang="en-US" sz="1600" dirty="0">
                <a:solidFill>
                  <a:srgbClr val="00B050"/>
                </a:solidFill>
              </a:rPr>
              <a:t>Min-VC</a:t>
            </a:r>
            <a:r>
              <a:rPr lang="en-US" sz="1600" dirty="0"/>
              <a:t> problem has a linear-time approximation algorithm with </a:t>
            </a:r>
            <a:r>
              <a:rPr lang="en-US" sz="1600" dirty="0" err="1"/>
              <a:t>apx</a:t>
            </a:r>
            <a:r>
              <a:rPr lang="en-US" sz="1600" dirty="0"/>
              <a:t> ratio 2.</a:t>
            </a:r>
          </a:p>
        </p:txBody>
      </p:sp>
    </p:spTree>
    <p:extLst>
      <p:ext uri="{BB962C8B-B14F-4D97-AF65-F5344CB8AC3E}">
        <p14:creationId xmlns:p14="http://schemas.microsoft.com/office/powerpoint/2010/main" val="3661766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D8569-657A-6500-29FC-F4F2DB332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FF0ACC03-1D1B-AE56-F9B4-817792C36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834" y="3470505"/>
            <a:ext cx="2480879" cy="21489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400" u="sng" dirty="0" err="1"/>
              <a:t>ApxVC</a:t>
            </a:r>
            <a:r>
              <a:rPr lang="en-US" altLang="en-US" sz="1400" u="sng" dirty="0"/>
              <a:t>(G)</a:t>
            </a:r>
          </a:p>
          <a:p>
            <a:pPr marL="0" indent="0">
              <a:buNone/>
            </a:pPr>
            <a:r>
              <a:rPr lang="en-US" altLang="en-US" sz="1400" dirty="0"/>
              <a:t>1. M = </a:t>
            </a:r>
            <a:r>
              <a:rPr lang="el-GR" altLang="en-US" sz="1400" dirty="0"/>
              <a:t>Φ</a:t>
            </a:r>
            <a:r>
              <a:rPr lang="en-US" altLang="en-US" sz="1400" dirty="0"/>
              <a:t>; </a:t>
            </a:r>
          </a:p>
          <a:p>
            <a:pPr marL="0" indent="0">
              <a:buNone/>
            </a:pPr>
            <a:r>
              <a:rPr lang="en-US" altLang="en-US" sz="1400" dirty="0"/>
              <a:t>2. for (each edge e = [u, v]) </a:t>
            </a:r>
          </a:p>
          <a:p>
            <a:pPr marL="0" indent="0">
              <a:buNone/>
            </a:pPr>
            <a:r>
              <a:rPr lang="en-US" altLang="en-US" sz="1400" dirty="0"/>
              <a:t>      if (M + e is a matching) </a:t>
            </a:r>
          </a:p>
          <a:p>
            <a:pPr marL="0" indent="0">
              <a:buNone/>
            </a:pPr>
            <a:r>
              <a:rPr lang="en-US" altLang="en-US" sz="1400" dirty="0"/>
              <a:t>         M = M + e; </a:t>
            </a:r>
          </a:p>
          <a:p>
            <a:pPr marL="0" indent="0">
              <a:buNone/>
            </a:pPr>
            <a:r>
              <a:rPr lang="en-US" altLang="en-US" sz="1400" dirty="0"/>
              <a:t>3. let C be the end-vertices </a:t>
            </a:r>
          </a:p>
          <a:p>
            <a:pPr marL="0" indent="0">
              <a:buNone/>
            </a:pPr>
            <a:r>
              <a:rPr lang="en-US" altLang="en-US" sz="1400" dirty="0"/>
              <a:t>    of the edges in M;</a:t>
            </a:r>
          </a:p>
          <a:p>
            <a:pPr marL="0" indent="0">
              <a:buNone/>
            </a:pPr>
            <a:r>
              <a:rPr lang="en-US" altLang="en-US" sz="1400" dirty="0"/>
              <a:t>4. return (C).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3930B31-B77B-6EC5-71BE-FD6E77AB13C1}"/>
              </a:ext>
            </a:extLst>
          </p:cNvPr>
          <p:cNvSpPr txBox="1"/>
          <p:nvPr/>
        </p:nvSpPr>
        <p:spPr>
          <a:xfrm>
            <a:off x="1489408" y="3113551"/>
            <a:ext cx="155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Time = O(</a:t>
            </a:r>
            <a:r>
              <a:rPr lang="en-US" sz="1400" dirty="0" err="1">
                <a:solidFill>
                  <a:srgbClr val="FF0000"/>
                </a:solidFill>
              </a:rPr>
              <a:t>n+m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  <a:endParaRPr 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13B3413-D276-F9DA-754D-F18806B4B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5" y="1049433"/>
            <a:ext cx="7234439" cy="4775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Approximation Algorithms</a:t>
            </a:r>
            <a:endParaRPr lang="en-US" altLang="en-US" sz="2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5A1C41B-C56B-8DEA-91CA-A73ED003E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1557532"/>
            <a:ext cx="7135985" cy="62471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Min Vertex-Cover (min-VC). </a:t>
            </a:r>
            <a:r>
              <a:rPr lang="en-US" altLang="en-US" sz="1600" dirty="0"/>
              <a:t>Given a graph G, construct a vertex cover of the minimum size in G.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336DC37B-3EC9-E359-F5E9-5A4A29544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56" y="286311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Dealing with </a:t>
            </a:r>
            <a:r>
              <a:rPr lang="en-US" altLang="zh-CN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dirty="0">
                <a:ea typeface="宋体" panose="02010600030101010101" pitchFamily="2" charset="-122"/>
              </a:rPr>
              <a:t>-hard Problems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CC6DAAB-0191-8312-5EB3-1730223C5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9" y="2286146"/>
            <a:ext cx="7234439" cy="6764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Motivation. </a:t>
            </a:r>
            <a:r>
              <a:rPr lang="en-US" altLang="en-US" sz="1800" dirty="0"/>
              <a:t>Even not the minimum, a small vertex cover may serve well enough for practical purposes.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F1699-6409-8F36-60D4-E266B3BCF6FE}"/>
              </a:ext>
            </a:extLst>
          </p:cNvPr>
          <p:cNvSpPr txBox="1"/>
          <p:nvPr/>
        </p:nvSpPr>
        <p:spPr>
          <a:xfrm>
            <a:off x="3628542" y="3006986"/>
            <a:ext cx="5356974" cy="1754326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Approximation algorithms make another active research area. For hundreds of </a:t>
            </a:r>
            <a:r>
              <a:rPr lang="en-US" altLang="zh-CN" sz="1800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sz="1800" dirty="0"/>
              <a:t>-hard problems, efficient approximation algorithms have been developed with small approximation ratios. This provides another practical way for solving </a:t>
            </a:r>
            <a:r>
              <a:rPr lang="en-US" altLang="zh-CN" sz="1800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sz="1800" dirty="0"/>
              <a:t>-hard problems in the real world of computing. 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581ACCD6-30CD-FF24-FD43-E3EAF88395BA}"/>
              </a:ext>
            </a:extLst>
          </p:cNvPr>
          <p:cNvSpPr txBox="1"/>
          <p:nvPr/>
        </p:nvSpPr>
        <p:spPr>
          <a:xfrm>
            <a:off x="3637259" y="4817363"/>
            <a:ext cx="5356974" cy="1754326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However, not all </a:t>
            </a:r>
            <a:r>
              <a:rPr lang="en-US" altLang="zh-CN" sz="1800" dirty="0">
                <a:solidFill>
                  <a:srgbClr val="FF0000"/>
                </a:solidFill>
                <a:latin typeface="Lucida Handwriting" panose="03010101010101010101" pitchFamily="66" charset="0"/>
                <a:ea typeface="宋体" panose="02010600030101010101" pitchFamily="2" charset="-122"/>
              </a:rPr>
              <a:t>NP</a:t>
            </a:r>
            <a:r>
              <a:rPr lang="en-US" altLang="zh-CN" sz="1800" dirty="0"/>
              <a:t>-hard problems have efficient approximation algorithms with small </a:t>
            </a:r>
            <a:r>
              <a:rPr lang="en-US" altLang="zh-CN" sz="1800" dirty="0" err="1"/>
              <a:t>apx</a:t>
            </a:r>
            <a:r>
              <a:rPr lang="en-US" altLang="zh-CN" sz="1800" dirty="0"/>
              <a:t> ratios. For example, it is unlikely that the </a:t>
            </a:r>
            <a:r>
              <a:rPr lang="en-US" altLang="zh-CN" sz="1800" dirty="0">
                <a:solidFill>
                  <a:srgbClr val="00B050"/>
                </a:solidFill>
              </a:rPr>
              <a:t>Independent Set </a:t>
            </a:r>
            <a:r>
              <a:rPr lang="en-US" altLang="zh-CN" sz="1800" dirty="0"/>
              <a:t>(</a:t>
            </a:r>
            <a:r>
              <a:rPr lang="en-US" altLang="zh-CN" sz="1800" dirty="0">
                <a:solidFill>
                  <a:srgbClr val="00B050"/>
                </a:solidFill>
              </a:rPr>
              <a:t>IS</a:t>
            </a:r>
            <a:r>
              <a:rPr lang="en-US" altLang="zh-CN" sz="1800" dirty="0"/>
              <a:t>) problem (finding a largest independent set in a given graph) has a polynomial-time algorithm of </a:t>
            </a:r>
            <a:r>
              <a:rPr lang="en-US" altLang="zh-CN" sz="1800" dirty="0" err="1"/>
              <a:t>apx</a:t>
            </a:r>
            <a:r>
              <a:rPr lang="en-US" altLang="zh-CN" sz="1800" dirty="0"/>
              <a:t> ratio C for any constant C.</a:t>
            </a:r>
            <a:endParaRPr lang="en-US" sz="1800" dirty="0"/>
          </a:p>
        </p:txBody>
      </p:sp>
      <p:sp>
        <p:nvSpPr>
          <p:cNvPr id="8" name="TextBox 98">
            <a:extLst>
              <a:ext uri="{FF2B5EF4-FFF2-40B4-BE49-F238E27FC236}">
                <a16:creationId xmlns:a16="http://schemas.microsoft.com/office/drawing/2014/main" id="{B1113BC1-30E9-4FA6-DCD9-2B36C9FD26FB}"/>
              </a:ext>
            </a:extLst>
          </p:cNvPr>
          <p:cNvSpPr txBox="1"/>
          <p:nvPr/>
        </p:nvSpPr>
        <p:spPr>
          <a:xfrm>
            <a:off x="445688" y="5737410"/>
            <a:ext cx="3034025" cy="830997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Theorem.</a:t>
            </a:r>
            <a:r>
              <a:rPr lang="en-US" sz="1600" dirty="0"/>
              <a:t> The </a:t>
            </a:r>
            <a:r>
              <a:rPr lang="en-US" sz="1600" dirty="0">
                <a:solidFill>
                  <a:srgbClr val="00B050"/>
                </a:solidFill>
              </a:rPr>
              <a:t>Min-VC</a:t>
            </a:r>
            <a:r>
              <a:rPr lang="en-US" sz="1600" dirty="0"/>
              <a:t> problem has a linear-time approximation algorithm with </a:t>
            </a:r>
            <a:r>
              <a:rPr lang="en-US" sz="1600" dirty="0" err="1"/>
              <a:t>apx</a:t>
            </a:r>
            <a:r>
              <a:rPr lang="en-US" sz="1600" dirty="0"/>
              <a:t> ratio 2.</a:t>
            </a:r>
          </a:p>
        </p:txBody>
      </p:sp>
    </p:spTree>
    <p:extLst>
      <p:ext uri="{BB962C8B-B14F-4D97-AF65-F5344CB8AC3E}">
        <p14:creationId xmlns:p14="http://schemas.microsoft.com/office/powerpoint/2010/main" val="21952403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355" y="3207368"/>
                <a:ext cx="7345736" cy="12421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Let Q</a:t>
                </a:r>
                <a:r>
                  <a:rPr lang="en-US" altLang="en-US" sz="1800" baseline="-25000" dirty="0"/>
                  <a:t>1</a:t>
                </a:r>
                <a:r>
                  <a:rPr lang="en-US" altLang="en-US" sz="1800" dirty="0"/>
                  <a:t> and Q</a:t>
                </a:r>
                <a:r>
                  <a:rPr lang="en-US" altLang="en-US" sz="1800" baseline="-25000" dirty="0"/>
                  <a:t>2</a:t>
                </a:r>
                <a:r>
                  <a:rPr lang="en-US" altLang="en-US" sz="1800" dirty="0"/>
                  <a:t> be decision problems. We say that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8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 is poly-time reducible to Q</a:t>
                </a:r>
                <a:r>
                  <a:rPr lang="en-US" altLang="en-US" sz="18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800" dirty="0"/>
                  <a:t>, written 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Q</a:t>
                </a:r>
                <a:r>
                  <a:rPr lang="en-US" altLang="en-US" sz="18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rgbClr val="FF0000"/>
                    </a:solidFill>
                  </a:rPr>
                  <a:t> Q</a:t>
                </a:r>
                <a:r>
                  <a:rPr lang="en-US" altLang="en-US" sz="18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en-US" sz="1800" dirty="0"/>
                  <a:t>, if there is a poly-time algorithm R such that for any instance x</a:t>
                </a:r>
                <a:r>
                  <a:rPr lang="en-US" altLang="en-US" sz="1800" baseline="-25000" dirty="0"/>
                  <a:t>1</a:t>
                </a:r>
                <a:r>
                  <a:rPr lang="en-US" altLang="en-US" sz="1800" dirty="0"/>
                  <a:t> of Q</a:t>
                </a:r>
                <a:r>
                  <a:rPr lang="en-US" altLang="en-US" sz="1800" baseline="-25000" dirty="0"/>
                  <a:t>1</a:t>
                </a:r>
                <a:r>
                  <a:rPr lang="en-US" altLang="en-US" sz="1800" dirty="0"/>
                  <a:t>, x</a:t>
                </a:r>
                <a:r>
                  <a:rPr lang="en-US" altLang="en-US" sz="1800" baseline="-25000" dirty="0"/>
                  <a:t>1</a:t>
                </a:r>
                <a:r>
                  <a:rPr lang="en-US" altLang="en-US" sz="1800" dirty="0"/>
                  <a:t> is a yes for Q</a:t>
                </a:r>
                <a:r>
                  <a:rPr lang="en-US" altLang="en-US" sz="1800" baseline="-25000" dirty="0"/>
                  <a:t>1 </a:t>
                </a:r>
                <a:r>
                  <a:rPr lang="en-US" altLang="en-US" sz="1800" dirty="0"/>
                  <a:t>if and only if R(x</a:t>
                </a:r>
                <a:r>
                  <a:rPr lang="en-US" altLang="en-US" sz="1800" baseline="-25000" dirty="0"/>
                  <a:t>1</a:t>
                </a:r>
                <a:r>
                  <a:rPr lang="en-US" altLang="en-US" sz="1800" dirty="0"/>
                  <a:t>) is a yes for Q</a:t>
                </a:r>
                <a:r>
                  <a:rPr lang="en-US" altLang="en-US" sz="1800" baseline="-25000" dirty="0"/>
                  <a:t>2</a:t>
                </a:r>
                <a:r>
                  <a:rPr lang="en-US" altLang="en-US" sz="1800" dirty="0"/>
                  <a:t>.</a:t>
                </a:r>
              </a:p>
            </p:txBody>
          </p:sp>
        </mc:Choice>
        <mc:Fallback xmlns="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F3B470C2-BB01-463D-89FB-AE8F14C96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355" y="3207368"/>
                <a:ext cx="7345736" cy="1242140"/>
              </a:xfrm>
              <a:prstGeom prst="rect">
                <a:avLst/>
              </a:prstGeom>
              <a:blipFill>
                <a:blip r:embed="rId2"/>
                <a:stretch>
                  <a:fillRect l="-579" t="-1932" r="-1325" b="-3865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E719CB9E-6D40-4C01-AEEE-46AA221953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355" y="4647104"/>
                <a:ext cx="7345736" cy="101875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Definition.</a:t>
                </a:r>
                <a:r>
                  <a:rPr lang="en-US" altLang="en-US" sz="1800" dirty="0"/>
                  <a:t> </a:t>
                </a:r>
              </a:p>
              <a:p>
                <a:pPr marL="0" indent="0">
                  <a:buNone/>
                </a:pPr>
                <a:r>
                  <a:rPr lang="en-US" altLang="en-US" sz="1800" dirty="0"/>
                  <a:t>(1) 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–hard </a:t>
                </a:r>
                <a:r>
                  <a:rPr lang="en-US" altLang="en-US" sz="1800" dirty="0"/>
                  <a:t>if for every problem Q’ in </a:t>
                </a:r>
                <a:r>
                  <a:rPr lang="en-US" altLang="en-US" sz="18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,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Q’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Q.  (2) </a:t>
                </a:r>
                <a:r>
                  <a:rPr lang="en-US" altLang="en-US" sz="1800" dirty="0"/>
                  <a:t>A problem Q is </a:t>
                </a:r>
                <a:r>
                  <a:rPr lang="en-US" altLang="en-US" sz="1800" dirty="0">
                    <a:solidFill>
                      <a:srgbClr val="FF0000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rgbClr val="FF0000"/>
                    </a:solidFill>
                  </a:rPr>
                  <a:t>–complete </a:t>
                </a:r>
                <a:r>
                  <a:rPr lang="en-US" altLang="en-US" sz="1800" dirty="0"/>
                  <a:t>if it is in </a:t>
                </a:r>
                <a:r>
                  <a:rPr lang="en-US" altLang="en-US" sz="18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 and </a:t>
                </a:r>
                <a:r>
                  <a:rPr lang="en-US" altLang="en-US" sz="18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/>
                  <a:t>–hard. </a:t>
                </a:r>
              </a:p>
              <a:p>
                <a:pPr marL="0" indent="0">
                  <a:buNone/>
                </a:pPr>
                <a:endParaRPr lang="en-US" altLang="en-US" sz="1800" dirty="0"/>
              </a:p>
            </p:txBody>
          </p:sp>
        </mc:Choice>
        <mc:Fallback xmlns="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E719CB9E-6D40-4C01-AEEE-46AA221953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355" y="4647104"/>
                <a:ext cx="7345736" cy="1018758"/>
              </a:xfrm>
              <a:prstGeom prst="rect">
                <a:avLst/>
              </a:prstGeom>
              <a:blipFill>
                <a:blip r:embed="rId3"/>
                <a:stretch>
                  <a:fillRect l="-579" t="-2353" b="-5882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880B34C2-1D24-40ED-B3A5-9DBC350235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8949" y="5864429"/>
                <a:ext cx="7345737" cy="39109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800" dirty="0">
                    <a:solidFill>
                      <a:srgbClr val="FF0000"/>
                    </a:solidFill>
                  </a:rPr>
                  <a:t>Lemma.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 If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</a:rPr>
                  <a:t>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, and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1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1800" dirty="0">
                    <a:solidFill>
                      <a:schemeClr val="tx1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–hard, then Q</a:t>
                </a:r>
                <a:r>
                  <a:rPr lang="en-US" altLang="en-US" sz="180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is </a:t>
                </a:r>
                <a:r>
                  <a:rPr lang="en-US" altLang="en-US" sz="1800" dirty="0">
                    <a:solidFill>
                      <a:schemeClr val="tx1"/>
                    </a:solidFill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800" dirty="0">
                    <a:solidFill>
                      <a:schemeClr val="tx1"/>
                    </a:solidFill>
                  </a:rPr>
                  <a:t>–hard.   </a:t>
                </a:r>
              </a:p>
            </p:txBody>
          </p:sp>
        </mc:Choice>
        <mc:Fallback xmlns=""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880B34C2-1D24-40ED-B3A5-9DBC35023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949" y="5864429"/>
                <a:ext cx="7345737" cy="391092"/>
              </a:xfrm>
              <a:prstGeom prst="rect">
                <a:avLst/>
              </a:prstGeom>
              <a:blipFill>
                <a:blip r:embed="rId4"/>
                <a:stretch>
                  <a:fillRect l="-662" t="-5970" b="-19403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36F8A329-AC8A-4FCF-AE32-FD3E34DFB809}"/>
              </a:ext>
            </a:extLst>
          </p:cNvPr>
          <p:cNvGrpSpPr/>
          <p:nvPr/>
        </p:nvGrpSpPr>
        <p:grpSpPr>
          <a:xfrm>
            <a:off x="848356" y="955122"/>
            <a:ext cx="7351693" cy="2054649"/>
            <a:chOff x="759580" y="880142"/>
            <a:chExt cx="6981748" cy="1809792"/>
          </a:xfrm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9034C7E4-907C-4A62-91D1-3C37EF0174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79" y="1219902"/>
              <a:ext cx="6863228" cy="145076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8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800" dirty="0"/>
                <a:t> A problem Q is in </a:t>
              </a:r>
              <a:r>
                <a:rPr lang="en-US" altLang="en-US" sz="18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NP</a:t>
              </a:r>
              <a:r>
                <a:rPr lang="en-US" altLang="en-US" sz="1800" dirty="0"/>
                <a:t> if Q is a decision problem and there is an algorithm A</a:t>
              </a:r>
              <a:r>
                <a:rPr lang="en-US" altLang="en-US" sz="1800" baseline="-25000" dirty="0"/>
                <a:t>Q</a:t>
              </a:r>
              <a:r>
                <a:rPr lang="en-US" altLang="en-US" sz="1800" dirty="0"/>
                <a:t> such that for any instance x of Q:</a:t>
              </a:r>
            </a:p>
            <a:p>
              <a:pPr>
                <a:buAutoNum type="arabicPeriod"/>
              </a:pPr>
              <a:r>
                <a:rPr lang="en-US" altLang="en-US" sz="1800" dirty="0"/>
                <a:t>If x is a yes-instance, then there is a y such that A</a:t>
              </a:r>
              <a:r>
                <a:rPr lang="en-US" altLang="en-US" sz="1800" baseline="-25000" dirty="0"/>
                <a:t>Q</a:t>
              </a:r>
              <a:r>
                <a:rPr lang="en-US" altLang="en-US" sz="1800" dirty="0"/>
                <a:t>(x, y) = 1;</a:t>
              </a:r>
            </a:p>
            <a:p>
              <a:pPr>
                <a:buFontTx/>
                <a:buAutoNum type="arabicPeriod"/>
              </a:pPr>
              <a:r>
                <a:rPr lang="en-US" altLang="en-US" sz="1800" dirty="0"/>
                <a:t>If x is a no-instance, then for all y, A</a:t>
              </a:r>
              <a:r>
                <a:rPr lang="en-US" altLang="en-US" sz="1800" baseline="-25000" dirty="0"/>
                <a:t>Q</a:t>
              </a:r>
              <a:r>
                <a:rPr lang="en-US" altLang="en-US" sz="1800" dirty="0"/>
                <a:t>(x, y) = 0; </a:t>
              </a:r>
            </a:p>
            <a:p>
              <a:pPr>
                <a:buAutoNum type="arabicPeriod"/>
              </a:pPr>
              <a:r>
                <a:rPr lang="en-US" altLang="en-US" sz="1800" dirty="0"/>
                <a:t>A</a:t>
              </a:r>
              <a:r>
                <a:rPr lang="en-US" altLang="en-US" sz="1800" baseline="-25000" dirty="0"/>
                <a:t>Q</a:t>
              </a:r>
              <a:r>
                <a:rPr lang="en-US" altLang="en-US" sz="1800" dirty="0"/>
                <a:t>(x, y) runs in time polynomial in |x|. </a:t>
              </a:r>
            </a:p>
            <a:p>
              <a:pPr marL="0" indent="0">
                <a:buNone/>
              </a:pPr>
              <a:r>
                <a:rPr lang="en-US" altLang="en-US" sz="1800" dirty="0"/>
                <a:t> 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544D270-4307-4EAE-B395-F691C001C195}"/>
                </a:ext>
              </a:extLst>
            </p:cNvPr>
            <p:cNvSpPr/>
            <p:nvPr/>
          </p:nvSpPr>
          <p:spPr>
            <a:xfrm>
              <a:off x="759580" y="880142"/>
              <a:ext cx="6981748" cy="1809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9" name="Rectangle 3">
              <a:extLst>
                <a:ext uri="{FF2B5EF4-FFF2-40B4-BE49-F238E27FC236}">
                  <a16:creationId xmlns:a16="http://schemas.microsoft.com/office/drawing/2014/main" id="{0FF3E3F4-3CD1-48FC-8F56-AFE57692E5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81" y="880142"/>
              <a:ext cx="6863226" cy="3183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altLang="en-US" sz="1800" dirty="0">
                  <a:solidFill>
                    <a:srgbClr val="FF0000"/>
                  </a:solidFill>
                </a:rPr>
                <a:t>Definition.</a:t>
              </a:r>
              <a:r>
                <a:rPr lang="en-US" altLang="en-US" sz="1800" dirty="0"/>
                <a:t> A problem is in </a:t>
              </a:r>
              <a:r>
                <a:rPr lang="en-US" altLang="en-US" sz="1800" dirty="0">
                  <a:solidFill>
                    <a:srgbClr val="FF0000"/>
                  </a:solidFill>
                  <a:latin typeface="Lucida Handwriting" panose="03010101010101010101" pitchFamily="66" charset="0"/>
                </a:rPr>
                <a:t>P </a:t>
              </a:r>
              <a:r>
                <a:rPr lang="en-US" altLang="en-US" sz="1800" dirty="0"/>
                <a:t>if it can be solved in polynomial time. 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7D66A8B-3FAB-4221-9E7A-4E0E443B3B7E}"/>
                </a:ext>
              </a:extLst>
            </p:cNvPr>
            <p:cNvCxnSpPr/>
            <p:nvPr/>
          </p:nvCxnSpPr>
          <p:spPr>
            <a:xfrm>
              <a:off x="759580" y="1219903"/>
              <a:ext cx="69817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967116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6">
            <a:extLst>
              <a:ext uri="{FF2B5EF4-FFF2-40B4-BE49-F238E27FC236}">
                <a16:creationId xmlns:a16="http://schemas.microsoft.com/office/drawing/2014/main" id="{4CE5EAF6-DCB2-4376-A7C2-6EE275D2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80" y="206188"/>
            <a:ext cx="7440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NP-Completeness Theory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6C4977F-8C1D-425E-8EA9-1DE1A5D7A6BA}"/>
              </a:ext>
            </a:extLst>
          </p:cNvPr>
          <p:cNvGrpSpPr/>
          <p:nvPr/>
        </p:nvGrpSpPr>
        <p:grpSpPr>
          <a:xfrm>
            <a:off x="845675" y="1223678"/>
            <a:ext cx="7257555" cy="2742444"/>
            <a:chOff x="862594" y="1436450"/>
            <a:chExt cx="7257555" cy="27424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3">
                  <a:extLst>
                    <a:ext uri="{FF2B5EF4-FFF2-40B4-BE49-F238E27FC236}">
                      <a16:creationId xmlns:a16="http://schemas.microsoft.com/office/drawing/2014/main" id="{08DAE207-7B9C-4C33-9750-B48D305FA51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62594" y="1436450"/>
                  <a:ext cx="7257555" cy="2742444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5pPr>
                  <a:lvl6pPr marL="25146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6pPr>
                  <a:lvl7pPr marL="29718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7pPr>
                  <a:lvl8pPr marL="34290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8pPr>
                  <a:lvl9pPr marL="3886200" indent="-228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altLang="en-US" sz="1600" dirty="0">
                      <a:solidFill>
                        <a:srgbClr val="FF0000"/>
                      </a:solidFill>
                    </a:rPr>
                    <a:t>Satisfiability (SAT).</a:t>
                  </a:r>
                  <a:r>
                    <a:rPr lang="en-US" altLang="en-US" sz="1600" dirty="0"/>
                    <a:t> Given a CNF formula F = F(x</a:t>
                  </a:r>
                  <a:r>
                    <a:rPr lang="en-US" altLang="en-US" sz="1600" baseline="-25000" dirty="0"/>
                    <a:t>1</a:t>
                  </a:r>
                  <a:r>
                    <a:rPr lang="en-US" altLang="en-US" sz="1600" dirty="0"/>
                    <a:t>, x</a:t>
                  </a:r>
                  <a:r>
                    <a:rPr lang="en-US" altLang="en-US" sz="1600" baseline="-25000" dirty="0"/>
                    <a:t>2</a:t>
                  </a:r>
                  <a:r>
                    <a:rPr lang="en-US" altLang="en-US" sz="1600" dirty="0"/>
                    <a:t>, …, </a:t>
                  </a:r>
                  <a:r>
                    <a:rPr lang="en-US" altLang="en-US" sz="1600" dirty="0" err="1"/>
                    <a:t>x</a:t>
                  </a:r>
                  <a:r>
                    <a:rPr lang="en-US" altLang="en-US" sz="1600" baseline="-25000" dirty="0" err="1"/>
                    <a:t>n</a:t>
                  </a:r>
                  <a:r>
                    <a:rPr lang="en-US" altLang="en-US" sz="1600" dirty="0"/>
                    <a:t>), is there an assignment to x</a:t>
                  </a:r>
                  <a:r>
                    <a:rPr lang="en-US" altLang="en-US" sz="1600" baseline="-25000" dirty="0"/>
                    <a:t>1</a:t>
                  </a:r>
                  <a:r>
                    <a:rPr lang="en-US" altLang="en-US" sz="1600" dirty="0"/>
                    <a:t>, x</a:t>
                  </a:r>
                  <a:r>
                    <a:rPr lang="en-US" altLang="en-US" sz="1600" baseline="-25000" dirty="0"/>
                    <a:t>2</a:t>
                  </a:r>
                  <a:r>
                    <a:rPr lang="en-US" altLang="en-US" sz="1600" dirty="0"/>
                    <a:t>, …, </a:t>
                  </a:r>
                  <a:r>
                    <a:rPr lang="en-US" altLang="en-US" sz="1600" dirty="0" err="1"/>
                    <a:t>x</a:t>
                  </a:r>
                  <a:r>
                    <a:rPr lang="en-US" altLang="en-US" sz="1600" baseline="-25000" dirty="0" err="1"/>
                    <a:t>n</a:t>
                  </a:r>
                  <a:r>
                    <a:rPr lang="en-US" altLang="en-US" sz="1600" dirty="0"/>
                    <a:t> to make F = true?</a:t>
                  </a:r>
                </a:p>
                <a:p>
                  <a:pPr marL="0" indent="0">
                    <a:buNone/>
                  </a:pPr>
                  <a:r>
                    <a:rPr lang="en-US" altLang="en-US" sz="1600" dirty="0">
                      <a:solidFill>
                        <a:srgbClr val="FF0000"/>
                      </a:solidFill>
                    </a:rPr>
                    <a:t>Independent Set (IS).</a:t>
                  </a:r>
                  <a:r>
                    <a:rPr lang="en-US" altLang="en-US" sz="1600" dirty="0"/>
                    <a:t> Given (G, k), where G is a graph and k is an integer, can we find a set I of k vertices in G such that no two vertices in I are adjacent?</a:t>
                  </a:r>
                </a:p>
                <a:p>
                  <a:pPr marL="0" indent="0">
                    <a:buNone/>
                  </a:pPr>
                  <a:r>
                    <a:rPr lang="en-US" altLang="en-US" sz="1600" dirty="0">
                      <a:solidFill>
                        <a:srgbClr val="FF0000"/>
                      </a:solidFill>
                    </a:rPr>
                    <a:t>Vertex-Cover (VC). </a:t>
                  </a:r>
                  <a:r>
                    <a:rPr lang="en-US" altLang="en-US" sz="1600" dirty="0"/>
                    <a:t>Given a graph G and an integer k, can we find a set C of k vertices in G such that every edge of G has at least one end in C?</a:t>
                  </a:r>
                </a:p>
                <a:p>
                  <a:pPr marL="0" indent="0">
                    <a:buNone/>
                  </a:pPr>
                  <a:r>
                    <a:rPr lang="en-US" altLang="en-US" sz="1600" dirty="0">
                      <a:solidFill>
                        <a:srgbClr val="FF0000"/>
                      </a:solidFill>
                    </a:rPr>
                    <a:t>Subset-Sum.</a:t>
                  </a:r>
                  <a:r>
                    <a:rPr lang="en-US" altLang="en-US" sz="1600" dirty="0"/>
                    <a:t> Given a set S = {</a:t>
                  </a:r>
                  <a:r>
                    <a:rPr lang="en-US" altLang="en-US" sz="16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6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6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6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6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6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600" dirty="0"/>
                    <a:t>} of integers and integer H, is there a subset S’ of S whose sum is exactly H, i.e.,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6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6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600" i="1" baseline="3000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600" dirty="0"/>
                    <a:t> = H ?</a:t>
                  </a:r>
                </a:p>
                <a:p>
                  <a:pPr marL="0" indent="0">
                    <a:buNone/>
                  </a:pPr>
                  <a:r>
                    <a:rPr lang="en-US" altLang="en-US" sz="1600" dirty="0">
                      <a:solidFill>
                        <a:srgbClr val="FF0000"/>
                      </a:solidFill>
                    </a:rPr>
                    <a:t>Partition.</a:t>
                  </a:r>
                  <a:r>
                    <a:rPr lang="en-US" altLang="en-US" sz="1600" dirty="0"/>
                    <a:t> Given a set S = {</a:t>
                  </a:r>
                  <a:r>
                    <a:rPr lang="en-US" altLang="en-US" sz="16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sz="16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sz="16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</a:t>
                  </a:r>
                  <a:r>
                    <a:rPr lang="en-US" altLang="en-US" sz="16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6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…, a</a:t>
                  </a:r>
                  <a:r>
                    <a:rPr lang="en-US" altLang="en-US" sz="1600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1600" dirty="0"/>
                    <a:t>} of integers, is there a partition of S into two parts S</a:t>
                  </a:r>
                  <a:r>
                    <a:rPr lang="en-US" altLang="en-US" sz="1600" baseline="-25000" dirty="0"/>
                    <a:t>1</a:t>
                  </a:r>
                  <a:r>
                    <a:rPr lang="en-US" altLang="en-US" sz="1600" dirty="0"/>
                    <a:t> and S</a:t>
                  </a:r>
                  <a:r>
                    <a:rPr lang="en-US" altLang="en-US" sz="1600" baseline="-25000" dirty="0"/>
                    <a:t>2</a:t>
                  </a:r>
                  <a:r>
                    <a:rPr lang="en-US" altLang="en-US" sz="1600" dirty="0"/>
                    <a:t> that have the same sum, i.e.,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6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6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6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600" dirty="0"/>
                    <a:t> =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alt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6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16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altLang="en-US" sz="16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en-US" sz="1600" dirty="0"/>
                    <a:t> ?</a:t>
                  </a:r>
                </a:p>
                <a:p>
                  <a:pPr marL="0" indent="0">
                    <a:buNone/>
                  </a:pPr>
                  <a:endParaRPr lang="en-US" altLang="en-US" sz="1600" dirty="0"/>
                </a:p>
                <a:p>
                  <a:pPr marL="0" indent="0">
                    <a:buNone/>
                  </a:pPr>
                  <a:endParaRPr lang="en-US" altLang="en-US" sz="1600" dirty="0"/>
                </a:p>
              </p:txBody>
            </p:sp>
          </mc:Choice>
          <mc:Fallback xmlns="">
            <p:sp>
              <p:nvSpPr>
                <p:cNvPr id="12" name="Rectangle 3">
                  <a:extLst>
                    <a:ext uri="{FF2B5EF4-FFF2-40B4-BE49-F238E27FC236}">
                      <a16:creationId xmlns:a16="http://schemas.microsoft.com/office/drawing/2014/main" id="{08DAE207-7B9C-4C33-9750-B48D305FA5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2594" y="1436450"/>
                  <a:ext cx="7257555" cy="2742444"/>
                </a:xfrm>
                <a:prstGeom prst="rect">
                  <a:avLst/>
                </a:prstGeom>
                <a:blipFill>
                  <a:blip r:embed="rId2"/>
                  <a:stretch>
                    <a:fillRect l="-419" t="-442" r="-1090" b="-21192"/>
                  </a:stretch>
                </a:blipFill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41D91BC-21AC-4D81-A9B3-13EBBF7D0203}"/>
                </a:ext>
              </a:extLst>
            </p:cNvPr>
            <p:cNvCxnSpPr>
              <a:cxnSpLocks/>
            </p:cNvCxnSpPr>
            <p:nvPr/>
          </p:nvCxnSpPr>
          <p:spPr>
            <a:xfrm>
              <a:off x="862594" y="1989806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F24E173-38F5-4929-8AB5-492162374020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2521460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2EC7E28-82D1-48B6-B8C0-51857F34C582}"/>
                </a:ext>
              </a:extLst>
            </p:cNvPr>
            <p:cNvCxnSpPr>
              <a:cxnSpLocks/>
            </p:cNvCxnSpPr>
            <p:nvPr/>
          </p:nvCxnSpPr>
          <p:spPr>
            <a:xfrm>
              <a:off x="871472" y="3078583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D983681-913B-4F12-8DF4-BB729DDC31AA}"/>
                </a:ext>
              </a:extLst>
            </p:cNvPr>
            <p:cNvCxnSpPr>
              <a:cxnSpLocks/>
            </p:cNvCxnSpPr>
            <p:nvPr/>
          </p:nvCxnSpPr>
          <p:spPr>
            <a:xfrm>
              <a:off x="885710" y="3627491"/>
              <a:ext cx="72344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Box 46">
            <a:extLst>
              <a:ext uri="{FF2B5EF4-FFF2-40B4-BE49-F238E27FC236}">
                <a16:creationId xmlns:a16="http://schemas.microsoft.com/office/drawing/2014/main" id="{2265CB3A-16EA-45BA-8EC7-B62106FCA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8" y="831299"/>
            <a:ext cx="74404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Lucida Handwriting" panose="03010101010101010101" pitchFamily="66" charset="0"/>
              </a:rPr>
              <a:t>NP</a:t>
            </a:r>
            <a:r>
              <a:rPr lang="en-US" altLang="en-US" sz="2000" dirty="0">
                <a:solidFill>
                  <a:srgbClr val="FF0000"/>
                </a:solidFill>
              </a:rPr>
              <a:t>–complete problems:</a:t>
            </a:r>
            <a:endParaRPr lang="en-US" altLang="zh-CN" sz="20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id="{F2CAE73B-C349-4034-923A-3F479A73B8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4553" y="4083705"/>
                <a:ext cx="7257555" cy="651307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1600" dirty="0"/>
                  <a:t>A general procedure to prove </a:t>
                </a:r>
                <a:r>
                  <a:rPr lang="en-US" altLang="en-US" sz="16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–hardness of a problem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: </a:t>
                </a:r>
              </a:p>
              <a:p>
                <a:pPr marL="0" indent="0">
                  <a:buNone/>
                </a:pPr>
                <a:r>
                  <a:rPr lang="en-US" altLang="en-US" sz="1600" dirty="0"/>
                  <a:t>(1) Start with a known </a:t>
                </a:r>
                <a:r>
                  <a:rPr lang="en-US" altLang="en-US" sz="1600" dirty="0">
                    <a:latin typeface="Lucida Handwriting" panose="03010101010101010101" pitchFamily="66" charset="0"/>
                  </a:rPr>
                  <a:t>NP</a:t>
                </a:r>
                <a:r>
                  <a:rPr lang="en-US" altLang="en-US" sz="1600" dirty="0"/>
                  <a:t>–hard problem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;    (2) Show Q</a:t>
                </a:r>
                <a:r>
                  <a:rPr lang="en-US" altLang="en-US" sz="1600" baseline="-25000" dirty="0"/>
                  <a:t>1</a:t>
                </a:r>
                <a:r>
                  <a:rPr lang="en-US" altLang="en-US" sz="16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altLang="en-US" sz="16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altLang="en-US" sz="1600" dirty="0"/>
                  <a:t> Q</a:t>
                </a:r>
                <a:r>
                  <a:rPr lang="en-US" altLang="en-US" sz="1600" baseline="-25000" dirty="0"/>
                  <a:t>2</a:t>
                </a:r>
                <a:r>
                  <a:rPr lang="en-US" altLang="en-US" sz="1600" dirty="0"/>
                  <a:t>.</a:t>
                </a:r>
              </a:p>
              <a:p>
                <a:pPr marL="0" indent="0">
                  <a:buNone/>
                </a:pPr>
                <a:r>
                  <a:rPr lang="en-US" altLang="en-US" sz="1600" dirty="0"/>
                  <a:t> </a:t>
                </a:r>
              </a:p>
            </p:txBody>
          </p:sp>
        </mc:Choice>
        <mc:Fallback xmlns=""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id="{F2CAE73B-C349-4034-923A-3F479A73B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4553" y="4083705"/>
                <a:ext cx="7257555" cy="651307"/>
              </a:xfrm>
              <a:prstGeom prst="rect">
                <a:avLst/>
              </a:prstGeom>
              <a:blipFill>
                <a:blip r:embed="rId3"/>
                <a:stretch>
                  <a:fillRect l="-167" t="-1770" b="-7965"/>
                </a:stretch>
              </a:blipFill>
              <a:ln w="381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3">
            <a:extLst>
              <a:ext uri="{FF2B5EF4-FFF2-40B4-BE49-F238E27FC236}">
                <a16:creationId xmlns:a16="http://schemas.microsoft.com/office/drawing/2014/main" id="{D869C42E-9FD8-4C29-A2C4-5A462F845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675" y="4859732"/>
            <a:ext cx="7257555" cy="149692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Dealing with NP-hard problems:</a:t>
            </a:r>
          </a:p>
          <a:p>
            <a:pPr>
              <a:buAutoNum type="arabicParenBoth"/>
            </a:pPr>
            <a:r>
              <a:rPr lang="en-US" altLang="en-US" sz="1600" dirty="0"/>
              <a:t>Parameterized Algorithms: solving NP-hard problems in time f(k)∙poly(n), which is efficient enough when the parameter k is small.</a:t>
            </a:r>
          </a:p>
          <a:p>
            <a:pPr>
              <a:buAutoNum type="arabicParenBoth"/>
            </a:pPr>
            <a:r>
              <a:rPr lang="en-US" altLang="en-US" sz="1600" dirty="0"/>
              <a:t>Approximation Algorithms: polynomial time algorithms that construct “good enough” (maybe not optimal) solutions for NP-hard problems.</a:t>
            </a:r>
          </a:p>
          <a:p>
            <a:pPr marL="0" indent="0">
              <a:buNone/>
            </a:pPr>
            <a:r>
              <a:rPr lang="en-US" alt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300025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8364</TotalTime>
  <Words>5013</Words>
  <Application>Microsoft Office PowerPoint</Application>
  <PresentationFormat>On-screen Show (4:3)</PresentationFormat>
  <Paragraphs>448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宋体</vt:lpstr>
      <vt:lpstr>Cambria Math</vt:lpstr>
      <vt:lpstr>Lucida Handwriting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805</cp:revision>
  <cp:lastPrinted>2001-01-16T17:12:14Z</cp:lastPrinted>
  <dcterms:created xsi:type="dcterms:W3CDTF">1999-07-13T19:55:20Z</dcterms:created>
  <dcterms:modified xsi:type="dcterms:W3CDTF">2025-04-28T18:21:05Z</dcterms:modified>
</cp:coreProperties>
</file>