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handoutMasterIdLst>
    <p:handoutMasterId r:id="rId66"/>
  </p:handoutMasterIdLst>
  <p:sldIdLst>
    <p:sldId id="752" r:id="rId2"/>
    <p:sldId id="883" r:id="rId3"/>
    <p:sldId id="804" r:id="rId4"/>
    <p:sldId id="817" r:id="rId5"/>
    <p:sldId id="818" r:id="rId6"/>
    <p:sldId id="821" r:id="rId7"/>
    <p:sldId id="823" r:id="rId8"/>
    <p:sldId id="820" r:id="rId9"/>
    <p:sldId id="825" r:id="rId10"/>
    <p:sldId id="828" r:id="rId11"/>
    <p:sldId id="824" r:id="rId12"/>
    <p:sldId id="827" r:id="rId13"/>
    <p:sldId id="885" r:id="rId14"/>
    <p:sldId id="886" r:id="rId15"/>
    <p:sldId id="884" r:id="rId16"/>
    <p:sldId id="888" r:id="rId17"/>
    <p:sldId id="887" r:id="rId18"/>
    <p:sldId id="889" r:id="rId19"/>
    <p:sldId id="890" r:id="rId20"/>
    <p:sldId id="829" r:id="rId21"/>
    <p:sldId id="891" r:id="rId22"/>
    <p:sldId id="893" r:id="rId23"/>
    <p:sldId id="894" r:id="rId24"/>
    <p:sldId id="895" r:id="rId25"/>
    <p:sldId id="896" r:id="rId26"/>
    <p:sldId id="897" r:id="rId27"/>
    <p:sldId id="898" r:id="rId28"/>
    <p:sldId id="899" r:id="rId29"/>
    <p:sldId id="834" r:id="rId30"/>
    <p:sldId id="833" r:id="rId31"/>
    <p:sldId id="832" r:id="rId32"/>
    <p:sldId id="831" r:id="rId33"/>
    <p:sldId id="838" r:id="rId34"/>
    <p:sldId id="813" r:id="rId35"/>
    <p:sldId id="830" r:id="rId36"/>
    <p:sldId id="836" r:id="rId37"/>
    <p:sldId id="835" r:id="rId38"/>
    <p:sldId id="882" r:id="rId39"/>
    <p:sldId id="881" r:id="rId40"/>
    <p:sldId id="880" r:id="rId41"/>
    <p:sldId id="879" r:id="rId42"/>
    <p:sldId id="878" r:id="rId43"/>
    <p:sldId id="839" r:id="rId44"/>
    <p:sldId id="845" r:id="rId45"/>
    <p:sldId id="844" r:id="rId46"/>
    <p:sldId id="843" r:id="rId47"/>
    <p:sldId id="842" r:id="rId48"/>
    <p:sldId id="841" r:id="rId49"/>
    <p:sldId id="847" r:id="rId50"/>
    <p:sldId id="846" r:id="rId51"/>
    <p:sldId id="840" r:id="rId52"/>
    <p:sldId id="900" r:id="rId53"/>
    <p:sldId id="856" r:id="rId54"/>
    <p:sldId id="855" r:id="rId55"/>
    <p:sldId id="863" r:id="rId56"/>
    <p:sldId id="862" r:id="rId57"/>
    <p:sldId id="861" r:id="rId58"/>
    <p:sldId id="860" r:id="rId59"/>
    <p:sldId id="859" r:id="rId60"/>
    <p:sldId id="858" r:id="rId61"/>
    <p:sldId id="857" r:id="rId62"/>
    <p:sldId id="848" r:id="rId63"/>
    <p:sldId id="901" r:id="rId64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33CC33"/>
    <a:srgbClr val="FFCC00"/>
    <a:srgbClr val="DE3ED3"/>
    <a:srgbClr val="FFCCFF"/>
    <a:srgbClr val="FF33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945" autoAdjust="0"/>
    <p:restoredTop sz="91657" autoAdjust="0"/>
  </p:normalViewPr>
  <p:slideViewPr>
    <p:cSldViewPr snapToGrid="0">
      <p:cViewPr varScale="1">
        <p:scale>
          <a:sx n="112" d="100"/>
          <a:sy n="112" d="100"/>
        </p:scale>
        <p:origin x="106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7" Type="http://schemas.openxmlformats.org/officeDocument/2006/relationships/image" Target="../media/image7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2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20.png"/><Relationship Id="rId10" Type="http://schemas.openxmlformats.org/officeDocument/2006/relationships/image" Target="../media/image10.png"/><Relationship Id="rId19" Type="http://schemas.openxmlformats.org/officeDocument/2006/relationships/image" Target="../media/image24.png"/><Relationship Id="rId4" Type="http://schemas.openxmlformats.org/officeDocument/2006/relationships/image" Target="../media/image1.png"/><Relationship Id="rId9" Type="http://schemas.openxmlformats.org/officeDocument/2006/relationships/image" Target="../media/image9.png"/><Relationship Id="rId1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21" Type="http://schemas.openxmlformats.org/officeDocument/2006/relationships/image" Target="../media/image26.png"/><Relationship Id="rId7" Type="http://schemas.openxmlformats.org/officeDocument/2006/relationships/image" Target="../media/image7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2.png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20.png"/><Relationship Id="rId10" Type="http://schemas.openxmlformats.org/officeDocument/2006/relationships/image" Target="../media/image10.png"/><Relationship Id="rId19" Type="http://schemas.openxmlformats.org/officeDocument/2006/relationships/image" Target="../media/image24.png"/><Relationship Id="rId4" Type="http://schemas.openxmlformats.org/officeDocument/2006/relationships/image" Target="../media/image1.png"/><Relationship Id="rId9" Type="http://schemas.openxmlformats.org/officeDocument/2006/relationships/image" Target="../media/image9.png"/><Relationship Id="rId1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21" Type="http://schemas.openxmlformats.org/officeDocument/2006/relationships/image" Target="../media/image26.png"/><Relationship Id="rId7" Type="http://schemas.openxmlformats.org/officeDocument/2006/relationships/image" Target="../media/image7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2.png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20.png"/><Relationship Id="rId10" Type="http://schemas.openxmlformats.org/officeDocument/2006/relationships/image" Target="../media/image10.png"/><Relationship Id="rId19" Type="http://schemas.openxmlformats.org/officeDocument/2006/relationships/image" Target="../media/image24.png"/><Relationship Id="rId4" Type="http://schemas.openxmlformats.org/officeDocument/2006/relationships/image" Target="../media/image1.png"/><Relationship Id="rId9" Type="http://schemas.openxmlformats.org/officeDocument/2006/relationships/image" Target="../media/image9.png"/><Relationship Id="rId14" Type="http://schemas.openxmlformats.org/officeDocument/2006/relationships/image" Target="../media/image19.png"/><Relationship Id="rId22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21" Type="http://schemas.openxmlformats.org/officeDocument/2006/relationships/image" Target="../media/image26.png"/><Relationship Id="rId7" Type="http://schemas.openxmlformats.org/officeDocument/2006/relationships/image" Target="../media/image7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2.png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20.png"/><Relationship Id="rId23" Type="http://schemas.openxmlformats.org/officeDocument/2006/relationships/image" Target="../media/image27.png"/><Relationship Id="rId10" Type="http://schemas.openxmlformats.org/officeDocument/2006/relationships/image" Target="../media/image10.png"/><Relationship Id="rId19" Type="http://schemas.openxmlformats.org/officeDocument/2006/relationships/image" Target="../media/image24.png"/><Relationship Id="rId4" Type="http://schemas.openxmlformats.org/officeDocument/2006/relationships/image" Target="../media/image1.png"/><Relationship Id="rId9" Type="http://schemas.openxmlformats.org/officeDocument/2006/relationships/image" Target="../media/image9.png"/><Relationship Id="rId14" Type="http://schemas.openxmlformats.org/officeDocument/2006/relationships/image" Target="../media/image19.png"/><Relationship Id="rId22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21" Type="http://schemas.openxmlformats.org/officeDocument/2006/relationships/image" Target="../media/image26.png"/><Relationship Id="rId7" Type="http://schemas.openxmlformats.org/officeDocument/2006/relationships/image" Target="../media/image7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2.png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20.png"/><Relationship Id="rId23" Type="http://schemas.openxmlformats.org/officeDocument/2006/relationships/image" Target="../media/image27.png"/><Relationship Id="rId10" Type="http://schemas.openxmlformats.org/officeDocument/2006/relationships/image" Target="../media/image10.png"/><Relationship Id="rId19" Type="http://schemas.openxmlformats.org/officeDocument/2006/relationships/image" Target="../media/image24.png"/><Relationship Id="rId4" Type="http://schemas.openxmlformats.org/officeDocument/2006/relationships/image" Target="../media/image1.png"/><Relationship Id="rId9" Type="http://schemas.openxmlformats.org/officeDocument/2006/relationships/image" Target="../media/image9.png"/><Relationship Id="rId14" Type="http://schemas.openxmlformats.org/officeDocument/2006/relationships/image" Target="../media/image19.png"/><Relationship Id="rId22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21" Type="http://schemas.openxmlformats.org/officeDocument/2006/relationships/image" Target="../media/image26.png"/><Relationship Id="rId7" Type="http://schemas.openxmlformats.org/officeDocument/2006/relationships/image" Target="../media/image7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2.png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20.png"/><Relationship Id="rId23" Type="http://schemas.openxmlformats.org/officeDocument/2006/relationships/image" Target="../media/image27.png"/><Relationship Id="rId10" Type="http://schemas.openxmlformats.org/officeDocument/2006/relationships/image" Target="../media/image10.png"/><Relationship Id="rId19" Type="http://schemas.openxmlformats.org/officeDocument/2006/relationships/image" Target="../media/image24.png"/><Relationship Id="rId4" Type="http://schemas.openxmlformats.org/officeDocument/2006/relationships/image" Target="../media/image1.png"/><Relationship Id="rId9" Type="http://schemas.openxmlformats.org/officeDocument/2006/relationships/image" Target="../media/image9.png"/><Relationship Id="rId14" Type="http://schemas.openxmlformats.org/officeDocument/2006/relationships/image" Target="../media/image19.png"/><Relationship Id="rId22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21" Type="http://schemas.openxmlformats.org/officeDocument/2006/relationships/image" Target="../media/image26.png"/><Relationship Id="rId7" Type="http://schemas.openxmlformats.org/officeDocument/2006/relationships/image" Target="../media/image31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2.png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20.png"/><Relationship Id="rId23" Type="http://schemas.openxmlformats.org/officeDocument/2006/relationships/image" Target="../media/image27.png"/><Relationship Id="rId10" Type="http://schemas.openxmlformats.org/officeDocument/2006/relationships/image" Target="../media/image10.png"/><Relationship Id="rId19" Type="http://schemas.openxmlformats.org/officeDocument/2006/relationships/image" Target="../media/image24.png"/><Relationship Id="rId4" Type="http://schemas.openxmlformats.org/officeDocument/2006/relationships/image" Target="../media/image1.png"/><Relationship Id="rId9" Type="http://schemas.openxmlformats.org/officeDocument/2006/relationships/image" Target="../media/image32.png"/><Relationship Id="rId14" Type="http://schemas.openxmlformats.org/officeDocument/2006/relationships/image" Target="../media/image19.png"/><Relationship Id="rId22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21" Type="http://schemas.openxmlformats.org/officeDocument/2006/relationships/image" Target="../media/image33.png"/><Relationship Id="rId7" Type="http://schemas.openxmlformats.org/officeDocument/2006/relationships/image" Target="../media/image31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2.png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20.png"/><Relationship Id="rId23" Type="http://schemas.openxmlformats.org/officeDocument/2006/relationships/image" Target="../media/image34.png"/><Relationship Id="rId10" Type="http://schemas.openxmlformats.org/officeDocument/2006/relationships/image" Target="../media/image10.png"/><Relationship Id="rId19" Type="http://schemas.openxmlformats.org/officeDocument/2006/relationships/image" Target="../media/image24.png"/><Relationship Id="rId4" Type="http://schemas.openxmlformats.org/officeDocument/2006/relationships/image" Target="../media/image1.png"/><Relationship Id="rId9" Type="http://schemas.openxmlformats.org/officeDocument/2006/relationships/image" Target="../media/image32.png"/><Relationship Id="rId14" Type="http://schemas.openxmlformats.org/officeDocument/2006/relationships/image" Target="../media/image19.png"/><Relationship Id="rId22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21" Type="http://schemas.openxmlformats.org/officeDocument/2006/relationships/image" Target="../media/image33.png"/><Relationship Id="rId7" Type="http://schemas.openxmlformats.org/officeDocument/2006/relationships/image" Target="../media/image31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2.png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11" Type="http://schemas.openxmlformats.org/officeDocument/2006/relationships/image" Target="../media/image11.png"/><Relationship Id="rId24" Type="http://schemas.openxmlformats.org/officeDocument/2006/relationships/image" Target="../media/image34.png"/><Relationship Id="rId5" Type="http://schemas.openxmlformats.org/officeDocument/2006/relationships/image" Target="../media/image5.png"/><Relationship Id="rId15" Type="http://schemas.openxmlformats.org/officeDocument/2006/relationships/image" Target="../media/image20.png"/><Relationship Id="rId23" Type="http://schemas.openxmlformats.org/officeDocument/2006/relationships/image" Target="../media/image35.png"/><Relationship Id="rId10" Type="http://schemas.openxmlformats.org/officeDocument/2006/relationships/image" Target="../media/image10.png"/><Relationship Id="rId19" Type="http://schemas.openxmlformats.org/officeDocument/2006/relationships/image" Target="../media/image24.png"/><Relationship Id="rId4" Type="http://schemas.openxmlformats.org/officeDocument/2006/relationships/image" Target="../media/image1.png"/><Relationship Id="rId9" Type="http://schemas.openxmlformats.org/officeDocument/2006/relationships/image" Target="../media/image32.png"/><Relationship Id="rId14" Type="http://schemas.openxmlformats.org/officeDocument/2006/relationships/image" Target="../media/image19.png"/><Relationship Id="rId22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21" Type="http://schemas.openxmlformats.org/officeDocument/2006/relationships/image" Target="../media/image33.png"/><Relationship Id="rId7" Type="http://schemas.openxmlformats.org/officeDocument/2006/relationships/image" Target="../media/image31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2.png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11" Type="http://schemas.openxmlformats.org/officeDocument/2006/relationships/image" Target="../media/image11.png"/><Relationship Id="rId24" Type="http://schemas.openxmlformats.org/officeDocument/2006/relationships/image" Target="../media/image34.png"/><Relationship Id="rId5" Type="http://schemas.openxmlformats.org/officeDocument/2006/relationships/image" Target="../media/image5.png"/><Relationship Id="rId15" Type="http://schemas.openxmlformats.org/officeDocument/2006/relationships/image" Target="../media/image20.png"/><Relationship Id="rId23" Type="http://schemas.openxmlformats.org/officeDocument/2006/relationships/image" Target="../media/image35.png"/><Relationship Id="rId10" Type="http://schemas.openxmlformats.org/officeDocument/2006/relationships/image" Target="../media/image10.png"/><Relationship Id="rId19" Type="http://schemas.openxmlformats.org/officeDocument/2006/relationships/image" Target="../media/image24.png"/><Relationship Id="rId4" Type="http://schemas.openxmlformats.org/officeDocument/2006/relationships/image" Target="../media/image1.png"/><Relationship Id="rId9" Type="http://schemas.openxmlformats.org/officeDocument/2006/relationships/image" Target="../media/image32.png"/><Relationship Id="rId14" Type="http://schemas.openxmlformats.org/officeDocument/2006/relationships/image" Target="../media/image19.png"/><Relationship Id="rId22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21" Type="http://schemas.openxmlformats.org/officeDocument/2006/relationships/image" Target="../media/image33.png"/><Relationship Id="rId7" Type="http://schemas.openxmlformats.org/officeDocument/2006/relationships/image" Target="../media/image31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2.png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11" Type="http://schemas.openxmlformats.org/officeDocument/2006/relationships/image" Target="../media/image11.png"/><Relationship Id="rId24" Type="http://schemas.openxmlformats.org/officeDocument/2006/relationships/image" Target="../media/image36.png"/><Relationship Id="rId5" Type="http://schemas.openxmlformats.org/officeDocument/2006/relationships/image" Target="../media/image5.png"/><Relationship Id="rId15" Type="http://schemas.openxmlformats.org/officeDocument/2006/relationships/image" Target="../media/image20.png"/><Relationship Id="rId23" Type="http://schemas.openxmlformats.org/officeDocument/2006/relationships/image" Target="../media/image35.png"/><Relationship Id="rId10" Type="http://schemas.openxmlformats.org/officeDocument/2006/relationships/image" Target="../media/image10.png"/><Relationship Id="rId19" Type="http://schemas.openxmlformats.org/officeDocument/2006/relationships/image" Target="../media/image24.png"/><Relationship Id="rId4" Type="http://schemas.openxmlformats.org/officeDocument/2006/relationships/image" Target="../media/image1.png"/><Relationship Id="rId9" Type="http://schemas.openxmlformats.org/officeDocument/2006/relationships/image" Target="../media/image32.png"/><Relationship Id="rId14" Type="http://schemas.openxmlformats.org/officeDocument/2006/relationships/image" Target="../media/image19.png"/><Relationship Id="rId22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21" Type="http://schemas.openxmlformats.org/officeDocument/2006/relationships/image" Target="../media/image33.png"/><Relationship Id="rId7" Type="http://schemas.openxmlformats.org/officeDocument/2006/relationships/image" Target="../media/image31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2.png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11" Type="http://schemas.openxmlformats.org/officeDocument/2006/relationships/image" Target="../media/image11.png"/><Relationship Id="rId24" Type="http://schemas.openxmlformats.org/officeDocument/2006/relationships/image" Target="../media/image36.png"/><Relationship Id="rId5" Type="http://schemas.openxmlformats.org/officeDocument/2006/relationships/image" Target="../media/image5.png"/><Relationship Id="rId15" Type="http://schemas.openxmlformats.org/officeDocument/2006/relationships/image" Target="../media/image20.png"/><Relationship Id="rId23" Type="http://schemas.openxmlformats.org/officeDocument/2006/relationships/image" Target="../media/image35.png"/><Relationship Id="rId10" Type="http://schemas.openxmlformats.org/officeDocument/2006/relationships/image" Target="../media/image10.png"/><Relationship Id="rId19" Type="http://schemas.openxmlformats.org/officeDocument/2006/relationships/image" Target="../media/image24.png"/><Relationship Id="rId4" Type="http://schemas.openxmlformats.org/officeDocument/2006/relationships/image" Target="../media/image1.png"/><Relationship Id="rId9" Type="http://schemas.openxmlformats.org/officeDocument/2006/relationships/image" Target="../media/image32.png"/><Relationship Id="rId14" Type="http://schemas.openxmlformats.org/officeDocument/2006/relationships/image" Target="../media/image19.png"/><Relationship Id="rId22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7" Type="http://schemas.openxmlformats.org/officeDocument/2006/relationships/image" Target="../media/image50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7" Type="http://schemas.openxmlformats.org/officeDocument/2006/relationships/image" Target="../media/image50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7" Type="http://schemas.openxmlformats.org/officeDocument/2006/relationships/image" Target="../media/image50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472582" y="2490661"/>
            <a:ext cx="2198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858023" y="3844120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2" name="Text Box 49">
            <a:extLst>
              <a:ext uri="{FF2B5EF4-FFF2-40B4-BE49-F238E27FC236}">
                <a16:creationId xmlns:a16="http://schemas.microsoft.com/office/drawing/2014/main" id="{4A68493D-6DA6-8F12-E951-F5F2DEE35F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6105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38: Subset-Sum and Partition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F3B470C2-BB01-463D-89FB-AE8F14C96C5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8356" y="2787153"/>
                <a:ext cx="7345736" cy="87650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600" dirty="0"/>
                  <a:t> Let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and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 be decision problems. We say that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is poly-time reducible to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written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>
                    <a:solidFill>
                      <a:srgbClr val="FF0000"/>
                    </a:solidFill>
                  </a:rPr>
                  <a:t>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if there is a poly-time algorithm R such that for any instance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of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,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is a yes for Q</a:t>
                </a:r>
                <a:r>
                  <a:rPr lang="en-US" altLang="en-US" sz="1600" baseline="-25000" dirty="0"/>
                  <a:t>1 </a:t>
                </a:r>
                <a:r>
                  <a:rPr lang="en-US" altLang="en-US" sz="1600" dirty="0"/>
                  <a:t>if and only if R(x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) is a yes for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.</a:t>
                </a:r>
              </a:p>
            </p:txBody>
          </p:sp>
        </mc:Choice>
        <mc:Fallback xmlns="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F3B470C2-BB01-463D-89FB-AE8F14C96C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8356" y="2787153"/>
                <a:ext cx="7345736" cy="876505"/>
              </a:xfrm>
              <a:prstGeom prst="rect">
                <a:avLst/>
              </a:prstGeom>
              <a:blipFill>
                <a:blip r:embed="rId2"/>
                <a:stretch>
                  <a:fillRect l="-331" t="-1361" b="-340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3">
                <a:extLst>
                  <a:ext uri="{FF2B5EF4-FFF2-40B4-BE49-F238E27FC236}">
                    <a16:creationId xmlns:a16="http://schemas.microsoft.com/office/drawing/2014/main" id="{E719CB9E-6D40-4C01-AEEE-46AA2219530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8356" y="3827818"/>
                <a:ext cx="7345736" cy="590358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600" dirty="0"/>
                  <a:t> (1) A problem Q is </a:t>
                </a:r>
                <a:r>
                  <a:rPr lang="en-US" altLang="en-US" sz="16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–hard </a:t>
                </a:r>
                <a:r>
                  <a:rPr lang="en-US" altLang="en-US" sz="1600" dirty="0"/>
                  <a:t>if for every problem Q’ in </a:t>
                </a:r>
                <a:r>
                  <a:rPr lang="en-US" altLang="en-US" sz="16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600" dirty="0"/>
                  <a:t>, 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Q’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>
                    <a:solidFill>
                      <a:schemeClr val="tx1"/>
                    </a:solidFill>
                  </a:rPr>
                  <a:t> Q.   	 (2) </a:t>
                </a:r>
                <a:r>
                  <a:rPr lang="en-US" altLang="en-US" sz="1600" dirty="0"/>
                  <a:t>A problem Q is </a:t>
                </a:r>
                <a:r>
                  <a:rPr lang="en-US" altLang="en-US" sz="16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–complete </a:t>
                </a:r>
                <a:r>
                  <a:rPr lang="en-US" altLang="en-US" sz="1600" dirty="0"/>
                  <a:t>if it is in </a:t>
                </a:r>
                <a:r>
                  <a:rPr lang="en-US" altLang="en-US" sz="16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600" dirty="0"/>
                  <a:t> and </a:t>
                </a:r>
                <a:r>
                  <a:rPr lang="en-US" altLang="en-US" sz="16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600" dirty="0"/>
                  <a:t>–hard. </a:t>
                </a:r>
              </a:p>
              <a:p>
                <a:pPr marL="0" indent="0">
                  <a:buNone/>
                </a:pPr>
                <a:endParaRPr lang="en-US" altLang="en-US" sz="1600" dirty="0"/>
              </a:p>
            </p:txBody>
          </p:sp>
        </mc:Choice>
        <mc:Fallback xmlns="">
          <p:sp>
            <p:nvSpPr>
              <p:cNvPr id="13" name="Rectangle 3">
                <a:extLst>
                  <a:ext uri="{FF2B5EF4-FFF2-40B4-BE49-F238E27FC236}">
                    <a16:creationId xmlns:a16="http://schemas.microsoft.com/office/drawing/2014/main" id="{E719CB9E-6D40-4C01-AEEE-46AA221953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8356" y="3827818"/>
                <a:ext cx="7345736" cy="590358"/>
              </a:xfrm>
              <a:prstGeom prst="rect">
                <a:avLst/>
              </a:prstGeom>
              <a:blipFill>
                <a:blip r:embed="rId3"/>
                <a:stretch>
                  <a:fillRect l="-331" t="-2000" r="-2483" b="-12000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880B34C2-1D24-40ED-B3A5-9DBC3502350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8354" y="5096605"/>
                <a:ext cx="7345737" cy="32285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Lemma.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 If Q</a:t>
                </a:r>
                <a:r>
                  <a:rPr lang="en-US" altLang="en-US" sz="1600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>
                    <a:solidFill>
                      <a:schemeClr val="tx1"/>
                    </a:solidFill>
                  </a:rPr>
                  <a:t> Q</a:t>
                </a:r>
                <a:r>
                  <a:rPr lang="en-US" altLang="en-US" sz="1600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, and Q</a:t>
                </a:r>
                <a:r>
                  <a:rPr lang="en-US" altLang="en-US" sz="1600" baseline="-25000" dirty="0">
                    <a:solidFill>
                      <a:schemeClr val="tx1"/>
                    </a:solidFill>
                  </a:rPr>
                  <a:t>1 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is </a:t>
                </a:r>
                <a:r>
                  <a:rPr lang="en-US" altLang="en-US" sz="16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–hard, then Q</a:t>
                </a:r>
                <a:r>
                  <a:rPr lang="en-US" altLang="en-US" sz="1600" baseline="-25000" dirty="0">
                    <a:solidFill>
                      <a:schemeClr val="tx1"/>
                    </a:solidFill>
                  </a:rPr>
                  <a:t>2 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is </a:t>
                </a:r>
                <a:r>
                  <a:rPr lang="en-US" altLang="en-US" sz="16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–hard.   </a:t>
                </a:r>
              </a:p>
            </p:txBody>
          </p:sp>
        </mc:Choice>
        <mc:Fallback xmlns="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880B34C2-1D24-40ED-B3A5-9DBC350235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8354" y="5096605"/>
                <a:ext cx="7345737" cy="322854"/>
              </a:xfrm>
              <a:prstGeom prst="rect">
                <a:avLst/>
              </a:prstGeom>
              <a:blipFill>
                <a:blip r:embed="rId4"/>
                <a:stretch>
                  <a:fillRect l="-331" t="-3571" b="-285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36F8A329-AC8A-4FCF-AE32-FD3E34DFB809}"/>
              </a:ext>
            </a:extLst>
          </p:cNvPr>
          <p:cNvGrpSpPr/>
          <p:nvPr/>
        </p:nvGrpSpPr>
        <p:grpSpPr>
          <a:xfrm>
            <a:off x="848356" y="955123"/>
            <a:ext cx="7351693" cy="1667870"/>
            <a:chOff x="759580" y="880142"/>
            <a:chExt cx="6981748" cy="1809792"/>
          </a:xfrm>
        </p:grpSpPr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9034C7E4-907C-4A62-91D1-3C37EF0174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79" y="1219902"/>
              <a:ext cx="6863228" cy="145076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problem Q is in </a:t>
              </a:r>
              <a:r>
                <a:rPr lang="en-US" altLang="en-US" sz="1400" dirty="0">
                  <a:solidFill>
                    <a:srgbClr val="FF0000"/>
                  </a:solidFill>
                  <a:latin typeface="Lucida Handwriting" panose="03010101010101010101" pitchFamily="66" charset="0"/>
                </a:rPr>
                <a:t>NP</a:t>
              </a:r>
              <a:r>
                <a:rPr lang="en-US" altLang="en-US" sz="1400" dirty="0"/>
                <a:t> if Q is a decision problem and there is an algorithm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 such that for any instance x of Q:</a:t>
              </a:r>
            </a:p>
            <a:p>
              <a:pPr>
                <a:buAutoNum type="arabicPeriod"/>
              </a:pPr>
              <a:r>
                <a:rPr lang="en-US" altLang="en-US" sz="1400" dirty="0"/>
                <a:t>If x is a yes-instance, then there is a y such that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= 1;</a:t>
              </a:r>
            </a:p>
            <a:p>
              <a:pPr>
                <a:buFontTx/>
                <a:buAutoNum type="arabicPeriod"/>
              </a:pPr>
              <a:r>
                <a:rPr lang="en-US" altLang="en-US" sz="1400" dirty="0"/>
                <a:t>If x is a no-instance, then for all y,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= 0; </a:t>
              </a:r>
            </a:p>
            <a:p>
              <a:pPr>
                <a:buAutoNum type="arabicPeriod"/>
              </a:pPr>
              <a:r>
                <a:rPr lang="en-US" altLang="en-US" sz="1400" dirty="0"/>
                <a:t>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runs in time polynomial in |x|. </a:t>
              </a:r>
            </a:p>
            <a:p>
              <a:pPr marL="0" indent="0">
                <a:buNone/>
              </a:pPr>
              <a:r>
                <a:rPr lang="en-US" altLang="en-US" sz="1400" dirty="0"/>
                <a:t> 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544D270-4307-4EAE-B395-F691C001C195}"/>
                </a:ext>
              </a:extLst>
            </p:cNvPr>
            <p:cNvSpPr/>
            <p:nvPr/>
          </p:nvSpPr>
          <p:spPr>
            <a:xfrm>
              <a:off x="759580" y="880142"/>
              <a:ext cx="6981748" cy="180979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9" name="Rectangle 3">
              <a:extLst>
                <a:ext uri="{FF2B5EF4-FFF2-40B4-BE49-F238E27FC236}">
                  <a16:creationId xmlns:a16="http://schemas.microsoft.com/office/drawing/2014/main" id="{0FF3E3F4-3CD1-48FC-8F56-AFE57692E5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81" y="880142"/>
              <a:ext cx="6863226" cy="31834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problem is in </a:t>
              </a:r>
              <a:r>
                <a:rPr lang="en-US" altLang="en-US" sz="1400" dirty="0">
                  <a:solidFill>
                    <a:srgbClr val="FF0000"/>
                  </a:solidFill>
                  <a:latin typeface="Lucida Handwriting" panose="03010101010101010101" pitchFamily="66" charset="0"/>
                </a:rPr>
                <a:t>P </a:t>
              </a:r>
              <a:r>
                <a:rPr lang="en-US" altLang="en-US" sz="1400" dirty="0"/>
                <a:t>if it can be solved in polynomial time. 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7D66A8B-3FAB-4221-9E7A-4E0E443B3B7E}"/>
                </a:ext>
              </a:extLst>
            </p:cNvPr>
            <p:cNvCxnSpPr/>
            <p:nvPr/>
          </p:nvCxnSpPr>
          <p:spPr>
            <a:xfrm>
              <a:off x="759580" y="1219903"/>
              <a:ext cx="698174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99DE88E3-6092-487D-8A14-21FE7756153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8353" y="5610874"/>
                <a:ext cx="7345735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/>
                  <a:t>A general procedure to prove </a:t>
                </a:r>
                <a:r>
                  <a:rPr lang="en-US" altLang="en-US" sz="16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600" dirty="0"/>
                  <a:t>–hardness of a problem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600" dirty="0"/>
                  <a:t>(1) Start with a known </a:t>
                </a:r>
                <a:r>
                  <a:rPr lang="en-US" altLang="en-US" sz="16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600" dirty="0"/>
                  <a:t>–hard problem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;    (2) Show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/>
                  <a:t>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.</a:t>
                </a:r>
              </a:p>
              <a:p>
                <a:pPr marL="457200" indent="-457200">
                  <a:buAutoNum type="arabicPeriod"/>
                </a:pPr>
                <a:endParaRPr lang="en-US" altLang="en-US" sz="1600" dirty="0"/>
              </a:p>
              <a:p>
                <a:pPr marL="0" indent="0">
                  <a:buNone/>
                </a:pPr>
                <a:r>
                  <a:rPr lang="en-US" altLang="en-US" sz="1600" dirty="0"/>
                  <a:t> </a:t>
                </a:r>
              </a:p>
            </p:txBody>
          </p:sp>
        </mc:Choice>
        <mc:Fallback xmlns="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99DE88E3-6092-487D-8A14-21FE775615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8353" y="5610874"/>
                <a:ext cx="7345735" cy="584775"/>
              </a:xfrm>
              <a:prstGeom prst="rect">
                <a:avLst/>
              </a:prstGeom>
              <a:blipFill>
                <a:blip r:embed="rId5"/>
                <a:stretch>
                  <a:fillRect l="-331" t="-4040" b="-21212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3">
            <a:extLst>
              <a:ext uri="{FF2B5EF4-FFF2-40B4-BE49-F238E27FC236}">
                <a16:creationId xmlns:a16="http://schemas.microsoft.com/office/drawing/2014/main" id="{84973D31-8BF5-404B-9F1C-A4C8C86ABA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354" y="4582336"/>
            <a:ext cx="7345737" cy="32285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u="sng" dirty="0">
                <a:solidFill>
                  <a:srgbClr val="FF0000"/>
                </a:solidFill>
              </a:rPr>
              <a:t>Cook Theorem</a:t>
            </a:r>
            <a:r>
              <a:rPr lang="en-US" altLang="en-US" sz="1600" dirty="0">
                <a:solidFill>
                  <a:srgbClr val="FF0000"/>
                </a:solidFill>
              </a:rPr>
              <a:t>.</a:t>
            </a:r>
            <a:r>
              <a:rPr lang="en-US" altLang="en-US" sz="1600" dirty="0"/>
              <a:t> SAT is </a:t>
            </a:r>
            <a:r>
              <a:rPr lang="en-US" altLang="en-US" sz="16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600" dirty="0"/>
              <a:t>–complete.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98445572-6152-7432-E8CA-35CA9B48C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622" y="4583939"/>
            <a:ext cx="2796466" cy="322854"/>
          </a:xfrm>
          <a:prstGeom prst="rect">
            <a:avLst/>
          </a:prstGeom>
          <a:solidFill>
            <a:srgbClr val="FFFF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latin typeface="Lucida Handwriting" panose="03010101010101010101" pitchFamily="66" charset="0"/>
              </a:rPr>
              <a:t>NP</a:t>
            </a:r>
            <a:r>
              <a:rPr lang="en-US" altLang="en-US" sz="1600" dirty="0"/>
              <a:t>–hard problems are hard.</a:t>
            </a:r>
          </a:p>
        </p:txBody>
      </p:sp>
    </p:spTree>
    <p:extLst>
      <p:ext uri="{BB962C8B-B14F-4D97-AF65-F5344CB8AC3E}">
        <p14:creationId xmlns:p14="http://schemas.microsoft.com/office/powerpoint/2010/main" val="886781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3">
                <a:extLst>
                  <a:ext uri="{FF2B5EF4-FFF2-40B4-BE49-F238E27FC236}">
                    <a16:creationId xmlns:a16="http://schemas.microsoft.com/office/drawing/2014/main" id="{75783837-8579-4CBE-8D2A-7F41E99832E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  <a:p>
                <a:pPr marL="457200" indent="-457200">
                  <a:buAutoNum type="arabicPeriod"/>
                </a:pPr>
                <a:endParaRPr lang="en-US" altLang="en-US" sz="1400" dirty="0"/>
              </a:p>
              <a:p>
                <a:pPr marL="0" indent="0">
                  <a:buNone/>
                </a:pPr>
                <a:r>
                  <a:rPr lang="en-US" altLang="en-US" sz="1400" dirty="0"/>
                  <a:t> </a:t>
                </a:r>
              </a:p>
            </p:txBody>
          </p:sp>
        </mc:Choice>
        <mc:Fallback xmlns="">
          <p:sp>
            <p:nvSpPr>
              <p:cNvPr id="11" name="Rectangle 3">
                <a:extLst>
                  <a:ext uri="{FF2B5EF4-FFF2-40B4-BE49-F238E27FC236}">
                    <a16:creationId xmlns:a16="http://schemas.microsoft.com/office/drawing/2014/main" id="{75783837-8579-4CBE-8D2A-7F41E99832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2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1530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22E32E04-25D8-B392-1AA2-1CA5324070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1605163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Now we have three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 problems: </a:t>
            </a:r>
            <a:r>
              <a:rPr lang="en-US" altLang="en-US" sz="2000" dirty="0">
                <a:solidFill>
                  <a:srgbClr val="00B050"/>
                </a:solidFill>
              </a:rPr>
              <a:t>SAT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rgbClr val="00B050"/>
                </a:solidFill>
              </a:rPr>
              <a:t>IS</a:t>
            </a:r>
            <a:r>
              <a:rPr lang="en-US" altLang="en-US" sz="2000" dirty="0"/>
              <a:t>, and </a:t>
            </a:r>
            <a:r>
              <a:rPr lang="en-US" altLang="en-US" sz="2000" dirty="0">
                <a:solidFill>
                  <a:srgbClr val="00B050"/>
                </a:solidFill>
              </a:rPr>
              <a:t>VC</a:t>
            </a:r>
            <a:r>
              <a:rPr lang="en-US" altLang="en-US" sz="2000" dirty="0"/>
              <a:t>.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C2302DDA-5063-23EC-7336-4A1BF55E9E7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 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C2302DDA-5063-23EC-7336-4A1BF55E9E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3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2066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1C39E104-749F-45E3-BB5C-8E64D32E09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3647612"/>
            <a:ext cx="14065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We show: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 Box 46">
                <a:extLst>
                  <a:ext uri="{FF2B5EF4-FFF2-40B4-BE49-F238E27FC236}">
                    <a16:creationId xmlns:a16="http://schemas.microsoft.com/office/drawing/2014/main" id="{F34DF4BF-3B43-4DE1-BE7A-897997CD3E7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02187" y="3672101"/>
                <a:ext cx="615578" cy="41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zh-CN" sz="2000" dirty="0">
                    <a:ea typeface="宋体" panose="02010600030101010101" pitchFamily="2" charset="-122"/>
                  </a:rPr>
                  <a:t>   </a:t>
                </a:r>
              </a:p>
            </p:txBody>
          </p:sp>
        </mc:Choice>
        <mc:Fallback xmlns="">
          <p:sp>
            <p:nvSpPr>
              <p:cNvPr id="17" name="Text Box 46">
                <a:extLst>
                  <a:ext uri="{FF2B5EF4-FFF2-40B4-BE49-F238E27FC236}">
                    <a16:creationId xmlns:a16="http://schemas.microsoft.com/office/drawing/2014/main" id="{F34DF4BF-3B43-4DE1-BE7A-897997CD3E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02187" y="3672101"/>
                <a:ext cx="615578" cy="418513"/>
              </a:xfrm>
              <a:prstGeom prst="rect">
                <a:avLst/>
              </a:prstGeom>
              <a:blipFill>
                <a:blip r:embed="rId4"/>
                <a:stretch>
                  <a:fillRect b="-144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 Box 46">
            <a:extLst>
              <a:ext uri="{FF2B5EF4-FFF2-40B4-BE49-F238E27FC236}">
                <a16:creationId xmlns:a16="http://schemas.microsoft.com/office/drawing/2014/main" id="{CB43AE7E-17D7-480D-B938-47A6657AEA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0586" y="3647612"/>
            <a:ext cx="152248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en-US" sz="2000" dirty="0">
                <a:solidFill>
                  <a:srgbClr val="00B050"/>
                </a:solidFill>
              </a:rPr>
              <a:t> </a:t>
            </a:r>
            <a:endParaRPr lang="en-US" altLang="zh-CN" sz="2000" dirty="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  <p:sp>
        <p:nvSpPr>
          <p:cNvPr id="19" name="Text Box 46">
            <a:extLst>
              <a:ext uri="{FF2B5EF4-FFF2-40B4-BE49-F238E27FC236}">
                <a16:creationId xmlns:a16="http://schemas.microsoft.com/office/drawing/2014/main" id="{29E0D8BE-42FA-4C73-886E-EDFE598D3F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107" y="3681303"/>
            <a:ext cx="6643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VC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ECCB1808-56BA-73D9-6C92-8F4BB78B31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1605163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Now we have three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 problems: </a:t>
            </a:r>
            <a:r>
              <a:rPr lang="en-US" altLang="en-US" sz="2000" dirty="0">
                <a:solidFill>
                  <a:srgbClr val="00B050"/>
                </a:solidFill>
              </a:rPr>
              <a:t>SAT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rgbClr val="00B050"/>
                </a:solidFill>
              </a:rPr>
              <a:t>IS</a:t>
            </a:r>
            <a:r>
              <a:rPr lang="en-US" altLang="en-US" sz="2000" dirty="0"/>
              <a:t>, and </a:t>
            </a:r>
            <a:r>
              <a:rPr lang="en-US" altLang="en-US" sz="2000" dirty="0">
                <a:solidFill>
                  <a:srgbClr val="00B050"/>
                </a:solidFill>
              </a:rPr>
              <a:t>VC</a:t>
            </a:r>
            <a:r>
              <a:rPr lang="en-US" altLang="en-US" sz="2000" dirty="0"/>
              <a:t>.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629AE36-20AB-F704-D64E-330289A4BDDB}"/>
              </a:ext>
            </a:extLst>
          </p:cNvPr>
          <p:cNvGrpSpPr/>
          <p:nvPr/>
        </p:nvGrpSpPr>
        <p:grpSpPr>
          <a:xfrm>
            <a:off x="835364" y="2514491"/>
            <a:ext cx="7234439" cy="1032375"/>
            <a:chOff x="871472" y="2589714"/>
            <a:chExt cx="7234439" cy="103237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C9906644-8E72-771B-F475-94D5EA8FA75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71472" y="2589714"/>
                  <a:ext cx="7234439" cy="1032375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>
                      <a:solidFill>
                        <a:schemeClr val="tx1"/>
                      </a:solidFill>
                      <a:latin typeface="+mn-lt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altLang="en-US" sz="1400" dirty="0">
                      <a:solidFill>
                        <a:srgbClr val="FF0000"/>
                      </a:solidFill>
                    </a:rPr>
                    <a:t>Vertex-Cover (</a:t>
                  </a:r>
                  <a:r>
                    <a:rPr lang="en-US" altLang="en-US" sz="1400" dirty="0">
                      <a:solidFill>
                        <a:srgbClr val="00B050"/>
                      </a:solidFill>
                    </a:rPr>
                    <a:t>VC</a:t>
                  </a:r>
                  <a:r>
                    <a:rPr lang="en-US" altLang="en-US" sz="1400" dirty="0">
                      <a:solidFill>
                        <a:srgbClr val="FF0000"/>
                      </a:solidFill>
                    </a:rPr>
                    <a:t>). </a:t>
                  </a:r>
                  <a:r>
                    <a:rPr lang="en-US" altLang="en-US" sz="1400" dirty="0"/>
                    <a:t>Given a graph G and an integer k, can we find a set C of k vertices in G such that every edge of G has at least one end in C?</a:t>
                  </a:r>
                </a:p>
                <a:p>
                  <a:pPr marL="0" indent="0">
                    <a:buNone/>
                  </a:pPr>
                  <a:r>
                    <a:rPr lang="en-US" altLang="en-US" sz="1400" dirty="0">
                      <a:solidFill>
                        <a:srgbClr val="FF0000"/>
                      </a:solidFill>
                    </a:rPr>
                    <a:t>Subset-Sum.</a:t>
                  </a:r>
                  <a:r>
                    <a:rPr lang="en-US" altLang="en-US" sz="1400" dirty="0"/>
                    <a:t> Given a set S = {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…, 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</a:t>
                  </a:r>
                  <a:r>
                    <a:rPr lang="en-US" altLang="en-US" sz="1400" dirty="0"/>
                    <a:t>} of integers and an integer H, is there a subset S’ of S whose sum is exactly H, i.e.,  </a:t>
                  </a:r>
                  <a14:m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pt-BR" alt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en-US" sz="1400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altLang="en-US" sz="1400" b="0" i="1" baseline="3000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a14:m>
                  <a:r>
                    <a:rPr lang="en-US" altLang="en-US" sz="1400" dirty="0"/>
                    <a:t> = H ?</a:t>
                  </a:r>
                </a:p>
                <a:p>
                  <a:pPr marL="0" indent="0">
                    <a:buNone/>
                  </a:pPr>
                  <a:endParaRPr lang="en-US" altLang="en-US" sz="1400" dirty="0"/>
                </a:p>
              </p:txBody>
            </p:sp>
          </mc:Choice>
          <mc:Fallback xmlns=""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C9906644-8E72-771B-F475-94D5EA8FA75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71472" y="2589714"/>
                  <a:ext cx="7234439" cy="1032375"/>
                </a:xfrm>
                <a:prstGeom prst="rect">
                  <a:avLst/>
                </a:prstGeom>
                <a:blipFill>
                  <a:blip r:embed="rId5"/>
                  <a:stretch>
                    <a:fillRect l="-168" r="-420" b="-41618"/>
                  </a:stretch>
                </a:blip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048984AA-CD95-A0B1-EE02-8AE3EDF0E9C4}"/>
                </a:ext>
              </a:extLst>
            </p:cNvPr>
            <p:cNvCxnSpPr>
              <a:cxnSpLocks/>
            </p:cNvCxnSpPr>
            <p:nvPr/>
          </p:nvCxnSpPr>
          <p:spPr>
            <a:xfrm>
              <a:off x="871472" y="3098754"/>
              <a:ext cx="723443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 Box 46">
            <a:extLst>
              <a:ext uri="{FF2B5EF4-FFF2-40B4-BE49-F238E27FC236}">
                <a16:creationId xmlns:a16="http://schemas.microsoft.com/office/drawing/2014/main" id="{828A0936-3DE0-0A97-85EA-B0A50A8B00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9" y="2069074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Example 3.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zh-CN" sz="2000" dirty="0">
                <a:ea typeface="宋体" panose="02010600030101010101" pitchFamily="2" charset="-122"/>
              </a:rPr>
              <a:t> is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–complete.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DC6A64F5-87C7-1FB6-0579-47DF12D7E95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 </a:t>
                </a:r>
              </a:p>
            </p:txBody>
          </p:sp>
        </mc:Choice>
        <mc:Fallback xmlns="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DC6A64F5-87C7-1FB6-0579-47DF12D7E9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6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9106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43D5EAC9-3ED8-4C97-8887-24463E34B07A}"/>
              </a:ext>
            </a:extLst>
          </p:cNvPr>
          <p:cNvGraphicFramePr>
            <a:graphicFrameLocks noGrp="1"/>
          </p:cNvGraphicFramePr>
          <p:nvPr/>
        </p:nvGraphicFramePr>
        <p:xfrm>
          <a:off x="7814425" y="4292929"/>
          <a:ext cx="393577" cy="121319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3577">
                  <a:extLst>
                    <a:ext uri="{9D8B030D-6E8A-4147-A177-3AD203B41FA5}">
                      <a16:colId xmlns:a16="http://schemas.microsoft.com/office/drawing/2014/main" val="3026311398"/>
                    </a:ext>
                  </a:extLst>
                </a:gridCol>
              </a:tblGrid>
              <a:tr h="277753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v</a:t>
                      </a:r>
                      <a:r>
                        <a:rPr lang="en-US" sz="1000" baseline="-25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20546"/>
                  </a:ext>
                </a:extLst>
              </a:tr>
              <a:tr h="255154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v</a:t>
                      </a:r>
                      <a:r>
                        <a:rPr lang="en-US" sz="1000" baseline="-25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650277"/>
                  </a:ext>
                </a:extLst>
              </a:tr>
              <a:tr h="304144">
                <a:tc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52988"/>
                  </a:ext>
                </a:extLst>
              </a:tr>
              <a:tr h="376142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/>
                        <a:t>v</a:t>
                      </a:r>
                      <a:r>
                        <a:rPr lang="en-US" sz="1000" baseline="-25000" dirty="0" err="1"/>
                        <a:t>n</a:t>
                      </a:r>
                      <a:endParaRPr lang="en-US" sz="10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22270"/>
                  </a:ext>
                </a:extLst>
              </a:tr>
            </a:tbl>
          </a:graphicData>
        </a:graphic>
      </p:graphicFrame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AFEED8A-F55C-4EA3-BCE5-1E544FC84A8B}"/>
              </a:ext>
            </a:extLst>
          </p:cNvPr>
          <p:cNvCxnSpPr>
            <a:cxnSpLocks/>
          </p:cNvCxnSpPr>
          <p:nvPr/>
        </p:nvCxnSpPr>
        <p:spPr>
          <a:xfrm flipV="1">
            <a:off x="7910784" y="4316097"/>
            <a:ext cx="1" cy="105929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322DD25C-2D83-4D74-98E9-F9185C9344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4696" y="4370798"/>
            <a:ext cx="66434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(G, k)</a:t>
            </a:r>
            <a:r>
              <a:rPr lang="en-US" altLang="en-US" sz="1600" dirty="0"/>
              <a:t> 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9E5B36D-0DB7-4A66-A1C8-DE9EEDF7C7D9}"/>
              </a:ext>
            </a:extLst>
          </p:cNvPr>
          <p:cNvCxnSpPr>
            <a:cxnSpLocks/>
          </p:cNvCxnSpPr>
          <p:nvPr/>
        </p:nvCxnSpPr>
        <p:spPr>
          <a:xfrm>
            <a:off x="2918805" y="4540075"/>
            <a:ext cx="1580225" cy="25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2FC728E7-8BC5-4A56-B03F-38D0678B5B31}"/>
              </a:ext>
            </a:extLst>
          </p:cNvPr>
          <p:cNvGraphicFramePr>
            <a:graphicFrameLocks noGrp="1"/>
          </p:cNvGraphicFramePr>
          <p:nvPr/>
        </p:nvGraphicFramePr>
        <p:xfrm>
          <a:off x="5347273" y="3992550"/>
          <a:ext cx="2544974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5095">
                  <a:extLst>
                    <a:ext uri="{9D8B030D-6E8A-4147-A177-3AD203B41FA5}">
                      <a16:colId xmlns:a16="http://schemas.microsoft.com/office/drawing/2014/main" val="4051857935"/>
                    </a:ext>
                  </a:extLst>
                </a:gridCol>
                <a:gridCol w="384291">
                  <a:extLst>
                    <a:ext uri="{9D8B030D-6E8A-4147-A177-3AD203B41FA5}">
                      <a16:colId xmlns:a16="http://schemas.microsoft.com/office/drawing/2014/main" val="2325076587"/>
                    </a:ext>
                  </a:extLst>
                </a:gridCol>
                <a:gridCol w="1266956">
                  <a:extLst>
                    <a:ext uri="{9D8B030D-6E8A-4147-A177-3AD203B41FA5}">
                      <a16:colId xmlns:a16="http://schemas.microsoft.com/office/drawing/2014/main" val="2567440026"/>
                    </a:ext>
                  </a:extLst>
                </a:gridCol>
                <a:gridCol w="498632">
                  <a:extLst>
                    <a:ext uri="{9D8B030D-6E8A-4147-A177-3AD203B41FA5}">
                      <a16:colId xmlns:a16="http://schemas.microsoft.com/office/drawing/2014/main" val="681947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 dirty="0"/>
                        <a:t>e</a:t>
                      </a:r>
                      <a:r>
                        <a:rPr lang="en-US" sz="10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e</a:t>
                      </a:r>
                      <a:r>
                        <a:rPr lang="en-US" sz="10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err="1"/>
                        <a:t>e</a:t>
                      </a:r>
                      <a:r>
                        <a:rPr lang="en-US" sz="1000" baseline="-25000" dirty="0" err="1"/>
                        <a:t>m</a:t>
                      </a:r>
                      <a:endParaRPr lang="en-US" sz="10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237363"/>
                  </a:ext>
                </a:extLst>
              </a:tr>
            </a:tbl>
          </a:graphicData>
        </a:graphic>
      </p:graphicFrame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3B7A6006-68E8-4829-8588-4185764CE263}"/>
              </a:ext>
            </a:extLst>
          </p:cNvPr>
          <p:cNvCxnSpPr/>
          <p:nvPr/>
        </p:nvCxnSpPr>
        <p:spPr>
          <a:xfrm>
            <a:off x="5347273" y="4210726"/>
            <a:ext cx="238665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Table 41">
            <a:extLst>
              <a:ext uri="{FF2B5EF4-FFF2-40B4-BE49-F238E27FC236}">
                <a16:creationId xmlns:a16="http://schemas.microsoft.com/office/drawing/2014/main" id="{DFA2B1EB-C61C-46F1-86A2-1851841C2D59}"/>
              </a:ext>
            </a:extLst>
          </p:cNvPr>
          <p:cNvGraphicFramePr>
            <a:graphicFrameLocks noGrp="1"/>
          </p:cNvGraphicFramePr>
          <p:nvPr/>
        </p:nvGraphicFramePr>
        <p:xfrm>
          <a:off x="5082689" y="4286001"/>
          <a:ext cx="296864" cy="12010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864">
                  <a:extLst>
                    <a:ext uri="{9D8B030D-6E8A-4147-A177-3AD203B41FA5}">
                      <a16:colId xmlns:a16="http://schemas.microsoft.com/office/drawing/2014/main" val="3026311398"/>
                    </a:ext>
                  </a:extLst>
                </a:gridCol>
              </a:tblGrid>
              <a:tr h="26768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20546"/>
                  </a:ext>
                </a:extLst>
              </a:tr>
              <a:tr h="266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650277"/>
                  </a:ext>
                </a:extLst>
              </a:tr>
              <a:tr h="307546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52988"/>
                  </a:ext>
                </a:extLst>
              </a:tr>
              <a:tr h="3449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22270"/>
                  </a:ext>
                </a:extLst>
              </a:tr>
            </a:tbl>
          </a:graphicData>
        </a:graphic>
      </p:graphicFrame>
      <p:sp>
        <p:nvSpPr>
          <p:cNvPr id="43" name="TextBox 42">
            <a:extLst>
              <a:ext uri="{FF2B5EF4-FFF2-40B4-BE49-F238E27FC236}">
                <a16:creationId xmlns:a16="http://schemas.microsoft.com/office/drawing/2014/main" id="{30B8234C-22AD-4917-A5E8-03B85075CA97}"/>
              </a:ext>
            </a:extLst>
          </p:cNvPr>
          <p:cNvSpPr txBox="1"/>
          <p:nvPr/>
        </p:nvSpPr>
        <p:spPr>
          <a:xfrm>
            <a:off x="7884346" y="4801530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⁞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3F8F962-8186-4F71-B79C-88F1FDD6CDB4}"/>
              </a:ext>
            </a:extLst>
          </p:cNvPr>
          <p:cNvSpPr txBox="1"/>
          <p:nvPr/>
        </p:nvSpPr>
        <p:spPr>
          <a:xfrm>
            <a:off x="5128090" y="4816588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⁞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E6D0E2E-E9DF-46CE-B94B-7FE1D3C0D2E5}"/>
              </a:ext>
            </a:extLst>
          </p:cNvPr>
          <p:cNvSpPr txBox="1"/>
          <p:nvPr/>
        </p:nvSpPr>
        <p:spPr>
          <a:xfrm>
            <a:off x="5409542" y="4810302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⁞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48AB94E-E6A2-44AF-898E-228E7DED90F4}"/>
              </a:ext>
            </a:extLst>
          </p:cNvPr>
          <p:cNvSpPr txBox="1"/>
          <p:nvPr/>
        </p:nvSpPr>
        <p:spPr>
          <a:xfrm>
            <a:off x="5810211" y="4807920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⁞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0BCCE4B-5A9B-4BFF-9E40-CFC4BFDDE8F6}"/>
              </a:ext>
            </a:extLst>
          </p:cNvPr>
          <p:cNvSpPr txBox="1"/>
          <p:nvPr/>
        </p:nvSpPr>
        <p:spPr>
          <a:xfrm>
            <a:off x="7438821" y="4816588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⁞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C3BFB91-3B39-4A85-88C1-75E6A2FDEA9B}"/>
              </a:ext>
            </a:extLst>
          </p:cNvPr>
          <p:cNvSpPr txBox="1"/>
          <p:nvPr/>
        </p:nvSpPr>
        <p:spPr>
          <a:xfrm>
            <a:off x="6630121" y="4837611"/>
            <a:ext cx="3994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b</a:t>
            </a:r>
            <a:r>
              <a:rPr lang="en-US" sz="1200" baseline="-25000" dirty="0" err="1"/>
              <a:t>ij</a:t>
            </a:r>
            <a:endParaRPr lang="en-US" sz="1200" baseline="-25000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DE7C01AE-9D5B-48D0-90F5-21EB9FAE594E}"/>
              </a:ext>
            </a:extLst>
          </p:cNvPr>
          <p:cNvSpPr/>
          <p:nvPr/>
        </p:nvSpPr>
        <p:spPr>
          <a:xfrm>
            <a:off x="6560597" y="4855443"/>
            <a:ext cx="399495" cy="2769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 Box 46">
            <a:extLst>
              <a:ext uri="{FF2B5EF4-FFF2-40B4-BE49-F238E27FC236}">
                <a16:creationId xmlns:a16="http://schemas.microsoft.com/office/drawing/2014/main" id="{31663383-ED97-46A3-A6DF-F91068D03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8044" y="3609665"/>
            <a:ext cx="1034291" cy="68326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buNone/>
            </a:pPr>
            <a:r>
              <a:rPr lang="en-US" sz="1200" dirty="0" err="1"/>
              <a:t>b</a:t>
            </a:r>
            <a:r>
              <a:rPr lang="en-US" sz="1200" baseline="-25000" dirty="0" err="1"/>
              <a:t>ij</a:t>
            </a:r>
            <a:r>
              <a:rPr lang="en-US" sz="1200" baseline="-25000" dirty="0"/>
              <a:t> </a:t>
            </a:r>
            <a:r>
              <a:rPr lang="en-US" sz="1200" dirty="0"/>
              <a:t>= 1 if v</a:t>
            </a:r>
            <a:r>
              <a:rPr lang="en-US" sz="1200" baseline="-25000" dirty="0"/>
              <a:t>i</a:t>
            </a:r>
            <a:r>
              <a:rPr lang="en-US" sz="1200" dirty="0"/>
              <a:t> is an end of </a:t>
            </a:r>
            <a:r>
              <a:rPr lang="en-US" sz="1200" dirty="0" err="1"/>
              <a:t>e</a:t>
            </a:r>
            <a:r>
              <a:rPr lang="en-US" sz="1200" baseline="-25000" dirty="0" err="1"/>
              <a:t>j</a:t>
            </a:r>
            <a:r>
              <a:rPr lang="en-US" sz="1200" dirty="0"/>
              <a:t>,</a:t>
            </a:r>
          </a:p>
          <a:p>
            <a:pPr>
              <a:buNone/>
            </a:pPr>
            <a:r>
              <a:rPr lang="en-US" sz="1200" dirty="0"/>
              <a:t>otherwise 0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A8509C08-CA6C-4891-BA03-F2C4D4E3CF73}"/>
              </a:ext>
            </a:extLst>
          </p:cNvPr>
          <p:cNvCxnSpPr>
            <a:cxnSpLocks/>
          </p:cNvCxnSpPr>
          <p:nvPr/>
        </p:nvCxnSpPr>
        <p:spPr>
          <a:xfrm flipH="1">
            <a:off x="6901587" y="4192894"/>
            <a:ext cx="1126457" cy="70311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0F43CC94-B31F-4651-9B0E-5646909BF2F0}"/>
              </a:ext>
            </a:extLst>
          </p:cNvPr>
          <p:cNvGraphicFramePr>
            <a:graphicFrameLocks noGrp="1"/>
          </p:cNvGraphicFramePr>
          <p:nvPr/>
        </p:nvGraphicFramePr>
        <p:xfrm>
          <a:off x="5362276" y="4269947"/>
          <a:ext cx="2502029" cy="11298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5454">
                  <a:extLst>
                    <a:ext uri="{9D8B030D-6E8A-4147-A177-3AD203B41FA5}">
                      <a16:colId xmlns:a16="http://schemas.microsoft.com/office/drawing/2014/main" val="773409695"/>
                    </a:ext>
                  </a:extLst>
                </a:gridCol>
                <a:gridCol w="390618">
                  <a:extLst>
                    <a:ext uri="{9D8B030D-6E8A-4147-A177-3AD203B41FA5}">
                      <a16:colId xmlns:a16="http://schemas.microsoft.com/office/drawing/2014/main" val="1399624265"/>
                    </a:ext>
                  </a:extLst>
                </a:gridCol>
                <a:gridCol w="1233996">
                  <a:extLst>
                    <a:ext uri="{9D8B030D-6E8A-4147-A177-3AD203B41FA5}">
                      <a16:colId xmlns:a16="http://schemas.microsoft.com/office/drawing/2014/main" val="1692318720"/>
                    </a:ext>
                  </a:extLst>
                </a:gridCol>
                <a:gridCol w="471961">
                  <a:extLst>
                    <a:ext uri="{9D8B030D-6E8A-4147-A177-3AD203B41FA5}">
                      <a16:colId xmlns:a16="http://schemas.microsoft.com/office/drawing/2014/main" val="3382932938"/>
                    </a:ext>
                  </a:extLst>
                </a:gridCol>
              </a:tblGrid>
              <a:tr h="251184"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1m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118306"/>
                  </a:ext>
                </a:extLst>
              </a:tr>
              <a:tr h="251184"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2m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69637"/>
                  </a:ext>
                </a:extLst>
              </a:tr>
              <a:tr h="305471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433520"/>
                  </a:ext>
                </a:extLst>
              </a:tr>
              <a:tr h="275770"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n2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b</a:t>
                      </a:r>
                      <a:r>
                        <a:rPr lang="en-US" sz="1200" baseline="-25000" dirty="0" err="1"/>
                        <a:t>nm</a:t>
                      </a:r>
                      <a:endParaRPr lang="en-US" sz="12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876469"/>
                  </a:ext>
                </a:extLst>
              </a:tr>
            </a:tbl>
          </a:graphicData>
        </a:graphic>
      </p:graphicFrame>
      <p:sp>
        <p:nvSpPr>
          <p:cNvPr id="2" name="Text Box 46">
            <a:extLst>
              <a:ext uri="{FF2B5EF4-FFF2-40B4-BE49-F238E27FC236}">
                <a16:creationId xmlns:a16="http://schemas.microsoft.com/office/drawing/2014/main" id="{92C545C1-606C-8FD6-6FD1-ED6D0A8C1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1605163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Now we have three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 problems: </a:t>
            </a:r>
            <a:r>
              <a:rPr lang="en-US" altLang="en-US" sz="2000" dirty="0">
                <a:solidFill>
                  <a:srgbClr val="00B050"/>
                </a:solidFill>
              </a:rPr>
              <a:t>SAT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rgbClr val="00B050"/>
                </a:solidFill>
              </a:rPr>
              <a:t>IS</a:t>
            </a:r>
            <a:r>
              <a:rPr lang="en-US" altLang="en-US" sz="2000" dirty="0"/>
              <a:t>, and </a:t>
            </a:r>
            <a:r>
              <a:rPr lang="en-US" altLang="en-US" sz="2000" dirty="0">
                <a:solidFill>
                  <a:srgbClr val="00B050"/>
                </a:solidFill>
              </a:rPr>
              <a:t>VC</a:t>
            </a:r>
            <a:r>
              <a:rPr lang="en-US" altLang="en-US" sz="2000" dirty="0"/>
              <a:t>.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75B8D19C-B972-7728-9F1D-4785514B2E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3647612"/>
            <a:ext cx="14065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We show: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Box 46">
                <a:extLst>
                  <a:ext uri="{FF2B5EF4-FFF2-40B4-BE49-F238E27FC236}">
                    <a16:creationId xmlns:a16="http://schemas.microsoft.com/office/drawing/2014/main" id="{F055DEB5-7C8A-F285-5683-49D832D9EEB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02187" y="3672101"/>
                <a:ext cx="615578" cy="41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zh-CN" sz="2000" dirty="0">
                    <a:ea typeface="宋体" panose="02010600030101010101" pitchFamily="2" charset="-122"/>
                  </a:rPr>
                  <a:t>   </a:t>
                </a:r>
              </a:p>
            </p:txBody>
          </p:sp>
        </mc:Choice>
        <mc:Fallback xmlns="">
          <p:sp>
            <p:nvSpPr>
              <p:cNvPr id="4" name="Text Box 46">
                <a:extLst>
                  <a:ext uri="{FF2B5EF4-FFF2-40B4-BE49-F238E27FC236}">
                    <a16:creationId xmlns:a16="http://schemas.microsoft.com/office/drawing/2014/main" id="{F055DEB5-7C8A-F285-5683-49D832D9EE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02187" y="3672101"/>
                <a:ext cx="615578" cy="418513"/>
              </a:xfrm>
              <a:prstGeom prst="rect">
                <a:avLst/>
              </a:prstGeom>
              <a:blipFill>
                <a:blip r:embed="rId2"/>
                <a:stretch>
                  <a:fillRect b="-144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Box 46">
            <a:extLst>
              <a:ext uri="{FF2B5EF4-FFF2-40B4-BE49-F238E27FC236}">
                <a16:creationId xmlns:a16="http://schemas.microsoft.com/office/drawing/2014/main" id="{15D8D5C4-1A16-677B-FDD3-74A3955EE4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0586" y="3647612"/>
            <a:ext cx="152248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en-US" sz="2000" dirty="0">
                <a:solidFill>
                  <a:srgbClr val="00B050"/>
                </a:solidFill>
              </a:rPr>
              <a:t> </a:t>
            </a:r>
            <a:endParaRPr lang="en-US" altLang="zh-CN" sz="2000" dirty="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E782B626-15D0-5D6D-A74B-3272B18E65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107" y="3681303"/>
            <a:ext cx="6643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VC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9308CDD-2A70-2DC8-4D9C-0287F87C0E58}"/>
              </a:ext>
            </a:extLst>
          </p:cNvPr>
          <p:cNvGrpSpPr/>
          <p:nvPr/>
        </p:nvGrpSpPr>
        <p:grpSpPr>
          <a:xfrm>
            <a:off x="835364" y="2514491"/>
            <a:ext cx="7234439" cy="1032375"/>
            <a:chOff x="871472" y="2589714"/>
            <a:chExt cx="7234439" cy="103237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3">
                  <a:extLst>
                    <a:ext uri="{FF2B5EF4-FFF2-40B4-BE49-F238E27FC236}">
                      <a16:creationId xmlns:a16="http://schemas.microsoft.com/office/drawing/2014/main" id="{E1AA99E9-B9A1-8EA5-3375-6C8B415A725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71472" y="2589714"/>
                  <a:ext cx="7234439" cy="1032375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>
                      <a:solidFill>
                        <a:schemeClr val="tx1"/>
                      </a:solidFill>
                      <a:latin typeface="+mn-lt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altLang="en-US" sz="1400" dirty="0">
                      <a:solidFill>
                        <a:srgbClr val="FF0000"/>
                      </a:solidFill>
                    </a:rPr>
                    <a:t>Vertex-Cover (</a:t>
                  </a:r>
                  <a:r>
                    <a:rPr lang="en-US" altLang="en-US" sz="1400" dirty="0">
                      <a:solidFill>
                        <a:srgbClr val="00B050"/>
                      </a:solidFill>
                    </a:rPr>
                    <a:t>VC</a:t>
                  </a:r>
                  <a:r>
                    <a:rPr lang="en-US" altLang="en-US" sz="1400" dirty="0">
                      <a:solidFill>
                        <a:srgbClr val="FF0000"/>
                      </a:solidFill>
                    </a:rPr>
                    <a:t>). </a:t>
                  </a:r>
                  <a:r>
                    <a:rPr lang="en-US" altLang="en-US" sz="1400" dirty="0"/>
                    <a:t>Given a graph G and an integer k, can we find a set C of k vertices in G such that every edge of G has at least one end in C?</a:t>
                  </a:r>
                </a:p>
                <a:p>
                  <a:pPr marL="0" indent="0">
                    <a:buNone/>
                  </a:pPr>
                  <a:r>
                    <a:rPr lang="en-US" altLang="en-US" sz="1400" dirty="0">
                      <a:solidFill>
                        <a:srgbClr val="FF0000"/>
                      </a:solidFill>
                    </a:rPr>
                    <a:t>Subset-Sum.</a:t>
                  </a:r>
                  <a:r>
                    <a:rPr lang="en-US" altLang="en-US" sz="1400" dirty="0"/>
                    <a:t> Given a set S = {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…, 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</a:t>
                  </a:r>
                  <a:r>
                    <a:rPr lang="en-US" altLang="en-US" sz="1400" dirty="0"/>
                    <a:t>} of integers and an integer H, is there a subset S’ of S whose sum is exactly H, i.e.,  </a:t>
                  </a:r>
                  <a14:m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pt-BR" alt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en-US" sz="1400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altLang="en-US" sz="1400" b="0" i="1" baseline="3000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a14:m>
                  <a:r>
                    <a:rPr lang="en-US" altLang="en-US" sz="1400" dirty="0"/>
                    <a:t> = H ?</a:t>
                  </a:r>
                </a:p>
                <a:p>
                  <a:pPr marL="0" indent="0">
                    <a:buNone/>
                  </a:pPr>
                  <a:endParaRPr lang="en-US" altLang="en-US" sz="1400" dirty="0"/>
                </a:p>
              </p:txBody>
            </p:sp>
          </mc:Choice>
          <mc:Fallback xmlns="">
            <p:sp>
              <p:nvSpPr>
                <p:cNvPr id="10" name="Rectangle 3">
                  <a:extLst>
                    <a:ext uri="{FF2B5EF4-FFF2-40B4-BE49-F238E27FC236}">
                      <a16:creationId xmlns:a16="http://schemas.microsoft.com/office/drawing/2014/main" id="{E1AA99E9-B9A1-8EA5-3375-6C8B415A725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71472" y="2589714"/>
                  <a:ext cx="7234439" cy="1032375"/>
                </a:xfrm>
                <a:prstGeom prst="rect">
                  <a:avLst/>
                </a:prstGeom>
                <a:blipFill>
                  <a:blip r:embed="rId3"/>
                  <a:stretch>
                    <a:fillRect l="-168" r="-420" b="-41618"/>
                  </a:stretch>
                </a:blip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B95B2F3-4EE5-EE3A-4D89-29D81CAC90C7}"/>
                </a:ext>
              </a:extLst>
            </p:cNvPr>
            <p:cNvCxnSpPr>
              <a:cxnSpLocks/>
            </p:cNvCxnSpPr>
            <p:nvPr/>
          </p:nvCxnSpPr>
          <p:spPr>
            <a:xfrm>
              <a:off x="871472" y="3098754"/>
              <a:ext cx="723443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 Box 46">
            <a:extLst>
              <a:ext uri="{FF2B5EF4-FFF2-40B4-BE49-F238E27FC236}">
                <a16:creationId xmlns:a16="http://schemas.microsoft.com/office/drawing/2014/main" id="{F3FB9593-6DB3-6F43-577A-66A865FAE5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9" y="2069074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Example 3.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zh-CN" sz="2000" dirty="0">
                <a:ea typeface="宋体" panose="02010600030101010101" pitchFamily="2" charset="-122"/>
              </a:rPr>
              <a:t> is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–complete.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3">
                <a:extLst>
                  <a:ext uri="{FF2B5EF4-FFF2-40B4-BE49-F238E27FC236}">
                    <a16:creationId xmlns:a16="http://schemas.microsoft.com/office/drawing/2014/main" id="{7E0BBA31-98F2-BAC4-ED33-C19A0A44B1E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 </a:t>
                </a:r>
              </a:p>
            </p:txBody>
          </p:sp>
        </mc:Choice>
        <mc:Fallback xmlns="">
          <p:sp>
            <p:nvSpPr>
              <p:cNvPr id="13" name="Rectangle 3">
                <a:extLst>
                  <a:ext uri="{FF2B5EF4-FFF2-40B4-BE49-F238E27FC236}">
                    <a16:creationId xmlns:a16="http://schemas.microsoft.com/office/drawing/2014/main" id="{7E0BBA31-98F2-BAC4-ED33-C19A0A44B1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4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2637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43D5EAC9-3ED8-4C97-8887-24463E34B07A}"/>
              </a:ext>
            </a:extLst>
          </p:cNvPr>
          <p:cNvGraphicFramePr>
            <a:graphicFrameLocks noGrp="1"/>
          </p:cNvGraphicFramePr>
          <p:nvPr/>
        </p:nvGraphicFramePr>
        <p:xfrm>
          <a:off x="7814425" y="4292929"/>
          <a:ext cx="393577" cy="121319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3577">
                  <a:extLst>
                    <a:ext uri="{9D8B030D-6E8A-4147-A177-3AD203B41FA5}">
                      <a16:colId xmlns:a16="http://schemas.microsoft.com/office/drawing/2014/main" val="3026311398"/>
                    </a:ext>
                  </a:extLst>
                </a:gridCol>
              </a:tblGrid>
              <a:tr h="277753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v</a:t>
                      </a:r>
                      <a:r>
                        <a:rPr lang="en-US" sz="1000" baseline="-25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20546"/>
                  </a:ext>
                </a:extLst>
              </a:tr>
              <a:tr h="255154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v</a:t>
                      </a:r>
                      <a:r>
                        <a:rPr lang="en-US" sz="1000" baseline="-25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650277"/>
                  </a:ext>
                </a:extLst>
              </a:tr>
              <a:tr h="304144">
                <a:tc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52988"/>
                  </a:ext>
                </a:extLst>
              </a:tr>
              <a:tr h="376142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/>
                        <a:t>v</a:t>
                      </a:r>
                      <a:r>
                        <a:rPr lang="en-US" sz="1000" baseline="-25000" dirty="0" err="1"/>
                        <a:t>n</a:t>
                      </a:r>
                      <a:endParaRPr lang="en-US" sz="10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22270"/>
                  </a:ext>
                </a:extLst>
              </a:tr>
            </a:tbl>
          </a:graphicData>
        </a:graphic>
      </p:graphicFrame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AFEED8A-F55C-4EA3-BCE5-1E544FC84A8B}"/>
              </a:ext>
            </a:extLst>
          </p:cNvPr>
          <p:cNvCxnSpPr>
            <a:cxnSpLocks/>
          </p:cNvCxnSpPr>
          <p:nvPr/>
        </p:nvCxnSpPr>
        <p:spPr>
          <a:xfrm flipV="1">
            <a:off x="7910784" y="4316097"/>
            <a:ext cx="1" cy="105929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322DD25C-2D83-4D74-98E9-F9185C9344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4696" y="4370798"/>
            <a:ext cx="66434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(G, k)</a:t>
            </a:r>
            <a:r>
              <a:rPr lang="en-US" altLang="en-US" sz="1600" dirty="0"/>
              <a:t> 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9E5B36D-0DB7-4A66-A1C8-DE9EEDF7C7D9}"/>
              </a:ext>
            </a:extLst>
          </p:cNvPr>
          <p:cNvCxnSpPr>
            <a:cxnSpLocks/>
          </p:cNvCxnSpPr>
          <p:nvPr/>
        </p:nvCxnSpPr>
        <p:spPr>
          <a:xfrm>
            <a:off x="2918805" y="4540075"/>
            <a:ext cx="1580225" cy="25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2FC728E7-8BC5-4A56-B03F-38D0678B5B31}"/>
              </a:ext>
            </a:extLst>
          </p:cNvPr>
          <p:cNvGraphicFramePr>
            <a:graphicFrameLocks noGrp="1"/>
          </p:cNvGraphicFramePr>
          <p:nvPr/>
        </p:nvGraphicFramePr>
        <p:xfrm>
          <a:off x="5347273" y="3992550"/>
          <a:ext cx="2544974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5095">
                  <a:extLst>
                    <a:ext uri="{9D8B030D-6E8A-4147-A177-3AD203B41FA5}">
                      <a16:colId xmlns:a16="http://schemas.microsoft.com/office/drawing/2014/main" val="4051857935"/>
                    </a:ext>
                  </a:extLst>
                </a:gridCol>
                <a:gridCol w="384291">
                  <a:extLst>
                    <a:ext uri="{9D8B030D-6E8A-4147-A177-3AD203B41FA5}">
                      <a16:colId xmlns:a16="http://schemas.microsoft.com/office/drawing/2014/main" val="2325076587"/>
                    </a:ext>
                  </a:extLst>
                </a:gridCol>
                <a:gridCol w="1266956">
                  <a:extLst>
                    <a:ext uri="{9D8B030D-6E8A-4147-A177-3AD203B41FA5}">
                      <a16:colId xmlns:a16="http://schemas.microsoft.com/office/drawing/2014/main" val="2567440026"/>
                    </a:ext>
                  </a:extLst>
                </a:gridCol>
                <a:gridCol w="498632">
                  <a:extLst>
                    <a:ext uri="{9D8B030D-6E8A-4147-A177-3AD203B41FA5}">
                      <a16:colId xmlns:a16="http://schemas.microsoft.com/office/drawing/2014/main" val="681947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 dirty="0"/>
                        <a:t>e</a:t>
                      </a:r>
                      <a:r>
                        <a:rPr lang="en-US" sz="10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e</a:t>
                      </a:r>
                      <a:r>
                        <a:rPr lang="en-US" sz="10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err="1"/>
                        <a:t>e</a:t>
                      </a:r>
                      <a:r>
                        <a:rPr lang="en-US" sz="1000" baseline="-25000" dirty="0" err="1"/>
                        <a:t>m</a:t>
                      </a:r>
                      <a:endParaRPr lang="en-US" sz="10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237363"/>
                  </a:ext>
                </a:extLst>
              </a:tr>
            </a:tbl>
          </a:graphicData>
        </a:graphic>
      </p:graphicFrame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3B7A6006-68E8-4829-8588-4185764CE263}"/>
              </a:ext>
            </a:extLst>
          </p:cNvPr>
          <p:cNvCxnSpPr/>
          <p:nvPr/>
        </p:nvCxnSpPr>
        <p:spPr>
          <a:xfrm>
            <a:off x="5347273" y="4210726"/>
            <a:ext cx="238665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Table 41">
            <a:extLst>
              <a:ext uri="{FF2B5EF4-FFF2-40B4-BE49-F238E27FC236}">
                <a16:creationId xmlns:a16="http://schemas.microsoft.com/office/drawing/2014/main" id="{DFA2B1EB-C61C-46F1-86A2-1851841C2D59}"/>
              </a:ext>
            </a:extLst>
          </p:cNvPr>
          <p:cNvGraphicFramePr>
            <a:graphicFrameLocks noGrp="1"/>
          </p:cNvGraphicFramePr>
          <p:nvPr/>
        </p:nvGraphicFramePr>
        <p:xfrm>
          <a:off x="5082689" y="4286001"/>
          <a:ext cx="296864" cy="12010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864">
                  <a:extLst>
                    <a:ext uri="{9D8B030D-6E8A-4147-A177-3AD203B41FA5}">
                      <a16:colId xmlns:a16="http://schemas.microsoft.com/office/drawing/2014/main" val="3026311398"/>
                    </a:ext>
                  </a:extLst>
                </a:gridCol>
              </a:tblGrid>
              <a:tr h="26768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20546"/>
                  </a:ext>
                </a:extLst>
              </a:tr>
              <a:tr h="266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650277"/>
                  </a:ext>
                </a:extLst>
              </a:tr>
              <a:tr h="307546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52988"/>
                  </a:ext>
                </a:extLst>
              </a:tr>
              <a:tr h="3449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22270"/>
                  </a:ext>
                </a:extLst>
              </a:tr>
            </a:tbl>
          </a:graphicData>
        </a:graphic>
      </p:graphicFrame>
      <p:sp>
        <p:nvSpPr>
          <p:cNvPr id="43" name="TextBox 42">
            <a:extLst>
              <a:ext uri="{FF2B5EF4-FFF2-40B4-BE49-F238E27FC236}">
                <a16:creationId xmlns:a16="http://schemas.microsoft.com/office/drawing/2014/main" id="{30B8234C-22AD-4917-A5E8-03B85075CA97}"/>
              </a:ext>
            </a:extLst>
          </p:cNvPr>
          <p:cNvSpPr txBox="1"/>
          <p:nvPr/>
        </p:nvSpPr>
        <p:spPr>
          <a:xfrm>
            <a:off x="7884346" y="4801530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⁞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3F8F962-8186-4F71-B79C-88F1FDD6CDB4}"/>
              </a:ext>
            </a:extLst>
          </p:cNvPr>
          <p:cNvSpPr txBox="1"/>
          <p:nvPr/>
        </p:nvSpPr>
        <p:spPr>
          <a:xfrm>
            <a:off x="5128090" y="4816588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⁞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E6D0E2E-E9DF-46CE-B94B-7FE1D3C0D2E5}"/>
              </a:ext>
            </a:extLst>
          </p:cNvPr>
          <p:cNvSpPr txBox="1"/>
          <p:nvPr/>
        </p:nvSpPr>
        <p:spPr>
          <a:xfrm>
            <a:off x="5409542" y="4810302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⁞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48AB94E-E6A2-44AF-898E-228E7DED90F4}"/>
              </a:ext>
            </a:extLst>
          </p:cNvPr>
          <p:cNvSpPr txBox="1"/>
          <p:nvPr/>
        </p:nvSpPr>
        <p:spPr>
          <a:xfrm>
            <a:off x="5810211" y="4807920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⁞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0BCCE4B-5A9B-4BFF-9E40-CFC4BFDDE8F6}"/>
              </a:ext>
            </a:extLst>
          </p:cNvPr>
          <p:cNvSpPr txBox="1"/>
          <p:nvPr/>
        </p:nvSpPr>
        <p:spPr>
          <a:xfrm>
            <a:off x="7438821" y="4816588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⁞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CB8CCFC-9F02-438E-8782-E8E467BBCB30}"/>
              </a:ext>
            </a:extLst>
          </p:cNvPr>
          <p:cNvSpPr/>
          <p:nvPr/>
        </p:nvSpPr>
        <p:spPr>
          <a:xfrm>
            <a:off x="5069145" y="4316096"/>
            <a:ext cx="2664785" cy="202108"/>
          </a:xfrm>
          <a:prstGeom prst="roundRect">
            <a:avLst/>
          </a:prstGeom>
          <a:noFill/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663532B8-D3F9-42D4-8E22-A4BAEFB90BD6}"/>
              </a:ext>
            </a:extLst>
          </p:cNvPr>
          <p:cNvSpPr/>
          <p:nvPr/>
        </p:nvSpPr>
        <p:spPr>
          <a:xfrm>
            <a:off x="5069145" y="4602149"/>
            <a:ext cx="2664785" cy="202108"/>
          </a:xfrm>
          <a:prstGeom prst="roundRect">
            <a:avLst/>
          </a:prstGeom>
          <a:noFill/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65462913-D862-4A58-A4EF-5B6B23BCBDAB}"/>
              </a:ext>
            </a:extLst>
          </p:cNvPr>
          <p:cNvSpPr/>
          <p:nvPr/>
        </p:nvSpPr>
        <p:spPr>
          <a:xfrm>
            <a:off x="5086292" y="5173280"/>
            <a:ext cx="2664785" cy="202108"/>
          </a:xfrm>
          <a:prstGeom prst="roundRect">
            <a:avLst/>
          </a:prstGeom>
          <a:noFill/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 Box 46">
            <a:extLst>
              <a:ext uri="{FF2B5EF4-FFF2-40B4-BE49-F238E27FC236}">
                <a16:creationId xmlns:a16="http://schemas.microsoft.com/office/drawing/2014/main" id="{6C418DB4-9BC5-4680-A62B-CD449FC9E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3930" y="3635571"/>
            <a:ext cx="1142800" cy="46166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buNone/>
            </a:pPr>
            <a:r>
              <a:rPr lang="en-US" sz="1200" dirty="0"/>
              <a:t>Regard each as an integer</a:t>
            </a:r>
            <a:endParaRPr lang="en-US" sz="1200" baseline="-25000" dirty="0"/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8A3C02C-2BE0-4D27-9C79-9FD00B474D7B}"/>
              </a:ext>
            </a:extLst>
          </p:cNvPr>
          <p:cNvCxnSpPr>
            <a:cxnSpLocks/>
          </p:cNvCxnSpPr>
          <p:nvPr/>
        </p:nvCxnSpPr>
        <p:spPr>
          <a:xfrm flipH="1">
            <a:off x="7733931" y="4097236"/>
            <a:ext cx="247094" cy="2735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FFC0C24B-C8C7-44EB-86FB-5EE4B137102D}"/>
              </a:ext>
            </a:extLst>
          </p:cNvPr>
          <p:cNvCxnSpPr>
            <a:cxnSpLocks/>
          </p:cNvCxnSpPr>
          <p:nvPr/>
        </p:nvCxnSpPr>
        <p:spPr>
          <a:xfrm flipH="1">
            <a:off x="7746545" y="4089828"/>
            <a:ext cx="333687" cy="51232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9CF176D-96CF-45E3-A809-3C281DFF5F2D}"/>
              </a:ext>
            </a:extLst>
          </p:cNvPr>
          <p:cNvCxnSpPr>
            <a:cxnSpLocks/>
          </p:cNvCxnSpPr>
          <p:nvPr/>
        </p:nvCxnSpPr>
        <p:spPr>
          <a:xfrm flipH="1">
            <a:off x="7699901" y="4082089"/>
            <a:ext cx="489434" cy="123170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0" name="Table 49">
            <a:extLst>
              <a:ext uri="{FF2B5EF4-FFF2-40B4-BE49-F238E27FC236}">
                <a16:creationId xmlns:a16="http://schemas.microsoft.com/office/drawing/2014/main" id="{73606905-A31A-4926-9C4E-20B9C5751503}"/>
              </a:ext>
            </a:extLst>
          </p:cNvPr>
          <p:cNvGraphicFramePr>
            <a:graphicFrameLocks noGrp="1"/>
          </p:cNvGraphicFramePr>
          <p:nvPr/>
        </p:nvGraphicFramePr>
        <p:xfrm>
          <a:off x="5362276" y="4269947"/>
          <a:ext cx="2502029" cy="11298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5454">
                  <a:extLst>
                    <a:ext uri="{9D8B030D-6E8A-4147-A177-3AD203B41FA5}">
                      <a16:colId xmlns:a16="http://schemas.microsoft.com/office/drawing/2014/main" val="773409695"/>
                    </a:ext>
                  </a:extLst>
                </a:gridCol>
                <a:gridCol w="390618">
                  <a:extLst>
                    <a:ext uri="{9D8B030D-6E8A-4147-A177-3AD203B41FA5}">
                      <a16:colId xmlns:a16="http://schemas.microsoft.com/office/drawing/2014/main" val="1399624265"/>
                    </a:ext>
                  </a:extLst>
                </a:gridCol>
                <a:gridCol w="1233996">
                  <a:extLst>
                    <a:ext uri="{9D8B030D-6E8A-4147-A177-3AD203B41FA5}">
                      <a16:colId xmlns:a16="http://schemas.microsoft.com/office/drawing/2014/main" val="1692318720"/>
                    </a:ext>
                  </a:extLst>
                </a:gridCol>
                <a:gridCol w="471961">
                  <a:extLst>
                    <a:ext uri="{9D8B030D-6E8A-4147-A177-3AD203B41FA5}">
                      <a16:colId xmlns:a16="http://schemas.microsoft.com/office/drawing/2014/main" val="3382932938"/>
                    </a:ext>
                  </a:extLst>
                </a:gridCol>
              </a:tblGrid>
              <a:tr h="251184"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1m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118306"/>
                  </a:ext>
                </a:extLst>
              </a:tr>
              <a:tr h="251184"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2m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69637"/>
                  </a:ext>
                </a:extLst>
              </a:tr>
              <a:tr h="305471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433520"/>
                  </a:ext>
                </a:extLst>
              </a:tr>
              <a:tr h="275770"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n2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b</a:t>
                      </a:r>
                      <a:r>
                        <a:rPr lang="en-US" sz="1200" baseline="-25000" dirty="0" err="1"/>
                        <a:t>nm</a:t>
                      </a:r>
                      <a:endParaRPr lang="en-US" sz="12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876469"/>
                  </a:ext>
                </a:extLst>
              </a:tr>
            </a:tbl>
          </a:graphicData>
        </a:graphic>
      </p:graphicFrame>
      <p:sp>
        <p:nvSpPr>
          <p:cNvPr id="3" name="Text Box 46">
            <a:extLst>
              <a:ext uri="{FF2B5EF4-FFF2-40B4-BE49-F238E27FC236}">
                <a16:creationId xmlns:a16="http://schemas.microsoft.com/office/drawing/2014/main" id="{270CE678-AB5A-B3F7-80E6-BCAE3A31D7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1605163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Now we have three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 problems: </a:t>
            </a:r>
            <a:r>
              <a:rPr lang="en-US" altLang="en-US" sz="2000" dirty="0">
                <a:solidFill>
                  <a:srgbClr val="00B050"/>
                </a:solidFill>
              </a:rPr>
              <a:t>SAT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rgbClr val="00B050"/>
                </a:solidFill>
              </a:rPr>
              <a:t>IS</a:t>
            </a:r>
            <a:r>
              <a:rPr lang="en-US" altLang="en-US" sz="2000" dirty="0"/>
              <a:t>, and </a:t>
            </a:r>
            <a:r>
              <a:rPr lang="en-US" altLang="en-US" sz="2000" dirty="0">
                <a:solidFill>
                  <a:srgbClr val="00B050"/>
                </a:solidFill>
              </a:rPr>
              <a:t>VC</a:t>
            </a:r>
            <a:r>
              <a:rPr lang="en-US" altLang="en-US" sz="2000" dirty="0"/>
              <a:t>.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E44E33AF-26A6-B7C7-9CF7-B486CF8B8F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3647612"/>
            <a:ext cx="14065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We show: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46">
                <a:extLst>
                  <a:ext uri="{FF2B5EF4-FFF2-40B4-BE49-F238E27FC236}">
                    <a16:creationId xmlns:a16="http://schemas.microsoft.com/office/drawing/2014/main" id="{C84CF3EC-8271-F2AD-D6AB-5F96D21D9B5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02187" y="3672101"/>
                <a:ext cx="615578" cy="41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zh-CN" sz="2000" dirty="0">
                    <a:ea typeface="宋体" panose="02010600030101010101" pitchFamily="2" charset="-122"/>
                  </a:rPr>
                  <a:t>   </a:t>
                </a:r>
              </a:p>
            </p:txBody>
          </p:sp>
        </mc:Choice>
        <mc:Fallback xmlns="">
          <p:sp>
            <p:nvSpPr>
              <p:cNvPr id="5" name="Text Box 46">
                <a:extLst>
                  <a:ext uri="{FF2B5EF4-FFF2-40B4-BE49-F238E27FC236}">
                    <a16:creationId xmlns:a16="http://schemas.microsoft.com/office/drawing/2014/main" id="{C84CF3EC-8271-F2AD-D6AB-5F96D21D9B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02187" y="3672101"/>
                <a:ext cx="615578" cy="418513"/>
              </a:xfrm>
              <a:prstGeom prst="rect">
                <a:avLst/>
              </a:prstGeom>
              <a:blipFill>
                <a:blip r:embed="rId2"/>
                <a:stretch>
                  <a:fillRect b="-144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46">
            <a:extLst>
              <a:ext uri="{FF2B5EF4-FFF2-40B4-BE49-F238E27FC236}">
                <a16:creationId xmlns:a16="http://schemas.microsoft.com/office/drawing/2014/main" id="{FAED7601-B55A-1834-19C7-1F63C35979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0586" y="3647612"/>
            <a:ext cx="152248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en-US" sz="2000" dirty="0">
                <a:solidFill>
                  <a:srgbClr val="00B050"/>
                </a:solidFill>
              </a:rPr>
              <a:t> </a:t>
            </a:r>
            <a:endParaRPr lang="en-US" altLang="zh-CN" sz="2000" dirty="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621A6CF1-28D1-4850-0142-FE170C0CA1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107" y="3681303"/>
            <a:ext cx="6643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VC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D46B63A-01A5-DBFE-7C0C-016CDCDC4FF8}"/>
              </a:ext>
            </a:extLst>
          </p:cNvPr>
          <p:cNvGrpSpPr/>
          <p:nvPr/>
        </p:nvGrpSpPr>
        <p:grpSpPr>
          <a:xfrm>
            <a:off x="835364" y="2514491"/>
            <a:ext cx="7234439" cy="1032375"/>
            <a:chOff x="871472" y="2589714"/>
            <a:chExt cx="7234439" cy="103237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3">
                  <a:extLst>
                    <a:ext uri="{FF2B5EF4-FFF2-40B4-BE49-F238E27FC236}">
                      <a16:creationId xmlns:a16="http://schemas.microsoft.com/office/drawing/2014/main" id="{8DFD5265-9110-1AC3-39FB-32951EDEDED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71472" y="2589714"/>
                  <a:ext cx="7234439" cy="1032375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>
                      <a:solidFill>
                        <a:schemeClr val="tx1"/>
                      </a:solidFill>
                      <a:latin typeface="+mn-lt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altLang="en-US" sz="1400" dirty="0">
                      <a:solidFill>
                        <a:srgbClr val="FF0000"/>
                      </a:solidFill>
                    </a:rPr>
                    <a:t>Vertex-Cover (</a:t>
                  </a:r>
                  <a:r>
                    <a:rPr lang="en-US" altLang="en-US" sz="1400" dirty="0">
                      <a:solidFill>
                        <a:srgbClr val="00B050"/>
                      </a:solidFill>
                    </a:rPr>
                    <a:t>VC</a:t>
                  </a:r>
                  <a:r>
                    <a:rPr lang="en-US" altLang="en-US" sz="1400" dirty="0">
                      <a:solidFill>
                        <a:srgbClr val="FF0000"/>
                      </a:solidFill>
                    </a:rPr>
                    <a:t>). </a:t>
                  </a:r>
                  <a:r>
                    <a:rPr lang="en-US" altLang="en-US" sz="1400" dirty="0"/>
                    <a:t>Given a graph G and an integer k, can we find a set C of k vertices in G such that every edge of G has at least one end in C?</a:t>
                  </a:r>
                </a:p>
                <a:p>
                  <a:pPr marL="0" indent="0">
                    <a:buNone/>
                  </a:pPr>
                  <a:r>
                    <a:rPr lang="en-US" altLang="en-US" sz="1400" dirty="0">
                      <a:solidFill>
                        <a:srgbClr val="FF0000"/>
                      </a:solidFill>
                    </a:rPr>
                    <a:t>Subset-Sum.</a:t>
                  </a:r>
                  <a:r>
                    <a:rPr lang="en-US" altLang="en-US" sz="1400" dirty="0"/>
                    <a:t> Given a set S = {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…, 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</a:t>
                  </a:r>
                  <a:r>
                    <a:rPr lang="en-US" altLang="en-US" sz="1400" dirty="0"/>
                    <a:t>} of integers and an integer H, is there a subset S’ of S whose sum is exactly H, i.e.,  </a:t>
                  </a:r>
                  <a14:m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pt-BR" alt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en-US" sz="1400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altLang="en-US" sz="1400" b="0" i="1" baseline="3000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a14:m>
                  <a:r>
                    <a:rPr lang="en-US" altLang="en-US" sz="1400" dirty="0"/>
                    <a:t> = H ?</a:t>
                  </a:r>
                </a:p>
                <a:p>
                  <a:pPr marL="0" indent="0">
                    <a:buNone/>
                  </a:pPr>
                  <a:endParaRPr lang="en-US" altLang="en-US" sz="1400" dirty="0"/>
                </a:p>
              </p:txBody>
            </p:sp>
          </mc:Choice>
          <mc:Fallback xmlns="">
            <p:sp>
              <p:nvSpPr>
                <p:cNvPr id="11" name="Rectangle 3">
                  <a:extLst>
                    <a:ext uri="{FF2B5EF4-FFF2-40B4-BE49-F238E27FC236}">
                      <a16:creationId xmlns:a16="http://schemas.microsoft.com/office/drawing/2014/main" id="{8DFD5265-9110-1AC3-39FB-32951EDEDED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71472" y="2589714"/>
                  <a:ext cx="7234439" cy="1032375"/>
                </a:xfrm>
                <a:prstGeom prst="rect">
                  <a:avLst/>
                </a:prstGeom>
                <a:blipFill>
                  <a:blip r:embed="rId3"/>
                  <a:stretch>
                    <a:fillRect l="-168" r="-420" b="-41618"/>
                  </a:stretch>
                </a:blip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91D48C8-699D-F56C-EE86-1BE494244092}"/>
                </a:ext>
              </a:extLst>
            </p:cNvPr>
            <p:cNvCxnSpPr>
              <a:cxnSpLocks/>
            </p:cNvCxnSpPr>
            <p:nvPr/>
          </p:nvCxnSpPr>
          <p:spPr>
            <a:xfrm>
              <a:off x="871472" y="3098754"/>
              <a:ext cx="723443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Box 46">
            <a:extLst>
              <a:ext uri="{FF2B5EF4-FFF2-40B4-BE49-F238E27FC236}">
                <a16:creationId xmlns:a16="http://schemas.microsoft.com/office/drawing/2014/main" id="{FEFF3F79-7962-897B-9763-CBAE2AF39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9" y="2069074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Example 3.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zh-CN" sz="2000" dirty="0">
                <a:ea typeface="宋体" panose="02010600030101010101" pitchFamily="2" charset="-122"/>
              </a:rPr>
              <a:t> is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–complete.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F61A0C2A-E501-B320-6B47-728F391DDF9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 </a:t>
                </a:r>
              </a:p>
            </p:txBody>
          </p:sp>
        </mc:Choice>
        <mc:Fallback xmlns="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F61A0C2A-E501-B320-6B47-728F391DDF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4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6978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43D5EAC9-3ED8-4C97-8887-24463E34B07A}"/>
              </a:ext>
            </a:extLst>
          </p:cNvPr>
          <p:cNvGraphicFramePr>
            <a:graphicFrameLocks noGrp="1"/>
          </p:cNvGraphicFramePr>
          <p:nvPr/>
        </p:nvGraphicFramePr>
        <p:xfrm>
          <a:off x="7814425" y="4292929"/>
          <a:ext cx="393577" cy="121319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3577">
                  <a:extLst>
                    <a:ext uri="{9D8B030D-6E8A-4147-A177-3AD203B41FA5}">
                      <a16:colId xmlns:a16="http://schemas.microsoft.com/office/drawing/2014/main" val="3026311398"/>
                    </a:ext>
                  </a:extLst>
                </a:gridCol>
              </a:tblGrid>
              <a:tr h="277753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v</a:t>
                      </a:r>
                      <a:r>
                        <a:rPr lang="en-US" sz="1000" baseline="-25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20546"/>
                  </a:ext>
                </a:extLst>
              </a:tr>
              <a:tr h="255154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v</a:t>
                      </a:r>
                      <a:r>
                        <a:rPr lang="en-US" sz="1000" baseline="-25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650277"/>
                  </a:ext>
                </a:extLst>
              </a:tr>
              <a:tr h="304144">
                <a:tc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52988"/>
                  </a:ext>
                </a:extLst>
              </a:tr>
              <a:tr h="376142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/>
                        <a:t>v</a:t>
                      </a:r>
                      <a:r>
                        <a:rPr lang="en-US" sz="1000" baseline="-25000" dirty="0" err="1"/>
                        <a:t>n</a:t>
                      </a:r>
                      <a:endParaRPr lang="en-US" sz="10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22270"/>
                  </a:ext>
                </a:extLst>
              </a:tr>
            </a:tbl>
          </a:graphicData>
        </a:graphic>
      </p:graphicFrame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AFEED8A-F55C-4EA3-BCE5-1E544FC84A8B}"/>
              </a:ext>
            </a:extLst>
          </p:cNvPr>
          <p:cNvCxnSpPr>
            <a:cxnSpLocks/>
          </p:cNvCxnSpPr>
          <p:nvPr/>
        </p:nvCxnSpPr>
        <p:spPr>
          <a:xfrm flipV="1">
            <a:off x="7910784" y="4316097"/>
            <a:ext cx="1" cy="105929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322DD25C-2D83-4D74-98E9-F9185C9344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4696" y="4370798"/>
            <a:ext cx="66434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(G, k)</a:t>
            </a:r>
            <a:r>
              <a:rPr lang="en-US" altLang="en-US" sz="1600" dirty="0"/>
              <a:t> 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9E5B36D-0DB7-4A66-A1C8-DE9EEDF7C7D9}"/>
              </a:ext>
            </a:extLst>
          </p:cNvPr>
          <p:cNvCxnSpPr>
            <a:cxnSpLocks/>
          </p:cNvCxnSpPr>
          <p:nvPr/>
        </p:nvCxnSpPr>
        <p:spPr>
          <a:xfrm>
            <a:off x="2918805" y="4540075"/>
            <a:ext cx="1580225" cy="25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2FC728E7-8BC5-4A56-B03F-38D0678B5B31}"/>
              </a:ext>
            </a:extLst>
          </p:cNvPr>
          <p:cNvGraphicFramePr>
            <a:graphicFrameLocks noGrp="1"/>
          </p:cNvGraphicFramePr>
          <p:nvPr/>
        </p:nvGraphicFramePr>
        <p:xfrm>
          <a:off x="5347273" y="3992550"/>
          <a:ext cx="2544974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5095">
                  <a:extLst>
                    <a:ext uri="{9D8B030D-6E8A-4147-A177-3AD203B41FA5}">
                      <a16:colId xmlns:a16="http://schemas.microsoft.com/office/drawing/2014/main" val="4051857935"/>
                    </a:ext>
                  </a:extLst>
                </a:gridCol>
                <a:gridCol w="384291">
                  <a:extLst>
                    <a:ext uri="{9D8B030D-6E8A-4147-A177-3AD203B41FA5}">
                      <a16:colId xmlns:a16="http://schemas.microsoft.com/office/drawing/2014/main" val="2325076587"/>
                    </a:ext>
                  </a:extLst>
                </a:gridCol>
                <a:gridCol w="1266956">
                  <a:extLst>
                    <a:ext uri="{9D8B030D-6E8A-4147-A177-3AD203B41FA5}">
                      <a16:colId xmlns:a16="http://schemas.microsoft.com/office/drawing/2014/main" val="2567440026"/>
                    </a:ext>
                  </a:extLst>
                </a:gridCol>
                <a:gridCol w="498632">
                  <a:extLst>
                    <a:ext uri="{9D8B030D-6E8A-4147-A177-3AD203B41FA5}">
                      <a16:colId xmlns:a16="http://schemas.microsoft.com/office/drawing/2014/main" val="681947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 dirty="0"/>
                        <a:t>e</a:t>
                      </a:r>
                      <a:r>
                        <a:rPr lang="en-US" sz="10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e</a:t>
                      </a:r>
                      <a:r>
                        <a:rPr lang="en-US" sz="10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err="1"/>
                        <a:t>e</a:t>
                      </a:r>
                      <a:r>
                        <a:rPr lang="en-US" sz="1000" baseline="-25000" dirty="0" err="1"/>
                        <a:t>m</a:t>
                      </a:r>
                      <a:endParaRPr lang="en-US" sz="10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237363"/>
                  </a:ext>
                </a:extLst>
              </a:tr>
            </a:tbl>
          </a:graphicData>
        </a:graphic>
      </p:graphicFrame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3B7A6006-68E8-4829-8588-4185764CE263}"/>
              </a:ext>
            </a:extLst>
          </p:cNvPr>
          <p:cNvCxnSpPr/>
          <p:nvPr/>
        </p:nvCxnSpPr>
        <p:spPr>
          <a:xfrm>
            <a:off x="5347273" y="4210726"/>
            <a:ext cx="238665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Table 41">
            <a:extLst>
              <a:ext uri="{FF2B5EF4-FFF2-40B4-BE49-F238E27FC236}">
                <a16:creationId xmlns:a16="http://schemas.microsoft.com/office/drawing/2014/main" id="{DFA2B1EB-C61C-46F1-86A2-1851841C2D59}"/>
              </a:ext>
            </a:extLst>
          </p:cNvPr>
          <p:cNvGraphicFramePr>
            <a:graphicFrameLocks noGrp="1"/>
          </p:cNvGraphicFramePr>
          <p:nvPr/>
        </p:nvGraphicFramePr>
        <p:xfrm>
          <a:off x="5082689" y="4286001"/>
          <a:ext cx="296864" cy="12010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864">
                  <a:extLst>
                    <a:ext uri="{9D8B030D-6E8A-4147-A177-3AD203B41FA5}">
                      <a16:colId xmlns:a16="http://schemas.microsoft.com/office/drawing/2014/main" val="3026311398"/>
                    </a:ext>
                  </a:extLst>
                </a:gridCol>
              </a:tblGrid>
              <a:tr h="26768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20546"/>
                  </a:ext>
                </a:extLst>
              </a:tr>
              <a:tr h="266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650277"/>
                  </a:ext>
                </a:extLst>
              </a:tr>
              <a:tr h="307546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52988"/>
                  </a:ext>
                </a:extLst>
              </a:tr>
              <a:tr h="3449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22270"/>
                  </a:ext>
                </a:extLst>
              </a:tr>
            </a:tbl>
          </a:graphicData>
        </a:graphic>
      </p:graphicFrame>
      <p:sp>
        <p:nvSpPr>
          <p:cNvPr id="43" name="TextBox 42">
            <a:extLst>
              <a:ext uri="{FF2B5EF4-FFF2-40B4-BE49-F238E27FC236}">
                <a16:creationId xmlns:a16="http://schemas.microsoft.com/office/drawing/2014/main" id="{30B8234C-22AD-4917-A5E8-03B85075CA97}"/>
              </a:ext>
            </a:extLst>
          </p:cNvPr>
          <p:cNvSpPr txBox="1"/>
          <p:nvPr/>
        </p:nvSpPr>
        <p:spPr>
          <a:xfrm>
            <a:off x="7884346" y="4801530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⁞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3F8F962-8186-4F71-B79C-88F1FDD6CDB4}"/>
              </a:ext>
            </a:extLst>
          </p:cNvPr>
          <p:cNvSpPr txBox="1"/>
          <p:nvPr/>
        </p:nvSpPr>
        <p:spPr>
          <a:xfrm>
            <a:off x="5128090" y="4816588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⁞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E6D0E2E-E9DF-46CE-B94B-7FE1D3C0D2E5}"/>
              </a:ext>
            </a:extLst>
          </p:cNvPr>
          <p:cNvSpPr txBox="1"/>
          <p:nvPr/>
        </p:nvSpPr>
        <p:spPr>
          <a:xfrm>
            <a:off x="5409542" y="4810302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⁞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48AB94E-E6A2-44AF-898E-228E7DED90F4}"/>
              </a:ext>
            </a:extLst>
          </p:cNvPr>
          <p:cNvSpPr txBox="1"/>
          <p:nvPr/>
        </p:nvSpPr>
        <p:spPr>
          <a:xfrm>
            <a:off x="5810211" y="4807920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⁞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0BCCE4B-5A9B-4BFF-9E40-CFC4BFDDE8F6}"/>
              </a:ext>
            </a:extLst>
          </p:cNvPr>
          <p:cNvSpPr txBox="1"/>
          <p:nvPr/>
        </p:nvSpPr>
        <p:spPr>
          <a:xfrm>
            <a:off x="7438821" y="4816588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⁞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CB8CCFC-9F02-438E-8782-E8E467BBCB30}"/>
              </a:ext>
            </a:extLst>
          </p:cNvPr>
          <p:cNvSpPr/>
          <p:nvPr/>
        </p:nvSpPr>
        <p:spPr>
          <a:xfrm>
            <a:off x="5069145" y="4316096"/>
            <a:ext cx="2664785" cy="202108"/>
          </a:xfrm>
          <a:prstGeom prst="roundRect">
            <a:avLst/>
          </a:prstGeom>
          <a:noFill/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663532B8-D3F9-42D4-8E22-A4BAEFB90BD6}"/>
              </a:ext>
            </a:extLst>
          </p:cNvPr>
          <p:cNvSpPr/>
          <p:nvPr/>
        </p:nvSpPr>
        <p:spPr>
          <a:xfrm>
            <a:off x="5069145" y="4602149"/>
            <a:ext cx="2664785" cy="202108"/>
          </a:xfrm>
          <a:prstGeom prst="roundRect">
            <a:avLst/>
          </a:prstGeom>
          <a:noFill/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65462913-D862-4A58-A4EF-5B6B23BCBDAB}"/>
              </a:ext>
            </a:extLst>
          </p:cNvPr>
          <p:cNvSpPr/>
          <p:nvPr/>
        </p:nvSpPr>
        <p:spPr>
          <a:xfrm>
            <a:off x="5086292" y="5173280"/>
            <a:ext cx="2664785" cy="202108"/>
          </a:xfrm>
          <a:prstGeom prst="roundRect">
            <a:avLst/>
          </a:prstGeom>
          <a:noFill/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 Box 46">
            <a:extLst>
              <a:ext uri="{FF2B5EF4-FFF2-40B4-BE49-F238E27FC236}">
                <a16:creationId xmlns:a16="http://schemas.microsoft.com/office/drawing/2014/main" id="{6C418DB4-9BC5-4680-A62B-CD449FC9E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3930" y="3635571"/>
            <a:ext cx="1142800" cy="46166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buNone/>
            </a:pPr>
            <a:r>
              <a:rPr lang="en-US" sz="1200" dirty="0"/>
              <a:t>Regard each as an integer</a:t>
            </a:r>
            <a:endParaRPr lang="en-US" sz="1200" baseline="-25000" dirty="0"/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8A3C02C-2BE0-4D27-9C79-9FD00B474D7B}"/>
              </a:ext>
            </a:extLst>
          </p:cNvPr>
          <p:cNvCxnSpPr>
            <a:cxnSpLocks/>
          </p:cNvCxnSpPr>
          <p:nvPr/>
        </p:nvCxnSpPr>
        <p:spPr>
          <a:xfrm flipH="1">
            <a:off x="7733931" y="4097236"/>
            <a:ext cx="247094" cy="2735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FFC0C24B-C8C7-44EB-86FB-5EE4B137102D}"/>
              </a:ext>
            </a:extLst>
          </p:cNvPr>
          <p:cNvCxnSpPr>
            <a:cxnSpLocks/>
          </p:cNvCxnSpPr>
          <p:nvPr/>
        </p:nvCxnSpPr>
        <p:spPr>
          <a:xfrm flipH="1">
            <a:off x="7746545" y="4089828"/>
            <a:ext cx="333687" cy="51232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9CF176D-96CF-45E3-A809-3C281DFF5F2D}"/>
              </a:ext>
            </a:extLst>
          </p:cNvPr>
          <p:cNvCxnSpPr>
            <a:cxnSpLocks/>
          </p:cNvCxnSpPr>
          <p:nvPr/>
        </p:nvCxnSpPr>
        <p:spPr>
          <a:xfrm flipH="1">
            <a:off x="7699901" y="4082089"/>
            <a:ext cx="489434" cy="123170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 Box 46">
            <a:extLst>
              <a:ext uri="{FF2B5EF4-FFF2-40B4-BE49-F238E27FC236}">
                <a16:creationId xmlns:a16="http://schemas.microsoft.com/office/drawing/2014/main" id="{23C9ECA8-9AD0-4FEA-8934-318828D273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382" y="4731869"/>
            <a:ext cx="34111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There is a vertex cover of k vertices if and only if there are k rows whose sum is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9EB279F1-20DD-4737-AB0B-9B76D9FD2999}"/>
              </a:ext>
            </a:extLst>
          </p:cNvPr>
          <p:cNvCxnSpPr>
            <a:cxnSpLocks/>
          </p:cNvCxnSpPr>
          <p:nvPr/>
        </p:nvCxnSpPr>
        <p:spPr>
          <a:xfrm flipV="1">
            <a:off x="4821895" y="4705250"/>
            <a:ext cx="219060" cy="820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41DFC089-057C-49CE-A162-E62D33687059}"/>
              </a:ext>
            </a:extLst>
          </p:cNvPr>
          <p:cNvCxnSpPr>
            <a:cxnSpLocks/>
          </p:cNvCxnSpPr>
          <p:nvPr/>
        </p:nvCxnSpPr>
        <p:spPr>
          <a:xfrm flipV="1">
            <a:off x="4811658" y="4947214"/>
            <a:ext cx="219060" cy="820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DC4FBC55-9AE6-400E-9F9A-AD70D2CA5DCB}"/>
              </a:ext>
            </a:extLst>
          </p:cNvPr>
          <p:cNvCxnSpPr>
            <a:cxnSpLocks/>
          </p:cNvCxnSpPr>
          <p:nvPr/>
        </p:nvCxnSpPr>
        <p:spPr>
          <a:xfrm flipV="1">
            <a:off x="4831955" y="5105205"/>
            <a:ext cx="219060" cy="820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Left Brace 26">
            <a:extLst>
              <a:ext uri="{FF2B5EF4-FFF2-40B4-BE49-F238E27FC236}">
                <a16:creationId xmlns:a16="http://schemas.microsoft.com/office/drawing/2014/main" id="{420C1477-48B4-415A-850E-B4376F06A697}"/>
              </a:ext>
            </a:extLst>
          </p:cNvPr>
          <p:cNvSpPr/>
          <p:nvPr/>
        </p:nvSpPr>
        <p:spPr>
          <a:xfrm>
            <a:off x="4553405" y="4649515"/>
            <a:ext cx="219060" cy="500019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C23437B9-F140-4A6E-A8B8-99327C956873}"/>
              </a:ext>
            </a:extLst>
          </p:cNvPr>
          <p:cNvSpPr/>
          <p:nvPr/>
        </p:nvSpPr>
        <p:spPr>
          <a:xfrm>
            <a:off x="4347378" y="5024761"/>
            <a:ext cx="659628" cy="612559"/>
          </a:xfrm>
          <a:custGeom>
            <a:avLst/>
            <a:gdLst>
              <a:gd name="connsiteX0" fmla="*/ 2680 w 659628"/>
              <a:gd name="connsiteY0" fmla="*/ 0 h 612559"/>
              <a:gd name="connsiteX1" fmla="*/ 100335 w 659628"/>
              <a:gd name="connsiteY1" fmla="*/ 461639 h 612559"/>
              <a:gd name="connsiteX2" fmla="*/ 659628 w 659628"/>
              <a:gd name="connsiteY2" fmla="*/ 612559 h 612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9628" h="612559">
                <a:moveTo>
                  <a:pt x="2680" y="0"/>
                </a:moveTo>
                <a:cubicBezTo>
                  <a:pt x="-3238" y="179773"/>
                  <a:pt x="-9156" y="359546"/>
                  <a:pt x="100335" y="461639"/>
                </a:cubicBezTo>
                <a:cubicBezTo>
                  <a:pt x="209826" y="563732"/>
                  <a:pt x="434727" y="588145"/>
                  <a:pt x="659628" y="612559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3" name="Table 52">
            <a:extLst>
              <a:ext uri="{FF2B5EF4-FFF2-40B4-BE49-F238E27FC236}">
                <a16:creationId xmlns:a16="http://schemas.microsoft.com/office/drawing/2014/main" id="{DEC9122F-C6C7-4026-9B30-F14DA7810441}"/>
              </a:ext>
            </a:extLst>
          </p:cNvPr>
          <p:cNvGraphicFramePr>
            <a:graphicFrameLocks noGrp="1"/>
          </p:cNvGraphicFramePr>
          <p:nvPr/>
        </p:nvGraphicFramePr>
        <p:xfrm>
          <a:off x="5082690" y="5476697"/>
          <a:ext cx="2809560" cy="274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1667">
                  <a:extLst>
                    <a:ext uri="{9D8B030D-6E8A-4147-A177-3AD203B41FA5}">
                      <a16:colId xmlns:a16="http://schemas.microsoft.com/office/drawing/2014/main" val="2263893509"/>
                    </a:ext>
                  </a:extLst>
                </a:gridCol>
                <a:gridCol w="417251">
                  <a:extLst>
                    <a:ext uri="{9D8B030D-6E8A-4147-A177-3AD203B41FA5}">
                      <a16:colId xmlns:a16="http://schemas.microsoft.com/office/drawing/2014/main" val="3317728514"/>
                    </a:ext>
                  </a:extLst>
                </a:gridCol>
                <a:gridCol w="656947">
                  <a:extLst>
                    <a:ext uri="{9D8B030D-6E8A-4147-A177-3AD203B41FA5}">
                      <a16:colId xmlns:a16="http://schemas.microsoft.com/office/drawing/2014/main" val="2252722011"/>
                    </a:ext>
                  </a:extLst>
                </a:gridCol>
                <a:gridCol w="994299">
                  <a:extLst>
                    <a:ext uri="{9D8B030D-6E8A-4147-A177-3AD203B41FA5}">
                      <a16:colId xmlns:a16="http://schemas.microsoft.com/office/drawing/2014/main" val="2803241060"/>
                    </a:ext>
                  </a:extLst>
                </a:gridCol>
                <a:gridCol w="479396">
                  <a:extLst>
                    <a:ext uri="{9D8B030D-6E8A-4147-A177-3AD203B41FA5}">
                      <a16:colId xmlns:a16="http://schemas.microsoft.com/office/drawing/2014/main" val="199835468"/>
                    </a:ext>
                  </a:extLst>
                </a:gridCol>
              </a:tblGrid>
              <a:tr h="250837">
                <a:tc>
                  <a:txBody>
                    <a:bodyPr/>
                    <a:lstStyle/>
                    <a:p>
                      <a:r>
                        <a:rPr lang="en-US" sz="1200" dirty="0"/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≥1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≥1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≥1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627826"/>
                  </a:ext>
                </a:extLst>
              </a:tr>
            </a:tbl>
          </a:graphicData>
        </a:graphic>
      </p:graphicFrame>
      <p:sp>
        <p:nvSpPr>
          <p:cNvPr id="54" name="Text Box 46">
            <a:extLst>
              <a:ext uri="{FF2B5EF4-FFF2-40B4-BE49-F238E27FC236}">
                <a16:creationId xmlns:a16="http://schemas.microsoft.com/office/drawing/2014/main" id="{0011AD06-37D5-41DD-A404-79CF4650C6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399" y="4712502"/>
            <a:ext cx="3456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+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4F3B38D1-0781-485D-9594-D6AA8D754396}"/>
              </a:ext>
            </a:extLst>
          </p:cNvPr>
          <p:cNvSpPr/>
          <p:nvPr/>
        </p:nvSpPr>
        <p:spPr>
          <a:xfrm>
            <a:off x="5109392" y="5511726"/>
            <a:ext cx="2664785" cy="20210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0" name="Table 59">
            <a:extLst>
              <a:ext uri="{FF2B5EF4-FFF2-40B4-BE49-F238E27FC236}">
                <a16:creationId xmlns:a16="http://schemas.microsoft.com/office/drawing/2014/main" id="{2AECF410-161E-4775-8394-29BF7A39DF87}"/>
              </a:ext>
            </a:extLst>
          </p:cNvPr>
          <p:cNvGraphicFramePr>
            <a:graphicFrameLocks noGrp="1"/>
          </p:cNvGraphicFramePr>
          <p:nvPr/>
        </p:nvGraphicFramePr>
        <p:xfrm>
          <a:off x="5362276" y="4269947"/>
          <a:ext cx="2502029" cy="11298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5454">
                  <a:extLst>
                    <a:ext uri="{9D8B030D-6E8A-4147-A177-3AD203B41FA5}">
                      <a16:colId xmlns:a16="http://schemas.microsoft.com/office/drawing/2014/main" val="773409695"/>
                    </a:ext>
                  </a:extLst>
                </a:gridCol>
                <a:gridCol w="390618">
                  <a:extLst>
                    <a:ext uri="{9D8B030D-6E8A-4147-A177-3AD203B41FA5}">
                      <a16:colId xmlns:a16="http://schemas.microsoft.com/office/drawing/2014/main" val="1399624265"/>
                    </a:ext>
                  </a:extLst>
                </a:gridCol>
                <a:gridCol w="1233996">
                  <a:extLst>
                    <a:ext uri="{9D8B030D-6E8A-4147-A177-3AD203B41FA5}">
                      <a16:colId xmlns:a16="http://schemas.microsoft.com/office/drawing/2014/main" val="1692318720"/>
                    </a:ext>
                  </a:extLst>
                </a:gridCol>
                <a:gridCol w="471961">
                  <a:extLst>
                    <a:ext uri="{9D8B030D-6E8A-4147-A177-3AD203B41FA5}">
                      <a16:colId xmlns:a16="http://schemas.microsoft.com/office/drawing/2014/main" val="3382932938"/>
                    </a:ext>
                  </a:extLst>
                </a:gridCol>
              </a:tblGrid>
              <a:tr h="251184"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1m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118306"/>
                  </a:ext>
                </a:extLst>
              </a:tr>
              <a:tr h="251184"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2m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69637"/>
                  </a:ext>
                </a:extLst>
              </a:tr>
              <a:tr h="305471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433520"/>
                  </a:ext>
                </a:extLst>
              </a:tr>
              <a:tr h="275770"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n2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b</a:t>
                      </a:r>
                      <a:r>
                        <a:rPr lang="en-US" sz="1200" baseline="-25000" dirty="0" err="1"/>
                        <a:t>nm</a:t>
                      </a:r>
                      <a:endParaRPr lang="en-US" sz="12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876469"/>
                  </a:ext>
                </a:extLst>
              </a:tr>
            </a:tbl>
          </a:graphicData>
        </a:graphic>
      </p:graphicFrame>
      <p:sp>
        <p:nvSpPr>
          <p:cNvPr id="3" name="Text Box 46">
            <a:extLst>
              <a:ext uri="{FF2B5EF4-FFF2-40B4-BE49-F238E27FC236}">
                <a16:creationId xmlns:a16="http://schemas.microsoft.com/office/drawing/2014/main" id="{80232FE3-34C4-3F34-4527-99BBEBAA4C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1605163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Now we have three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 problems: </a:t>
            </a:r>
            <a:r>
              <a:rPr lang="en-US" altLang="en-US" sz="2000" dirty="0">
                <a:solidFill>
                  <a:srgbClr val="00B050"/>
                </a:solidFill>
              </a:rPr>
              <a:t>SAT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rgbClr val="00B050"/>
                </a:solidFill>
              </a:rPr>
              <a:t>IS</a:t>
            </a:r>
            <a:r>
              <a:rPr lang="en-US" altLang="en-US" sz="2000" dirty="0"/>
              <a:t>, and </a:t>
            </a:r>
            <a:r>
              <a:rPr lang="en-US" altLang="en-US" sz="2000" dirty="0">
                <a:solidFill>
                  <a:srgbClr val="00B050"/>
                </a:solidFill>
              </a:rPr>
              <a:t>VC</a:t>
            </a:r>
            <a:r>
              <a:rPr lang="en-US" altLang="en-US" sz="2000" dirty="0"/>
              <a:t>.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D6C118E1-7315-D16D-6364-91D75924D0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3647612"/>
            <a:ext cx="14065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We show: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46">
                <a:extLst>
                  <a:ext uri="{FF2B5EF4-FFF2-40B4-BE49-F238E27FC236}">
                    <a16:creationId xmlns:a16="http://schemas.microsoft.com/office/drawing/2014/main" id="{C9096615-0B94-70B4-7B2B-C0FFCED9C52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02187" y="3672101"/>
                <a:ext cx="615578" cy="41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zh-CN" sz="2000" dirty="0">
                    <a:ea typeface="宋体" panose="02010600030101010101" pitchFamily="2" charset="-122"/>
                  </a:rPr>
                  <a:t>   </a:t>
                </a:r>
              </a:p>
            </p:txBody>
          </p:sp>
        </mc:Choice>
        <mc:Fallback xmlns="">
          <p:sp>
            <p:nvSpPr>
              <p:cNvPr id="5" name="Text Box 46">
                <a:extLst>
                  <a:ext uri="{FF2B5EF4-FFF2-40B4-BE49-F238E27FC236}">
                    <a16:creationId xmlns:a16="http://schemas.microsoft.com/office/drawing/2014/main" id="{C9096615-0B94-70B4-7B2B-C0FFCED9C5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02187" y="3672101"/>
                <a:ext cx="615578" cy="418513"/>
              </a:xfrm>
              <a:prstGeom prst="rect">
                <a:avLst/>
              </a:prstGeom>
              <a:blipFill>
                <a:blip r:embed="rId2"/>
                <a:stretch>
                  <a:fillRect b="-144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46">
            <a:extLst>
              <a:ext uri="{FF2B5EF4-FFF2-40B4-BE49-F238E27FC236}">
                <a16:creationId xmlns:a16="http://schemas.microsoft.com/office/drawing/2014/main" id="{398D1270-87A0-3CA7-EA14-98E815F35B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0586" y="3647612"/>
            <a:ext cx="152248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en-US" sz="2000" dirty="0">
                <a:solidFill>
                  <a:srgbClr val="00B050"/>
                </a:solidFill>
              </a:rPr>
              <a:t> </a:t>
            </a:r>
            <a:endParaRPr lang="en-US" altLang="zh-CN" sz="2000" dirty="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904B5531-F722-F9F7-702D-083971F310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107" y="3681303"/>
            <a:ext cx="6643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VC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085E2B0-20F2-4702-F79B-0A2BB258D87C}"/>
              </a:ext>
            </a:extLst>
          </p:cNvPr>
          <p:cNvGrpSpPr/>
          <p:nvPr/>
        </p:nvGrpSpPr>
        <p:grpSpPr>
          <a:xfrm>
            <a:off x="835364" y="2514491"/>
            <a:ext cx="7234439" cy="1032375"/>
            <a:chOff x="871472" y="2589714"/>
            <a:chExt cx="7234439" cy="103237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3">
                  <a:extLst>
                    <a:ext uri="{FF2B5EF4-FFF2-40B4-BE49-F238E27FC236}">
                      <a16:creationId xmlns:a16="http://schemas.microsoft.com/office/drawing/2014/main" id="{7878E724-00A1-D693-268E-7D2A7BA0670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71472" y="2589714"/>
                  <a:ext cx="7234439" cy="1032375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>
                      <a:solidFill>
                        <a:schemeClr val="tx1"/>
                      </a:solidFill>
                      <a:latin typeface="+mn-lt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altLang="en-US" sz="1400" dirty="0">
                      <a:solidFill>
                        <a:srgbClr val="FF0000"/>
                      </a:solidFill>
                    </a:rPr>
                    <a:t>Vertex-Cover (</a:t>
                  </a:r>
                  <a:r>
                    <a:rPr lang="en-US" altLang="en-US" sz="1400" dirty="0">
                      <a:solidFill>
                        <a:srgbClr val="00B050"/>
                      </a:solidFill>
                    </a:rPr>
                    <a:t>VC</a:t>
                  </a:r>
                  <a:r>
                    <a:rPr lang="en-US" altLang="en-US" sz="1400" dirty="0">
                      <a:solidFill>
                        <a:srgbClr val="FF0000"/>
                      </a:solidFill>
                    </a:rPr>
                    <a:t>). </a:t>
                  </a:r>
                  <a:r>
                    <a:rPr lang="en-US" altLang="en-US" sz="1400" dirty="0"/>
                    <a:t>Given a graph G and an integer k, can we find a set C of k vertices in G such that every edge of G has at least one end in C?</a:t>
                  </a:r>
                </a:p>
                <a:p>
                  <a:pPr marL="0" indent="0">
                    <a:buNone/>
                  </a:pPr>
                  <a:r>
                    <a:rPr lang="en-US" altLang="en-US" sz="1400" dirty="0">
                      <a:solidFill>
                        <a:srgbClr val="FF0000"/>
                      </a:solidFill>
                    </a:rPr>
                    <a:t>Subset-Sum.</a:t>
                  </a:r>
                  <a:r>
                    <a:rPr lang="en-US" altLang="en-US" sz="1400" dirty="0"/>
                    <a:t> Given a set S = {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…, 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</a:t>
                  </a:r>
                  <a:r>
                    <a:rPr lang="en-US" altLang="en-US" sz="1400" dirty="0"/>
                    <a:t>} of integers and an integer H, is there a subset S’ of S whose sum is exactly H, i.e.,  </a:t>
                  </a:r>
                  <a14:m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pt-BR" alt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en-US" sz="1400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altLang="en-US" sz="1400" b="0" i="1" baseline="3000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a14:m>
                  <a:r>
                    <a:rPr lang="en-US" altLang="en-US" sz="1400" dirty="0"/>
                    <a:t> = H ?</a:t>
                  </a:r>
                </a:p>
                <a:p>
                  <a:pPr marL="0" indent="0">
                    <a:buNone/>
                  </a:pPr>
                  <a:endParaRPr lang="en-US" altLang="en-US" sz="1400" dirty="0"/>
                </a:p>
              </p:txBody>
            </p:sp>
          </mc:Choice>
          <mc:Fallback xmlns="">
            <p:sp>
              <p:nvSpPr>
                <p:cNvPr id="11" name="Rectangle 3">
                  <a:extLst>
                    <a:ext uri="{FF2B5EF4-FFF2-40B4-BE49-F238E27FC236}">
                      <a16:creationId xmlns:a16="http://schemas.microsoft.com/office/drawing/2014/main" id="{7878E724-00A1-D693-268E-7D2A7BA0670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71472" y="2589714"/>
                  <a:ext cx="7234439" cy="1032375"/>
                </a:xfrm>
                <a:prstGeom prst="rect">
                  <a:avLst/>
                </a:prstGeom>
                <a:blipFill>
                  <a:blip r:embed="rId3"/>
                  <a:stretch>
                    <a:fillRect l="-168" r="-420" b="-41618"/>
                  </a:stretch>
                </a:blip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CCE621B-4F42-8726-E933-08EEB7FD542B}"/>
                </a:ext>
              </a:extLst>
            </p:cNvPr>
            <p:cNvCxnSpPr>
              <a:cxnSpLocks/>
            </p:cNvCxnSpPr>
            <p:nvPr/>
          </p:nvCxnSpPr>
          <p:spPr>
            <a:xfrm>
              <a:off x="871472" y="3098754"/>
              <a:ext cx="723443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Box 46">
            <a:extLst>
              <a:ext uri="{FF2B5EF4-FFF2-40B4-BE49-F238E27FC236}">
                <a16:creationId xmlns:a16="http://schemas.microsoft.com/office/drawing/2014/main" id="{DA201D36-A6A6-17A3-EC89-5279651FF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9" y="2069074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Example 3.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zh-CN" sz="2000" dirty="0">
                <a:ea typeface="宋体" panose="02010600030101010101" pitchFamily="2" charset="-122"/>
              </a:rPr>
              <a:t> is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–complete.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4BF538F4-BA6D-EF53-FDC1-429868E4175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 </a:t>
                </a:r>
              </a:p>
            </p:txBody>
          </p:sp>
        </mc:Choice>
        <mc:Fallback xmlns="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4BF538F4-BA6D-EF53-FDC1-429868E417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4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8176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43D5EAC9-3ED8-4C97-8887-24463E34B07A}"/>
              </a:ext>
            </a:extLst>
          </p:cNvPr>
          <p:cNvGraphicFramePr>
            <a:graphicFrameLocks noGrp="1"/>
          </p:cNvGraphicFramePr>
          <p:nvPr/>
        </p:nvGraphicFramePr>
        <p:xfrm>
          <a:off x="7814425" y="4292929"/>
          <a:ext cx="393577" cy="121319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3577">
                  <a:extLst>
                    <a:ext uri="{9D8B030D-6E8A-4147-A177-3AD203B41FA5}">
                      <a16:colId xmlns:a16="http://schemas.microsoft.com/office/drawing/2014/main" val="3026311398"/>
                    </a:ext>
                  </a:extLst>
                </a:gridCol>
              </a:tblGrid>
              <a:tr h="277753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v</a:t>
                      </a:r>
                      <a:r>
                        <a:rPr lang="en-US" sz="1000" baseline="-25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20546"/>
                  </a:ext>
                </a:extLst>
              </a:tr>
              <a:tr h="255154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v</a:t>
                      </a:r>
                      <a:r>
                        <a:rPr lang="en-US" sz="1000" baseline="-25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650277"/>
                  </a:ext>
                </a:extLst>
              </a:tr>
              <a:tr h="304144">
                <a:tc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52988"/>
                  </a:ext>
                </a:extLst>
              </a:tr>
              <a:tr h="376142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/>
                        <a:t>v</a:t>
                      </a:r>
                      <a:r>
                        <a:rPr lang="en-US" sz="1000" baseline="-25000" dirty="0" err="1"/>
                        <a:t>n</a:t>
                      </a:r>
                      <a:endParaRPr lang="en-US" sz="10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22270"/>
                  </a:ext>
                </a:extLst>
              </a:tr>
            </a:tbl>
          </a:graphicData>
        </a:graphic>
      </p:graphicFrame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AFEED8A-F55C-4EA3-BCE5-1E544FC84A8B}"/>
              </a:ext>
            </a:extLst>
          </p:cNvPr>
          <p:cNvCxnSpPr>
            <a:cxnSpLocks/>
          </p:cNvCxnSpPr>
          <p:nvPr/>
        </p:nvCxnSpPr>
        <p:spPr>
          <a:xfrm flipV="1">
            <a:off x="7910784" y="4316097"/>
            <a:ext cx="1" cy="105929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322DD25C-2D83-4D74-98E9-F9185C9344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4696" y="4370798"/>
            <a:ext cx="66434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(G, k)</a:t>
            </a:r>
            <a:r>
              <a:rPr lang="en-US" altLang="en-US" sz="1600" dirty="0"/>
              <a:t> 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9E5B36D-0DB7-4A66-A1C8-DE9EEDF7C7D9}"/>
              </a:ext>
            </a:extLst>
          </p:cNvPr>
          <p:cNvCxnSpPr>
            <a:cxnSpLocks/>
          </p:cNvCxnSpPr>
          <p:nvPr/>
        </p:nvCxnSpPr>
        <p:spPr>
          <a:xfrm>
            <a:off x="2918805" y="4540075"/>
            <a:ext cx="1580225" cy="25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2FC728E7-8BC5-4A56-B03F-38D0678B5B31}"/>
              </a:ext>
            </a:extLst>
          </p:cNvPr>
          <p:cNvGraphicFramePr>
            <a:graphicFrameLocks noGrp="1"/>
          </p:cNvGraphicFramePr>
          <p:nvPr/>
        </p:nvGraphicFramePr>
        <p:xfrm>
          <a:off x="5347273" y="3992550"/>
          <a:ext cx="2544974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5095">
                  <a:extLst>
                    <a:ext uri="{9D8B030D-6E8A-4147-A177-3AD203B41FA5}">
                      <a16:colId xmlns:a16="http://schemas.microsoft.com/office/drawing/2014/main" val="4051857935"/>
                    </a:ext>
                  </a:extLst>
                </a:gridCol>
                <a:gridCol w="384291">
                  <a:extLst>
                    <a:ext uri="{9D8B030D-6E8A-4147-A177-3AD203B41FA5}">
                      <a16:colId xmlns:a16="http://schemas.microsoft.com/office/drawing/2014/main" val="2325076587"/>
                    </a:ext>
                  </a:extLst>
                </a:gridCol>
                <a:gridCol w="1266956">
                  <a:extLst>
                    <a:ext uri="{9D8B030D-6E8A-4147-A177-3AD203B41FA5}">
                      <a16:colId xmlns:a16="http://schemas.microsoft.com/office/drawing/2014/main" val="2567440026"/>
                    </a:ext>
                  </a:extLst>
                </a:gridCol>
                <a:gridCol w="498632">
                  <a:extLst>
                    <a:ext uri="{9D8B030D-6E8A-4147-A177-3AD203B41FA5}">
                      <a16:colId xmlns:a16="http://schemas.microsoft.com/office/drawing/2014/main" val="681947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 dirty="0"/>
                        <a:t>e</a:t>
                      </a:r>
                      <a:r>
                        <a:rPr lang="en-US" sz="10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e</a:t>
                      </a:r>
                      <a:r>
                        <a:rPr lang="en-US" sz="10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err="1"/>
                        <a:t>e</a:t>
                      </a:r>
                      <a:r>
                        <a:rPr lang="en-US" sz="1000" baseline="-25000" dirty="0" err="1"/>
                        <a:t>m</a:t>
                      </a:r>
                      <a:endParaRPr lang="en-US" sz="10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237363"/>
                  </a:ext>
                </a:extLst>
              </a:tr>
            </a:tbl>
          </a:graphicData>
        </a:graphic>
      </p:graphicFrame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3B7A6006-68E8-4829-8588-4185764CE263}"/>
              </a:ext>
            </a:extLst>
          </p:cNvPr>
          <p:cNvCxnSpPr/>
          <p:nvPr/>
        </p:nvCxnSpPr>
        <p:spPr>
          <a:xfrm>
            <a:off x="5347273" y="4210726"/>
            <a:ext cx="238665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Table 41">
            <a:extLst>
              <a:ext uri="{FF2B5EF4-FFF2-40B4-BE49-F238E27FC236}">
                <a16:creationId xmlns:a16="http://schemas.microsoft.com/office/drawing/2014/main" id="{DFA2B1EB-C61C-46F1-86A2-1851841C2D59}"/>
              </a:ext>
            </a:extLst>
          </p:cNvPr>
          <p:cNvGraphicFramePr>
            <a:graphicFrameLocks noGrp="1"/>
          </p:cNvGraphicFramePr>
          <p:nvPr/>
        </p:nvGraphicFramePr>
        <p:xfrm>
          <a:off x="5082689" y="4286001"/>
          <a:ext cx="296864" cy="12010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864">
                  <a:extLst>
                    <a:ext uri="{9D8B030D-6E8A-4147-A177-3AD203B41FA5}">
                      <a16:colId xmlns:a16="http://schemas.microsoft.com/office/drawing/2014/main" val="3026311398"/>
                    </a:ext>
                  </a:extLst>
                </a:gridCol>
              </a:tblGrid>
              <a:tr h="26768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20546"/>
                  </a:ext>
                </a:extLst>
              </a:tr>
              <a:tr h="266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650277"/>
                  </a:ext>
                </a:extLst>
              </a:tr>
              <a:tr h="307546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52988"/>
                  </a:ext>
                </a:extLst>
              </a:tr>
              <a:tr h="3449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22270"/>
                  </a:ext>
                </a:extLst>
              </a:tr>
            </a:tbl>
          </a:graphicData>
        </a:graphic>
      </p:graphicFrame>
      <p:sp>
        <p:nvSpPr>
          <p:cNvPr id="43" name="TextBox 42">
            <a:extLst>
              <a:ext uri="{FF2B5EF4-FFF2-40B4-BE49-F238E27FC236}">
                <a16:creationId xmlns:a16="http://schemas.microsoft.com/office/drawing/2014/main" id="{30B8234C-22AD-4917-A5E8-03B85075CA97}"/>
              </a:ext>
            </a:extLst>
          </p:cNvPr>
          <p:cNvSpPr txBox="1"/>
          <p:nvPr/>
        </p:nvSpPr>
        <p:spPr>
          <a:xfrm>
            <a:off x="7884346" y="4801530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⁞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3F8F962-8186-4F71-B79C-88F1FDD6CDB4}"/>
              </a:ext>
            </a:extLst>
          </p:cNvPr>
          <p:cNvSpPr txBox="1"/>
          <p:nvPr/>
        </p:nvSpPr>
        <p:spPr>
          <a:xfrm>
            <a:off x="5128090" y="4816588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⁞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E6D0E2E-E9DF-46CE-B94B-7FE1D3C0D2E5}"/>
              </a:ext>
            </a:extLst>
          </p:cNvPr>
          <p:cNvSpPr txBox="1"/>
          <p:nvPr/>
        </p:nvSpPr>
        <p:spPr>
          <a:xfrm>
            <a:off x="5409542" y="4810302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⁞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48AB94E-E6A2-44AF-898E-228E7DED90F4}"/>
              </a:ext>
            </a:extLst>
          </p:cNvPr>
          <p:cNvSpPr txBox="1"/>
          <p:nvPr/>
        </p:nvSpPr>
        <p:spPr>
          <a:xfrm>
            <a:off x="5810211" y="4807920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⁞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0BCCE4B-5A9B-4BFF-9E40-CFC4BFDDE8F6}"/>
              </a:ext>
            </a:extLst>
          </p:cNvPr>
          <p:cNvSpPr txBox="1"/>
          <p:nvPr/>
        </p:nvSpPr>
        <p:spPr>
          <a:xfrm>
            <a:off x="7438821" y="4816588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⁞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CB8CCFC-9F02-438E-8782-E8E467BBCB30}"/>
              </a:ext>
            </a:extLst>
          </p:cNvPr>
          <p:cNvSpPr/>
          <p:nvPr/>
        </p:nvSpPr>
        <p:spPr>
          <a:xfrm>
            <a:off x="5069145" y="4316096"/>
            <a:ext cx="2664785" cy="202108"/>
          </a:xfrm>
          <a:prstGeom prst="roundRect">
            <a:avLst/>
          </a:prstGeom>
          <a:noFill/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663532B8-D3F9-42D4-8E22-A4BAEFB90BD6}"/>
              </a:ext>
            </a:extLst>
          </p:cNvPr>
          <p:cNvSpPr/>
          <p:nvPr/>
        </p:nvSpPr>
        <p:spPr>
          <a:xfrm>
            <a:off x="5069145" y="4602149"/>
            <a:ext cx="2664785" cy="202108"/>
          </a:xfrm>
          <a:prstGeom prst="roundRect">
            <a:avLst/>
          </a:prstGeom>
          <a:noFill/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65462913-D862-4A58-A4EF-5B6B23BCBDAB}"/>
              </a:ext>
            </a:extLst>
          </p:cNvPr>
          <p:cNvSpPr/>
          <p:nvPr/>
        </p:nvSpPr>
        <p:spPr>
          <a:xfrm>
            <a:off x="5086292" y="5173280"/>
            <a:ext cx="2664785" cy="202108"/>
          </a:xfrm>
          <a:prstGeom prst="roundRect">
            <a:avLst/>
          </a:prstGeom>
          <a:noFill/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 Box 46">
            <a:extLst>
              <a:ext uri="{FF2B5EF4-FFF2-40B4-BE49-F238E27FC236}">
                <a16:creationId xmlns:a16="http://schemas.microsoft.com/office/drawing/2014/main" id="{6C418DB4-9BC5-4680-A62B-CD449FC9E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3930" y="3635571"/>
            <a:ext cx="1142800" cy="46166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buNone/>
            </a:pPr>
            <a:r>
              <a:rPr lang="en-US" sz="1200" dirty="0"/>
              <a:t>Regard each as an integer</a:t>
            </a:r>
            <a:endParaRPr lang="en-US" sz="1200" baseline="-25000" dirty="0"/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8A3C02C-2BE0-4D27-9C79-9FD00B474D7B}"/>
              </a:ext>
            </a:extLst>
          </p:cNvPr>
          <p:cNvCxnSpPr>
            <a:cxnSpLocks/>
          </p:cNvCxnSpPr>
          <p:nvPr/>
        </p:nvCxnSpPr>
        <p:spPr>
          <a:xfrm flipH="1">
            <a:off x="7733931" y="4097236"/>
            <a:ext cx="247094" cy="2735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FFC0C24B-C8C7-44EB-86FB-5EE4B137102D}"/>
              </a:ext>
            </a:extLst>
          </p:cNvPr>
          <p:cNvCxnSpPr>
            <a:cxnSpLocks/>
          </p:cNvCxnSpPr>
          <p:nvPr/>
        </p:nvCxnSpPr>
        <p:spPr>
          <a:xfrm flipH="1">
            <a:off x="7746545" y="4089828"/>
            <a:ext cx="333687" cy="51232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9CF176D-96CF-45E3-A809-3C281DFF5F2D}"/>
              </a:ext>
            </a:extLst>
          </p:cNvPr>
          <p:cNvCxnSpPr>
            <a:cxnSpLocks/>
          </p:cNvCxnSpPr>
          <p:nvPr/>
        </p:nvCxnSpPr>
        <p:spPr>
          <a:xfrm flipH="1">
            <a:off x="7699901" y="4082089"/>
            <a:ext cx="489434" cy="123170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 Box 46">
            <a:extLst>
              <a:ext uri="{FF2B5EF4-FFF2-40B4-BE49-F238E27FC236}">
                <a16:creationId xmlns:a16="http://schemas.microsoft.com/office/drawing/2014/main" id="{23C9ECA8-9AD0-4FEA-8934-318828D273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382" y="4731869"/>
            <a:ext cx="343830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There is a vertex cover of k vertices if and only if there are k numbers in </a:t>
            </a:r>
            <a:r>
              <a:rPr lang="en-US" altLang="en-US" sz="1600" dirty="0"/>
              <a:t>{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a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/>
              <a:t>} </a:t>
            </a:r>
            <a:r>
              <a:rPr lang="en-US" altLang="zh-CN" sz="1600" dirty="0">
                <a:ea typeface="宋体" panose="02010600030101010101" pitchFamily="2" charset="-122"/>
              </a:rPr>
              <a:t>whose sum is</a:t>
            </a:r>
          </a:p>
        </p:txBody>
      </p:sp>
      <p:graphicFrame>
        <p:nvGraphicFramePr>
          <p:cNvPr id="53" name="Table 52">
            <a:extLst>
              <a:ext uri="{FF2B5EF4-FFF2-40B4-BE49-F238E27FC236}">
                <a16:creationId xmlns:a16="http://schemas.microsoft.com/office/drawing/2014/main" id="{DEC9122F-C6C7-4026-9B30-F14DA7810441}"/>
              </a:ext>
            </a:extLst>
          </p:cNvPr>
          <p:cNvGraphicFramePr>
            <a:graphicFrameLocks noGrp="1"/>
          </p:cNvGraphicFramePr>
          <p:nvPr/>
        </p:nvGraphicFramePr>
        <p:xfrm>
          <a:off x="1007840" y="5598684"/>
          <a:ext cx="2809560" cy="274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1667">
                  <a:extLst>
                    <a:ext uri="{9D8B030D-6E8A-4147-A177-3AD203B41FA5}">
                      <a16:colId xmlns:a16="http://schemas.microsoft.com/office/drawing/2014/main" val="2263893509"/>
                    </a:ext>
                  </a:extLst>
                </a:gridCol>
                <a:gridCol w="417251">
                  <a:extLst>
                    <a:ext uri="{9D8B030D-6E8A-4147-A177-3AD203B41FA5}">
                      <a16:colId xmlns:a16="http://schemas.microsoft.com/office/drawing/2014/main" val="3317728514"/>
                    </a:ext>
                  </a:extLst>
                </a:gridCol>
                <a:gridCol w="656947">
                  <a:extLst>
                    <a:ext uri="{9D8B030D-6E8A-4147-A177-3AD203B41FA5}">
                      <a16:colId xmlns:a16="http://schemas.microsoft.com/office/drawing/2014/main" val="2252722011"/>
                    </a:ext>
                  </a:extLst>
                </a:gridCol>
                <a:gridCol w="994299">
                  <a:extLst>
                    <a:ext uri="{9D8B030D-6E8A-4147-A177-3AD203B41FA5}">
                      <a16:colId xmlns:a16="http://schemas.microsoft.com/office/drawing/2014/main" val="2803241060"/>
                    </a:ext>
                  </a:extLst>
                </a:gridCol>
                <a:gridCol w="479396">
                  <a:extLst>
                    <a:ext uri="{9D8B030D-6E8A-4147-A177-3AD203B41FA5}">
                      <a16:colId xmlns:a16="http://schemas.microsoft.com/office/drawing/2014/main" val="199835468"/>
                    </a:ext>
                  </a:extLst>
                </a:gridCol>
              </a:tblGrid>
              <a:tr h="250837">
                <a:tc>
                  <a:txBody>
                    <a:bodyPr/>
                    <a:lstStyle/>
                    <a:p>
                      <a:r>
                        <a:rPr lang="en-US" sz="1200" dirty="0"/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≥1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≥1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≥1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627826"/>
                  </a:ext>
                </a:extLst>
              </a:tr>
            </a:tbl>
          </a:graphicData>
        </a:graphic>
      </p:graphicFrame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4F3B38D1-0781-485D-9594-D6AA8D754396}"/>
              </a:ext>
            </a:extLst>
          </p:cNvPr>
          <p:cNvSpPr/>
          <p:nvPr/>
        </p:nvSpPr>
        <p:spPr>
          <a:xfrm>
            <a:off x="1034542" y="5633713"/>
            <a:ext cx="2664785" cy="20210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 Box 46">
            <a:extLst>
              <a:ext uri="{FF2B5EF4-FFF2-40B4-BE49-F238E27FC236}">
                <a16:creationId xmlns:a16="http://schemas.microsoft.com/office/drawing/2014/main" id="{B4299B00-99F6-4697-9EF8-C1F94C0BD5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067" y="5929696"/>
            <a:ext cx="314173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But this is not a regular number</a:t>
            </a:r>
          </a:p>
        </p:txBody>
      </p: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49379181-D78B-4E26-B0F5-D82E05FBC07E}"/>
              </a:ext>
            </a:extLst>
          </p:cNvPr>
          <p:cNvGraphicFramePr>
            <a:graphicFrameLocks noGrp="1"/>
          </p:cNvGraphicFramePr>
          <p:nvPr/>
        </p:nvGraphicFramePr>
        <p:xfrm>
          <a:off x="4611344" y="4257237"/>
          <a:ext cx="393577" cy="11960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3577">
                  <a:extLst>
                    <a:ext uri="{9D8B030D-6E8A-4147-A177-3AD203B41FA5}">
                      <a16:colId xmlns:a16="http://schemas.microsoft.com/office/drawing/2014/main" val="3026311398"/>
                    </a:ext>
                  </a:extLst>
                </a:gridCol>
              </a:tblGrid>
              <a:tr h="288473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i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20546"/>
                  </a:ext>
                </a:extLst>
              </a:tr>
              <a:tr h="288473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i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650277"/>
                  </a:ext>
                </a:extLst>
              </a:tr>
              <a:tr h="288473">
                <a:tc>
                  <a:txBody>
                    <a:bodyPr/>
                    <a:lstStyle/>
                    <a:p>
                      <a:pPr algn="ctr"/>
                      <a:endParaRPr lang="en-US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52988"/>
                  </a:ext>
                </a:extLst>
              </a:tr>
              <a:tr h="330620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i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22270"/>
                  </a:ext>
                </a:extLst>
              </a:tr>
            </a:tbl>
          </a:graphicData>
        </a:graphic>
      </p:graphicFrame>
      <p:graphicFrame>
        <p:nvGraphicFramePr>
          <p:cNvPr id="56" name="Table 55">
            <a:extLst>
              <a:ext uri="{FF2B5EF4-FFF2-40B4-BE49-F238E27FC236}">
                <a16:creationId xmlns:a16="http://schemas.microsoft.com/office/drawing/2014/main" id="{E774BFBB-3C1D-41F5-8BF1-727353A0AF0D}"/>
              </a:ext>
            </a:extLst>
          </p:cNvPr>
          <p:cNvGraphicFramePr>
            <a:graphicFrameLocks noGrp="1"/>
          </p:cNvGraphicFramePr>
          <p:nvPr/>
        </p:nvGraphicFramePr>
        <p:xfrm>
          <a:off x="5362276" y="4269947"/>
          <a:ext cx="2502029" cy="11298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5454">
                  <a:extLst>
                    <a:ext uri="{9D8B030D-6E8A-4147-A177-3AD203B41FA5}">
                      <a16:colId xmlns:a16="http://schemas.microsoft.com/office/drawing/2014/main" val="773409695"/>
                    </a:ext>
                  </a:extLst>
                </a:gridCol>
                <a:gridCol w="390618">
                  <a:extLst>
                    <a:ext uri="{9D8B030D-6E8A-4147-A177-3AD203B41FA5}">
                      <a16:colId xmlns:a16="http://schemas.microsoft.com/office/drawing/2014/main" val="1399624265"/>
                    </a:ext>
                  </a:extLst>
                </a:gridCol>
                <a:gridCol w="1233996">
                  <a:extLst>
                    <a:ext uri="{9D8B030D-6E8A-4147-A177-3AD203B41FA5}">
                      <a16:colId xmlns:a16="http://schemas.microsoft.com/office/drawing/2014/main" val="1692318720"/>
                    </a:ext>
                  </a:extLst>
                </a:gridCol>
                <a:gridCol w="471961">
                  <a:extLst>
                    <a:ext uri="{9D8B030D-6E8A-4147-A177-3AD203B41FA5}">
                      <a16:colId xmlns:a16="http://schemas.microsoft.com/office/drawing/2014/main" val="3382932938"/>
                    </a:ext>
                  </a:extLst>
                </a:gridCol>
              </a:tblGrid>
              <a:tr h="251184"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1m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118306"/>
                  </a:ext>
                </a:extLst>
              </a:tr>
              <a:tr h="251184"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2m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69637"/>
                  </a:ext>
                </a:extLst>
              </a:tr>
              <a:tr h="305471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433520"/>
                  </a:ext>
                </a:extLst>
              </a:tr>
              <a:tr h="275770"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n2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b</a:t>
                      </a:r>
                      <a:r>
                        <a:rPr lang="en-US" sz="1200" baseline="-25000" dirty="0" err="1"/>
                        <a:t>nm</a:t>
                      </a:r>
                      <a:endParaRPr lang="en-US" sz="12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876469"/>
                  </a:ext>
                </a:extLst>
              </a:tr>
            </a:tbl>
          </a:graphicData>
        </a:graphic>
      </p:graphicFrame>
      <p:sp>
        <p:nvSpPr>
          <p:cNvPr id="3" name="Text Box 46">
            <a:extLst>
              <a:ext uri="{FF2B5EF4-FFF2-40B4-BE49-F238E27FC236}">
                <a16:creationId xmlns:a16="http://schemas.microsoft.com/office/drawing/2014/main" id="{820DBB68-650A-01AF-BED7-AD1CA6D04D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1605163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Now we have three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 problems: </a:t>
            </a:r>
            <a:r>
              <a:rPr lang="en-US" altLang="en-US" sz="2000" dirty="0">
                <a:solidFill>
                  <a:srgbClr val="00B050"/>
                </a:solidFill>
              </a:rPr>
              <a:t>SAT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rgbClr val="00B050"/>
                </a:solidFill>
              </a:rPr>
              <a:t>IS</a:t>
            </a:r>
            <a:r>
              <a:rPr lang="en-US" altLang="en-US" sz="2000" dirty="0"/>
              <a:t>, and </a:t>
            </a:r>
            <a:r>
              <a:rPr lang="en-US" altLang="en-US" sz="2000" dirty="0">
                <a:solidFill>
                  <a:srgbClr val="00B050"/>
                </a:solidFill>
              </a:rPr>
              <a:t>VC</a:t>
            </a:r>
            <a:r>
              <a:rPr lang="en-US" altLang="en-US" sz="2000" dirty="0"/>
              <a:t>.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CDC76573-5D0D-CE1D-9F26-1CD0CB0DD6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3647612"/>
            <a:ext cx="14065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We show: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46">
                <a:extLst>
                  <a:ext uri="{FF2B5EF4-FFF2-40B4-BE49-F238E27FC236}">
                    <a16:creationId xmlns:a16="http://schemas.microsoft.com/office/drawing/2014/main" id="{8224BC81-4CDE-7170-9A77-74914DA61DF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02187" y="3672101"/>
                <a:ext cx="615578" cy="41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zh-CN" sz="2000" dirty="0">
                    <a:ea typeface="宋体" panose="02010600030101010101" pitchFamily="2" charset="-122"/>
                  </a:rPr>
                  <a:t>   </a:t>
                </a:r>
              </a:p>
            </p:txBody>
          </p:sp>
        </mc:Choice>
        <mc:Fallback xmlns="">
          <p:sp>
            <p:nvSpPr>
              <p:cNvPr id="5" name="Text Box 46">
                <a:extLst>
                  <a:ext uri="{FF2B5EF4-FFF2-40B4-BE49-F238E27FC236}">
                    <a16:creationId xmlns:a16="http://schemas.microsoft.com/office/drawing/2014/main" id="{8224BC81-4CDE-7170-9A77-74914DA61D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02187" y="3672101"/>
                <a:ext cx="615578" cy="418513"/>
              </a:xfrm>
              <a:prstGeom prst="rect">
                <a:avLst/>
              </a:prstGeom>
              <a:blipFill>
                <a:blip r:embed="rId2"/>
                <a:stretch>
                  <a:fillRect b="-144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46">
            <a:extLst>
              <a:ext uri="{FF2B5EF4-FFF2-40B4-BE49-F238E27FC236}">
                <a16:creationId xmlns:a16="http://schemas.microsoft.com/office/drawing/2014/main" id="{76A4FB6D-C3C8-C605-BB3E-872749D2AD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0586" y="3647612"/>
            <a:ext cx="152248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en-US" sz="2000" dirty="0">
                <a:solidFill>
                  <a:srgbClr val="00B050"/>
                </a:solidFill>
              </a:rPr>
              <a:t> </a:t>
            </a:r>
            <a:endParaRPr lang="en-US" altLang="zh-CN" sz="2000" dirty="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2A084856-168E-97A1-7CFD-9872F3068B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107" y="3681303"/>
            <a:ext cx="6643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VC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550E9AC-A64C-96A6-7E98-B93504513398}"/>
              </a:ext>
            </a:extLst>
          </p:cNvPr>
          <p:cNvGrpSpPr/>
          <p:nvPr/>
        </p:nvGrpSpPr>
        <p:grpSpPr>
          <a:xfrm>
            <a:off x="835364" y="2514491"/>
            <a:ext cx="7234439" cy="1032375"/>
            <a:chOff x="871472" y="2589714"/>
            <a:chExt cx="7234439" cy="103237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3">
                  <a:extLst>
                    <a:ext uri="{FF2B5EF4-FFF2-40B4-BE49-F238E27FC236}">
                      <a16:creationId xmlns:a16="http://schemas.microsoft.com/office/drawing/2014/main" id="{E6B28DDD-CBA0-4947-6FA6-8C997FAC3E4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71472" y="2589714"/>
                  <a:ext cx="7234439" cy="1032375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>
                      <a:solidFill>
                        <a:schemeClr val="tx1"/>
                      </a:solidFill>
                      <a:latin typeface="+mn-lt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altLang="en-US" sz="1400" dirty="0">
                      <a:solidFill>
                        <a:srgbClr val="FF0000"/>
                      </a:solidFill>
                    </a:rPr>
                    <a:t>Vertex-Cover (</a:t>
                  </a:r>
                  <a:r>
                    <a:rPr lang="en-US" altLang="en-US" sz="1400" dirty="0">
                      <a:solidFill>
                        <a:srgbClr val="00B050"/>
                      </a:solidFill>
                    </a:rPr>
                    <a:t>VC</a:t>
                  </a:r>
                  <a:r>
                    <a:rPr lang="en-US" altLang="en-US" sz="1400" dirty="0">
                      <a:solidFill>
                        <a:srgbClr val="FF0000"/>
                      </a:solidFill>
                    </a:rPr>
                    <a:t>). </a:t>
                  </a:r>
                  <a:r>
                    <a:rPr lang="en-US" altLang="en-US" sz="1400" dirty="0"/>
                    <a:t>Given a graph G and an integer k, can we find a set C of k vertices in G such that every edge of G has at least one end in C?</a:t>
                  </a:r>
                </a:p>
                <a:p>
                  <a:pPr marL="0" indent="0">
                    <a:buNone/>
                  </a:pPr>
                  <a:r>
                    <a:rPr lang="en-US" altLang="en-US" sz="1400" dirty="0">
                      <a:solidFill>
                        <a:srgbClr val="FF0000"/>
                      </a:solidFill>
                    </a:rPr>
                    <a:t>Subset-Sum.</a:t>
                  </a:r>
                  <a:r>
                    <a:rPr lang="en-US" altLang="en-US" sz="1400" dirty="0"/>
                    <a:t> Given a set S = {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…, 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</a:t>
                  </a:r>
                  <a:r>
                    <a:rPr lang="en-US" altLang="en-US" sz="1400" dirty="0"/>
                    <a:t>} of integers and an integer H, is there a subset S’ of S whose sum is exactly H, i.e.,  </a:t>
                  </a:r>
                  <a14:m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pt-BR" alt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en-US" sz="1400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altLang="en-US" sz="1400" b="0" i="1" baseline="3000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a14:m>
                  <a:r>
                    <a:rPr lang="en-US" altLang="en-US" sz="1400" dirty="0"/>
                    <a:t> = H ?</a:t>
                  </a:r>
                </a:p>
                <a:p>
                  <a:pPr marL="0" indent="0">
                    <a:buNone/>
                  </a:pPr>
                  <a:endParaRPr lang="en-US" altLang="en-US" sz="1400" dirty="0"/>
                </a:p>
              </p:txBody>
            </p:sp>
          </mc:Choice>
          <mc:Fallback xmlns="">
            <p:sp>
              <p:nvSpPr>
                <p:cNvPr id="11" name="Rectangle 3">
                  <a:extLst>
                    <a:ext uri="{FF2B5EF4-FFF2-40B4-BE49-F238E27FC236}">
                      <a16:creationId xmlns:a16="http://schemas.microsoft.com/office/drawing/2014/main" id="{E6B28DDD-CBA0-4947-6FA6-8C997FAC3E4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71472" y="2589714"/>
                  <a:ext cx="7234439" cy="1032375"/>
                </a:xfrm>
                <a:prstGeom prst="rect">
                  <a:avLst/>
                </a:prstGeom>
                <a:blipFill>
                  <a:blip r:embed="rId3"/>
                  <a:stretch>
                    <a:fillRect l="-168" r="-420" b="-41618"/>
                  </a:stretch>
                </a:blip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79D4E87-7B2F-E18B-D9B2-3A7E4EF30769}"/>
                </a:ext>
              </a:extLst>
            </p:cNvPr>
            <p:cNvCxnSpPr>
              <a:cxnSpLocks/>
            </p:cNvCxnSpPr>
            <p:nvPr/>
          </p:nvCxnSpPr>
          <p:spPr>
            <a:xfrm>
              <a:off x="871472" y="3098754"/>
              <a:ext cx="723443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Box 46">
            <a:extLst>
              <a:ext uri="{FF2B5EF4-FFF2-40B4-BE49-F238E27FC236}">
                <a16:creationId xmlns:a16="http://schemas.microsoft.com/office/drawing/2014/main" id="{39F8BDF1-C286-7885-F7B1-8D11D559C5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9" y="2069074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Example 3.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zh-CN" sz="2000" dirty="0">
                <a:ea typeface="宋体" panose="02010600030101010101" pitchFamily="2" charset="-122"/>
              </a:rPr>
              <a:t> is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–complete.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CEC56461-8446-EC7C-6D21-4C02F5BDD99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 </a:t>
                </a:r>
              </a:p>
            </p:txBody>
          </p:sp>
        </mc:Choice>
        <mc:Fallback xmlns="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CEC56461-8446-EC7C-6D21-4C02F5BDD9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4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76890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43D5EAC9-3ED8-4C97-8887-24463E34B07A}"/>
              </a:ext>
            </a:extLst>
          </p:cNvPr>
          <p:cNvGraphicFramePr>
            <a:graphicFrameLocks noGrp="1"/>
          </p:cNvGraphicFramePr>
          <p:nvPr/>
        </p:nvGraphicFramePr>
        <p:xfrm>
          <a:off x="7814425" y="4292929"/>
          <a:ext cx="393577" cy="121319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3577">
                  <a:extLst>
                    <a:ext uri="{9D8B030D-6E8A-4147-A177-3AD203B41FA5}">
                      <a16:colId xmlns:a16="http://schemas.microsoft.com/office/drawing/2014/main" val="3026311398"/>
                    </a:ext>
                  </a:extLst>
                </a:gridCol>
              </a:tblGrid>
              <a:tr h="277753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v</a:t>
                      </a:r>
                      <a:r>
                        <a:rPr lang="en-US" sz="1000" baseline="-25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20546"/>
                  </a:ext>
                </a:extLst>
              </a:tr>
              <a:tr h="255154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v</a:t>
                      </a:r>
                      <a:r>
                        <a:rPr lang="en-US" sz="1000" baseline="-25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650277"/>
                  </a:ext>
                </a:extLst>
              </a:tr>
              <a:tr h="304144">
                <a:tc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52988"/>
                  </a:ext>
                </a:extLst>
              </a:tr>
              <a:tr h="376142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/>
                        <a:t>v</a:t>
                      </a:r>
                      <a:r>
                        <a:rPr lang="en-US" sz="1000" baseline="-25000" dirty="0" err="1"/>
                        <a:t>n</a:t>
                      </a:r>
                      <a:endParaRPr lang="en-US" sz="10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22270"/>
                  </a:ext>
                </a:extLst>
              </a:tr>
            </a:tbl>
          </a:graphicData>
        </a:graphic>
      </p:graphicFrame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AFEED8A-F55C-4EA3-BCE5-1E544FC84A8B}"/>
              </a:ext>
            </a:extLst>
          </p:cNvPr>
          <p:cNvCxnSpPr>
            <a:cxnSpLocks/>
          </p:cNvCxnSpPr>
          <p:nvPr/>
        </p:nvCxnSpPr>
        <p:spPr>
          <a:xfrm flipV="1">
            <a:off x="7910784" y="4316097"/>
            <a:ext cx="1" cy="105929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322DD25C-2D83-4D74-98E9-F9185C9344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4696" y="4370798"/>
            <a:ext cx="66434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(G, k)</a:t>
            </a:r>
            <a:r>
              <a:rPr lang="en-US" altLang="en-US" sz="1600" dirty="0"/>
              <a:t> 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9E5B36D-0DB7-4A66-A1C8-DE9EEDF7C7D9}"/>
              </a:ext>
            </a:extLst>
          </p:cNvPr>
          <p:cNvCxnSpPr>
            <a:cxnSpLocks/>
          </p:cNvCxnSpPr>
          <p:nvPr/>
        </p:nvCxnSpPr>
        <p:spPr>
          <a:xfrm>
            <a:off x="2918805" y="4540075"/>
            <a:ext cx="1580225" cy="25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2FC728E7-8BC5-4A56-B03F-38D0678B5B31}"/>
              </a:ext>
            </a:extLst>
          </p:cNvPr>
          <p:cNvGraphicFramePr>
            <a:graphicFrameLocks noGrp="1"/>
          </p:cNvGraphicFramePr>
          <p:nvPr/>
        </p:nvGraphicFramePr>
        <p:xfrm>
          <a:off x="5347273" y="3992550"/>
          <a:ext cx="2544974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5095">
                  <a:extLst>
                    <a:ext uri="{9D8B030D-6E8A-4147-A177-3AD203B41FA5}">
                      <a16:colId xmlns:a16="http://schemas.microsoft.com/office/drawing/2014/main" val="4051857935"/>
                    </a:ext>
                  </a:extLst>
                </a:gridCol>
                <a:gridCol w="384291">
                  <a:extLst>
                    <a:ext uri="{9D8B030D-6E8A-4147-A177-3AD203B41FA5}">
                      <a16:colId xmlns:a16="http://schemas.microsoft.com/office/drawing/2014/main" val="2325076587"/>
                    </a:ext>
                  </a:extLst>
                </a:gridCol>
                <a:gridCol w="1266956">
                  <a:extLst>
                    <a:ext uri="{9D8B030D-6E8A-4147-A177-3AD203B41FA5}">
                      <a16:colId xmlns:a16="http://schemas.microsoft.com/office/drawing/2014/main" val="2567440026"/>
                    </a:ext>
                  </a:extLst>
                </a:gridCol>
                <a:gridCol w="498632">
                  <a:extLst>
                    <a:ext uri="{9D8B030D-6E8A-4147-A177-3AD203B41FA5}">
                      <a16:colId xmlns:a16="http://schemas.microsoft.com/office/drawing/2014/main" val="681947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 dirty="0"/>
                        <a:t>e</a:t>
                      </a:r>
                      <a:r>
                        <a:rPr lang="en-US" sz="10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e</a:t>
                      </a:r>
                      <a:r>
                        <a:rPr lang="en-US" sz="10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err="1"/>
                        <a:t>e</a:t>
                      </a:r>
                      <a:r>
                        <a:rPr lang="en-US" sz="1000" baseline="-25000" dirty="0" err="1"/>
                        <a:t>m</a:t>
                      </a:r>
                      <a:endParaRPr lang="en-US" sz="10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237363"/>
                  </a:ext>
                </a:extLst>
              </a:tr>
            </a:tbl>
          </a:graphicData>
        </a:graphic>
      </p:graphicFrame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3B7A6006-68E8-4829-8588-4185764CE263}"/>
              </a:ext>
            </a:extLst>
          </p:cNvPr>
          <p:cNvCxnSpPr/>
          <p:nvPr/>
        </p:nvCxnSpPr>
        <p:spPr>
          <a:xfrm>
            <a:off x="5347273" y="4210726"/>
            <a:ext cx="238665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Table 41">
            <a:extLst>
              <a:ext uri="{FF2B5EF4-FFF2-40B4-BE49-F238E27FC236}">
                <a16:creationId xmlns:a16="http://schemas.microsoft.com/office/drawing/2014/main" id="{DFA2B1EB-C61C-46F1-86A2-1851841C2D59}"/>
              </a:ext>
            </a:extLst>
          </p:cNvPr>
          <p:cNvGraphicFramePr>
            <a:graphicFrameLocks noGrp="1"/>
          </p:cNvGraphicFramePr>
          <p:nvPr/>
        </p:nvGraphicFramePr>
        <p:xfrm>
          <a:off x="5082689" y="4286001"/>
          <a:ext cx="296864" cy="12010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864">
                  <a:extLst>
                    <a:ext uri="{9D8B030D-6E8A-4147-A177-3AD203B41FA5}">
                      <a16:colId xmlns:a16="http://schemas.microsoft.com/office/drawing/2014/main" val="3026311398"/>
                    </a:ext>
                  </a:extLst>
                </a:gridCol>
              </a:tblGrid>
              <a:tr h="26768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20546"/>
                  </a:ext>
                </a:extLst>
              </a:tr>
              <a:tr h="266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650277"/>
                  </a:ext>
                </a:extLst>
              </a:tr>
              <a:tr h="307546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52988"/>
                  </a:ext>
                </a:extLst>
              </a:tr>
              <a:tr h="3449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22270"/>
                  </a:ext>
                </a:extLst>
              </a:tr>
            </a:tbl>
          </a:graphicData>
        </a:graphic>
      </p:graphicFrame>
      <p:sp>
        <p:nvSpPr>
          <p:cNvPr id="43" name="TextBox 42">
            <a:extLst>
              <a:ext uri="{FF2B5EF4-FFF2-40B4-BE49-F238E27FC236}">
                <a16:creationId xmlns:a16="http://schemas.microsoft.com/office/drawing/2014/main" id="{30B8234C-22AD-4917-A5E8-03B85075CA97}"/>
              </a:ext>
            </a:extLst>
          </p:cNvPr>
          <p:cNvSpPr txBox="1"/>
          <p:nvPr/>
        </p:nvSpPr>
        <p:spPr>
          <a:xfrm>
            <a:off x="7884346" y="4801530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⁞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3F8F962-8186-4F71-B79C-88F1FDD6CDB4}"/>
              </a:ext>
            </a:extLst>
          </p:cNvPr>
          <p:cNvSpPr txBox="1"/>
          <p:nvPr/>
        </p:nvSpPr>
        <p:spPr>
          <a:xfrm>
            <a:off x="5128090" y="4816588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⁞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E6D0E2E-E9DF-46CE-B94B-7FE1D3C0D2E5}"/>
              </a:ext>
            </a:extLst>
          </p:cNvPr>
          <p:cNvSpPr txBox="1"/>
          <p:nvPr/>
        </p:nvSpPr>
        <p:spPr>
          <a:xfrm>
            <a:off x="5409542" y="4810302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⁞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48AB94E-E6A2-44AF-898E-228E7DED90F4}"/>
              </a:ext>
            </a:extLst>
          </p:cNvPr>
          <p:cNvSpPr txBox="1"/>
          <p:nvPr/>
        </p:nvSpPr>
        <p:spPr>
          <a:xfrm>
            <a:off x="5810211" y="4807920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⁞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0BCCE4B-5A9B-4BFF-9E40-CFC4BFDDE8F6}"/>
              </a:ext>
            </a:extLst>
          </p:cNvPr>
          <p:cNvSpPr txBox="1"/>
          <p:nvPr/>
        </p:nvSpPr>
        <p:spPr>
          <a:xfrm>
            <a:off x="7438821" y="4816588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⁞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CB8CCFC-9F02-438E-8782-E8E467BBCB30}"/>
              </a:ext>
            </a:extLst>
          </p:cNvPr>
          <p:cNvSpPr/>
          <p:nvPr/>
        </p:nvSpPr>
        <p:spPr>
          <a:xfrm>
            <a:off x="5069145" y="4316096"/>
            <a:ext cx="2664785" cy="202108"/>
          </a:xfrm>
          <a:prstGeom prst="roundRect">
            <a:avLst/>
          </a:prstGeom>
          <a:noFill/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663532B8-D3F9-42D4-8E22-A4BAEFB90BD6}"/>
              </a:ext>
            </a:extLst>
          </p:cNvPr>
          <p:cNvSpPr/>
          <p:nvPr/>
        </p:nvSpPr>
        <p:spPr>
          <a:xfrm>
            <a:off x="5069145" y="4602149"/>
            <a:ext cx="2664785" cy="202108"/>
          </a:xfrm>
          <a:prstGeom prst="roundRect">
            <a:avLst/>
          </a:prstGeom>
          <a:noFill/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65462913-D862-4A58-A4EF-5B6B23BCBDAB}"/>
              </a:ext>
            </a:extLst>
          </p:cNvPr>
          <p:cNvSpPr/>
          <p:nvPr/>
        </p:nvSpPr>
        <p:spPr>
          <a:xfrm>
            <a:off x="5086292" y="5173280"/>
            <a:ext cx="2664785" cy="202108"/>
          </a:xfrm>
          <a:prstGeom prst="roundRect">
            <a:avLst/>
          </a:prstGeom>
          <a:noFill/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 Box 46">
            <a:extLst>
              <a:ext uri="{FF2B5EF4-FFF2-40B4-BE49-F238E27FC236}">
                <a16:creationId xmlns:a16="http://schemas.microsoft.com/office/drawing/2014/main" id="{6C418DB4-9BC5-4680-A62B-CD449FC9E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3930" y="3635571"/>
            <a:ext cx="1142800" cy="46166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buNone/>
            </a:pPr>
            <a:r>
              <a:rPr lang="en-US" sz="1200" dirty="0"/>
              <a:t>Regard each as an integer</a:t>
            </a:r>
            <a:endParaRPr lang="en-US" sz="1200" baseline="-25000" dirty="0"/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8A3C02C-2BE0-4D27-9C79-9FD00B474D7B}"/>
              </a:ext>
            </a:extLst>
          </p:cNvPr>
          <p:cNvCxnSpPr>
            <a:cxnSpLocks/>
          </p:cNvCxnSpPr>
          <p:nvPr/>
        </p:nvCxnSpPr>
        <p:spPr>
          <a:xfrm flipH="1">
            <a:off x="7733931" y="4097236"/>
            <a:ext cx="247094" cy="2735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FFC0C24B-C8C7-44EB-86FB-5EE4B137102D}"/>
              </a:ext>
            </a:extLst>
          </p:cNvPr>
          <p:cNvCxnSpPr>
            <a:cxnSpLocks/>
          </p:cNvCxnSpPr>
          <p:nvPr/>
        </p:nvCxnSpPr>
        <p:spPr>
          <a:xfrm flipH="1">
            <a:off x="7746545" y="4089828"/>
            <a:ext cx="333687" cy="51232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9CF176D-96CF-45E3-A809-3C281DFF5F2D}"/>
              </a:ext>
            </a:extLst>
          </p:cNvPr>
          <p:cNvCxnSpPr>
            <a:cxnSpLocks/>
          </p:cNvCxnSpPr>
          <p:nvPr/>
        </p:nvCxnSpPr>
        <p:spPr>
          <a:xfrm flipH="1">
            <a:off x="7699901" y="4082089"/>
            <a:ext cx="489434" cy="123170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6" name="Table 55">
            <a:extLst>
              <a:ext uri="{FF2B5EF4-FFF2-40B4-BE49-F238E27FC236}">
                <a16:creationId xmlns:a16="http://schemas.microsoft.com/office/drawing/2014/main" id="{06BAA831-055E-4A90-A6B2-1E9AB1188A10}"/>
              </a:ext>
            </a:extLst>
          </p:cNvPr>
          <p:cNvGraphicFramePr>
            <a:graphicFrameLocks noGrp="1"/>
          </p:cNvGraphicFramePr>
          <p:nvPr/>
        </p:nvGraphicFramePr>
        <p:xfrm>
          <a:off x="5368745" y="5408590"/>
          <a:ext cx="2502029" cy="11298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5454">
                  <a:extLst>
                    <a:ext uri="{9D8B030D-6E8A-4147-A177-3AD203B41FA5}">
                      <a16:colId xmlns:a16="http://schemas.microsoft.com/office/drawing/2014/main" val="773409695"/>
                    </a:ext>
                  </a:extLst>
                </a:gridCol>
                <a:gridCol w="390618">
                  <a:extLst>
                    <a:ext uri="{9D8B030D-6E8A-4147-A177-3AD203B41FA5}">
                      <a16:colId xmlns:a16="http://schemas.microsoft.com/office/drawing/2014/main" val="1399624265"/>
                    </a:ext>
                  </a:extLst>
                </a:gridCol>
                <a:gridCol w="1233996">
                  <a:extLst>
                    <a:ext uri="{9D8B030D-6E8A-4147-A177-3AD203B41FA5}">
                      <a16:colId xmlns:a16="http://schemas.microsoft.com/office/drawing/2014/main" val="1692318720"/>
                    </a:ext>
                  </a:extLst>
                </a:gridCol>
                <a:gridCol w="471961">
                  <a:extLst>
                    <a:ext uri="{9D8B030D-6E8A-4147-A177-3AD203B41FA5}">
                      <a16:colId xmlns:a16="http://schemas.microsoft.com/office/drawing/2014/main" val="3382932938"/>
                    </a:ext>
                  </a:extLst>
                </a:gridCol>
              </a:tblGrid>
              <a:tr h="25118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</a:t>
                      </a:r>
                      <a:endParaRPr lang="en-US" sz="12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0</a:t>
                      </a:r>
                      <a:endParaRPr lang="en-US" sz="12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118306"/>
                  </a:ext>
                </a:extLst>
              </a:tr>
              <a:tr h="25118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</a:t>
                      </a:r>
                      <a:endParaRPr lang="en-US" sz="12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</a:t>
                      </a:r>
                      <a:endParaRPr lang="en-US" sz="12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69637"/>
                  </a:ext>
                </a:extLst>
              </a:tr>
              <a:tr h="305471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433520"/>
                  </a:ext>
                </a:extLst>
              </a:tr>
              <a:tr h="27577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</a:t>
                      </a:r>
                      <a:endParaRPr lang="en-US" sz="12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</a:t>
                      </a:r>
                      <a:endParaRPr lang="en-US" sz="12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876469"/>
                  </a:ext>
                </a:extLst>
              </a:tr>
            </a:tbl>
          </a:graphicData>
        </a:graphic>
      </p:graphicFrame>
      <p:graphicFrame>
        <p:nvGraphicFramePr>
          <p:cNvPr id="57" name="Table 56">
            <a:extLst>
              <a:ext uri="{FF2B5EF4-FFF2-40B4-BE49-F238E27FC236}">
                <a16:creationId xmlns:a16="http://schemas.microsoft.com/office/drawing/2014/main" id="{893AF70D-5A34-48C6-BD5E-B9BAB29BA73D}"/>
              </a:ext>
            </a:extLst>
          </p:cNvPr>
          <p:cNvGraphicFramePr>
            <a:graphicFrameLocks noGrp="1"/>
          </p:cNvGraphicFramePr>
          <p:nvPr/>
        </p:nvGraphicFramePr>
        <p:xfrm>
          <a:off x="5082689" y="5408590"/>
          <a:ext cx="297180" cy="12010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7180">
                  <a:extLst>
                    <a:ext uri="{9D8B030D-6E8A-4147-A177-3AD203B41FA5}">
                      <a16:colId xmlns:a16="http://schemas.microsoft.com/office/drawing/2014/main" val="3026311398"/>
                    </a:ext>
                  </a:extLst>
                </a:gridCol>
              </a:tblGrid>
              <a:tr h="26768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2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20546"/>
                  </a:ext>
                </a:extLst>
              </a:tr>
              <a:tr h="266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2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650277"/>
                  </a:ext>
                </a:extLst>
              </a:tr>
              <a:tr h="307546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52988"/>
                  </a:ext>
                </a:extLst>
              </a:tr>
              <a:tr h="3449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2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22270"/>
                  </a:ext>
                </a:extLst>
              </a:tr>
            </a:tbl>
          </a:graphicData>
        </a:graphic>
      </p:graphicFrame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8BE1D0B0-2D2B-4371-86E6-552FAED83C58}"/>
              </a:ext>
            </a:extLst>
          </p:cNvPr>
          <p:cNvSpPr/>
          <p:nvPr/>
        </p:nvSpPr>
        <p:spPr>
          <a:xfrm>
            <a:off x="5096515" y="5441234"/>
            <a:ext cx="2664785" cy="202108"/>
          </a:xfrm>
          <a:prstGeom prst="roundRect">
            <a:avLst/>
          </a:prstGeom>
          <a:noFill/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58F5C674-E3FC-4B3B-A035-87B189EF7711}"/>
              </a:ext>
            </a:extLst>
          </p:cNvPr>
          <p:cNvSpPr/>
          <p:nvPr/>
        </p:nvSpPr>
        <p:spPr>
          <a:xfrm>
            <a:off x="5096515" y="5727448"/>
            <a:ext cx="2664785" cy="202108"/>
          </a:xfrm>
          <a:prstGeom prst="roundRect">
            <a:avLst/>
          </a:prstGeom>
          <a:noFill/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BACCB6B2-BCEC-4ACF-B079-C92C5E9359E8}"/>
              </a:ext>
            </a:extLst>
          </p:cNvPr>
          <p:cNvSpPr/>
          <p:nvPr/>
        </p:nvSpPr>
        <p:spPr>
          <a:xfrm>
            <a:off x="5124055" y="6314733"/>
            <a:ext cx="2664785" cy="202108"/>
          </a:xfrm>
          <a:prstGeom prst="roundRect">
            <a:avLst/>
          </a:prstGeom>
          <a:noFill/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49379181-D78B-4E26-B0F5-D82E05FBC07E}"/>
              </a:ext>
            </a:extLst>
          </p:cNvPr>
          <p:cNvGraphicFramePr>
            <a:graphicFrameLocks noGrp="1"/>
          </p:cNvGraphicFramePr>
          <p:nvPr/>
        </p:nvGraphicFramePr>
        <p:xfrm>
          <a:off x="4611344" y="4257237"/>
          <a:ext cx="393577" cy="11960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3577">
                  <a:extLst>
                    <a:ext uri="{9D8B030D-6E8A-4147-A177-3AD203B41FA5}">
                      <a16:colId xmlns:a16="http://schemas.microsoft.com/office/drawing/2014/main" val="3026311398"/>
                    </a:ext>
                  </a:extLst>
                </a:gridCol>
              </a:tblGrid>
              <a:tr h="288473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i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20546"/>
                  </a:ext>
                </a:extLst>
              </a:tr>
              <a:tr h="288473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i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650277"/>
                  </a:ext>
                </a:extLst>
              </a:tr>
              <a:tr h="288473">
                <a:tc>
                  <a:txBody>
                    <a:bodyPr/>
                    <a:lstStyle/>
                    <a:p>
                      <a:pPr algn="ctr"/>
                      <a:endParaRPr lang="en-US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52988"/>
                  </a:ext>
                </a:extLst>
              </a:tr>
              <a:tr h="330620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i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22270"/>
                  </a:ext>
                </a:extLst>
              </a:tr>
            </a:tbl>
          </a:graphicData>
        </a:graphic>
      </p:graphicFrame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90E086BE-7191-4B1E-A120-22699476B8E0}"/>
              </a:ext>
            </a:extLst>
          </p:cNvPr>
          <p:cNvGraphicFramePr>
            <a:graphicFrameLocks noGrp="1"/>
          </p:cNvGraphicFramePr>
          <p:nvPr/>
        </p:nvGraphicFramePr>
        <p:xfrm>
          <a:off x="4572000" y="5375510"/>
          <a:ext cx="496574" cy="11960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6574">
                  <a:extLst>
                    <a:ext uri="{9D8B030D-6E8A-4147-A177-3AD203B41FA5}">
                      <a16:colId xmlns:a16="http://schemas.microsoft.com/office/drawing/2014/main" val="3026311398"/>
                    </a:ext>
                  </a:extLst>
                </a:gridCol>
              </a:tblGrid>
              <a:tr h="288473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i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n+1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20546"/>
                  </a:ext>
                </a:extLst>
              </a:tr>
              <a:tr h="288473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i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n+2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650277"/>
                  </a:ext>
                </a:extLst>
              </a:tr>
              <a:tr h="288473">
                <a:tc>
                  <a:txBody>
                    <a:bodyPr/>
                    <a:lstStyle/>
                    <a:p>
                      <a:pPr algn="ctr"/>
                      <a:endParaRPr lang="en-US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52988"/>
                  </a:ext>
                </a:extLst>
              </a:tr>
              <a:tr h="330620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i="0" baseline="-25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n+m</a:t>
                      </a:r>
                      <a:endParaRPr lang="en-US" sz="1200" i="0" baseline="-25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22270"/>
                  </a:ext>
                </a:extLst>
              </a:tr>
            </a:tbl>
          </a:graphicData>
        </a:graphic>
      </p:graphicFrame>
      <p:sp>
        <p:nvSpPr>
          <p:cNvPr id="65" name="Text Box 46">
            <a:extLst>
              <a:ext uri="{FF2B5EF4-FFF2-40B4-BE49-F238E27FC236}">
                <a16:creationId xmlns:a16="http://schemas.microsoft.com/office/drawing/2014/main" id="{1853B665-92A1-4748-A1BA-4D30F0A8B3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382" y="4731869"/>
            <a:ext cx="343830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There is a vertex cover of k vertices if and only if there are k numbers in </a:t>
            </a:r>
            <a:r>
              <a:rPr lang="en-US" altLang="en-US" sz="1600" dirty="0"/>
              <a:t>{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a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/>
              <a:t>} </a:t>
            </a:r>
            <a:r>
              <a:rPr lang="en-US" altLang="zh-CN" sz="1600" dirty="0">
                <a:ea typeface="宋体" panose="02010600030101010101" pitchFamily="2" charset="-122"/>
              </a:rPr>
              <a:t>whose sum is</a:t>
            </a:r>
          </a:p>
        </p:txBody>
      </p:sp>
      <p:graphicFrame>
        <p:nvGraphicFramePr>
          <p:cNvPr id="66" name="Table 65">
            <a:extLst>
              <a:ext uri="{FF2B5EF4-FFF2-40B4-BE49-F238E27FC236}">
                <a16:creationId xmlns:a16="http://schemas.microsoft.com/office/drawing/2014/main" id="{C50349D4-A29D-41DB-8A3F-EBE2552B21D9}"/>
              </a:ext>
            </a:extLst>
          </p:cNvPr>
          <p:cNvGraphicFramePr>
            <a:graphicFrameLocks noGrp="1"/>
          </p:cNvGraphicFramePr>
          <p:nvPr/>
        </p:nvGraphicFramePr>
        <p:xfrm>
          <a:off x="1007840" y="5598684"/>
          <a:ext cx="2809560" cy="274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1667">
                  <a:extLst>
                    <a:ext uri="{9D8B030D-6E8A-4147-A177-3AD203B41FA5}">
                      <a16:colId xmlns:a16="http://schemas.microsoft.com/office/drawing/2014/main" val="2263893509"/>
                    </a:ext>
                  </a:extLst>
                </a:gridCol>
                <a:gridCol w="417251">
                  <a:extLst>
                    <a:ext uri="{9D8B030D-6E8A-4147-A177-3AD203B41FA5}">
                      <a16:colId xmlns:a16="http://schemas.microsoft.com/office/drawing/2014/main" val="3317728514"/>
                    </a:ext>
                  </a:extLst>
                </a:gridCol>
                <a:gridCol w="656947">
                  <a:extLst>
                    <a:ext uri="{9D8B030D-6E8A-4147-A177-3AD203B41FA5}">
                      <a16:colId xmlns:a16="http://schemas.microsoft.com/office/drawing/2014/main" val="2252722011"/>
                    </a:ext>
                  </a:extLst>
                </a:gridCol>
                <a:gridCol w="994299">
                  <a:extLst>
                    <a:ext uri="{9D8B030D-6E8A-4147-A177-3AD203B41FA5}">
                      <a16:colId xmlns:a16="http://schemas.microsoft.com/office/drawing/2014/main" val="2803241060"/>
                    </a:ext>
                  </a:extLst>
                </a:gridCol>
                <a:gridCol w="479396">
                  <a:extLst>
                    <a:ext uri="{9D8B030D-6E8A-4147-A177-3AD203B41FA5}">
                      <a16:colId xmlns:a16="http://schemas.microsoft.com/office/drawing/2014/main" val="199835468"/>
                    </a:ext>
                  </a:extLst>
                </a:gridCol>
              </a:tblGrid>
              <a:tr h="250837">
                <a:tc>
                  <a:txBody>
                    <a:bodyPr/>
                    <a:lstStyle/>
                    <a:p>
                      <a:r>
                        <a:rPr lang="en-US" sz="1200" dirty="0"/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≥1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≥1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≥1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627826"/>
                  </a:ext>
                </a:extLst>
              </a:tr>
            </a:tbl>
          </a:graphicData>
        </a:graphic>
      </p:graphicFrame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A27C6121-2B75-48EB-81AD-BF4F9CADBE0A}"/>
              </a:ext>
            </a:extLst>
          </p:cNvPr>
          <p:cNvSpPr/>
          <p:nvPr/>
        </p:nvSpPr>
        <p:spPr>
          <a:xfrm>
            <a:off x="1034542" y="5633713"/>
            <a:ext cx="2664785" cy="20210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 Box 46">
            <a:extLst>
              <a:ext uri="{FF2B5EF4-FFF2-40B4-BE49-F238E27FC236}">
                <a16:creationId xmlns:a16="http://schemas.microsoft.com/office/drawing/2014/main" id="{B702DAEF-3028-482F-9A75-71CF8ACB70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067" y="5929696"/>
            <a:ext cx="314173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But this is not a regular number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2000D00-0734-4DEC-9117-5E1082922742}"/>
              </a:ext>
            </a:extLst>
          </p:cNvPr>
          <p:cNvSpPr txBox="1"/>
          <p:nvPr/>
        </p:nvSpPr>
        <p:spPr>
          <a:xfrm>
            <a:off x="5128090" y="4816588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⁞</a:t>
            </a:r>
          </a:p>
        </p:txBody>
      </p:sp>
      <p:graphicFrame>
        <p:nvGraphicFramePr>
          <p:cNvPr id="52" name="Table 51">
            <a:extLst>
              <a:ext uri="{FF2B5EF4-FFF2-40B4-BE49-F238E27FC236}">
                <a16:creationId xmlns:a16="http://schemas.microsoft.com/office/drawing/2014/main" id="{6E610703-A234-4FC3-B660-70CC6741935B}"/>
              </a:ext>
            </a:extLst>
          </p:cNvPr>
          <p:cNvGraphicFramePr>
            <a:graphicFrameLocks noGrp="1"/>
          </p:cNvGraphicFramePr>
          <p:nvPr/>
        </p:nvGraphicFramePr>
        <p:xfrm>
          <a:off x="5362276" y="4269947"/>
          <a:ext cx="2502029" cy="11298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5454">
                  <a:extLst>
                    <a:ext uri="{9D8B030D-6E8A-4147-A177-3AD203B41FA5}">
                      <a16:colId xmlns:a16="http://schemas.microsoft.com/office/drawing/2014/main" val="773409695"/>
                    </a:ext>
                  </a:extLst>
                </a:gridCol>
                <a:gridCol w="390618">
                  <a:extLst>
                    <a:ext uri="{9D8B030D-6E8A-4147-A177-3AD203B41FA5}">
                      <a16:colId xmlns:a16="http://schemas.microsoft.com/office/drawing/2014/main" val="1399624265"/>
                    </a:ext>
                  </a:extLst>
                </a:gridCol>
                <a:gridCol w="1233996">
                  <a:extLst>
                    <a:ext uri="{9D8B030D-6E8A-4147-A177-3AD203B41FA5}">
                      <a16:colId xmlns:a16="http://schemas.microsoft.com/office/drawing/2014/main" val="1692318720"/>
                    </a:ext>
                  </a:extLst>
                </a:gridCol>
                <a:gridCol w="471961">
                  <a:extLst>
                    <a:ext uri="{9D8B030D-6E8A-4147-A177-3AD203B41FA5}">
                      <a16:colId xmlns:a16="http://schemas.microsoft.com/office/drawing/2014/main" val="3382932938"/>
                    </a:ext>
                  </a:extLst>
                </a:gridCol>
              </a:tblGrid>
              <a:tr h="251184"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1m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118306"/>
                  </a:ext>
                </a:extLst>
              </a:tr>
              <a:tr h="251184"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2m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69637"/>
                  </a:ext>
                </a:extLst>
              </a:tr>
              <a:tr h="305471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433520"/>
                  </a:ext>
                </a:extLst>
              </a:tr>
              <a:tr h="275770"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n2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b</a:t>
                      </a:r>
                      <a:r>
                        <a:rPr lang="en-US" sz="1200" baseline="-25000" dirty="0" err="1"/>
                        <a:t>nm</a:t>
                      </a:r>
                      <a:endParaRPr lang="en-US" sz="12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876469"/>
                  </a:ext>
                </a:extLst>
              </a:tr>
            </a:tbl>
          </a:graphicData>
        </a:graphic>
      </p:graphicFrame>
      <p:sp>
        <p:nvSpPr>
          <p:cNvPr id="3" name="Text Box 46">
            <a:extLst>
              <a:ext uri="{FF2B5EF4-FFF2-40B4-BE49-F238E27FC236}">
                <a16:creationId xmlns:a16="http://schemas.microsoft.com/office/drawing/2014/main" id="{D3F45F47-68D0-BAD5-1EFA-E317D68D44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1605163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Now we have three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 problems: </a:t>
            </a:r>
            <a:r>
              <a:rPr lang="en-US" altLang="en-US" sz="2000" dirty="0">
                <a:solidFill>
                  <a:srgbClr val="00B050"/>
                </a:solidFill>
              </a:rPr>
              <a:t>SAT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rgbClr val="00B050"/>
                </a:solidFill>
              </a:rPr>
              <a:t>IS</a:t>
            </a:r>
            <a:r>
              <a:rPr lang="en-US" altLang="en-US" sz="2000" dirty="0"/>
              <a:t>, and </a:t>
            </a:r>
            <a:r>
              <a:rPr lang="en-US" altLang="en-US" sz="2000" dirty="0">
                <a:solidFill>
                  <a:srgbClr val="00B050"/>
                </a:solidFill>
              </a:rPr>
              <a:t>VC</a:t>
            </a:r>
            <a:r>
              <a:rPr lang="en-US" altLang="en-US" sz="2000" dirty="0"/>
              <a:t>.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40065879-4D4A-731E-FFE8-FD0E965B5D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3647612"/>
            <a:ext cx="14065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We show: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46">
                <a:extLst>
                  <a:ext uri="{FF2B5EF4-FFF2-40B4-BE49-F238E27FC236}">
                    <a16:creationId xmlns:a16="http://schemas.microsoft.com/office/drawing/2014/main" id="{356B737E-14A4-625B-DD44-135D7E62CB0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02187" y="3672101"/>
                <a:ext cx="615578" cy="41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zh-CN" sz="2000" dirty="0">
                    <a:ea typeface="宋体" panose="02010600030101010101" pitchFamily="2" charset="-122"/>
                  </a:rPr>
                  <a:t>   </a:t>
                </a:r>
              </a:p>
            </p:txBody>
          </p:sp>
        </mc:Choice>
        <mc:Fallback xmlns="">
          <p:sp>
            <p:nvSpPr>
              <p:cNvPr id="5" name="Text Box 46">
                <a:extLst>
                  <a:ext uri="{FF2B5EF4-FFF2-40B4-BE49-F238E27FC236}">
                    <a16:creationId xmlns:a16="http://schemas.microsoft.com/office/drawing/2014/main" id="{356B737E-14A4-625B-DD44-135D7E62CB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02187" y="3672101"/>
                <a:ext cx="615578" cy="418513"/>
              </a:xfrm>
              <a:prstGeom prst="rect">
                <a:avLst/>
              </a:prstGeom>
              <a:blipFill>
                <a:blip r:embed="rId2"/>
                <a:stretch>
                  <a:fillRect b="-144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46">
            <a:extLst>
              <a:ext uri="{FF2B5EF4-FFF2-40B4-BE49-F238E27FC236}">
                <a16:creationId xmlns:a16="http://schemas.microsoft.com/office/drawing/2014/main" id="{0DBBF533-AB8E-E95E-CB13-8411B2633F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0586" y="3647612"/>
            <a:ext cx="152248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en-US" sz="2000" dirty="0">
                <a:solidFill>
                  <a:srgbClr val="00B050"/>
                </a:solidFill>
              </a:rPr>
              <a:t> </a:t>
            </a:r>
            <a:endParaRPr lang="en-US" altLang="zh-CN" sz="2000" dirty="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010D14C4-04B7-2BE4-C21D-F738B5DF8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107" y="3681303"/>
            <a:ext cx="6643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VC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72A14D3-AFDF-E85E-55CF-312C295693F7}"/>
              </a:ext>
            </a:extLst>
          </p:cNvPr>
          <p:cNvGrpSpPr/>
          <p:nvPr/>
        </p:nvGrpSpPr>
        <p:grpSpPr>
          <a:xfrm>
            <a:off x="835364" y="2514491"/>
            <a:ext cx="7234439" cy="1032375"/>
            <a:chOff x="871472" y="2589714"/>
            <a:chExt cx="7234439" cy="103237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3">
                  <a:extLst>
                    <a:ext uri="{FF2B5EF4-FFF2-40B4-BE49-F238E27FC236}">
                      <a16:creationId xmlns:a16="http://schemas.microsoft.com/office/drawing/2014/main" id="{63FA69A8-30DC-1A56-CC99-96FB9C8ABF8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71472" y="2589714"/>
                  <a:ext cx="7234439" cy="1032375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>
                      <a:solidFill>
                        <a:schemeClr val="tx1"/>
                      </a:solidFill>
                      <a:latin typeface="+mn-lt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altLang="en-US" sz="1400" dirty="0">
                      <a:solidFill>
                        <a:srgbClr val="FF0000"/>
                      </a:solidFill>
                    </a:rPr>
                    <a:t>Vertex-Cover (</a:t>
                  </a:r>
                  <a:r>
                    <a:rPr lang="en-US" altLang="en-US" sz="1400" dirty="0">
                      <a:solidFill>
                        <a:srgbClr val="00B050"/>
                      </a:solidFill>
                    </a:rPr>
                    <a:t>VC</a:t>
                  </a:r>
                  <a:r>
                    <a:rPr lang="en-US" altLang="en-US" sz="1400" dirty="0">
                      <a:solidFill>
                        <a:srgbClr val="FF0000"/>
                      </a:solidFill>
                    </a:rPr>
                    <a:t>). </a:t>
                  </a:r>
                  <a:r>
                    <a:rPr lang="en-US" altLang="en-US" sz="1400" dirty="0"/>
                    <a:t>Given a graph G and an integer k, can we find a set C of k vertices in G such that every edge of G has at least one end in C?</a:t>
                  </a:r>
                </a:p>
                <a:p>
                  <a:pPr marL="0" indent="0">
                    <a:buNone/>
                  </a:pPr>
                  <a:r>
                    <a:rPr lang="en-US" altLang="en-US" sz="1400" dirty="0">
                      <a:solidFill>
                        <a:srgbClr val="FF0000"/>
                      </a:solidFill>
                    </a:rPr>
                    <a:t>Subset-Sum.</a:t>
                  </a:r>
                  <a:r>
                    <a:rPr lang="en-US" altLang="en-US" sz="1400" dirty="0"/>
                    <a:t> Given a set S = {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…, 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</a:t>
                  </a:r>
                  <a:r>
                    <a:rPr lang="en-US" altLang="en-US" sz="1400" dirty="0"/>
                    <a:t>} of integers and an integer H, is there a subset S’ of S whose sum is exactly H, i.e.,  </a:t>
                  </a:r>
                  <a14:m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pt-BR" alt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en-US" sz="1400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altLang="en-US" sz="1400" b="0" i="1" baseline="3000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a14:m>
                  <a:r>
                    <a:rPr lang="en-US" altLang="en-US" sz="1400" dirty="0"/>
                    <a:t> = H ?</a:t>
                  </a:r>
                </a:p>
                <a:p>
                  <a:pPr marL="0" indent="0">
                    <a:buNone/>
                  </a:pPr>
                  <a:endParaRPr lang="en-US" altLang="en-US" sz="1400" dirty="0"/>
                </a:p>
              </p:txBody>
            </p:sp>
          </mc:Choice>
          <mc:Fallback xmlns="">
            <p:sp>
              <p:nvSpPr>
                <p:cNvPr id="11" name="Rectangle 3">
                  <a:extLst>
                    <a:ext uri="{FF2B5EF4-FFF2-40B4-BE49-F238E27FC236}">
                      <a16:creationId xmlns:a16="http://schemas.microsoft.com/office/drawing/2014/main" id="{63FA69A8-30DC-1A56-CC99-96FB9C8ABF8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71472" y="2589714"/>
                  <a:ext cx="7234439" cy="1032375"/>
                </a:xfrm>
                <a:prstGeom prst="rect">
                  <a:avLst/>
                </a:prstGeom>
                <a:blipFill>
                  <a:blip r:embed="rId3"/>
                  <a:stretch>
                    <a:fillRect l="-168" r="-420" b="-41618"/>
                  </a:stretch>
                </a:blip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44B3CD5-0734-9515-D98B-CB3899011A8B}"/>
                </a:ext>
              </a:extLst>
            </p:cNvPr>
            <p:cNvCxnSpPr>
              <a:cxnSpLocks/>
            </p:cNvCxnSpPr>
            <p:nvPr/>
          </p:nvCxnSpPr>
          <p:spPr>
            <a:xfrm>
              <a:off x="871472" y="3098754"/>
              <a:ext cx="723443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Box 46">
            <a:extLst>
              <a:ext uri="{FF2B5EF4-FFF2-40B4-BE49-F238E27FC236}">
                <a16:creationId xmlns:a16="http://schemas.microsoft.com/office/drawing/2014/main" id="{A0D19FBA-1D49-E916-DFFC-F508012F22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9" y="2069074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Example 3.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zh-CN" sz="2000" dirty="0">
                <a:ea typeface="宋体" panose="02010600030101010101" pitchFamily="2" charset="-122"/>
              </a:rPr>
              <a:t> is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–complete.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E709002E-29EF-739A-DC09-39518EBB015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 </a:t>
                </a:r>
              </a:p>
            </p:txBody>
          </p:sp>
        </mc:Choice>
        <mc:Fallback xmlns="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E709002E-29EF-739A-DC09-39518EBB01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4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9997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43D5EAC9-3ED8-4C97-8887-24463E34B07A}"/>
              </a:ext>
            </a:extLst>
          </p:cNvPr>
          <p:cNvGraphicFramePr>
            <a:graphicFrameLocks noGrp="1"/>
          </p:cNvGraphicFramePr>
          <p:nvPr/>
        </p:nvGraphicFramePr>
        <p:xfrm>
          <a:off x="7814425" y="4292929"/>
          <a:ext cx="393577" cy="121319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3577">
                  <a:extLst>
                    <a:ext uri="{9D8B030D-6E8A-4147-A177-3AD203B41FA5}">
                      <a16:colId xmlns:a16="http://schemas.microsoft.com/office/drawing/2014/main" val="3026311398"/>
                    </a:ext>
                  </a:extLst>
                </a:gridCol>
              </a:tblGrid>
              <a:tr h="277753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v</a:t>
                      </a:r>
                      <a:r>
                        <a:rPr lang="en-US" sz="1000" baseline="-25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20546"/>
                  </a:ext>
                </a:extLst>
              </a:tr>
              <a:tr h="255154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v</a:t>
                      </a:r>
                      <a:r>
                        <a:rPr lang="en-US" sz="1000" baseline="-25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650277"/>
                  </a:ext>
                </a:extLst>
              </a:tr>
              <a:tr h="304144">
                <a:tc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52988"/>
                  </a:ext>
                </a:extLst>
              </a:tr>
              <a:tr h="376142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/>
                        <a:t>v</a:t>
                      </a:r>
                      <a:r>
                        <a:rPr lang="en-US" sz="1000" baseline="-25000" dirty="0" err="1"/>
                        <a:t>n</a:t>
                      </a:r>
                      <a:endParaRPr lang="en-US" sz="10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22270"/>
                  </a:ext>
                </a:extLst>
              </a:tr>
            </a:tbl>
          </a:graphicData>
        </a:graphic>
      </p:graphicFrame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AFEED8A-F55C-4EA3-BCE5-1E544FC84A8B}"/>
              </a:ext>
            </a:extLst>
          </p:cNvPr>
          <p:cNvCxnSpPr>
            <a:cxnSpLocks/>
          </p:cNvCxnSpPr>
          <p:nvPr/>
        </p:nvCxnSpPr>
        <p:spPr>
          <a:xfrm flipV="1">
            <a:off x="7910784" y="4316097"/>
            <a:ext cx="1" cy="105929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322DD25C-2D83-4D74-98E9-F9185C9344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4696" y="4370798"/>
            <a:ext cx="66434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(G, k)</a:t>
            </a:r>
            <a:r>
              <a:rPr lang="en-US" altLang="en-US" sz="1600" dirty="0"/>
              <a:t> 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9E5B36D-0DB7-4A66-A1C8-DE9EEDF7C7D9}"/>
              </a:ext>
            </a:extLst>
          </p:cNvPr>
          <p:cNvCxnSpPr>
            <a:cxnSpLocks/>
          </p:cNvCxnSpPr>
          <p:nvPr/>
        </p:nvCxnSpPr>
        <p:spPr>
          <a:xfrm>
            <a:off x="2918805" y="4540075"/>
            <a:ext cx="1580225" cy="25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2FC728E7-8BC5-4A56-B03F-38D0678B5B31}"/>
              </a:ext>
            </a:extLst>
          </p:cNvPr>
          <p:cNvGraphicFramePr>
            <a:graphicFrameLocks noGrp="1"/>
          </p:cNvGraphicFramePr>
          <p:nvPr/>
        </p:nvGraphicFramePr>
        <p:xfrm>
          <a:off x="5347273" y="3992550"/>
          <a:ext cx="2544974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5095">
                  <a:extLst>
                    <a:ext uri="{9D8B030D-6E8A-4147-A177-3AD203B41FA5}">
                      <a16:colId xmlns:a16="http://schemas.microsoft.com/office/drawing/2014/main" val="4051857935"/>
                    </a:ext>
                  </a:extLst>
                </a:gridCol>
                <a:gridCol w="384291">
                  <a:extLst>
                    <a:ext uri="{9D8B030D-6E8A-4147-A177-3AD203B41FA5}">
                      <a16:colId xmlns:a16="http://schemas.microsoft.com/office/drawing/2014/main" val="2325076587"/>
                    </a:ext>
                  </a:extLst>
                </a:gridCol>
                <a:gridCol w="1266956">
                  <a:extLst>
                    <a:ext uri="{9D8B030D-6E8A-4147-A177-3AD203B41FA5}">
                      <a16:colId xmlns:a16="http://schemas.microsoft.com/office/drawing/2014/main" val="2567440026"/>
                    </a:ext>
                  </a:extLst>
                </a:gridCol>
                <a:gridCol w="498632">
                  <a:extLst>
                    <a:ext uri="{9D8B030D-6E8A-4147-A177-3AD203B41FA5}">
                      <a16:colId xmlns:a16="http://schemas.microsoft.com/office/drawing/2014/main" val="681947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 dirty="0"/>
                        <a:t>e</a:t>
                      </a:r>
                      <a:r>
                        <a:rPr lang="en-US" sz="10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e</a:t>
                      </a:r>
                      <a:r>
                        <a:rPr lang="en-US" sz="10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err="1"/>
                        <a:t>e</a:t>
                      </a:r>
                      <a:r>
                        <a:rPr lang="en-US" sz="1000" baseline="-25000" dirty="0" err="1"/>
                        <a:t>m</a:t>
                      </a:r>
                      <a:endParaRPr lang="en-US" sz="10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237363"/>
                  </a:ext>
                </a:extLst>
              </a:tr>
            </a:tbl>
          </a:graphicData>
        </a:graphic>
      </p:graphicFrame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3B7A6006-68E8-4829-8588-4185764CE263}"/>
              </a:ext>
            </a:extLst>
          </p:cNvPr>
          <p:cNvCxnSpPr/>
          <p:nvPr/>
        </p:nvCxnSpPr>
        <p:spPr>
          <a:xfrm>
            <a:off x="5347273" y="4210726"/>
            <a:ext cx="238665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Table 41">
            <a:extLst>
              <a:ext uri="{FF2B5EF4-FFF2-40B4-BE49-F238E27FC236}">
                <a16:creationId xmlns:a16="http://schemas.microsoft.com/office/drawing/2014/main" id="{DFA2B1EB-C61C-46F1-86A2-1851841C2D59}"/>
              </a:ext>
            </a:extLst>
          </p:cNvPr>
          <p:cNvGraphicFramePr>
            <a:graphicFrameLocks noGrp="1"/>
          </p:cNvGraphicFramePr>
          <p:nvPr/>
        </p:nvGraphicFramePr>
        <p:xfrm>
          <a:off x="5082689" y="4286001"/>
          <a:ext cx="296864" cy="12010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864">
                  <a:extLst>
                    <a:ext uri="{9D8B030D-6E8A-4147-A177-3AD203B41FA5}">
                      <a16:colId xmlns:a16="http://schemas.microsoft.com/office/drawing/2014/main" val="3026311398"/>
                    </a:ext>
                  </a:extLst>
                </a:gridCol>
              </a:tblGrid>
              <a:tr h="26768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20546"/>
                  </a:ext>
                </a:extLst>
              </a:tr>
              <a:tr h="266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650277"/>
                  </a:ext>
                </a:extLst>
              </a:tr>
              <a:tr h="307546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52988"/>
                  </a:ext>
                </a:extLst>
              </a:tr>
              <a:tr h="3449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22270"/>
                  </a:ext>
                </a:extLst>
              </a:tr>
            </a:tbl>
          </a:graphicData>
        </a:graphic>
      </p:graphicFrame>
      <p:sp>
        <p:nvSpPr>
          <p:cNvPr id="43" name="TextBox 42">
            <a:extLst>
              <a:ext uri="{FF2B5EF4-FFF2-40B4-BE49-F238E27FC236}">
                <a16:creationId xmlns:a16="http://schemas.microsoft.com/office/drawing/2014/main" id="{30B8234C-22AD-4917-A5E8-03B85075CA97}"/>
              </a:ext>
            </a:extLst>
          </p:cNvPr>
          <p:cNvSpPr txBox="1"/>
          <p:nvPr/>
        </p:nvSpPr>
        <p:spPr>
          <a:xfrm>
            <a:off x="7884346" y="4801530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⁞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3F8F962-8186-4F71-B79C-88F1FDD6CDB4}"/>
              </a:ext>
            </a:extLst>
          </p:cNvPr>
          <p:cNvSpPr txBox="1"/>
          <p:nvPr/>
        </p:nvSpPr>
        <p:spPr>
          <a:xfrm>
            <a:off x="5128090" y="4816588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⁞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E6D0E2E-E9DF-46CE-B94B-7FE1D3C0D2E5}"/>
              </a:ext>
            </a:extLst>
          </p:cNvPr>
          <p:cNvSpPr txBox="1"/>
          <p:nvPr/>
        </p:nvSpPr>
        <p:spPr>
          <a:xfrm>
            <a:off x="5409542" y="4810302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⁞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48AB94E-E6A2-44AF-898E-228E7DED90F4}"/>
              </a:ext>
            </a:extLst>
          </p:cNvPr>
          <p:cNvSpPr txBox="1"/>
          <p:nvPr/>
        </p:nvSpPr>
        <p:spPr>
          <a:xfrm>
            <a:off x="5810211" y="4807920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⁞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0BCCE4B-5A9B-4BFF-9E40-CFC4BFDDE8F6}"/>
              </a:ext>
            </a:extLst>
          </p:cNvPr>
          <p:cNvSpPr txBox="1"/>
          <p:nvPr/>
        </p:nvSpPr>
        <p:spPr>
          <a:xfrm>
            <a:off x="7438821" y="4816588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⁞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CB8CCFC-9F02-438E-8782-E8E467BBCB30}"/>
              </a:ext>
            </a:extLst>
          </p:cNvPr>
          <p:cNvSpPr/>
          <p:nvPr/>
        </p:nvSpPr>
        <p:spPr>
          <a:xfrm>
            <a:off x="5069145" y="4316096"/>
            <a:ext cx="2664785" cy="202108"/>
          </a:xfrm>
          <a:prstGeom prst="roundRect">
            <a:avLst/>
          </a:prstGeom>
          <a:noFill/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663532B8-D3F9-42D4-8E22-A4BAEFB90BD6}"/>
              </a:ext>
            </a:extLst>
          </p:cNvPr>
          <p:cNvSpPr/>
          <p:nvPr/>
        </p:nvSpPr>
        <p:spPr>
          <a:xfrm>
            <a:off x="5069145" y="4602149"/>
            <a:ext cx="2664785" cy="202108"/>
          </a:xfrm>
          <a:prstGeom prst="roundRect">
            <a:avLst/>
          </a:prstGeom>
          <a:noFill/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65462913-D862-4A58-A4EF-5B6B23BCBDAB}"/>
              </a:ext>
            </a:extLst>
          </p:cNvPr>
          <p:cNvSpPr/>
          <p:nvPr/>
        </p:nvSpPr>
        <p:spPr>
          <a:xfrm>
            <a:off x="5086292" y="5173280"/>
            <a:ext cx="2664785" cy="202108"/>
          </a:xfrm>
          <a:prstGeom prst="roundRect">
            <a:avLst/>
          </a:prstGeom>
          <a:noFill/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 Box 46">
            <a:extLst>
              <a:ext uri="{FF2B5EF4-FFF2-40B4-BE49-F238E27FC236}">
                <a16:creationId xmlns:a16="http://schemas.microsoft.com/office/drawing/2014/main" id="{6C418DB4-9BC5-4680-A62B-CD449FC9E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3930" y="3635571"/>
            <a:ext cx="1142800" cy="46166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buNone/>
            </a:pPr>
            <a:r>
              <a:rPr lang="en-US" sz="1200" dirty="0"/>
              <a:t>Regard each as an integer</a:t>
            </a:r>
            <a:endParaRPr lang="en-US" sz="1200" baseline="-25000" dirty="0"/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8A3C02C-2BE0-4D27-9C79-9FD00B474D7B}"/>
              </a:ext>
            </a:extLst>
          </p:cNvPr>
          <p:cNvCxnSpPr>
            <a:cxnSpLocks/>
          </p:cNvCxnSpPr>
          <p:nvPr/>
        </p:nvCxnSpPr>
        <p:spPr>
          <a:xfrm flipH="1">
            <a:off x="7733931" y="4097236"/>
            <a:ext cx="247094" cy="2735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FFC0C24B-C8C7-44EB-86FB-5EE4B137102D}"/>
              </a:ext>
            </a:extLst>
          </p:cNvPr>
          <p:cNvCxnSpPr>
            <a:cxnSpLocks/>
          </p:cNvCxnSpPr>
          <p:nvPr/>
        </p:nvCxnSpPr>
        <p:spPr>
          <a:xfrm flipH="1">
            <a:off x="7746545" y="4089828"/>
            <a:ext cx="333687" cy="51232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9CF176D-96CF-45E3-A809-3C281DFF5F2D}"/>
              </a:ext>
            </a:extLst>
          </p:cNvPr>
          <p:cNvCxnSpPr>
            <a:cxnSpLocks/>
          </p:cNvCxnSpPr>
          <p:nvPr/>
        </p:nvCxnSpPr>
        <p:spPr>
          <a:xfrm flipH="1">
            <a:off x="7699901" y="4082089"/>
            <a:ext cx="489434" cy="123170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6" name="Table 55">
            <a:extLst>
              <a:ext uri="{FF2B5EF4-FFF2-40B4-BE49-F238E27FC236}">
                <a16:creationId xmlns:a16="http://schemas.microsoft.com/office/drawing/2014/main" id="{06BAA831-055E-4A90-A6B2-1E9AB1188A10}"/>
              </a:ext>
            </a:extLst>
          </p:cNvPr>
          <p:cNvGraphicFramePr>
            <a:graphicFrameLocks noGrp="1"/>
          </p:cNvGraphicFramePr>
          <p:nvPr/>
        </p:nvGraphicFramePr>
        <p:xfrm>
          <a:off x="5368745" y="5408590"/>
          <a:ext cx="2502029" cy="11298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5454">
                  <a:extLst>
                    <a:ext uri="{9D8B030D-6E8A-4147-A177-3AD203B41FA5}">
                      <a16:colId xmlns:a16="http://schemas.microsoft.com/office/drawing/2014/main" val="773409695"/>
                    </a:ext>
                  </a:extLst>
                </a:gridCol>
                <a:gridCol w="390618">
                  <a:extLst>
                    <a:ext uri="{9D8B030D-6E8A-4147-A177-3AD203B41FA5}">
                      <a16:colId xmlns:a16="http://schemas.microsoft.com/office/drawing/2014/main" val="1399624265"/>
                    </a:ext>
                  </a:extLst>
                </a:gridCol>
                <a:gridCol w="1233996">
                  <a:extLst>
                    <a:ext uri="{9D8B030D-6E8A-4147-A177-3AD203B41FA5}">
                      <a16:colId xmlns:a16="http://schemas.microsoft.com/office/drawing/2014/main" val="1692318720"/>
                    </a:ext>
                  </a:extLst>
                </a:gridCol>
                <a:gridCol w="471961">
                  <a:extLst>
                    <a:ext uri="{9D8B030D-6E8A-4147-A177-3AD203B41FA5}">
                      <a16:colId xmlns:a16="http://schemas.microsoft.com/office/drawing/2014/main" val="3382932938"/>
                    </a:ext>
                  </a:extLst>
                </a:gridCol>
              </a:tblGrid>
              <a:tr h="25118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</a:t>
                      </a:r>
                      <a:endParaRPr lang="en-US" sz="12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0</a:t>
                      </a:r>
                      <a:endParaRPr lang="en-US" sz="12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118306"/>
                  </a:ext>
                </a:extLst>
              </a:tr>
              <a:tr h="25118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</a:t>
                      </a:r>
                      <a:endParaRPr lang="en-US" sz="12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</a:t>
                      </a:r>
                      <a:endParaRPr lang="en-US" sz="12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69637"/>
                  </a:ext>
                </a:extLst>
              </a:tr>
              <a:tr h="305471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433520"/>
                  </a:ext>
                </a:extLst>
              </a:tr>
              <a:tr h="27577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</a:t>
                      </a:r>
                      <a:endParaRPr lang="en-US" sz="12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</a:t>
                      </a:r>
                      <a:endParaRPr lang="en-US" sz="12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876469"/>
                  </a:ext>
                </a:extLst>
              </a:tr>
            </a:tbl>
          </a:graphicData>
        </a:graphic>
      </p:graphicFrame>
      <p:graphicFrame>
        <p:nvGraphicFramePr>
          <p:cNvPr id="57" name="Table 56">
            <a:extLst>
              <a:ext uri="{FF2B5EF4-FFF2-40B4-BE49-F238E27FC236}">
                <a16:creationId xmlns:a16="http://schemas.microsoft.com/office/drawing/2014/main" id="{893AF70D-5A34-48C6-BD5E-B9BAB29BA73D}"/>
              </a:ext>
            </a:extLst>
          </p:cNvPr>
          <p:cNvGraphicFramePr>
            <a:graphicFrameLocks noGrp="1"/>
          </p:cNvGraphicFramePr>
          <p:nvPr/>
        </p:nvGraphicFramePr>
        <p:xfrm>
          <a:off x="5082689" y="5408590"/>
          <a:ext cx="297180" cy="12010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7180">
                  <a:extLst>
                    <a:ext uri="{9D8B030D-6E8A-4147-A177-3AD203B41FA5}">
                      <a16:colId xmlns:a16="http://schemas.microsoft.com/office/drawing/2014/main" val="3026311398"/>
                    </a:ext>
                  </a:extLst>
                </a:gridCol>
              </a:tblGrid>
              <a:tr h="26768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2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20546"/>
                  </a:ext>
                </a:extLst>
              </a:tr>
              <a:tr h="266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2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650277"/>
                  </a:ext>
                </a:extLst>
              </a:tr>
              <a:tr h="307546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52988"/>
                  </a:ext>
                </a:extLst>
              </a:tr>
              <a:tr h="3449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2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22270"/>
                  </a:ext>
                </a:extLst>
              </a:tr>
            </a:tbl>
          </a:graphicData>
        </a:graphic>
      </p:graphicFrame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8BE1D0B0-2D2B-4371-86E6-552FAED83C58}"/>
              </a:ext>
            </a:extLst>
          </p:cNvPr>
          <p:cNvSpPr/>
          <p:nvPr/>
        </p:nvSpPr>
        <p:spPr>
          <a:xfrm>
            <a:off x="5096515" y="5441234"/>
            <a:ext cx="2664785" cy="202108"/>
          </a:xfrm>
          <a:prstGeom prst="roundRect">
            <a:avLst/>
          </a:prstGeom>
          <a:noFill/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58F5C674-E3FC-4B3B-A035-87B189EF7711}"/>
              </a:ext>
            </a:extLst>
          </p:cNvPr>
          <p:cNvSpPr/>
          <p:nvPr/>
        </p:nvSpPr>
        <p:spPr>
          <a:xfrm>
            <a:off x="5096515" y="5727448"/>
            <a:ext cx="2664785" cy="202108"/>
          </a:xfrm>
          <a:prstGeom prst="roundRect">
            <a:avLst/>
          </a:prstGeom>
          <a:noFill/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BACCB6B2-BCEC-4ACF-B079-C92C5E9359E8}"/>
              </a:ext>
            </a:extLst>
          </p:cNvPr>
          <p:cNvSpPr/>
          <p:nvPr/>
        </p:nvSpPr>
        <p:spPr>
          <a:xfrm>
            <a:off x="5124055" y="6314733"/>
            <a:ext cx="2664785" cy="202108"/>
          </a:xfrm>
          <a:prstGeom prst="roundRect">
            <a:avLst/>
          </a:prstGeom>
          <a:noFill/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49379181-D78B-4E26-B0F5-D82E05FBC07E}"/>
              </a:ext>
            </a:extLst>
          </p:cNvPr>
          <p:cNvGraphicFramePr>
            <a:graphicFrameLocks noGrp="1"/>
          </p:cNvGraphicFramePr>
          <p:nvPr/>
        </p:nvGraphicFramePr>
        <p:xfrm>
          <a:off x="4611344" y="4257237"/>
          <a:ext cx="393577" cy="11960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3577">
                  <a:extLst>
                    <a:ext uri="{9D8B030D-6E8A-4147-A177-3AD203B41FA5}">
                      <a16:colId xmlns:a16="http://schemas.microsoft.com/office/drawing/2014/main" val="3026311398"/>
                    </a:ext>
                  </a:extLst>
                </a:gridCol>
              </a:tblGrid>
              <a:tr h="288473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i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20546"/>
                  </a:ext>
                </a:extLst>
              </a:tr>
              <a:tr h="288473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i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650277"/>
                  </a:ext>
                </a:extLst>
              </a:tr>
              <a:tr h="288473">
                <a:tc>
                  <a:txBody>
                    <a:bodyPr/>
                    <a:lstStyle/>
                    <a:p>
                      <a:pPr algn="ctr"/>
                      <a:endParaRPr lang="en-US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52988"/>
                  </a:ext>
                </a:extLst>
              </a:tr>
              <a:tr h="330620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i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22270"/>
                  </a:ext>
                </a:extLst>
              </a:tr>
            </a:tbl>
          </a:graphicData>
        </a:graphic>
      </p:graphicFrame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90E086BE-7191-4B1E-A120-22699476B8E0}"/>
              </a:ext>
            </a:extLst>
          </p:cNvPr>
          <p:cNvGraphicFramePr>
            <a:graphicFrameLocks noGrp="1"/>
          </p:cNvGraphicFramePr>
          <p:nvPr/>
        </p:nvGraphicFramePr>
        <p:xfrm>
          <a:off x="4572000" y="5375510"/>
          <a:ext cx="496574" cy="11960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6574">
                  <a:extLst>
                    <a:ext uri="{9D8B030D-6E8A-4147-A177-3AD203B41FA5}">
                      <a16:colId xmlns:a16="http://schemas.microsoft.com/office/drawing/2014/main" val="3026311398"/>
                    </a:ext>
                  </a:extLst>
                </a:gridCol>
              </a:tblGrid>
              <a:tr h="288473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i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n+1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20546"/>
                  </a:ext>
                </a:extLst>
              </a:tr>
              <a:tr h="288473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i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n+2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650277"/>
                  </a:ext>
                </a:extLst>
              </a:tr>
              <a:tr h="288473">
                <a:tc>
                  <a:txBody>
                    <a:bodyPr/>
                    <a:lstStyle/>
                    <a:p>
                      <a:pPr algn="ctr"/>
                      <a:endParaRPr lang="en-US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52988"/>
                  </a:ext>
                </a:extLst>
              </a:tr>
              <a:tr h="330620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i="0" baseline="-25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n+m</a:t>
                      </a:r>
                      <a:endParaRPr lang="en-US" sz="1200" i="0" baseline="-25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22270"/>
                  </a:ext>
                </a:extLst>
              </a:tr>
            </a:tbl>
          </a:graphicData>
        </a:graphic>
      </p:graphicFrame>
      <p:sp>
        <p:nvSpPr>
          <p:cNvPr id="65" name="Text Box 46">
            <a:extLst>
              <a:ext uri="{FF2B5EF4-FFF2-40B4-BE49-F238E27FC236}">
                <a16:creationId xmlns:a16="http://schemas.microsoft.com/office/drawing/2014/main" id="{1853B665-92A1-4748-A1BA-4D30F0A8B3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382" y="4731869"/>
            <a:ext cx="343830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There is a vertex cover of k vertices if and only if there are k numbers in </a:t>
            </a:r>
            <a:r>
              <a:rPr lang="en-US" altLang="en-US" sz="1600" dirty="0"/>
              <a:t>{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a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/>
              <a:t>} </a:t>
            </a:r>
            <a:r>
              <a:rPr lang="en-US" altLang="zh-CN" sz="1600" dirty="0">
                <a:ea typeface="宋体" panose="02010600030101010101" pitchFamily="2" charset="-122"/>
              </a:rPr>
              <a:t>whose sum is</a:t>
            </a:r>
          </a:p>
        </p:txBody>
      </p:sp>
      <p:graphicFrame>
        <p:nvGraphicFramePr>
          <p:cNvPr id="66" name="Table 65">
            <a:extLst>
              <a:ext uri="{FF2B5EF4-FFF2-40B4-BE49-F238E27FC236}">
                <a16:creationId xmlns:a16="http://schemas.microsoft.com/office/drawing/2014/main" id="{C50349D4-A29D-41DB-8A3F-EBE2552B21D9}"/>
              </a:ext>
            </a:extLst>
          </p:cNvPr>
          <p:cNvGraphicFramePr>
            <a:graphicFrameLocks noGrp="1"/>
          </p:cNvGraphicFramePr>
          <p:nvPr/>
        </p:nvGraphicFramePr>
        <p:xfrm>
          <a:off x="1007840" y="5598684"/>
          <a:ext cx="2809560" cy="274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1667">
                  <a:extLst>
                    <a:ext uri="{9D8B030D-6E8A-4147-A177-3AD203B41FA5}">
                      <a16:colId xmlns:a16="http://schemas.microsoft.com/office/drawing/2014/main" val="2263893509"/>
                    </a:ext>
                  </a:extLst>
                </a:gridCol>
                <a:gridCol w="417251">
                  <a:extLst>
                    <a:ext uri="{9D8B030D-6E8A-4147-A177-3AD203B41FA5}">
                      <a16:colId xmlns:a16="http://schemas.microsoft.com/office/drawing/2014/main" val="3317728514"/>
                    </a:ext>
                  </a:extLst>
                </a:gridCol>
                <a:gridCol w="656947">
                  <a:extLst>
                    <a:ext uri="{9D8B030D-6E8A-4147-A177-3AD203B41FA5}">
                      <a16:colId xmlns:a16="http://schemas.microsoft.com/office/drawing/2014/main" val="2252722011"/>
                    </a:ext>
                  </a:extLst>
                </a:gridCol>
                <a:gridCol w="994299">
                  <a:extLst>
                    <a:ext uri="{9D8B030D-6E8A-4147-A177-3AD203B41FA5}">
                      <a16:colId xmlns:a16="http://schemas.microsoft.com/office/drawing/2014/main" val="2803241060"/>
                    </a:ext>
                  </a:extLst>
                </a:gridCol>
                <a:gridCol w="479396">
                  <a:extLst>
                    <a:ext uri="{9D8B030D-6E8A-4147-A177-3AD203B41FA5}">
                      <a16:colId xmlns:a16="http://schemas.microsoft.com/office/drawing/2014/main" val="199835468"/>
                    </a:ext>
                  </a:extLst>
                </a:gridCol>
              </a:tblGrid>
              <a:tr h="250837">
                <a:tc>
                  <a:txBody>
                    <a:bodyPr/>
                    <a:lstStyle/>
                    <a:p>
                      <a:r>
                        <a:rPr lang="en-US" sz="1200" dirty="0"/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≥1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≥1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≥1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627826"/>
                  </a:ext>
                </a:extLst>
              </a:tr>
            </a:tbl>
          </a:graphicData>
        </a:graphic>
      </p:graphicFrame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A27C6121-2B75-48EB-81AD-BF4F9CADBE0A}"/>
              </a:ext>
            </a:extLst>
          </p:cNvPr>
          <p:cNvSpPr/>
          <p:nvPr/>
        </p:nvSpPr>
        <p:spPr>
          <a:xfrm>
            <a:off x="1034542" y="5633713"/>
            <a:ext cx="2664785" cy="20210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 Box 46">
            <a:extLst>
              <a:ext uri="{FF2B5EF4-FFF2-40B4-BE49-F238E27FC236}">
                <a16:creationId xmlns:a16="http://schemas.microsoft.com/office/drawing/2014/main" id="{B702DAEF-3028-482F-9A75-71CF8ACB70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067" y="5929696"/>
            <a:ext cx="314173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But this is not a regular number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2000D00-0734-4DEC-9117-5E1082922742}"/>
              </a:ext>
            </a:extLst>
          </p:cNvPr>
          <p:cNvSpPr txBox="1"/>
          <p:nvPr/>
        </p:nvSpPr>
        <p:spPr>
          <a:xfrm>
            <a:off x="5128090" y="4816588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⁞</a:t>
            </a:r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B76A9BF6-9694-49FB-B6A6-D8C46083AAC2}"/>
              </a:ext>
            </a:extLst>
          </p:cNvPr>
          <p:cNvCxnSpPr>
            <a:cxnSpLocks/>
          </p:cNvCxnSpPr>
          <p:nvPr/>
        </p:nvCxnSpPr>
        <p:spPr>
          <a:xfrm flipV="1">
            <a:off x="4462470" y="4723665"/>
            <a:ext cx="219060" cy="820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629438ED-8C15-4A4B-A69A-222950E4E0A5}"/>
              </a:ext>
            </a:extLst>
          </p:cNvPr>
          <p:cNvCxnSpPr>
            <a:cxnSpLocks/>
          </p:cNvCxnSpPr>
          <p:nvPr/>
        </p:nvCxnSpPr>
        <p:spPr>
          <a:xfrm flipV="1">
            <a:off x="4466160" y="4933532"/>
            <a:ext cx="219060" cy="820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0A7D0DC1-6AC6-48E4-B3E7-838EDD1F42EB}"/>
              </a:ext>
            </a:extLst>
          </p:cNvPr>
          <p:cNvCxnSpPr>
            <a:cxnSpLocks/>
          </p:cNvCxnSpPr>
          <p:nvPr/>
        </p:nvCxnSpPr>
        <p:spPr>
          <a:xfrm flipV="1">
            <a:off x="4474751" y="5077578"/>
            <a:ext cx="219060" cy="820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Left Brace 72">
            <a:extLst>
              <a:ext uri="{FF2B5EF4-FFF2-40B4-BE49-F238E27FC236}">
                <a16:creationId xmlns:a16="http://schemas.microsoft.com/office/drawing/2014/main" id="{764D501F-4933-47FB-9368-D5A08D4237D7}"/>
              </a:ext>
            </a:extLst>
          </p:cNvPr>
          <p:cNvSpPr/>
          <p:nvPr/>
        </p:nvSpPr>
        <p:spPr>
          <a:xfrm>
            <a:off x="4164170" y="4620930"/>
            <a:ext cx="280591" cy="1505336"/>
          </a:xfrm>
          <a:prstGeom prst="lef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E6197520-98EC-4959-8699-9DDB8BA76715}"/>
              </a:ext>
            </a:extLst>
          </p:cNvPr>
          <p:cNvSpPr/>
          <p:nvPr/>
        </p:nvSpPr>
        <p:spPr>
          <a:xfrm>
            <a:off x="3994468" y="5531607"/>
            <a:ext cx="953039" cy="1149532"/>
          </a:xfrm>
          <a:custGeom>
            <a:avLst/>
            <a:gdLst>
              <a:gd name="connsiteX0" fmla="*/ 2680 w 659628"/>
              <a:gd name="connsiteY0" fmla="*/ 0 h 612559"/>
              <a:gd name="connsiteX1" fmla="*/ 100335 w 659628"/>
              <a:gd name="connsiteY1" fmla="*/ 461639 h 612559"/>
              <a:gd name="connsiteX2" fmla="*/ 659628 w 659628"/>
              <a:gd name="connsiteY2" fmla="*/ 612559 h 612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9628" h="612559">
                <a:moveTo>
                  <a:pt x="2680" y="0"/>
                </a:moveTo>
                <a:cubicBezTo>
                  <a:pt x="-3238" y="179773"/>
                  <a:pt x="-9156" y="359546"/>
                  <a:pt x="100335" y="461639"/>
                </a:cubicBezTo>
                <a:cubicBezTo>
                  <a:pt x="209826" y="563732"/>
                  <a:pt x="434727" y="588145"/>
                  <a:pt x="659628" y="612559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137D0C91-5CAB-432C-A1A8-90850EBF8D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0878" y="5217882"/>
            <a:ext cx="3456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+</a:t>
            </a:r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9F99F4FF-0EDF-4D61-95E7-6C7A4049D72D}"/>
              </a:ext>
            </a:extLst>
          </p:cNvPr>
          <p:cNvCxnSpPr>
            <a:cxnSpLocks/>
          </p:cNvCxnSpPr>
          <p:nvPr/>
        </p:nvCxnSpPr>
        <p:spPr>
          <a:xfrm flipV="1">
            <a:off x="4478129" y="5824400"/>
            <a:ext cx="219060" cy="820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96E3F598-FA94-49F4-B76B-DC36F4AE498B}"/>
              </a:ext>
            </a:extLst>
          </p:cNvPr>
          <p:cNvCxnSpPr>
            <a:cxnSpLocks/>
          </p:cNvCxnSpPr>
          <p:nvPr/>
        </p:nvCxnSpPr>
        <p:spPr>
          <a:xfrm flipV="1">
            <a:off x="4478129" y="6057383"/>
            <a:ext cx="219060" cy="820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8" name="Table 77">
            <a:extLst>
              <a:ext uri="{FF2B5EF4-FFF2-40B4-BE49-F238E27FC236}">
                <a16:creationId xmlns:a16="http://schemas.microsoft.com/office/drawing/2014/main" id="{55C344C7-7487-47C4-89BD-20DAF8227612}"/>
              </a:ext>
            </a:extLst>
          </p:cNvPr>
          <p:cNvGraphicFramePr>
            <a:graphicFrameLocks noGrp="1"/>
          </p:cNvGraphicFramePr>
          <p:nvPr/>
        </p:nvGraphicFramePr>
        <p:xfrm>
          <a:off x="5096058" y="6518975"/>
          <a:ext cx="2809560" cy="274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6641">
                  <a:extLst>
                    <a:ext uri="{9D8B030D-6E8A-4147-A177-3AD203B41FA5}">
                      <a16:colId xmlns:a16="http://schemas.microsoft.com/office/drawing/2014/main" val="2263893509"/>
                    </a:ext>
                  </a:extLst>
                </a:gridCol>
                <a:gridCol w="380542">
                  <a:extLst>
                    <a:ext uri="{9D8B030D-6E8A-4147-A177-3AD203B41FA5}">
                      <a16:colId xmlns:a16="http://schemas.microsoft.com/office/drawing/2014/main" val="3317728514"/>
                    </a:ext>
                  </a:extLst>
                </a:gridCol>
                <a:gridCol w="588682">
                  <a:extLst>
                    <a:ext uri="{9D8B030D-6E8A-4147-A177-3AD203B41FA5}">
                      <a16:colId xmlns:a16="http://schemas.microsoft.com/office/drawing/2014/main" val="2252722011"/>
                    </a:ext>
                  </a:extLst>
                </a:gridCol>
                <a:gridCol w="1087463">
                  <a:extLst>
                    <a:ext uri="{9D8B030D-6E8A-4147-A177-3AD203B41FA5}">
                      <a16:colId xmlns:a16="http://schemas.microsoft.com/office/drawing/2014/main" val="2803241060"/>
                    </a:ext>
                  </a:extLst>
                </a:gridCol>
                <a:gridCol w="386232">
                  <a:extLst>
                    <a:ext uri="{9D8B030D-6E8A-4147-A177-3AD203B41FA5}">
                      <a16:colId xmlns:a16="http://schemas.microsoft.com/office/drawing/2014/main" val="199835468"/>
                    </a:ext>
                  </a:extLst>
                </a:gridCol>
              </a:tblGrid>
              <a:tr h="250837">
                <a:tc>
                  <a:txBody>
                    <a:bodyPr/>
                    <a:lstStyle/>
                    <a:p>
                      <a:r>
                        <a:rPr lang="en-US" sz="1200" dirty="0"/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627826"/>
                  </a:ext>
                </a:extLst>
              </a:tr>
            </a:tbl>
          </a:graphicData>
        </a:graphic>
      </p:graphicFrame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DC984EF9-FFDC-4627-A085-8D1F0A9C5164}"/>
              </a:ext>
            </a:extLst>
          </p:cNvPr>
          <p:cNvSpPr/>
          <p:nvPr/>
        </p:nvSpPr>
        <p:spPr>
          <a:xfrm>
            <a:off x="5124055" y="6571115"/>
            <a:ext cx="2664785" cy="20210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2" name="Table 81">
            <a:extLst>
              <a:ext uri="{FF2B5EF4-FFF2-40B4-BE49-F238E27FC236}">
                <a16:creationId xmlns:a16="http://schemas.microsoft.com/office/drawing/2014/main" id="{0BF50B70-128B-476D-B8DF-F0EB9B6E75BA}"/>
              </a:ext>
            </a:extLst>
          </p:cNvPr>
          <p:cNvGraphicFramePr>
            <a:graphicFrameLocks noGrp="1"/>
          </p:cNvGraphicFramePr>
          <p:nvPr/>
        </p:nvGraphicFramePr>
        <p:xfrm>
          <a:off x="5362276" y="4269947"/>
          <a:ext cx="2502029" cy="11298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5454">
                  <a:extLst>
                    <a:ext uri="{9D8B030D-6E8A-4147-A177-3AD203B41FA5}">
                      <a16:colId xmlns:a16="http://schemas.microsoft.com/office/drawing/2014/main" val="773409695"/>
                    </a:ext>
                  </a:extLst>
                </a:gridCol>
                <a:gridCol w="390618">
                  <a:extLst>
                    <a:ext uri="{9D8B030D-6E8A-4147-A177-3AD203B41FA5}">
                      <a16:colId xmlns:a16="http://schemas.microsoft.com/office/drawing/2014/main" val="1399624265"/>
                    </a:ext>
                  </a:extLst>
                </a:gridCol>
                <a:gridCol w="1233996">
                  <a:extLst>
                    <a:ext uri="{9D8B030D-6E8A-4147-A177-3AD203B41FA5}">
                      <a16:colId xmlns:a16="http://schemas.microsoft.com/office/drawing/2014/main" val="1692318720"/>
                    </a:ext>
                  </a:extLst>
                </a:gridCol>
                <a:gridCol w="471961">
                  <a:extLst>
                    <a:ext uri="{9D8B030D-6E8A-4147-A177-3AD203B41FA5}">
                      <a16:colId xmlns:a16="http://schemas.microsoft.com/office/drawing/2014/main" val="3382932938"/>
                    </a:ext>
                  </a:extLst>
                </a:gridCol>
              </a:tblGrid>
              <a:tr h="251184"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1m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118306"/>
                  </a:ext>
                </a:extLst>
              </a:tr>
              <a:tr h="251184"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2m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69637"/>
                  </a:ext>
                </a:extLst>
              </a:tr>
              <a:tr h="305471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433520"/>
                  </a:ext>
                </a:extLst>
              </a:tr>
              <a:tr h="275770"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n2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b</a:t>
                      </a:r>
                      <a:r>
                        <a:rPr lang="en-US" sz="1200" baseline="-25000" dirty="0" err="1"/>
                        <a:t>nm</a:t>
                      </a:r>
                      <a:endParaRPr lang="en-US" sz="12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876469"/>
                  </a:ext>
                </a:extLst>
              </a:tr>
            </a:tbl>
          </a:graphicData>
        </a:graphic>
      </p:graphicFrame>
      <p:sp>
        <p:nvSpPr>
          <p:cNvPr id="3" name="Text Box 46">
            <a:extLst>
              <a:ext uri="{FF2B5EF4-FFF2-40B4-BE49-F238E27FC236}">
                <a16:creationId xmlns:a16="http://schemas.microsoft.com/office/drawing/2014/main" id="{5B7F1B07-2EC3-5FC8-EC77-FB96C025A2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1605163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Now we have three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 problems: </a:t>
            </a:r>
            <a:r>
              <a:rPr lang="en-US" altLang="en-US" sz="2000" dirty="0">
                <a:solidFill>
                  <a:srgbClr val="00B050"/>
                </a:solidFill>
              </a:rPr>
              <a:t>SAT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rgbClr val="00B050"/>
                </a:solidFill>
              </a:rPr>
              <a:t>IS</a:t>
            </a:r>
            <a:r>
              <a:rPr lang="en-US" altLang="en-US" sz="2000" dirty="0"/>
              <a:t>, and </a:t>
            </a:r>
            <a:r>
              <a:rPr lang="en-US" altLang="en-US" sz="2000" dirty="0">
                <a:solidFill>
                  <a:srgbClr val="00B050"/>
                </a:solidFill>
              </a:rPr>
              <a:t>VC</a:t>
            </a:r>
            <a:r>
              <a:rPr lang="en-US" altLang="en-US" sz="2000" dirty="0"/>
              <a:t>.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6150136B-6918-33AD-67D8-67AE92DF60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3647612"/>
            <a:ext cx="14065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We show: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46">
                <a:extLst>
                  <a:ext uri="{FF2B5EF4-FFF2-40B4-BE49-F238E27FC236}">
                    <a16:creationId xmlns:a16="http://schemas.microsoft.com/office/drawing/2014/main" id="{FD226298-9674-AE35-E04A-46CD98B17FB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02187" y="3672101"/>
                <a:ext cx="615578" cy="41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zh-CN" sz="2000" dirty="0">
                    <a:ea typeface="宋体" panose="02010600030101010101" pitchFamily="2" charset="-122"/>
                  </a:rPr>
                  <a:t>   </a:t>
                </a:r>
              </a:p>
            </p:txBody>
          </p:sp>
        </mc:Choice>
        <mc:Fallback xmlns="">
          <p:sp>
            <p:nvSpPr>
              <p:cNvPr id="5" name="Text Box 46">
                <a:extLst>
                  <a:ext uri="{FF2B5EF4-FFF2-40B4-BE49-F238E27FC236}">
                    <a16:creationId xmlns:a16="http://schemas.microsoft.com/office/drawing/2014/main" id="{FD226298-9674-AE35-E04A-46CD98B17F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02187" y="3672101"/>
                <a:ext cx="615578" cy="418513"/>
              </a:xfrm>
              <a:prstGeom prst="rect">
                <a:avLst/>
              </a:prstGeom>
              <a:blipFill>
                <a:blip r:embed="rId2"/>
                <a:stretch>
                  <a:fillRect b="-144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46">
            <a:extLst>
              <a:ext uri="{FF2B5EF4-FFF2-40B4-BE49-F238E27FC236}">
                <a16:creationId xmlns:a16="http://schemas.microsoft.com/office/drawing/2014/main" id="{64BB5186-AD46-D496-AE80-F50A4119E4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0586" y="3647612"/>
            <a:ext cx="152248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en-US" sz="2000" dirty="0">
                <a:solidFill>
                  <a:srgbClr val="00B050"/>
                </a:solidFill>
              </a:rPr>
              <a:t> </a:t>
            </a:r>
            <a:endParaRPr lang="en-US" altLang="zh-CN" sz="2000" dirty="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1E1943CA-0651-F950-A6FC-D98C49B9CD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107" y="3681303"/>
            <a:ext cx="6643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VC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7F2853-9449-1CCA-1893-215F8B36F8B1}"/>
              </a:ext>
            </a:extLst>
          </p:cNvPr>
          <p:cNvGrpSpPr/>
          <p:nvPr/>
        </p:nvGrpSpPr>
        <p:grpSpPr>
          <a:xfrm>
            <a:off x="835364" y="2514491"/>
            <a:ext cx="7234439" cy="1032375"/>
            <a:chOff x="871472" y="2589714"/>
            <a:chExt cx="7234439" cy="103237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3">
                  <a:extLst>
                    <a:ext uri="{FF2B5EF4-FFF2-40B4-BE49-F238E27FC236}">
                      <a16:creationId xmlns:a16="http://schemas.microsoft.com/office/drawing/2014/main" id="{1A717E03-4945-B378-E3C9-542E936B6C6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71472" y="2589714"/>
                  <a:ext cx="7234439" cy="1032375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>
                      <a:solidFill>
                        <a:schemeClr val="tx1"/>
                      </a:solidFill>
                      <a:latin typeface="+mn-lt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altLang="en-US" sz="1400" dirty="0">
                      <a:solidFill>
                        <a:srgbClr val="FF0000"/>
                      </a:solidFill>
                    </a:rPr>
                    <a:t>Vertex-Cover (</a:t>
                  </a:r>
                  <a:r>
                    <a:rPr lang="en-US" altLang="en-US" sz="1400" dirty="0">
                      <a:solidFill>
                        <a:srgbClr val="00B050"/>
                      </a:solidFill>
                    </a:rPr>
                    <a:t>VC</a:t>
                  </a:r>
                  <a:r>
                    <a:rPr lang="en-US" altLang="en-US" sz="1400" dirty="0">
                      <a:solidFill>
                        <a:srgbClr val="FF0000"/>
                      </a:solidFill>
                    </a:rPr>
                    <a:t>). </a:t>
                  </a:r>
                  <a:r>
                    <a:rPr lang="en-US" altLang="en-US" sz="1400" dirty="0"/>
                    <a:t>Given a graph G and an integer k, can we find a set C of k vertices in G such that every edge of G has at least one end in C?</a:t>
                  </a:r>
                </a:p>
                <a:p>
                  <a:pPr marL="0" indent="0">
                    <a:buNone/>
                  </a:pPr>
                  <a:r>
                    <a:rPr lang="en-US" altLang="en-US" sz="1400" dirty="0">
                      <a:solidFill>
                        <a:srgbClr val="FF0000"/>
                      </a:solidFill>
                    </a:rPr>
                    <a:t>Subset-Sum.</a:t>
                  </a:r>
                  <a:r>
                    <a:rPr lang="en-US" altLang="en-US" sz="1400" dirty="0"/>
                    <a:t> Given a set S = {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…, 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</a:t>
                  </a:r>
                  <a:r>
                    <a:rPr lang="en-US" altLang="en-US" sz="1400" dirty="0"/>
                    <a:t>} of integers and an integer H, is there a subset S’ of S whose sum is exactly H, i.e.,  </a:t>
                  </a:r>
                  <a14:m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pt-BR" alt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en-US" sz="1400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altLang="en-US" sz="1400" b="0" i="1" baseline="3000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a14:m>
                  <a:r>
                    <a:rPr lang="en-US" altLang="en-US" sz="1400" dirty="0"/>
                    <a:t> = H ?</a:t>
                  </a:r>
                </a:p>
                <a:p>
                  <a:pPr marL="0" indent="0">
                    <a:buNone/>
                  </a:pPr>
                  <a:endParaRPr lang="en-US" altLang="en-US" sz="1400" dirty="0"/>
                </a:p>
              </p:txBody>
            </p:sp>
          </mc:Choice>
          <mc:Fallback xmlns="">
            <p:sp>
              <p:nvSpPr>
                <p:cNvPr id="11" name="Rectangle 3">
                  <a:extLst>
                    <a:ext uri="{FF2B5EF4-FFF2-40B4-BE49-F238E27FC236}">
                      <a16:creationId xmlns:a16="http://schemas.microsoft.com/office/drawing/2014/main" id="{1A717E03-4945-B378-E3C9-542E936B6C6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71472" y="2589714"/>
                  <a:ext cx="7234439" cy="1032375"/>
                </a:xfrm>
                <a:prstGeom prst="rect">
                  <a:avLst/>
                </a:prstGeom>
                <a:blipFill>
                  <a:blip r:embed="rId3"/>
                  <a:stretch>
                    <a:fillRect l="-168" r="-420" b="-41618"/>
                  </a:stretch>
                </a:blip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05A3FC7-2DA2-75FA-2B75-56AC3EA0D2A2}"/>
                </a:ext>
              </a:extLst>
            </p:cNvPr>
            <p:cNvCxnSpPr>
              <a:cxnSpLocks/>
            </p:cNvCxnSpPr>
            <p:nvPr/>
          </p:nvCxnSpPr>
          <p:spPr>
            <a:xfrm>
              <a:off x="871472" y="3098754"/>
              <a:ext cx="723443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Box 46">
            <a:extLst>
              <a:ext uri="{FF2B5EF4-FFF2-40B4-BE49-F238E27FC236}">
                <a16:creationId xmlns:a16="http://schemas.microsoft.com/office/drawing/2014/main" id="{F73CA6E9-5561-611D-7932-4446F1F357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9" y="2069074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Example 3.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zh-CN" sz="2000" dirty="0">
                <a:ea typeface="宋体" panose="02010600030101010101" pitchFamily="2" charset="-122"/>
              </a:rPr>
              <a:t> is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–complete.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52CD740E-83F9-548E-D63F-1F8CB1FCF65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 </a:t>
                </a:r>
              </a:p>
            </p:txBody>
          </p:sp>
        </mc:Choice>
        <mc:Fallback xmlns="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52CD740E-83F9-548E-D63F-1F8CB1FCF6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4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5797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43D5EAC9-3ED8-4C97-8887-24463E34B07A}"/>
              </a:ext>
            </a:extLst>
          </p:cNvPr>
          <p:cNvGraphicFramePr>
            <a:graphicFrameLocks noGrp="1"/>
          </p:cNvGraphicFramePr>
          <p:nvPr/>
        </p:nvGraphicFramePr>
        <p:xfrm>
          <a:off x="7814425" y="4292929"/>
          <a:ext cx="393577" cy="121319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3577">
                  <a:extLst>
                    <a:ext uri="{9D8B030D-6E8A-4147-A177-3AD203B41FA5}">
                      <a16:colId xmlns:a16="http://schemas.microsoft.com/office/drawing/2014/main" val="3026311398"/>
                    </a:ext>
                  </a:extLst>
                </a:gridCol>
              </a:tblGrid>
              <a:tr h="277753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v</a:t>
                      </a:r>
                      <a:r>
                        <a:rPr lang="en-US" sz="1000" baseline="-25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20546"/>
                  </a:ext>
                </a:extLst>
              </a:tr>
              <a:tr h="255154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v</a:t>
                      </a:r>
                      <a:r>
                        <a:rPr lang="en-US" sz="1000" baseline="-25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650277"/>
                  </a:ext>
                </a:extLst>
              </a:tr>
              <a:tr h="304144">
                <a:tc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52988"/>
                  </a:ext>
                </a:extLst>
              </a:tr>
              <a:tr h="376142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/>
                        <a:t>v</a:t>
                      </a:r>
                      <a:r>
                        <a:rPr lang="en-US" sz="1000" baseline="-25000" dirty="0" err="1"/>
                        <a:t>n</a:t>
                      </a:r>
                      <a:endParaRPr lang="en-US" sz="10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22270"/>
                  </a:ext>
                </a:extLst>
              </a:tr>
            </a:tbl>
          </a:graphicData>
        </a:graphic>
      </p:graphicFrame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AFEED8A-F55C-4EA3-BCE5-1E544FC84A8B}"/>
              </a:ext>
            </a:extLst>
          </p:cNvPr>
          <p:cNvCxnSpPr>
            <a:cxnSpLocks/>
          </p:cNvCxnSpPr>
          <p:nvPr/>
        </p:nvCxnSpPr>
        <p:spPr>
          <a:xfrm flipV="1">
            <a:off x="7910784" y="4316097"/>
            <a:ext cx="1" cy="105929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322DD25C-2D83-4D74-98E9-F9185C9344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4696" y="4370798"/>
            <a:ext cx="66434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(G, k)</a:t>
            </a:r>
            <a:r>
              <a:rPr lang="en-US" altLang="en-US" sz="1600" dirty="0"/>
              <a:t> 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9E5B36D-0DB7-4A66-A1C8-DE9EEDF7C7D9}"/>
              </a:ext>
            </a:extLst>
          </p:cNvPr>
          <p:cNvCxnSpPr>
            <a:cxnSpLocks/>
          </p:cNvCxnSpPr>
          <p:nvPr/>
        </p:nvCxnSpPr>
        <p:spPr>
          <a:xfrm>
            <a:off x="2918805" y="4540075"/>
            <a:ext cx="1580225" cy="25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2FC728E7-8BC5-4A56-B03F-38D0678B5B31}"/>
              </a:ext>
            </a:extLst>
          </p:cNvPr>
          <p:cNvGraphicFramePr>
            <a:graphicFrameLocks noGrp="1"/>
          </p:cNvGraphicFramePr>
          <p:nvPr/>
        </p:nvGraphicFramePr>
        <p:xfrm>
          <a:off x="5347273" y="3992550"/>
          <a:ext cx="2544974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5095">
                  <a:extLst>
                    <a:ext uri="{9D8B030D-6E8A-4147-A177-3AD203B41FA5}">
                      <a16:colId xmlns:a16="http://schemas.microsoft.com/office/drawing/2014/main" val="4051857935"/>
                    </a:ext>
                  </a:extLst>
                </a:gridCol>
                <a:gridCol w="384291">
                  <a:extLst>
                    <a:ext uri="{9D8B030D-6E8A-4147-A177-3AD203B41FA5}">
                      <a16:colId xmlns:a16="http://schemas.microsoft.com/office/drawing/2014/main" val="2325076587"/>
                    </a:ext>
                  </a:extLst>
                </a:gridCol>
                <a:gridCol w="1266956">
                  <a:extLst>
                    <a:ext uri="{9D8B030D-6E8A-4147-A177-3AD203B41FA5}">
                      <a16:colId xmlns:a16="http://schemas.microsoft.com/office/drawing/2014/main" val="2567440026"/>
                    </a:ext>
                  </a:extLst>
                </a:gridCol>
                <a:gridCol w="498632">
                  <a:extLst>
                    <a:ext uri="{9D8B030D-6E8A-4147-A177-3AD203B41FA5}">
                      <a16:colId xmlns:a16="http://schemas.microsoft.com/office/drawing/2014/main" val="681947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 dirty="0"/>
                        <a:t>e</a:t>
                      </a:r>
                      <a:r>
                        <a:rPr lang="en-US" sz="10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e</a:t>
                      </a:r>
                      <a:r>
                        <a:rPr lang="en-US" sz="10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err="1"/>
                        <a:t>e</a:t>
                      </a:r>
                      <a:r>
                        <a:rPr lang="en-US" sz="1000" baseline="-25000" dirty="0" err="1"/>
                        <a:t>m</a:t>
                      </a:r>
                      <a:endParaRPr lang="en-US" sz="10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237363"/>
                  </a:ext>
                </a:extLst>
              </a:tr>
            </a:tbl>
          </a:graphicData>
        </a:graphic>
      </p:graphicFrame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3B7A6006-68E8-4829-8588-4185764CE263}"/>
              </a:ext>
            </a:extLst>
          </p:cNvPr>
          <p:cNvCxnSpPr/>
          <p:nvPr/>
        </p:nvCxnSpPr>
        <p:spPr>
          <a:xfrm>
            <a:off x="5347273" y="4210726"/>
            <a:ext cx="238665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Table 41">
            <a:extLst>
              <a:ext uri="{FF2B5EF4-FFF2-40B4-BE49-F238E27FC236}">
                <a16:creationId xmlns:a16="http://schemas.microsoft.com/office/drawing/2014/main" id="{DFA2B1EB-C61C-46F1-86A2-1851841C2D59}"/>
              </a:ext>
            </a:extLst>
          </p:cNvPr>
          <p:cNvGraphicFramePr>
            <a:graphicFrameLocks noGrp="1"/>
          </p:cNvGraphicFramePr>
          <p:nvPr/>
        </p:nvGraphicFramePr>
        <p:xfrm>
          <a:off x="5082689" y="4286001"/>
          <a:ext cx="296864" cy="12010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864">
                  <a:extLst>
                    <a:ext uri="{9D8B030D-6E8A-4147-A177-3AD203B41FA5}">
                      <a16:colId xmlns:a16="http://schemas.microsoft.com/office/drawing/2014/main" val="3026311398"/>
                    </a:ext>
                  </a:extLst>
                </a:gridCol>
              </a:tblGrid>
              <a:tr h="26768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20546"/>
                  </a:ext>
                </a:extLst>
              </a:tr>
              <a:tr h="266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650277"/>
                  </a:ext>
                </a:extLst>
              </a:tr>
              <a:tr h="307546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52988"/>
                  </a:ext>
                </a:extLst>
              </a:tr>
              <a:tr h="3449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22270"/>
                  </a:ext>
                </a:extLst>
              </a:tr>
            </a:tbl>
          </a:graphicData>
        </a:graphic>
      </p:graphicFrame>
      <p:sp>
        <p:nvSpPr>
          <p:cNvPr id="43" name="TextBox 42">
            <a:extLst>
              <a:ext uri="{FF2B5EF4-FFF2-40B4-BE49-F238E27FC236}">
                <a16:creationId xmlns:a16="http://schemas.microsoft.com/office/drawing/2014/main" id="{30B8234C-22AD-4917-A5E8-03B85075CA97}"/>
              </a:ext>
            </a:extLst>
          </p:cNvPr>
          <p:cNvSpPr txBox="1"/>
          <p:nvPr/>
        </p:nvSpPr>
        <p:spPr>
          <a:xfrm>
            <a:off x="7884346" y="4801530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⁞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3F8F962-8186-4F71-B79C-88F1FDD6CDB4}"/>
              </a:ext>
            </a:extLst>
          </p:cNvPr>
          <p:cNvSpPr txBox="1"/>
          <p:nvPr/>
        </p:nvSpPr>
        <p:spPr>
          <a:xfrm>
            <a:off x="5128090" y="4816588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⁞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E6D0E2E-E9DF-46CE-B94B-7FE1D3C0D2E5}"/>
              </a:ext>
            </a:extLst>
          </p:cNvPr>
          <p:cNvSpPr txBox="1"/>
          <p:nvPr/>
        </p:nvSpPr>
        <p:spPr>
          <a:xfrm>
            <a:off x="5409542" y="4810302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⁞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48AB94E-E6A2-44AF-898E-228E7DED90F4}"/>
              </a:ext>
            </a:extLst>
          </p:cNvPr>
          <p:cNvSpPr txBox="1"/>
          <p:nvPr/>
        </p:nvSpPr>
        <p:spPr>
          <a:xfrm>
            <a:off x="5810211" y="4807920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⁞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0BCCE4B-5A9B-4BFF-9E40-CFC4BFDDE8F6}"/>
              </a:ext>
            </a:extLst>
          </p:cNvPr>
          <p:cNvSpPr txBox="1"/>
          <p:nvPr/>
        </p:nvSpPr>
        <p:spPr>
          <a:xfrm>
            <a:off x="7438821" y="4816588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⁞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CB8CCFC-9F02-438E-8782-E8E467BBCB30}"/>
              </a:ext>
            </a:extLst>
          </p:cNvPr>
          <p:cNvSpPr/>
          <p:nvPr/>
        </p:nvSpPr>
        <p:spPr>
          <a:xfrm>
            <a:off x="5069145" y="4316096"/>
            <a:ext cx="2664785" cy="202108"/>
          </a:xfrm>
          <a:prstGeom prst="roundRect">
            <a:avLst/>
          </a:prstGeom>
          <a:noFill/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663532B8-D3F9-42D4-8E22-A4BAEFB90BD6}"/>
              </a:ext>
            </a:extLst>
          </p:cNvPr>
          <p:cNvSpPr/>
          <p:nvPr/>
        </p:nvSpPr>
        <p:spPr>
          <a:xfrm>
            <a:off x="5069145" y="4602149"/>
            <a:ext cx="2664785" cy="202108"/>
          </a:xfrm>
          <a:prstGeom prst="roundRect">
            <a:avLst/>
          </a:prstGeom>
          <a:noFill/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65462913-D862-4A58-A4EF-5B6B23BCBDAB}"/>
              </a:ext>
            </a:extLst>
          </p:cNvPr>
          <p:cNvSpPr/>
          <p:nvPr/>
        </p:nvSpPr>
        <p:spPr>
          <a:xfrm>
            <a:off x="5086292" y="5173280"/>
            <a:ext cx="2664785" cy="202108"/>
          </a:xfrm>
          <a:prstGeom prst="roundRect">
            <a:avLst/>
          </a:prstGeom>
          <a:noFill/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 Box 46">
            <a:extLst>
              <a:ext uri="{FF2B5EF4-FFF2-40B4-BE49-F238E27FC236}">
                <a16:creationId xmlns:a16="http://schemas.microsoft.com/office/drawing/2014/main" id="{6C418DB4-9BC5-4680-A62B-CD449FC9E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3930" y="3635571"/>
            <a:ext cx="1142800" cy="46166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buNone/>
            </a:pPr>
            <a:r>
              <a:rPr lang="en-US" sz="1200" dirty="0"/>
              <a:t>Regard each as an integer</a:t>
            </a:r>
            <a:endParaRPr lang="en-US" sz="1200" baseline="-25000" dirty="0"/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8A3C02C-2BE0-4D27-9C79-9FD00B474D7B}"/>
              </a:ext>
            </a:extLst>
          </p:cNvPr>
          <p:cNvCxnSpPr>
            <a:cxnSpLocks/>
          </p:cNvCxnSpPr>
          <p:nvPr/>
        </p:nvCxnSpPr>
        <p:spPr>
          <a:xfrm flipH="1">
            <a:off x="7733931" y="4097236"/>
            <a:ext cx="247094" cy="2735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FFC0C24B-C8C7-44EB-86FB-5EE4B137102D}"/>
              </a:ext>
            </a:extLst>
          </p:cNvPr>
          <p:cNvCxnSpPr>
            <a:cxnSpLocks/>
          </p:cNvCxnSpPr>
          <p:nvPr/>
        </p:nvCxnSpPr>
        <p:spPr>
          <a:xfrm flipH="1">
            <a:off x="7746545" y="4089828"/>
            <a:ext cx="333687" cy="51232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9CF176D-96CF-45E3-A809-3C281DFF5F2D}"/>
              </a:ext>
            </a:extLst>
          </p:cNvPr>
          <p:cNvCxnSpPr>
            <a:cxnSpLocks/>
          </p:cNvCxnSpPr>
          <p:nvPr/>
        </p:nvCxnSpPr>
        <p:spPr>
          <a:xfrm flipH="1">
            <a:off x="7699901" y="4082089"/>
            <a:ext cx="489434" cy="123170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3" name="Table 52">
            <a:extLst>
              <a:ext uri="{FF2B5EF4-FFF2-40B4-BE49-F238E27FC236}">
                <a16:creationId xmlns:a16="http://schemas.microsoft.com/office/drawing/2014/main" id="{DEC9122F-C6C7-4026-9B30-F14DA7810441}"/>
              </a:ext>
            </a:extLst>
          </p:cNvPr>
          <p:cNvGraphicFramePr>
            <a:graphicFrameLocks noGrp="1"/>
          </p:cNvGraphicFramePr>
          <p:nvPr/>
        </p:nvGraphicFramePr>
        <p:xfrm>
          <a:off x="1096684" y="5501662"/>
          <a:ext cx="2809560" cy="274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1667">
                  <a:extLst>
                    <a:ext uri="{9D8B030D-6E8A-4147-A177-3AD203B41FA5}">
                      <a16:colId xmlns:a16="http://schemas.microsoft.com/office/drawing/2014/main" val="2263893509"/>
                    </a:ext>
                  </a:extLst>
                </a:gridCol>
                <a:gridCol w="417251">
                  <a:extLst>
                    <a:ext uri="{9D8B030D-6E8A-4147-A177-3AD203B41FA5}">
                      <a16:colId xmlns:a16="http://schemas.microsoft.com/office/drawing/2014/main" val="3317728514"/>
                    </a:ext>
                  </a:extLst>
                </a:gridCol>
                <a:gridCol w="656947">
                  <a:extLst>
                    <a:ext uri="{9D8B030D-6E8A-4147-A177-3AD203B41FA5}">
                      <a16:colId xmlns:a16="http://schemas.microsoft.com/office/drawing/2014/main" val="2252722011"/>
                    </a:ext>
                  </a:extLst>
                </a:gridCol>
                <a:gridCol w="994299">
                  <a:extLst>
                    <a:ext uri="{9D8B030D-6E8A-4147-A177-3AD203B41FA5}">
                      <a16:colId xmlns:a16="http://schemas.microsoft.com/office/drawing/2014/main" val="2803241060"/>
                    </a:ext>
                  </a:extLst>
                </a:gridCol>
                <a:gridCol w="479396">
                  <a:extLst>
                    <a:ext uri="{9D8B030D-6E8A-4147-A177-3AD203B41FA5}">
                      <a16:colId xmlns:a16="http://schemas.microsoft.com/office/drawing/2014/main" val="199835468"/>
                    </a:ext>
                  </a:extLst>
                </a:gridCol>
              </a:tblGrid>
              <a:tr h="250837">
                <a:tc>
                  <a:txBody>
                    <a:bodyPr/>
                    <a:lstStyle/>
                    <a:p>
                      <a:r>
                        <a:rPr lang="en-US" sz="1200" dirty="0"/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627826"/>
                  </a:ext>
                </a:extLst>
              </a:tr>
            </a:tbl>
          </a:graphicData>
        </a:graphic>
      </p:graphicFrame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4F3B38D1-0781-485D-9594-D6AA8D754396}"/>
              </a:ext>
            </a:extLst>
          </p:cNvPr>
          <p:cNvSpPr/>
          <p:nvPr/>
        </p:nvSpPr>
        <p:spPr>
          <a:xfrm>
            <a:off x="1096684" y="5544933"/>
            <a:ext cx="2664785" cy="20210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6" name="Table 55">
            <a:extLst>
              <a:ext uri="{FF2B5EF4-FFF2-40B4-BE49-F238E27FC236}">
                <a16:creationId xmlns:a16="http://schemas.microsoft.com/office/drawing/2014/main" id="{06BAA831-055E-4A90-A6B2-1E9AB1188A10}"/>
              </a:ext>
            </a:extLst>
          </p:cNvPr>
          <p:cNvGraphicFramePr>
            <a:graphicFrameLocks noGrp="1"/>
          </p:cNvGraphicFramePr>
          <p:nvPr/>
        </p:nvGraphicFramePr>
        <p:xfrm>
          <a:off x="5368745" y="5408590"/>
          <a:ext cx="2502029" cy="11298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5454">
                  <a:extLst>
                    <a:ext uri="{9D8B030D-6E8A-4147-A177-3AD203B41FA5}">
                      <a16:colId xmlns:a16="http://schemas.microsoft.com/office/drawing/2014/main" val="773409695"/>
                    </a:ext>
                  </a:extLst>
                </a:gridCol>
                <a:gridCol w="390618">
                  <a:extLst>
                    <a:ext uri="{9D8B030D-6E8A-4147-A177-3AD203B41FA5}">
                      <a16:colId xmlns:a16="http://schemas.microsoft.com/office/drawing/2014/main" val="1399624265"/>
                    </a:ext>
                  </a:extLst>
                </a:gridCol>
                <a:gridCol w="1233996">
                  <a:extLst>
                    <a:ext uri="{9D8B030D-6E8A-4147-A177-3AD203B41FA5}">
                      <a16:colId xmlns:a16="http://schemas.microsoft.com/office/drawing/2014/main" val="1692318720"/>
                    </a:ext>
                  </a:extLst>
                </a:gridCol>
                <a:gridCol w="471961">
                  <a:extLst>
                    <a:ext uri="{9D8B030D-6E8A-4147-A177-3AD203B41FA5}">
                      <a16:colId xmlns:a16="http://schemas.microsoft.com/office/drawing/2014/main" val="3382932938"/>
                    </a:ext>
                  </a:extLst>
                </a:gridCol>
              </a:tblGrid>
              <a:tr h="25118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</a:t>
                      </a:r>
                      <a:endParaRPr lang="en-US" sz="12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0</a:t>
                      </a:r>
                      <a:endParaRPr lang="en-US" sz="12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118306"/>
                  </a:ext>
                </a:extLst>
              </a:tr>
              <a:tr h="25118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</a:t>
                      </a:r>
                      <a:endParaRPr lang="en-US" sz="12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</a:t>
                      </a:r>
                      <a:endParaRPr lang="en-US" sz="12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69637"/>
                  </a:ext>
                </a:extLst>
              </a:tr>
              <a:tr h="305471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433520"/>
                  </a:ext>
                </a:extLst>
              </a:tr>
              <a:tr h="27577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</a:t>
                      </a:r>
                      <a:endParaRPr lang="en-US" sz="12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</a:t>
                      </a:r>
                      <a:endParaRPr lang="en-US" sz="12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876469"/>
                  </a:ext>
                </a:extLst>
              </a:tr>
            </a:tbl>
          </a:graphicData>
        </a:graphic>
      </p:graphicFrame>
      <p:graphicFrame>
        <p:nvGraphicFramePr>
          <p:cNvPr id="57" name="Table 56">
            <a:extLst>
              <a:ext uri="{FF2B5EF4-FFF2-40B4-BE49-F238E27FC236}">
                <a16:creationId xmlns:a16="http://schemas.microsoft.com/office/drawing/2014/main" id="{893AF70D-5A34-48C6-BD5E-B9BAB29BA73D}"/>
              </a:ext>
            </a:extLst>
          </p:cNvPr>
          <p:cNvGraphicFramePr>
            <a:graphicFrameLocks noGrp="1"/>
          </p:cNvGraphicFramePr>
          <p:nvPr/>
        </p:nvGraphicFramePr>
        <p:xfrm>
          <a:off x="5082689" y="5408590"/>
          <a:ext cx="297180" cy="12010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7180">
                  <a:extLst>
                    <a:ext uri="{9D8B030D-6E8A-4147-A177-3AD203B41FA5}">
                      <a16:colId xmlns:a16="http://schemas.microsoft.com/office/drawing/2014/main" val="3026311398"/>
                    </a:ext>
                  </a:extLst>
                </a:gridCol>
              </a:tblGrid>
              <a:tr h="26768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2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20546"/>
                  </a:ext>
                </a:extLst>
              </a:tr>
              <a:tr h="266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2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650277"/>
                  </a:ext>
                </a:extLst>
              </a:tr>
              <a:tr h="307546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52988"/>
                  </a:ext>
                </a:extLst>
              </a:tr>
              <a:tr h="3449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2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22270"/>
                  </a:ext>
                </a:extLst>
              </a:tr>
            </a:tbl>
          </a:graphicData>
        </a:graphic>
      </p:graphicFrame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8BE1D0B0-2D2B-4371-86E6-552FAED83C58}"/>
              </a:ext>
            </a:extLst>
          </p:cNvPr>
          <p:cNvSpPr/>
          <p:nvPr/>
        </p:nvSpPr>
        <p:spPr>
          <a:xfrm>
            <a:off x="5096515" y="5441234"/>
            <a:ext cx="2664785" cy="202108"/>
          </a:xfrm>
          <a:prstGeom prst="roundRect">
            <a:avLst/>
          </a:prstGeom>
          <a:noFill/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58F5C674-E3FC-4B3B-A035-87B189EF7711}"/>
              </a:ext>
            </a:extLst>
          </p:cNvPr>
          <p:cNvSpPr/>
          <p:nvPr/>
        </p:nvSpPr>
        <p:spPr>
          <a:xfrm>
            <a:off x="5096515" y="5727448"/>
            <a:ext cx="2664785" cy="202108"/>
          </a:xfrm>
          <a:prstGeom prst="roundRect">
            <a:avLst/>
          </a:prstGeom>
          <a:noFill/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BACCB6B2-BCEC-4ACF-B079-C92C5E9359E8}"/>
              </a:ext>
            </a:extLst>
          </p:cNvPr>
          <p:cNvSpPr/>
          <p:nvPr/>
        </p:nvSpPr>
        <p:spPr>
          <a:xfrm>
            <a:off x="5124055" y="6314733"/>
            <a:ext cx="2664785" cy="202108"/>
          </a:xfrm>
          <a:prstGeom prst="roundRect">
            <a:avLst/>
          </a:prstGeom>
          <a:noFill/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49379181-D78B-4E26-B0F5-D82E05FBC07E}"/>
              </a:ext>
            </a:extLst>
          </p:cNvPr>
          <p:cNvGraphicFramePr>
            <a:graphicFrameLocks noGrp="1"/>
          </p:cNvGraphicFramePr>
          <p:nvPr/>
        </p:nvGraphicFramePr>
        <p:xfrm>
          <a:off x="4611344" y="4257237"/>
          <a:ext cx="393577" cy="11960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3577">
                  <a:extLst>
                    <a:ext uri="{9D8B030D-6E8A-4147-A177-3AD203B41FA5}">
                      <a16:colId xmlns:a16="http://schemas.microsoft.com/office/drawing/2014/main" val="3026311398"/>
                    </a:ext>
                  </a:extLst>
                </a:gridCol>
              </a:tblGrid>
              <a:tr h="288473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i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20546"/>
                  </a:ext>
                </a:extLst>
              </a:tr>
              <a:tr h="288473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i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650277"/>
                  </a:ext>
                </a:extLst>
              </a:tr>
              <a:tr h="288473">
                <a:tc>
                  <a:txBody>
                    <a:bodyPr/>
                    <a:lstStyle/>
                    <a:p>
                      <a:pPr algn="ctr"/>
                      <a:endParaRPr lang="en-US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52988"/>
                  </a:ext>
                </a:extLst>
              </a:tr>
              <a:tr h="330620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i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22270"/>
                  </a:ext>
                </a:extLst>
              </a:tr>
            </a:tbl>
          </a:graphicData>
        </a:graphic>
      </p:graphicFrame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90E086BE-7191-4B1E-A120-22699476B8E0}"/>
              </a:ext>
            </a:extLst>
          </p:cNvPr>
          <p:cNvGraphicFramePr>
            <a:graphicFrameLocks noGrp="1"/>
          </p:cNvGraphicFramePr>
          <p:nvPr/>
        </p:nvGraphicFramePr>
        <p:xfrm>
          <a:off x="4572000" y="5375510"/>
          <a:ext cx="496574" cy="11960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6574">
                  <a:extLst>
                    <a:ext uri="{9D8B030D-6E8A-4147-A177-3AD203B41FA5}">
                      <a16:colId xmlns:a16="http://schemas.microsoft.com/office/drawing/2014/main" val="3026311398"/>
                    </a:ext>
                  </a:extLst>
                </a:gridCol>
              </a:tblGrid>
              <a:tr h="288473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i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n+1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20546"/>
                  </a:ext>
                </a:extLst>
              </a:tr>
              <a:tr h="288473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i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n+2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650277"/>
                  </a:ext>
                </a:extLst>
              </a:tr>
              <a:tr h="288473">
                <a:tc>
                  <a:txBody>
                    <a:bodyPr/>
                    <a:lstStyle/>
                    <a:p>
                      <a:pPr algn="ctr"/>
                      <a:endParaRPr lang="en-US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52988"/>
                  </a:ext>
                </a:extLst>
              </a:tr>
              <a:tr h="330620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i="0" baseline="-25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n+m</a:t>
                      </a:r>
                      <a:endParaRPr lang="en-US" sz="1200" i="0" baseline="-25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22270"/>
                  </a:ext>
                </a:extLst>
              </a:tr>
            </a:tbl>
          </a:graphicData>
        </a:graphic>
      </p:graphicFrame>
      <p:sp>
        <p:nvSpPr>
          <p:cNvPr id="64" name="Text Box 46">
            <a:extLst>
              <a:ext uri="{FF2B5EF4-FFF2-40B4-BE49-F238E27FC236}">
                <a16:creationId xmlns:a16="http://schemas.microsoft.com/office/drawing/2014/main" id="{B996D501-F898-4702-B168-B8910F4491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381" y="4731869"/>
            <a:ext cx="3589921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There is a vertex cover of k vertices if and only if there are some numbers in </a:t>
            </a:r>
            <a:r>
              <a:rPr lang="en-US" altLang="en-US" sz="1600" dirty="0"/>
              <a:t>{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a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n+1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n+m</a:t>
            </a:r>
            <a:r>
              <a:rPr lang="en-US" altLang="en-US" sz="1600" dirty="0"/>
              <a:t>} </a:t>
            </a:r>
            <a:r>
              <a:rPr lang="en-US" altLang="zh-CN" sz="1600" dirty="0">
                <a:ea typeface="宋体" panose="02010600030101010101" pitchFamily="2" charset="-122"/>
              </a:rPr>
              <a:t>whose sum is</a:t>
            </a:r>
          </a:p>
        </p:txBody>
      </p:sp>
      <p:graphicFrame>
        <p:nvGraphicFramePr>
          <p:cNvPr id="52" name="Table 51">
            <a:extLst>
              <a:ext uri="{FF2B5EF4-FFF2-40B4-BE49-F238E27FC236}">
                <a16:creationId xmlns:a16="http://schemas.microsoft.com/office/drawing/2014/main" id="{FE518ED4-1908-4C7C-9111-56A70F6738A6}"/>
              </a:ext>
            </a:extLst>
          </p:cNvPr>
          <p:cNvGraphicFramePr>
            <a:graphicFrameLocks noGrp="1"/>
          </p:cNvGraphicFramePr>
          <p:nvPr/>
        </p:nvGraphicFramePr>
        <p:xfrm>
          <a:off x="5362276" y="4269947"/>
          <a:ext cx="2502029" cy="11298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5454">
                  <a:extLst>
                    <a:ext uri="{9D8B030D-6E8A-4147-A177-3AD203B41FA5}">
                      <a16:colId xmlns:a16="http://schemas.microsoft.com/office/drawing/2014/main" val="773409695"/>
                    </a:ext>
                  </a:extLst>
                </a:gridCol>
                <a:gridCol w="390618">
                  <a:extLst>
                    <a:ext uri="{9D8B030D-6E8A-4147-A177-3AD203B41FA5}">
                      <a16:colId xmlns:a16="http://schemas.microsoft.com/office/drawing/2014/main" val="1399624265"/>
                    </a:ext>
                  </a:extLst>
                </a:gridCol>
                <a:gridCol w="1233996">
                  <a:extLst>
                    <a:ext uri="{9D8B030D-6E8A-4147-A177-3AD203B41FA5}">
                      <a16:colId xmlns:a16="http://schemas.microsoft.com/office/drawing/2014/main" val="1692318720"/>
                    </a:ext>
                  </a:extLst>
                </a:gridCol>
                <a:gridCol w="471961">
                  <a:extLst>
                    <a:ext uri="{9D8B030D-6E8A-4147-A177-3AD203B41FA5}">
                      <a16:colId xmlns:a16="http://schemas.microsoft.com/office/drawing/2014/main" val="3382932938"/>
                    </a:ext>
                  </a:extLst>
                </a:gridCol>
              </a:tblGrid>
              <a:tr h="251184"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1m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118306"/>
                  </a:ext>
                </a:extLst>
              </a:tr>
              <a:tr h="251184"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2m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69637"/>
                  </a:ext>
                </a:extLst>
              </a:tr>
              <a:tr h="305471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433520"/>
                  </a:ext>
                </a:extLst>
              </a:tr>
              <a:tr h="275770"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n2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b</a:t>
                      </a:r>
                      <a:r>
                        <a:rPr lang="en-US" sz="1200" baseline="-25000" dirty="0" err="1"/>
                        <a:t>nm</a:t>
                      </a:r>
                      <a:endParaRPr lang="en-US" sz="12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876469"/>
                  </a:ext>
                </a:extLst>
              </a:tr>
            </a:tbl>
          </a:graphicData>
        </a:graphic>
      </p:graphicFrame>
      <p:sp>
        <p:nvSpPr>
          <p:cNvPr id="3" name="Text Box 46">
            <a:extLst>
              <a:ext uri="{FF2B5EF4-FFF2-40B4-BE49-F238E27FC236}">
                <a16:creationId xmlns:a16="http://schemas.microsoft.com/office/drawing/2014/main" id="{79158DA6-FBE0-9D86-852B-4DB394EF2E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1605163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Now we have three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 problems: </a:t>
            </a:r>
            <a:r>
              <a:rPr lang="en-US" altLang="en-US" sz="2000" dirty="0">
                <a:solidFill>
                  <a:srgbClr val="00B050"/>
                </a:solidFill>
              </a:rPr>
              <a:t>SAT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rgbClr val="00B050"/>
                </a:solidFill>
              </a:rPr>
              <a:t>IS</a:t>
            </a:r>
            <a:r>
              <a:rPr lang="en-US" altLang="en-US" sz="2000" dirty="0"/>
              <a:t>, and </a:t>
            </a:r>
            <a:r>
              <a:rPr lang="en-US" altLang="en-US" sz="2000" dirty="0">
                <a:solidFill>
                  <a:srgbClr val="00B050"/>
                </a:solidFill>
              </a:rPr>
              <a:t>VC</a:t>
            </a:r>
            <a:r>
              <a:rPr lang="en-US" altLang="en-US" sz="2000" dirty="0"/>
              <a:t>.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312B25C5-4633-9E43-BAD4-2D034DD739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3647612"/>
            <a:ext cx="14065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We show: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46">
                <a:extLst>
                  <a:ext uri="{FF2B5EF4-FFF2-40B4-BE49-F238E27FC236}">
                    <a16:creationId xmlns:a16="http://schemas.microsoft.com/office/drawing/2014/main" id="{6B8AE712-4FC9-BB13-2FD8-8388AA3C3AC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02187" y="3672101"/>
                <a:ext cx="615578" cy="41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zh-CN" sz="2000" dirty="0">
                    <a:ea typeface="宋体" panose="02010600030101010101" pitchFamily="2" charset="-122"/>
                  </a:rPr>
                  <a:t>   </a:t>
                </a:r>
              </a:p>
            </p:txBody>
          </p:sp>
        </mc:Choice>
        <mc:Fallback xmlns="">
          <p:sp>
            <p:nvSpPr>
              <p:cNvPr id="5" name="Text Box 46">
                <a:extLst>
                  <a:ext uri="{FF2B5EF4-FFF2-40B4-BE49-F238E27FC236}">
                    <a16:creationId xmlns:a16="http://schemas.microsoft.com/office/drawing/2014/main" id="{6B8AE712-4FC9-BB13-2FD8-8388AA3C3A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02187" y="3672101"/>
                <a:ext cx="615578" cy="418513"/>
              </a:xfrm>
              <a:prstGeom prst="rect">
                <a:avLst/>
              </a:prstGeom>
              <a:blipFill>
                <a:blip r:embed="rId2"/>
                <a:stretch>
                  <a:fillRect b="-144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46">
            <a:extLst>
              <a:ext uri="{FF2B5EF4-FFF2-40B4-BE49-F238E27FC236}">
                <a16:creationId xmlns:a16="http://schemas.microsoft.com/office/drawing/2014/main" id="{BE1A21B5-E7ED-BD6A-B7B2-75EE9274B7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0586" y="3647612"/>
            <a:ext cx="152248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en-US" sz="2000" dirty="0">
                <a:solidFill>
                  <a:srgbClr val="00B050"/>
                </a:solidFill>
              </a:rPr>
              <a:t> </a:t>
            </a:r>
            <a:endParaRPr lang="en-US" altLang="zh-CN" sz="2000" dirty="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1BDAC68F-CE81-15B4-1D16-304A4AF9C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107" y="3681303"/>
            <a:ext cx="6643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VC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29404E6-D1FA-5212-DFE4-7A59D9007A50}"/>
              </a:ext>
            </a:extLst>
          </p:cNvPr>
          <p:cNvGrpSpPr/>
          <p:nvPr/>
        </p:nvGrpSpPr>
        <p:grpSpPr>
          <a:xfrm>
            <a:off x="835364" y="2514491"/>
            <a:ext cx="7234439" cy="1032375"/>
            <a:chOff x="871472" y="2589714"/>
            <a:chExt cx="7234439" cy="103237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3">
                  <a:extLst>
                    <a:ext uri="{FF2B5EF4-FFF2-40B4-BE49-F238E27FC236}">
                      <a16:creationId xmlns:a16="http://schemas.microsoft.com/office/drawing/2014/main" id="{F46FE10E-2131-4183-23A9-2719060A3D1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71472" y="2589714"/>
                  <a:ext cx="7234439" cy="1032375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>
                      <a:solidFill>
                        <a:schemeClr val="tx1"/>
                      </a:solidFill>
                      <a:latin typeface="+mn-lt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altLang="en-US" sz="1400" dirty="0">
                      <a:solidFill>
                        <a:srgbClr val="FF0000"/>
                      </a:solidFill>
                    </a:rPr>
                    <a:t>Vertex-Cover (</a:t>
                  </a:r>
                  <a:r>
                    <a:rPr lang="en-US" altLang="en-US" sz="1400" dirty="0">
                      <a:solidFill>
                        <a:srgbClr val="00B050"/>
                      </a:solidFill>
                    </a:rPr>
                    <a:t>VC</a:t>
                  </a:r>
                  <a:r>
                    <a:rPr lang="en-US" altLang="en-US" sz="1400" dirty="0">
                      <a:solidFill>
                        <a:srgbClr val="FF0000"/>
                      </a:solidFill>
                    </a:rPr>
                    <a:t>). </a:t>
                  </a:r>
                  <a:r>
                    <a:rPr lang="en-US" altLang="en-US" sz="1400" dirty="0"/>
                    <a:t>Given a graph G and an integer k, can we find a set C of k vertices in G such that every edge of G has at least one end in C?</a:t>
                  </a:r>
                </a:p>
                <a:p>
                  <a:pPr marL="0" indent="0">
                    <a:buNone/>
                  </a:pPr>
                  <a:r>
                    <a:rPr lang="en-US" altLang="en-US" sz="1400" dirty="0">
                      <a:solidFill>
                        <a:srgbClr val="FF0000"/>
                      </a:solidFill>
                    </a:rPr>
                    <a:t>Subset-Sum.</a:t>
                  </a:r>
                  <a:r>
                    <a:rPr lang="en-US" altLang="en-US" sz="1400" dirty="0"/>
                    <a:t> Given a set S = {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…, 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</a:t>
                  </a:r>
                  <a:r>
                    <a:rPr lang="en-US" altLang="en-US" sz="1400" dirty="0"/>
                    <a:t>} of integers and an integer H, is there a subset S’ of S whose sum is exactly H, i.e.,  </a:t>
                  </a:r>
                  <a14:m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pt-BR" alt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en-US" sz="1400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altLang="en-US" sz="1400" b="0" i="1" baseline="3000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a14:m>
                  <a:r>
                    <a:rPr lang="en-US" altLang="en-US" sz="1400" dirty="0"/>
                    <a:t> = H ?</a:t>
                  </a:r>
                </a:p>
                <a:p>
                  <a:pPr marL="0" indent="0">
                    <a:buNone/>
                  </a:pPr>
                  <a:endParaRPr lang="en-US" altLang="en-US" sz="1400" dirty="0"/>
                </a:p>
              </p:txBody>
            </p:sp>
          </mc:Choice>
          <mc:Fallback xmlns="">
            <p:sp>
              <p:nvSpPr>
                <p:cNvPr id="11" name="Rectangle 3">
                  <a:extLst>
                    <a:ext uri="{FF2B5EF4-FFF2-40B4-BE49-F238E27FC236}">
                      <a16:creationId xmlns:a16="http://schemas.microsoft.com/office/drawing/2014/main" id="{F46FE10E-2131-4183-23A9-2719060A3D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71472" y="2589714"/>
                  <a:ext cx="7234439" cy="1032375"/>
                </a:xfrm>
                <a:prstGeom prst="rect">
                  <a:avLst/>
                </a:prstGeom>
                <a:blipFill>
                  <a:blip r:embed="rId3"/>
                  <a:stretch>
                    <a:fillRect l="-168" r="-420" b="-41618"/>
                  </a:stretch>
                </a:blip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2B6AF27-AE16-6B86-1B98-A93418C3BC3B}"/>
                </a:ext>
              </a:extLst>
            </p:cNvPr>
            <p:cNvCxnSpPr>
              <a:cxnSpLocks/>
            </p:cNvCxnSpPr>
            <p:nvPr/>
          </p:nvCxnSpPr>
          <p:spPr>
            <a:xfrm>
              <a:off x="871472" y="3098754"/>
              <a:ext cx="723443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Box 46">
            <a:extLst>
              <a:ext uri="{FF2B5EF4-FFF2-40B4-BE49-F238E27FC236}">
                <a16:creationId xmlns:a16="http://schemas.microsoft.com/office/drawing/2014/main" id="{DE61E4D8-4CF8-D9F9-6555-CAD48D2F54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9" y="2069074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Example 3.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zh-CN" sz="2000" dirty="0">
                <a:ea typeface="宋体" panose="02010600030101010101" pitchFamily="2" charset="-122"/>
              </a:rPr>
              <a:t> is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–complete.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660F3295-CE7F-29BA-0934-61E44CA8FC0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 </a:t>
                </a:r>
              </a:p>
            </p:txBody>
          </p:sp>
        </mc:Choice>
        <mc:Fallback xmlns="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660F3295-CE7F-29BA-0934-61E44CA8FC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4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12961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2C6B66-F861-4621-9523-2940DC22A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3489112D-C52D-578F-29CD-A8B01CED3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D8A0DD41-AFE7-FDDE-AC66-9045F82E8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1260" y="1835647"/>
            <a:ext cx="14065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We show: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46">
                <a:extLst>
                  <a:ext uri="{FF2B5EF4-FFF2-40B4-BE49-F238E27FC236}">
                    <a16:creationId xmlns:a16="http://schemas.microsoft.com/office/drawing/2014/main" id="{F5AEB0EE-B096-BA39-95A4-6897BDF8FD2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43867" y="1860136"/>
                <a:ext cx="615578" cy="41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zh-CN" sz="2000" dirty="0">
                    <a:ea typeface="宋体" panose="02010600030101010101" pitchFamily="2" charset="-122"/>
                  </a:rPr>
                  <a:t>   </a:t>
                </a:r>
              </a:p>
            </p:txBody>
          </p:sp>
        </mc:Choice>
        <mc:Fallback xmlns="">
          <p:sp>
            <p:nvSpPr>
              <p:cNvPr id="5" name="Text Box 46">
                <a:extLst>
                  <a:ext uri="{FF2B5EF4-FFF2-40B4-BE49-F238E27FC236}">
                    <a16:creationId xmlns:a16="http://schemas.microsoft.com/office/drawing/2014/main" id="{F5AEB0EE-B096-BA39-95A4-6897BDF8FD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43867" y="1860136"/>
                <a:ext cx="615578" cy="418513"/>
              </a:xfrm>
              <a:prstGeom prst="rect">
                <a:avLst/>
              </a:prstGeom>
              <a:blipFill>
                <a:blip r:embed="rId2"/>
                <a:stretch>
                  <a:fillRect b="-144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46">
            <a:extLst>
              <a:ext uri="{FF2B5EF4-FFF2-40B4-BE49-F238E27FC236}">
                <a16:creationId xmlns:a16="http://schemas.microsoft.com/office/drawing/2014/main" id="{1F9EE933-7EB1-1CC3-ACF0-AED4D0B107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2266" y="1835647"/>
            <a:ext cx="152248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en-US" sz="2000" dirty="0">
                <a:solidFill>
                  <a:srgbClr val="00B050"/>
                </a:solidFill>
              </a:rPr>
              <a:t> </a:t>
            </a:r>
            <a:endParaRPr lang="en-US" altLang="zh-CN" sz="2000" dirty="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59E3F379-6A37-D2A8-E5DA-B15D03BF63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0787" y="1869338"/>
            <a:ext cx="6643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VC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6588EE0F-0BD1-5929-AB0D-94C422C5FE1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 </a:t>
                </a:r>
              </a:p>
            </p:txBody>
          </p:sp>
        </mc:Choice>
        <mc:Fallback xmlns="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660F3295-CE7F-29BA-0934-61E44CA8FC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4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09513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719FE-DF6E-4B86-D61B-EBAF518E5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1B368F01-BFD2-A16B-5B5C-94BCC82B74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921172DF-8F8C-9062-AC7B-701CB8574F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1260" y="1835647"/>
            <a:ext cx="14065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We show: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46">
                <a:extLst>
                  <a:ext uri="{FF2B5EF4-FFF2-40B4-BE49-F238E27FC236}">
                    <a16:creationId xmlns:a16="http://schemas.microsoft.com/office/drawing/2014/main" id="{513AC4CB-B496-1B0F-9A8A-E4D6877D779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43867" y="1860136"/>
                <a:ext cx="615578" cy="41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zh-CN" sz="2000" dirty="0">
                    <a:ea typeface="宋体" panose="02010600030101010101" pitchFamily="2" charset="-122"/>
                  </a:rPr>
                  <a:t>   </a:t>
                </a:r>
              </a:p>
            </p:txBody>
          </p:sp>
        </mc:Choice>
        <mc:Fallback xmlns="">
          <p:sp>
            <p:nvSpPr>
              <p:cNvPr id="5" name="Text Box 46">
                <a:extLst>
                  <a:ext uri="{FF2B5EF4-FFF2-40B4-BE49-F238E27FC236}">
                    <a16:creationId xmlns:a16="http://schemas.microsoft.com/office/drawing/2014/main" id="{513AC4CB-B496-1B0F-9A8A-E4D6877D77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43867" y="1860136"/>
                <a:ext cx="615578" cy="418513"/>
              </a:xfrm>
              <a:prstGeom prst="rect">
                <a:avLst/>
              </a:prstGeom>
              <a:blipFill>
                <a:blip r:embed="rId2"/>
                <a:stretch>
                  <a:fillRect b="-144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46">
            <a:extLst>
              <a:ext uri="{FF2B5EF4-FFF2-40B4-BE49-F238E27FC236}">
                <a16:creationId xmlns:a16="http://schemas.microsoft.com/office/drawing/2014/main" id="{F22A33F7-BD95-240D-BF1F-6D9E75AD16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2266" y="1835647"/>
            <a:ext cx="152248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en-US" sz="2000" dirty="0">
                <a:solidFill>
                  <a:srgbClr val="00B050"/>
                </a:solidFill>
              </a:rPr>
              <a:t> </a:t>
            </a:r>
            <a:endParaRPr lang="en-US" altLang="zh-CN" sz="2000" dirty="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12079DB6-5CAD-1208-C188-894763FCB8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0787" y="1869338"/>
            <a:ext cx="6643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VC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E6816448-1417-6C94-5D84-A6648C7BF82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 </a:t>
                </a:r>
              </a:p>
            </p:txBody>
          </p:sp>
        </mc:Choice>
        <mc:Fallback xmlns="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660F3295-CE7F-29BA-0934-61E44CA8FC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4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Oval 34">
            <a:extLst>
              <a:ext uri="{FF2B5EF4-FFF2-40B4-BE49-F238E27FC236}">
                <a16:creationId xmlns:a16="http://schemas.microsoft.com/office/drawing/2014/main" id="{5CBDCADE-76F2-1D11-08CC-146E2A91F8F9}"/>
              </a:ext>
            </a:extLst>
          </p:cNvPr>
          <p:cNvSpPr/>
          <p:nvPr/>
        </p:nvSpPr>
        <p:spPr>
          <a:xfrm>
            <a:off x="1428519" y="3604838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D7499D16-30F7-06C4-2035-E70545B24932}"/>
              </a:ext>
            </a:extLst>
          </p:cNvPr>
          <p:cNvSpPr/>
          <p:nvPr/>
        </p:nvSpPr>
        <p:spPr>
          <a:xfrm>
            <a:off x="2095020" y="3604838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2C7AFFE2-6B9E-88BB-8890-ED70CEDC92FC}"/>
              </a:ext>
            </a:extLst>
          </p:cNvPr>
          <p:cNvSpPr/>
          <p:nvPr/>
        </p:nvSpPr>
        <p:spPr>
          <a:xfrm>
            <a:off x="1442597" y="2978543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E90B6DEA-A195-BD71-05B5-1EABACA5AB56}"/>
              </a:ext>
            </a:extLst>
          </p:cNvPr>
          <p:cNvSpPr/>
          <p:nvPr/>
        </p:nvSpPr>
        <p:spPr>
          <a:xfrm>
            <a:off x="2087433" y="2989662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B81849C-803C-C003-15A5-AFD6C8AFCA07}"/>
              </a:ext>
            </a:extLst>
          </p:cNvPr>
          <p:cNvSpPr/>
          <p:nvPr/>
        </p:nvSpPr>
        <p:spPr>
          <a:xfrm>
            <a:off x="1461466" y="3024621"/>
            <a:ext cx="684273" cy="60379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50EE95EF-D43E-6318-AD4F-41B5803D5886}"/>
              </a:ext>
            </a:extLst>
          </p:cNvPr>
          <p:cNvCxnSpPr>
            <a:cxnSpLocks/>
          </p:cNvCxnSpPr>
          <p:nvPr/>
        </p:nvCxnSpPr>
        <p:spPr>
          <a:xfrm flipH="1" flipV="1">
            <a:off x="1498948" y="3061411"/>
            <a:ext cx="629018" cy="5670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>
            <a:extLst>
              <a:ext uri="{FF2B5EF4-FFF2-40B4-BE49-F238E27FC236}">
                <a16:creationId xmlns:a16="http://schemas.microsoft.com/office/drawing/2014/main" id="{FEA452B1-E870-68A2-6B42-0CAF883C9CDA}"/>
              </a:ext>
            </a:extLst>
          </p:cNvPr>
          <p:cNvSpPr/>
          <p:nvPr/>
        </p:nvSpPr>
        <p:spPr>
          <a:xfrm>
            <a:off x="2510504" y="3326080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2CD00890-1E79-367D-40AA-7FFA11D307F6}"/>
              </a:ext>
            </a:extLst>
          </p:cNvPr>
          <p:cNvSpPr/>
          <p:nvPr/>
        </p:nvSpPr>
        <p:spPr>
          <a:xfrm>
            <a:off x="1765113" y="3891140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D692C8B7-29AA-5A95-1720-3072F81527B6}"/>
              </a:ext>
            </a:extLst>
          </p:cNvPr>
          <p:cNvCxnSpPr>
            <a:cxnSpLocks/>
            <a:stCxn id="54" idx="0"/>
          </p:cNvCxnSpPr>
          <p:nvPr/>
        </p:nvCxnSpPr>
        <p:spPr>
          <a:xfrm flipH="1" flipV="1">
            <a:off x="2158524" y="3038722"/>
            <a:ext cx="384927" cy="28735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D95B9A84-1769-6147-CB3A-C75A2B155AE1}"/>
              </a:ext>
            </a:extLst>
          </p:cNvPr>
          <p:cNvCxnSpPr>
            <a:cxnSpLocks/>
            <a:stCxn id="54" idx="2"/>
          </p:cNvCxnSpPr>
          <p:nvPr/>
        </p:nvCxnSpPr>
        <p:spPr>
          <a:xfrm flipH="1">
            <a:off x="1480704" y="3354659"/>
            <a:ext cx="1029800" cy="2787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46FD2B80-73BA-5614-368D-5E0984A98E9E}"/>
              </a:ext>
            </a:extLst>
          </p:cNvPr>
          <p:cNvCxnSpPr>
            <a:cxnSpLocks/>
            <a:stCxn id="63" idx="5"/>
          </p:cNvCxnSpPr>
          <p:nvPr/>
        </p:nvCxnSpPr>
        <p:spPr>
          <a:xfrm flipH="1" flipV="1">
            <a:off x="1464787" y="3661237"/>
            <a:ext cx="356569" cy="2786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06B82D06-DB99-A19D-E443-770C39210CEE}"/>
              </a:ext>
            </a:extLst>
          </p:cNvPr>
          <p:cNvCxnSpPr>
            <a:cxnSpLocks/>
            <a:stCxn id="48" idx="4"/>
            <a:endCxn id="63" idx="7"/>
          </p:cNvCxnSpPr>
          <p:nvPr/>
        </p:nvCxnSpPr>
        <p:spPr>
          <a:xfrm flipH="1">
            <a:off x="1821356" y="3046819"/>
            <a:ext cx="299024" cy="8526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85A6C1CE-2C00-EBCE-C26B-336A705D29EA}"/>
                  </a:ext>
                </a:extLst>
              </p:cNvPr>
              <p:cNvSpPr txBox="1"/>
              <p:nvPr/>
            </p:nvSpPr>
            <p:spPr>
              <a:xfrm>
                <a:off x="1208237" y="2716933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85A6C1CE-2C00-EBCE-C26B-336A705D29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8237" y="2716933"/>
                <a:ext cx="370294" cy="2616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498D0EBA-7FFF-4839-28BC-015257412994}"/>
                  </a:ext>
                </a:extLst>
              </p:cNvPr>
              <p:cNvSpPr txBox="1"/>
              <p:nvPr/>
            </p:nvSpPr>
            <p:spPr>
              <a:xfrm>
                <a:off x="2051429" y="3595617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498D0EBA-7FFF-4839-28BC-0152574129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429" y="3595617"/>
                <a:ext cx="370294" cy="2616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4728B204-8E38-8274-15EE-1F56E49A2CE1}"/>
                  </a:ext>
                </a:extLst>
              </p:cNvPr>
              <p:cNvSpPr txBox="1"/>
              <p:nvPr/>
            </p:nvSpPr>
            <p:spPr>
              <a:xfrm>
                <a:off x="1185482" y="3525268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4728B204-8E38-8274-15EE-1F56E49A2C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5482" y="3525268"/>
                <a:ext cx="370294" cy="2616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A9C6C73B-1DEE-9342-D536-421B36E6BB1D}"/>
                  </a:ext>
                </a:extLst>
              </p:cNvPr>
              <p:cNvSpPr txBox="1"/>
              <p:nvPr/>
            </p:nvSpPr>
            <p:spPr>
              <a:xfrm>
                <a:off x="2439055" y="3324137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A9C6C73B-1DEE-9342-D536-421B36E6BB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9055" y="3324137"/>
                <a:ext cx="370294" cy="2616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EF544787-AA65-33C5-23DE-35BF02A68BA1}"/>
                  </a:ext>
                </a:extLst>
              </p:cNvPr>
              <p:cNvSpPr txBox="1"/>
              <p:nvPr/>
            </p:nvSpPr>
            <p:spPr>
              <a:xfrm>
                <a:off x="2080493" y="2791626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EF544787-AA65-33C5-23DE-35BF02A68B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0493" y="2791626"/>
                <a:ext cx="370294" cy="2616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45082BD7-F0D5-D721-73A2-5AF6ADA398B7}"/>
                  </a:ext>
                </a:extLst>
              </p:cNvPr>
              <p:cNvSpPr txBox="1"/>
              <p:nvPr/>
            </p:nvSpPr>
            <p:spPr>
              <a:xfrm>
                <a:off x="1756449" y="3846075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45082BD7-F0D5-D721-73A2-5AF6ADA398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6449" y="3846075"/>
                <a:ext cx="370294" cy="2616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2B1AEDFF-6A40-E61F-609A-FB9F735A5CFE}"/>
                  </a:ext>
                </a:extLst>
              </p:cNvPr>
              <p:cNvSpPr txBox="1"/>
              <p:nvPr/>
            </p:nvSpPr>
            <p:spPr>
              <a:xfrm>
                <a:off x="1602490" y="3325461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2B1AEDFF-6A40-E61F-609A-FB9F735A5C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2490" y="3325461"/>
                <a:ext cx="370294" cy="2616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834F0327-DFF2-6AA4-ED2C-4DF11B6B3BCB}"/>
                  </a:ext>
                </a:extLst>
              </p:cNvPr>
              <p:cNvSpPr txBox="1"/>
              <p:nvPr/>
            </p:nvSpPr>
            <p:spPr>
              <a:xfrm>
                <a:off x="1675327" y="2794441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834F0327-DFF2-6AA4-ED2C-4DF11B6B3B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5327" y="2794441"/>
                <a:ext cx="370294" cy="2616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903928E6-9DC0-D1D8-8411-E2E938EDF9B0}"/>
                  </a:ext>
                </a:extLst>
              </p:cNvPr>
              <p:cNvSpPr txBox="1"/>
              <p:nvPr/>
            </p:nvSpPr>
            <p:spPr>
              <a:xfrm>
                <a:off x="1410529" y="3666641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903928E6-9DC0-D1D8-8411-E2E938EDF9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529" y="3666641"/>
                <a:ext cx="370294" cy="2616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CB0F0F5F-E708-3A9A-4B5D-4205081CB066}"/>
                  </a:ext>
                </a:extLst>
              </p:cNvPr>
              <p:cNvSpPr txBox="1"/>
              <p:nvPr/>
            </p:nvSpPr>
            <p:spPr>
              <a:xfrm>
                <a:off x="1214807" y="3168945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CB0F0F5F-E708-3A9A-4B5D-4205081CB0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807" y="3168945"/>
                <a:ext cx="370294" cy="2616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2F7723FA-D53C-82B8-7E27-5EB1D1308F30}"/>
                  </a:ext>
                </a:extLst>
              </p:cNvPr>
              <p:cNvSpPr txBox="1"/>
              <p:nvPr/>
            </p:nvSpPr>
            <p:spPr>
              <a:xfrm>
                <a:off x="1582046" y="3544048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2F7723FA-D53C-82B8-7E27-5EB1D1308F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2046" y="3544048"/>
                <a:ext cx="370294" cy="2616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7EE47B32-495F-8A94-C0B2-9246E40DF47C}"/>
                  </a:ext>
                </a:extLst>
              </p:cNvPr>
              <p:cNvSpPr txBox="1"/>
              <p:nvPr/>
            </p:nvSpPr>
            <p:spPr>
              <a:xfrm>
                <a:off x="2290023" y="2993952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7EE47B32-495F-8A94-C0B2-9246E40DF4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0023" y="2993952"/>
                <a:ext cx="370294" cy="2616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D2BD54C7-AB29-16A2-2B02-1C47F8F3D850}"/>
                  </a:ext>
                </a:extLst>
              </p:cNvPr>
              <p:cNvSpPr txBox="1"/>
              <p:nvPr/>
            </p:nvSpPr>
            <p:spPr>
              <a:xfrm>
                <a:off x="1808688" y="3621160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9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D2BD54C7-AB29-16A2-2B02-1C47F8F3D8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8688" y="3621160"/>
                <a:ext cx="370294" cy="2616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065F2D55-111A-989A-D765-BD6E124A5DE3}"/>
                  </a:ext>
                </a:extLst>
              </p:cNvPr>
              <p:cNvSpPr txBox="1"/>
              <p:nvPr/>
            </p:nvSpPr>
            <p:spPr>
              <a:xfrm>
                <a:off x="1679541" y="3110196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7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065F2D55-111A-989A-D765-BD6E124A5D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41" y="3110196"/>
                <a:ext cx="370294" cy="26161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6AFB96B0-440B-F275-D0FE-C01AE5DCF692}"/>
                  </a:ext>
                </a:extLst>
              </p:cNvPr>
              <p:cNvSpPr txBox="1"/>
              <p:nvPr/>
            </p:nvSpPr>
            <p:spPr>
              <a:xfrm>
                <a:off x="2081262" y="3124757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8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6AFB96B0-440B-F275-D0FE-C01AE5DCF6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1262" y="3124757"/>
                <a:ext cx="370294" cy="26161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Text Box 46">
            <a:extLst>
              <a:ext uri="{FF2B5EF4-FFF2-40B4-BE49-F238E27FC236}">
                <a16:creationId xmlns:a16="http://schemas.microsoft.com/office/drawing/2014/main" id="{9C89E4D4-F6D2-AF30-A1B4-AA83FC88D5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7747" y="3383237"/>
            <a:ext cx="6643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, 3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95" name="Left Bracket 94">
            <a:extLst>
              <a:ext uri="{FF2B5EF4-FFF2-40B4-BE49-F238E27FC236}">
                <a16:creationId xmlns:a16="http://schemas.microsoft.com/office/drawing/2014/main" id="{D3A56F1E-02AD-E470-9336-0D17E86EF2C9}"/>
              </a:ext>
            </a:extLst>
          </p:cNvPr>
          <p:cNvSpPr/>
          <p:nvPr/>
        </p:nvSpPr>
        <p:spPr>
          <a:xfrm>
            <a:off x="1045335" y="2978096"/>
            <a:ext cx="138079" cy="990136"/>
          </a:xfrm>
          <a:prstGeom prst="lef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ight Bracket 95">
            <a:extLst>
              <a:ext uri="{FF2B5EF4-FFF2-40B4-BE49-F238E27FC236}">
                <a16:creationId xmlns:a16="http://schemas.microsoft.com/office/drawing/2014/main" id="{C705B0BC-7F88-2121-4D0E-6AE2F8D5E57F}"/>
              </a:ext>
            </a:extLst>
          </p:cNvPr>
          <p:cNvSpPr/>
          <p:nvPr/>
        </p:nvSpPr>
        <p:spPr>
          <a:xfrm>
            <a:off x="2985373" y="2932349"/>
            <a:ext cx="125433" cy="1035883"/>
          </a:xfrm>
          <a:prstGeom prst="righ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90C57187-F52C-529B-D99C-6283A0D5DD89}"/>
              </a:ext>
            </a:extLst>
          </p:cNvPr>
          <p:cNvCxnSpPr>
            <a:cxnSpLocks/>
          </p:cNvCxnSpPr>
          <p:nvPr/>
        </p:nvCxnSpPr>
        <p:spPr>
          <a:xfrm flipV="1">
            <a:off x="928257" y="4142321"/>
            <a:ext cx="286550" cy="19128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Box 46">
            <a:extLst>
              <a:ext uri="{FF2B5EF4-FFF2-40B4-BE49-F238E27FC236}">
                <a16:creationId xmlns:a16="http://schemas.microsoft.com/office/drawing/2014/main" id="{F153CA5A-A522-0659-7CD7-491324A48D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049" y="4319476"/>
            <a:ext cx="11386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the graph G</a:t>
            </a:r>
          </a:p>
        </p:txBody>
      </p:sp>
    </p:spTree>
    <p:extLst>
      <p:ext uri="{BB962C8B-B14F-4D97-AF65-F5344CB8AC3E}">
        <p14:creationId xmlns:p14="http://schemas.microsoft.com/office/powerpoint/2010/main" val="32615561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8536B1-ACAA-2D71-98BC-2D5F4E9DE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18D61EB8-F931-5A7F-860F-475920C779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866A55F-16D8-779A-4CAA-2570A3C3A164}"/>
              </a:ext>
            </a:extLst>
          </p:cNvPr>
          <p:cNvCxnSpPr>
            <a:cxnSpLocks/>
          </p:cNvCxnSpPr>
          <p:nvPr/>
        </p:nvCxnSpPr>
        <p:spPr>
          <a:xfrm>
            <a:off x="3708568" y="3446537"/>
            <a:ext cx="739288" cy="37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Box 46">
            <a:extLst>
              <a:ext uri="{FF2B5EF4-FFF2-40B4-BE49-F238E27FC236}">
                <a16:creationId xmlns:a16="http://schemas.microsoft.com/office/drawing/2014/main" id="{3B96C68A-1806-1A1F-8CE1-3BEFBA64DB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1260" y="1835647"/>
            <a:ext cx="14065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We show: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46">
                <a:extLst>
                  <a:ext uri="{FF2B5EF4-FFF2-40B4-BE49-F238E27FC236}">
                    <a16:creationId xmlns:a16="http://schemas.microsoft.com/office/drawing/2014/main" id="{3811FF56-6D34-45FC-B194-14476E6ED1E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43867" y="1860136"/>
                <a:ext cx="615578" cy="41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zh-CN" sz="2000" dirty="0">
                    <a:ea typeface="宋体" panose="02010600030101010101" pitchFamily="2" charset="-122"/>
                  </a:rPr>
                  <a:t>   </a:t>
                </a:r>
              </a:p>
            </p:txBody>
          </p:sp>
        </mc:Choice>
        <mc:Fallback xmlns="">
          <p:sp>
            <p:nvSpPr>
              <p:cNvPr id="5" name="Text Box 46">
                <a:extLst>
                  <a:ext uri="{FF2B5EF4-FFF2-40B4-BE49-F238E27FC236}">
                    <a16:creationId xmlns:a16="http://schemas.microsoft.com/office/drawing/2014/main" id="{3811FF56-6D34-45FC-B194-14476E6ED1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43867" y="1860136"/>
                <a:ext cx="615578" cy="418513"/>
              </a:xfrm>
              <a:prstGeom prst="rect">
                <a:avLst/>
              </a:prstGeom>
              <a:blipFill>
                <a:blip r:embed="rId2"/>
                <a:stretch>
                  <a:fillRect b="-144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46">
            <a:extLst>
              <a:ext uri="{FF2B5EF4-FFF2-40B4-BE49-F238E27FC236}">
                <a16:creationId xmlns:a16="http://schemas.microsoft.com/office/drawing/2014/main" id="{1B524D5F-8262-240D-9F0E-D440C90C2B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2266" y="1835647"/>
            <a:ext cx="152248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en-US" sz="2000" dirty="0">
                <a:solidFill>
                  <a:srgbClr val="00B050"/>
                </a:solidFill>
              </a:rPr>
              <a:t> </a:t>
            </a:r>
            <a:endParaRPr lang="en-US" altLang="zh-CN" sz="2000" dirty="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53307BD4-B014-B8F4-D369-20970BDDC5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0787" y="1869338"/>
            <a:ext cx="6643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VC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AAE7BE88-ECC4-EF06-F1D2-47CDEF3C10D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 </a:t>
                </a:r>
              </a:p>
            </p:txBody>
          </p:sp>
        </mc:Choice>
        <mc:Fallback xmlns="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660F3295-CE7F-29BA-0934-61E44CA8FC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4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Oval 34">
            <a:extLst>
              <a:ext uri="{FF2B5EF4-FFF2-40B4-BE49-F238E27FC236}">
                <a16:creationId xmlns:a16="http://schemas.microsoft.com/office/drawing/2014/main" id="{419941EA-056D-821A-C02D-62887A93AFA7}"/>
              </a:ext>
            </a:extLst>
          </p:cNvPr>
          <p:cNvSpPr/>
          <p:nvPr/>
        </p:nvSpPr>
        <p:spPr>
          <a:xfrm>
            <a:off x="1428519" y="3604838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7C68CD4-73E6-3ECA-E864-1BFA984D35EA}"/>
              </a:ext>
            </a:extLst>
          </p:cNvPr>
          <p:cNvSpPr/>
          <p:nvPr/>
        </p:nvSpPr>
        <p:spPr>
          <a:xfrm>
            <a:off x="2095020" y="3604838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78E6CDBF-5277-7C90-A1A8-F9EDDCF81011}"/>
              </a:ext>
            </a:extLst>
          </p:cNvPr>
          <p:cNvSpPr/>
          <p:nvPr/>
        </p:nvSpPr>
        <p:spPr>
          <a:xfrm>
            <a:off x="1442597" y="2978543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CBD830E2-5D31-3EE9-ABAB-C73689D1BDE7}"/>
              </a:ext>
            </a:extLst>
          </p:cNvPr>
          <p:cNvSpPr/>
          <p:nvPr/>
        </p:nvSpPr>
        <p:spPr>
          <a:xfrm>
            <a:off x="2087433" y="2989662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9F7484E-6857-9752-5906-5DEF931CDB24}"/>
              </a:ext>
            </a:extLst>
          </p:cNvPr>
          <p:cNvSpPr/>
          <p:nvPr/>
        </p:nvSpPr>
        <p:spPr>
          <a:xfrm>
            <a:off x="1461466" y="3024621"/>
            <a:ext cx="684273" cy="60379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11F0AB2A-2C30-C542-9BB0-6C8C65AE4D1E}"/>
              </a:ext>
            </a:extLst>
          </p:cNvPr>
          <p:cNvCxnSpPr>
            <a:cxnSpLocks/>
          </p:cNvCxnSpPr>
          <p:nvPr/>
        </p:nvCxnSpPr>
        <p:spPr>
          <a:xfrm flipH="1" flipV="1">
            <a:off x="1498948" y="3061411"/>
            <a:ext cx="629018" cy="5670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>
            <a:extLst>
              <a:ext uri="{FF2B5EF4-FFF2-40B4-BE49-F238E27FC236}">
                <a16:creationId xmlns:a16="http://schemas.microsoft.com/office/drawing/2014/main" id="{D94CB428-FDB8-DD54-08CF-70F52C25C67A}"/>
              </a:ext>
            </a:extLst>
          </p:cNvPr>
          <p:cNvSpPr/>
          <p:nvPr/>
        </p:nvSpPr>
        <p:spPr>
          <a:xfrm>
            <a:off x="2510504" y="3326080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14CBC2FF-D151-BBBB-4BB5-AEB5AD27BE2E}"/>
              </a:ext>
            </a:extLst>
          </p:cNvPr>
          <p:cNvSpPr/>
          <p:nvPr/>
        </p:nvSpPr>
        <p:spPr>
          <a:xfrm>
            <a:off x="1765113" y="3891140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D1576069-D7EC-D89C-6691-EC90939F6558}"/>
              </a:ext>
            </a:extLst>
          </p:cNvPr>
          <p:cNvCxnSpPr>
            <a:cxnSpLocks/>
            <a:stCxn id="54" idx="0"/>
          </p:cNvCxnSpPr>
          <p:nvPr/>
        </p:nvCxnSpPr>
        <p:spPr>
          <a:xfrm flipH="1" flipV="1">
            <a:off x="2158524" y="3038722"/>
            <a:ext cx="384927" cy="28735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298F800F-9003-CA3E-AF62-1AEFC3BEFD95}"/>
              </a:ext>
            </a:extLst>
          </p:cNvPr>
          <p:cNvCxnSpPr>
            <a:cxnSpLocks/>
            <a:stCxn id="54" idx="2"/>
          </p:cNvCxnSpPr>
          <p:nvPr/>
        </p:nvCxnSpPr>
        <p:spPr>
          <a:xfrm flipH="1">
            <a:off x="1480704" y="3354659"/>
            <a:ext cx="1029800" cy="2787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030CCD92-9E88-9A68-FC3C-F5E10549CD1E}"/>
              </a:ext>
            </a:extLst>
          </p:cNvPr>
          <p:cNvCxnSpPr>
            <a:cxnSpLocks/>
            <a:stCxn id="63" idx="5"/>
          </p:cNvCxnSpPr>
          <p:nvPr/>
        </p:nvCxnSpPr>
        <p:spPr>
          <a:xfrm flipH="1" flipV="1">
            <a:off x="1464787" y="3661237"/>
            <a:ext cx="356569" cy="2786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6C772A69-7427-A57A-10D3-B9357C51A4CE}"/>
              </a:ext>
            </a:extLst>
          </p:cNvPr>
          <p:cNvCxnSpPr>
            <a:cxnSpLocks/>
            <a:stCxn id="48" idx="4"/>
            <a:endCxn id="63" idx="7"/>
          </p:cNvCxnSpPr>
          <p:nvPr/>
        </p:nvCxnSpPr>
        <p:spPr>
          <a:xfrm flipH="1">
            <a:off x="1821356" y="3046819"/>
            <a:ext cx="299024" cy="8526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876B53C9-CE93-0F86-8D45-53AFF10EA742}"/>
                  </a:ext>
                </a:extLst>
              </p:cNvPr>
              <p:cNvSpPr txBox="1"/>
              <p:nvPr/>
            </p:nvSpPr>
            <p:spPr>
              <a:xfrm>
                <a:off x="1208237" y="2716933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876B53C9-CE93-0F86-8D45-53AFF10EA7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8237" y="2716933"/>
                <a:ext cx="370294" cy="2616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0A383A64-AA24-A604-D1FF-B8321AA4FE5E}"/>
                  </a:ext>
                </a:extLst>
              </p:cNvPr>
              <p:cNvSpPr txBox="1"/>
              <p:nvPr/>
            </p:nvSpPr>
            <p:spPr>
              <a:xfrm>
                <a:off x="2051429" y="3595617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0A383A64-AA24-A604-D1FF-B8321AA4FE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429" y="3595617"/>
                <a:ext cx="370294" cy="2616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5B1CC1EA-4859-E4D7-421B-5C7C46B9D7A2}"/>
                  </a:ext>
                </a:extLst>
              </p:cNvPr>
              <p:cNvSpPr txBox="1"/>
              <p:nvPr/>
            </p:nvSpPr>
            <p:spPr>
              <a:xfrm>
                <a:off x="1185482" y="3525268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5B1CC1EA-4859-E4D7-421B-5C7C46B9D7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5482" y="3525268"/>
                <a:ext cx="370294" cy="2616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9923727A-26FC-1661-697D-177F890E48C5}"/>
                  </a:ext>
                </a:extLst>
              </p:cNvPr>
              <p:cNvSpPr txBox="1"/>
              <p:nvPr/>
            </p:nvSpPr>
            <p:spPr>
              <a:xfrm>
                <a:off x="2439055" y="3324137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9923727A-26FC-1661-697D-177F890E48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9055" y="3324137"/>
                <a:ext cx="370294" cy="2616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3CBB88AD-E8B4-15FD-BE2F-C4AE81AA9A52}"/>
                  </a:ext>
                </a:extLst>
              </p:cNvPr>
              <p:cNvSpPr txBox="1"/>
              <p:nvPr/>
            </p:nvSpPr>
            <p:spPr>
              <a:xfrm>
                <a:off x="2080493" y="2791626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3CBB88AD-E8B4-15FD-BE2F-C4AE81AA9A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0493" y="2791626"/>
                <a:ext cx="370294" cy="2616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B2B83206-A423-1A6B-6EEF-B4DFE4405859}"/>
                  </a:ext>
                </a:extLst>
              </p:cNvPr>
              <p:cNvSpPr txBox="1"/>
              <p:nvPr/>
            </p:nvSpPr>
            <p:spPr>
              <a:xfrm>
                <a:off x="1756449" y="3846075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B2B83206-A423-1A6B-6EEF-B4DFE44058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6449" y="3846075"/>
                <a:ext cx="370294" cy="2616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E411861C-3F18-6555-D57D-D61E6DD1DFB3}"/>
                  </a:ext>
                </a:extLst>
              </p:cNvPr>
              <p:cNvSpPr txBox="1"/>
              <p:nvPr/>
            </p:nvSpPr>
            <p:spPr>
              <a:xfrm>
                <a:off x="1602490" y="3325461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E411861C-3F18-6555-D57D-D61E6DD1DF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2490" y="3325461"/>
                <a:ext cx="370294" cy="2616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DD7AF9C6-4EDB-A1F3-DE45-B630F42B97E8}"/>
                  </a:ext>
                </a:extLst>
              </p:cNvPr>
              <p:cNvSpPr txBox="1"/>
              <p:nvPr/>
            </p:nvSpPr>
            <p:spPr>
              <a:xfrm>
                <a:off x="1675327" y="2794441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DD7AF9C6-4EDB-A1F3-DE45-B630F42B97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5327" y="2794441"/>
                <a:ext cx="370294" cy="2616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1CB19C0F-CE6C-267B-3C31-8CF607722EDE}"/>
                  </a:ext>
                </a:extLst>
              </p:cNvPr>
              <p:cNvSpPr txBox="1"/>
              <p:nvPr/>
            </p:nvSpPr>
            <p:spPr>
              <a:xfrm>
                <a:off x="1410529" y="3666641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1CB19C0F-CE6C-267B-3C31-8CF607722E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529" y="3666641"/>
                <a:ext cx="370294" cy="2616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3DBC5B0E-9D2B-3183-8D02-B8F7823BB16D}"/>
                  </a:ext>
                </a:extLst>
              </p:cNvPr>
              <p:cNvSpPr txBox="1"/>
              <p:nvPr/>
            </p:nvSpPr>
            <p:spPr>
              <a:xfrm>
                <a:off x="1214807" y="3168945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3DBC5B0E-9D2B-3183-8D02-B8F7823BB1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807" y="3168945"/>
                <a:ext cx="370294" cy="2616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9F734F97-2A9E-F749-2F20-17A18F3A88BD}"/>
                  </a:ext>
                </a:extLst>
              </p:cNvPr>
              <p:cNvSpPr txBox="1"/>
              <p:nvPr/>
            </p:nvSpPr>
            <p:spPr>
              <a:xfrm>
                <a:off x="1582046" y="3544048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9F734F97-2A9E-F749-2F20-17A18F3A88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2046" y="3544048"/>
                <a:ext cx="370294" cy="2616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C6CC1919-7688-92FC-E4C3-F56A39839275}"/>
                  </a:ext>
                </a:extLst>
              </p:cNvPr>
              <p:cNvSpPr txBox="1"/>
              <p:nvPr/>
            </p:nvSpPr>
            <p:spPr>
              <a:xfrm>
                <a:off x="2290023" y="2993952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C6CC1919-7688-92FC-E4C3-F56A398392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0023" y="2993952"/>
                <a:ext cx="370294" cy="2616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FA9161F4-6170-0DDD-1712-9B32C0BD0387}"/>
                  </a:ext>
                </a:extLst>
              </p:cNvPr>
              <p:cNvSpPr txBox="1"/>
              <p:nvPr/>
            </p:nvSpPr>
            <p:spPr>
              <a:xfrm>
                <a:off x="1808688" y="3621160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9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FA9161F4-6170-0DDD-1712-9B32C0BD03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8688" y="3621160"/>
                <a:ext cx="370294" cy="2616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DFB3F842-DA42-7E9A-0C6B-EF2EDF6E4565}"/>
                  </a:ext>
                </a:extLst>
              </p:cNvPr>
              <p:cNvSpPr txBox="1"/>
              <p:nvPr/>
            </p:nvSpPr>
            <p:spPr>
              <a:xfrm>
                <a:off x="1679541" y="3110196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7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DFB3F842-DA42-7E9A-0C6B-EF2EDF6E45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41" y="3110196"/>
                <a:ext cx="370294" cy="26161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57C5B0E2-2F19-A7DB-9C82-D7C01E0E3EB0}"/>
                  </a:ext>
                </a:extLst>
              </p:cNvPr>
              <p:cNvSpPr txBox="1"/>
              <p:nvPr/>
            </p:nvSpPr>
            <p:spPr>
              <a:xfrm>
                <a:off x="2081262" y="3124757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8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57C5B0E2-2F19-A7DB-9C82-D7C01E0E3E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1262" y="3124757"/>
                <a:ext cx="370294" cy="26161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Text Box 46">
            <a:extLst>
              <a:ext uri="{FF2B5EF4-FFF2-40B4-BE49-F238E27FC236}">
                <a16:creationId xmlns:a16="http://schemas.microsoft.com/office/drawing/2014/main" id="{E5746B29-0EEA-D6CD-1864-7D0BD9E91A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7747" y="3383237"/>
            <a:ext cx="6643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, 3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95" name="Left Bracket 94">
            <a:extLst>
              <a:ext uri="{FF2B5EF4-FFF2-40B4-BE49-F238E27FC236}">
                <a16:creationId xmlns:a16="http://schemas.microsoft.com/office/drawing/2014/main" id="{4B162DCC-F348-5A31-1AAE-85A090F14AA9}"/>
              </a:ext>
            </a:extLst>
          </p:cNvPr>
          <p:cNvSpPr/>
          <p:nvPr/>
        </p:nvSpPr>
        <p:spPr>
          <a:xfrm>
            <a:off x="1045335" y="2978096"/>
            <a:ext cx="138079" cy="990136"/>
          </a:xfrm>
          <a:prstGeom prst="lef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ight Bracket 95">
            <a:extLst>
              <a:ext uri="{FF2B5EF4-FFF2-40B4-BE49-F238E27FC236}">
                <a16:creationId xmlns:a16="http://schemas.microsoft.com/office/drawing/2014/main" id="{171EE61B-6D76-3635-7FC0-1B8E3B959754}"/>
              </a:ext>
            </a:extLst>
          </p:cNvPr>
          <p:cNvSpPr/>
          <p:nvPr/>
        </p:nvSpPr>
        <p:spPr>
          <a:xfrm>
            <a:off x="2985373" y="2932349"/>
            <a:ext cx="125433" cy="1035883"/>
          </a:xfrm>
          <a:prstGeom prst="righ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F7832EA1-EA52-8161-3620-E92AE85C1E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0769978"/>
              </p:ext>
            </p:extLst>
          </p:nvPr>
        </p:nvGraphicFramePr>
        <p:xfrm>
          <a:off x="5180393" y="2568327"/>
          <a:ext cx="2444237" cy="3200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193">
                  <a:extLst>
                    <a:ext uri="{9D8B030D-6E8A-4147-A177-3AD203B41FA5}">
                      <a16:colId xmlns:a16="http://schemas.microsoft.com/office/drawing/2014/main" val="22704992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3822852"/>
                    </a:ext>
                  </a:extLst>
                </a:gridCol>
                <a:gridCol w="214630">
                  <a:extLst>
                    <a:ext uri="{9D8B030D-6E8A-4147-A177-3AD203B41FA5}">
                      <a16:colId xmlns:a16="http://schemas.microsoft.com/office/drawing/2014/main" val="4196191635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1405034263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302751762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1118433113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3678230920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3011074493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2144107948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2191591583"/>
                    </a:ext>
                  </a:extLst>
                </a:gridCol>
              </a:tblGrid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718378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279716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156704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416020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940447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781711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571030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277614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621800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975089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368641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101316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612115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061716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8831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0" name="Table 99">
                <a:extLst>
                  <a:ext uri="{FF2B5EF4-FFF2-40B4-BE49-F238E27FC236}">
                    <a16:creationId xmlns:a16="http://schemas.microsoft.com/office/drawing/2014/main" id="{6118858D-D8E7-CF42-9CDF-C6C5DA35088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3950195"/>
                  </p:ext>
                </p:extLst>
              </p:nvPr>
            </p:nvGraphicFramePr>
            <p:xfrm>
              <a:off x="5462743" y="2284726"/>
              <a:ext cx="2161890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0210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19710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0" name="Table 99">
                <a:extLst>
                  <a:ext uri="{FF2B5EF4-FFF2-40B4-BE49-F238E27FC236}">
                    <a16:creationId xmlns:a16="http://schemas.microsoft.com/office/drawing/2014/main" id="{6118858D-D8E7-CF42-9CDF-C6C5DA35088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3950195"/>
                  </p:ext>
                </p:extLst>
              </p:nvPr>
            </p:nvGraphicFramePr>
            <p:xfrm>
              <a:off x="5462743" y="2284726"/>
              <a:ext cx="2161890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0210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r="-8102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97500" r="-69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202564" r="-6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295000" r="-49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405128" r="-405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492500" r="-29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607692" r="-20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690000" r="-9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81025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1" name="Table 110">
                <a:extLst>
                  <a:ext uri="{FF2B5EF4-FFF2-40B4-BE49-F238E27FC236}">
                    <a16:creationId xmlns:a16="http://schemas.microsoft.com/office/drawing/2014/main" id="{EE02E651-9253-5F61-33BE-F1D15C48D80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53425557"/>
                  </p:ext>
                </p:extLst>
              </p:nvPr>
            </p:nvGraphicFramePr>
            <p:xfrm>
              <a:off x="7635559" y="2528566"/>
              <a:ext cx="300204" cy="131751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00204">
                      <a:extLst>
                        <a:ext uri="{9D8B030D-6E8A-4147-A177-3AD203B41FA5}">
                          <a16:colId xmlns:a16="http://schemas.microsoft.com/office/drawing/2014/main" val="2109686271"/>
                        </a:ext>
                      </a:extLst>
                    </a:gridCol>
                  </a:tblGrid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62484116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20132767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13785558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1374527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43440242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9509337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1" name="Table 110">
                <a:extLst>
                  <a:ext uri="{FF2B5EF4-FFF2-40B4-BE49-F238E27FC236}">
                    <a16:creationId xmlns:a16="http://schemas.microsoft.com/office/drawing/2014/main" id="{EE02E651-9253-5F61-33BE-F1D15C48D80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53425557"/>
                  </p:ext>
                </p:extLst>
              </p:nvPr>
            </p:nvGraphicFramePr>
            <p:xfrm>
              <a:off x="7635559" y="2528566"/>
              <a:ext cx="300204" cy="131751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00204">
                      <a:extLst>
                        <a:ext uri="{9D8B030D-6E8A-4147-A177-3AD203B41FA5}">
                          <a16:colId xmlns:a16="http://schemas.microsoft.com/office/drawing/2014/main" val="2109686271"/>
                        </a:ext>
                      </a:extLst>
                    </a:gridCol>
                  </a:tblGrid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b="-50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62484116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100000" b="-40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20132767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194595" b="-2918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3785558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302778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81374527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402778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43440242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50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95093379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795A0887-1051-E9F6-C17A-F56AABF5A8B2}"/>
              </a:ext>
            </a:extLst>
          </p:cNvPr>
          <p:cNvCxnSpPr>
            <a:cxnSpLocks/>
          </p:cNvCxnSpPr>
          <p:nvPr/>
        </p:nvCxnSpPr>
        <p:spPr>
          <a:xfrm flipV="1">
            <a:off x="928257" y="4142321"/>
            <a:ext cx="286550" cy="19128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 Box 46">
            <a:extLst>
              <a:ext uri="{FF2B5EF4-FFF2-40B4-BE49-F238E27FC236}">
                <a16:creationId xmlns:a16="http://schemas.microsoft.com/office/drawing/2014/main" id="{46EE5AD5-3C07-841B-A1EF-2DD27F0E3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049" y="4319476"/>
            <a:ext cx="11386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the graph G</a:t>
            </a:r>
          </a:p>
        </p:txBody>
      </p:sp>
    </p:spTree>
    <p:extLst>
      <p:ext uri="{BB962C8B-B14F-4D97-AF65-F5344CB8AC3E}">
        <p14:creationId xmlns:p14="http://schemas.microsoft.com/office/powerpoint/2010/main" val="33905437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BF570D-EDE9-CC89-2C26-B55792941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EBB9E1E6-E4A6-DDE8-94A9-824C92266B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531F24F-C797-6C0B-C0A4-BCAECC0188CB}"/>
              </a:ext>
            </a:extLst>
          </p:cNvPr>
          <p:cNvCxnSpPr>
            <a:cxnSpLocks/>
          </p:cNvCxnSpPr>
          <p:nvPr/>
        </p:nvCxnSpPr>
        <p:spPr>
          <a:xfrm>
            <a:off x="3708568" y="3446537"/>
            <a:ext cx="739288" cy="37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Box 46">
            <a:extLst>
              <a:ext uri="{FF2B5EF4-FFF2-40B4-BE49-F238E27FC236}">
                <a16:creationId xmlns:a16="http://schemas.microsoft.com/office/drawing/2014/main" id="{9CEF5025-83F1-A712-008E-3694C0C10C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1260" y="1835647"/>
            <a:ext cx="14065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We show: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46">
                <a:extLst>
                  <a:ext uri="{FF2B5EF4-FFF2-40B4-BE49-F238E27FC236}">
                    <a16:creationId xmlns:a16="http://schemas.microsoft.com/office/drawing/2014/main" id="{D54A2294-E8CE-0086-43EA-A33BAA9C3E1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43867" y="1860136"/>
                <a:ext cx="615578" cy="41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zh-CN" sz="2000" dirty="0">
                    <a:ea typeface="宋体" panose="02010600030101010101" pitchFamily="2" charset="-122"/>
                  </a:rPr>
                  <a:t>   </a:t>
                </a:r>
              </a:p>
            </p:txBody>
          </p:sp>
        </mc:Choice>
        <mc:Fallback xmlns="">
          <p:sp>
            <p:nvSpPr>
              <p:cNvPr id="5" name="Text Box 46">
                <a:extLst>
                  <a:ext uri="{FF2B5EF4-FFF2-40B4-BE49-F238E27FC236}">
                    <a16:creationId xmlns:a16="http://schemas.microsoft.com/office/drawing/2014/main" id="{D54A2294-E8CE-0086-43EA-A33BAA9C3E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43867" y="1860136"/>
                <a:ext cx="615578" cy="418513"/>
              </a:xfrm>
              <a:prstGeom prst="rect">
                <a:avLst/>
              </a:prstGeom>
              <a:blipFill>
                <a:blip r:embed="rId2"/>
                <a:stretch>
                  <a:fillRect b="-144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46">
            <a:extLst>
              <a:ext uri="{FF2B5EF4-FFF2-40B4-BE49-F238E27FC236}">
                <a16:creationId xmlns:a16="http://schemas.microsoft.com/office/drawing/2014/main" id="{A0328E4C-5ABC-4023-D290-CD4449F73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2266" y="1835647"/>
            <a:ext cx="152248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en-US" sz="2000" dirty="0">
                <a:solidFill>
                  <a:srgbClr val="00B050"/>
                </a:solidFill>
              </a:rPr>
              <a:t> </a:t>
            </a:r>
            <a:endParaRPr lang="en-US" altLang="zh-CN" sz="2000" dirty="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F9EFC35B-71FC-10F8-ADAF-A7D498B0A1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0787" y="1869338"/>
            <a:ext cx="6643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VC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BD270618-C30C-9FC3-4CF5-639012725BF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 </a:t>
                </a:r>
              </a:p>
            </p:txBody>
          </p:sp>
        </mc:Choice>
        <mc:Fallback xmlns="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660F3295-CE7F-29BA-0934-61E44CA8FC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4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Oval 34">
            <a:extLst>
              <a:ext uri="{FF2B5EF4-FFF2-40B4-BE49-F238E27FC236}">
                <a16:creationId xmlns:a16="http://schemas.microsoft.com/office/drawing/2014/main" id="{56686E2C-D188-6EEB-63E9-B80DB71C2E7D}"/>
              </a:ext>
            </a:extLst>
          </p:cNvPr>
          <p:cNvSpPr/>
          <p:nvPr/>
        </p:nvSpPr>
        <p:spPr>
          <a:xfrm>
            <a:off x="1428519" y="3604838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8E5582B-AF45-F03D-0FD8-3A25D333386A}"/>
              </a:ext>
            </a:extLst>
          </p:cNvPr>
          <p:cNvSpPr/>
          <p:nvPr/>
        </p:nvSpPr>
        <p:spPr>
          <a:xfrm>
            <a:off x="2095020" y="3604838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74D54A70-33D0-2546-216E-98DC83E970DA}"/>
              </a:ext>
            </a:extLst>
          </p:cNvPr>
          <p:cNvSpPr/>
          <p:nvPr/>
        </p:nvSpPr>
        <p:spPr>
          <a:xfrm>
            <a:off x="1442597" y="2978543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5493BD90-C288-3429-77FF-530B03F79187}"/>
              </a:ext>
            </a:extLst>
          </p:cNvPr>
          <p:cNvSpPr/>
          <p:nvPr/>
        </p:nvSpPr>
        <p:spPr>
          <a:xfrm>
            <a:off x="2087433" y="2989662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D5B4022-3E10-1202-E457-C5B160457F2F}"/>
              </a:ext>
            </a:extLst>
          </p:cNvPr>
          <p:cNvSpPr/>
          <p:nvPr/>
        </p:nvSpPr>
        <p:spPr>
          <a:xfrm>
            <a:off x="1461466" y="3024621"/>
            <a:ext cx="684273" cy="60379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D35FEB02-5DB3-6DE8-4BE1-AA3B3BD45F4E}"/>
              </a:ext>
            </a:extLst>
          </p:cNvPr>
          <p:cNvCxnSpPr>
            <a:cxnSpLocks/>
          </p:cNvCxnSpPr>
          <p:nvPr/>
        </p:nvCxnSpPr>
        <p:spPr>
          <a:xfrm flipH="1" flipV="1">
            <a:off x="1498948" y="3061411"/>
            <a:ext cx="629018" cy="5670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>
            <a:extLst>
              <a:ext uri="{FF2B5EF4-FFF2-40B4-BE49-F238E27FC236}">
                <a16:creationId xmlns:a16="http://schemas.microsoft.com/office/drawing/2014/main" id="{9CACA982-D856-B9AD-7CD4-C2687AFDE084}"/>
              </a:ext>
            </a:extLst>
          </p:cNvPr>
          <p:cNvSpPr/>
          <p:nvPr/>
        </p:nvSpPr>
        <p:spPr>
          <a:xfrm>
            <a:off x="2510504" y="3326080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09C786CF-A632-355A-467B-334AE1D325BE}"/>
              </a:ext>
            </a:extLst>
          </p:cNvPr>
          <p:cNvSpPr/>
          <p:nvPr/>
        </p:nvSpPr>
        <p:spPr>
          <a:xfrm>
            <a:off x="1765113" y="3891140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21AD6431-AD57-4646-DED0-B729D50F1C00}"/>
              </a:ext>
            </a:extLst>
          </p:cNvPr>
          <p:cNvCxnSpPr>
            <a:cxnSpLocks/>
            <a:stCxn id="54" idx="0"/>
          </p:cNvCxnSpPr>
          <p:nvPr/>
        </p:nvCxnSpPr>
        <p:spPr>
          <a:xfrm flipH="1" flipV="1">
            <a:off x="2158524" y="3038722"/>
            <a:ext cx="384927" cy="28735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3BE8B5F8-A6AD-1487-FD5D-ECFE2C22CA6E}"/>
              </a:ext>
            </a:extLst>
          </p:cNvPr>
          <p:cNvCxnSpPr>
            <a:cxnSpLocks/>
            <a:stCxn id="54" idx="2"/>
          </p:cNvCxnSpPr>
          <p:nvPr/>
        </p:nvCxnSpPr>
        <p:spPr>
          <a:xfrm flipH="1">
            <a:off x="1480704" y="3354659"/>
            <a:ext cx="1029800" cy="2787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224B8A75-E743-CC59-EC9E-76B71E7AC061}"/>
              </a:ext>
            </a:extLst>
          </p:cNvPr>
          <p:cNvCxnSpPr>
            <a:cxnSpLocks/>
            <a:stCxn id="63" idx="5"/>
          </p:cNvCxnSpPr>
          <p:nvPr/>
        </p:nvCxnSpPr>
        <p:spPr>
          <a:xfrm flipH="1" flipV="1">
            <a:off x="1464787" y="3661237"/>
            <a:ext cx="356569" cy="2786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3959F48-B68D-C252-F083-3A9107A84208}"/>
              </a:ext>
            </a:extLst>
          </p:cNvPr>
          <p:cNvCxnSpPr>
            <a:cxnSpLocks/>
            <a:stCxn id="48" idx="4"/>
            <a:endCxn id="63" idx="7"/>
          </p:cNvCxnSpPr>
          <p:nvPr/>
        </p:nvCxnSpPr>
        <p:spPr>
          <a:xfrm flipH="1">
            <a:off x="1821356" y="3046819"/>
            <a:ext cx="299024" cy="8526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B6465DB5-A645-F032-C847-B2F9DBC5EE91}"/>
                  </a:ext>
                </a:extLst>
              </p:cNvPr>
              <p:cNvSpPr txBox="1"/>
              <p:nvPr/>
            </p:nvSpPr>
            <p:spPr>
              <a:xfrm>
                <a:off x="1208237" y="2716933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B6465DB5-A645-F032-C847-B2F9DBC5EE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8237" y="2716933"/>
                <a:ext cx="370294" cy="2616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3C6D5EEE-43BA-DECE-A2F0-EE12B0A0CC41}"/>
                  </a:ext>
                </a:extLst>
              </p:cNvPr>
              <p:cNvSpPr txBox="1"/>
              <p:nvPr/>
            </p:nvSpPr>
            <p:spPr>
              <a:xfrm>
                <a:off x="2051429" y="3595617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3C6D5EEE-43BA-DECE-A2F0-EE12B0A0CC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429" y="3595617"/>
                <a:ext cx="370294" cy="2616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8BE80171-F571-6E17-3802-F5E40BF86005}"/>
                  </a:ext>
                </a:extLst>
              </p:cNvPr>
              <p:cNvSpPr txBox="1"/>
              <p:nvPr/>
            </p:nvSpPr>
            <p:spPr>
              <a:xfrm>
                <a:off x="1185482" y="3525268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8BE80171-F571-6E17-3802-F5E40BF860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5482" y="3525268"/>
                <a:ext cx="370294" cy="2616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BC80FFF6-344E-8102-35E2-364B329A7C2B}"/>
                  </a:ext>
                </a:extLst>
              </p:cNvPr>
              <p:cNvSpPr txBox="1"/>
              <p:nvPr/>
            </p:nvSpPr>
            <p:spPr>
              <a:xfrm>
                <a:off x="2439055" y="3324137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BC80FFF6-344E-8102-35E2-364B329A7C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9055" y="3324137"/>
                <a:ext cx="370294" cy="2616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283AECB1-1B0B-2700-F81E-2F6382B684C5}"/>
                  </a:ext>
                </a:extLst>
              </p:cNvPr>
              <p:cNvSpPr txBox="1"/>
              <p:nvPr/>
            </p:nvSpPr>
            <p:spPr>
              <a:xfrm>
                <a:off x="2080493" y="2791626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283AECB1-1B0B-2700-F81E-2F6382B684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0493" y="2791626"/>
                <a:ext cx="370294" cy="2616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F6DB353E-956A-E62F-AB4C-8FBD40B0F3C2}"/>
                  </a:ext>
                </a:extLst>
              </p:cNvPr>
              <p:cNvSpPr txBox="1"/>
              <p:nvPr/>
            </p:nvSpPr>
            <p:spPr>
              <a:xfrm>
                <a:off x="1756449" y="3846075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F6DB353E-956A-E62F-AB4C-8FBD40B0F3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6449" y="3846075"/>
                <a:ext cx="370294" cy="2616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9882301F-03BB-2A90-7EC8-0E65EC8E9B64}"/>
                  </a:ext>
                </a:extLst>
              </p:cNvPr>
              <p:cNvSpPr txBox="1"/>
              <p:nvPr/>
            </p:nvSpPr>
            <p:spPr>
              <a:xfrm>
                <a:off x="1602490" y="3325461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9882301F-03BB-2A90-7EC8-0E65EC8E9B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2490" y="3325461"/>
                <a:ext cx="370294" cy="2616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AFAAB96F-E7EB-7332-4EA0-154FE796A8B2}"/>
                  </a:ext>
                </a:extLst>
              </p:cNvPr>
              <p:cNvSpPr txBox="1"/>
              <p:nvPr/>
            </p:nvSpPr>
            <p:spPr>
              <a:xfrm>
                <a:off x="1675327" y="2794441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AFAAB96F-E7EB-7332-4EA0-154FE796A8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5327" y="2794441"/>
                <a:ext cx="370294" cy="2616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C9DA0E88-FA13-7D37-327B-6DCFAB5850AB}"/>
                  </a:ext>
                </a:extLst>
              </p:cNvPr>
              <p:cNvSpPr txBox="1"/>
              <p:nvPr/>
            </p:nvSpPr>
            <p:spPr>
              <a:xfrm>
                <a:off x="1410529" y="3666641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C9DA0E88-FA13-7D37-327B-6DCFAB5850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529" y="3666641"/>
                <a:ext cx="370294" cy="2616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EB06D93C-0DD2-6D42-DB5D-CE1A25399F4E}"/>
                  </a:ext>
                </a:extLst>
              </p:cNvPr>
              <p:cNvSpPr txBox="1"/>
              <p:nvPr/>
            </p:nvSpPr>
            <p:spPr>
              <a:xfrm>
                <a:off x="1214807" y="3168945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EB06D93C-0DD2-6D42-DB5D-CE1A25399F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807" y="3168945"/>
                <a:ext cx="370294" cy="2616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F134EC67-C84F-B308-A2B7-EAF2102EAAC4}"/>
                  </a:ext>
                </a:extLst>
              </p:cNvPr>
              <p:cNvSpPr txBox="1"/>
              <p:nvPr/>
            </p:nvSpPr>
            <p:spPr>
              <a:xfrm>
                <a:off x="1582046" y="3544048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F134EC67-C84F-B308-A2B7-EAF2102EAA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2046" y="3544048"/>
                <a:ext cx="370294" cy="2616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BAF818B1-FC1D-0FBE-A73A-AB634A54B674}"/>
                  </a:ext>
                </a:extLst>
              </p:cNvPr>
              <p:cNvSpPr txBox="1"/>
              <p:nvPr/>
            </p:nvSpPr>
            <p:spPr>
              <a:xfrm>
                <a:off x="2290023" y="2993952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BAF818B1-FC1D-0FBE-A73A-AB634A54B6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0023" y="2993952"/>
                <a:ext cx="370294" cy="2616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264A6B0F-70A4-D7C0-910F-3B93089DE291}"/>
                  </a:ext>
                </a:extLst>
              </p:cNvPr>
              <p:cNvSpPr txBox="1"/>
              <p:nvPr/>
            </p:nvSpPr>
            <p:spPr>
              <a:xfrm>
                <a:off x="1808688" y="3621160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9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264A6B0F-70A4-D7C0-910F-3B93089DE2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8688" y="3621160"/>
                <a:ext cx="370294" cy="2616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86FB99DE-8AEF-4BE8-1894-A32FBCE135D7}"/>
                  </a:ext>
                </a:extLst>
              </p:cNvPr>
              <p:cNvSpPr txBox="1"/>
              <p:nvPr/>
            </p:nvSpPr>
            <p:spPr>
              <a:xfrm>
                <a:off x="1679541" y="3110196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7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86FB99DE-8AEF-4BE8-1894-A32FBCE135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41" y="3110196"/>
                <a:ext cx="370294" cy="26161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DEC8237F-0FEA-724F-E752-73162970F0A9}"/>
                  </a:ext>
                </a:extLst>
              </p:cNvPr>
              <p:cNvSpPr txBox="1"/>
              <p:nvPr/>
            </p:nvSpPr>
            <p:spPr>
              <a:xfrm>
                <a:off x="2081262" y="3124757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8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DEC8237F-0FEA-724F-E752-73162970F0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1262" y="3124757"/>
                <a:ext cx="370294" cy="26161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Text Box 46">
            <a:extLst>
              <a:ext uri="{FF2B5EF4-FFF2-40B4-BE49-F238E27FC236}">
                <a16:creationId xmlns:a16="http://schemas.microsoft.com/office/drawing/2014/main" id="{A0E1FE2C-751A-3581-B215-57C266054A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7747" y="3383237"/>
            <a:ext cx="6643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, 3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95" name="Left Bracket 94">
            <a:extLst>
              <a:ext uri="{FF2B5EF4-FFF2-40B4-BE49-F238E27FC236}">
                <a16:creationId xmlns:a16="http://schemas.microsoft.com/office/drawing/2014/main" id="{753DFECA-ED77-D033-E66B-68891B0F07BB}"/>
              </a:ext>
            </a:extLst>
          </p:cNvPr>
          <p:cNvSpPr/>
          <p:nvPr/>
        </p:nvSpPr>
        <p:spPr>
          <a:xfrm>
            <a:off x="1045335" y="2978096"/>
            <a:ext cx="138079" cy="990136"/>
          </a:xfrm>
          <a:prstGeom prst="lef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ight Bracket 95">
            <a:extLst>
              <a:ext uri="{FF2B5EF4-FFF2-40B4-BE49-F238E27FC236}">
                <a16:creationId xmlns:a16="http://schemas.microsoft.com/office/drawing/2014/main" id="{CCFAB300-05D9-FF3B-7DA7-2AA01445B959}"/>
              </a:ext>
            </a:extLst>
          </p:cNvPr>
          <p:cNvSpPr/>
          <p:nvPr/>
        </p:nvSpPr>
        <p:spPr>
          <a:xfrm>
            <a:off x="2985373" y="2932349"/>
            <a:ext cx="125433" cy="1035883"/>
          </a:xfrm>
          <a:prstGeom prst="righ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224EB70E-303E-D025-07C0-936E679D9D7F}"/>
              </a:ext>
            </a:extLst>
          </p:cNvPr>
          <p:cNvGraphicFramePr>
            <a:graphicFrameLocks noGrp="1"/>
          </p:cNvGraphicFramePr>
          <p:nvPr/>
        </p:nvGraphicFramePr>
        <p:xfrm>
          <a:off x="5180393" y="2568327"/>
          <a:ext cx="2444237" cy="3200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193">
                  <a:extLst>
                    <a:ext uri="{9D8B030D-6E8A-4147-A177-3AD203B41FA5}">
                      <a16:colId xmlns:a16="http://schemas.microsoft.com/office/drawing/2014/main" val="22704992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3822852"/>
                    </a:ext>
                  </a:extLst>
                </a:gridCol>
                <a:gridCol w="214630">
                  <a:extLst>
                    <a:ext uri="{9D8B030D-6E8A-4147-A177-3AD203B41FA5}">
                      <a16:colId xmlns:a16="http://schemas.microsoft.com/office/drawing/2014/main" val="4196191635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1405034263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302751762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1118433113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3678230920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3011074493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2144107948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2191591583"/>
                    </a:ext>
                  </a:extLst>
                </a:gridCol>
              </a:tblGrid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718378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279716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156704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416020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940447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781711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571030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277614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621800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975089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368641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101316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612115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061716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8831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0" name="Table 99">
                <a:extLst>
                  <a:ext uri="{FF2B5EF4-FFF2-40B4-BE49-F238E27FC236}">
                    <a16:creationId xmlns:a16="http://schemas.microsoft.com/office/drawing/2014/main" id="{6AE33145-F91E-85C2-EFBA-236D4CEE550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462743" y="2284726"/>
              <a:ext cx="2161890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0210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19710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0" name="Table 99">
                <a:extLst>
                  <a:ext uri="{FF2B5EF4-FFF2-40B4-BE49-F238E27FC236}">
                    <a16:creationId xmlns:a16="http://schemas.microsoft.com/office/drawing/2014/main" id="{6AE33145-F91E-85C2-EFBA-236D4CEE550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462743" y="2284726"/>
              <a:ext cx="2161890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0210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r="-8102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97500" r="-69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202564" r="-6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295000" r="-49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405128" r="-405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492500" r="-29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607692" r="-20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690000" r="-9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81025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1" name="Table 110">
                <a:extLst>
                  <a:ext uri="{FF2B5EF4-FFF2-40B4-BE49-F238E27FC236}">
                    <a16:creationId xmlns:a16="http://schemas.microsoft.com/office/drawing/2014/main" id="{044717A3-D7B7-F654-FF7A-5CCA2BDD679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635559" y="2528566"/>
              <a:ext cx="300204" cy="131751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00204">
                      <a:extLst>
                        <a:ext uri="{9D8B030D-6E8A-4147-A177-3AD203B41FA5}">
                          <a16:colId xmlns:a16="http://schemas.microsoft.com/office/drawing/2014/main" val="2109686271"/>
                        </a:ext>
                      </a:extLst>
                    </a:gridCol>
                  </a:tblGrid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62484116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20132767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13785558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1374527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43440242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9509337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1" name="Table 110">
                <a:extLst>
                  <a:ext uri="{FF2B5EF4-FFF2-40B4-BE49-F238E27FC236}">
                    <a16:creationId xmlns:a16="http://schemas.microsoft.com/office/drawing/2014/main" id="{044717A3-D7B7-F654-FF7A-5CCA2BDD679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635559" y="2528566"/>
              <a:ext cx="300204" cy="131751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00204">
                      <a:extLst>
                        <a:ext uri="{9D8B030D-6E8A-4147-A177-3AD203B41FA5}">
                          <a16:colId xmlns:a16="http://schemas.microsoft.com/office/drawing/2014/main" val="2109686271"/>
                        </a:ext>
                      </a:extLst>
                    </a:gridCol>
                  </a:tblGrid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b="-50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62484116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100000" b="-40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20132767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194595" b="-2918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3785558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302778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81374527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402778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43440242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50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9509337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8E0BFBB-B15B-0CBB-0C17-63E884D5D158}"/>
              </a:ext>
            </a:extLst>
          </p:cNvPr>
          <p:cNvSpPr/>
          <p:nvPr/>
        </p:nvSpPr>
        <p:spPr>
          <a:xfrm>
            <a:off x="5209501" y="3670541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9A13197-BA78-7F10-0B3F-18F8E6514F93}"/>
              </a:ext>
            </a:extLst>
          </p:cNvPr>
          <p:cNvSpPr/>
          <p:nvPr/>
        </p:nvSpPr>
        <p:spPr>
          <a:xfrm>
            <a:off x="5216357" y="2602783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C306B3E-4154-1FC4-5C77-28132EF72877}"/>
              </a:ext>
            </a:extLst>
          </p:cNvPr>
          <p:cNvSpPr/>
          <p:nvPr/>
        </p:nvSpPr>
        <p:spPr>
          <a:xfrm>
            <a:off x="5206030" y="2822123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ECB0F91-12B6-0BE6-6746-034FA2557A32}"/>
              </a:ext>
            </a:extLst>
          </p:cNvPr>
          <p:cNvSpPr/>
          <p:nvPr/>
        </p:nvSpPr>
        <p:spPr>
          <a:xfrm>
            <a:off x="5216357" y="3889046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7CB5B9F-41F0-0358-CE04-24313F30146B}"/>
              </a:ext>
            </a:extLst>
          </p:cNvPr>
          <p:cNvSpPr/>
          <p:nvPr/>
        </p:nvSpPr>
        <p:spPr>
          <a:xfrm>
            <a:off x="5209002" y="4100902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AD54E1E-4EBE-C557-0759-59BE0034F420}"/>
              </a:ext>
            </a:extLst>
          </p:cNvPr>
          <p:cNvSpPr/>
          <p:nvPr/>
        </p:nvSpPr>
        <p:spPr>
          <a:xfrm>
            <a:off x="5210194" y="4304212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88A52FC-DB69-E05F-E03D-21045FDA6ED4}"/>
              </a:ext>
            </a:extLst>
          </p:cNvPr>
          <p:cNvSpPr/>
          <p:nvPr/>
        </p:nvSpPr>
        <p:spPr>
          <a:xfrm>
            <a:off x="5214577" y="4525577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5CD600C-D1F4-B274-7820-8DB047718949}"/>
              </a:ext>
            </a:extLst>
          </p:cNvPr>
          <p:cNvSpPr/>
          <p:nvPr/>
        </p:nvSpPr>
        <p:spPr>
          <a:xfrm>
            <a:off x="5213275" y="4739582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D54BF3E2-130B-2232-41BC-CE17A092D6EE}"/>
              </a:ext>
            </a:extLst>
          </p:cNvPr>
          <p:cNvSpPr/>
          <p:nvPr/>
        </p:nvSpPr>
        <p:spPr>
          <a:xfrm>
            <a:off x="5215634" y="4950376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B4D7B63B-A079-2734-BD6C-1329726A63D3}"/>
              </a:ext>
            </a:extLst>
          </p:cNvPr>
          <p:cNvSpPr/>
          <p:nvPr/>
        </p:nvSpPr>
        <p:spPr>
          <a:xfrm>
            <a:off x="5207811" y="5167765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A4E9444-0EFA-A6C8-AAC9-5DCCB652A0BC}"/>
              </a:ext>
            </a:extLst>
          </p:cNvPr>
          <p:cNvSpPr/>
          <p:nvPr/>
        </p:nvSpPr>
        <p:spPr>
          <a:xfrm>
            <a:off x="5210194" y="5378559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FE9D065A-06F7-4847-7A3A-3E2399702062}"/>
              </a:ext>
            </a:extLst>
          </p:cNvPr>
          <p:cNvSpPr/>
          <p:nvPr/>
        </p:nvSpPr>
        <p:spPr>
          <a:xfrm>
            <a:off x="5208275" y="5592564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B81C7A6E-DCFA-DE39-DE46-2ED2C0E445B2}"/>
              </a:ext>
            </a:extLst>
          </p:cNvPr>
          <p:cNvSpPr/>
          <p:nvPr/>
        </p:nvSpPr>
        <p:spPr>
          <a:xfrm>
            <a:off x="5213846" y="3042084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D9E0826C-D256-A400-2C5C-1C1DDC7D422A}"/>
              </a:ext>
            </a:extLst>
          </p:cNvPr>
          <p:cNvSpPr/>
          <p:nvPr/>
        </p:nvSpPr>
        <p:spPr>
          <a:xfrm>
            <a:off x="5206031" y="3246187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CBD4024C-DE87-B311-CACB-3820D82AF70C}"/>
              </a:ext>
            </a:extLst>
          </p:cNvPr>
          <p:cNvSpPr/>
          <p:nvPr/>
        </p:nvSpPr>
        <p:spPr>
          <a:xfrm>
            <a:off x="5206031" y="3466597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le 26">
                <a:extLst>
                  <a:ext uri="{FF2B5EF4-FFF2-40B4-BE49-F238E27FC236}">
                    <a16:creationId xmlns:a16="http://schemas.microsoft.com/office/drawing/2014/main" id="{2CB97407-5331-36FD-A949-B14BEF38EC7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69293060"/>
                  </p:ext>
                </p:extLst>
              </p:nvPr>
            </p:nvGraphicFramePr>
            <p:xfrm>
              <a:off x="4815854" y="2551235"/>
              <a:ext cx="343879" cy="3200400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343879">
                      <a:extLst>
                        <a:ext uri="{9D8B030D-6E8A-4147-A177-3AD203B41FA5}">
                          <a16:colId xmlns:a16="http://schemas.microsoft.com/office/drawing/2014/main" val="523380122"/>
                        </a:ext>
                      </a:extLst>
                    </a:gridCol>
                  </a:tblGrid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85014266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0316110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01585346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75509874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13229931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3869659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4424391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64064894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34508781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3139626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0312158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9851399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13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6751682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14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6243346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15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5539459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le 26">
                <a:extLst>
                  <a:ext uri="{FF2B5EF4-FFF2-40B4-BE49-F238E27FC236}">
                    <a16:creationId xmlns:a16="http://schemas.microsoft.com/office/drawing/2014/main" id="{2CB97407-5331-36FD-A949-B14BEF38EC7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69293060"/>
                  </p:ext>
                </p:extLst>
              </p:nvPr>
            </p:nvGraphicFramePr>
            <p:xfrm>
              <a:off x="4815854" y="2551235"/>
              <a:ext cx="343879" cy="3200400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343879">
                      <a:extLst>
                        <a:ext uri="{9D8B030D-6E8A-4147-A177-3AD203B41FA5}">
                          <a16:colId xmlns:a16="http://schemas.microsoft.com/office/drawing/2014/main" val="523380122"/>
                        </a:ext>
                      </a:extLst>
                    </a:gridCol>
                  </a:tblGrid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3509" t="-2857" r="-7018" b="-14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85014266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3509" t="-102857" r="-7018" b="-13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0316110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3509" t="-202857" r="-7018" b="-12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01585346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3509" t="-302857" r="-7018" b="-11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75509874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3509" t="-402857" r="-7018" b="-10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3229931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3509" t="-502857" r="-7018" b="-9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93869659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3509" t="-602857" r="-7018" b="-8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4424391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3509" t="-683333" r="-7018" b="-6861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64064894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3509" t="-805714" r="-7018" b="-6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34508781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3509" t="-905714" r="-7018" b="-5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3139626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3509" t="-1005714" r="-7018" b="-4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0312158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3509" t="-1105714" r="-7018" b="-3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9851399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3509" t="-1205714" r="-7018" b="-2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51682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3509" t="-1305714" r="-7018" b="-1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6243346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3509" t="-1405714" r="-7018" b="-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5539459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4D0D269-BD08-854C-8B42-7B62040282EE}"/>
              </a:ext>
            </a:extLst>
          </p:cNvPr>
          <p:cNvCxnSpPr>
            <a:cxnSpLocks/>
          </p:cNvCxnSpPr>
          <p:nvPr/>
        </p:nvCxnSpPr>
        <p:spPr>
          <a:xfrm flipV="1">
            <a:off x="928257" y="4142321"/>
            <a:ext cx="286550" cy="19128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Box 46">
            <a:extLst>
              <a:ext uri="{FF2B5EF4-FFF2-40B4-BE49-F238E27FC236}">
                <a16:creationId xmlns:a16="http://schemas.microsoft.com/office/drawing/2014/main" id="{1108AE1D-B011-883A-13BF-A122BB7EE7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049" y="4319476"/>
            <a:ext cx="11386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the graph G</a:t>
            </a:r>
          </a:p>
        </p:txBody>
      </p:sp>
    </p:spTree>
    <p:extLst>
      <p:ext uri="{BB962C8B-B14F-4D97-AF65-F5344CB8AC3E}">
        <p14:creationId xmlns:p14="http://schemas.microsoft.com/office/powerpoint/2010/main" val="18620087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5EA84-5A76-BF84-7383-EDAF4F99E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8AA737E2-728D-28FB-3360-4F6F0A0E40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D3EDC9F-E800-BEE8-5BB4-D9390158FE81}"/>
              </a:ext>
            </a:extLst>
          </p:cNvPr>
          <p:cNvCxnSpPr>
            <a:cxnSpLocks/>
          </p:cNvCxnSpPr>
          <p:nvPr/>
        </p:nvCxnSpPr>
        <p:spPr>
          <a:xfrm>
            <a:off x="3708568" y="3446537"/>
            <a:ext cx="739288" cy="37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Box 46">
            <a:extLst>
              <a:ext uri="{FF2B5EF4-FFF2-40B4-BE49-F238E27FC236}">
                <a16:creationId xmlns:a16="http://schemas.microsoft.com/office/drawing/2014/main" id="{52F53C27-877F-2EBE-0A3A-A6F9AF4C36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1260" y="1835647"/>
            <a:ext cx="14065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We show: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46">
                <a:extLst>
                  <a:ext uri="{FF2B5EF4-FFF2-40B4-BE49-F238E27FC236}">
                    <a16:creationId xmlns:a16="http://schemas.microsoft.com/office/drawing/2014/main" id="{27942B15-603D-07D5-5A22-7B505548C3C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43867" y="1860136"/>
                <a:ext cx="615578" cy="41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zh-CN" sz="2000" dirty="0">
                    <a:ea typeface="宋体" panose="02010600030101010101" pitchFamily="2" charset="-122"/>
                  </a:rPr>
                  <a:t>   </a:t>
                </a:r>
              </a:p>
            </p:txBody>
          </p:sp>
        </mc:Choice>
        <mc:Fallback xmlns="">
          <p:sp>
            <p:nvSpPr>
              <p:cNvPr id="5" name="Text Box 46">
                <a:extLst>
                  <a:ext uri="{FF2B5EF4-FFF2-40B4-BE49-F238E27FC236}">
                    <a16:creationId xmlns:a16="http://schemas.microsoft.com/office/drawing/2014/main" id="{27942B15-603D-07D5-5A22-7B505548C3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43867" y="1860136"/>
                <a:ext cx="615578" cy="418513"/>
              </a:xfrm>
              <a:prstGeom prst="rect">
                <a:avLst/>
              </a:prstGeom>
              <a:blipFill>
                <a:blip r:embed="rId2"/>
                <a:stretch>
                  <a:fillRect b="-144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46">
            <a:extLst>
              <a:ext uri="{FF2B5EF4-FFF2-40B4-BE49-F238E27FC236}">
                <a16:creationId xmlns:a16="http://schemas.microsoft.com/office/drawing/2014/main" id="{3775F818-C893-81AF-A1F5-4024C79752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2266" y="1835647"/>
            <a:ext cx="152248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en-US" sz="2000" dirty="0">
                <a:solidFill>
                  <a:srgbClr val="00B050"/>
                </a:solidFill>
              </a:rPr>
              <a:t> </a:t>
            </a:r>
            <a:endParaRPr lang="en-US" altLang="zh-CN" sz="2000" dirty="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1C16F197-F89A-61BA-EBF2-FE3410C819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0787" y="1869338"/>
            <a:ext cx="6643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VC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7335CC29-172F-B51C-ECFA-135848F4527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 </a:t>
                </a:r>
              </a:p>
            </p:txBody>
          </p:sp>
        </mc:Choice>
        <mc:Fallback xmlns="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660F3295-CE7F-29BA-0934-61E44CA8FC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4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Oval 34">
            <a:extLst>
              <a:ext uri="{FF2B5EF4-FFF2-40B4-BE49-F238E27FC236}">
                <a16:creationId xmlns:a16="http://schemas.microsoft.com/office/drawing/2014/main" id="{68E235E6-31CB-EA80-FE1C-6C167EC044C8}"/>
              </a:ext>
            </a:extLst>
          </p:cNvPr>
          <p:cNvSpPr/>
          <p:nvPr/>
        </p:nvSpPr>
        <p:spPr>
          <a:xfrm>
            <a:off x="1428519" y="3604838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E48174CB-0F6A-1F00-43F6-12E5FEC5C59A}"/>
              </a:ext>
            </a:extLst>
          </p:cNvPr>
          <p:cNvSpPr/>
          <p:nvPr/>
        </p:nvSpPr>
        <p:spPr>
          <a:xfrm>
            <a:off x="2095020" y="3604838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D8B9F1A7-990C-5666-3189-97C2C0A27B57}"/>
              </a:ext>
            </a:extLst>
          </p:cNvPr>
          <p:cNvSpPr/>
          <p:nvPr/>
        </p:nvSpPr>
        <p:spPr>
          <a:xfrm>
            <a:off x="1442597" y="2978543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70AE376F-F353-FDD8-9B45-7D5D4534E31C}"/>
              </a:ext>
            </a:extLst>
          </p:cNvPr>
          <p:cNvSpPr/>
          <p:nvPr/>
        </p:nvSpPr>
        <p:spPr>
          <a:xfrm>
            <a:off x="2087433" y="2989662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935EA52-89EE-2520-48C8-511A188BAB96}"/>
              </a:ext>
            </a:extLst>
          </p:cNvPr>
          <p:cNvSpPr/>
          <p:nvPr/>
        </p:nvSpPr>
        <p:spPr>
          <a:xfrm>
            <a:off x="1461466" y="3024621"/>
            <a:ext cx="684273" cy="60379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0305D854-5A1F-0A49-068B-535B80FD220A}"/>
              </a:ext>
            </a:extLst>
          </p:cNvPr>
          <p:cNvCxnSpPr>
            <a:cxnSpLocks/>
          </p:cNvCxnSpPr>
          <p:nvPr/>
        </p:nvCxnSpPr>
        <p:spPr>
          <a:xfrm flipH="1" flipV="1">
            <a:off x="1498948" y="3061411"/>
            <a:ext cx="629018" cy="5670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>
            <a:extLst>
              <a:ext uri="{FF2B5EF4-FFF2-40B4-BE49-F238E27FC236}">
                <a16:creationId xmlns:a16="http://schemas.microsoft.com/office/drawing/2014/main" id="{3D4A1810-EFFE-3D5B-DD04-CF465C324F48}"/>
              </a:ext>
            </a:extLst>
          </p:cNvPr>
          <p:cNvSpPr/>
          <p:nvPr/>
        </p:nvSpPr>
        <p:spPr>
          <a:xfrm>
            <a:off x="2510504" y="3326080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A6EBFE2E-B379-A7B3-AB17-7133D6D368C0}"/>
              </a:ext>
            </a:extLst>
          </p:cNvPr>
          <p:cNvSpPr/>
          <p:nvPr/>
        </p:nvSpPr>
        <p:spPr>
          <a:xfrm>
            <a:off x="1765113" y="3891140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B25FACDA-FF65-8406-F404-657ACFDECA32}"/>
              </a:ext>
            </a:extLst>
          </p:cNvPr>
          <p:cNvCxnSpPr>
            <a:cxnSpLocks/>
            <a:stCxn id="54" idx="0"/>
          </p:cNvCxnSpPr>
          <p:nvPr/>
        </p:nvCxnSpPr>
        <p:spPr>
          <a:xfrm flipH="1" flipV="1">
            <a:off x="2158524" y="3038722"/>
            <a:ext cx="384927" cy="28735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87FD86E8-7F44-3B64-4695-ADB6A5219FE7}"/>
              </a:ext>
            </a:extLst>
          </p:cNvPr>
          <p:cNvCxnSpPr>
            <a:cxnSpLocks/>
            <a:stCxn id="54" idx="2"/>
          </p:cNvCxnSpPr>
          <p:nvPr/>
        </p:nvCxnSpPr>
        <p:spPr>
          <a:xfrm flipH="1">
            <a:off x="1480704" y="3354659"/>
            <a:ext cx="1029800" cy="2787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61E05678-A41C-09F0-46EA-2FBAB81B8C92}"/>
              </a:ext>
            </a:extLst>
          </p:cNvPr>
          <p:cNvCxnSpPr>
            <a:cxnSpLocks/>
            <a:stCxn id="63" idx="5"/>
          </p:cNvCxnSpPr>
          <p:nvPr/>
        </p:nvCxnSpPr>
        <p:spPr>
          <a:xfrm flipH="1" flipV="1">
            <a:off x="1464787" y="3661237"/>
            <a:ext cx="356569" cy="2786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4BDA37D-D7B4-D619-5E45-93E187428B9F}"/>
              </a:ext>
            </a:extLst>
          </p:cNvPr>
          <p:cNvCxnSpPr>
            <a:cxnSpLocks/>
            <a:stCxn id="48" idx="4"/>
            <a:endCxn id="63" idx="7"/>
          </p:cNvCxnSpPr>
          <p:nvPr/>
        </p:nvCxnSpPr>
        <p:spPr>
          <a:xfrm flipH="1">
            <a:off x="1821356" y="3046819"/>
            <a:ext cx="299024" cy="8526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4C0D71B0-2EAA-3DB3-384D-4AF4FA8DA5CE}"/>
                  </a:ext>
                </a:extLst>
              </p:cNvPr>
              <p:cNvSpPr txBox="1"/>
              <p:nvPr/>
            </p:nvSpPr>
            <p:spPr>
              <a:xfrm>
                <a:off x="1208237" y="2716933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4C0D71B0-2EAA-3DB3-384D-4AF4FA8DA5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8237" y="2716933"/>
                <a:ext cx="370294" cy="2616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6D458FE2-1AFB-914B-2DE1-3AB13C389F0A}"/>
                  </a:ext>
                </a:extLst>
              </p:cNvPr>
              <p:cNvSpPr txBox="1"/>
              <p:nvPr/>
            </p:nvSpPr>
            <p:spPr>
              <a:xfrm>
                <a:off x="2051429" y="3595617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6D458FE2-1AFB-914B-2DE1-3AB13C389F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429" y="3595617"/>
                <a:ext cx="370294" cy="2616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DC842A0A-3537-29FA-3868-65A83BC210EA}"/>
                  </a:ext>
                </a:extLst>
              </p:cNvPr>
              <p:cNvSpPr txBox="1"/>
              <p:nvPr/>
            </p:nvSpPr>
            <p:spPr>
              <a:xfrm>
                <a:off x="1185482" y="3525268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DC842A0A-3537-29FA-3868-65A83BC210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5482" y="3525268"/>
                <a:ext cx="370294" cy="2616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70E059DB-495F-6832-B36E-726DD972E45E}"/>
                  </a:ext>
                </a:extLst>
              </p:cNvPr>
              <p:cNvSpPr txBox="1"/>
              <p:nvPr/>
            </p:nvSpPr>
            <p:spPr>
              <a:xfrm>
                <a:off x="2439055" y="3324137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70E059DB-495F-6832-B36E-726DD972E4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9055" y="3324137"/>
                <a:ext cx="370294" cy="2616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F955B022-7408-7288-C3AF-D0D827B1F636}"/>
                  </a:ext>
                </a:extLst>
              </p:cNvPr>
              <p:cNvSpPr txBox="1"/>
              <p:nvPr/>
            </p:nvSpPr>
            <p:spPr>
              <a:xfrm>
                <a:off x="2080493" y="2791626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F955B022-7408-7288-C3AF-D0D827B1F6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0493" y="2791626"/>
                <a:ext cx="370294" cy="2616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52331C5F-75F0-83F1-A9B2-046010A3E9E3}"/>
                  </a:ext>
                </a:extLst>
              </p:cNvPr>
              <p:cNvSpPr txBox="1"/>
              <p:nvPr/>
            </p:nvSpPr>
            <p:spPr>
              <a:xfrm>
                <a:off x="1756449" y="3846075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52331C5F-75F0-83F1-A9B2-046010A3E9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6449" y="3846075"/>
                <a:ext cx="370294" cy="2616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6B24EADE-5FC2-B03E-552D-76974A2525CE}"/>
                  </a:ext>
                </a:extLst>
              </p:cNvPr>
              <p:cNvSpPr txBox="1"/>
              <p:nvPr/>
            </p:nvSpPr>
            <p:spPr>
              <a:xfrm>
                <a:off x="1602490" y="3325461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6B24EADE-5FC2-B03E-552D-76974A2525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2490" y="3325461"/>
                <a:ext cx="370294" cy="2616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0E95B8FC-8B26-605B-F184-7DA4EA326531}"/>
                  </a:ext>
                </a:extLst>
              </p:cNvPr>
              <p:cNvSpPr txBox="1"/>
              <p:nvPr/>
            </p:nvSpPr>
            <p:spPr>
              <a:xfrm>
                <a:off x="1675327" y="2794441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0E95B8FC-8B26-605B-F184-7DA4EA3265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5327" y="2794441"/>
                <a:ext cx="370294" cy="2616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E366C0A8-216E-7585-9DFE-552279527476}"/>
                  </a:ext>
                </a:extLst>
              </p:cNvPr>
              <p:cNvSpPr txBox="1"/>
              <p:nvPr/>
            </p:nvSpPr>
            <p:spPr>
              <a:xfrm>
                <a:off x="1410529" y="3666641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E366C0A8-216E-7585-9DFE-5522795274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529" y="3666641"/>
                <a:ext cx="370294" cy="2616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1804DF46-4998-2B3C-8C17-D50268542C77}"/>
                  </a:ext>
                </a:extLst>
              </p:cNvPr>
              <p:cNvSpPr txBox="1"/>
              <p:nvPr/>
            </p:nvSpPr>
            <p:spPr>
              <a:xfrm>
                <a:off x="1214807" y="3168945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1804DF46-4998-2B3C-8C17-D50268542C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807" y="3168945"/>
                <a:ext cx="370294" cy="2616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3BE495BF-BEE6-3F28-1119-4DC5F759744A}"/>
                  </a:ext>
                </a:extLst>
              </p:cNvPr>
              <p:cNvSpPr txBox="1"/>
              <p:nvPr/>
            </p:nvSpPr>
            <p:spPr>
              <a:xfrm>
                <a:off x="1582046" y="3544048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3BE495BF-BEE6-3F28-1119-4DC5F75974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2046" y="3544048"/>
                <a:ext cx="370294" cy="2616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96F1D4EC-B57F-76EE-4A96-8D8BBF52D321}"/>
                  </a:ext>
                </a:extLst>
              </p:cNvPr>
              <p:cNvSpPr txBox="1"/>
              <p:nvPr/>
            </p:nvSpPr>
            <p:spPr>
              <a:xfrm>
                <a:off x="2290023" y="2993952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96F1D4EC-B57F-76EE-4A96-8D8BBF52D3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0023" y="2993952"/>
                <a:ext cx="370294" cy="2616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99191CC6-DF01-08A2-BF07-D3ED0F97245E}"/>
                  </a:ext>
                </a:extLst>
              </p:cNvPr>
              <p:cNvSpPr txBox="1"/>
              <p:nvPr/>
            </p:nvSpPr>
            <p:spPr>
              <a:xfrm>
                <a:off x="1808688" y="3621160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9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99191CC6-DF01-08A2-BF07-D3ED0F9724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8688" y="3621160"/>
                <a:ext cx="370294" cy="2616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78EDC061-6507-E4E7-814E-AF61949C0341}"/>
                  </a:ext>
                </a:extLst>
              </p:cNvPr>
              <p:cNvSpPr txBox="1"/>
              <p:nvPr/>
            </p:nvSpPr>
            <p:spPr>
              <a:xfrm>
                <a:off x="1679541" y="3110196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7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78EDC061-6507-E4E7-814E-AF61949C03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41" y="3110196"/>
                <a:ext cx="370294" cy="26161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9CDF3DE2-3641-12D5-6000-0C497FFA5869}"/>
                  </a:ext>
                </a:extLst>
              </p:cNvPr>
              <p:cNvSpPr txBox="1"/>
              <p:nvPr/>
            </p:nvSpPr>
            <p:spPr>
              <a:xfrm>
                <a:off x="2081262" y="3124757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8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9CDF3DE2-3641-12D5-6000-0C497FFA58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1262" y="3124757"/>
                <a:ext cx="370294" cy="26161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Text Box 46">
            <a:extLst>
              <a:ext uri="{FF2B5EF4-FFF2-40B4-BE49-F238E27FC236}">
                <a16:creationId xmlns:a16="http://schemas.microsoft.com/office/drawing/2014/main" id="{46F703D7-4C4F-C615-673F-09CD420B51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7747" y="3383237"/>
            <a:ext cx="6643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, 3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95" name="Left Bracket 94">
            <a:extLst>
              <a:ext uri="{FF2B5EF4-FFF2-40B4-BE49-F238E27FC236}">
                <a16:creationId xmlns:a16="http://schemas.microsoft.com/office/drawing/2014/main" id="{D329ADB9-93C7-729C-EC88-887A55B753F8}"/>
              </a:ext>
            </a:extLst>
          </p:cNvPr>
          <p:cNvSpPr/>
          <p:nvPr/>
        </p:nvSpPr>
        <p:spPr>
          <a:xfrm>
            <a:off x="1045335" y="2978096"/>
            <a:ext cx="138079" cy="990136"/>
          </a:xfrm>
          <a:prstGeom prst="lef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ight Bracket 95">
            <a:extLst>
              <a:ext uri="{FF2B5EF4-FFF2-40B4-BE49-F238E27FC236}">
                <a16:creationId xmlns:a16="http://schemas.microsoft.com/office/drawing/2014/main" id="{7FE30B16-06D9-4C94-24F6-5D4B62210926}"/>
              </a:ext>
            </a:extLst>
          </p:cNvPr>
          <p:cNvSpPr/>
          <p:nvPr/>
        </p:nvSpPr>
        <p:spPr>
          <a:xfrm>
            <a:off x="2985373" y="2932349"/>
            <a:ext cx="125433" cy="1035883"/>
          </a:xfrm>
          <a:prstGeom prst="righ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19F1A378-1F65-C19F-1384-B5FA7F62C5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6887818"/>
              </p:ext>
            </p:extLst>
          </p:nvPr>
        </p:nvGraphicFramePr>
        <p:xfrm>
          <a:off x="5180393" y="2568327"/>
          <a:ext cx="2444237" cy="3200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193">
                  <a:extLst>
                    <a:ext uri="{9D8B030D-6E8A-4147-A177-3AD203B41FA5}">
                      <a16:colId xmlns:a16="http://schemas.microsoft.com/office/drawing/2014/main" val="22704992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3822852"/>
                    </a:ext>
                  </a:extLst>
                </a:gridCol>
                <a:gridCol w="214630">
                  <a:extLst>
                    <a:ext uri="{9D8B030D-6E8A-4147-A177-3AD203B41FA5}">
                      <a16:colId xmlns:a16="http://schemas.microsoft.com/office/drawing/2014/main" val="4196191635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1405034263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302751762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1118433113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3678230920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3011074493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2144107948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2191591583"/>
                    </a:ext>
                  </a:extLst>
                </a:gridCol>
              </a:tblGrid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718378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279716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156704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416020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940447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781711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571030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277614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621800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975089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368641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101316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612115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061716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8831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0" name="Table 99">
                <a:extLst>
                  <a:ext uri="{FF2B5EF4-FFF2-40B4-BE49-F238E27FC236}">
                    <a16:creationId xmlns:a16="http://schemas.microsoft.com/office/drawing/2014/main" id="{90C9A47B-7FFB-6065-CCBA-EB9F39C59A6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462743" y="2284726"/>
              <a:ext cx="2161890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0210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19710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0" name="Table 99">
                <a:extLst>
                  <a:ext uri="{FF2B5EF4-FFF2-40B4-BE49-F238E27FC236}">
                    <a16:creationId xmlns:a16="http://schemas.microsoft.com/office/drawing/2014/main" id="{90C9A47B-7FFB-6065-CCBA-EB9F39C59A6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462743" y="2284726"/>
              <a:ext cx="2161890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0210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r="-8102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97500" r="-69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202564" r="-6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295000" r="-49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405128" r="-405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492500" r="-29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607692" r="-20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690000" r="-9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81025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1" name="Table 110">
                <a:extLst>
                  <a:ext uri="{FF2B5EF4-FFF2-40B4-BE49-F238E27FC236}">
                    <a16:creationId xmlns:a16="http://schemas.microsoft.com/office/drawing/2014/main" id="{D6A9F2D0-8F69-9EAE-B2C3-04E13A21014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635559" y="2528566"/>
              <a:ext cx="300204" cy="131751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00204">
                      <a:extLst>
                        <a:ext uri="{9D8B030D-6E8A-4147-A177-3AD203B41FA5}">
                          <a16:colId xmlns:a16="http://schemas.microsoft.com/office/drawing/2014/main" val="2109686271"/>
                        </a:ext>
                      </a:extLst>
                    </a:gridCol>
                  </a:tblGrid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62484116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20132767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13785558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1374527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43440242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9509337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1" name="Table 110">
                <a:extLst>
                  <a:ext uri="{FF2B5EF4-FFF2-40B4-BE49-F238E27FC236}">
                    <a16:creationId xmlns:a16="http://schemas.microsoft.com/office/drawing/2014/main" id="{D6A9F2D0-8F69-9EAE-B2C3-04E13A21014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635559" y="2528566"/>
              <a:ext cx="300204" cy="131751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00204">
                      <a:extLst>
                        <a:ext uri="{9D8B030D-6E8A-4147-A177-3AD203B41FA5}">
                          <a16:colId xmlns:a16="http://schemas.microsoft.com/office/drawing/2014/main" val="2109686271"/>
                        </a:ext>
                      </a:extLst>
                    </a:gridCol>
                  </a:tblGrid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b="-50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62484116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100000" b="-40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20132767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194595" b="-2918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3785558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302778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81374527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402778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43440242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50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9509337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4EAC912-F57A-C291-4F56-E85053786589}"/>
              </a:ext>
            </a:extLst>
          </p:cNvPr>
          <p:cNvSpPr/>
          <p:nvPr/>
        </p:nvSpPr>
        <p:spPr>
          <a:xfrm>
            <a:off x="5209501" y="3670541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97BC0E5-9A59-0161-BA06-C0F3A4F3D487}"/>
              </a:ext>
            </a:extLst>
          </p:cNvPr>
          <p:cNvSpPr/>
          <p:nvPr/>
        </p:nvSpPr>
        <p:spPr>
          <a:xfrm>
            <a:off x="5216357" y="2602783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AFF8285-7068-E9E9-926C-45D2C8D95F8A}"/>
              </a:ext>
            </a:extLst>
          </p:cNvPr>
          <p:cNvSpPr/>
          <p:nvPr/>
        </p:nvSpPr>
        <p:spPr>
          <a:xfrm>
            <a:off x="5206030" y="2822123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05E678C-9989-A26A-E419-C8DAC60E516A}"/>
              </a:ext>
            </a:extLst>
          </p:cNvPr>
          <p:cNvSpPr/>
          <p:nvPr/>
        </p:nvSpPr>
        <p:spPr>
          <a:xfrm>
            <a:off x="5216357" y="3889046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8183D3E-F830-AB5C-287E-43524275769F}"/>
              </a:ext>
            </a:extLst>
          </p:cNvPr>
          <p:cNvSpPr/>
          <p:nvPr/>
        </p:nvSpPr>
        <p:spPr>
          <a:xfrm>
            <a:off x="5209002" y="4100902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B614E58-33E1-8378-BF7D-15C24D21A5DE}"/>
              </a:ext>
            </a:extLst>
          </p:cNvPr>
          <p:cNvSpPr/>
          <p:nvPr/>
        </p:nvSpPr>
        <p:spPr>
          <a:xfrm>
            <a:off x="5210194" y="4304212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2AD061C-1349-2A0C-BF9B-0979796C7146}"/>
              </a:ext>
            </a:extLst>
          </p:cNvPr>
          <p:cNvSpPr/>
          <p:nvPr/>
        </p:nvSpPr>
        <p:spPr>
          <a:xfrm>
            <a:off x="5214577" y="4525577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91E3277-60F4-0E2F-45BC-AE998960912C}"/>
              </a:ext>
            </a:extLst>
          </p:cNvPr>
          <p:cNvSpPr/>
          <p:nvPr/>
        </p:nvSpPr>
        <p:spPr>
          <a:xfrm>
            <a:off x="5213275" y="4739582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C3E36E5-FEB3-BA75-D611-E42526D2494C}"/>
              </a:ext>
            </a:extLst>
          </p:cNvPr>
          <p:cNvSpPr/>
          <p:nvPr/>
        </p:nvSpPr>
        <p:spPr>
          <a:xfrm>
            <a:off x="5215634" y="4950376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9C43C6D-EC3C-18F4-28FC-B41261BD7A57}"/>
              </a:ext>
            </a:extLst>
          </p:cNvPr>
          <p:cNvSpPr/>
          <p:nvPr/>
        </p:nvSpPr>
        <p:spPr>
          <a:xfrm>
            <a:off x="5207811" y="5167765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D65643F-281F-3A13-B6BC-C4EF431F9C29}"/>
              </a:ext>
            </a:extLst>
          </p:cNvPr>
          <p:cNvSpPr/>
          <p:nvPr/>
        </p:nvSpPr>
        <p:spPr>
          <a:xfrm>
            <a:off x="5210194" y="5378559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55657AB-CD18-0A40-CB51-B8999FF65C37}"/>
              </a:ext>
            </a:extLst>
          </p:cNvPr>
          <p:cNvSpPr/>
          <p:nvPr/>
        </p:nvSpPr>
        <p:spPr>
          <a:xfrm>
            <a:off x="5208275" y="5592564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963B1D40-9C57-4351-32BD-A8B0B8205B7E}"/>
              </a:ext>
            </a:extLst>
          </p:cNvPr>
          <p:cNvSpPr/>
          <p:nvPr/>
        </p:nvSpPr>
        <p:spPr>
          <a:xfrm>
            <a:off x="5213846" y="3042084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4F3FF5D0-BDBA-C8D2-02D0-39429C0F7D75}"/>
              </a:ext>
            </a:extLst>
          </p:cNvPr>
          <p:cNvSpPr/>
          <p:nvPr/>
        </p:nvSpPr>
        <p:spPr>
          <a:xfrm>
            <a:off x="5206031" y="3246187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7ACB3B20-82DD-D977-0D76-2BF27ABF3B83}"/>
              </a:ext>
            </a:extLst>
          </p:cNvPr>
          <p:cNvSpPr/>
          <p:nvPr/>
        </p:nvSpPr>
        <p:spPr>
          <a:xfrm>
            <a:off x="5206031" y="3466597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 Box 46">
            <a:extLst>
              <a:ext uri="{FF2B5EF4-FFF2-40B4-BE49-F238E27FC236}">
                <a16:creationId xmlns:a16="http://schemas.microsoft.com/office/drawing/2014/main" id="{6E057626-7FBD-747D-13F3-106CFA3DFB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8028" y="5832198"/>
            <a:ext cx="59600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H =  </a:t>
            </a:r>
            <a:r>
              <a:rPr lang="en-US" altLang="zh-CN" sz="1000" dirty="0">
                <a:solidFill>
                  <a:srgbClr val="FF0000"/>
                </a:solidFill>
                <a:ea typeface="宋体" panose="02010600030101010101" pitchFamily="2" charset="-122"/>
              </a:rPr>
              <a:t>3</a:t>
            </a:r>
            <a:r>
              <a:rPr lang="en-US" altLang="en-US" sz="1000" dirty="0"/>
              <a:t> </a:t>
            </a:r>
            <a:endParaRPr lang="en-US" altLang="zh-CN" sz="1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6" name="Table 25">
                <a:extLst>
                  <a:ext uri="{FF2B5EF4-FFF2-40B4-BE49-F238E27FC236}">
                    <a16:creationId xmlns:a16="http://schemas.microsoft.com/office/drawing/2014/main" id="{CDACB150-656C-EF80-D8C0-3801831ACC6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42196403"/>
                  </p:ext>
                </p:extLst>
              </p:nvPr>
            </p:nvGraphicFramePr>
            <p:xfrm>
              <a:off x="5462740" y="5832198"/>
              <a:ext cx="2161890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0210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19710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altLang="zh-CN" sz="100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6" name="Table 25">
                <a:extLst>
                  <a:ext uri="{FF2B5EF4-FFF2-40B4-BE49-F238E27FC236}">
                    <a16:creationId xmlns:a16="http://schemas.microsoft.com/office/drawing/2014/main" id="{CDACB150-656C-EF80-D8C0-3801831ACC6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42196403"/>
                  </p:ext>
                </p:extLst>
              </p:nvPr>
            </p:nvGraphicFramePr>
            <p:xfrm>
              <a:off x="5462740" y="5832198"/>
              <a:ext cx="2161890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0210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r="-8102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97500" r="-69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202564" r="-6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295000" r="-49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405128" r="-405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492500" r="-29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607692" r="-20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690000" r="-9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81025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le 26">
                <a:extLst>
                  <a:ext uri="{FF2B5EF4-FFF2-40B4-BE49-F238E27FC236}">
                    <a16:creationId xmlns:a16="http://schemas.microsoft.com/office/drawing/2014/main" id="{2B491726-69AC-C0E9-F2EC-475468EB70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14186004"/>
                  </p:ext>
                </p:extLst>
              </p:nvPr>
            </p:nvGraphicFramePr>
            <p:xfrm>
              <a:off x="4815854" y="2551235"/>
              <a:ext cx="343879" cy="3200400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343879">
                      <a:extLst>
                        <a:ext uri="{9D8B030D-6E8A-4147-A177-3AD203B41FA5}">
                          <a16:colId xmlns:a16="http://schemas.microsoft.com/office/drawing/2014/main" val="523380122"/>
                        </a:ext>
                      </a:extLst>
                    </a:gridCol>
                  </a:tblGrid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85014266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0316110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01585346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75509874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13229931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3869659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4424391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64064894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34508781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3139626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0312158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9851399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13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6751682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14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6243346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15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5539459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le 26">
                <a:extLst>
                  <a:ext uri="{FF2B5EF4-FFF2-40B4-BE49-F238E27FC236}">
                    <a16:creationId xmlns:a16="http://schemas.microsoft.com/office/drawing/2014/main" id="{2B491726-69AC-C0E9-F2EC-475468EB70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14186004"/>
                  </p:ext>
                </p:extLst>
              </p:nvPr>
            </p:nvGraphicFramePr>
            <p:xfrm>
              <a:off x="4815854" y="2551235"/>
              <a:ext cx="343879" cy="3200400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343879">
                      <a:extLst>
                        <a:ext uri="{9D8B030D-6E8A-4147-A177-3AD203B41FA5}">
                          <a16:colId xmlns:a16="http://schemas.microsoft.com/office/drawing/2014/main" val="523380122"/>
                        </a:ext>
                      </a:extLst>
                    </a:gridCol>
                  </a:tblGrid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2857" r="-7018" b="-14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85014266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102857" r="-7018" b="-13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0316110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202857" r="-7018" b="-12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01585346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302857" r="-7018" b="-11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75509874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402857" r="-7018" b="-10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3229931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502857" r="-7018" b="-9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93869659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602857" r="-7018" b="-8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4424391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683333" r="-7018" b="-6861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64064894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805714" r="-7018" b="-6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34508781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905714" r="-7018" b="-5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3139626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1005714" r="-7018" b="-4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0312158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1105714" r="-7018" b="-3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9851399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1205714" r="-7018" b="-2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51682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1305714" r="-7018" b="-1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6243346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1405714" r="-7018" b="-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5539459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6E9BF14C-F62E-B5CC-A879-54E0107F7384}"/>
              </a:ext>
            </a:extLst>
          </p:cNvPr>
          <p:cNvCxnSpPr>
            <a:cxnSpLocks/>
          </p:cNvCxnSpPr>
          <p:nvPr/>
        </p:nvCxnSpPr>
        <p:spPr>
          <a:xfrm flipV="1">
            <a:off x="928257" y="4142321"/>
            <a:ext cx="286550" cy="19128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 Box 46">
            <a:extLst>
              <a:ext uri="{FF2B5EF4-FFF2-40B4-BE49-F238E27FC236}">
                <a16:creationId xmlns:a16="http://schemas.microsoft.com/office/drawing/2014/main" id="{DB3FAD9F-5C74-6D49-A718-49901DA0D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049" y="4319476"/>
            <a:ext cx="11386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the graph G</a:t>
            </a:r>
          </a:p>
        </p:txBody>
      </p:sp>
    </p:spTree>
    <p:extLst>
      <p:ext uri="{BB962C8B-B14F-4D97-AF65-F5344CB8AC3E}">
        <p14:creationId xmlns:p14="http://schemas.microsoft.com/office/powerpoint/2010/main" val="37354454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E5E87-0B55-58FE-5C4E-5341CCD55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50934C9C-80A2-A8E8-0511-92D01B726C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747FAE7-7A39-9CB9-D862-995F09A6569B}"/>
              </a:ext>
            </a:extLst>
          </p:cNvPr>
          <p:cNvCxnSpPr>
            <a:cxnSpLocks/>
          </p:cNvCxnSpPr>
          <p:nvPr/>
        </p:nvCxnSpPr>
        <p:spPr>
          <a:xfrm>
            <a:off x="3708568" y="3446537"/>
            <a:ext cx="739288" cy="37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Box 46">
            <a:extLst>
              <a:ext uri="{FF2B5EF4-FFF2-40B4-BE49-F238E27FC236}">
                <a16:creationId xmlns:a16="http://schemas.microsoft.com/office/drawing/2014/main" id="{1122302C-C5FD-261C-7B8E-AF6B3F7961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1260" y="1835647"/>
            <a:ext cx="14065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We show: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46">
                <a:extLst>
                  <a:ext uri="{FF2B5EF4-FFF2-40B4-BE49-F238E27FC236}">
                    <a16:creationId xmlns:a16="http://schemas.microsoft.com/office/drawing/2014/main" id="{0CE4A701-8937-96D4-5C5B-26D6A808AD8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43867" y="1860136"/>
                <a:ext cx="615578" cy="41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zh-CN" sz="2000" dirty="0">
                    <a:ea typeface="宋体" panose="02010600030101010101" pitchFamily="2" charset="-122"/>
                  </a:rPr>
                  <a:t>   </a:t>
                </a:r>
              </a:p>
            </p:txBody>
          </p:sp>
        </mc:Choice>
        <mc:Fallback xmlns="">
          <p:sp>
            <p:nvSpPr>
              <p:cNvPr id="5" name="Text Box 46">
                <a:extLst>
                  <a:ext uri="{FF2B5EF4-FFF2-40B4-BE49-F238E27FC236}">
                    <a16:creationId xmlns:a16="http://schemas.microsoft.com/office/drawing/2014/main" id="{0CE4A701-8937-96D4-5C5B-26D6A808AD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43867" y="1860136"/>
                <a:ext cx="615578" cy="418513"/>
              </a:xfrm>
              <a:prstGeom prst="rect">
                <a:avLst/>
              </a:prstGeom>
              <a:blipFill>
                <a:blip r:embed="rId2"/>
                <a:stretch>
                  <a:fillRect b="-144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46">
            <a:extLst>
              <a:ext uri="{FF2B5EF4-FFF2-40B4-BE49-F238E27FC236}">
                <a16:creationId xmlns:a16="http://schemas.microsoft.com/office/drawing/2014/main" id="{9BC47A43-1AE5-A6F3-CCFA-9C26460CFE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2266" y="1835647"/>
            <a:ext cx="152248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en-US" sz="2000" dirty="0">
                <a:solidFill>
                  <a:srgbClr val="00B050"/>
                </a:solidFill>
              </a:rPr>
              <a:t> </a:t>
            </a:r>
            <a:endParaRPr lang="en-US" altLang="zh-CN" sz="2000" dirty="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CCC45289-4629-050A-824B-A7073FA043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0787" y="1869338"/>
            <a:ext cx="6643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VC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996B9D1E-C004-2B0F-AC25-B877FC89A0C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 </a:t>
                </a:r>
              </a:p>
            </p:txBody>
          </p:sp>
        </mc:Choice>
        <mc:Fallback xmlns="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660F3295-CE7F-29BA-0934-61E44CA8FC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4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Oval 34">
            <a:extLst>
              <a:ext uri="{FF2B5EF4-FFF2-40B4-BE49-F238E27FC236}">
                <a16:creationId xmlns:a16="http://schemas.microsoft.com/office/drawing/2014/main" id="{F49BDD00-460D-7BAE-4251-4D6CCBDDDF9F}"/>
              </a:ext>
            </a:extLst>
          </p:cNvPr>
          <p:cNvSpPr/>
          <p:nvPr/>
        </p:nvSpPr>
        <p:spPr>
          <a:xfrm>
            <a:off x="1428519" y="3604838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66E05CD4-2151-6391-2304-29897CAA5F1F}"/>
              </a:ext>
            </a:extLst>
          </p:cNvPr>
          <p:cNvSpPr/>
          <p:nvPr/>
        </p:nvSpPr>
        <p:spPr>
          <a:xfrm>
            <a:off x="2095020" y="3604838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24D6CF4C-C0F8-7E45-4CCA-F7FFE1398C68}"/>
              </a:ext>
            </a:extLst>
          </p:cNvPr>
          <p:cNvSpPr/>
          <p:nvPr/>
        </p:nvSpPr>
        <p:spPr>
          <a:xfrm>
            <a:off x="1442597" y="2978543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AF3C86D8-3019-93C4-E18A-191CF5E159BD}"/>
              </a:ext>
            </a:extLst>
          </p:cNvPr>
          <p:cNvSpPr/>
          <p:nvPr/>
        </p:nvSpPr>
        <p:spPr>
          <a:xfrm>
            <a:off x="2087433" y="2989662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2956ADB-D95A-7A09-0F3B-BC332B8B0760}"/>
              </a:ext>
            </a:extLst>
          </p:cNvPr>
          <p:cNvSpPr/>
          <p:nvPr/>
        </p:nvSpPr>
        <p:spPr>
          <a:xfrm>
            <a:off x="1461466" y="3024621"/>
            <a:ext cx="684273" cy="60379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D6CFA7EC-440A-8020-2CB8-2036D6BD5ADC}"/>
              </a:ext>
            </a:extLst>
          </p:cNvPr>
          <p:cNvCxnSpPr>
            <a:cxnSpLocks/>
          </p:cNvCxnSpPr>
          <p:nvPr/>
        </p:nvCxnSpPr>
        <p:spPr>
          <a:xfrm flipH="1" flipV="1">
            <a:off x="1498948" y="3061411"/>
            <a:ext cx="629018" cy="5670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>
            <a:extLst>
              <a:ext uri="{FF2B5EF4-FFF2-40B4-BE49-F238E27FC236}">
                <a16:creationId xmlns:a16="http://schemas.microsoft.com/office/drawing/2014/main" id="{DE5B9D29-FB57-171D-53B0-B0CD711D756E}"/>
              </a:ext>
            </a:extLst>
          </p:cNvPr>
          <p:cNvSpPr/>
          <p:nvPr/>
        </p:nvSpPr>
        <p:spPr>
          <a:xfrm>
            <a:off x="2510504" y="3326080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183F7276-B5A7-9269-16BE-E1BF0F1285DC}"/>
              </a:ext>
            </a:extLst>
          </p:cNvPr>
          <p:cNvSpPr/>
          <p:nvPr/>
        </p:nvSpPr>
        <p:spPr>
          <a:xfrm>
            <a:off x="1765113" y="3891140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E7F739AF-F14F-C68C-4D0B-6B5B5572611C}"/>
              </a:ext>
            </a:extLst>
          </p:cNvPr>
          <p:cNvCxnSpPr>
            <a:cxnSpLocks/>
            <a:stCxn id="54" idx="0"/>
          </p:cNvCxnSpPr>
          <p:nvPr/>
        </p:nvCxnSpPr>
        <p:spPr>
          <a:xfrm flipH="1" flipV="1">
            <a:off x="2158524" y="3038722"/>
            <a:ext cx="384927" cy="28735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1C111585-56E3-8CA1-AF92-0FD3AE04E9CC}"/>
              </a:ext>
            </a:extLst>
          </p:cNvPr>
          <p:cNvCxnSpPr>
            <a:cxnSpLocks/>
            <a:stCxn id="54" idx="2"/>
          </p:cNvCxnSpPr>
          <p:nvPr/>
        </p:nvCxnSpPr>
        <p:spPr>
          <a:xfrm flipH="1">
            <a:off x="1480704" y="3354659"/>
            <a:ext cx="1029800" cy="2787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4A9D2A1D-89E5-EAFB-B98F-2F7AF2AF4F94}"/>
              </a:ext>
            </a:extLst>
          </p:cNvPr>
          <p:cNvCxnSpPr>
            <a:cxnSpLocks/>
            <a:stCxn id="63" idx="5"/>
          </p:cNvCxnSpPr>
          <p:nvPr/>
        </p:nvCxnSpPr>
        <p:spPr>
          <a:xfrm flipH="1" flipV="1">
            <a:off x="1464787" y="3661237"/>
            <a:ext cx="356569" cy="2786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DFC734DD-55EE-A54A-5DDA-A2DF0DEA1763}"/>
              </a:ext>
            </a:extLst>
          </p:cNvPr>
          <p:cNvCxnSpPr>
            <a:cxnSpLocks/>
            <a:stCxn id="48" idx="4"/>
            <a:endCxn id="63" idx="7"/>
          </p:cNvCxnSpPr>
          <p:nvPr/>
        </p:nvCxnSpPr>
        <p:spPr>
          <a:xfrm flipH="1">
            <a:off x="1821356" y="3046819"/>
            <a:ext cx="299024" cy="8526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3EE3CBD8-F25D-48B2-9B9C-823F22A2C6D5}"/>
                  </a:ext>
                </a:extLst>
              </p:cNvPr>
              <p:cNvSpPr txBox="1"/>
              <p:nvPr/>
            </p:nvSpPr>
            <p:spPr>
              <a:xfrm>
                <a:off x="1208237" y="2716933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3EE3CBD8-F25D-48B2-9B9C-823F22A2C6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8237" y="2716933"/>
                <a:ext cx="370294" cy="2616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FACB7B5F-8478-FD1F-DA27-ADEFBD6BB010}"/>
                  </a:ext>
                </a:extLst>
              </p:cNvPr>
              <p:cNvSpPr txBox="1"/>
              <p:nvPr/>
            </p:nvSpPr>
            <p:spPr>
              <a:xfrm>
                <a:off x="2051429" y="3595617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FACB7B5F-8478-FD1F-DA27-ADEFBD6BB0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429" y="3595617"/>
                <a:ext cx="370294" cy="2616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41A6981F-4715-C8CF-C5C5-BCD7D3AFEBCE}"/>
                  </a:ext>
                </a:extLst>
              </p:cNvPr>
              <p:cNvSpPr txBox="1"/>
              <p:nvPr/>
            </p:nvSpPr>
            <p:spPr>
              <a:xfrm>
                <a:off x="1185482" y="3525268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41A6981F-4715-C8CF-C5C5-BCD7D3AFEB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5482" y="3525268"/>
                <a:ext cx="370294" cy="2616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1F83FB82-7A14-5F56-196C-1DBC088F2999}"/>
                  </a:ext>
                </a:extLst>
              </p:cNvPr>
              <p:cNvSpPr txBox="1"/>
              <p:nvPr/>
            </p:nvSpPr>
            <p:spPr>
              <a:xfrm>
                <a:off x="2439055" y="3324137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1F83FB82-7A14-5F56-196C-1DBC088F29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9055" y="3324137"/>
                <a:ext cx="370294" cy="2616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6CEC82C7-8300-DE85-3F6A-36C30BF7A657}"/>
                  </a:ext>
                </a:extLst>
              </p:cNvPr>
              <p:cNvSpPr txBox="1"/>
              <p:nvPr/>
            </p:nvSpPr>
            <p:spPr>
              <a:xfrm>
                <a:off x="2080493" y="2791626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6CEC82C7-8300-DE85-3F6A-36C30BF7A6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0493" y="2791626"/>
                <a:ext cx="370294" cy="2616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F2ACC83C-BB6C-5D82-577D-1B7ED15C3997}"/>
                  </a:ext>
                </a:extLst>
              </p:cNvPr>
              <p:cNvSpPr txBox="1"/>
              <p:nvPr/>
            </p:nvSpPr>
            <p:spPr>
              <a:xfrm>
                <a:off x="1756449" y="3846075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F2ACC83C-BB6C-5D82-577D-1B7ED15C39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6449" y="3846075"/>
                <a:ext cx="370294" cy="2616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D5810156-7F40-AD1B-B6A5-5021679504BA}"/>
                  </a:ext>
                </a:extLst>
              </p:cNvPr>
              <p:cNvSpPr txBox="1"/>
              <p:nvPr/>
            </p:nvSpPr>
            <p:spPr>
              <a:xfrm>
                <a:off x="1602490" y="3325461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D5810156-7F40-AD1B-B6A5-5021679504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2490" y="3325461"/>
                <a:ext cx="370294" cy="2616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B8682231-C578-12B8-C46B-FFA07DCDBE20}"/>
                  </a:ext>
                </a:extLst>
              </p:cNvPr>
              <p:cNvSpPr txBox="1"/>
              <p:nvPr/>
            </p:nvSpPr>
            <p:spPr>
              <a:xfrm>
                <a:off x="1675327" y="2794441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B8682231-C578-12B8-C46B-FFA07DCDBE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5327" y="2794441"/>
                <a:ext cx="370294" cy="2616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7A34FDEF-D48B-D3E9-51E3-CA012CC3513B}"/>
                  </a:ext>
                </a:extLst>
              </p:cNvPr>
              <p:cNvSpPr txBox="1"/>
              <p:nvPr/>
            </p:nvSpPr>
            <p:spPr>
              <a:xfrm>
                <a:off x="1410529" y="3666641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7A34FDEF-D48B-D3E9-51E3-CA012CC351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529" y="3666641"/>
                <a:ext cx="370294" cy="2616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0A13396C-0169-4D9E-6B41-86C9149C2BEF}"/>
                  </a:ext>
                </a:extLst>
              </p:cNvPr>
              <p:cNvSpPr txBox="1"/>
              <p:nvPr/>
            </p:nvSpPr>
            <p:spPr>
              <a:xfrm>
                <a:off x="1214807" y="3168945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0A13396C-0169-4D9E-6B41-86C9149C2B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807" y="3168945"/>
                <a:ext cx="370294" cy="2616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C4E1A146-0DF4-C2E6-5EC7-DBFD1690A3AB}"/>
                  </a:ext>
                </a:extLst>
              </p:cNvPr>
              <p:cNvSpPr txBox="1"/>
              <p:nvPr/>
            </p:nvSpPr>
            <p:spPr>
              <a:xfrm>
                <a:off x="1582046" y="3544048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C4E1A146-0DF4-C2E6-5EC7-DBFD1690A3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2046" y="3544048"/>
                <a:ext cx="370294" cy="2616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66850FD3-4E27-1E03-5DA8-482F2D8D7A15}"/>
                  </a:ext>
                </a:extLst>
              </p:cNvPr>
              <p:cNvSpPr txBox="1"/>
              <p:nvPr/>
            </p:nvSpPr>
            <p:spPr>
              <a:xfrm>
                <a:off x="2290023" y="2993952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66850FD3-4E27-1E03-5DA8-482F2D8D7A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0023" y="2993952"/>
                <a:ext cx="370294" cy="2616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B635AA71-529C-5CF8-DC74-199831A8D29D}"/>
                  </a:ext>
                </a:extLst>
              </p:cNvPr>
              <p:cNvSpPr txBox="1"/>
              <p:nvPr/>
            </p:nvSpPr>
            <p:spPr>
              <a:xfrm>
                <a:off x="1808688" y="3621160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9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B635AA71-529C-5CF8-DC74-199831A8D2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8688" y="3621160"/>
                <a:ext cx="370294" cy="2616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F95DA439-BDAA-8E37-99D5-E893DAEE5D29}"/>
                  </a:ext>
                </a:extLst>
              </p:cNvPr>
              <p:cNvSpPr txBox="1"/>
              <p:nvPr/>
            </p:nvSpPr>
            <p:spPr>
              <a:xfrm>
                <a:off x="1679541" y="3110196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7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F95DA439-BDAA-8E37-99D5-E893DAEE5D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41" y="3110196"/>
                <a:ext cx="370294" cy="26161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E5D57950-B287-C938-148C-3772E47C8708}"/>
                  </a:ext>
                </a:extLst>
              </p:cNvPr>
              <p:cNvSpPr txBox="1"/>
              <p:nvPr/>
            </p:nvSpPr>
            <p:spPr>
              <a:xfrm>
                <a:off x="2081262" y="3124757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8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E5D57950-B287-C938-148C-3772E47C87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1262" y="3124757"/>
                <a:ext cx="370294" cy="26161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Text Box 46">
            <a:extLst>
              <a:ext uri="{FF2B5EF4-FFF2-40B4-BE49-F238E27FC236}">
                <a16:creationId xmlns:a16="http://schemas.microsoft.com/office/drawing/2014/main" id="{16ED76FE-DC1C-E40E-43C5-C043214E5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7747" y="3383237"/>
            <a:ext cx="6643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, 3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95" name="Left Bracket 94">
            <a:extLst>
              <a:ext uri="{FF2B5EF4-FFF2-40B4-BE49-F238E27FC236}">
                <a16:creationId xmlns:a16="http://schemas.microsoft.com/office/drawing/2014/main" id="{62D829A5-8A3A-20F9-33C1-D08FF6B79871}"/>
              </a:ext>
            </a:extLst>
          </p:cNvPr>
          <p:cNvSpPr/>
          <p:nvPr/>
        </p:nvSpPr>
        <p:spPr>
          <a:xfrm>
            <a:off x="1045335" y="2978096"/>
            <a:ext cx="138079" cy="990136"/>
          </a:xfrm>
          <a:prstGeom prst="lef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ight Bracket 95">
            <a:extLst>
              <a:ext uri="{FF2B5EF4-FFF2-40B4-BE49-F238E27FC236}">
                <a16:creationId xmlns:a16="http://schemas.microsoft.com/office/drawing/2014/main" id="{9E5B9B2F-AD41-DD58-933C-404CB546DDF8}"/>
              </a:ext>
            </a:extLst>
          </p:cNvPr>
          <p:cNvSpPr/>
          <p:nvPr/>
        </p:nvSpPr>
        <p:spPr>
          <a:xfrm>
            <a:off x="2985373" y="2932349"/>
            <a:ext cx="125433" cy="1035883"/>
          </a:xfrm>
          <a:prstGeom prst="righ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A9A3BE75-3230-61F3-B6E8-F550AC599D95}"/>
              </a:ext>
            </a:extLst>
          </p:cNvPr>
          <p:cNvGraphicFramePr>
            <a:graphicFrameLocks noGrp="1"/>
          </p:cNvGraphicFramePr>
          <p:nvPr/>
        </p:nvGraphicFramePr>
        <p:xfrm>
          <a:off x="5180393" y="2568327"/>
          <a:ext cx="2444237" cy="3200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193">
                  <a:extLst>
                    <a:ext uri="{9D8B030D-6E8A-4147-A177-3AD203B41FA5}">
                      <a16:colId xmlns:a16="http://schemas.microsoft.com/office/drawing/2014/main" val="22704992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3822852"/>
                    </a:ext>
                  </a:extLst>
                </a:gridCol>
                <a:gridCol w="214630">
                  <a:extLst>
                    <a:ext uri="{9D8B030D-6E8A-4147-A177-3AD203B41FA5}">
                      <a16:colId xmlns:a16="http://schemas.microsoft.com/office/drawing/2014/main" val="4196191635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1405034263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302751762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1118433113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3678230920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3011074493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2144107948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2191591583"/>
                    </a:ext>
                  </a:extLst>
                </a:gridCol>
              </a:tblGrid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718378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279716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156704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416020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940447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781711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571030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277614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621800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975089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368641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101316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612115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061716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8831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0" name="Table 99">
                <a:extLst>
                  <a:ext uri="{FF2B5EF4-FFF2-40B4-BE49-F238E27FC236}">
                    <a16:creationId xmlns:a16="http://schemas.microsoft.com/office/drawing/2014/main" id="{4FD38D02-1916-B676-B9D6-6FA88D91CC3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462743" y="2284726"/>
              <a:ext cx="2161890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0210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19710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0" name="Table 99">
                <a:extLst>
                  <a:ext uri="{FF2B5EF4-FFF2-40B4-BE49-F238E27FC236}">
                    <a16:creationId xmlns:a16="http://schemas.microsoft.com/office/drawing/2014/main" id="{4FD38D02-1916-B676-B9D6-6FA88D91CC3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462743" y="2284726"/>
              <a:ext cx="2161890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0210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r="-8102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97500" r="-69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202564" r="-6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295000" r="-49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405128" r="-405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492500" r="-29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607692" r="-20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690000" r="-9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81025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1" name="Table 110">
                <a:extLst>
                  <a:ext uri="{FF2B5EF4-FFF2-40B4-BE49-F238E27FC236}">
                    <a16:creationId xmlns:a16="http://schemas.microsoft.com/office/drawing/2014/main" id="{7FDBFECF-0637-5D05-3192-DFC2CB702E5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635559" y="2528566"/>
              <a:ext cx="300204" cy="131751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00204">
                      <a:extLst>
                        <a:ext uri="{9D8B030D-6E8A-4147-A177-3AD203B41FA5}">
                          <a16:colId xmlns:a16="http://schemas.microsoft.com/office/drawing/2014/main" val="2109686271"/>
                        </a:ext>
                      </a:extLst>
                    </a:gridCol>
                  </a:tblGrid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62484116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20132767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13785558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1374527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43440242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9509337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1" name="Table 110">
                <a:extLst>
                  <a:ext uri="{FF2B5EF4-FFF2-40B4-BE49-F238E27FC236}">
                    <a16:creationId xmlns:a16="http://schemas.microsoft.com/office/drawing/2014/main" id="{7FDBFECF-0637-5D05-3192-DFC2CB702E5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635559" y="2528566"/>
              <a:ext cx="300204" cy="131751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00204">
                      <a:extLst>
                        <a:ext uri="{9D8B030D-6E8A-4147-A177-3AD203B41FA5}">
                          <a16:colId xmlns:a16="http://schemas.microsoft.com/office/drawing/2014/main" val="2109686271"/>
                        </a:ext>
                      </a:extLst>
                    </a:gridCol>
                  </a:tblGrid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b="-50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62484116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100000" b="-40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20132767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194595" b="-2918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3785558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302778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81374527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402778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43440242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50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9509337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BD61E6C-0350-732B-0061-32E426CD2DC3}"/>
              </a:ext>
            </a:extLst>
          </p:cNvPr>
          <p:cNvSpPr/>
          <p:nvPr/>
        </p:nvSpPr>
        <p:spPr>
          <a:xfrm>
            <a:off x="5209501" y="3670541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CF8359A-BC62-6DF1-EB52-2E5C8F080F6D}"/>
              </a:ext>
            </a:extLst>
          </p:cNvPr>
          <p:cNvSpPr/>
          <p:nvPr/>
        </p:nvSpPr>
        <p:spPr>
          <a:xfrm>
            <a:off x="5216357" y="2602783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A44D7C4-64C2-45F1-521D-D945AD7222BF}"/>
              </a:ext>
            </a:extLst>
          </p:cNvPr>
          <p:cNvSpPr/>
          <p:nvPr/>
        </p:nvSpPr>
        <p:spPr>
          <a:xfrm>
            <a:off x="5206030" y="2822123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9FB8381-43B4-F191-4403-FF72F1D64834}"/>
              </a:ext>
            </a:extLst>
          </p:cNvPr>
          <p:cNvSpPr/>
          <p:nvPr/>
        </p:nvSpPr>
        <p:spPr>
          <a:xfrm>
            <a:off x="5216357" y="3889046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483E9D6-0CA2-45CE-5A43-AA2A7D1E68CD}"/>
              </a:ext>
            </a:extLst>
          </p:cNvPr>
          <p:cNvSpPr/>
          <p:nvPr/>
        </p:nvSpPr>
        <p:spPr>
          <a:xfrm>
            <a:off x="5209002" y="4100902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ED68A5E-F913-80D6-CA1D-A5E5FFB5FECA}"/>
              </a:ext>
            </a:extLst>
          </p:cNvPr>
          <p:cNvSpPr/>
          <p:nvPr/>
        </p:nvSpPr>
        <p:spPr>
          <a:xfrm>
            <a:off x="5210194" y="4304212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732281B-6C33-678B-0F8C-53E5CEAC76F9}"/>
              </a:ext>
            </a:extLst>
          </p:cNvPr>
          <p:cNvSpPr/>
          <p:nvPr/>
        </p:nvSpPr>
        <p:spPr>
          <a:xfrm>
            <a:off x="5214577" y="4525577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BC14C46-5844-4697-94A4-4E1D47C0E4C8}"/>
              </a:ext>
            </a:extLst>
          </p:cNvPr>
          <p:cNvSpPr/>
          <p:nvPr/>
        </p:nvSpPr>
        <p:spPr>
          <a:xfrm>
            <a:off x="5213275" y="4739582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AC4C3FF-8161-9918-8398-B7AF020CF2D9}"/>
              </a:ext>
            </a:extLst>
          </p:cNvPr>
          <p:cNvSpPr/>
          <p:nvPr/>
        </p:nvSpPr>
        <p:spPr>
          <a:xfrm>
            <a:off x="5215634" y="4950376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F24D6F8-E494-A8D0-4BB1-042C18351DED}"/>
              </a:ext>
            </a:extLst>
          </p:cNvPr>
          <p:cNvSpPr/>
          <p:nvPr/>
        </p:nvSpPr>
        <p:spPr>
          <a:xfrm>
            <a:off x="5207811" y="5167765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51A2DCBD-667B-0EAB-CD4E-A4920253EC99}"/>
              </a:ext>
            </a:extLst>
          </p:cNvPr>
          <p:cNvSpPr/>
          <p:nvPr/>
        </p:nvSpPr>
        <p:spPr>
          <a:xfrm>
            <a:off x="5210194" y="5378559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98E30B3-0F07-87B7-9130-152E7C7A4A68}"/>
              </a:ext>
            </a:extLst>
          </p:cNvPr>
          <p:cNvSpPr/>
          <p:nvPr/>
        </p:nvSpPr>
        <p:spPr>
          <a:xfrm>
            <a:off x="5208275" y="5592564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75D54573-F039-DFA9-8B5C-B43B90BBACC1}"/>
              </a:ext>
            </a:extLst>
          </p:cNvPr>
          <p:cNvSpPr/>
          <p:nvPr/>
        </p:nvSpPr>
        <p:spPr>
          <a:xfrm>
            <a:off x="5213846" y="3042084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2CE4D063-8128-F1B1-0F39-5335AE715AE0}"/>
              </a:ext>
            </a:extLst>
          </p:cNvPr>
          <p:cNvSpPr/>
          <p:nvPr/>
        </p:nvSpPr>
        <p:spPr>
          <a:xfrm>
            <a:off x="5206031" y="3246187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E3189E6-F51D-7B1C-8222-D343787B1D8D}"/>
              </a:ext>
            </a:extLst>
          </p:cNvPr>
          <p:cNvSpPr/>
          <p:nvPr/>
        </p:nvSpPr>
        <p:spPr>
          <a:xfrm>
            <a:off x="5206031" y="3466597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 Box 46">
            <a:extLst>
              <a:ext uri="{FF2B5EF4-FFF2-40B4-BE49-F238E27FC236}">
                <a16:creationId xmlns:a16="http://schemas.microsoft.com/office/drawing/2014/main" id="{F07F8906-C3AC-9B5C-C432-8A5F7B570A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8028" y="5832198"/>
            <a:ext cx="59600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H =  </a:t>
            </a:r>
            <a:r>
              <a:rPr lang="en-US" altLang="zh-CN" sz="1000" dirty="0">
                <a:solidFill>
                  <a:srgbClr val="FF0000"/>
                </a:solidFill>
                <a:ea typeface="宋体" panose="02010600030101010101" pitchFamily="2" charset="-122"/>
              </a:rPr>
              <a:t>3</a:t>
            </a:r>
            <a:r>
              <a:rPr lang="en-US" altLang="en-US" sz="1000" dirty="0"/>
              <a:t> </a:t>
            </a:r>
            <a:endParaRPr lang="en-US" altLang="zh-CN" sz="1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6" name="Table 25">
                <a:extLst>
                  <a:ext uri="{FF2B5EF4-FFF2-40B4-BE49-F238E27FC236}">
                    <a16:creationId xmlns:a16="http://schemas.microsoft.com/office/drawing/2014/main" id="{A0F99C90-7536-63C7-AAA2-1F69EF37D47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462740" y="5832198"/>
              <a:ext cx="2161890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0210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19710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altLang="zh-CN" sz="100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6" name="Table 25">
                <a:extLst>
                  <a:ext uri="{FF2B5EF4-FFF2-40B4-BE49-F238E27FC236}">
                    <a16:creationId xmlns:a16="http://schemas.microsoft.com/office/drawing/2014/main" id="{A0F99C90-7536-63C7-AAA2-1F69EF37D47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462740" y="5832198"/>
              <a:ext cx="2161890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0210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r="-8102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97500" r="-69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202564" r="-6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295000" r="-49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405128" r="-405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492500" r="-29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607692" r="-20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690000" r="-9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81025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le 26">
                <a:extLst>
                  <a:ext uri="{FF2B5EF4-FFF2-40B4-BE49-F238E27FC236}">
                    <a16:creationId xmlns:a16="http://schemas.microsoft.com/office/drawing/2014/main" id="{C1BB3944-CAE0-4E75-D013-AAD1A504A97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82980734"/>
                  </p:ext>
                </p:extLst>
              </p:nvPr>
            </p:nvGraphicFramePr>
            <p:xfrm>
              <a:off x="4815854" y="2551235"/>
              <a:ext cx="343879" cy="3200400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343879">
                      <a:extLst>
                        <a:ext uri="{9D8B030D-6E8A-4147-A177-3AD203B41FA5}">
                          <a16:colId xmlns:a16="http://schemas.microsoft.com/office/drawing/2014/main" val="523380122"/>
                        </a:ext>
                      </a:extLst>
                    </a:gridCol>
                  </a:tblGrid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85014266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0316110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01585346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75509874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13229931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3869659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4424391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64064894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34508781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3139626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0312158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9851399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13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6751682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14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6243346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15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5539459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le 26">
                <a:extLst>
                  <a:ext uri="{FF2B5EF4-FFF2-40B4-BE49-F238E27FC236}">
                    <a16:creationId xmlns:a16="http://schemas.microsoft.com/office/drawing/2014/main" id="{C1BB3944-CAE0-4E75-D013-AAD1A504A97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82980734"/>
                  </p:ext>
                </p:extLst>
              </p:nvPr>
            </p:nvGraphicFramePr>
            <p:xfrm>
              <a:off x="4815854" y="2551235"/>
              <a:ext cx="343879" cy="3200400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343879">
                      <a:extLst>
                        <a:ext uri="{9D8B030D-6E8A-4147-A177-3AD203B41FA5}">
                          <a16:colId xmlns:a16="http://schemas.microsoft.com/office/drawing/2014/main" val="523380122"/>
                        </a:ext>
                      </a:extLst>
                    </a:gridCol>
                  </a:tblGrid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2857" r="-7018" b="-14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85014266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102857" r="-7018" b="-13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0316110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202857" r="-7018" b="-12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01585346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302857" r="-7018" b="-11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75509874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402857" r="-7018" b="-10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3229931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502857" r="-7018" b="-9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93869659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602857" r="-7018" b="-8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4424391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683333" r="-7018" b="-6861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64064894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805714" r="-7018" b="-6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34508781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905714" r="-7018" b="-5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3139626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1005714" r="-7018" b="-4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0312158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1105714" r="-7018" b="-3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9851399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1205714" r="-7018" b="-2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51682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1305714" r="-7018" b="-1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6243346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1405714" r="-7018" b="-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5539459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5" name="Text Box 46">
            <a:extLst>
              <a:ext uri="{FF2B5EF4-FFF2-40B4-BE49-F238E27FC236}">
                <a16:creationId xmlns:a16="http://schemas.microsoft.com/office/drawing/2014/main" id="{D501BEC5-BD2D-D247-C1D9-2304E01CD5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119" y="5223703"/>
            <a:ext cx="37830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The corresponding instance for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zh-CN" sz="1400" dirty="0">
                <a:ea typeface="宋体" panose="02010600030101010101" pitchFamily="2" charset="-122"/>
              </a:rPr>
              <a:t> is</a:t>
            </a:r>
          </a:p>
        </p:txBody>
      </p:sp>
      <p:sp>
        <p:nvSpPr>
          <p:cNvPr id="28" name="Text Box 46">
            <a:extLst>
              <a:ext uri="{FF2B5EF4-FFF2-40B4-BE49-F238E27FC236}">
                <a16:creationId xmlns:a16="http://schemas.microsoft.com/office/drawing/2014/main" id="{C208C1F9-CD0A-F832-FB10-FE608BD09E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119" y="5606599"/>
            <a:ext cx="391984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(1010100100, 1000010110, 1101110000, 1010001011,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1001000001, 1100001000, 100000000, 10000000,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1000000, 100000, 10000, 1000, 100, 10, 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3222222222)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C3B2106-6CBE-3965-F918-9BDEEB518A72}"/>
              </a:ext>
            </a:extLst>
          </p:cNvPr>
          <p:cNvCxnSpPr>
            <a:cxnSpLocks/>
          </p:cNvCxnSpPr>
          <p:nvPr/>
        </p:nvCxnSpPr>
        <p:spPr>
          <a:xfrm flipH="1">
            <a:off x="1595676" y="4664975"/>
            <a:ext cx="3138694" cy="52998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431A45B5-3A99-7AF8-05FC-AE2952279954}"/>
              </a:ext>
            </a:extLst>
          </p:cNvPr>
          <p:cNvCxnSpPr>
            <a:cxnSpLocks/>
          </p:cNvCxnSpPr>
          <p:nvPr/>
        </p:nvCxnSpPr>
        <p:spPr>
          <a:xfrm flipV="1">
            <a:off x="928257" y="4142321"/>
            <a:ext cx="286550" cy="19128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 Box 46">
            <a:extLst>
              <a:ext uri="{FF2B5EF4-FFF2-40B4-BE49-F238E27FC236}">
                <a16:creationId xmlns:a16="http://schemas.microsoft.com/office/drawing/2014/main" id="{314AF01F-87F2-580C-669A-F27B160A23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049" y="4319476"/>
            <a:ext cx="11386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the graph G</a:t>
            </a:r>
          </a:p>
        </p:txBody>
      </p:sp>
    </p:spTree>
    <p:extLst>
      <p:ext uri="{BB962C8B-B14F-4D97-AF65-F5344CB8AC3E}">
        <p14:creationId xmlns:p14="http://schemas.microsoft.com/office/powerpoint/2010/main" val="22319771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33E36-96FB-603C-70A8-7AAEE090B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2931A61F-6B19-3CBE-9F27-C2642963A13F}"/>
              </a:ext>
            </a:extLst>
          </p:cNvPr>
          <p:cNvGraphicFramePr>
            <a:graphicFrameLocks noGrp="1"/>
          </p:cNvGraphicFramePr>
          <p:nvPr/>
        </p:nvGraphicFramePr>
        <p:xfrm>
          <a:off x="7814425" y="4292929"/>
          <a:ext cx="393577" cy="121319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3577">
                  <a:extLst>
                    <a:ext uri="{9D8B030D-6E8A-4147-A177-3AD203B41FA5}">
                      <a16:colId xmlns:a16="http://schemas.microsoft.com/office/drawing/2014/main" val="3026311398"/>
                    </a:ext>
                  </a:extLst>
                </a:gridCol>
              </a:tblGrid>
              <a:tr h="277753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v</a:t>
                      </a:r>
                      <a:r>
                        <a:rPr lang="en-US" sz="1000" baseline="-25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20546"/>
                  </a:ext>
                </a:extLst>
              </a:tr>
              <a:tr h="255154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v</a:t>
                      </a:r>
                      <a:r>
                        <a:rPr lang="en-US" sz="1000" baseline="-25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650277"/>
                  </a:ext>
                </a:extLst>
              </a:tr>
              <a:tr h="304144">
                <a:tc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52988"/>
                  </a:ext>
                </a:extLst>
              </a:tr>
              <a:tr h="376142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/>
                        <a:t>v</a:t>
                      </a:r>
                      <a:r>
                        <a:rPr lang="en-US" sz="1000" baseline="-25000" dirty="0" err="1"/>
                        <a:t>n</a:t>
                      </a:r>
                      <a:endParaRPr lang="en-US" sz="10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22270"/>
                  </a:ext>
                </a:extLst>
              </a:tr>
            </a:tbl>
          </a:graphicData>
        </a:graphic>
      </p:graphicFrame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B28D1BC-3349-16B2-0F46-562C19F3BD4C}"/>
              </a:ext>
            </a:extLst>
          </p:cNvPr>
          <p:cNvCxnSpPr>
            <a:cxnSpLocks/>
          </p:cNvCxnSpPr>
          <p:nvPr/>
        </p:nvCxnSpPr>
        <p:spPr>
          <a:xfrm flipV="1">
            <a:off x="7910784" y="4316097"/>
            <a:ext cx="1" cy="105929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46">
            <a:extLst>
              <a:ext uri="{FF2B5EF4-FFF2-40B4-BE49-F238E27FC236}">
                <a16:creationId xmlns:a16="http://schemas.microsoft.com/office/drawing/2014/main" id="{F936963F-DE36-AFCF-BF8C-B626D0D75E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79D0348D-1AF0-EE1F-5459-A807E323E1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4696" y="4370798"/>
            <a:ext cx="66434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(G, k)</a:t>
            </a:r>
            <a:r>
              <a:rPr lang="en-US" altLang="en-US" sz="1600" dirty="0"/>
              <a:t> 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240FB3F-CE06-9630-0156-AA1BFEA44CC3}"/>
              </a:ext>
            </a:extLst>
          </p:cNvPr>
          <p:cNvCxnSpPr>
            <a:cxnSpLocks/>
          </p:cNvCxnSpPr>
          <p:nvPr/>
        </p:nvCxnSpPr>
        <p:spPr>
          <a:xfrm>
            <a:off x="2918805" y="4540075"/>
            <a:ext cx="1580225" cy="25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B18C0110-D390-F3C0-D0EF-6B6698CB03A3}"/>
              </a:ext>
            </a:extLst>
          </p:cNvPr>
          <p:cNvGraphicFramePr>
            <a:graphicFrameLocks noGrp="1"/>
          </p:cNvGraphicFramePr>
          <p:nvPr/>
        </p:nvGraphicFramePr>
        <p:xfrm>
          <a:off x="5347273" y="3992550"/>
          <a:ext cx="2544974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5095">
                  <a:extLst>
                    <a:ext uri="{9D8B030D-6E8A-4147-A177-3AD203B41FA5}">
                      <a16:colId xmlns:a16="http://schemas.microsoft.com/office/drawing/2014/main" val="4051857935"/>
                    </a:ext>
                  </a:extLst>
                </a:gridCol>
                <a:gridCol w="384291">
                  <a:extLst>
                    <a:ext uri="{9D8B030D-6E8A-4147-A177-3AD203B41FA5}">
                      <a16:colId xmlns:a16="http://schemas.microsoft.com/office/drawing/2014/main" val="2325076587"/>
                    </a:ext>
                  </a:extLst>
                </a:gridCol>
                <a:gridCol w="1266956">
                  <a:extLst>
                    <a:ext uri="{9D8B030D-6E8A-4147-A177-3AD203B41FA5}">
                      <a16:colId xmlns:a16="http://schemas.microsoft.com/office/drawing/2014/main" val="2567440026"/>
                    </a:ext>
                  </a:extLst>
                </a:gridCol>
                <a:gridCol w="498632">
                  <a:extLst>
                    <a:ext uri="{9D8B030D-6E8A-4147-A177-3AD203B41FA5}">
                      <a16:colId xmlns:a16="http://schemas.microsoft.com/office/drawing/2014/main" val="681947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 dirty="0"/>
                        <a:t>e</a:t>
                      </a:r>
                      <a:r>
                        <a:rPr lang="en-US" sz="10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e</a:t>
                      </a:r>
                      <a:r>
                        <a:rPr lang="en-US" sz="10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err="1"/>
                        <a:t>e</a:t>
                      </a:r>
                      <a:r>
                        <a:rPr lang="en-US" sz="1000" baseline="-25000" dirty="0" err="1"/>
                        <a:t>m</a:t>
                      </a:r>
                      <a:endParaRPr lang="en-US" sz="10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237363"/>
                  </a:ext>
                </a:extLst>
              </a:tr>
            </a:tbl>
          </a:graphicData>
        </a:graphic>
      </p:graphicFrame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1BCCF5AC-CB8E-36E5-38A3-16F8CBE79B99}"/>
              </a:ext>
            </a:extLst>
          </p:cNvPr>
          <p:cNvCxnSpPr/>
          <p:nvPr/>
        </p:nvCxnSpPr>
        <p:spPr>
          <a:xfrm>
            <a:off x="5347273" y="4210726"/>
            <a:ext cx="238665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Table 41">
            <a:extLst>
              <a:ext uri="{FF2B5EF4-FFF2-40B4-BE49-F238E27FC236}">
                <a16:creationId xmlns:a16="http://schemas.microsoft.com/office/drawing/2014/main" id="{EBC7767D-2102-B230-3973-312AE13CC48D}"/>
              </a:ext>
            </a:extLst>
          </p:cNvPr>
          <p:cNvGraphicFramePr>
            <a:graphicFrameLocks noGrp="1"/>
          </p:cNvGraphicFramePr>
          <p:nvPr/>
        </p:nvGraphicFramePr>
        <p:xfrm>
          <a:off x="5082689" y="4286001"/>
          <a:ext cx="296864" cy="12010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864">
                  <a:extLst>
                    <a:ext uri="{9D8B030D-6E8A-4147-A177-3AD203B41FA5}">
                      <a16:colId xmlns:a16="http://schemas.microsoft.com/office/drawing/2014/main" val="3026311398"/>
                    </a:ext>
                  </a:extLst>
                </a:gridCol>
              </a:tblGrid>
              <a:tr h="26768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20546"/>
                  </a:ext>
                </a:extLst>
              </a:tr>
              <a:tr h="266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650277"/>
                  </a:ext>
                </a:extLst>
              </a:tr>
              <a:tr h="307546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52988"/>
                  </a:ext>
                </a:extLst>
              </a:tr>
              <a:tr h="3449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22270"/>
                  </a:ext>
                </a:extLst>
              </a:tr>
            </a:tbl>
          </a:graphicData>
        </a:graphic>
      </p:graphicFrame>
      <p:sp>
        <p:nvSpPr>
          <p:cNvPr id="43" name="TextBox 42">
            <a:extLst>
              <a:ext uri="{FF2B5EF4-FFF2-40B4-BE49-F238E27FC236}">
                <a16:creationId xmlns:a16="http://schemas.microsoft.com/office/drawing/2014/main" id="{91DAD609-FFD3-AEFD-7473-F67B4A502094}"/>
              </a:ext>
            </a:extLst>
          </p:cNvPr>
          <p:cNvSpPr txBox="1"/>
          <p:nvPr/>
        </p:nvSpPr>
        <p:spPr>
          <a:xfrm>
            <a:off x="7884346" y="4801530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⁞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6D2F987-4386-820D-021E-BD19769D2038}"/>
              </a:ext>
            </a:extLst>
          </p:cNvPr>
          <p:cNvSpPr txBox="1"/>
          <p:nvPr/>
        </p:nvSpPr>
        <p:spPr>
          <a:xfrm>
            <a:off x="5128090" y="4816588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⁞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2E04295-341B-AAF8-DCEE-C9FE259A8F07}"/>
              </a:ext>
            </a:extLst>
          </p:cNvPr>
          <p:cNvSpPr txBox="1"/>
          <p:nvPr/>
        </p:nvSpPr>
        <p:spPr>
          <a:xfrm>
            <a:off x="5409542" y="4810302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⁞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EB4B4D0-780C-6A11-7C50-4B888F0D8B51}"/>
              </a:ext>
            </a:extLst>
          </p:cNvPr>
          <p:cNvSpPr txBox="1"/>
          <p:nvPr/>
        </p:nvSpPr>
        <p:spPr>
          <a:xfrm>
            <a:off x="5810211" y="4807920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⁞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004DCAF-6FA9-73ED-E4C0-208D9979F196}"/>
              </a:ext>
            </a:extLst>
          </p:cNvPr>
          <p:cNvSpPr txBox="1"/>
          <p:nvPr/>
        </p:nvSpPr>
        <p:spPr>
          <a:xfrm>
            <a:off x="7438821" y="4816588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⁞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E39354E-1FE2-1DEA-44A6-A8653EAD635C}"/>
              </a:ext>
            </a:extLst>
          </p:cNvPr>
          <p:cNvSpPr/>
          <p:nvPr/>
        </p:nvSpPr>
        <p:spPr>
          <a:xfrm>
            <a:off x="5069145" y="4316096"/>
            <a:ext cx="2664785" cy="202108"/>
          </a:xfrm>
          <a:prstGeom prst="roundRect">
            <a:avLst/>
          </a:prstGeom>
          <a:noFill/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3C0A87D8-41AB-2EA4-180E-8EE73DF19C69}"/>
              </a:ext>
            </a:extLst>
          </p:cNvPr>
          <p:cNvSpPr/>
          <p:nvPr/>
        </p:nvSpPr>
        <p:spPr>
          <a:xfrm>
            <a:off x="5069145" y="4602149"/>
            <a:ext cx="2664785" cy="202108"/>
          </a:xfrm>
          <a:prstGeom prst="roundRect">
            <a:avLst/>
          </a:prstGeom>
          <a:noFill/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1BCAEE40-C001-FF53-3D29-F984F82BC928}"/>
              </a:ext>
            </a:extLst>
          </p:cNvPr>
          <p:cNvSpPr/>
          <p:nvPr/>
        </p:nvSpPr>
        <p:spPr>
          <a:xfrm>
            <a:off x="5086292" y="5173280"/>
            <a:ext cx="2664785" cy="202108"/>
          </a:xfrm>
          <a:prstGeom prst="roundRect">
            <a:avLst/>
          </a:prstGeom>
          <a:noFill/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 Box 46">
            <a:extLst>
              <a:ext uri="{FF2B5EF4-FFF2-40B4-BE49-F238E27FC236}">
                <a16:creationId xmlns:a16="http://schemas.microsoft.com/office/drawing/2014/main" id="{6363BEA0-9846-AEEC-8C10-3B8B76F8DE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3930" y="3635571"/>
            <a:ext cx="1142800" cy="46166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buNone/>
            </a:pPr>
            <a:r>
              <a:rPr lang="en-US" sz="1200" dirty="0"/>
              <a:t>Regard each as an integer</a:t>
            </a:r>
            <a:endParaRPr lang="en-US" sz="1200" baseline="-25000" dirty="0"/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3C4F6E49-9E52-CF48-539E-ED42B38A7E1E}"/>
              </a:ext>
            </a:extLst>
          </p:cNvPr>
          <p:cNvCxnSpPr>
            <a:cxnSpLocks/>
          </p:cNvCxnSpPr>
          <p:nvPr/>
        </p:nvCxnSpPr>
        <p:spPr>
          <a:xfrm flipH="1">
            <a:off x="7733931" y="4097236"/>
            <a:ext cx="247094" cy="2735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ACD8769D-0D46-31B9-CA44-3618A1E8F6C7}"/>
              </a:ext>
            </a:extLst>
          </p:cNvPr>
          <p:cNvCxnSpPr>
            <a:cxnSpLocks/>
          </p:cNvCxnSpPr>
          <p:nvPr/>
        </p:nvCxnSpPr>
        <p:spPr>
          <a:xfrm flipH="1">
            <a:off x="7746545" y="4089828"/>
            <a:ext cx="333687" cy="51232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C5A55FF-A75F-F035-660A-ACEBA59AC5DC}"/>
              </a:ext>
            </a:extLst>
          </p:cNvPr>
          <p:cNvCxnSpPr>
            <a:cxnSpLocks/>
          </p:cNvCxnSpPr>
          <p:nvPr/>
        </p:nvCxnSpPr>
        <p:spPr>
          <a:xfrm flipH="1">
            <a:off x="7699901" y="4082089"/>
            <a:ext cx="489434" cy="123170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3" name="Table 52">
            <a:extLst>
              <a:ext uri="{FF2B5EF4-FFF2-40B4-BE49-F238E27FC236}">
                <a16:creationId xmlns:a16="http://schemas.microsoft.com/office/drawing/2014/main" id="{58E313B2-FF08-E9AD-FEC8-48238BE4F1BB}"/>
              </a:ext>
            </a:extLst>
          </p:cNvPr>
          <p:cNvGraphicFramePr>
            <a:graphicFrameLocks noGrp="1"/>
          </p:cNvGraphicFramePr>
          <p:nvPr/>
        </p:nvGraphicFramePr>
        <p:xfrm>
          <a:off x="1096684" y="5501662"/>
          <a:ext cx="2809560" cy="274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1667">
                  <a:extLst>
                    <a:ext uri="{9D8B030D-6E8A-4147-A177-3AD203B41FA5}">
                      <a16:colId xmlns:a16="http://schemas.microsoft.com/office/drawing/2014/main" val="2263893509"/>
                    </a:ext>
                  </a:extLst>
                </a:gridCol>
                <a:gridCol w="417251">
                  <a:extLst>
                    <a:ext uri="{9D8B030D-6E8A-4147-A177-3AD203B41FA5}">
                      <a16:colId xmlns:a16="http://schemas.microsoft.com/office/drawing/2014/main" val="3317728514"/>
                    </a:ext>
                  </a:extLst>
                </a:gridCol>
                <a:gridCol w="656947">
                  <a:extLst>
                    <a:ext uri="{9D8B030D-6E8A-4147-A177-3AD203B41FA5}">
                      <a16:colId xmlns:a16="http://schemas.microsoft.com/office/drawing/2014/main" val="2252722011"/>
                    </a:ext>
                  </a:extLst>
                </a:gridCol>
                <a:gridCol w="994299">
                  <a:extLst>
                    <a:ext uri="{9D8B030D-6E8A-4147-A177-3AD203B41FA5}">
                      <a16:colId xmlns:a16="http://schemas.microsoft.com/office/drawing/2014/main" val="2803241060"/>
                    </a:ext>
                  </a:extLst>
                </a:gridCol>
                <a:gridCol w="479396">
                  <a:extLst>
                    <a:ext uri="{9D8B030D-6E8A-4147-A177-3AD203B41FA5}">
                      <a16:colId xmlns:a16="http://schemas.microsoft.com/office/drawing/2014/main" val="199835468"/>
                    </a:ext>
                  </a:extLst>
                </a:gridCol>
              </a:tblGrid>
              <a:tr h="250837">
                <a:tc>
                  <a:txBody>
                    <a:bodyPr/>
                    <a:lstStyle/>
                    <a:p>
                      <a:r>
                        <a:rPr lang="en-US" sz="1200" dirty="0"/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627826"/>
                  </a:ext>
                </a:extLst>
              </a:tr>
            </a:tbl>
          </a:graphicData>
        </a:graphic>
      </p:graphicFrame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F2407363-833B-EE3C-D121-9CA3BB6228D9}"/>
              </a:ext>
            </a:extLst>
          </p:cNvPr>
          <p:cNvSpPr/>
          <p:nvPr/>
        </p:nvSpPr>
        <p:spPr>
          <a:xfrm>
            <a:off x="1096684" y="5544933"/>
            <a:ext cx="2664785" cy="20210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6" name="Table 55">
            <a:extLst>
              <a:ext uri="{FF2B5EF4-FFF2-40B4-BE49-F238E27FC236}">
                <a16:creationId xmlns:a16="http://schemas.microsoft.com/office/drawing/2014/main" id="{E7DD1E70-72BA-892D-54A3-D02A6D8C44ED}"/>
              </a:ext>
            </a:extLst>
          </p:cNvPr>
          <p:cNvGraphicFramePr>
            <a:graphicFrameLocks noGrp="1"/>
          </p:cNvGraphicFramePr>
          <p:nvPr/>
        </p:nvGraphicFramePr>
        <p:xfrm>
          <a:off x="5368745" y="5408590"/>
          <a:ext cx="2502029" cy="11298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5454">
                  <a:extLst>
                    <a:ext uri="{9D8B030D-6E8A-4147-A177-3AD203B41FA5}">
                      <a16:colId xmlns:a16="http://schemas.microsoft.com/office/drawing/2014/main" val="773409695"/>
                    </a:ext>
                  </a:extLst>
                </a:gridCol>
                <a:gridCol w="390618">
                  <a:extLst>
                    <a:ext uri="{9D8B030D-6E8A-4147-A177-3AD203B41FA5}">
                      <a16:colId xmlns:a16="http://schemas.microsoft.com/office/drawing/2014/main" val="1399624265"/>
                    </a:ext>
                  </a:extLst>
                </a:gridCol>
                <a:gridCol w="1233996">
                  <a:extLst>
                    <a:ext uri="{9D8B030D-6E8A-4147-A177-3AD203B41FA5}">
                      <a16:colId xmlns:a16="http://schemas.microsoft.com/office/drawing/2014/main" val="1692318720"/>
                    </a:ext>
                  </a:extLst>
                </a:gridCol>
                <a:gridCol w="471961">
                  <a:extLst>
                    <a:ext uri="{9D8B030D-6E8A-4147-A177-3AD203B41FA5}">
                      <a16:colId xmlns:a16="http://schemas.microsoft.com/office/drawing/2014/main" val="3382932938"/>
                    </a:ext>
                  </a:extLst>
                </a:gridCol>
              </a:tblGrid>
              <a:tr h="25118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</a:t>
                      </a:r>
                      <a:endParaRPr lang="en-US" sz="12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0</a:t>
                      </a:r>
                      <a:endParaRPr lang="en-US" sz="12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118306"/>
                  </a:ext>
                </a:extLst>
              </a:tr>
              <a:tr h="25118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</a:t>
                      </a:r>
                      <a:endParaRPr lang="en-US" sz="12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</a:t>
                      </a:r>
                      <a:endParaRPr lang="en-US" sz="12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69637"/>
                  </a:ext>
                </a:extLst>
              </a:tr>
              <a:tr h="305471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433520"/>
                  </a:ext>
                </a:extLst>
              </a:tr>
              <a:tr h="27577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</a:t>
                      </a:r>
                      <a:endParaRPr lang="en-US" sz="12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</a:t>
                      </a:r>
                      <a:endParaRPr lang="en-US" sz="12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876469"/>
                  </a:ext>
                </a:extLst>
              </a:tr>
            </a:tbl>
          </a:graphicData>
        </a:graphic>
      </p:graphicFrame>
      <p:graphicFrame>
        <p:nvGraphicFramePr>
          <p:cNvPr id="57" name="Table 56">
            <a:extLst>
              <a:ext uri="{FF2B5EF4-FFF2-40B4-BE49-F238E27FC236}">
                <a16:creationId xmlns:a16="http://schemas.microsoft.com/office/drawing/2014/main" id="{C32CCC99-AAC6-B2AE-9448-97EBFA433C40}"/>
              </a:ext>
            </a:extLst>
          </p:cNvPr>
          <p:cNvGraphicFramePr>
            <a:graphicFrameLocks noGrp="1"/>
          </p:cNvGraphicFramePr>
          <p:nvPr/>
        </p:nvGraphicFramePr>
        <p:xfrm>
          <a:off x="5082689" y="5408590"/>
          <a:ext cx="297180" cy="12010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7180">
                  <a:extLst>
                    <a:ext uri="{9D8B030D-6E8A-4147-A177-3AD203B41FA5}">
                      <a16:colId xmlns:a16="http://schemas.microsoft.com/office/drawing/2014/main" val="3026311398"/>
                    </a:ext>
                  </a:extLst>
                </a:gridCol>
              </a:tblGrid>
              <a:tr h="26768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2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20546"/>
                  </a:ext>
                </a:extLst>
              </a:tr>
              <a:tr h="266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2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650277"/>
                  </a:ext>
                </a:extLst>
              </a:tr>
              <a:tr h="307546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52988"/>
                  </a:ext>
                </a:extLst>
              </a:tr>
              <a:tr h="3449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2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22270"/>
                  </a:ext>
                </a:extLst>
              </a:tr>
            </a:tbl>
          </a:graphicData>
        </a:graphic>
      </p:graphicFrame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53D0E680-DCC7-1260-E4B1-68CE69357E1E}"/>
              </a:ext>
            </a:extLst>
          </p:cNvPr>
          <p:cNvSpPr/>
          <p:nvPr/>
        </p:nvSpPr>
        <p:spPr>
          <a:xfrm>
            <a:off x="5096515" y="5441234"/>
            <a:ext cx="2664785" cy="202108"/>
          </a:xfrm>
          <a:prstGeom prst="roundRect">
            <a:avLst/>
          </a:prstGeom>
          <a:noFill/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7A91EE7B-F3B9-A1C5-F7EB-C1B3AF40FA25}"/>
              </a:ext>
            </a:extLst>
          </p:cNvPr>
          <p:cNvSpPr/>
          <p:nvPr/>
        </p:nvSpPr>
        <p:spPr>
          <a:xfrm>
            <a:off x="5096515" y="5727448"/>
            <a:ext cx="2664785" cy="202108"/>
          </a:xfrm>
          <a:prstGeom prst="roundRect">
            <a:avLst/>
          </a:prstGeom>
          <a:noFill/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D9E40651-BF5B-A960-49C9-07C8D4053854}"/>
              </a:ext>
            </a:extLst>
          </p:cNvPr>
          <p:cNvSpPr/>
          <p:nvPr/>
        </p:nvSpPr>
        <p:spPr>
          <a:xfrm>
            <a:off x="5124055" y="6314733"/>
            <a:ext cx="2664785" cy="202108"/>
          </a:xfrm>
          <a:prstGeom prst="roundRect">
            <a:avLst/>
          </a:prstGeom>
          <a:noFill/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CD369155-89A7-F07A-7EDE-44F98E8D7EDC}"/>
              </a:ext>
            </a:extLst>
          </p:cNvPr>
          <p:cNvGraphicFramePr>
            <a:graphicFrameLocks noGrp="1"/>
          </p:cNvGraphicFramePr>
          <p:nvPr/>
        </p:nvGraphicFramePr>
        <p:xfrm>
          <a:off x="4611344" y="4257237"/>
          <a:ext cx="393577" cy="11960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3577">
                  <a:extLst>
                    <a:ext uri="{9D8B030D-6E8A-4147-A177-3AD203B41FA5}">
                      <a16:colId xmlns:a16="http://schemas.microsoft.com/office/drawing/2014/main" val="3026311398"/>
                    </a:ext>
                  </a:extLst>
                </a:gridCol>
              </a:tblGrid>
              <a:tr h="288473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i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20546"/>
                  </a:ext>
                </a:extLst>
              </a:tr>
              <a:tr h="288473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i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650277"/>
                  </a:ext>
                </a:extLst>
              </a:tr>
              <a:tr h="288473">
                <a:tc>
                  <a:txBody>
                    <a:bodyPr/>
                    <a:lstStyle/>
                    <a:p>
                      <a:pPr algn="ctr"/>
                      <a:endParaRPr lang="en-US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52988"/>
                  </a:ext>
                </a:extLst>
              </a:tr>
              <a:tr h="330620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i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22270"/>
                  </a:ext>
                </a:extLst>
              </a:tr>
            </a:tbl>
          </a:graphicData>
        </a:graphic>
      </p:graphicFrame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416D078E-5EB3-7513-3653-91ED2FE333BD}"/>
              </a:ext>
            </a:extLst>
          </p:cNvPr>
          <p:cNvGraphicFramePr>
            <a:graphicFrameLocks noGrp="1"/>
          </p:cNvGraphicFramePr>
          <p:nvPr/>
        </p:nvGraphicFramePr>
        <p:xfrm>
          <a:off x="4572000" y="5375510"/>
          <a:ext cx="496574" cy="11960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6574">
                  <a:extLst>
                    <a:ext uri="{9D8B030D-6E8A-4147-A177-3AD203B41FA5}">
                      <a16:colId xmlns:a16="http://schemas.microsoft.com/office/drawing/2014/main" val="3026311398"/>
                    </a:ext>
                  </a:extLst>
                </a:gridCol>
              </a:tblGrid>
              <a:tr h="288473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i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n+1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20546"/>
                  </a:ext>
                </a:extLst>
              </a:tr>
              <a:tr h="288473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i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n+2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650277"/>
                  </a:ext>
                </a:extLst>
              </a:tr>
              <a:tr h="288473">
                <a:tc>
                  <a:txBody>
                    <a:bodyPr/>
                    <a:lstStyle/>
                    <a:p>
                      <a:pPr algn="ctr"/>
                      <a:endParaRPr lang="en-US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52988"/>
                  </a:ext>
                </a:extLst>
              </a:tr>
              <a:tr h="330620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i="0" baseline="-25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n+m</a:t>
                      </a:r>
                      <a:endParaRPr lang="en-US" sz="1200" i="0" baseline="-25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22270"/>
                  </a:ext>
                </a:extLst>
              </a:tr>
            </a:tbl>
          </a:graphicData>
        </a:graphic>
      </p:graphicFrame>
      <p:sp>
        <p:nvSpPr>
          <p:cNvPr id="64" name="Text Box 46">
            <a:extLst>
              <a:ext uri="{FF2B5EF4-FFF2-40B4-BE49-F238E27FC236}">
                <a16:creationId xmlns:a16="http://schemas.microsoft.com/office/drawing/2014/main" id="{DBB41009-FB1E-F66E-F177-577684F815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381" y="4731869"/>
            <a:ext cx="3589921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There is a vertex cover of k vertices if and only if there are some numbers in </a:t>
            </a:r>
            <a:r>
              <a:rPr lang="en-US" altLang="en-US" sz="1600" dirty="0"/>
              <a:t>{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a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n+1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n+m</a:t>
            </a:r>
            <a:r>
              <a:rPr lang="en-US" altLang="en-US" sz="1600" dirty="0"/>
              <a:t>} </a:t>
            </a:r>
            <a:r>
              <a:rPr lang="en-US" altLang="zh-CN" sz="1600" dirty="0">
                <a:ea typeface="宋体" panose="02010600030101010101" pitchFamily="2" charset="-122"/>
              </a:rPr>
              <a:t>whose sum is</a:t>
            </a:r>
          </a:p>
        </p:txBody>
      </p:sp>
      <p:graphicFrame>
        <p:nvGraphicFramePr>
          <p:cNvPr id="54" name="Table 53">
            <a:extLst>
              <a:ext uri="{FF2B5EF4-FFF2-40B4-BE49-F238E27FC236}">
                <a16:creationId xmlns:a16="http://schemas.microsoft.com/office/drawing/2014/main" id="{6082CBC9-BFA7-D3C7-C3E9-D6CDC1972157}"/>
              </a:ext>
            </a:extLst>
          </p:cNvPr>
          <p:cNvGraphicFramePr>
            <a:graphicFrameLocks noGrp="1"/>
          </p:cNvGraphicFramePr>
          <p:nvPr/>
        </p:nvGraphicFramePr>
        <p:xfrm>
          <a:off x="5362276" y="4269947"/>
          <a:ext cx="2502029" cy="11298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5454">
                  <a:extLst>
                    <a:ext uri="{9D8B030D-6E8A-4147-A177-3AD203B41FA5}">
                      <a16:colId xmlns:a16="http://schemas.microsoft.com/office/drawing/2014/main" val="773409695"/>
                    </a:ext>
                  </a:extLst>
                </a:gridCol>
                <a:gridCol w="390618">
                  <a:extLst>
                    <a:ext uri="{9D8B030D-6E8A-4147-A177-3AD203B41FA5}">
                      <a16:colId xmlns:a16="http://schemas.microsoft.com/office/drawing/2014/main" val="1399624265"/>
                    </a:ext>
                  </a:extLst>
                </a:gridCol>
                <a:gridCol w="1233996">
                  <a:extLst>
                    <a:ext uri="{9D8B030D-6E8A-4147-A177-3AD203B41FA5}">
                      <a16:colId xmlns:a16="http://schemas.microsoft.com/office/drawing/2014/main" val="1692318720"/>
                    </a:ext>
                  </a:extLst>
                </a:gridCol>
                <a:gridCol w="471961">
                  <a:extLst>
                    <a:ext uri="{9D8B030D-6E8A-4147-A177-3AD203B41FA5}">
                      <a16:colId xmlns:a16="http://schemas.microsoft.com/office/drawing/2014/main" val="3382932938"/>
                    </a:ext>
                  </a:extLst>
                </a:gridCol>
              </a:tblGrid>
              <a:tr h="251184"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1m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118306"/>
                  </a:ext>
                </a:extLst>
              </a:tr>
              <a:tr h="251184"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2m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69637"/>
                  </a:ext>
                </a:extLst>
              </a:tr>
              <a:tr h="305471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433520"/>
                  </a:ext>
                </a:extLst>
              </a:tr>
              <a:tr h="275770"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n2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b</a:t>
                      </a:r>
                      <a:r>
                        <a:rPr lang="en-US" sz="1200" baseline="-25000" dirty="0" err="1"/>
                        <a:t>nm</a:t>
                      </a:r>
                      <a:endParaRPr lang="en-US" sz="12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876469"/>
                  </a:ext>
                </a:extLst>
              </a:tr>
            </a:tbl>
          </a:graphicData>
        </a:graphic>
      </p:graphicFrame>
      <p:sp>
        <p:nvSpPr>
          <p:cNvPr id="3" name="Text Box 46">
            <a:extLst>
              <a:ext uri="{FF2B5EF4-FFF2-40B4-BE49-F238E27FC236}">
                <a16:creationId xmlns:a16="http://schemas.microsoft.com/office/drawing/2014/main" id="{E185B1CA-B164-A09C-9C47-6FF838F680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1605163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Now we have three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 problems: </a:t>
            </a:r>
            <a:r>
              <a:rPr lang="en-US" altLang="en-US" sz="2000" dirty="0">
                <a:solidFill>
                  <a:srgbClr val="00B050"/>
                </a:solidFill>
              </a:rPr>
              <a:t>SAT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rgbClr val="00B050"/>
                </a:solidFill>
              </a:rPr>
              <a:t>IS</a:t>
            </a:r>
            <a:r>
              <a:rPr lang="en-US" altLang="en-US" sz="2000" dirty="0"/>
              <a:t>, and </a:t>
            </a:r>
            <a:r>
              <a:rPr lang="en-US" altLang="en-US" sz="2000" dirty="0">
                <a:solidFill>
                  <a:srgbClr val="00B050"/>
                </a:solidFill>
              </a:rPr>
              <a:t>VC</a:t>
            </a:r>
            <a:r>
              <a:rPr lang="en-US" altLang="en-US" sz="2000" dirty="0"/>
              <a:t>.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80EC1C0C-86F7-DD66-2514-387734FD25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3647612"/>
            <a:ext cx="14065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We show: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46">
                <a:extLst>
                  <a:ext uri="{FF2B5EF4-FFF2-40B4-BE49-F238E27FC236}">
                    <a16:creationId xmlns:a16="http://schemas.microsoft.com/office/drawing/2014/main" id="{862B705D-9886-5DD8-4CD2-743B3073EB1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02187" y="3672101"/>
                <a:ext cx="615578" cy="41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zh-CN" sz="2000" dirty="0">
                    <a:ea typeface="宋体" panose="02010600030101010101" pitchFamily="2" charset="-122"/>
                  </a:rPr>
                  <a:t>   </a:t>
                </a:r>
              </a:p>
            </p:txBody>
          </p:sp>
        </mc:Choice>
        <mc:Fallback xmlns="">
          <p:sp>
            <p:nvSpPr>
              <p:cNvPr id="5" name="Text Box 46">
                <a:extLst>
                  <a:ext uri="{FF2B5EF4-FFF2-40B4-BE49-F238E27FC236}">
                    <a16:creationId xmlns:a16="http://schemas.microsoft.com/office/drawing/2014/main" id="{67032592-937A-92C3-E4F4-BB8A54B210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02187" y="3672101"/>
                <a:ext cx="615578" cy="418513"/>
              </a:xfrm>
              <a:prstGeom prst="rect">
                <a:avLst/>
              </a:prstGeom>
              <a:blipFill>
                <a:blip r:embed="rId2"/>
                <a:stretch>
                  <a:fillRect b="-144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46">
            <a:extLst>
              <a:ext uri="{FF2B5EF4-FFF2-40B4-BE49-F238E27FC236}">
                <a16:creationId xmlns:a16="http://schemas.microsoft.com/office/drawing/2014/main" id="{4289A8B6-A2D4-F883-4D5C-C6FF98976D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0586" y="3647612"/>
            <a:ext cx="152248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en-US" sz="2000" dirty="0">
                <a:solidFill>
                  <a:srgbClr val="00B050"/>
                </a:solidFill>
              </a:rPr>
              <a:t> </a:t>
            </a:r>
            <a:endParaRPr lang="en-US" altLang="zh-CN" sz="2000" dirty="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FAD8426F-9FD2-0B95-3BC0-A833267B01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107" y="3681303"/>
            <a:ext cx="6643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VC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23B5740-FF87-793D-AFD4-2257818F280F}"/>
              </a:ext>
            </a:extLst>
          </p:cNvPr>
          <p:cNvGrpSpPr/>
          <p:nvPr/>
        </p:nvGrpSpPr>
        <p:grpSpPr>
          <a:xfrm>
            <a:off x="835364" y="2514491"/>
            <a:ext cx="7234439" cy="1032375"/>
            <a:chOff x="871472" y="2589714"/>
            <a:chExt cx="7234439" cy="103237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3">
                  <a:extLst>
                    <a:ext uri="{FF2B5EF4-FFF2-40B4-BE49-F238E27FC236}">
                      <a16:creationId xmlns:a16="http://schemas.microsoft.com/office/drawing/2014/main" id="{E2801F0F-06C7-A766-ABA4-33150C87B32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71472" y="2589714"/>
                  <a:ext cx="7234439" cy="1032375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>
                      <a:solidFill>
                        <a:schemeClr val="tx1"/>
                      </a:solidFill>
                      <a:latin typeface="+mn-lt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altLang="en-US" sz="1400" dirty="0">
                      <a:solidFill>
                        <a:srgbClr val="FF0000"/>
                      </a:solidFill>
                    </a:rPr>
                    <a:t>Vertex-Cover (</a:t>
                  </a:r>
                  <a:r>
                    <a:rPr lang="en-US" altLang="en-US" sz="1400" dirty="0">
                      <a:solidFill>
                        <a:srgbClr val="00B050"/>
                      </a:solidFill>
                    </a:rPr>
                    <a:t>VC</a:t>
                  </a:r>
                  <a:r>
                    <a:rPr lang="en-US" altLang="en-US" sz="1400" dirty="0">
                      <a:solidFill>
                        <a:srgbClr val="FF0000"/>
                      </a:solidFill>
                    </a:rPr>
                    <a:t>). </a:t>
                  </a:r>
                  <a:r>
                    <a:rPr lang="en-US" altLang="en-US" sz="1400" dirty="0"/>
                    <a:t>Given a graph G and an integer k, can we find a set C of k vertices in G such that every edge of G has at least one end in C?</a:t>
                  </a:r>
                </a:p>
                <a:p>
                  <a:pPr marL="0" indent="0">
                    <a:buNone/>
                  </a:pPr>
                  <a:r>
                    <a:rPr lang="en-US" altLang="en-US" sz="1400" dirty="0">
                      <a:solidFill>
                        <a:srgbClr val="FF0000"/>
                      </a:solidFill>
                    </a:rPr>
                    <a:t>Subset-Sum.</a:t>
                  </a:r>
                  <a:r>
                    <a:rPr lang="en-US" altLang="en-US" sz="1400" dirty="0"/>
                    <a:t> Given a set S = {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…, 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</a:t>
                  </a:r>
                  <a:r>
                    <a:rPr lang="en-US" altLang="en-US" sz="1400" dirty="0"/>
                    <a:t>} of integers and an integer H, is there a subset S’ of S whose sum is exactly H, i.e.,  </a:t>
                  </a:r>
                  <a14:m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pt-BR" alt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en-US" sz="1400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altLang="en-US" sz="1400" b="0" i="1" baseline="3000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a14:m>
                  <a:r>
                    <a:rPr lang="en-US" altLang="en-US" sz="1400" dirty="0"/>
                    <a:t> = H ?</a:t>
                  </a:r>
                </a:p>
                <a:p>
                  <a:pPr marL="0" indent="0">
                    <a:buNone/>
                  </a:pPr>
                  <a:endParaRPr lang="en-US" altLang="en-US" sz="1400" dirty="0"/>
                </a:p>
              </p:txBody>
            </p:sp>
          </mc:Choice>
          <mc:Fallback xmlns="">
            <p:sp>
              <p:nvSpPr>
                <p:cNvPr id="11" name="Rectangle 3">
                  <a:extLst>
                    <a:ext uri="{FF2B5EF4-FFF2-40B4-BE49-F238E27FC236}">
                      <a16:creationId xmlns:a16="http://schemas.microsoft.com/office/drawing/2014/main" id="{AF150D75-D0C2-4FA9-A24E-62B0BCB25A6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71472" y="2589714"/>
                  <a:ext cx="7234439" cy="1032375"/>
                </a:xfrm>
                <a:prstGeom prst="rect">
                  <a:avLst/>
                </a:prstGeom>
                <a:blipFill>
                  <a:blip r:embed="rId3"/>
                  <a:stretch>
                    <a:fillRect l="-168" r="-420" b="-41618"/>
                  </a:stretch>
                </a:blip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990C1C8-C9CB-46EC-D919-98533BFFAE99}"/>
                </a:ext>
              </a:extLst>
            </p:cNvPr>
            <p:cNvCxnSpPr>
              <a:cxnSpLocks/>
            </p:cNvCxnSpPr>
            <p:nvPr/>
          </p:nvCxnSpPr>
          <p:spPr>
            <a:xfrm>
              <a:off x="871472" y="3098754"/>
              <a:ext cx="723443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Box 46">
            <a:extLst>
              <a:ext uri="{FF2B5EF4-FFF2-40B4-BE49-F238E27FC236}">
                <a16:creationId xmlns:a16="http://schemas.microsoft.com/office/drawing/2014/main" id="{584CD269-B197-DB8B-26F4-9084DCDEAE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9" y="2069074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Example 3.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zh-CN" sz="2000" dirty="0">
                <a:ea typeface="宋体" panose="02010600030101010101" pitchFamily="2" charset="-122"/>
              </a:rPr>
              <a:t> is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–complete.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5F2B6809-B506-5E0C-453F-453CAD95054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 </a:t>
                </a:r>
              </a:p>
            </p:txBody>
          </p:sp>
        </mc:Choice>
        <mc:Fallback xmlns="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9A085D26-4A90-C303-A09D-AB5725B5D8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4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33657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43D5EAC9-3ED8-4C97-8887-24463E34B07A}"/>
              </a:ext>
            </a:extLst>
          </p:cNvPr>
          <p:cNvGraphicFramePr>
            <a:graphicFrameLocks noGrp="1"/>
          </p:cNvGraphicFramePr>
          <p:nvPr/>
        </p:nvGraphicFramePr>
        <p:xfrm>
          <a:off x="7814425" y="4292929"/>
          <a:ext cx="393577" cy="121319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3577">
                  <a:extLst>
                    <a:ext uri="{9D8B030D-6E8A-4147-A177-3AD203B41FA5}">
                      <a16:colId xmlns:a16="http://schemas.microsoft.com/office/drawing/2014/main" val="3026311398"/>
                    </a:ext>
                  </a:extLst>
                </a:gridCol>
              </a:tblGrid>
              <a:tr h="277753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v</a:t>
                      </a:r>
                      <a:r>
                        <a:rPr lang="en-US" sz="1000" baseline="-25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20546"/>
                  </a:ext>
                </a:extLst>
              </a:tr>
              <a:tr h="255154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v</a:t>
                      </a:r>
                      <a:r>
                        <a:rPr lang="en-US" sz="1000" baseline="-25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650277"/>
                  </a:ext>
                </a:extLst>
              </a:tr>
              <a:tr h="304144">
                <a:tc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52988"/>
                  </a:ext>
                </a:extLst>
              </a:tr>
              <a:tr h="376142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/>
                        <a:t>v</a:t>
                      </a:r>
                      <a:r>
                        <a:rPr lang="en-US" sz="1000" baseline="-25000" dirty="0" err="1"/>
                        <a:t>n</a:t>
                      </a:r>
                      <a:endParaRPr lang="en-US" sz="10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22270"/>
                  </a:ext>
                </a:extLst>
              </a:tr>
            </a:tbl>
          </a:graphicData>
        </a:graphic>
      </p:graphicFrame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AFEED8A-F55C-4EA3-BCE5-1E544FC84A8B}"/>
              </a:ext>
            </a:extLst>
          </p:cNvPr>
          <p:cNvCxnSpPr>
            <a:cxnSpLocks/>
          </p:cNvCxnSpPr>
          <p:nvPr/>
        </p:nvCxnSpPr>
        <p:spPr>
          <a:xfrm flipV="1">
            <a:off x="7910784" y="4316097"/>
            <a:ext cx="1" cy="105929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322DD25C-2D83-4D74-98E9-F9185C9344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4696" y="4370798"/>
            <a:ext cx="66434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(G, k)</a:t>
            </a:r>
            <a:r>
              <a:rPr lang="en-US" altLang="en-US" sz="1600" dirty="0"/>
              <a:t> 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9E5B36D-0DB7-4A66-A1C8-DE9EEDF7C7D9}"/>
              </a:ext>
            </a:extLst>
          </p:cNvPr>
          <p:cNvCxnSpPr>
            <a:cxnSpLocks/>
          </p:cNvCxnSpPr>
          <p:nvPr/>
        </p:nvCxnSpPr>
        <p:spPr>
          <a:xfrm>
            <a:off x="2918805" y="4540075"/>
            <a:ext cx="1580225" cy="25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2FC728E7-8BC5-4A56-B03F-38D0678B5B31}"/>
              </a:ext>
            </a:extLst>
          </p:cNvPr>
          <p:cNvGraphicFramePr>
            <a:graphicFrameLocks noGrp="1"/>
          </p:cNvGraphicFramePr>
          <p:nvPr/>
        </p:nvGraphicFramePr>
        <p:xfrm>
          <a:off x="5347273" y="3992550"/>
          <a:ext cx="2544974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5095">
                  <a:extLst>
                    <a:ext uri="{9D8B030D-6E8A-4147-A177-3AD203B41FA5}">
                      <a16:colId xmlns:a16="http://schemas.microsoft.com/office/drawing/2014/main" val="4051857935"/>
                    </a:ext>
                  </a:extLst>
                </a:gridCol>
                <a:gridCol w="384291">
                  <a:extLst>
                    <a:ext uri="{9D8B030D-6E8A-4147-A177-3AD203B41FA5}">
                      <a16:colId xmlns:a16="http://schemas.microsoft.com/office/drawing/2014/main" val="2325076587"/>
                    </a:ext>
                  </a:extLst>
                </a:gridCol>
                <a:gridCol w="1266956">
                  <a:extLst>
                    <a:ext uri="{9D8B030D-6E8A-4147-A177-3AD203B41FA5}">
                      <a16:colId xmlns:a16="http://schemas.microsoft.com/office/drawing/2014/main" val="2567440026"/>
                    </a:ext>
                  </a:extLst>
                </a:gridCol>
                <a:gridCol w="498632">
                  <a:extLst>
                    <a:ext uri="{9D8B030D-6E8A-4147-A177-3AD203B41FA5}">
                      <a16:colId xmlns:a16="http://schemas.microsoft.com/office/drawing/2014/main" val="681947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 dirty="0"/>
                        <a:t>e</a:t>
                      </a:r>
                      <a:r>
                        <a:rPr lang="en-US" sz="10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e</a:t>
                      </a:r>
                      <a:r>
                        <a:rPr lang="en-US" sz="10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err="1"/>
                        <a:t>e</a:t>
                      </a:r>
                      <a:r>
                        <a:rPr lang="en-US" sz="1000" baseline="-25000" dirty="0" err="1"/>
                        <a:t>m</a:t>
                      </a:r>
                      <a:endParaRPr lang="en-US" sz="10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237363"/>
                  </a:ext>
                </a:extLst>
              </a:tr>
            </a:tbl>
          </a:graphicData>
        </a:graphic>
      </p:graphicFrame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3B7A6006-68E8-4829-8588-4185764CE263}"/>
              </a:ext>
            </a:extLst>
          </p:cNvPr>
          <p:cNvCxnSpPr/>
          <p:nvPr/>
        </p:nvCxnSpPr>
        <p:spPr>
          <a:xfrm>
            <a:off x="5347273" y="4210726"/>
            <a:ext cx="238665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Table 41">
            <a:extLst>
              <a:ext uri="{FF2B5EF4-FFF2-40B4-BE49-F238E27FC236}">
                <a16:creationId xmlns:a16="http://schemas.microsoft.com/office/drawing/2014/main" id="{DFA2B1EB-C61C-46F1-86A2-1851841C2D59}"/>
              </a:ext>
            </a:extLst>
          </p:cNvPr>
          <p:cNvGraphicFramePr>
            <a:graphicFrameLocks noGrp="1"/>
          </p:cNvGraphicFramePr>
          <p:nvPr/>
        </p:nvGraphicFramePr>
        <p:xfrm>
          <a:off x="5082689" y="4286001"/>
          <a:ext cx="296864" cy="12010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864">
                  <a:extLst>
                    <a:ext uri="{9D8B030D-6E8A-4147-A177-3AD203B41FA5}">
                      <a16:colId xmlns:a16="http://schemas.microsoft.com/office/drawing/2014/main" val="3026311398"/>
                    </a:ext>
                  </a:extLst>
                </a:gridCol>
              </a:tblGrid>
              <a:tr h="26768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20546"/>
                  </a:ext>
                </a:extLst>
              </a:tr>
              <a:tr h="266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650277"/>
                  </a:ext>
                </a:extLst>
              </a:tr>
              <a:tr h="307546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52988"/>
                  </a:ext>
                </a:extLst>
              </a:tr>
              <a:tr h="3449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22270"/>
                  </a:ext>
                </a:extLst>
              </a:tr>
            </a:tbl>
          </a:graphicData>
        </a:graphic>
      </p:graphicFrame>
      <p:sp>
        <p:nvSpPr>
          <p:cNvPr id="43" name="TextBox 42">
            <a:extLst>
              <a:ext uri="{FF2B5EF4-FFF2-40B4-BE49-F238E27FC236}">
                <a16:creationId xmlns:a16="http://schemas.microsoft.com/office/drawing/2014/main" id="{30B8234C-22AD-4917-A5E8-03B85075CA97}"/>
              </a:ext>
            </a:extLst>
          </p:cNvPr>
          <p:cNvSpPr txBox="1"/>
          <p:nvPr/>
        </p:nvSpPr>
        <p:spPr>
          <a:xfrm>
            <a:off x="7884346" y="4801530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⁞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3F8F962-8186-4F71-B79C-88F1FDD6CDB4}"/>
              </a:ext>
            </a:extLst>
          </p:cNvPr>
          <p:cNvSpPr txBox="1"/>
          <p:nvPr/>
        </p:nvSpPr>
        <p:spPr>
          <a:xfrm>
            <a:off x="5128090" y="4816588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⁞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E6D0E2E-E9DF-46CE-B94B-7FE1D3C0D2E5}"/>
              </a:ext>
            </a:extLst>
          </p:cNvPr>
          <p:cNvSpPr txBox="1"/>
          <p:nvPr/>
        </p:nvSpPr>
        <p:spPr>
          <a:xfrm>
            <a:off x="5409542" y="4810302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⁞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48AB94E-E6A2-44AF-898E-228E7DED90F4}"/>
              </a:ext>
            </a:extLst>
          </p:cNvPr>
          <p:cNvSpPr txBox="1"/>
          <p:nvPr/>
        </p:nvSpPr>
        <p:spPr>
          <a:xfrm>
            <a:off x="5810211" y="4807920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⁞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0BCCE4B-5A9B-4BFF-9E40-CFC4BFDDE8F6}"/>
              </a:ext>
            </a:extLst>
          </p:cNvPr>
          <p:cNvSpPr txBox="1"/>
          <p:nvPr/>
        </p:nvSpPr>
        <p:spPr>
          <a:xfrm>
            <a:off x="7438821" y="4816588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⁞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CB8CCFC-9F02-438E-8782-E8E467BBCB30}"/>
              </a:ext>
            </a:extLst>
          </p:cNvPr>
          <p:cNvSpPr/>
          <p:nvPr/>
        </p:nvSpPr>
        <p:spPr>
          <a:xfrm>
            <a:off x="5069145" y="4316096"/>
            <a:ext cx="2664785" cy="202108"/>
          </a:xfrm>
          <a:prstGeom prst="roundRect">
            <a:avLst/>
          </a:prstGeom>
          <a:noFill/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663532B8-D3F9-42D4-8E22-A4BAEFB90BD6}"/>
              </a:ext>
            </a:extLst>
          </p:cNvPr>
          <p:cNvSpPr/>
          <p:nvPr/>
        </p:nvSpPr>
        <p:spPr>
          <a:xfrm>
            <a:off x="5069145" y="4602149"/>
            <a:ext cx="2664785" cy="202108"/>
          </a:xfrm>
          <a:prstGeom prst="roundRect">
            <a:avLst/>
          </a:prstGeom>
          <a:noFill/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65462913-D862-4A58-A4EF-5B6B23BCBDAB}"/>
              </a:ext>
            </a:extLst>
          </p:cNvPr>
          <p:cNvSpPr/>
          <p:nvPr/>
        </p:nvSpPr>
        <p:spPr>
          <a:xfrm>
            <a:off x="5086292" y="5173280"/>
            <a:ext cx="2664785" cy="202108"/>
          </a:xfrm>
          <a:prstGeom prst="roundRect">
            <a:avLst/>
          </a:prstGeom>
          <a:noFill/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 Box 46">
            <a:extLst>
              <a:ext uri="{FF2B5EF4-FFF2-40B4-BE49-F238E27FC236}">
                <a16:creationId xmlns:a16="http://schemas.microsoft.com/office/drawing/2014/main" id="{6C418DB4-9BC5-4680-A62B-CD449FC9E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3930" y="3635571"/>
            <a:ext cx="1142800" cy="46166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buNone/>
            </a:pPr>
            <a:r>
              <a:rPr lang="en-US" sz="1200" dirty="0"/>
              <a:t>Regard each as an integer</a:t>
            </a:r>
            <a:endParaRPr lang="en-US" sz="1200" baseline="-25000" dirty="0"/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8A3C02C-2BE0-4D27-9C79-9FD00B474D7B}"/>
              </a:ext>
            </a:extLst>
          </p:cNvPr>
          <p:cNvCxnSpPr>
            <a:cxnSpLocks/>
          </p:cNvCxnSpPr>
          <p:nvPr/>
        </p:nvCxnSpPr>
        <p:spPr>
          <a:xfrm flipH="1">
            <a:off x="7733931" y="4097236"/>
            <a:ext cx="247094" cy="2735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FFC0C24B-C8C7-44EB-86FB-5EE4B137102D}"/>
              </a:ext>
            </a:extLst>
          </p:cNvPr>
          <p:cNvCxnSpPr>
            <a:cxnSpLocks/>
          </p:cNvCxnSpPr>
          <p:nvPr/>
        </p:nvCxnSpPr>
        <p:spPr>
          <a:xfrm flipH="1">
            <a:off x="7746545" y="4089828"/>
            <a:ext cx="333687" cy="51232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9CF176D-96CF-45E3-A809-3C281DFF5F2D}"/>
              </a:ext>
            </a:extLst>
          </p:cNvPr>
          <p:cNvCxnSpPr>
            <a:cxnSpLocks/>
          </p:cNvCxnSpPr>
          <p:nvPr/>
        </p:nvCxnSpPr>
        <p:spPr>
          <a:xfrm flipH="1">
            <a:off x="7699901" y="4082089"/>
            <a:ext cx="489434" cy="123170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3" name="Table 52">
            <a:extLst>
              <a:ext uri="{FF2B5EF4-FFF2-40B4-BE49-F238E27FC236}">
                <a16:creationId xmlns:a16="http://schemas.microsoft.com/office/drawing/2014/main" id="{DEC9122F-C6C7-4026-9B30-F14DA7810441}"/>
              </a:ext>
            </a:extLst>
          </p:cNvPr>
          <p:cNvGraphicFramePr>
            <a:graphicFrameLocks noGrp="1"/>
          </p:cNvGraphicFramePr>
          <p:nvPr/>
        </p:nvGraphicFramePr>
        <p:xfrm>
          <a:off x="1096684" y="5501662"/>
          <a:ext cx="2809560" cy="274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1667">
                  <a:extLst>
                    <a:ext uri="{9D8B030D-6E8A-4147-A177-3AD203B41FA5}">
                      <a16:colId xmlns:a16="http://schemas.microsoft.com/office/drawing/2014/main" val="2263893509"/>
                    </a:ext>
                  </a:extLst>
                </a:gridCol>
                <a:gridCol w="417251">
                  <a:extLst>
                    <a:ext uri="{9D8B030D-6E8A-4147-A177-3AD203B41FA5}">
                      <a16:colId xmlns:a16="http://schemas.microsoft.com/office/drawing/2014/main" val="3317728514"/>
                    </a:ext>
                  </a:extLst>
                </a:gridCol>
                <a:gridCol w="656947">
                  <a:extLst>
                    <a:ext uri="{9D8B030D-6E8A-4147-A177-3AD203B41FA5}">
                      <a16:colId xmlns:a16="http://schemas.microsoft.com/office/drawing/2014/main" val="2252722011"/>
                    </a:ext>
                  </a:extLst>
                </a:gridCol>
                <a:gridCol w="994299">
                  <a:extLst>
                    <a:ext uri="{9D8B030D-6E8A-4147-A177-3AD203B41FA5}">
                      <a16:colId xmlns:a16="http://schemas.microsoft.com/office/drawing/2014/main" val="2803241060"/>
                    </a:ext>
                  </a:extLst>
                </a:gridCol>
                <a:gridCol w="479396">
                  <a:extLst>
                    <a:ext uri="{9D8B030D-6E8A-4147-A177-3AD203B41FA5}">
                      <a16:colId xmlns:a16="http://schemas.microsoft.com/office/drawing/2014/main" val="199835468"/>
                    </a:ext>
                  </a:extLst>
                </a:gridCol>
              </a:tblGrid>
              <a:tr h="250837">
                <a:tc>
                  <a:txBody>
                    <a:bodyPr/>
                    <a:lstStyle/>
                    <a:p>
                      <a:r>
                        <a:rPr lang="en-US" sz="1200" dirty="0"/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627826"/>
                  </a:ext>
                </a:extLst>
              </a:tr>
            </a:tbl>
          </a:graphicData>
        </a:graphic>
      </p:graphicFrame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4F3B38D1-0781-485D-9594-D6AA8D754396}"/>
              </a:ext>
            </a:extLst>
          </p:cNvPr>
          <p:cNvSpPr/>
          <p:nvPr/>
        </p:nvSpPr>
        <p:spPr>
          <a:xfrm>
            <a:off x="1096684" y="5544933"/>
            <a:ext cx="2664785" cy="20210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6" name="Table 55">
            <a:extLst>
              <a:ext uri="{FF2B5EF4-FFF2-40B4-BE49-F238E27FC236}">
                <a16:creationId xmlns:a16="http://schemas.microsoft.com/office/drawing/2014/main" id="{06BAA831-055E-4A90-A6B2-1E9AB1188A10}"/>
              </a:ext>
            </a:extLst>
          </p:cNvPr>
          <p:cNvGraphicFramePr>
            <a:graphicFrameLocks noGrp="1"/>
          </p:cNvGraphicFramePr>
          <p:nvPr/>
        </p:nvGraphicFramePr>
        <p:xfrm>
          <a:off x="5368745" y="5408590"/>
          <a:ext cx="2502029" cy="11298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5454">
                  <a:extLst>
                    <a:ext uri="{9D8B030D-6E8A-4147-A177-3AD203B41FA5}">
                      <a16:colId xmlns:a16="http://schemas.microsoft.com/office/drawing/2014/main" val="773409695"/>
                    </a:ext>
                  </a:extLst>
                </a:gridCol>
                <a:gridCol w="390618">
                  <a:extLst>
                    <a:ext uri="{9D8B030D-6E8A-4147-A177-3AD203B41FA5}">
                      <a16:colId xmlns:a16="http://schemas.microsoft.com/office/drawing/2014/main" val="1399624265"/>
                    </a:ext>
                  </a:extLst>
                </a:gridCol>
                <a:gridCol w="1233996">
                  <a:extLst>
                    <a:ext uri="{9D8B030D-6E8A-4147-A177-3AD203B41FA5}">
                      <a16:colId xmlns:a16="http://schemas.microsoft.com/office/drawing/2014/main" val="1692318720"/>
                    </a:ext>
                  </a:extLst>
                </a:gridCol>
                <a:gridCol w="471961">
                  <a:extLst>
                    <a:ext uri="{9D8B030D-6E8A-4147-A177-3AD203B41FA5}">
                      <a16:colId xmlns:a16="http://schemas.microsoft.com/office/drawing/2014/main" val="3382932938"/>
                    </a:ext>
                  </a:extLst>
                </a:gridCol>
              </a:tblGrid>
              <a:tr h="25118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</a:t>
                      </a:r>
                      <a:endParaRPr lang="en-US" sz="12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0</a:t>
                      </a:r>
                      <a:endParaRPr lang="en-US" sz="12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118306"/>
                  </a:ext>
                </a:extLst>
              </a:tr>
              <a:tr h="25118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</a:t>
                      </a:r>
                      <a:endParaRPr lang="en-US" sz="12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</a:t>
                      </a:r>
                      <a:endParaRPr lang="en-US" sz="12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69637"/>
                  </a:ext>
                </a:extLst>
              </a:tr>
              <a:tr h="305471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433520"/>
                  </a:ext>
                </a:extLst>
              </a:tr>
              <a:tr h="27577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</a:t>
                      </a:r>
                      <a:endParaRPr lang="en-US" sz="12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</a:t>
                      </a:r>
                      <a:endParaRPr lang="en-US" sz="12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876469"/>
                  </a:ext>
                </a:extLst>
              </a:tr>
            </a:tbl>
          </a:graphicData>
        </a:graphic>
      </p:graphicFrame>
      <p:graphicFrame>
        <p:nvGraphicFramePr>
          <p:cNvPr id="57" name="Table 56">
            <a:extLst>
              <a:ext uri="{FF2B5EF4-FFF2-40B4-BE49-F238E27FC236}">
                <a16:creationId xmlns:a16="http://schemas.microsoft.com/office/drawing/2014/main" id="{893AF70D-5A34-48C6-BD5E-B9BAB29BA73D}"/>
              </a:ext>
            </a:extLst>
          </p:cNvPr>
          <p:cNvGraphicFramePr>
            <a:graphicFrameLocks noGrp="1"/>
          </p:cNvGraphicFramePr>
          <p:nvPr/>
        </p:nvGraphicFramePr>
        <p:xfrm>
          <a:off x="5082689" y="5408590"/>
          <a:ext cx="297180" cy="12010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7180">
                  <a:extLst>
                    <a:ext uri="{9D8B030D-6E8A-4147-A177-3AD203B41FA5}">
                      <a16:colId xmlns:a16="http://schemas.microsoft.com/office/drawing/2014/main" val="3026311398"/>
                    </a:ext>
                  </a:extLst>
                </a:gridCol>
              </a:tblGrid>
              <a:tr h="26768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2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20546"/>
                  </a:ext>
                </a:extLst>
              </a:tr>
              <a:tr h="266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2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650277"/>
                  </a:ext>
                </a:extLst>
              </a:tr>
              <a:tr h="307546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52988"/>
                  </a:ext>
                </a:extLst>
              </a:tr>
              <a:tr h="3449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2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22270"/>
                  </a:ext>
                </a:extLst>
              </a:tr>
            </a:tbl>
          </a:graphicData>
        </a:graphic>
      </p:graphicFrame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8BE1D0B0-2D2B-4371-86E6-552FAED83C58}"/>
              </a:ext>
            </a:extLst>
          </p:cNvPr>
          <p:cNvSpPr/>
          <p:nvPr/>
        </p:nvSpPr>
        <p:spPr>
          <a:xfrm>
            <a:off x="5096515" y="5441234"/>
            <a:ext cx="2664785" cy="202108"/>
          </a:xfrm>
          <a:prstGeom prst="roundRect">
            <a:avLst/>
          </a:prstGeom>
          <a:noFill/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58F5C674-E3FC-4B3B-A035-87B189EF7711}"/>
              </a:ext>
            </a:extLst>
          </p:cNvPr>
          <p:cNvSpPr/>
          <p:nvPr/>
        </p:nvSpPr>
        <p:spPr>
          <a:xfrm>
            <a:off x="5096515" y="5727448"/>
            <a:ext cx="2664785" cy="202108"/>
          </a:xfrm>
          <a:prstGeom prst="roundRect">
            <a:avLst/>
          </a:prstGeom>
          <a:noFill/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BACCB6B2-BCEC-4ACF-B079-C92C5E9359E8}"/>
              </a:ext>
            </a:extLst>
          </p:cNvPr>
          <p:cNvSpPr/>
          <p:nvPr/>
        </p:nvSpPr>
        <p:spPr>
          <a:xfrm>
            <a:off x="5124055" y="6314733"/>
            <a:ext cx="2664785" cy="202108"/>
          </a:xfrm>
          <a:prstGeom prst="roundRect">
            <a:avLst/>
          </a:prstGeom>
          <a:noFill/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49379181-D78B-4E26-B0F5-D82E05FBC07E}"/>
              </a:ext>
            </a:extLst>
          </p:cNvPr>
          <p:cNvGraphicFramePr>
            <a:graphicFrameLocks noGrp="1"/>
          </p:cNvGraphicFramePr>
          <p:nvPr/>
        </p:nvGraphicFramePr>
        <p:xfrm>
          <a:off x="4611344" y="4257237"/>
          <a:ext cx="393577" cy="11960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3577">
                  <a:extLst>
                    <a:ext uri="{9D8B030D-6E8A-4147-A177-3AD203B41FA5}">
                      <a16:colId xmlns:a16="http://schemas.microsoft.com/office/drawing/2014/main" val="3026311398"/>
                    </a:ext>
                  </a:extLst>
                </a:gridCol>
              </a:tblGrid>
              <a:tr h="288473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i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20546"/>
                  </a:ext>
                </a:extLst>
              </a:tr>
              <a:tr h="288473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i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650277"/>
                  </a:ext>
                </a:extLst>
              </a:tr>
              <a:tr h="288473">
                <a:tc>
                  <a:txBody>
                    <a:bodyPr/>
                    <a:lstStyle/>
                    <a:p>
                      <a:pPr algn="ctr"/>
                      <a:endParaRPr lang="en-US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52988"/>
                  </a:ext>
                </a:extLst>
              </a:tr>
              <a:tr h="330620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i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22270"/>
                  </a:ext>
                </a:extLst>
              </a:tr>
            </a:tbl>
          </a:graphicData>
        </a:graphic>
      </p:graphicFrame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90E086BE-7191-4B1E-A120-22699476B8E0}"/>
              </a:ext>
            </a:extLst>
          </p:cNvPr>
          <p:cNvGraphicFramePr>
            <a:graphicFrameLocks noGrp="1"/>
          </p:cNvGraphicFramePr>
          <p:nvPr/>
        </p:nvGraphicFramePr>
        <p:xfrm>
          <a:off x="4572000" y="5375510"/>
          <a:ext cx="496574" cy="11960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6574">
                  <a:extLst>
                    <a:ext uri="{9D8B030D-6E8A-4147-A177-3AD203B41FA5}">
                      <a16:colId xmlns:a16="http://schemas.microsoft.com/office/drawing/2014/main" val="3026311398"/>
                    </a:ext>
                  </a:extLst>
                </a:gridCol>
              </a:tblGrid>
              <a:tr h="288473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i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n+1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20546"/>
                  </a:ext>
                </a:extLst>
              </a:tr>
              <a:tr h="288473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i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n+2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650277"/>
                  </a:ext>
                </a:extLst>
              </a:tr>
              <a:tr h="288473">
                <a:tc>
                  <a:txBody>
                    <a:bodyPr/>
                    <a:lstStyle/>
                    <a:p>
                      <a:pPr algn="ctr"/>
                      <a:endParaRPr lang="en-US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52988"/>
                  </a:ext>
                </a:extLst>
              </a:tr>
              <a:tr h="330620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i="0" baseline="-25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n+m</a:t>
                      </a:r>
                      <a:endParaRPr lang="en-US" sz="1200" i="0" baseline="-25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22270"/>
                  </a:ext>
                </a:extLst>
              </a:tr>
            </a:tbl>
          </a:graphicData>
        </a:graphic>
      </p:graphicFrame>
      <p:sp>
        <p:nvSpPr>
          <p:cNvPr id="64" name="Text Box 46">
            <a:extLst>
              <a:ext uri="{FF2B5EF4-FFF2-40B4-BE49-F238E27FC236}">
                <a16:creationId xmlns:a16="http://schemas.microsoft.com/office/drawing/2014/main" id="{B996D501-F898-4702-B168-B8910F4491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381" y="4731869"/>
            <a:ext cx="3589921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There is a vertex cover of k vertices if and only if there are some numbers in </a:t>
            </a:r>
            <a:r>
              <a:rPr lang="en-US" altLang="en-US" sz="1600" dirty="0"/>
              <a:t>{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a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n+1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n+m</a:t>
            </a:r>
            <a:r>
              <a:rPr lang="en-US" altLang="en-US" sz="1600" dirty="0"/>
              <a:t>} </a:t>
            </a:r>
            <a:r>
              <a:rPr lang="en-US" altLang="zh-CN" sz="1600" dirty="0">
                <a:ea typeface="宋体" panose="02010600030101010101" pitchFamily="2" charset="-122"/>
              </a:rPr>
              <a:t>whose sum is</a:t>
            </a:r>
          </a:p>
        </p:txBody>
      </p:sp>
      <p:sp>
        <p:nvSpPr>
          <p:cNvPr id="47" name="Text Box 46">
            <a:extLst>
              <a:ext uri="{FF2B5EF4-FFF2-40B4-BE49-F238E27FC236}">
                <a16:creationId xmlns:a16="http://schemas.microsoft.com/office/drawing/2014/main" id="{62EB2251-9B03-4AF1-9882-164ECF630E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84" y="5922482"/>
            <a:ext cx="4194146" cy="73866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(G, k) is a yes for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VC</a:t>
            </a:r>
            <a:r>
              <a:rPr lang="en-US" altLang="zh-CN" sz="1400" dirty="0">
                <a:ea typeface="宋体" panose="02010600030101010101" pitchFamily="2" charset="-122"/>
              </a:rPr>
              <a:t> if and only if (S, H) is a yes for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zh-CN" sz="1400" dirty="0">
                <a:ea typeface="宋体" panose="02010600030101010101" pitchFamily="2" charset="-122"/>
              </a:rPr>
              <a:t>, where S = </a:t>
            </a:r>
            <a:r>
              <a:rPr lang="en-US" altLang="en-US" sz="1400" dirty="0"/>
              <a:t>{</a:t>
            </a:r>
            <a:r>
              <a:rPr lang="en-US" alt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n+1</a:t>
            </a:r>
            <a:r>
              <a:rPr lang="en-US" alt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n+m</a:t>
            </a:r>
            <a:r>
              <a:rPr lang="en-US" altLang="en-US" sz="1400" dirty="0"/>
              <a:t>} and </a:t>
            </a:r>
            <a:r>
              <a:rPr lang="en-US" altLang="zh-CN" sz="1400" dirty="0">
                <a:ea typeface="宋体" panose="02010600030101010101" pitchFamily="2" charset="-122"/>
              </a:rPr>
              <a:t>H = k22…2.</a:t>
            </a:r>
          </a:p>
        </p:txBody>
      </p:sp>
      <p:graphicFrame>
        <p:nvGraphicFramePr>
          <p:cNvPr id="54" name="Table 53">
            <a:extLst>
              <a:ext uri="{FF2B5EF4-FFF2-40B4-BE49-F238E27FC236}">
                <a16:creationId xmlns:a16="http://schemas.microsoft.com/office/drawing/2014/main" id="{B27794B2-E975-4D9B-99A8-4A08305DB537}"/>
              </a:ext>
            </a:extLst>
          </p:cNvPr>
          <p:cNvGraphicFramePr>
            <a:graphicFrameLocks noGrp="1"/>
          </p:cNvGraphicFramePr>
          <p:nvPr/>
        </p:nvGraphicFramePr>
        <p:xfrm>
          <a:off x="5362276" y="4269947"/>
          <a:ext cx="2502029" cy="11298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5454">
                  <a:extLst>
                    <a:ext uri="{9D8B030D-6E8A-4147-A177-3AD203B41FA5}">
                      <a16:colId xmlns:a16="http://schemas.microsoft.com/office/drawing/2014/main" val="773409695"/>
                    </a:ext>
                  </a:extLst>
                </a:gridCol>
                <a:gridCol w="390618">
                  <a:extLst>
                    <a:ext uri="{9D8B030D-6E8A-4147-A177-3AD203B41FA5}">
                      <a16:colId xmlns:a16="http://schemas.microsoft.com/office/drawing/2014/main" val="1399624265"/>
                    </a:ext>
                  </a:extLst>
                </a:gridCol>
                <a:gridCol w="1233996">
                  <a:extLst>
                    <a:ext uri="{9D8B030D-6E8A-4147-A177-3AD203B41FA5}">
                      <a16:colId xmlns:a16="http://schemas.microsoft.com/office/drawing/2014/main" val="1692318720"/>
                    </a:ext>
                  </a:extLst>
                </a:gridCol>
                <a:gridCol w="471961">
                  <a:extLst>
                    <a:ext uri="{9D8B030D-6E8A-4147-A177-3AD203B41FA5}">
                      <a16:colId xmlns:a16="http://schemas.microsoft.com/office/drawing/2014/main" val="3382932938"/>
                    </a:ext>
                  </a:extLst>
                </a:gridCol>
              </a:tblGrid>
              <a:tr h="251184"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1m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118306"/>
                  </a:ext>
                </a:extLst>
              </a:tr>
              <a:tr h="251184"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2m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69637"/>
                  </a:ext>
                </a:extLst>
              </a:tr>
              <a:tr h="305471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433520"/>
                  </a:ext>
                </a:extLst>
              </a:tr>
              <a:tr h="275770"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n2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b</a:t>
                      </a:r>
                      <a:r>
                        <a:rPr lang="en-US" sz="1200" baseline="-25000" dirty="0" err="1"/>
                        <a:t>nm</a:t>
                      </a:r>
                      <a:endParaRPr lang="en-US" sz="12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876469"/>
                  </a:ext>
                </a:extLst>
              </a:tr>
            </a:tbl>
          </a:graphicData>
        </a:graphic>
      </p:graphicFrame>
      <p:sp>
        <p:nvSpPr>
          <p:cNvPr id="3" name="Text Box 46">
            <a:extLst>
              <a:ext uri="{FF2B5EF4-FFF2-40B4-BE49-F238E27FC236}">
                <a16:creationId xmlns:a16="http://schemas.microsoft.com/office/drawing/2014/main" id="{43F27EE7-3922-05FC-0AAC-954BE9C2F1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1605163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Now we have three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 problems: </a:t>
            </a:r>
            <a:r>
              <a:rPr lang="en-US" altLang="en-US" sz="2000" dirty="0">
                <a:solidFill>
                  <a:srgbClr val="00B050"/>
                </a:solidFill>
              </a:rPr>
              <a:t>SAT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rgbClr val="00B050"/>
                </a:solidFill>
              </a:rPr>
              <a:t>IS</a:t>
            </a:r>
            <a:r>
              <a:rPr lang="en-US" altLang="en-US" sz="2000" dirty="0"/>
              <a:t>, and </a:t>
            </a:r>
            <a:r>
              <a:rPr lang="en-US" altLang="en-US" sz="2000" dirty="0">
                <a:solidFill>
                  <a:srgbClr val="00B050"/>
                </a:solidFill>
              </a:rPr>
              <a:t>VC</a:t>
            </a:r>
            <a:r>
              <a:rPr lang="en-US" altLang="en-US" sz="2000" dirty="0"/>
              <a:t>.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B041C2F5-2622-EE75-424E-E4797B9B3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3647612"/>
            <a:ext cx="14065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We show: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46">
                <a:extLst>
                  <a:ext uri="{FF2B5EF4-FFF2-40B4-BE49-F238E27FC236}">
                    <a16:creationId xmlns:a16="http://schemas.microsoft.com/office/drawing/2014/main" id="{67032592-937A-92C3-E4F4-BB8A54B2109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02187" y="3672101"/>
                <a:ext cx="615578" cy="41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zh-CN" sz="2000" dirty="0">
                    <a:ea typeface="宋体" panose="02010600030101010101" pitchFamily="2" charset="-122"/>
                  </a:rPr>
                  <a:t>   </a:t>
                </a:r>
              </a:p>
            </p:txBody>
          </p:sp>
        </mc:Choice>
        <mc:Fallback xmlns="">
          <p:sp>
            <p:nvSpPr>
              <p:cNvPr id="5" name="Text Box 46">
                <a:extLst>
                  <a:ext uri="{FF2B5EF4-FFF2-40B4-BE49-F238E27FC236}">
                    <a16:creationId xmlns:a16="http://schemas.microsoft.com/office/drawing/2014/main" id="{67032592-937A-92C3-E4F4-BB8A54B210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02187" y="3672101"/>
                <a:ext cx="615578" cy="418513"/>
              </a:xfrm>
              <a:prstGeom prst="rect">
                <a:avLst/>
              </a:prstGeom>
              <a:blipFill>
                <a:blip r:embed="rId2"/>
                <a:stretch>
                  <a:fillRect b="-144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46">
            <a:extLst>
              <a:ext uri="{FF2B5EF4-FFF2-40B4-BE49-F238E27FC236}">
                <a16:creationId xmlns:a16="http://schemas.microsoft.com/office/drawing/2014/main" id="{A2105718-BA7E-6BA2-73F9-D172C8D362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0586" y="3647612"/>
            <a:ext cx="152248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en-US" sz="2000" dirty="0">
                <a:solidFill>
                  <a:srgbClr val="00B050"/>
                </a:solidFill>
              </a:rPr>
              <a:t> </a:t>
            </a:r>
            <a:endParaRPr lang="en-US" altLang="zh-CN" sz="2000" dirty="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525A4BA5-B2B4-F3F1-D61A-6C14D07C8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107" y="3681303"/>
            <a:ext cx="6643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VC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0712FE4-91E4-12BB-B2DB-28AE0468277A}"/>
              </a:ext>
            </a:extLst>
          </p:cNvPr>
          <p:cNvGrpSpPr/>
          <p:nvPr/>
        </p:nvGrpSpPr>
        <p:grpSpPr>
          <a:xfrm>
            <a:off x="835364" y="2514491"/>
            <a:ext cx="7234439" cy="1032375"/>
            <a:chOff x="871472" y="2589714"/>
            <a:chExt cx="7234439" cy="103237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3">
                  <a:extLst>
                    <a:ext uri="{FF2B5EF4-FFF2-40B4-BE49-F238E27FC236}">
                      <a16:creationId xmlns:a16="http://schemas.microsoft.com/office/drawing/2014/main" id="{AF150D75-D0C2-4FA9-A24E-62B0BCB25A6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71472" y="2589714"/>
                  <a:ext cx="7234439" cy="1032375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>
                      <a:solidFill>
                        <a:schemeClr val="tx1"/>
                      </a:solidFill>
                      <a:latin typeface="+mn-lt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altLang="en-US" sz="1400" dirty="0">
                      <a:solidFill>
                        <a:srgbClr val="FF0000"/>
                      </a:solidFill>
                    </a:rPr>
                    <a:t>Vertex-Cover (</a:t>
                  </a:r>
                  <a:r>
                    <a:rPr lang="en-US" altLang="en-US" sz="1400" dirty="0">
                      <a:solidFill>
                        <a:srgbClr val="00B050"/>
                      </a:solidFill>
                    </a:rPr>
                    <a:t>VC</a:t>
                  </a:r>
                  <a:r>
                    <a:rPr lang="en-US" altLang="en-US" sz="1400" dirty="0">
                      <a:solidFill>
                        <a:srgbClr val="FF0000"/>
                      </a:solidFill>
                    </a:rPr>
                    <a:t>). </a:t>
                  </a:r>
                  <a:r>
                    <a:rPr lang="en-US" altLang="en-US" sz="1400" dirty="0"/>
                    <a:t>Given a graph G and an integer k, can we find a set C of k vertices in G such that every edge of G has at least one end in C?</a:t>
                  </a:r>
                </a:p>
                <a:p>
                  <a:pPr marL="0" indent="0">
                    <a:buNone/>
                  </a:pPr>
                  <a:r>
                    <a:rPr lang="en-US" altLang="en-US" sz="1400" dirty="0">
                      <a:solidFill>
                        <a:srgbClr val="FF0000"/>
                      </a:solidFill>
                    </a:rPr>
                    <a:t>Subset-Sum.</a:t>
                  </a:r>
                  <a:r>
                    <a:rPr lang="en-US" altLang="en-US" sz="1400" dirty="0"/>
                    <a:t> Given a set S = {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…, 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</a:t>
                  </a:r>
                  <a:r>
                    <a:rPr lang="en-US" altLang="en-US" sz="1400" dirty="0"/>
                    <a:t>} of integers and an integer H, is there a subset S’ of S whose sum is exactly H, i.e.,  </a:t>
                  </a:r>
                  <a14:m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pt-BR" alt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en-US" sz="1400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altLang="en-US" sz="1400" b="0" i="1" baseline="3000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a14:m>
                  <a:r>
                    <a:rPr lang="en-US" altLang="en-US" sz="1400" dirty="0"/>
                    <a:t> = H ?</a:t>
                  </a:r>
                </a:p>
                <a:p>
                  <a:pPr marL="0" indent="0">
                    <a:buNone/>
                  </a:pPr>
                  <a:endParaRPr lang="en-US" altLang="en-US" sz="1400" dirty="0"/>
                </a:p>
              </p:txBody>
            </p:sp>
          </mc:Choice>
          <mc:Fallback xmlns="">
            <p:sp>
              <p:nvSpPr>
                <p:cNvPr id="11" name="Rectangle 3">
                  <a:extLst>
                    <a:ext uri="{FF2B5EF4-FFF2-40B4-BE49-F238E27FC236}">
                      <a16:creationId xmlns:a16="http://schemas.microsoft.com/office/drawing/2014/main" id="{AF150D75-D0C2-4FA9-A24E-62B0BCB25A6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71472" y="2589714"/>
                  <a:ext cx="7234439" cy="1032375"/>
                </a:xfrm>
                <a:prstGeom prst="rect">
                  <a:avLst/>
                </a:prstGeom>
                <a:blipFill>
                  <a:blip r:embed="rId3"/>
                  <a:stretch>
                    <a:fillRect l="-168" r="-420" b="-41618"/>
                  </a:stretch>
                </a:blip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0371E7A-0CEB-E5BE-C6C2-A06A15540728}"/>
                </a:ext>
              </a:extLst>
            </p:cNvPr>
            <p:cNvCxnSpPr>
              <a:cxnSpLocks/>
            </p:cNvCxnSpPr>
            <p:nvPr/>
          </p:nvCxnSpPr>
          <p:spPr>
            <a:xfrm>
              <a:off x="871472" y="3098754"/>
              <a:ext cx="723443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Box 46">
            <a:extLst>
              <a:ext uri="{FF2B5EF4-FFF2-40B4-BE49-F238E27FC236}">
                <a16:creationId xmlns:a16="http://schemas.microsoft.com/office/drawing/2014/main" id="{8A905F41-1D86-82A2-0FA8-94254B9A56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9" y="2069074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Example 3.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zh-CN" sz="2000" dirty="0">
                <a:ea typeface="宋体" panose="02010600030101010101" pitchFamily="2" charset="-122"/>
              </a:rPr>
              <a:t> is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–complete.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9A085D26-4A90-C303-A09D-AB5725B5D89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 </a:t>
                </a:r>
              </a:p>
            </p:txBody>
          </p:sp>
        </mc:Choice>
        <mc:Fallback xmlns="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9A085D26-4A90-C303-A09D-AB5725B5D8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4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81600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E9290-88D1-980B-7EE8-4389420781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DA9FDE1C-B15A-6E6B-78E5-FC8B77F023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7D8FF0B-0349-0B5C-31EF-236240291A9B}"/>
              </a:ext>
            </a:extLst>
          </p:cNvPr>
          <p:cNvCxnSpPr>
            <a:cxnSpLocks/>
          </p:cNvCxnSpPr>
          <p:nvPr/>
        </p:nvCxnSpPr>
        <p:spPr>
          <a:xfrm>
            <a:off x="3708568" y="3446537"/>
            <a:ext cx="739288" cy="37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Box 46">
            <a:extLst>
              <a:ext uri="{FF2B5EF4-FFF2-40B4-BE49-F238E27FC236}">
                <a16:creationId xmlns:a16="http://schemas.microsoft.com/office/drawing/2014/main" id="{22304D44-9C5B-95EE-FC70-F350B62B09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1260" y="1835647"/>
            <a:ext cx="14065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We show: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46">
                <a:extLst>
                  <a:ext uri="{FF2B5EF4-FFF2-40B4-BE49-F238E27FC236}">
                    <a16:creationId xmlns:a16="http://schemas.microsoft.com/office/drawing/2014/main" id="{CA58257A-84FE-E486-0591-3D1C5B6B047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43867" y="1860136"/>
                <a:ext cx="615578" cy="41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zh-CN" sz="2000" dirty="0">
                    <a:ea typeface="宋体" panose="02010600030101010101" pitchFamily="2" charset="-122"/>
                  </a:rPr>
                  <a:t>   </a:t>
                </a:r>
              </a:p>
            </p:txBody>
          </p:sp>
        </mc:Choice>
        <mc:Fallback xmlns="">
          <p:sp>
            <p:nvSpPr>
              <p:cNvPr id="5" name="Text Box 46">
                <a:extLst>
                  <a:ext uri="{FF2B5EF4-FFF2-40B4-BE49-F238E27FC236}">
                    <a16:creationId xmlns:a16="http://schemas.microsoft.com/office/drawing/2014/main" id="{3811FF56-6D34-45FC-B194-14476E6ED1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43867" y="1860136"/>
                <a:ext cx="615578" cy="418513"/>
              </a:xfrm>
              <a:prstGeom prst="rect">
                <a:avLst/>
              </a:prstGeom>
              <a:blipFill>
                <a:blip r:embed="rId2"/>
                <a:stretch>
                  <a:fillRect b="-144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46">
            <a:extLst>
              <a:ext uri="{FF2B5EF4-FFF2-40B4-BE49-F238E27FC236}">
                <a16:creationId xmlns:a16="http://schemas.microsoft.com/office/drawing/2014/main" id="{35E89849-8D4A-D84A-4E3A-BA91E44EEA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2266" y="1835647"/>
            <a:ext cx="152248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en-US" sz="2000" dirty="0">
                <a:solidFill>
                  <a:srgbClr val="00B050"/>
                </a:solidFill>
              </a:rPr>
              <a:t> </a:t>
            </a:r>
            <a:endParaRPr lang="en-US" altLang="zh-CN" sz="2000" dirty="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D71CC87C-1B81-10EF-2CC7-FAC3F8F592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0787" y="1869338"/>
            <a:ext cx="6643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VC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3BF65E9C-4AB0-01ED-A4D9-7BA3284F530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 </a:t>
                </a:r>
              </a:p>
            </p:txBody>
          </p:sp>
        </mc:Choice>
        <mc:Fallback xmlns="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660F3295-CE7F-29BA-0934-61E44CA8FC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4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Oval 34">
            <a:extLst>
              <a:ext uri="{FF2B5EF4-FFF2-40B4-BE49-F238E27FC236}">
                <a16:creationId xmlns:a16="http://schemas.microsoft.com/office/drawing/2014/main" id="{C6C1EDB4-8B5C-BE50-A5FF-32C20A73387A}"/>
              </a:ext>
            </a:extLst>
          </p:cNvPr>
          <p:cNvSpPr/>
          <p:nvPr/>
        </p:nvSpPr>
        <p:spPr>
          <a:xfrm>
            <a:off x="1428519" y="3604838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4C9AB15A-8E8A-2392-C64D-2214FB0A16C7}"/>
              </a:ext>
            </a:extLst>
          </p:cNvPr>
          <p:cNvSpPr/>
          <p:nvPr/>
        </p:nvSpPr>
        <p:spPr>
          <a:xfrm>
            <a:off x="2095020" y="3604838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7DC5F23B-F27A-6750-8D0A-2730221B69CA}"/>
              </a:ext>
            </a:extLst>
          </p:cNvPr>
          <p:cNvSpPr/>
          <p:nvPr/>
        </p:nvSpPr>
        <p:spPr>
          <a:xfrm>
            <a:off x="1442597" y="2978543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6EEF5231-7330-4504-F6CD-76CE2E5A28C1}"/>
              </a:ext>
            </a:extLst>
          </p:cNvPr>
          <p:cNvSpPr/>
          <p:nvPr/>
        </p:nvSpPr>
        <p:spPr>
          <a:xfrm>
            <a:off x="2087433" y="2989662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FE8BBD2-B371-4E10-F54D-1F3164C07678}"/>
              </a:ext>
            </a:extLst>
          </p:cNvPr>
          <p:cNvSpPr/>
          <p:nvPr/>
        </p:nvSpPr>
        <p:spPr>
          <a:xfrm>
            <a:off x="1461466" y="3024621"/>
            <a:ext cx="684273" cy="60379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A6EE7C8B-B6E8-2810-D0C9-233F64EB748B}"/>
              </a:ext>
            </a:extLst>
          </p:cNvPr>
          <p:cNvCxnSpPr>
            <a:cxnSpLocks/>
          </p:cNvCxnSpPr>
          <p:nvPr/>
        </p:nvCxnSpPr>
        <p:spPr>
          <a:xfrm flipH="1" flipV="1">
            <a:off x="1498948" y="3061411"/>
            <a:ext cx="629018" cy="5670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>
            <a:extLst>
              <a:ext uri="{FF2B5EF4-FFF2-40B4-BE49-F238E27FC236}">
                <a16:creationId xmlns:a16="http://schemas.microsoft.com/office/drawing/2014/main" id="{7CB5999D-5FE7-42C6-31BE-1D2466F876B1}"/>
              </a:ext>
            </a:extLst>
          </p:cNvPr>
          <p:cNvSpPr/>
          <p:nvPr/>
        </p:nvSpPr>
        <p:spPr>
          <a:xfrm>
            <a:off x="2510504" y="3326080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981DB281-555F-2174-6FFA-08B28CE7D13D}"/>
              </a:ext>
            </a:extLst>
          </p:cNvPr>
          <p:cNvSpPr/>
          <p:nvPr/>
        </p:nvSpPr>
        <p:spPr>
          <a:xfrm>
            <a:off x="1765113" y="3891140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017F3F3D-DDBA-77C7-C057-E041B40F64DC}"/>
              </a:ext>
            </a:extLst>
          </p:cNvPr>
          <p:cNvCxnSpPr>
            <a:cxnSpLocks/>
            <a:stCxn id="54" idx="0"/>
          </p:cNvCxnSpPr>
          <p:nvPr/>
        </p:nvCxnSpPr>
        <p:spPr>
          <a:xfrm flipH="1" flipV="1">
            <a:off x="2158524" y="3038722"/>
            <a:ext cx="384927" cy="28735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B08AE64C-4522-AF67-77EF-6DC44480E612}"/>
              </a:ext>
            </a:extLst>
          </p:cNvPr>
          <p:cNvCxnSpPr>
            <a:cxnSpLocks/>
            <a:stCxn id="54" idx="2"/>
          </p:cNvCxnSpPr>
          <p:nvPr/>
        </p:nvCxnSpPr>
        <p:spPr>
          <a:xfrm flipH="1">
            <a:off x="1480704" y="3354659"/>
            <a:ext cx="1029800" cy="2787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BACC2DD9-AFA2-F650-7EA1-BED8146FCCC8}"/>
              </a:ext>
            </a:extLst>
          </p:cNvPr>
          <p:cNvCxnSpPr>
            <a:cxnSpLocks/>
            <a:stCxn id="63" idx="5"/>
          </p:cNvCxnSpPr>
          <p:nvPr/>
        </p:nvCxnSpPr>
        <p:spPr>
          <a:xfrm flipH="1" flipV="1">
            <a:off x="1464787" y="3661237"/>
            <a:ext cx="356569" cy="2786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10AFB247-3218-5B0F-9EEE-0F39C288512B}"/>
              </a:ext>
            </a:extLst>
          </p:cNvPr>
          <p:cNvCxnSpPr>
            <a:cxnSpLocks/>
            <a:stCxn id="48" idx="4"/>
            <a:endCxn id="63" idx="7"/>
          </p:cNvCxnSpPr>
          <p:nvPr/>
        </p:nvCxnSpPr>
        <p:spPr>
          <a:xfrm flipH="1">
            <a:off x="1821356" y="3046819"/>
            <a:ext cx="299024" cy="8526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E08D6C64-6D5A-A18F-9D9C-E108FC1FE6A2}"/>
                  </a:ext>
                </a:extLst>
              </p:cNvPr>
              <p:cNvSpPr txBox="1"/>
              <p:nvPr/>
            </p:nvSpPr>
            <p:spPr>
              <a:xfrm>
                <a:off x="1208237" y="2716933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876B53C9-CE93-0F86-8D45-53AFF10EA7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8237" y="2716933"/>
                <a:ext cx="370294" cy="2616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5B710FE0-6453-3816-1115-53E9A3EA2CB7}"/>
                  </a:ext>
                </a:extLst>
              </p:cNvPr>
              <p:cNvSpPr txBox="1"/>
              <p:nvPr/>
            </p:nvSpPr>
            <p:spPr>
              <a:xfrm>
                <a:off x="2051429" y="3595617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0A383A64-AA24-A604-D1FF-B8321AA4FE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429" y="3595617"/>
                <a:ext cx="370294" cy="2616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62540689-0DF2-CCE0-37FD-0EEA2617FE7F}"/>
                  </a:ext>
                </a:extLst>
              </p:cNvPr>
              <p:cNvSpPr txBox="1"/>
              <p:nvPr/>
            </p:nvSpPr>
            <p:spPr>
              <a:xfrm>
                <a:off x="1185482" y="3525268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5B1CC1EA-4859-E4D7-421B-5C7C46B9D7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5482" y="3525268"/>
                <a:ext cx="370294" cy="2616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16EB9BD5-34BC-B57F-6240-ACBE2ECB98D0}"/>
                  </a:ext>
                </a:extLst>
              </p:cNvPr>
              <p:cNvSpPr txBox="1"/>
              <p:nvPr/>
            </p:nvSpPr>
            <p:spPr>
              <a:xfrm>
                <a:off x="2439055" y="3324137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9923727A-26FC-1661-697D-177F890E48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9055" y="3324137"/>
                <a:ext cx="370294" cy="2616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48A7331A-B32B-E621-B347-B7CBAE4AB013}"/>
                  </a:ext>
                </a:extLst>
              </p:cNvPr>
              <p:cNvSpPr txBox="1"/>
              <p:nvPr/>
            </p:nvSpPr>
            <p:spPr>
              <a:xfrm>
                <a:off x="2080493" y="2791626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3CBB88AD-E8B4-15FD-BE2F-C4AE81AA9A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0493" y="2791626"/>
                <a:ext cx="370294" cy="2616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306AE1A6-B607-9236-73D2-6B98A8F541E6}"/>
                  </a:ext>
                </a:extLst>
              </p:cNvPr>
              <p:cNvSpPr txBox="1"/>
              <p:nvPr/>
            </p:nvSpPr>
            <p:spPr>
              <a:xfrm>
                <a:off x="1756449" y="3846075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B2B83206-A423-1A6B-6EEF-B4DFE44058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6449" y="3846075"/>
                <a:ext cx="370294" cy="2616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3C9EAE9D-8F04-001B-5AEF-E710642AC11E}"/>
                  </a:ext>
                </a:extLst>
              </p:cNvPr>
              <p:cNvSpPr txBox="1"/>
              <p:nvPr/>
            </p:nvSpPr>
            <p:spPr>
              <a:xfrm>
                <a:off x="1602490" y="3325461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E411861C-3F18-6555-D57D-D61E6DD1DF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2490" y="3325461"/>
                <a:ext cx="370294" cy="2616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36387553-4AF5-2401-6C58-121577DF83D8}"/>
                  </a:ext>
                </a:extLst>
              </p:cNvPr>
              <p:cNvSpPr txBox="1"/>
              <p:nvPr/>
            </p:nvSpPr>
            <p:spPr>
              <a:xfrm>
                <a:off x="1675327" y="2794441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DD7AF9C6-4EDB-A1F3-DE45-B630F42B97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5327" y="2794441"/>
                <a:ext cx="370294" cy="2616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9AE8AD5C-522A-8BB1-6C3E-2E761F6C9504}"/>
                  </a:ext>
                </a:extLst>
              </p:cNvPr>
              <p:cNvSpPr txBox="1"/>
              <p:nvPr/>
            </p:nvSpPr>
            <p:spPr>
              <a:xfrm>
                <a:off x="1410529" y="3666641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1CB19C0F-CE6C-267B-3C31-8CF607722E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529" y="3666641"/>
                <a:ext cx="370294" cy="2616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A3A76B23-0A52-9650-8028-7324367C8D86}"/>
                  </a:ext>
                </a:extLst>
              </p:cNvPr>
              <p:cNvSpPr txBox="1"/>
              <p:nvPr/>
            </p:nvSpPr>
            <p:spPr>
              <a:xfrm>
                <a:off x="1214807" y="3168945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3DBC5B0E-9D2B-3183-8D02-B8F7823BB1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807" y="3168945"/>
                <a:ext cx="370294" cy="2616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10D5890B-65B4-FABE-847E-5D5F2E8FA3DC}"/>
                  </a:ext>
                </a:extLst>
              </p:cNvPr>
              <p:cNvSpPr txBox="1"/>
              <p:nvPr/>
            </p:nvSpPr>
            <p:spPr>
              <a:xfrm>
                <a:off x="1582046" y="3544048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9F734F97-2A9E-F749-2F20-17A18F3A88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2046" y="3544048"/>
                <a:ext cx="370294" cy="2616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876DF635-B9B6-2B8D-FA1D-D397A8B7818B}"/>
                  </a:ext>
                </a:extLst>
              </p:cNvPr>
              <p:cNvSpPr txBox="1"/>
              <p:nvPr/>
            </p:nvSpPr>
            <p:spPr>
              <a:xfrm>
                <a:off x="2290023" y="2993952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C6CC1919-7688-92FC-E4C3-F56A398392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0023" y="2993952"/>
                <a:ext cx="370294" cy="2616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E11E91AB-C381-3BF7-A2B6-5D29FEA703A3}"/>
                  </a:ext>
                </a:extLst>
              </p:cNvPr>
              <p:cNvSpPr txBox="1"/>
              <p:nvPr/>
            </p:nvSpPr>
            <p:spPr>
              <a:xfrm>
                <a:off x="1808688" y="3621160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9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FA9161F4-6170-0DDD-1712-9B32C0BD03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8688" y="3621160"/>
                <a:ext cx="370294" cy="2616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CE104DE3-7205-7948-2DBF-7198A7356E80}"/>
                  </a:ext>
                </a:extLst>
              </p:cNvPr>
              <p:cNvSpPr txBox="1"/>
              <p:nvPr/>
            </p:nvSpPr>
            <p:spPr>
              <a:xfrm>
                <a:off x="1679541" y="3110196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7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DFB3F842-DA42-7E9A-0C6B-EF2EDF6E45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41" y="3110196"/>
                <a:ext cx="370294" cy="26161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BCD8FFDE-DBBE-F263-036B-F854F87F3784}"/>
                  </a:ext>
                </a:extLst>
              </p:cNvPr>
              <p:cNvSpPr txBox="1"/>
              <p:nvPr/>
            </p:nvSpPr>
            <p:spPr>
              <a:xfrm>
                <a:off x="2081262" y="3124757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8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57C5B0E2-2F19-A7DB-9C82-D7C01E0E3E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1262" y="3124757"/>
                <a:ext cx="370294" cy="26161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Text Box 46">
            <a:extLst>
              <a:ext uri="{FF2B5EF4-FFF2-40B4-BE49-F238E27FC236}">
                <a16:creationId xmlns:a16="http://schemas.microsoft.com/office/drawing/2014/main" id="{62E7B64F-2991-211A-37AB-5AD12D78D2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7747" y="3383237"/>
            <a:ext cx="6643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, 3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95" name="Left Bracket 94">
            <a:extLst>
              <a:ext uri="{FF2B5EF4-FFF2-40B4-BE49-F238E27FC236}">
                <a16:creationId xmlns:a16="http://schemas.microsoft.com/office/drawing/2014/main" id="{63DA04F5-FDB9-46CE-7D3A-1642A3CF690C}"/>
              </a:ext>
            </a:extLst>
          </p:cNvPr>
          <p:cNvSpPr/>
          <p:nvPr/>
        </p:nvSpPr>
        <p:spPr>
          <a:xfrm>
            <a:off x="1045335" y="2978096"/>
            <a:ext cx="138079" cy="990136"/>
          </a:xfrm>
          <a:prstGeom prst="lef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ight Bracket 95">
            <a:extLst>
              <a:ext uri="{FF2B5EF4-FFF2-40B4-BE49-F238E27FC236}">
                <a16:creationId xmlns:a16="http://schemas.microsoft.com/office/drawing/2014/main" id="{F36F94CC-9B7D-AF5E-0CDE-AC2E1FE2C791}"/>
              </a:ext>
            </a:extLst>
          </p:cNvPr>
          <p:cNvSpPr/>
          <p:nvPr/>
        </p:nvSpPr>
        <p:spPr>
          <a:xfrm>
            <a:off x="2985373" y="2932349"/>
            <a:ext cx="125433" cy="1035883"/>
          </a:xfrm>
          <a:prstGeom prst="righ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59287E70-610B-51C0-8F55-A2C48C33FE76}"/>
              </a:ext>
            </a:extLst>
          </p:cNvPr>
          <p:cNvGraphicFramePr>
            <a:graphicFrameLocks noGrp="1"/>
          </p:cNvGraphicFramePr>
          <p:nvPr/>
        </p:nvGraphicFramePr>
        <p:xfrm>
          <a:off x="5180393" y="2568327"/>
          <a:ext cx="2444237" cy="3200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193">
                  <a:extLst>
                    <a:ext uri="{9D8B030D-6E8A-4147-A177-3AD203B41FA5}">
                      <a16:colId xmlns:a16="http://schemas.microsoft.com/office/drawing/2014/main" val="22704992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3822852"/>
                    </a:ext>
                  </a:extLst>
                </a:gridCol>
                <a:gridCol w="214630">
                  <a:extLst>
                    <a:ext uri="{9D8B030D-6E8A-4147-A177-3AD203B41FA5}">
                      <a16:colId xmlns:a16="http://schemas.microsoft.com/office/drawing/2014/main" val="4196191635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1405034263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302751762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1118433113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3678230920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3011074493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2144107948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2191591583"/>
                    </a:ext>
                  </a:extLst>
                </a:gridCol>
              </a:tblGrid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718378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279716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156704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416020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940447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781711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571030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277614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621800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975089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368641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101316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612115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061716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8831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0" name="Table 99">
                <a:extLst>
                  <a:ext uri="{FF2B5EF4-FFF2-40B4-BE49-F238E27FC236}">
                    <a16:creationId xmlns:a16="http://schemas.microsoft.com/office/drawing/2014/main" id="{64DD9250-297C-119B-AECE-4BB75848804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462743" y="2284726"/>
              <a:ext cx="2161890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0210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19710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0" name="Table 99">
                <a:extLst>
                  <a:ext uri="{FF2B5EF4-FFF2-40B4-BE49-F238E27FC236}">
                    <a16:creationId xmlns:a16="http://schemas.microsoft.com/office/drawing/2014/main" id="{6118858D-D8E7-CF42-9CDF-C6C5DA35088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3950195"/>
                  </p:ext>
                </p:extLst>
              </p:nvPr>
            </p:nvGraphicFramePr>
            <p:xfrm>
              <a:off x="5462743" y="2284726"/>
              <a:ext cx="2161890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0210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r="-8102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97500" r="-69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202564" r="-6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295000" r="-49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405128" r="-405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492500" r="-29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607692" r="-20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690000" r="-9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81025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1" name="Table 110">
                <a:extLst>
                  <a:ext uri="{FF2B5EF4-FFF2-40B4-BE49-F238E27FC236}">
                    <a16:creationId xmlns:a16="http://schemas.microsoft.com/office/drawing/2014/main" id="{E418097E-AFF3-B3E4-F78F-0BC539CC35F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635559" y="2528566"/>
              <a:ext cx="300204" cy="131751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00204">
                      <a:extLst>
                        <a:ext uri="{9D8B030D-6E8A-4147-A177-3AD203B41FA5}">
                          <a16:colId xmlns:a16="http://schemas.microsoft.com/office/drawing/2014/main" val="2109686271"/>
                        </a:ext>
                      </a:extLst>
                    </a:gridCol>
                  </a:tblGrid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62484116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20132767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13785558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1374527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43440242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9509337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1" name="Table 110">
                <a:extLst>
                  <a:ext uri="{FF2B5EF4-FFF2-40B4-BE49-F238E27FC236}">
                    <a16:creationId xmlns:a16="http://schemas.microsoft.com/office/drawing/2014/main" id="{EE02E651-9253-5F61-33BE-F1D15C48D80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53425557"/>
                  </p:ext>
                </p:extLst>
              </p:nvPr>
            </p:nvGraphicFramePr>
            <p:xfrm>
              <a:off x="7635559" y="2528566"/>
              <a:ext cx="300204" cy="131751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00204">
                      <a:extLst>
                        <a:ext uri="{9D8B030D-6E8A-4147-A177-3AD203B41FA5}">
                          <a16:colId xmlns:a16="http://schemas.microsoft.com/office/drawing/2014/main" val="2109686271"/>
                        </a:ext>
                      </a:extLst>
                    </a:gridCol>
                  </a:tblGrid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b="-50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62484116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100000" b="-40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20132767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194595" b="-2918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3785558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302778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81374527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402778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43440242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50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95093379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21675487-F595-F96E-C40A-3CF10E01A5E4}"/>
              </a:ext>
            </a:extLst>
          </p:cNvPr>
          <p:cNvCxnSpPr>
            <a:cxnSpLocks/>
          </p:cNvCxnSpPr>
          <p:nvPr/>
        </p:nvCxnSpPr>
        <p:spPr>
          <a:xfrm flipV="1">
            <a:off x="928257" y="4142321"/>
            <a:ext cx="286550" cy="19128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 Box 46">
            <a:extLst>
              <a:ext uri="{FF2B5EF4-FFF2-40B4-BE49-F238E27FC236}">
                <a16:creationId xmlns:a16="http://schemas.microsoft.com/office/drawing/2014/main" id="{5D26D1B9-E74F-CBCC-3023-64A277D494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049" y="4319476"/>
            <a:ext cx="11386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the graph G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79A7B96F-E0D8-646A-59AC-763E156842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8028" y="5832198"/>
            <a:ext cx="59600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H =  </a:t>
            </a:r>
            <a:r>
              <a:rPr lang="en-US" altLang="zh-CN" sz="1000" dirty="0">
                <a:solidFill>
                  <a:srgbClr val="FF0000"/>
                </a:solidFill>
                <a:ea typeface="宋体" panose="02010600030101010101" pitchFamily="2" charset="-122"/>
              </a:rPr>
              <a:t>3</a:t>
            </a:r>
            <a:r>
              <a:rPr lang="en-US" altLang="en-US" sz="1000" dirty="0"/>
              <a:t> </a:t>
            </a:r>
            <a:endParaRPr lang="en-US" altLang="zh-CN" sz="1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7189E2FC-04E8-2969-A49F-62AC36C59FEF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462740" y="5832198"/>
              <a:ext cx="2161890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0210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19710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altLang="zh-CN" sz="100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7189E2FC-04E8-2969-A49F-62AC36C59FEF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462740" y="5832198"/>
              <a:ext cx="2161890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0210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r="-8102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97500" r="-69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202564" r="-6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295000" r="-49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405128" r="-405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492500" r="-29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607692" r="-20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690000" r="-9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81025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2" name="Text Box 46">
            <a:extLst>
              <a:ext uri="{FF2B5EF4-FFF2-40B4-BE49-F238E27FC236}">
                <a16:creationId xmlns:a16="http://schemas.microsoft.com/office/drawing/2014/main" id="{883AAC6F-7386-63DA-6B07-A7CB2C3F69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119" y="5223703"/>
            <a:ext cx="37830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The corresponding instance for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zh-CN" sz="1400" dirty="0">
                <a:ea typeface="宋体" panose="02010600030101010101" pitchFamily="2" charset="-122"/>
              </a:rPr>
              <a:t> is</a:t>
            </a:r>
          </a:p>
        </p:txBody>
      </p:sp>
      <p:sp>
        <p:nvSpPr>
          <p:cNvPr id="13" name="Text Box 46">
            <a:extLst>
              <a:ext uri="{FF2B5EF4-FFF2-40B4-BE49-F238E27FC236}">
                <a16:creationId xmlns:a16="http://schemas.microsoft.com/office/drawing/2014/main" id="{377DEA55-B5C7-DAE6-C83B-80EE6A46CE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119" y="5606599"/>
            <a:ext cx="391984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(1010100100, 1000010110, 1101110000, 1010001011,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1001000001, 1100001000, 100000000, 10000000,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1000000, 100000, 10000, 1000, 100, 10, 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3222222222)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6677AD4A-773A-3ED1-B107-23F1B262DF0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95429658"/>
                  </p:ext>
                </p:extLst>
              </p:nvPr>
            </p:nvGraphicFramePr>
            <p:xfrm>
              <a:off x="4815854" y="2551235"/>
              <a:ext cx="343879" cy="3200400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343879">
                      <a:extLst>
                        <a:ext uri="{9D8B030D-6E8A-4147-A177-3AD203B41FA5}">
                          <a16:colId xmlns:a16="http://schemas.microsoft.com/office/drawing/2014/main" val="523380122"/>
                        </a:ext>
                      </a:extLst>
                    </a:gridCol>
                  </a:tblGrid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85014266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0316110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01585346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75509874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13229931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3869659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4424391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64064894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34508781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3139626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0312158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9851399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13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6751682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14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6243346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15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5539459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6677AD4A-773A-3ED1-B107-23F1B262DF0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95429658"/>
                  </p:ext>
                </p:extLst>
              </p:nvPr>
            </p:nvGraphicFramePr>
            <p:xfrm>
              <a:off x="4815854" y="2551235"/>
              <a:ext cx="343879" cy="3200400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343879">
                      <a:extLst>
                        <a:ext uri="{9D8B030D-6E8A-4147-A177-3AD203B41FA5}">
                          <a16:colId xmlns:a16="http://schemas.microsoft.com/office/drawing/2014/main" val="523380122"/>
                        </a:ext>
                      </a:extLst>
                    </a:gridCol>
                  </a:tblGrid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2857" r="-7018" b="-14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85014266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102857" r="-7018" b="-13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0316110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202857" r="-7018" b="-12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01585346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302857" r="-7018" b="-11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75509874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402857" r="-7018" b="-10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3229931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502857" r="-7018" b="-9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93869659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602857" r="-7018" b="-8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4424391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683333" r="-7018" b="-6861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64064894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805714" r="-7018" b="-6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34508781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905714" r="-7018" b="-5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3139626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1005714" r="-7018" b="-4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0312158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1105714" r="-7018" b="-3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9851399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1205714" r="-7018" b="-2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51682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1305714" r="-7018" b="-1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6243346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1405714" r="-7018" b="-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5539459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8658373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085EC-FA40-2BB4-1C74-3F311533D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0A0F3B4D-3A20-48A3-E0C0-0694BC7336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70FDDC5-CA04-F6C7-2E52-63ECAAE3CC08}"/>
              </a:ext>
            </a:extLst>
          </p:cNvPr>
          <p:cNvCxnSpPr>
            <a:cxnSpLocks/>
          </p:cNvCxnSpPr>
          <p:nvPr/>
        </p:nvCxnSpPr>
        <p:spPr>
          <a:xfrm>
            <a:off x="3708568" y="3446537"/>
            <a:ext cx="739288" cy="37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Box 46">
            <a:extLst>
              <a:ext uri="{FF2B5EF4-FFF2-40B4-BE49-F238E27FC236}">
                <a16:creationId xmlns:a16="http://schemas.microsoft.com/office/drawing/2014/main" id="{DB43CC05-79D7-687E-5CAB-11C464CFF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1260" y="1835647"/>
            <a:ext cx="14065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We show: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46">
                <a:extLst>
                  <a:ext uri="{FF2B5EF4-FFF2-40B4-BE49-F238E27FC236}">
                    <a16:creationId xmlns:a16="http://schemas.microsoft.com/office/drawing/2014/main" id="{2965E789-B73B-633C-4AFE-86EE355F381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43867" y="1860136"/>
                <a:ext cx="615578" cy="41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zh-CN" sz="2000" dirty="0">
                    <a:ea typeface="宋体" panose="02010600030101010101" pitchFamily="2" charset="-122"/>
                  </a:rPr>
                  <a:t>   </a:t>
                </a:r>
              </a:p>
            </p:txBody>
          </p:sp>
        </mc:Choice>
        <mc:Fallback xmlns="">
          <p:sp>
            <p:nvSpPr>
              <p:cNvPr id="5" name="Text Box 46">
                <a:extLst>
                  <a:ext uri="{FF2B5EF4-FFF2-40B4-BE49-F238E27FC236}">
                    <a16:creationId xmlns:a16="http://schemas.microsoft.com/office/drawing/2014/main" id="{3811FF56-6D34-45FC-B194-14476E6ED1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43867" y="1860136"/>
                <a:ext cx="615578" cy="418513"/>
              </a:xfrm>
              <a:prstGeom prst="rect">
                <a:avLst/>
              </a:prstGeom>
              <a:blipFill>
                <a:blip r:embed="rId2"/>
                <a:stretch>
                  <a:fillRect b="-144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46">
            <a:extLst>
              <a:ext uri="{FF2B5EF4-FFF2-40B4-BE49-F238E27FC236}">
                <a16:creationId xmlns:a16="http://schemas.microsoft.com/office/drawing/2014/main" id="{1CE4DDEE-BFE9-91D0-9417-17A10266C7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2266" y="1835647"/>
            <a:ext cx="152248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en-US" sz="2000" dirty="0">
                <a:solidFill>
                  <a:srgbClr val="00B050"/>
                </a:solidFill>
              </a:rPr>
              <a:t> </a:t>
            </a:r>
            <a:endParaRPr lang="en-US" altLang="zh-CN" sz="2000" dirty="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58086E3E-8358-1FBE-468A-FD83F90653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0787" y="1869338"/>
            <a:ext cx="6643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VC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92A17957-B508-7C0E-8960-582249F875F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 </a:t>
                </a:r>
              </a:p>
            </p:txBody>
          </p:sp>
        </mc:Choice>
        <mc:Fallback xmlns="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660F3295-CE7F-29BA-0934-61E44CA8FC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4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Oval 46">
            <a:extLst>
              <a:ext uri="{FF2B5EF4-FFF2-40B4-BE49-F238E27FC236}">
                <a16:creationId xmlns:a16="http://schemas.microsoft.com/office/drawing/2014/main" id="{99BD7B99-0AB6-E883-BD96-251410BD6353}"/>
              </a:ext>
            </a:extLst>
          </p:cNvPr>
          <p:cNvSpPr/>
          <p:nvPr/>
        </p:nvSpPr>
        <p:spPr>
          <a:xfrm>
            <a:off x="1442597" y="2978543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0FC2A0A-2E2B-FDC9-F448-C6B13527B829}"/>
              </a:ext>
            </a:extLst>
          </p:cNvPr>
          <p:cNvSpPr/>
          <p:nvPr/>
        </p:nvSpPr>
        <p:spPr>
          <a:xfrm>
            <a:off x="1461466" y="3024621"/>
            <a:ext cx="684273" cy="60379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7079903-1043-2BAE-F276-F744D4A63E20}"/>
              </a:ext>
            </a:extLst>
          </p:cNvPr>
          <p:cNvCxnSpPr>
            <a:cxnSpLocks/>
          </p:cNvCxnSpPr>
          <p:nvPr/>
        </p:nvCxnSpPr>
        <p:spPr>
          <a:xfrm flipH="1" flipV="1">
            <a:off x="1498948" y="3061411"/>
            <a:ext cx="629018" cy="5670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>
            <a:extLst>
              <a:ext uri="{FF2B5EF4-FFF2-40B4-BE49-F238E27FC236}">
                <a16:creationId xmlns:a16="http://schemas.microsoft.com/office/drawing/2014/main" id="{2FACC16F-BF56-F23E-486E-8BD946313902}"/>
              </a:ext>
            </a:extLst>
          </p:cNvPr>
          <p:cNvSpPr/>
          <p:nvPr/>
        </p:nvSpPr>
        <p:spPr>
          <a:xfrm>
            <a:off x="2510504" y="3326080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51F888DF-4D3D-1F66-EC96-C13A378448C1}"/>
              </a:ext>
            </a:extLst>
          </p:cNvPr>
          <p:cNvSpPr/>
          <p:nvPr/>
        </p:nvSpPr>
        <p:spPr>
          <a:xfrm>
            <a:off x="1765113" y="3891140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72AF3452-E1E4-28A8-4BA7-E12F18BAB5D3}"/>
              </a:ext>
            </a:extLst>
          </p:cNvPr>
          <p:cNvCxnSpPr>
            <a:cxnSpLocks/>
            <a:stCxn id="54" idx="0"/>
          </p:cNvCxnSpPr>
          <p:nvPr/>
        </p:nvCxnSpPr>
        <p:spPr>
          <a:xfrm flipH="1" flipV="1">
            <a:off x="2158524" y="3038722"/>
            <a:ext cx="384927" cy="28735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2436254D-C3FB-A337-7FB0-875EB6102997}"/>
              </a:ext>
            </a:extLst>
          </p:cNvPr>
          <p:cNvCxnSpPr>
            <a:cxnSpLocks/>
            <a:stCxn id="54" idx="2"/>
          </p:cNvCxnSpPr>
          <p:nvPr/>
        </p:nvCxnSpPr>
        <p:spPr>
          <a:xfrm flipH="1">
            <a:off x="1480704" y="3354659"/>
            <a:ext cx="1029800" cy="2787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577BDE12-7579-D0C2-CF61-5CFCCC7F01E3}"/>
              </a:ext>
            </a:extLst>
          </p:cNvPr>
          <p:cNvCxnSpPr>
            <a:cxnSpLocks/>
            <a:stCxn id="63" idx="5"/>
          </p:cNvCxnSpPr>
          <p:nvPr/>
        </p:nvCxnSpPr>
        <p:spPr>
          <a:xfrm flipH="1" flipV="1">
            <a:off x="1464787" y="3661237"/>
            <a:ext cx="356569" cy="2786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410818E9-95D4-FC47-8699-F15B6BD076A5}"/>
              </a:ext>
            </a:extLst>
          </p:cNvPr>
          <p:cNvCxnSpPr>
            <a:cxnSpLocks/>
            <a:stCxn id="48" idx="4"/>
            <a:endCxn id="63" idx="7"/>
          </p:cNvCxnSpPr>
          <p:nvPr/>
        </p:nvCxnSpPr>
        <p:spPr>
          <a:xfrm flipH="1">
            <a:off x="1821356" y="3072458"/>
            <a:ext cx="318867" cy="8270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A5FCDE14-0910-9F63-B2A2-B1B7AD1B0FC7}"/>
                  </a:ext>
                </a:extLst>
              </p:cNvPr>
              <p:cNvSpPr txBox="1"/>
              <p:nvPr/>
            </p:nvSpPr>
            <p:spPr>
              <a:xfrm>
                <a:off x="1208237" y="2716933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876B53C9-CE93-0F86-8D45-53AFF10EA7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8237" y="2716933"/>
                <a:ext cx="370294" cy="2616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DFEDEBB4-25BA-F6DC-96C0-232D1981E183}"/>
                  </a:ext>
                </a:extLst>
              </p:cNvPr>
              <p:cNvSpPr txBox="1"/>
              <p:nvPr/>
            </p:nvSpPr>
            <p:spPr>
              <a:xfrm>
                <a:off x="2051429" y="3612709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DFEDEBB4-25BA-F6DC-96C0-232D1981E1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429" y="3612709"/>
                <a:ext cx="370294" cy="2616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9E187682-6D6E-051E-76AE-9B7A5020E29F}"/>
                  </a:ext>
                </a:extLst>
              </p:cNvPr>
              <p:cNvSpPr txBox="1"/>
              <p:nvPr/>
            </p:nvSpPr>
            <p:spPr>
              <a:xfrm>
                <a:off x="1176936" y="3542360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9E187682-6D6E-051E-76AE-9B7A5020E2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6936" y="3542360"/>
                <a:ext cx="370294" cy="2616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174E4440-3FF3-F077-E985-9190E626C7FD}"/>
                  </a:ext>
                </a:extLst>
              </p:cNvPr>
              <p:cNvSpPr txBox="1"/>
              <p:nvPr/>
            </p:nvSpPr>
            <p:spPr>
              <a:xfrm>
                <a:off x="2439055" y="3324137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9923727A-26FC-1661-697D-177F890E48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9055" y="3324137"/>
                <a:ext cx="370294" cy="2616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F4FAFF5F-9313-A977-E523-5734A0CF5652}"/>
                  </a:ext>
                </a:extLst>
              </p:cNvPr>
              <p:cNvSpPr txBox="1"/>
              <p:nvPr/>
            </p:nvSpPr>
            <p:spPr>
              <a:xfrm>
                <a:off x="2106131" y="2774534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F4FAFF5F-9313-A977-E523-5734A0CF56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6131" y="2774534"/>
                <a:ext cx="370294" cy="2616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5514BE28-7184-01DF-2A54-306D02D504D9}"/>
                  </a:ext>
                </a:extLst>
              </p:cNvPr>
              <p:cNvSpPr txBox="1"/>
              <p:nvPr/>
            </p:nvSpPr>
            <p:spPr>
              <a:xfrm>
                <a:off x="1756449" y="3846075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B2B83206-A423-1A6B-6EEF-B4DFE44058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6449" y="3846075"/>
                <a:ext cx="370294" cy="2616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E7698CBA-985C-550F-A569-ADAB8598EA03}"/>
                  </a:ext>
                </a:extLst>
              </p:cNvPr>
              <p:cNvSpPr txBox="1"/>
              <p:nvPr/>
            </p:nvSpPr>
            <p:spPr>
              <a:xfrm>
                <a:off x="1602490" y="3325461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E411861C-3F18-6555-D57D-D61E6DD1DF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2490" y="3325461"/>
                <a:ext cx="370294" cy="2616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584D38F7-B7CD-ACA0-1FDF-EC991604BC8C}"/>
                  </a:ext>
                </a:extLst>
              </p:cNvPr>
              <p:cNvSpPr txBox="1"/>
              <p:nvPr/>
            </p:nvSpPr>
            <p:spPr>
              <a:xfrm>
                <a:off x="1675327" y="2794441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DD7AF9C6-4EDB-A1F3-DE45-B630F42B97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5327" y="2794441"/>
                <a:ext cx="370294" cy="2616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016FDD01-EBDF-99B4-C76A-4989DC30D546}"/>
                  </a:ext>
                </a:extLst>
              </p:cNvPr>
              <p:cNvSpPr txBox="1"/>
              <p:nvPr/>
            </p:nvSpPr>
            <p:spPr>
              <a:xfrm>
                <a:off x="1410529" y="3666641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1CB19C0F-CE6C-267B-3C31-8CF607722E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529" y="3666641"/>
                <a:ext cx="370294" cy="2616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78EFBD87-AC2A-7448-DDF6-D7B4B52BA4D1}"/>
                  </a:ext>
                </a:extLst>
              </p:cNvPr>
              <p:cNvSpPr txBox="1"/>
              <p:nvPr/>
            </p:nvSpPr>
            <p:spPr>
              <a:xfrm>
                <a:off x="1214807" y="3168945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3DBC5B0E-9D2B-3183-8D02-B8F7823BB1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807" y="3168945"/>
                <a:ext cx="370294" cy="2616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6B8254DB-5EA6-B1B3-8402-3D3A6C69E54C}"/>
                  </a:ext>
                </a:extLst>
              </p:cNvPr>
              <p:cNvSpPr txBox="1"/>
              <p:nvPr/>
            </p:nvSpPr>
            <p:spPr>
              <a:xfrm>
                <a:off x="1582046" y="3544048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9F734F97-2A9E-F749-2F20-17A18F3A88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2046" y="3544048"/>
                <a:ext cx="370294" cy="2616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27F3C831-39BE-1D53-633E-FB28F918C61E}"/>
                  </a:ext>
                </a:extLst>
              </p:cNvPr>
              <p:cNvSpPr txBox="1"/>
              <p:nvPr/>
            </p:nvSpPr>
            <p:spPr>
              <a:xfrm>
                <a:off x="2290023" y="2993952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C6CC1919-7688-92FC-E4C3-F56A398392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0023" y="2993952"/>
                <a:ext cx="370294" cy="2616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0CA219F5-8338-3C02-C3E9-BC4812B905D7}"/>
                  </a:ext>
                </a:extLst>
              </p:cNvPr>
              <p:cNvSpPr txBox="1"/>
              <p:nvPr/>
            </p:nvSpPr>
            <p:spPr>
              <a:xfrm>
                <a:off x="1808688" y="3621160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9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FA9161F4-6170-0DDD-1712-9B32C0BD03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8688" y="3621160"/>
                <a:ext cx="370294" cy="2616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2AE0FAB1-CEDF-E895-6DF9-5ACBCD539711}"/>
                  </a:ext>
                </a:extLst>
              </p:cNvPr>
              <p:cNvSpPr txBox="1"/>
              <p:nvPr/>
            </p:nvSpPr>
            <p:spPr>
              <a:xfrm>
                <a:off x="1679541" y="3110196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7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DFB3F842-DA42-7E9A-0C6B-EF2EDF6E45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41" y="3110196"/>
                <a:ext cx="370294" cy="26161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FDDF1530-4ECA-14AF-FC4F-56264FA78C07}"/>
                  </a:ext>
                </a:extLst>
              </p:cNvPr>
              <p:cNvSpPr txBox="1"/>
              <p:nvPr/>
            </p:nvSpPr>
            <p:spPr>
              <a:xfrm>
                <a:off x="2081262" y="3124757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8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57C5B0E2-2F19-A7DB-9C82-D7C01E0E3E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1262" y="3124757"/>
                <a:ext cx="370294" cy="26161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Text Box 46">
            <a:extLst>
              <a:ext uri="{FF2B5EF4-FFF2-40B4-BE49-F238E27FC236}">
                <a16:creationId xmlns:a16="http://schemas.microsoft.com/office/drawing/2014/main" id="{5D85CDD7-FA78-8BA9-694E-454014C73C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7747" y="3383237"/>
            <a:ext cx="6643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, 3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95" name="Left Bracket 94">
            <a:extLst>
              <a:ext uri="{FF2B5EF4-FFF2-40B4-BE49-F238E27FC236}">
                <a16:creationId xmlns:a16="http://schemas.microsoft.com/office/drawing/2014/main" id="{1C97598B-AA80-CD90-1A95-62C122B43DDD}"/>
              </a:ext>
            </a:extLst>
          </p:cNvPr>
          <p:cNvSpPr/>
          <p:nvPr/>
        </p:nvSpPr>
        <p:spPr>
          <a:xfrm>
            <a:off x="1045335" y="2978096"/>
            <a:ext cx="138079" cy="990136"/>
          </a:xfrm>
          <a:prstGeom prst="lef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ight Bracket 95">
            <a:extLst>
              <a:ext uri="{FF2B5EF4-FFF2-40B4-BE49-F238E27FC236}">
                <a16:creationId xmlns:a16="http://schemas.microsoft.com/office/drawing/2014/main" id="{91C608C4-985D-FC89-E734-3EF5A16ADFA7}"/>
              </a:ext>
            </a:extLst>
          </p:cNvPr>
          <p:cNvSpPr/>
          <p:nvPr/>
        </p:nvSpPr>
        <p:spPr>
          <a:xfrm>
            <a:off x="2985373" y="2932349"/>
            <a:ext cx="125433" cy="1035883"/>
          </a:xfrm>
          <a:prstGeom prst="righ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2E5B7A7D-6D26-1853-AEDA-96BFBAFA46F9}"/>
              </a:ext>
            </a:extLst>
          </p:cNvPr>
          <p:cNvGraphicFramePr>
            <a:graphicFrameLocks noGrp="1"/>
          </p:cNvGraphicFramePr>
          <p:nvPr/>
        </p:nvGraphicFramePr>
        <p:xfrm>
          <a:off x="5180393" y="2568327"/>
          <a:ext cx="2444237" cy="3200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193">
                  <a:extLst>
                    <a:ext uri="{9D8B030D-6E8A-4147-A177-3AD203B41FA5}">
                      <a16:colId xmlns:a16="http://schemas.microsoft.com/office/drawing/2014/main" val="22704992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3822852"/>
                    </a:ext>
                  </a:extLst>
                </a:gridCol>
                <a:gridCol w="214630">
                  <a:extLst>
                    <a:ext uri="{9D8B030D-6E8A-4147-A177-3AD203B41FA5}">
                      <a16:colId xmlns:a16="http://schemas.microsoft.com/office/drawing/2014/main" val="4196191635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1405034263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302751762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1118433113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3678230920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3011074493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2144107948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2191591583"/>
                    </a:ext>
                  </a:extLst>
                </a:gridCol>
              </a:tblGrid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718378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279716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156704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416020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940447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781711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571030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277614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621800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975089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368641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101316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612115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061716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8831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0" name="Table 99">
                <a:extLst>
                  <a:ext uri="{FF2B5EF4-FFF2-40B4-BE49-F238E27FC236}">
                    <a16:creationId xmlns:a16="http://schemas.microsoft.com/office/drawing/2014/main" id="{94374901-A226-D950-6914-146252259A9F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462743" y="2284726"/>
              <a:ext cx="2161890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0210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19710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0" name="Table 99">
                <a:extLst>
                  <a:ext uri="{FF2B5EF4-FFF2-40B4-BE49-F238E27FC236}">
                    <a16:creationId xmlns:a16="http://schemas.microsoft.com/office/drawing/2014/main" id="{6118858D-D8E7-CF42-9CDF-C6C5DA35088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3950195"/>
                  </p:ext>
                </p:extLst>
              </p:nvPr>
            </p:nvGraphicFramePr>
            <p:xfrm>
              <a:off x="5462743" y="2284726"/>
              <a:ext cx="2161890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0210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r="-8102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97500" r="-69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202564" r="-6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295000" r="-49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405128" r="-405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492500" r="-29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607692" r="-20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690000" r="-9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81025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1" name="Table 110">
                <a:extLst>
                  <a:ext uri="{FF2B5EF4-FFF2-40B4-BE49-F238E27FC236}">
                    <a16:creationId xmlns:a16="http://schemas.microsoft.com/office/drawing/2014/main" id="{570EA164-0626-310D-AB0C-D01747922E7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635559" y="2528566"/>
              <a:ext cx="300204" cy="131751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00204">
                      <a:extLst>
                        <a:ext uri="{9D8B030D-6E8A-4147-A177-3AD203B41FA5}">
                          <a16:colId xmlns:a16="http://schemas.microsoft.com/office/drawing/2014/main" val="2109686271"/>
                        </a:ext>
                      </a:extLst>
                    </a:gridCol>
                  </a:tblGrid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62484116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20132767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13785558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1374527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43440242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9509337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1" name="Table 110">
                <a:extLst>
                  <a:ext uri="{FF2B5EF4-FFF2-40B4-BE49-F238E27FC236}">
                    <a16:creationId xmlns:a16="http://schemas.microsoft.com/office/drawing/2014/main" id="{EE02E651-9253-5F61-33BE-F1D15C48D80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53425557"/>
                  </p:ext>
                </p:extLst>
              </p:nvPr>
            </p:nvGraphicFramePr>
            <p:xfrm>
              <a:off x="7635559" y="2528566"/>
              <a:ext cx="300204" cy="131751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00204">
                      <a:extLst>
                        <a:ext uri="{9D8B030D-6E8A-4147-A177-3AD203B41FA5}">
                          <a16:colId xmlns:a16="http://schemas.microsoft.com/office/drawing/2014/main" val="2109686271"/>
                        </a:ext>
                      </a:extLst>
                    </a:gridCol>
                  </a:tblGrid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b="-50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62484116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100000" b="-40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20132767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194595" b="-2918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3785558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302778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81374527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402778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43440242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50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95093379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E253A04C-566F-4C4E-2E1D-5A354C2438AE}"/>
              </a:ext>
            </a:extLst>
          </p:cNvPr>
          <p:cNvCxnSpPr>
            <a:cxnSpLocks/>
          </p:cNvCxnSpPr>
          <p:nvPr/>
        </p:nvCxnSpPr>
        <p:spPr>
          <a:xfrm flipV="1">
            <a:off x="928257" y="4142321"/>
            <a:ext cx="286550" cy="19128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 Box 46">
            <a:extLst>
              <a:ext uri="{FF2B5EF4-FFF2-40B4-BE49-F238E27FC236}">
                <a16:creationId xmlns:a16="http://schemas.microsoft.com/office/drawing/2014/main" id="{FDB03369-DE55-6335-1712-E9CD90A550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049" y="4319476"/>
            <a:ext cx="11386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the graph G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95B5B2BB-02C0-646D-F42F-7B684CDC70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8028" y="5832198"/>
            <a:ext cx="59600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H =  </a:t>
            </a:r>
            <a:r>
              <a:rPr lang="en-US" altLang="zh-CN" sz="1000" dirty="0">
                <a:solidFill>
                  <a:srgbClr val="FF0000"/>
                </a:solidFill>
                <a:ea typeface="宋体" panose="02010600030101010101" pitchFamily="2" charset="-122"/>
              </a:rPr>
              <a:t>3</a:t>
            </a:r>
            <a:r>
              <a:rPr lang="en-US" altLang="en-US" sz="1000" dirty="0"/>
              <a:t> </a:t>
            </a:r>
            <a:endParaRPr lang="en-US" altLang="zh-CN" sz="1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A7C0E6F7-3385-40E0-A4FD-5B4E8D10C74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462740" y="5832198"/>
              <a:ext cx="2161890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0210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19710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altLang="zh-CN" sz="100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A7C0E6F7-3385-40E0-A4FD-5B4E8D10C74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462740" y="5832198"/>
              <a:ext cx="2161890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0210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r="-8102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97500" r="-69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202564" r="-6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295000" r="-49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405128" r="-405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492500" r="-29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607692" r="-20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690000" r="-9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81025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2" name="Text Box 46">
            <a:extLst>
              <a:ext uri="{FF2B5EF4-FFF2-40B4-BE49-F238E27FC236}">
                <a16:creationId xmlns:a16="http://schemas.microsoft.com/office/drawing/2014/main" id="{B7CE9D57-61D8-3A68-A353-2A95B73B6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119" y="5223703"/>
            <a:ext cx="37830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The corresponding instance for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zh-CN" sz="1400" dirty="0">
                <a:ea typeface="宋体" panose="02010600030101010101" pitchFamily="2" charset="-122"/>
              </a:rPr>
              <a:t> is</a:t>
            </a:r>
          </a:p>
        </p:txBody>
      </p:sp>
      <p:sp>
        <p:nvSpPr>
          <p:cNvPr id="13" name="Text Box 46">
            <a:extLst>
              <a:ext uri="{FF2B5EF4-FFF2-40B4-BE49-F238E27FC236}">
                <a16:creationId xmlns:a16="http://schemas.microsoft.com/office/drawing/2014/main" id="{CAD82B6B-A074-A2F1-4823-F06BD7404E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119" y="5606599"/>
            <a:ext cx="391984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(1010100100, 1000010110, 1101110000, 1010001011,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1001000001, 1100001000, 100000000, 10000000,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1000000, 100000, 10000, 1000, 100, 10, 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3222222222)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AE99845-E6E5-10F3-F8E8-C727A381B317}"/>
              </a:ext>
            </a:extLst>
          </p:cNvPr>
          <p:cNvSpPr/>
          <p:nvPr/>
        </p:nvSpPr>
        <p:spPr>
          <a:xfrm>
            <a:off x="1410529" y="3585747"/>
            <a:ext cx="112915" cy="11778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194919F8-EE5B-DF5F-25F6-CDE3BF559EA2}"/>
              </a:ext>
            </a:extLst>
          </p:cNvPr>
          <p:cNvSpPr/>
          <p:nvPr/>
        </p:nvSpPr>
        <p:spPr>
          <a:xfrm>
            <a:off x="2084389" y="2966316"/>
            <a:ext cx="111668" cy="10614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43588BC9-325F-CBB1-D6F7-DAAD8566DCE7}"/>
              </a:ext>
            </a:extLst>
          </p:cNvPr>
          <p:cNvSpPr/>
          <p:nvPr/>
        </p:nvSpPr>
        <p:spPr>
          <a:xfrm>
            <a:off x="2084388" y="3567038"/>
            <a:ext cx="110709" cy="11204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9A98B55A-7953-A0EF-3215-1AF39284F0B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95429658"/>
                  </p:ext>
                </p:extLst>
              </p:nvPr>
            </p:nvGraphicFramePr>
            <p:xfrm>
              <a:off x="4815854" y="2551235"/>
              <a:ext cx="343879" cy="3200400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343879">
                      <a:extLst>
                        <a:ext uri="{9D8B030D-6E8A-4147-A177-3AD203B41FA5}">
                          <a16:colId xmlns:a16="http://schemas.microsoft.com/office/drawing/2014/main" val="523380122"/>
                        </a:ext>
                      </a:extLst>
                    </a:gridCol>
                  </a:tblGrid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85014266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0316110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01585346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75509874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13229931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3869659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4424391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64064894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34508781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3139626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0312158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9851399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13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6751682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14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6243346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15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5539459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9A98B55A-7953-A0EF-3215-1AF39284F0B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95429658"/>
                  </p:ext>
                </p:extLst>
              </p:nvPr>
            </p:nvGraphicFramePr>
            <p:xfrm>
              <a:off x="4815854" y="2551235"/>
              <a:ext cx="343879" cy="3200400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343879">
                      <a:extLst>
                        <a:ext uri="{9D8B030D-6E8A-4147-A177-3AD203B41FA5}">
                          <a16:colId xmlns:a16="http://schemas.microsoft.com/office/drawing/2014/main" val="523380122"/>
                        </a:ext>
                      </a:extLst>
                    </a:gridCol>
                  </a:tblGrid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2857" r="-7018" b="-14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85014266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102857" r="-7018" b="-13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0316110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202857" r="-7018" b="-12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01585346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302857" r="-7018" b="-11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75509874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402857" r="-7018" b="-10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3229931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502857" r="-7018" b="-9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93869659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602857" r="-7018" b="-8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4424391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683333" r="-7018" b="-6861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64064894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805714" r="-7018" b="-6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34508781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905714" r="-7018" b="-5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3139626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1005714" r="-7018" b="-4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0312158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1105714" r="-7018" b="-3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9851399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1205714" r="-7018" b="-2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51682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1305714" r="-7018" b="-1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6243346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1405714" r="-7018" b="-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5539459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6305348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4ADC5-4B56-41C5-C749-F4A5F774C7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08C37078-F55E-7E8F-0D31-C882BA9423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6D50FCA-FBBC-609D-EA30-01F4ACFB048A}"/>
              </a:ext>
            </a:extLst>
          </p:cNvPr>
          <p:cNvCxnSpPr>
            <a:cxnSpLocks/>
          </p:cNvCxnSpPr>
          <p:nvPr/>
        </p:nvCxnSpPr>
        <p:spPr>
          <a:xfrm>
            <a:off x="3708568" y="3446537"/>
            <a:ext cx="739288" cy="37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Box 46">
            <a:extLst>
              <a:ext uri="{FF2B5EF4-FFF2-40B4-BE49-F238E27FC236}">
                <a16:creationId xmlns:a16="http://schemas.microsoft.com/office/drawing/2014/main" id="{30CD21D2-5C44-6685-14A4-DEA2950190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1260" y="1835647"/>
            <a:ext cx="14065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We show: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46">
                <a:extLst>
                  <a:ext uri="{FF2B5EF4-FFF2-40B4-BE49-F238E27FC236}">
                    <a16:creationId xmlns:a16="http://schemas.microsoft.com/office/drawing/2014/main" id="{79A8D5B9-92AE-8FD6-F13B-237CF09D55C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43867" y="1860136"/>
                <a:ext cx="615578" cy="41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zh-CN" sz="2000" dirty="0">
                    <a:ea typeface="宋体" panose="02010600030101010101" pitchFamily="2" charset="-122"/>
                  </a:rPr>
                  <a:t>   </a:t>
                </a:r>
              </a:p>
            </p:txBody>
          </p:sp>
        </mc:Choice>
        <mc:Fallback xmlns="">
          <p:sp>
            <p:nvSpPr>
              <p:cNvPr id="5" name="Text Box 46">
                <a:extLst>
                  <a:ext uri="{FF2B5EF4-FFF2-40B4-BE49-F238E27FC236}">
                    <a16:creationId xmlns:a16="http://schemas.microsoft.com/office/drawing/2014/main" id="{3811FF56-6D34-45FC-B194-14476E6ED1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43867" y="1860136"/>
                <a:ext cx="615578" cy="418513"/>
              </a:xfrm>
              <a:prstGeom prst="rect">
                <a:avLst/>
              </a:prstGeom>
              <a:blipFill>
                <a:blip r:embed="rId2"/>
                <a:stretch>
                  <a:fillRect b="-144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46">
            <a:extLst>
              <a:ext uri="{FF2B5EF4-FFF2-40B4-BE49-F238E27FC236}">
                <a16:creationId xmlns:a16="http://schemas.microsoft.com/office/drawing/2014/main" id="{0B4A2037-35A3-8ACB-58CB-D52A6AAAC4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2266" y="1835647"/>
            <a:ext cx="152248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en-US" sz="2000" dirty="0">
                <a:solidFill>
                  <a:srgbClr val="00B050"/>
                </a:solidFill>
              </a:rPr>
              <a:t> </a:t>
            </a:r>
            <a:endParaRPr lang="en-US" altLang="zh-CN" sz="2000" dirty="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5CFD2058-268E-3D73-0191-DFE7F37BEB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0787" y="1869338"/>
            <a:ext cx="6643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VC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4C8F41FB-9BAF-BF7D-7E11-88C16BCFAAB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 </a:t>
                </a:r>
              </a:p>
            </p:txBody>
          </p:sp>
        </mc:Choice>
        <mc:Fallback xmlns="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660F3295-CE7F-29BA-0934-61E44CA8FC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4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Oval 46">
            <a:extLst>
              <a:ext uri="{FF2B5EF4-FFF2-40B4-BE49-F238E27FC236}">
                <a16:creationId xmlns:a16="http://schemas.microsoft.com/office/drawing/2014/main" id="{A49E6396-FD7E-EF7B-9DE1-2ACF7FFF6F93}"/>
              </a:ext>
            </a:extLst>
          </p:cNvPr>
          <p:cNvSpPr/>
          <p:nvPr/>
        </p:nvSpPr>
        <p:spPr>
          <a:xfrm>
            <a:off x="1442597" y="2978543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4827EAA-DD25-A617-BFD4-61657946FF1D}"/>
              </a:ext>
            </a:extLst>
          </p:cNvPr>
          <p:cNvSpPr/>
          <p:nvPr/>
        </p:nvSpPr>
        <p:spPr>
          <a:xfrm>
            <a:off x="1461466" y="3024621"/>
            <a:ext cx="684273" cy="60379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56695CB-71ED-894C-B93C-A9727879E1CE}"/>
              </a:ext>
            </a:extLst>
          </p:cNvPr>
          <p:cNvCxnSpPr>
            <a:cxnSpLocks/>
          </p:cNvCxnSpPr>
          <p:nvPr/>
        </p:nvCxnSpPr>
        <p:spPr>
          <a:xfrm flipH="1" flipV="1">
            <a:off x="1498948" y="3061411"/>
            <a:ext cx="629018" cy="5670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>
            <a:extLst>
              <a:ext uri="{FF2B5EF4-FFF2-40B4-BE49-F238E27FC236}">
                <a16:creationId xmlns:a16="http://schemas.microsoft.com/office/drawing/2014/main" id="{BCE39072-CD2C-341A-7778-3A42F268CFC2}"/>
              </a:ext>
            </a:extLst>
          </p:cNvPr>
          <p:cNvSpPr/>
          <p:nvPr/>
        </p:nvSpPr>
        <p:spPr>
          <a:xfrm>
            <a:off x="2510504" y="3326080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834236E6-09B0-90B8-C877-CE2E14738840}"/>
              </a:ext>
            </a:extLst>
          </p:cNvPr>
          <p:cNvSpPr/>
          <p:nvPr/>
        </p:nvSpPr>
        <p:spPr>
          <a:xfrm>
            <a:off x="1765113" y="3891140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FB52A034-4710-CE9A-214B-C1BACF63C0D7}"/>
              </a:ext>
            </a:extLst>
          </p:cNvPr>
          <p:cNvCxnSpPr>
            <a:cxnSpLocks/>
            <a:stCxn id="54" idx="0"/>
          </p:cNvCxnSpPr>
          <p:nvPr/>
        </p:nvCxnSpPr>
        <p:spPr>
          <a:xfrm flipH="1" flipV="1">
            <a:off x="2158524" y="3038722"/>
            <a:ext cx="384927" cy="28735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1ADE71A9-63A0-AAE9-97CD-4806F418E55D}"/>
              </a:ext>
            </a:extLst>
          </p:cNvPr>
          <p:cNvCxnSpPr>
            <a:cxnSpLocks/>
            <a:stCxn id="54" idx="2"/>
          </p:cNvCxnSpPr>
          <p:nvPr/>
        </p:nvCxnSpPr>
        <p:spPr>
          <a:xfrm flipH="1">
            <a:off x="1480704" y="3354659"/>
            <a:ext cx="1029800" cy="2787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B0F2B25E-7E5A-6D3F-62A6-1B52B6A701C5}"/>
              </a:ext>
            </a:extLst>
          </p:cNvPr>
          <p:cNvCxnSpPr>
            <a:cxnSpLocks/>
            <a:stCxn id="63" idx="5"/>
          </p:cNvCxnSpPr>
          <p:nvPr/>
        </p:nvCxnSpPr>
        <p:spPr>
          <a:xfrm flipH="1" flipV="1">
            <a:off x="1464787" y="3661237"/>
            <a:ext cx="356569" cy="2786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114FDB4A-7398-9A66-4107-6CF2BA4718E4}"/>
              </a:ext>
            </a:extLst>
          </p:cNvPr>
          <p:cNvCxnSpPr>
            <a:cxnSpLocks/>
            <a:stCxn id="48" idx="4"/>
            <a:endCxn id="63" idx="7"/>
          </p:cNvCxnSpPr>
          <p:nvPr/>
        </p:nvCxnSpPr>
        <p:spPr>
          <a:xfrm flipH="1">
            <a:off x="1821356" y="3072458"/>
            <a:ext cx="318867" cy="8270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DD7CDAD3-6506-01A6-509D-AD0A55D6125F}"/>
                  </a:ext>
                </a:extLst>
              </p:cNvPr>
              <p:cNvSpPr txBox="1"/>
              <p:nvPr/>
            </p:nvSpPr>
            <p:spPr>
              <a:xfrm>
                <a:off x="1208237" y="2716933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876B53C9-CE93-0F86-8D45-53AFF10EA7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8237" y="2716933"/>
                <a:ext cx="370294" cy="2616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427EE6B9-3ED2-F2C2-8E23-8FBFFCE6A349}"/>
                  </a:ext>
                </a:extLst>
              </p:cNvPr>
              <p:cNvSpPr txBox="1"/>
              <p:nvPr/>
            </p:nvSpPr>
            <p:spPr>
              <a:xfrm>
                <a:off x="2051429" y="3612709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427EE6B9-3ED2-F2C2-8E23-8FBFFCE6A3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429" y="3612709"/>
                <a:ext cx="370294" cy="2616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435935A0-2A99-6718-9985-A34C6987B830}"/>
                  </a:ext>
                </a:extLst>
              </p:cNvPr>
              <p:cNvSpPr txBox="1"/>
              <p:nvPr/>
            </p:nvSpPr>
            <p:spPr>
              <a:xfrm>
                <a:off x="1176936" y="3542360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435935A0-2A99-6718-9985-A34C6987B8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6936" y="3542360"/>
                <a:ext cx="370294" cy="2616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77D810A8-E135-33C2-78D7-C54C128038BC}"/>
                  </a:ext>
                </a:extLst>
              </p:cNvPr>
              <p:cNvSpPr txBox="1"/>
              <p:nvPr/>
            </p:nvSpPr>
            <p:spPr>
              <a:xfrm>
                <a:off x="2439055" y="3324137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9923727A-26FC-1661-697D-177F890E48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9055" y="3324137"/>
                <a:ext cx="370294" cy="2616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97D44DA3-B558-C4AA-9DA6-A02A55CBF16B}"/>
                  </a:ext>
                </a:extLst>
              </p:cNvPr>
              <p:cNvSpPr txBox="1"/>
              <p:nvPr/>
            </p:nvSpPr>
            <p:spPr>
              <a:xfrm>
                <a:off x="2106131" y="2774534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97D44DA3-B558-C4AA-9DA6-A02A55CBF1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6131" y="2774534"/>
                <a:ext cx="370294" cy="2616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DCF4BB56-D32A-618B-59C2-373ABC17CA01}"/>
                  </a:ext>
                </a:extLst>
              </p:cNvPr>
              <p:cNvSpPr txBox="1"/>
              <p:nvPr/>
            </p:nvSpPr>
            <p:spPr>
              <a:xfrm>
                <a:off x="1756449" y="3846075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B2B83206-A423-1A6B-6EEF-B4DFE44058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6449" y="3846075"/>
                <a:ext cx="370294" cy="2616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E965D484-0B9E-386C-5F0D-E691902FAC3C}"/>
                  </a:ext>
                </a:extLst>
              </p:cNvPr>
              <p:cNvSpPr txBox="1"/>
              <p:nvPr/>
            </p:nvSpPr>
            <p:spPr>
              <a:xfrm>
                <a:off x="1602490" y="3325461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E411861C-3F18-6555-D57D-D61E6DD1DF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2490" y="3325461"/>
                <a:ext cx="370294" cy="2616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4DBAB0B4-0796-4C64-021E-E9AD406DCC7A}"/>
                  </a:ext>
                </a:extLst>
              </p:cNvPr>
              <p:cNvSpPr txBox="1"/>
              <p:nvPr/>
            </p:nvSpPr>
            <p:spPr>
              <a:xfrm>
                <a:off x="1675327" y="2794441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DD7AF9C6-4EDB-A1F3-DE45-B630F42B97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5327" y="2794441"/>
                <a:ext cx="370294" cy="2616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15FAE16E-A88D-F4FF-A1EB-5599AD3C2198}"/>
                  </a:ext>
                </a:extLst>
              </p:cNvPr>
              <p:cNvSpPr txBox="1"/>
              <p:nvPr/>
            </p:nvSpPr>
            <p:spPr>
              <a:xfrm>
                <a:off x="1410529" y="3666641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1CB19C0F-CE6C-267B-3C31-8CF607722E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529" y="3666641"/>
                <a:ext cx="370294" cy="2616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E9B0DB53-5670-C501-7C5E-43524D2562D0}"/>
                  </a:ext>
                </a:extLst>
              </p:cNvPr>
              <p:cNvSpPr txBox="1"/>
              <p:nvPr/>
            </p:nvSpPr>
            <p:spPr>
              <a:xfrm>
                <a:off x="1214807" y="3168945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3DBC5B0E-9D2B-3183-8D02-B8F7823BB1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807" y="3168945"/>
                <a:ext cx="370294" cy="2616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C08CC464-C086-64A0-3741-2126F6BBA1DC}"/>
                  </a:ext>
                </a:extLst>
              </p:cNvPr>
              <p:cNvSpPr txBox="1"/>
              <p:nvPr/>
            </p:nvSpPr>
            <p:spPr>
              <a:xfrm>
                <a:off x="1582046" y="3544048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9F734F97-2A9E-F749-2F20-17A18F3A88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2046" y="3544048"/>
                <a:ext cx="370294" cy="2616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68F520B8-5038-FC9F-5531-1E96FB72DAC4}"/>
                  </a:ext>
                </a:extLst>
              </p:cNvPr>
              <p:cNvSpPr txBox="1"/>
              <p:nvPr/>
            </p:nvSpPr>
            <p:spPr>
              <a:xfrm>
                <a:off x="2290023" y="2993952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C6CC1919-7688-92FC-E4C3-F56A398392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0023" y="2993952"/>
                <a:ext cx="370294" cy="2616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F332664D-F728-8988-FFA4-D2B3DBA2EB02}"/>
                  </a:ext>
                </a:extLst>
              </p:cNvPr>
              <p:cNvSpPr txBox="1"/>
              <p:nvPr/>
            </p:nvSpPr>
            <p:spPr>
              <a:xfrm>
                <a:off x="1808688" y="3621160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9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FA9161F4-6170-0DDD-1712-9B32C0BD03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8688" y="3621160"/>
                <a:ext cx="370294" cy="2616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EA436FC6-59A0-9FB5-7DDE-5B42F13E7CA1}"/>
                  </a:ext>
                </a:extLst>
              </p:cNvPr>
              <p:cNvSpPr txBox="1"/>
              <p:nvPr/>
            </p:nvSpPr>
            <p:spPr>
              <a:xfrm>
                <a:off x="1679541" y="3110196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7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DFB3F842-DA42-7E9A-0C6B-EF2EDF6E45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41" y="3110196"/>
                <a:ext cx="370294" cy="26161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E461DC58-7012-70F3-A661-346C10C6473B}"/>
                  </a:ext>
                </a:extLst>
              </p:cNvPr>
              <p:cNvSpPr txBox="1"/>
              <p:nvPr/>
            </p:nvSpPr>
            <p:spPr>
              <a:xfrm>
                <a:off x="2081262" y="3124757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8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57C5B0E2-2F19-A7DB-9C82-D7C01E0E3E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1262" y="3124757"/>
                <a:ext cx="370294" cy="26161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Text Box 46">
            <a:extLst>
              <a:ext uri="{FF2B5EF4-FFF2-40B4-BE49-F238E27FC236}">
                <a16:creationId xmlns:a16="http://schemas.microsoft.com/office/drawing/2014/main" id="{C788A3C0-DC43-DD39-D398-13153F0A8E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7747" y="3383237"/>
            <a:ext cx="6643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, 3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95" name="Left Bracket 94">
            <a:extLst>
              <a:ext uri="{FF2B5EF4-FFF2-40B4-BE49-F238E27FC236}">
                <a16:creationId xmlns:a16="http://schemas.microsoft.com/office/drawing/2014/main" id="{13EA417E-1377-3F03-512D-A3A9AF4BA2C0}"/>
              </a:ext>
            </a:extLst>
          </p:cNvPr>
          <p:cNvSpPr/>
          <p:nvPr/>
        </p:nvSpPr>
        <p:spPr>
          <a:xfrm>
            <a:off x="1045335" y="2978096"/>
            <a:ext cx="138079" cy="990136"/>
          </a:xfrm>
          <a:prstGeom prst="lef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ight Bracket 95">
            <a:extLst>
              <a:ext uri="{FF2B5EF4-FFF2-40B4-BE49-F238E27FC236}">
                <a16:creationId xmlns:a16="http://schemas.microsoft.com/office/drawing/2014/main" id="{825DB71C-0DD5-9C83-A745-FD9D84F1EA52}"/>
              </a:ext>
            </a:extLst>
          </p:cNvPr>
          <p:cNvSpPr/>
          <p:nvPr/>
        </p:nvSpPr>
        <p:spPr>
          <a:xfrm>
            <a:off x="2985373" y="2932349"/>
            <a:ext cx="125433" cy="1035883"/>
          </a:xfrm>
          <a:prstGeom prst="righ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61F8F3A1-4D28-73B3-1730-F52B34E1D9DA}"/>
              </a:ext>
            </a:extLst>
          </p:cNvPr>
          <p:cNvGraphicFramePr>
            <a:graphicFrameLocks noGrp="1"/>
          </p:cNvGraphicFramePr>
          <p:nvPr/>
        </p:nvGraphicFramePr>
        <p:xfrm>
          <a:off x="5180393" y="2568327"/>
          <a:ext cx="2444237" cy="3200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193">
                  <a:extLst>
                    <a:ext uri="{9D8B030D-6E8A-4147-A177-3AD203B41FA5}">
                      <a16:colId xmlns:a16="http://schemas.microsoft.com/office/drawing/2014/main" val="22704992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3822852"/>
                    </a:ext>
                  </a:extLst>
                </a:gridCol>
                <a:gridCol w="214630">
                  <a:extLst>
                    <a:ext uri="{9D8B030D-6E8A-4147-A177-3AD203B41FA5}">
                      <a16:colId xmlns:a16="http://schemas.microsoft.com/office/drawing/2014/main" val="4196191635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1405034263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302751762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1118433113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3678230920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3011074493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2144107948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2191591583"/>
                    </a:ext>
                  </a:extLst>
                </a:gridCol>
              </a:tblGrid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718378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279716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156704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416020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940447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781711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571030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277614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621800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975089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368641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101316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612115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061716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8831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0" name="Table 99">
                <a:extLst>
                  <a:ext uri="{FF2B5EF4-FFF2-40B4-BE49-F238E27FC236}">
                    <a16:creationId xmlns:a16="http://schemas.microsoft.com/office/drawing/2014/main" id="{CF2B43CF-1B0A-72B2-D3BC-BA0BD2EFE05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462743" y="2284726"/>
              <a:ext cx="2161890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0210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19710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0" name="Table 99">
                <a:extLst>
                  <a:ext uri="{FF2B5EF4-FFF2-40B4-BE49-F238E27FC236}">
                    <a16:creationId xmlns:a16="http://schemas.microsoft.com/office/drawing/2014/main" id="{6118858D-D8E7-CF42-9CDF-C6C5DA35088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3950195"/>
                  </p:ext>
                </p:extLst>
              </p:nvPr>
            </p:nvGraphicFramePr>
            <p:xfrm>
              <a:off x="5462743" y="2284726"/>
              <a:ext cx="2161890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0210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r="-8102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97500" r="-69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202564" r="-6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295000" r="-49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405128" r="-405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492500" r="-29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607692" r="-20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690000" r="-9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81025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1" name="Table 110">
                <a:extLst>
                  <a:ext uri="{FF2B5EF4-FFF2-40B4-BE49-F238E27FC236}">
                    <a16:creationId xmlns:a16="http://schemas.microsoft.com/office/drawing/2014/main" id="{7EE7D02E-1620-781C-F25D-6092C5647CF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09967846"/>
                  </p:ext>
                </p:extLst>
              </p:nvPr>
            </p:nvGraphicFramePr>
            <p:xfrm>
              <a:off x="7635559" y="2528566"/>
              <a:ext cx="300204" cy="131751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00204">
                      <a:extLst>
                        <a:ext uri="{9D8B030D-6E8A-4147-A177-3AD203B41FA5}">
                          <a16:colId xmlns:a16="http://schemas.microsoft.com/office/drawing/2014/main" val="2109686271"/>
                        </a:ext>
                      </a:extLst>
                    </a:gridCol>
                  </a:tblGrid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62484116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20132767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13785558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1374527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43440242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9509337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1" name="Table 110">
                <a:extLst>
                  <a:ext uri="{FF2B5EF4-FFF2-40B4-BE49-F238E27FC236}">
                    <a16:creationId xmlns:a16="http://schemas.microsoft.com/office/drawing/2014/main" id="{7EE7D02E-1620-781C-F25D-6092C5647CF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09967846"/>
                  </p:ext>
                </p:extLst>
              </p:nvPr>
            </p:nvGraphicFramePr>
            <p:xfrm>
              <a:off x="7635559" y="2528566"/>
              <a:ext cx="300204" cy="131751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00204">
                      <a:extLst>
                        <a:ext uri="{9D8B030D-6E8A-4147-A177-3AD203B41FA5}">
                          <a16:colId xmlns:a16="http://schemas.microsoft.com/office/drawing/2014/main" val="2109686271"/>
                        </a:ext>
                      </a:extLst>
                    </a:gridCol>
                  </a:tblGrid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b="-50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62484116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100000" b="-40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20132767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194595" b="-2918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3785558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302778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81374527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402778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43440242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50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95093379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9315F994-5613-2027-9F94-E3D77E2C9437}"/>
              </a:ext>
            </a:extLst>
          </p:cNvPr>
          <p:cNvCxnSpPr>
            <a:cxnSpLocks/>
          </p:cNvCxnSpPr>
          <p:nvPr/>
        </p:nvCxnSpPr>
        <p:spPr>
          <a:xfrm flipV="1">
            <a:off x="928257" y="4142321"/>
            <a:ext cx="286550" cy="19128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 Box 46">
            <a:extLst>
              <a:ext uri="{FF2B5EF4-FFF2-40B4-BE49-F238E27FC236}">
                <a16:creationId xmlns:a16="http://schemas.microsoft.com/office/drawing/2014/main" id="{AAE7DBEA-3BDA-AA4D-FCFB-251367FCD3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049" y="4319476"/>
            <a:ext cx="11386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the graph G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5DA2193F-79A4-2C15-5A53-64490FAAD5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8028" y="5832198"/>
            <a:ext cx="59600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H =  </a:t>
            </a:r>
            <a:r>
              <a:rPr lang="en-US" altLang="zh-CN" sz="1000" dirty="0">
                <a:solidFill>
                  <a:srgbClr val="FF0000"/>
                </a:solidFill>
                <a:ea typeface="宋体" panose="02010600030101010101" pitchFamily="2" charset="-122"/>
              </a:rPr>
              <a:t>3</a:t>
            </a:r>
            <a:r>
              <a:rPr lang="en-US" altLang="en-US" sz="1000" dirty="0"/>
              <a:t> </a:t>
            </a:r>
            <a:endParaRPr lang="en-US" altLang="zh-CN" sz="1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8D277C51-77CC-96B5-970A-455CC70F1AD8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462740" y="5832198"/>
              <a:ext cx="2161890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0210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19710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altLang="zh-CN" sz="100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8D277C51-77CC-96B5-970A-455CC70F1AD8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462740" y="5832198"/>
              <a:ext cx="2161890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0210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r="-8102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97500" r="-69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202564" r="-6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295000" r="-49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405128" r="-405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492500" r="-29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607692" r="-20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690000" r="-9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81025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2" name="Text Box 46">
            <a:extLst>
              <a:ext uri="{FF2B5EF4-FFF2-40B4-BE49-F238E27FC236}">
                <a16:creationId xmlns:a16="http://schemas.microsoft.com/office/drawing/2014/main" id="{E9C05C5A-7095-ED93-2BD4-9D854AF6A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119" y="5223703"/>
            <a:ext cx="37830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The corresponding instance for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zh-CN" sz="1400" dirty="0">
                <a:ea typeface="宋体" panose="02010600030101010101" pitchFamily="2" charset="-122"/>
              </a:rPr>
              <a:t> is</a:t>
            </a:r>
          </a:p>
        </p:txBody>
      </p:sp>
      <p:sp>
        <p:nvSpPr>
          <p:cNvPr id="13" name="Text Box 46">
            <a:extLst>
              <a:ext uri="{FF2B5EF4-FFF2-40B4-BE49-F238E27FC236}">
                <a16:creationId xmlns:a16="http://schemas.microsoft.com/office/drawing/2014/main" id="{66074D64-2A22-E5DB-8135-673E8B98D6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119" y="5606599"/>
            <a:ext cx="391984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(1010100100,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1000010110</a:t>
            </a:r>
            <a:r>
              <a:rPr lang="en-US" altLang="zh-CN" sz="1200" dirty="0">
                <a:ea typeface="宋体" panose="02010600030101010101" pitchFamily="2" charset="-122"/>
              </a:rPr>
              <a:t>,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1101110000</a:t>
            </a:r>
            <a:r>
              <a:rPr lang="en-US" altLang="zh-CN" sz="1200" dirty="0">
                <a:ea typeface="宋体" panose="02010600030101010101" pitchFamily="2" charset="-122"/>
              </a:rPr>
              <a:t>,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1010001011</a:t>
            </a:r>
            <a:r>
              <a:rPr lang="en-US" altLang="zh-CN" sz="1200" dirty="0">
                <a:ea typeface="宋体" panose="02010600030101010101" pitchFamily="2" charset="-122"/>
              </a:rPr>
              <a:t>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1001000001, 1100001000, 100000000, 10000000,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1000000, 100000, 10000, 1000, 100, 10, 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3222222222)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88A4E975-3B1E-AF33-2EF5-6AF3666E94F1}"/>
              </a:ext>
            </a:extLst>
          </p:cNvPr>
          <p:cNvSpPr/>
          <p:nvPr/>
        </p:nvSpPr>
        <p:spPr>
          <a:xfrm>
            <a:off x="1410529" y="3585747"/>
            <a:ext cx="112915" cy="11778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268CB966-906F-768A-D9CF-2EEC0BECD8CA}"/>
              </a:ext>
            </a:extLst>
          </p:cNvPr>
          <p:cNvSpPr/>
          <p:nvPr/>
        </p:nvSpPr>
        <p:spPr>
          <a:xfrm>
            <a:off x="2084389" y="2966316"/>
            <a:ext cx="111668" cy="10614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DBA130F3-7068-1771-68DE-4435B3545F72}"/>
              </a:ext>
            </a:extLst>
          </p:cNvPr>
          <p:cNvSpPr/>
          <p:nvPr/>
        </p:nvSpPr>
        <p:spPr>
          <a:xfrm>
            <a:off x="2084388" y="3567038"/>
            <a:ext cx="110709" cy="11204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CDA3DE8-7382-E8AC-8DEC-9B0EFD2FB08E}"/>
              </a:ext>
            </a:extLst>
          </p:cNvPr>
          <p:cNvSpPr/>
          <p:nvPr/>
        </p:nvSpPr>
        <p:spPr>
          <a:xfrm>
            <a:off x="5211193" y="2820922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6B75152-74AC-30D8-2400-D026D007CB28}"/>
              </a:ext>
            </a:extLst>
          </p:cNvPr>
          <p:cNvSpPr/>
          <p:nvPr/>
        </p:nvSpPr>
        <p:spPr>
          <a:xfrm>
            <a:off x="5216357" y="3035469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57E7E7D-A882-7F00-4846-A91C078107AD}"/>
              </a:ext>
            </a:extLst>
          </p:cNvPr>
          <p:cNvSpPr/>
          <p:nvPr/>
        </p:nvSpPr>
        <p:spPr>
          <a:xfrm>
            <a:off x="5202419" y="3249547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>
                <a:extLst>
                  <a:ext uri="{FF2B5EF4-FFF2-40B4-BE49-F238E27FC236}">
                    <a16:creationId xmlns:a16="http://schemas.microsoft.com/office/drawing/2014/main" id="{57CBFCE8-1A28-7054-CE9B-5F394CE1D2C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12195587"/>
                  </p:ext>
                </p:extLst>
              </p:nvPr>
            </p:nvGraphicFramePr>
            <p:xfrm>
              <a:off x="4815854" y="2551235"/>
              <a:ext cx="343879" cy="3200400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343879">
                      <a:extLst>
                        <a:ext uri="{9D8B030D-6E8A-4147-A177-3AD203B41FA5}">
                          <a16:colId xmlns:a16="http://schemas.microsoft.com/office/drawing/2014/main" val="523380122"/>
                        </a:ext>
                      </a:extLst>
                    </a:gridCol>
                  </a:tblGrid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85014266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rgbClr val="FF0000"/>
                              </a:solidFill>
                            </a:rPr>
                            <a:t> </a:t>
                          </a:r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0316110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rgbClr val="FF0000"/>
                              </a:solidFill>
                            </a:rPr>
                            <a:t> </a:t>
                          </a:r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01585346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rgbClr val="FF0000"/>
                              </a:solidFill>
                            </a:rPr>
                            <a:t> </a:t>
                          </a:r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75509874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13229931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3869659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4424391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64064894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34508781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3139626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0312158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9851399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13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6751682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14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6243346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15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5539459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>
                <a:extLst>
                  <a:ext uri="{FF2B5EF4-FFF2-40B4-BE49-F238E27FC236}">
                    <a16:creationId xmlns:a16="http://schemas.microsoft.com/office/drawing/2014/main" id="{57CBFCE8-1A28-7054-CE9B-5F394CE1D2C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12195587"/>
                  </p:ext>
                </p:extLst>
              </p:nvPr>
            </p:nvGraphicFramePr>
            <p:xfrm>
              <a:off x="4815854" y="2551235"/>
              <a:ext cx="343879" cy="3200400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343879">
                      <a:extLst>
                        <a:ext uri="{9D8B030D-6E8A-4147-A177-3AD203B41FA5}">
                          <a16:colId xmlns:a16="http://schemas.microsoft.com/office/drawing/2014/main" val="523380122"/>
                        </a:ext>
                      </a:extLst>
                    </a:gridCol>
                  </a:tblGrid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2857" r="-7018" b="-14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85014266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102857" r="-7018" b="-13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0316110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202857" r="-7018" b="-12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01585346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302857" r="-7018" b="-11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75509874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402857" r="-7018" b="-10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3229931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502857" r="-7018" b="-9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93869659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602857" r="-7018" b="-8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4424391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683333" r="-7018" b="-6861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64064894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805714" r="-7018" b="-6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34508781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905714" r="-7018" b="-5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3139626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1005714" r="-7018" b="-4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0312158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1105714" r="-7018" b="-3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9851399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1205714" r="-7018" b="-2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51682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1305714" r="-7018" b="-1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6243346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509" t="-1405714" r="-7018" b="-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5539459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766660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72689-AF77-C29E-0D1D-833F0DA2A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87CC218D-45BB-BFCC-45F4-0D4A34EEB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700AE12-38F6-CC55-F538-4217F945CD4D}"/>
              </a:ext>
            </a:extLst>
          </p:cNvPr>
          <p:cNvCxnSpPr>
            <a:cxnSpLocks/>
          </p:cNvCxnSpPr>
          <p:nvPr/>
        </p:nvCxnSpPr>
        <p:spPr>
          <a:xfrm>
            <a:off x="3708568" y="3446537"/>
            <a:ext cx="739288" cy="37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Box 46">
            <a:extLst>
              <a:ext uri="{FF2B5EF4-FFF2-40B4-BE49-F238E27FC236}">
                <a16:creationId xmlns:a16="http://schemas.microsoft.com/office/drawing/2014/main" id="{CD9196BC-2477-DA26-D4CE-2D50ABBD0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1260" y="1835647"/>
            <a:ext cx="14065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We show: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46">
                <a:extLst>
                  <a:ext uri="{FF2B5EF4-FFF2-40B4-BE49-F238E27FC236}">
                    <a16:creationId xmlns:a16="http://schemas.microsoft.com/office/drawing/2014/main" id="{DDFB7FB1-81D3-C8E2-F61C-9C057FA108A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43867" y="1860136"/>
                <a:ext cx="615578" cy="41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zh-CN" sz="2000" dirty="0">
                    <a:ea typeface="宋体" panose="02010600030101010101" pitchFamily="2" charset="-122"/>
                  </a:rPr>
                  <a:t>   </a:t>
                </a:r>
              </a:p>
            </p:txBody>
          </p:sp>
        </mc:Choice>
        <mc:Fallback xmlns="">
          <p:sp>
            <p:nvSpPr>
              <p:cNvPr id="5" name="Text Box 46">
                <a:extLst>
                  <a:ext uri="{FF2B5EF4-FFF2-40B4-BE49-F238E27FC236}">
                    <a16:creationId xmlns:a16="http://schemas.microsoft.com/office/drawing/2014/main" id="{3811FF56-6D34-45FC-B194-14476E6ED1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43867" y="1860136"/>
                <a:ext cx="615578" cy="418513"/>
              </a:xfrm>
              <a:prstGeom prst="rect">
                <a:avLst/>
              </a:prstGeom>
              <a:blipFill>
                <a:blip r:embed="rId2"/>
                <a:stretch>
                  <a:fillRect b="-144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46">
            <a:extLst>
              <a:ext uri="{FF2B5EF4-FFF2-40B4-BE49-F238E27FC236}">
                <a16:creationId xmlns:a16="http://schemas.microsoft.com/office/drawing/2014/main" id="{7AD43FF5-6B13-3ACC-E215-4BFB5B253C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2266" y="1835647"/>
            <a:ext cx="152248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en-US" sz="2000" dirty="0">
                <a:solidFill>
                  <a:srgbClr val="00B050"/>
                </a:solidFill>
              </a:rPr>
              <a:t> </a:t>
            </a:r>
            <a:endParaRPr lang="en-US" altLang="zh-CN" sz="2000" dirty="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A113D7E3-41D1-10CD-CAD1-B4D919B249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0787" y="1869338"/>
            <a:ext cx="6643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VC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43F98480-CED4-7464-D8AE-A7CE52066B4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 </a:t>
                </a:r>
              </a:p>
            </p:txBody>
          </p:sp>
        </mc:Choice>
        <mc:Fallback xmlns="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660F3295-CE7F-29BA-0934-61E44CA8FC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4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Oval 46">
            <a:extLst>
              <a:ext uri="{FF2B5EF4-FFF2-40B4-BE49-F238E27FC236}">
                <a16:creationId xmlns:a16="http://schemas.microsoft.com/office/drawing/2014/main" id="{402076C9-4AF0-D0EE-CEF8-EABF8A78A29A}"/>
              </a:ext>
            </a:extLst>
          </p:cNvPr>
          <p:cNvSpPr/>
          <p:nvPr/>
        </p:nvSpPr>
        <p:spPr>
          <a:xfrm>
            <a:off x="1442597" y="2978543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B38E764F-3C69-F2D6-BBB1-2FA34AEFE746}"/>
              </a:ext>
            </a:extLst>
          </p:cNvPr>
          <p:cNvSpPr/>
          <p:nvPr/>
        </p:nvSpPr>
        <p:spPr>
          <a:xfrm>
            <a:off x="1461466" y="3024621"/>
            <a:ext cx="684273" cy="60379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D5122745-F3F1-CE28-38E9-E4F476F46FD6}"/>
              </a:ext>
            </a:extLst>
          </p:cNvPr>
          <p:cNvCxnSpPr>
            <a:cxnSpLocks/>
          </p:cNvCxnSpPr>
          <p:nvPr/>
        </p:nvCxnSpPr>
        <p:spPr>
          <a:xfrm flipH="1" flipV="1">
            <a:off x="1498948" y="3061411"/>
            <a:ext cx="629018" cy="5670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>
            <a:extLst>
              <a:ext uri="{FF2B5EF4-FFF2-40B4-BE49-F238E27FC236}">
                <a16:creationId xmlns:a16="http://schemas.microsoft.com/office/drawing/2014/main" id="{8EB2D94A-EFB5-E57E-0C97-90A84CF4F807}"/>
              </a:ext>
            </a:extLst>
          </p:cNvPr>
          <p:cNvSpPr/>
          <p:nvPr/>
        </p:nvSpPr>
        <p:spPr>
          <a:xfrm>
            <a:off x="2510504" y="3326080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71F9A1EB-4ECF-10EC-E1AB-99EDF4ECF253}"/>
              </a:ext>
            </a:extLst>
          </p:cNvPr>
          <p:cNvSpPr/>
          <p:nvPr/>
        </p:nvSpPr>
        <p:spPr>
          <a:xfrm>
            <a:off x="1765113" y="3891140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5037DFC6-11E2-DBD4-763D-0BD7B0D49CF4}"/>
              </a:ext>
            </a:extLst>
          </p:cNvPr>
          <p:cNvCxnSpPr>
            <a:cxnSpLocks/>
            <a:stCxn id="54" idx="0"/>
          </p:cNvCxnSpPr>
          <p:nvPr/>
        </p:nvCxnSpPr>
        <p:spPr>
          <a:xfrm flipH="1" flipV="1">
            <a:off x="2158524" y="3038722"/>
            <a:ext cx="384927" cy="28735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1076D91A-5EA4-55E0-69D8-C473D986710C}"/>
              </a:ext>
            </a:extLst>
          </p:cNvPr>
          <p:cNvCxnSpPr>
            <a:cxnSpLocks/>
            <a:stCxn id="54" idx="2"/>
          </p:cNvCxnSpPr>
          <p:nvPr/>
        </p:nvCxnSpPr>
        <p:spPr>
          <a:xfrm flipH="1">
            <a:off x="1480704" y="3354659"/>
            <a:ext cx="1029800" cy="2787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8928A5D8-AB86-EB62-B159-389A6A4FF24B}"/>
              </a:ext>
            </a:extLst>
          </p:cNvPr>
          <p:cNvCxnSpPr>
            <a:cxnSpLocks/>
            <a:stCxn id="63" idx="5"/>
          </p:cNvCxnSpPr>
          <p:nvPr/>
        </p:nvCxnSpPr>
        <p:spPr>
          <a:xfrm flipH="1" flipV="1">
            <a:off x="1464787" y="3661237"/>
            <a:ext cx="356569" cy="2786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8B7A2F7D-A881-1DEB-909C-74ED88B8A8A5}"/>
              </a:ext>
            </a:extLst>
          </p:cNvPr>
          <p:cNvCxnSpPr>
            <a:cxnSpLocks/>
            <a:stCxn id="48" idx="4"/>
            <a:endCxn id="63" idx="7"/>
          </p:cNvCxnSpPr>
          <p:nvPr/>
        </p:nvCxnSpPr>
        <p:spPr>
          <a:xfrm flipH="1">
            <a:off x="1821356" y="3072458"/>
            <a:ext cx="318867" cy="8270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1C888568-2619-5D6C-1BAA-59AFD3D59ABA}"/>
                  </a:ext>
                </a:extLst>
              </p:cNvPr>
              <p:cNvSpPr txBox="1"/>
              <p:nvPr/>
            </p:nvSpPr>
            <p:spPr>
              <a:xfrm>
                <a:off x="1208237" y="2716933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876B53C9-CE93-0F86-8D45-53AFF10EA7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8237" y="2716933"/>
                <a:ext cx="370294" cy="2616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7FFCC705-38BE-A5BF-EEDE-A183BBEA453C}"/>
                  </a:ext>
                </a:extLst>
              </p:cNvPr>
              <p:cNvSpPr txBox="1"/>
              <p:nvPr/>
            </p:nvSpPr>
            <p:spPr>
              <a:xfrm>
                <a:off x="2051429" y="3612709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7FFCC705-38BE-A5BF-EEDE-A183BBEA45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429" y="3612709"/>
                <a:ext cx="370294" cy="2616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70A5E326-4FC3-6103-3493-B803773AF84C}"/>
                  </a:ext>
                </a:extLst>
              </p:cNvPr>
              <p:cNvSpPr txBox="1"/>
              <p:nvPr/>
            </p:nvSpPr>
            <p:spPr>
              <a:xfrm>
                <a:off x="1176936" y="3542360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70A5E326-4FC3-6103-3493-B803773AF8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6936" y="3542360"/>
                <a:ext cx="370294" cy="2616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AFCE9913-5EE9-6F58-AF60-ACE0FB40EC59}"/>
                  </a:ext>
                </a:extLst>
              </p:cNvPr>
              <p:cNvSpPr txBox="1"/>
              <p:nvPr/>
            </p:nvSpPr>
            <p:spPr>
              <a:xfrm>
                <a:off x="2439055" y="3324137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9923727A-26FC-1661-697D-177F890E48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9055" y="3324137"/>
                <a:ext cx="370294" cy="2616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C5E79BB5-74EA-7F8E-F3C6-84B6C3912DA7}"/>
                  </a:ext>
                </a:extLst>
              </p:cNvPr>
              <p:cNvSpPr txBox="1"/>
              <p:nvPr/>
            </p:nvSpPr>
            <p:spPr>
              <a:xfrm>
                <a:off x="2106131" y="2774534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C5E79BB5-74EA-7F8E-F3C6-84B6C3912D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6131" y="2774534"/>
                <a:ext cx="370294" cy="2616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92F30B56-3A3F-A31C-5D5F-38C4E62F8806}"/>
                  </a:ext>
                </a:extLst>
              </p:cNvPr>
              <p:cNvSpPr txBox="1"/>
              <p:nvPr/>
            </p:nvSpPr>
            <p:spPr>
              <a:xfrm>
                <a:off x="1756449" y="3846075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B2B83206-A423-1A6B-6EEF-B4DFE44058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6449" y="3846075"/>
                <a:ext cx="370294" cy="2616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A0AF052A-BE92-E2E7-4856-AAA63A1CF64E}"/>
                  </a:ext>
                </a:extLst>
              </p:cNvPr>
              <p:cNvSpPr txBox="1"/>
              <p:nvPr/>
            </p:nvSpPr>
            <p:spPr>
              <a:xfrm>
                <a:off x="1602490" y="3325461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E411861C-3F18-6555-D57D-D61E6DD1DF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2490" y="3325461"/>
                <a:ext cx="370294" cy="2616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114FC007-3160-824C-2224-55227A611F2C}"/>
                  </a:ext>
                </a:extLst>
              </p:cNvPr>
              <p:cNvSpPr txBox="1"/>
              <p:nvPr/>
            </p:nvSpPr>
            <p:spPr>
              <a:xfrm>
                <a:off x="1675327" y="2794441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DD7AF9C6-4EDB-A1F3-DE45-B630F42B97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5327" y="2794441"/>
                <a:ext cx="370294" cy="2616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93C5F494-C128-B712-23E0-164B650FBC73}"/>
                  </a:ext>
                </a:extLst>
              </p:cNvPr>
              <p:cNvSpPr txBox="1"/>
              <p:nvPr/>
            </p:nvSpPr>
            <p:spPr>
              <a:xfrm>
                <a:off x="1410529" y="3666641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1CB19C0F-CE6C-267B-3C31-8CF607722E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529" y="3666641"/>
                <a:ext cx="370294" cy="2616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0AC353E6-0FE2-E384-3853-8379D2FB46F3}"/>
                  </a:ext>
                </a:extLst>
              </p:cNvPr>
              <p:cNvSpPr txBox="1"/>
              <p:nvPr/>
            </p:nvSpPr>
            <p:spPr>
              <a:xfrm>
                <a:off x="1214807" y="3168945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3DBC5B0E-9D2B-3183-8D02-B8F7823BB1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807" y="3168945"/>
                <a:ext cx="370294" cy="2616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1A8EA020-2576-5D65-67BE-7EAB6CECB951}"/>
                  </a:ext>
                </a:extLst>
              </p:cNvPr>
              <p:cNvSpPr txBox="1"/>
              <p:nvPr/>
            </p:nvSpPr>
            <p:spPr>
              <a:xfrm>
                <a:off x="1582046" y="3544048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9F734F97-2A9E-F749-2F20-17A18F3A88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2046" y="3544048"/>
                <a:ext cx="370294" cy="2616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5136775A-C6D5-D5FA-78C1-2398CE16CB65}"/>
                  </a:ext>
                </a:extLst>
              </p:cNvPr>
              <p:cNvSpPr txBox="1"/>
              <p:nvPr/>
            </p:nvSpPr>
            <p:spPr>
              <a:xfrm>
                <a:off x="2290023" y="2993952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C6CC1919-7688-92FC-E4C3-F56A398392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0023" y="2993952"/>
                <a:ext cx="370294" cy="2616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63F5548A-DA03-5C51-C3AD-8124C79C95C5}"/>
                  </a:ext>
                </a:extLst>
              </p:cNvPr>
              <p:cNvSpPr txBox="1"/>
              <p:nvPr/>
            </p:nvSpPr>
            <p:spPr>
              <a:xfrm>
                <a:off x="1808688" y="3621160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9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FA9161F4-6170-0DDD-1712-9B32C0BD03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8688" y="3621160"/>
                <a:ext cx="370294" cy="2616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EBACD902-A78B-28FB-4667-76B29286BBA0}"/>
                  </a:ext>
                </a:extLst>
              </p:cNvPr>
              <p:cNvSpPr txBox="1"/>
              <p:nvPr/>
            </p:nvSpPr>
            <p:spPr>
              <a:xfrm>
                <a:off x="1679541" y="3110196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7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DFB3F842-DA42-7E9A-0C6B-EF2EDF6E45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41" y="3110196"/>
                <a:ext cx="370294" cy="26161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7DDBD5EB-9312-AADB-83A3-E64F03109F46}"/>
                  </a:ext>
                </a:extLst>
              </p:cNvPr>
              <p:cNvSpPr txBox="1"/>
              <p:nvPr/>
            </p:nvSpPr>
            <p:spPr>
              <a:xfrm>
                <a:off x="2081262" y="3124757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8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57C5B0E2-2F19-A7DB-9C82-D7C01E0E3E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1262" y="3124757"/>
                <a:ext cx="370294" cy="26161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Text Box 46">
            <a:extLst>
              <a:ext uri="{FF2B5EF4-FFF2-40B4-BE49-F238E27FC236}">
                <a16:creationId xmlns:a16="http://schemas.microsoft.com/office/drawing/2014/main" id="{448C0A3A-30C5-3A71-3DEE-7F3717F911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7747" y="3383237"/>
            <a:ext cx="6643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, 3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95" name="Left Bracket 94">
            <a:extLst>
              <a:ext uri="{FF2B5EF4-FFF2-40B4-BE49-F238E27FC236}">
                <a16:creationId xmlns:a16="http://schemas.microsoft.com/office/drawing/2014/main" id="{E5207AAE-0FB9-47F6-3DB4-3DAD139DBA8A}"/>
              </a:ext>
            </a:extLst>
          </p:cNvPr>
          <p:cNvSpPr/>
          <p:nvPr/>
        </p:nvSpPr>
        <p:spPr>
          <a:xfrm>
            <a:off x="1045335" y="2978096"/>
            <a:ext cx="138079" cy="990136"/>
          </a:xfrm>
          <a:prstGeom prst="lef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ight Bracket 95">
            <a:extLst>
              <a:ext uri="{FF2B5EF4-FFF2-40B4-BE49-F238E27FC236}">
                <a16:creationId xmlns:a16="http://schemas.microsoft.com/office/drawing/2014/main" id="{46EA0080-E772-3CFA-EBE9-6AFE193466C8}"/>
              </a:ext>
            </a:extLst>
          </p:cNvPr>
          <p:cNvSpPr/>
          <p:nvPr/>
        </p:nvSpPr>
        <p:spPr>
          <a:xfrm>
            <a:off x="2985373" y="2932349"/>
            <a:ext cx="125433" cy="1035883"/>
          </a:xfrm>
          <a:prstGeom prst="righ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D8BBEFD7-A538-BCDF-0988-8642855B78AE}"/>
              </a:ext>
            </a:extLst>
          </p:cNvPr>
          <p:cNvGraphicFramePr>
            <a:graphicFrameLocks noGrp="1"/>
          </p:cNvGraphicFramePr>
          <p:nvPr/>
        </p:nvGraphicFramePr>
        <p:xfrm>
          <a:off x="5180393" y="2568327"/>
          <a:ext cx="2444237" cy="3200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193">
                  <a:extLst>
                    <a:ext uri="{9D8B030D-6E8A-4147-A177-3AD203B41FA5}">
                      <a16:colId xmlns:a16="http://schemas.microsoft.com/office/drawing/2014/main" val="22704992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3822852"/>
                    </a:ext>
                  </a:extLst>
                </a:gridCol>
                <a:gridCol w="214630">
                  <a:extLst>
                    <a:ext uri="{9D8B030D-6E8A-4147-A177-3AD203B41FA5}">
                      <a16:colId xmlns:a16="http://schemas.microsoft.com/office/drawing/2014/main" val="4196191635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1405034263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302751762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1118433113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3678230920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3011074493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2144107948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2191591583"/>
                    </a:ext>
                  </a:extLst>
                </a:gridCol>
              </a:tblGrid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718378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279716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156704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416020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940447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781711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571030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277614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621800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975089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368641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101316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612115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061716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8831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0" name="Table 99">
                <a:extLst>
                  <a:ext uri="{FF2B5EF4-FFF2-40B4-BE49-F238E27FC236}">
                    <a16:creationId xmlns:a16="http://schemas.microsoft.com/office/drawing/2014/main" id="{11FCED11-616E-0F2C-E791-CFEAEE4E103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462743" y="2284726"/>
              <a:ext cx="2161890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0210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19710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0" name="Table 99">
                <a:extLst>
                  <a:ext uri="{FF2B5EF4-FFF2-40B4-BE49-F238E27FC236}">
                    <a16:creationId xmlns:a16="http://schemas.microsoft.com/office/drawing/2014/main" id="{6118858D-D8E7-CF42-9CDF-C6C5DA35088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3950195"/>
                  </p:ext>
                </p:extLst>
              </p:nvPr>
            </p:nvGraphicFramePr>
            <p:xfrm>
              <a:off x="5462743" y="2284726"/>
              <a:ext cx="2161890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0210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r="-8102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97500" r="-69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202564" r="-6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295000" r="-49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405128" r="-405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492500" r="-29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607692" r="-20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690000" r="-9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81025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1" name="Table 110">
                <a:extLst>
                  <a:ext uri="{FF2B5EF4-FFF2-40B4-BE49-F238E27FC236}">
                    <a16:creationId xmlns:a16="http://schemas.microsoft.com/office/drawing/2014/main" id="{762044E4-E730-0129-D76A-5142C5216955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635559" y="2528566"/>
              <a:ext cx="300204" cy="131751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00204">
                      <a:extLst>
                        <a:ext uri="{9D8B030D-6E8A-4147-A177-3AD203B41FA5}">
                          <a16:colId xmlns:a16="http://schemas.microsoft.com/office/drawing/2014/main" val="2109686271"/>
                        </a:ext>
                      </a:extLst>
                    </a:gridCol>
                  </a:tblGrid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62484116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20132767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13785558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1374527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43440242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9509337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1" name="Table 110">
                <a:extLst>
                  <a:ext uri="{FF2B5EF4-FFF2-40B4-BE49-F238E27FC236}">
                    <a16:creationId xmlns:a16="http://schemas.microsoft.com/office/drawing/2014/main" id="{762044E4-E730-0129-D76A-5142C5216955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635559" y="2528566"/>
              <a:ext cx="300204" cy="131751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00204">
                      <a:extLst>
                        <a:ext uri="{9D8B030D-6E8A-4147-A177-3AD203B41FA5}">
                          <a16:colId xmlns:a16="http://schemas.microsoft.com/office/drawing/2014/main" val="2109686271"/>
                        </a:ext>
                      </a:extLst>
                    </a:gridCol>
                  </a:tblGrid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b="-50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62484116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100000" b="-40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20132767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194595" b="-2918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3785558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302778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81374527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402778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43440242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50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95093379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F4DA9CDD-A166-17FD-AA8B-4B61FAD2AB26}"/>
              </a:ext>
            </a:extLst>
          </p:cNvPr>
          <p:cNvCxnSpPr>
            <a:cxnSpLocks/>
          </p:cNvCxnSpPr>
          <p:nvPr/>
        </p:nvCxnSpPr>
        <p:spPr>
          <a:xfrm flipV="1">
            <a:off x="928257" y="4142321"/>
            <a:ext cx="286550" cy="19128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 Box 46">
            <a:extLst>
              <a:ext uri="{FF2B5EF4-FFF2-40B4-BE49-F238E27FC236}">
                <a16:creationId xmlns:a16="http://schemas.microsoft.com/office/drawing/2014/main" id="{7FAF52D2-A120-1863-5B97-CBB9E93635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049" y="4319476"/>
            <a:ext cx="11386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the graph G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A1DDB2F0-7468-BD17-B0A4-EF6B286F06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8028" y="5832198"/>
            <a:ext cx="59600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H =  </a:t>
            </a:r>
            <a:r>
              <a:rPr lang="en-US" altLang="zh-CN" sz="1000" dirty="0">
                <a:solidFill>
                  <a:srgbClr val="FF0000"/>
                </a:solidFill>
                <a:ea typeface="宋体" panose="02010600030101010101" pitchFamily="2" charset="-122"/>
              </a:rPr>
              <a:t>3</a:t>
            </a:r>
            <a:r>
              <a:rPr lang="en-US" altLang="en-US" sz="1000" dirty="0"/>
              <a:t> </a:t>
            </a:r>
            <a:endParaRPr lang="en-US" altLang="zh-CN" sz="1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DF1EF41F-99EB-D9D5-9863-BAF18BE614F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462740" y="5832198"/>
              <a:ext cx="2161890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0210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19710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altLang="zh-CN" sz="100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DF1EF41F-99EB-D9D5-9863-BAF18BE614F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462740" y="5832198"/>
              <a:ext cx="2161890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0210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r="-8102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97500" r="-69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202564" r="-6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295000" r="-49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405128" r="-405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492500" r="-29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607692" r="-20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690000" r="-9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81025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2" name="Text Box 46">
            <a:extLst>
              <a:ext uri="{FF2B5EF4-FFF2-40B4-BE49-F238E27FC236}">
                <a16:creationId xmlns:a16="http://schemas.microsoft.com/office/drawing/2014/main" id="{9C5696A2-6A72-2A6E-D7A3-325015D114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119" y="5223703"/>
            <a:ext cx="37830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The corresponding instance for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zh-CN" sz="1400" dirty="0">
                <a:ea typeface="宋体" panose="02010600030101010101" pitchFamily="2" charset="-122"/>
              </a:rPr>
              <a:t> is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5F84F6C8-DFDA-AFDD-2047-E70260CE263F}"/>
              </a:ext>
            </a:extLst>
          </p:cNvPr>
          <p:cNvSpPr/>
          <p:nvPr/>
        </p:nvSpPr>
        <p:spPr>
          <a:xfrm>
            <a:off x="1410529" y="3585747"/>
            <a:ext cx="112915" cy="11778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60727C5D-0F78-7227-9374-A328897A2C8B}"/>
              </a:ext>
            </a:extLst>
          </p:cNvPr>
          <p:cNvSpPr/>
          <p:nvPr/>
        </p:nvSpPr>
        <p:spPr>
          <a:xfrm>
            <a:off x="2084389" y="2966316"/>
            <a:ext cx="111668" cy="10614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80EE84D9-1367-CCC7-E783-58DDDA3AB637}"/>
              </a:ext>
            </a:extLst>
          </p:cNvPr>
          <p:cNvSpPr/>
          <p:nvPr/>
        </p:nvSpPr>
        <p:spPr>
          <a:xfrm>
            <a:off x="2084388" y="3567038"/>
            <a:ext cx="110709" cy="11204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27E36B9-56AC-0A14-A512-FD7271BBEFCE}"/>
              </a:ext>
            </a:extLst>
          </p:cNvPr>
          <p:cNvSpPr/>
          <p:nvPr/>
        </p:nvSpPr>
        <p:spPr>
          <a:xfrm>
            <a:off x="5211193" y="2820922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7228F32-F15C-F37B-1441-E899760B9288}"/>
              </a:ext>
            </a:extLst>
          </p:cNvPr>
          <p:cNvSpPr/>
          <p:nvPr/>
        </p:nvSpPr>
        <p:spPr>
          <a:xfrm>
            <a:off x="5216357" y="3035469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FA55733-259B-5C32-6CA6-F9437F7A6CF6}"/>
              </a:ext>
            </a:extLst>
          </p:cNvPr>
          <p:cNvSpPr/>
          <p:nvPr/>
        </p:nvSpPr>
        <p:spPr>
          <a:xfrm>
            <a:off x="5202419" y="3249547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FD002291-3278-9D02-EAA5-E0F19812AC2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57695726"/>
                  </p:ext>
                </p:extLst>
              </p:nvPr>
            </p:nvGraphicFramePr>
            <p:xfrm>
              <a:off x="5473385" y="6054049"/>
              <a:ext cx="2120441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18126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56362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64741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19710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altLang="zh-CN" sz="1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1</m:t>
                              </m:r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FD002291-3278-9D02-EAA5-E0F19812AC2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57695726"/>
                  </p:ext>
                </p:extLst>
              </p:nvPr>
            </p:nvGraphicFramePr>
            <p:xfrm>
              <a:off x="5473385" y="6054049"/>
              <a:ext cx="2120441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18126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56362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64741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r="-8694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85714" r="-64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177273" r="-5159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21053" r="-4973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432432" r="-4108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518421" r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618421" r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718421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81842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6" name="Text Box 46">
            <a:extLst>
              <a:ext uri="{FF2B5EF4-FFF2-40B4-BE49-F238E27FC236}">
                <a16:creationId xmlns:a16="http://schemas.microsoft.com/office/drawing/2014/main" id="{339D4AF1-4B91-BF51-A5F5-BED18B7AC2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3273" y="6071944"/>
            <a:ext cx="9907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1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1000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+a</a:t>
            </a:r>
            <a:r>
              <a:rPr lang="en-US" altLang="zh-CN" sz="1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1000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+a</a:t>
            </a:r>
            <a:r>
              <a:rPr lang="en-US" altLang="zh-CN" sz="1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1000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000" dirty="0">
                <a:ea typeface="宋体" panose="02010600030101010101" pitchFamily="2" charset="-122"/>
              </a:rPr>
              <a:t>=  </a:t>
            </a:r>
            <a:r>
              <a:rPr lang="en-US" altLang="zh-CN" sz="1000" dirty="0">
                <a:solidFill>
                  <a:srgbClr val="FF0000"/>
                </a:solidFill>
                <a:ea typeface="宋体" panose="02010600030101010101" pitchFamily="2" charset="-122"/>
              </a:rPr>
              <a:t>3</a:t>
            </a:r>
            <a:r>
              <a:rPr lang="en-US" altLang="en-US" sz="1000" dirty="0"/>
              <a:t> </a:t>
            </a:r>
            <a:endParaRPr lang="en-US" altLang="zh-CN" sz="1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>
                <a:extLst>
                  <a:ext uri="{FF2B5EF4-FFF2-40B4-BE49-F238E27FC236}">
                    <a16:creationId xmlns:a16="http://schemas.microsoft.com/office/drawing/2014/main" id="{E9DC951F-CD06-9F8B-C07F-A0F92625D47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815854" y="2551235"/>
              <a:ext cx="343879" cy="3200400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343879">
                      <a:extLst>
                        <a:ext uri="{9D8B030D-6E8A-4147-A177-3AD203B41FA5}">
                          <a16:colId xmlns:a16="http://schemas.microsoft.com/office/drawing/2014/main" val="523380122"/>
                        </a:ext>
                      </a:extLst>
                    </a:gridCol>
                  </a:tblGrid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85014266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rgbClr val="FF0000"/>
                              </a:solidFill>
                            </a:rPr>
                            <a:t> </a:t>
                          </a:r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0316110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rgbClr val="FF0000"/>
                              </a:solidFill>
                            </a:rPr>
                            <a:t> </a:t>
                          </a:r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01585346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rgbClr val="FF0000"/>
                              </a:solidFill>
                            </a:rPr>
                            <a:t> </a:t>
                          </a:r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75509874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13229931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3869659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4424391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64064894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34508781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3139626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0312158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9851399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13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6751682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14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6243346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15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5539459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>
                <a:extLst>
                  <a:ext uri="{FF2B5EF4-FFF2-40B4-BE49-F238E27FC236}">
                    <a16:creationId xmlns:a16="http://schemas.microsoft.com/office/drawing/2014/main" id="{E9DC951F-CD06-9F8B-C07F-A0F92625D47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815854" y="2551235"/>
              <a:ext cx="343879" cy="3200400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343879">
                      <a:extLst>
                        <a:ext uri="{9D8B030D-6E8A-4147-A177-3AD203B41FA5}">
                          <a16:colId xmlns:a16="http://schemas.microsoft.com/office/drawing/2014/main" val="523380122"/>
                        </a:ext>
                      </a:extLst>
                    </a:gridCol>
                  </a:tblGrid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2857" r="-7018" b="-14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85014266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102857" r="-7018" b="-13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0316110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202857" r="-7018" b="-12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01585346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302857" r="-7018" b="-11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75509874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402857" r="-7018" b="-10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3229931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502857" r="-7018" b="-9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93869659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602857" r="-7018" b="-8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4424391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683333" r="-7018" b="-6861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64064894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805714" r="-7018" b="-6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34508781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905714" r="-7018" b="-5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3139626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1005714" r="-7018" b="-4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0312158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1105714" r="-7018" b="-3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9851399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1205714" r="-7018" b="-2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51682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1305714" r="-7018" b="-1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6243346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1405714" r="-7018" b="-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5539459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8" name="Text Box 46">
            <a:extLst>
              <a:ext uri="{FF2B5EF4-FFF2-40B4-BE49-F238E27FC236}">
                <a16:creationId xmlns:a16="http://schemas.microsoft.com/office/drawing/2014/main" id="{6913D990-D833-2630-6779-1B4D4EB64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119" y="5606599"/>
            <a:ext cx="391984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(1010100100,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1000010110</a:t>
            </a:r>
            <a:r>
              <a:rPr lang="en-US" altLang="zh-CN" sz="1200" dirty="0">
                <a:ea typeface="宋体" panose="02010600030101010101" pitchFamily="2" charset="-122"/>
              </a:rPr>
              <a:t>,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1101110000</a:t>
            </a:r>
            <a:r>
              <a:rPr lang="en-US" altLang="zh-CN" sz="1200" dirty="0">
                <a:ea typeface="宋体" panose="02010600030101010101" pitchFamily="2" charset="-122"/>
              </a:rPr>
              <a:t>,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1010001011</a:t>
            </a:r>
            <a:r>
              <a:rPr lang="en-US" altLang="zh-CN" sz="1200" dirty="0">
                <a:ea typeface="宋体" panose="02010600030101010101" pitchFamily="2" charset="-122"/>
              </a:rPr>
              <a:t>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1001000001, 1100001000, 100000000, 10000000,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1000000, 100000, 10000, 1000, 100, 10, 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3222222222)</a:t>
            </a:r>
          </a:p>
        </p:txBody>
      </p:sp>
    </p:spTree>
    <p:extLst>
      <p:ext uri="{BB962C8B-B14F-4D97-AF65-F5344CB8AC3E}">
        <p14:creationId xmlns:p14="http://schemas.microsoft.com/office/powerpoint/2010/main" val="7142930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1D0FC-CD08-D05F-22AC-7FD5BFDC7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CFD2116E-B7B2-A89A-F8C7-CFC55BA2CA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2759B81-4532-CEB1-B88B-73B14C16FE77}"/>
              </a:ext>
            </a:extLst>
          </p:cNvPr>
          <p:cNvCxnSpPr>
            <a:cxnSpLocks/>
          </p:cNvCxnSpPr>
          <p:nvPr/>
        </p:nvCxnSpPr>
        <p:spPr>
          <a:xfrm>
            <a:off x="3708568" y="3446537"/>
            <a:ext cx="739288" cy="37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Box 46">
            <a:extLst>
              <a:ext uri="{FF2B5EF4-FFF2-40B4-BE49-F238E27FC236}">
                <a16:creationId xmlns:a16="http://schemas.microsoft.com/office/drawing/2014/main" id="{6C686AEA-D557-A6EB-CF5A-D9E322BE7E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1260" y="1835647"/>
            <a:ext cx="14065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We show: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46">
                <a:extLst>
                  <a:ext uri="{FF2B5EF4-FFF2-40B4-BE49-F238E27FC236}">
                    <a16:creationId xmlns:a16="http://schemas.microsoft.com/office/drawing/2014/main" id="{256D15D4-1E52-1540-D469-D359E7BCFB0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43867" y="1860136"/>
                <a:ext cx="615578" cy="41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zh-CN" sz="2000" dirty="0">
                    <a:ea typeface="宋体" panose="02010600030101010101" pitchFamily="2" charset="-122"/>
                  </a:rPr>
                  <a:t>   </a:t>
                </a:r>
              </a:p>
            </p:txBody>
          </p:sp>
        </mc:Choice>
        <mc:Fallback xmlns="">
          <p:sp>
            <p:nvSpPr>
              <p:cNvPr id="5" name="Text Box 46">
                <a:extLst>
                  <a:ext uri="{FF2B5EF4-FFF2-40B4-BE49-F238E27FC236}">
                    <a16:creationId xmlns:a16="http://schemas.microsoft.com/office/drawing/2014/main" id="{3811FF56-6D34-45FC-B194-14476E6ED1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43867" y="1860136"/>
                <a:ext cx="615578" cy="418513"/>
              </a:xfrm>
              <a:prstGeom prst="rect">
                <a:avLst/>
              </a:prstGeom>
              <a:blipFill>
                <a:blip r:embed="rId2"/>
                <a:stretch>
                  <a:fillRect b="-144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46">
            <a:extLst>
              <a:ext uri="{FF2B5EF4-FFF2-40B4-BE49-F238E27FC236}">
                <a16:creationId xmlns:a16="http://schemas.microsoft.com/office/drawing/2014/main" id="{CBD20B93-F427-76C4-3F49-5767C7C343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2266" y="1835647"/>
            <a:ext cx="152248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en-US" sz="2000" dirty="0">
                <a:solidFill>
                  <a:srgbClr val="00B050"/>
                </a:solidFill>
              </a:rPr>
              <a:t> </a:t>
            </a:r>
            <a:endParaRPr lang="en-US" altLang="zh-CN" sz="2000" dirty="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99D7FD9B-5959-50DA-81AF-A8FA4556B3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0787" y="1869338"/>
            <a:ext cx="6643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VC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FB4F0862-FADB-ACA2-FCEE-4E941ADAD66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 </a:t>
                </a:r>
              </a:p>
            </p:txBody>
          </p:sp>
        </mc:Choice>
        <mc:Fallback xmlns="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660F3295-CE7F-29BA-0934-61E44CA8FC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4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Oval 46">
            <a:extLst>
              <a:ext uri="{FF2B5EF4-FFF2-40B4-BE49-F238E27FC236}">
                <a16:creationId xmlns:a16="http://schemas.microsoft.com/office/drawing/2014/main" id="{BC9B5F62-C7C2-DD1F-14AB-4F48C678E4D2}"/>
              </a:ext>
            </a:extLst>
          </p:cNvPr>
          <p:cNvSpPr/>
          <p:nvPr/>
        </p:nvSpPr>
        <p:spPr>
          <a:xfrm>
            <a:off x="1442597" y="2978543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C687B9F-A06F-E707-BE4D-8AE286A98206}"/>
              </a:ext>
            </a:extLst>
          </p:cNvPr>
          <p:cNvSpPr/>
          <p:nvPr/>
        </p:nvSpPr>
        <p:spPr>
          <a:xfrm>
            <a:off x="1461466" y="3024621"/>
            <a:ext cx="684273" cy="60379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0F13FBEA-2F63-1A75-558F-380BC855ED59}"/>
              </a:ext>
            </a:extLst>
          </p:cNvPr>
          <p:cNvCxnSpPr>
            <a:cxnSpLocks/>
          </p:cNvCxnSpPr>
          <p:nvPr/>
        </p:nvCxnSpPr>
        <p:spPr>
          <a:xfrm flipH="1" flipV="1">
            <a:off x="1498948" y="3061411"/>
            <a:ext cx="629018" cy="5670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>
            <a:extLst>
              <a:ext uri="{FF2B5EF4-FFF2-40B4-BE49-F238E27FC236}">
                <a16:creationId xmlns:a16="http://schemas.microsoft.com/office/drawing/2014/main" id="{0FDB315C-332C-D1BD-498E-70E5EC5E5CEC}"/>
              </a:ext>
            </a:extLst>
          </p:cNvPr>
          <p:cNvSpPr/>
          <p:nvPr/>
        </p:nvSpPr>
        <p:spPr>
          <a:xfrm>
            <a:off x="2510504" y="3326080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1399BE61-D7C1-11E4-75D8-96DB2AC736B1}"/>
              </a:ext>
            </a:extLst>
          </p:cNvPr>
          <p:cNvSpPr/>
          <p:nvPr/>
        </p:nvSpPr>
        <p:spPr>
          <a:xfrm>
            <a:off x="1765113" y="3891140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41C55119-125A-9D28-10A0-66CE064749FB}"/>
              </a:ext>
            </a:extLst>
          </p:cNvPr>
          <p:cNvCxnSpPr>
            <a:cxnSpLocks/>
            <a:stCxn id="54" idx="0"/>
          </p:cNvCxnSpPr>
          <p:nvPr/>
        </p:nvCxnSpPr>
        <p:spPr>
          <a:xfrm flipH="1" flipV="1">
            <a:off x="2158524" y="3038722"/>
            <a:ext cx="384927" cy="28735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8F6C9A5A-A66A-35A4-D2B2-81B4DF35BB93}"/>
              </a:ext>
            </a:extLst>
          </p:cNvPr>
          <p:cNvCxnSpPr>
            <a:cxnSpLocks/>
            <a:stCxn id="54" idx="2"/>
          </p:cNvCxnSpPr>
          <p:nvPr/>
        </p:nvCxnSpPr>
        <p:spPr>
          <a:xfrm flipH="1">
            <a:off x="1480704" y="3354659"/>
            <a:ext cx="1029800" cy="2787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EE6C4B3A-CE90-2D1C-551E-27CC6052C64A}"/>
              </a:ext>
            </a:extLst>
          </p:cNvPr>
          <p:cNvCxnSpPr>
            <a:cxnSpLocks/>
            <a:stCxn id="63" idx="5"/>
          </p:cNvCxnSpPr>
          <p:nvPr/>
        </p:nvCxnSpPr>
        <p:spPr>
          <a:xfrm flipH="1" flipV="1">
            <a:off x="1464787" y="3661237"/>
            <a:ext cx="356569" cy="2786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E775CE63-DFD7-00B0-5E75-4FB1A810F9DC}"/>
              </a:ext>
            </a:extLst>
          </p:cNvPr>
          <p:cNvCxnSpPr>
            <a:cxnSpLocks/>
            <a:stCxn id="48" idx="4"/>
            <a:endCxn id="63" idx="7"/>
          </p:cNvCxnSpPr>
          <p:nvPr/>
        </p:nvCxnSpPr>
        <p:spPr>
          <a:xfrm flipH="1">
            <a:off x="1821356" y="3072458"/>
            <a:ext cx="318867" cy="8270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2C038B70-41EF-EBF5-7E5D-3CA2D33D8D9E}"/>
                  </a:ext>
                </a:extLst>
              </p:cNvPr>
              <p:cNvSpPr txBox="1"/>
              <p:nvPr/>
            </p:nvSpPr>
            <p:spPr>
              <a:xfrm>
                <a:off x="1208237" y="2716933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876B53C9-CE93-0F86-8D45-53AFF10EA7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8237" y="2716933"/>
                <a:ext cx="370294" cy="2616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4E3940BE-1559-1231-6537-9506D0030368}"/>
                  </a:ext>
                </a:extLst>
              </p:cNvPr>
              <p:cNvSpPr txBox="1"/>
              <p:nvPr/>
            </p:nvSpPr>
            <p:spPr>
              <a:xfrm>
                <a:off x="2051429" y="3612709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4E3940BE-1559-1231-6537-9506D00303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429" y="3612709"/>
                <a:ext cx="370294" cy="2616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4A32A845-AEAC-59A4-1130-6015E4814747}"/>
                  </a:ext>
                </a:extLst>
              </p:cNvPr>
              <p:cNvSpPr txBox="1"/>
              <p:nvPr/>
            </p:nvSpPr>
            <p:spPr>
              <a:xfrm>
                <a:off x="1176936" y="3542360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4A32A845-AEAC-59A4-1130-6015E48147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6936" y="3542360"/>
                <a:ext cx="370294" cy="2616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791C93A5-CC7C-8018-9634-B6FE14BE558A}"/>
                  </a:ext>
                </a:extLst>
              </p:cNvPr>
              <p:cNvSpPr txBox="1"/>
              <p:nvPr/>
            </p:nvSpPr>
            <p:spPr>
              <a:xfrm>
                <a:off x="2439055" y="3324137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9923727A-26FC-1661-697D-177F890E48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9055" y="3324137"/>
                <a:ext cx="370294" cy="2616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FCEC4E00-A87D-0629-BED6-71C2A87B65F4}"/>
                  </a:ext>
                </a:extLst>
              </p:cNvPr>
              <p:cNvSpPr txBox="1"/>
              <p:nvPr/>
            </p:nvSpPr>
            <p:spPr>
              <a:xfrm>
                <a:off x="2106131" y="2774534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FCEC4E00-A87D-0629-BED6-71C2A87B65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6131" y="2774534"/>
                <a:ext cx="370294" cy="2616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4B688103-FA02-6A79-715D-D8932C7C4F82}"/>
                  </a:ext>
                </a:extLst>
              </p:cNvPr>
              <p:cNvSpPr txBox="1"/>
              <p:nvPr/>
            </p:nvSpPr>
            <p:spPr>
              <a:xfrm>
                <a:off x="1756449" y="3846075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B2B83206-A423-1A6B-6EEF-B4DFE44058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6449" y="3846075"/>
                <a:ext cx="370294" cy="2616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43690C47-B550-4D12-7DD4-2BC072746E9D}"/>
                  </a:ext>
                </a:extLst>
              </p:cNvPr>
              <p:cNvSpPr txBox="1"/>
              <p:nvPr/>
            </p:nvSpPr>
            <p:spPr>
              <a:xfrm>
                <a:off x="1602490" y="3325461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E411861C-3F18-6555-D57D-D61E6DD1DF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2490" y="3325461"/>
                <a:ext cx="370294" cy="2616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84395491-1856-9C16-570A-0A66C9E70347}"/>
                  </a:ext>
                </a:extLst>
              </p:cNvPr>
              <p:cNvSpPr txBox="1"/>
              <p:nvPr/>
            </p:nvSpPr>
            <p:spPr>
              <a:xfrm>
                <a:off x="1675327" y="2794441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DD7AF9C6-4EDB-A1F3-DE45-B630F42B97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5327" y="2794441"/>
                <a:ext cx="370294" cy="2616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DEE9FB96-BE96-22AB-A762-6ACC7F809048}"/>
                  </a:ext>
                </a:extLst>
              </p:cNvPr>
              <p:cNvSpPr txBox="1"/>
              <p:nvPr/>
            </p:nvSpPr>
            <p:spPr>
              <a:xfrm>
                <a:off x="1410529" y="3666641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1CB19C0F-CE6C-267B-3C31-8CF607722E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529" y="3666641"/>
                <a:ext cx="370294" cy="2616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A57CAE9F-A9B3-0264-C6E1-B4F0672763C9}"/>
                  </a:ext>
                </a:extLst>
              </p:cNvPr>
              <p:cNvSpPr txBox="1"/>
              <p:nvPr/>
            </p:nvSpPr>
            <p:spPr>
              <a:xfrm>
                <a:off x="1214807" y="3168945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3DBC5B0E-9D2B-3183-8D02-B8F7823BB1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807" y="3168945"/>
                <a:ext cx="370294" cy="2616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F77D59EA-AE9A-816C-62F0-ACCCB4D53D87}"/>
                  </a:ext>
                </a:extLst>
              </p:cNvPr>
              <p:cNvSpPr txBox="1"/>
              <p:nvPr/>
            </p:nvSpPr>
            <p:spPr>
              <a:xfrm>
                <a:off x="1582046" y="3544048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9F734F97-2A9E-F749-2F20-17A18F3A88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2046" y="3544048"/>
                <a:ext cx="370294" cy="2616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F5F4F32B-13C7-1725-B865-373DA8E483F6}"/>
                  </a:ext>
                </a:extLst>
              </p:cNvPr>
              <p:cNvSpPr txBox="1"/>
              <p:nvPr/>
            </p:nvSpPr>
            <p:spPr>
              <a:xfrm>
                <a:off x="2290023" y="2993952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C6CC1919-7688-92FC-E4C3-F56A398392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0023" y="2993952"/>
                <a:ext cx="370294" cy="2616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212F2C5F-B5C9-74ED-8325-A38779636484}"/>
                  </a:ext>
                </a:extLst>
              </p:cNvPr>
              <p:cNvSpPr txBox="1"/>
              <p:nvPr/>
            </p:nvSpPr>
            <p:spPr>
              <a:xfrm>
                <a:off x="1808688" y="3621160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9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FA9161F4-6170-0DDD-1712-9B32C0BD03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8688" y="3621160"/>
                <a:ext cx="370294" cy="2616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8527B09D-62DB-A5EA-77D9-B07C2B24935C}"/>
                  </a:ext>
                </a:extLst>
              </p:cNvPr>
              <p:cNvSpPr txBox="1"/>
              <p:nvPr/>
            </p:nvSpPr>
            <p:spPr>
              <a:xfrm>
                <a:off x="1679541" y="3110196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7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DFB3F842-DA42-7E9A-0C6B-EF2EDF6E45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41" y="3110196"/>
                <a:ext cx="370294" cy="26161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F31D22A2-EB0C-34D3-5704-210B852510E9}"/>
                  </a:ext>
                </a:extLst>
              </p:cNvPr>
              <p:cNvSpPr txBox="1"/>
              <p:nvPr/>
            </p:nvSpPr>
            <p:spPr>
              <a:xfrm>
                <a:off x="2081262" y="3124757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8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57C5B0E2-2F19-A7DB-9C82-D7C01E0E3E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1262" y="3124757"/>
                <a:ext cx="370294" cy="26161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Text Box 46">
            <a:extLst>
              <a:ext uri="{FF2B5EF4-FFF2-40B4-BE49-F238E27FC236}">
                <a16:creationId xmlns:a16="http://schemas.microsoft.com/office/drawing/2014/main" id="{2DE13202-FAF9-1F60-ECE4-A7DD57E87F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7747" y="3383237"/>
            <a:ext cx="6643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, 3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95" name="Left Bracket 94">
            <a:extLst>
              <a:ext uri="{FF2B5EF4-FFF2-40B4-BE49-F238E27FC236}">
                <a16:creationId xmlns:a16="http://schemas.microsoft.com/office/drawing/2014/main" id="{51AC67F5-415F-16E9-4A09-3CD3636919FE}"/>
              </a:ext>
            </a:extLst>
          </p:cNvPr>
          <p:cNvSpPr/>
          <p:nvPr/>
        </p:nvSpPr>
        <p:spPr>
          <a:xfrm>
            <a:off x="1045335" y="2978096"/>
            <a:ext cx="138079" cy="990136"/>
          </a:xfrm>
          <a:prstGeom prst="lef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ight Bracket 95">
            <a:extLst>
              <a:ext uri="{FF2B5EF4-FFF2-40B4-BE49-F238E27FC236}">
                <a16:creationId xmlns:a16="http://schemas.microsoft.com/office/drawing/2014/main" id="{49D6A738-FA85-2A0E-0AF3-9975914CEC3E}"/>
              </a:ext>
            </a:extLst>
          </p:cNvPr>
          <p:cNvSpPr/>
          <p:nvPr/>
        </p:nvSpPr>
        <p:spPr>
          <a:xfrm>
            <a:off x="2985373" y="2932349"/>
            <a:ext cx="125433" cy="1035883"/>
          </a:xfrm>
          <a:prstGeom prst="righ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475EE8FF-5521-62DF-BB66-57F318579F00}"/>
              </a:ext>
            </a:extLst>
          </p:cNvPr>
          <p:cNvGraphicFramePr>
            <a:graphicFrameLocks noGrp="1"/>
          </p:cNvGraphicFramePr>
          <p:nvPr/>
        </p:nvGraphicFramePr>
        <p:xfrm>
          <a:off x="5180393" y="2568327"/>
          <a:ext cx="2444237" cy="3200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193">
                  <a:extLst>
                    <a:ext uri="{9D8B030D-6E8A-4147-A177-3AD203B41FA5}">
                      <a16:colId xmlns:a16="http://schemas.microsoft.com/office/drawing/2014/main" val="22704992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3822852"/>
                    </a:ext>
                  </a:extLst>
                </a:gridCol>
                <a:gridCol w="214630">
                  <a:extLst>
                    <a:ext uri="{9D8B030D-6E8A-4147-A177-3AD203B41FA5}">
                      <a16:colId xmlns:a16="http://schemas.microsoft.com/office/drawing/2014/main" val="4196191635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1405034263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302751762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1118433113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3678230920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3011074493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2144107948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2191591583"/>
                    </a:ext>
                  </a:extLst>
                </a:gridCol>
              </a:tblGrid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718378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279716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156704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416020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940447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781711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571030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277614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621800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975089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368641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101316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612115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061716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8831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0" name="Table 99">
                <a:extLst>
                  <a:ext uri="{FF2B5EF4-FFF2-40B4-BE49-F238E27FC236}">
                    <a16:creationId xmlns:a16="http://schemas.microsoft.com/office/drawing/2014/main" id="{D2D6DA3F-C107-6174-CB97-95E2B43AAB1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462743" y="2284726"/>
              <a:ext cx="2161890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0210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19710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0" name="Table 99">
                <a:extLst>
                  <a:ext uri="{FF2B5EF4-FFF2-40B4-BE49-F238E27FC236}">
                    <a16:creationId xmlns:a16="http://schemas.microsoft.com/office/drawing/2014/main" id="{6118858D-D8E7-CF42-9CDF-C6C5DA35088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3950195"/>
                  </p:ext>
                </p:extLst>
              </p:nvPr>
            </p:nvGraphicFramePr>
            <p:xfrm>
              <a:off x="5462743" y="2284726"/>
              <a:ext cx="2161890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0210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r="-8102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97500" r="-69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202564" r="-6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295000" r="-49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405128" r="-405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492500" r="-29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607692" r="-20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690000" r="-9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81025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1" name="Table 110">
                <a:extLst>
                  <a:ext uri="{FF2B5EF4-FFF2-40B4-BE49-F238E27FC236}">
                    <a16:creationId xmlns:a16="http://schemas.microsoft.com/office/drawing/2014/main" id="{DD475FCF-5173-F3E1-BD40-08E0763B696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635559" y="2528566"/>
              <a:ext cx="300204" cy="131751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00204">
                      <a:extLst>
                        <a:ext uri="{9D8B030D-6E8A-4147-A177-3AD203B41FA5}">
                          <a16:colId xmlns:a16="http://schemas.microsoft.com/office/drawing/2014/main" val="2109686271"/>
                        </a:ext>
                      </a:extLst>
                    </a:gridCol>
                  </a:tblGrid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62484116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20132767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13785558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1374527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43440242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9509337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1" name="Table 110">
                <a:extLst>
                  <a:ext uri="{FF2B5EF4-FFF2-40B4-BE49-F238E27FC236}">
                    <a16:creationId xmlns:a16="http://schemas.microsoft.com/office/drawing/2014/main" id="{DD475FCF-5173-F3E1-BD40-08E0763B696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635559" y="2528566"/>
              <a:ext cx="300204" cy="131751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00204">
                      <a:extLst>
                        <a:ext uri="{9D8B030D-6E8A-4147-A177-3AD203B41FA5}">
                          <a16:colId xmlns:a16="http://schemas.microsoft.com/office/drawing/2014/main" val="2109686271"/>
                        </a:ext>
                      </a:extLst>
                    </a:gridCol>
                  </a:tblGrid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b="-50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62484116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100000" b="-40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20132767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194595" b="-2918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3785558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302778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81374527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402778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43440242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50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95093379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33CC3C3B-6A7C-A0E8-2EDF-573FF90E9CA5}"/>
              </a:ext>
            </a:extLst>
          </p:cNvPr>
          <p:cNvCxnSpPr>
            <a:cxnSpLocks/>
          </p:cNvCxnSpPr>
          <p:nvPr/>
        </p:nvCxnSpPr>
        <p:spPr>
          <a:xfrm flipV="1">
            <a:off x="928257" y="4142321"/>
            <a:ext cx="286550" cy="19128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 Box 46">
            <a:extLst>
              <a:ext uri="{FF2B5EF4-FFF2-40B4-BE49-F238E27FC236}">
                <a16:creationId xmlns:a16="http://schemas.microsoft.com/office/drawing/2014/main" id="{0A162707-B24C-9C7F-1F43-3304352047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049" y="4319476"/>
            <a:ext cx="11386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the graph G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F224E58D-A2B6-1A87-F92B-C252AE0862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8028" y="5832198"/>
            <a:ext cx="59600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H =  </a:t>
            </a:r>
            <a:r>
              <a:rPr lang="en-US" altLang="zh-CN" sz="1000" dirty="0">
                <a:solidFill>
                  <a:srgbClr val="FF0000"/>
                </a:solidFill>
                <a:ea typeface="宋体" panose="02010600030101010101" pitchFamily="2" charset="-122"/>
              </a:rPr>
              <a:t>3</a:t>
            </a:r>
            <a:r>
              <a:rPr lang="en-US" altLang="en-US" sz="1000" dirty="0"/>
              <a:t> </a:t>
            </a:r>
            <a:endParaRPr lang="en-US" altLang="zh-CN" sz="1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5AE4624E-C16A-F9B6-C839-88702218261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462740" y="5832198"/>
              <a:ext cx="2161890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0210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19710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altLang="zh-CN" sz="100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5AE4624E-C16A-F9B6-C839-88702218261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462740" y="5832198"/>
              <a:ext cx="2161890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0210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r="-8102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97500" r="-69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202564" r="-6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295000" r="-49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405128" r="-405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492500" r="-29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607692" r="-20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690000" r="-9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81025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2" name="Text Box 46">
            <a:extLst>
              <a:ext uri="{FF2B5EF4-FFF2-40B4-BE49-F238E27FC236}">
                <a16:creationId xmlns:a16="http://schemas.microsoft.com/office/drawing/2014/main" id="{5B0FB5E9-2C1A-6A75-07AD-A648300ABD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119" y="5223703"/>
            <a:ext cx="37830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The corresponding instance for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zh-CN" sz="1400" dirty="0">
                <a:ea typeface="宋体" panose="02010600030101010101" pitchFamily="2" charset="-122"/>
              </a:rPr>
              <a:t> is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2AF7916-697B-70EA-8146-9B9291DBB732}"/>
              </a:ext>
            </a:extLst>
          </p:cNvPr>
          <p:cNvSpPr/>
          <p:nvPr/>
        </p:nvSpPr>
        <p:spPr>
          <a:xfrm>
            <a:off x="1410529" y="3585747"/>
            <a:ext cx="112915" cy="11778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51582A30-1A74-F1A7-3DDB-0E50E355CEE8}"/>
              </a:ext>
            </a:extLst>
          </p:cNvPr>
          <p:cNvSpPr/>
          <p:nvPr/>
        </p:nvSpPr>
        <p:spPr>
          <a:xfrm>
            <a:off x="2084389" y="2966316"/>
            <a:ext cx="111668" cy="10614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4BB14852-039E-8659-0A89-40D187B609D0}"/>
              </a:ext>
            </a:extLst>
          </p:cNvPr>
          <p:cNvSpPr/>
          <p:nvPr/>
        </p:nvSpPr>
        <p:spPr>
          <a:xfrm>
            <a:off x="2084388" y="3567038"/>
            <a:ext cx="110709" cy="11204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3D367AC-5E55-6044-269A-E1F3B21499B4}"/>
              </a:ext>
            </a:extLst>
          </p:cNvPr>
          <p:cNvSpPr/>
          <p:nvPr/>
        </p:nvSpPr>
        <p:spPr>
          <a:xfrm>
            <a:off x="5211193" y="2820922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AF2E117-EFA1-AA9F-61E5-F84E268F4B65}"/>
              </a:ext>
            </a:extLst>
          </p:cNvPr>
          <p:cNvSpPr/>
          <p:nvPr/>
        </p:nvSpPr>
        <p:spPr>
          <a:xfrm>
            <a:off x="5216357" y="3035469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4926BE5-1ED8-53B8-3516-05A03F42CE3F}"/>
              </a:ext>
            </a:extLst>
          </p:cNvPr>
          <p:cNvSpPr/>
          <p:nvPr/>
        </p:nvSpPr>
        <p:spPr>
          <a:xfrm>
            <a:off x="5202419" y="3249547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DA908AEB-E128-5C85-A2B1-12F65EA9825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0345569"/>
                  </p:ext>
                </p:extLst>
              </p:nvPr>
            </p:nvGraphicFramePr>
            <p:xfrm>
              <a:off x="5473385" y="6054049"/>
              <a:ext cx="2120441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18126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56362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64741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19710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altLang="zh-CN" sz="1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1</m:t>
                              </m:r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DA908AEB-E128-5C85-A2B1-12F65EA9825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0345569"/>
                  </p:ext>
                </p:extLst>
              </p:nvPr>
            </p:nvGraphicFramePr>
            <p:xfrm>
              <a:off x="5473385" y="6054049"/>
              <a:ext cx="2120441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18126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56362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64741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r="-8694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85714" r="-64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177273" r="-5159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21053" r="-4973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432432" r="-4108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518421" r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618421" r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718421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81842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6" name="Text Box 46">
            <a:extLst>
              <a:ext uri="{FF2B5EF4-FFF2-40B4-BE49-F238E27FC236}">
                <a16:creationId xmlns:a16="http://schemas.microsoft.com/office/drawing/2014/main" id="{B05989A2-9DFB-786E-09B7-05633E4070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3273" y="6071944"/>
            <a:ext cx="9907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1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1000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+a</a:t>
            </a:r>
            <a:r>
              <a:rPr lang="en-US" altLang="zh-CN" sz="1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1000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+a</a:t>
            </a:r>
            <a:r>
              <a:rPr lang="en-US" altLang="zh-CN" sz="1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1000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000" dirty="0">
                <a:ea typeface="宋体" panose="02010600030101010101" pitchFamily="2" charset="-122"/>
              </a:rPr>
              <a:t>=  </a:t>
            </a:r>
            <a:r>
              <a:rPr lang="en-US" altLang="zh-CN" sz="1000" dirty="0">
                <a:solidFill>
                  <a:srgbClr val="FF0000"/>
                </a:solidFill>
                <a:ea typeface="宋体" panose="02010600030101010101" pitchFamily="2" charset="-122"/>
              </a:rPr>
              <a:t>3</a:t>
            </a:r>
            <a:r>
              <a:rPr lang="en-US" altLang="en-US" sz="1000" dirty="0"/>
              <a:t> </a:t>
            </a:r>
            <a:endParaRPr lang="en-US" altLang="zh-CN" sz="1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>
                <a:extLst>
                  <a:ext uri="{FF2B5EF4-FFF2-40B4-BE49-F238E27FC236}">
                    <a16:creationId xmlns:a16="http://schemas.microsoft.com/office/drawing/2014/main" id="{A951A036-7A06-45AC-FB33-F15A52A4472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815854" y="2551235"/>
              <a:ext cx="343879" cy="3200400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343879">
                      <a:extLst>
                        <a:ext uri="{9D8B030D-6E8A-4147-A177-3AD203B41FA5}">
                          <a16:colId xmlns:a16="http://schemas.microsoft.com/office/drawing/2014/main" val="523380122"/>
                        </a:ext>
                      </a:extLst>
                    </a:gridCol>
                  </a:tblGrid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85014266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rgbClr val="FF0000"/>
                              </a:solidFill>
                            </a:rPr>
                            <a:t> </a:t>
                          </a:r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0316110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rgbClr val="FF0000"/>
                              </a:solidFill>
                            </a:rPr>
                            <a:t> </a:t>
                          </a:r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01585346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rgbClr val="FF0000"/>
                              </a:solidFill>
                            </a:rPr>
                            <a:t> </a:t>
                          </a:r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75509874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13229931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3869659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4424391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64064894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34508781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3139626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0312158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9851399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13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6751682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14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6243346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15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5539459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>
                <a:extLst>
                  <a:ext uri="{FF2B5EF4-FFF2-40B4-BE49-F238E27FC236}">
                    <a16:creationId xmlns:a16="http://schemas.microsoft.com/office/drawing/2014/main" id="{A951A036-7A06-45AC-FB33-F15A52A4472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815854" y="2551235"/>
              <a:ext cx="343879" cy="3200400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343879">
                      <a:extLst>
                        <a:ext uri="{9D8B030D-6E8A-4147-A177-3AD203B41FA5}">
                          <a16:colId xmlns:a16="http://schemas.microsoft.com/office/drawing/2014/main" val="523380122"/>
                        </a:ext>
                      </a:extLst>
                    </a:gridCol>
                  </a:tblGrid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2857" r="-7018" b="-14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85014266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102857" r="-7018" b="-13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0316110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202857" r="-7018" b="-12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01585346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302857" r="-7018" b="-11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75509874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402857" r="-7018" b="-10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3229931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502857" r="-7018" b="-9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93869659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602857" r="-7018" b="-8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4424391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683333" r="-7018" b="-6861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64064894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805714" r="-7018" b="-6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34508781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905714" r="-7018" b="-5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3139626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1005714" r="-7018" b="-4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0312158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1105714" r="-7018" b="-3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9851399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1205714" r="-7018" b="-2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51682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1305714" r="-7018" b="-1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6243346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1405714" r="-7018" b="-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5539459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8" name="Oval 17">
            <a:extLst>
              <a:ext uri="{FF2B5EF4-FFF2-40B4-BE49-F238E27FC236}">
                <a16:creationId xmlns:a16="http://schemas.microsoft.com/office/drawing/2014/main" id="{44ECCB3D-F330-2FE1-0857-A6B758C576C3}"/>
              </a:ext>
            </a:extLst>
          </p:cNvPr>
          <p:cNvSpPr/>
          <p:nvPr/>
        </p:nvSpPr>
        <p:spPr>
          <a:xfrm>
            <a:off x="5483215" y="6112123"/>
            <a:ext cx="136192" cy="148462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D04E39D-F963-12E8-05B8-DA33EA526B6F}"/>
              </a:ext>
            </a:extLst>
          </p:cNvPr>
          <p:cNvSpPr/>
          <p:nvPr/>
        </p:nvSpPr>
        <p:spPr>
          <a:xfrm>
            <a:off x="5730022" y="6118830"/>
            <a:ext cx="136192" cy="148462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B6D19CF-05AF-0BC2-D505-836B4B96A782}"/>
              </a:ext>
            </a:extLst>
          </p:cNvPr>
          <p:cNvSpPr/>
          <p:nvPr/>
        </p:nvSpPr>
        <p:spPr>
          <a:xfrm>
            <a:off x="5985436" y="6118830"/>
            <a:ext cx="136192" cy="148462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C15F63D-936B-355D-FCFE-A44AD7DEA52B}"/>
              </a:ext>
            </a:extLst>
          </p:cNvPr>
          <p:cNvSpPr/>
          <p:nvPr/>
        </p:nvSpPr>
        <p:spPr>
          <a:xfrm>
            <a:off x="6239534" y="6115490"/>
            <a:ext cx="136192" cy="148462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DDC6D43-183B-2724-3DA6-E72320331E5A}"/>
              </a:ext>
            </a:extLst>
          </p:cNvPr>
          <p:cNvSpPr/>
          <p:nvPr/>
        </p:nvSpPr>
        <p:spPr>
          <a:xfrm>
            <a:off x="6692000" y="6112277"/>
            <a:ext cx="136192" cy="148462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766C4F69-2A91-1E3A-880B-21111D27AAE1}"/>
              </a:ext>
            </a:extLst>
          </p:cNvPr>
          <p:cNvSpPr/>
          <p:nvPr/>
        </p:nvSpPr>
        <p:spPr>
          <a:xfrm>
            <a:off x="6923878" y="6113624"/>
            <a:ext cx="136192" cy="148462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42A480E-9F35-D76E-629A-6F83BD9F2B62}"/>
              </a:ext>
            </a:extLst>
          </p:cNvPr>
          <p:cNvSpPr/>
          <p:nvPr/>
        </p:nvSpPr>
        <p:spPr>
          <a:xfrm>
            <a:off x="7421548" y="6110284"/>
            <a:ext cx="136192" cy="148462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 Box 46">
            <a:extLst>
              <a:ext uri="{FF2B5EF4-FFF2-40B4-BE49-F238E27FC236}">
                <a16:creationId xmlns:a16="http://schemas.microsoft.com/office/drawing/2014/main" id="{0F313AF7-D56D-0A47-31FD-437FF1C1A3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119" y="5606599"/>
            <a:ext cx="391984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(1010100100,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1000010110</a:t>
            </a:r>
            <a:r>
              <a:rPr lang="en-US" altLang="zh-CN" sz="1200" dirty="0">
                <a:ea typeface="宋体" panose="02010600030101010101" pitchFamily="2" charset="-122"/>
              </a:rPr>
              <a:t>,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1101110000</a:t>
            </a:r>
            <a:r>
              <a:rPr lang="en-US" altLang="zh-CN" sz="1200" dirty="0">
                <a:ea typeface="宋体" panose="02010600030101010101" pitchFamily="2" charset="-122"/>
              </a:rPr>
              <a:t>,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1010001011</a:t>
            </a:r>
            <a:r>
              <a:rPr lang="en-US" altLang="zh-CN" sz="1200" dirty="0">
                <a:ea typeface="宋体" panose="02010600030101010101" pitchFamily="2" charset="-122"/>
              </a:rPr>
              <a:t>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1001000001, 1100001000, 100000000, 10000000,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1000000, 100000, 10000, 1000, 100, 10, 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3222222222)</a:t>
            </a:r>
          </a:p>
        </p:txBody>
      </p:sp>
    </p:spTree>
    <p:extLst>
      <p:ext uri="{BB962C8B-B14F-4D97-AF65-F5344CB8AC3E}">
        <p14:creationId xmlns:p14="http://schemas.microsoft.com/office/powerpoint/2010/main" val="14806777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7051F-CA69-C188-95A5-FFD349D0B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A4F0C014-DD69-7AE1-2AEB-733D5803D5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293C2BC-3677-2FA7-78A0-3055BC77F137}"/>
              </a:ext>
            </a:extLst>
          </p:cNvPr>
          <p:cNvCxnSpPr>
            <a:cxnSpLocks/>
          </p:cNvCxnSpPr>
          <p:nvPr/>
        </p:nvCxnSpPr>
        <p:spPr>
          <a:xfrm>
            <a:off x="3708568" y="3446537"/>
            <a:ext cx="739288" cy="37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Box 46">
            <a:extLst>
              <a:ext uri="{FF2B5EF4-FFF2-40B4-BE49-F238E27FC236}">
                <a16:creationId xmlns:a16="http://schemas.microsoft.com/office/drawing/2014/main" id="{7E8BBC2D-F4C1-12BE-A858-57CC36A983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1260" y="1835647"/>
            <a:ext cx="14065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We show: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46">
                <a:extLst>
                  <a:ext uri="{FF2B5EF4-FFF2-40B4-BE49-F238E27FC236}">
                    <a16:creationId xmlns:a16="http://schemas.microsoft.com/office/drawing/2014/main" id="{335B4BDD-FF65-E864-EDF5-3CF8223CA7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43867" y="1860136"/>
                <a:ext cx="615578" cy="41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zh-CN" sz="2000" dirty="0">
                    <a:ea typeface="宋体" panose="02010600030101010101" pitchFamily="2" charset="-122"/>
                  </a:rPr>
                  <a:t>   </a:t>
                </a:r>
              </a:p>
            </p:txBody>
          </p:sp>
        </mc:Choice>
        <mc:Fallback xmlns="">
          <p:sp>
            <p:nvSpPr>
              <p:cNvPr id="5" name="Text Box 46">
                <a:extLst>
                  <a:ext uri="{FF2B5EF4-FFF2-40B4-BE49-F238E27FC236}">
                    <a16:creationId xmlns:a16="http://schemas.microsoft.com/office/drawing/2014/main" id="{3811FF56-6D34-45FC-B194-14476E6ED1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43867" y="1860136"/>
                <a:ext cx="615578" cy="418513"/>
              </a:xfrm>
              <a:prstGeom prst="rect">
                <a:avLst/>
              </a:prstGeom>
              <a:blipFill>
                <a:blip r:embed="rId2"/>
                <a:stretch>
                  <a:fillRect b="-144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46">
            <a:extLst>
              <a:ext uri="{FF2B5EF4-FFF2-40B4-BE49-F238E27FC236}">
                <a16:creationId xmlns:a16="http://schemas.microsoft.com/office/drawing/2014/main" id="{FF54974A-AF88-D9BA-0964-14CA8DC212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2266" y="1835647"/>
            <a:ext cx="152248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en-US" sz="2000" dirty="0">
                <a:solidFill>
                  <a:srgbClr val="00B050"/>
                </a:solidFill>
              </a:rPr>
              <a:t> </a:t>
            </a:r>
            <a:endParaRPr lang="en-US" altLang="zh-CN" sz="2000" dirty="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ECFC0BB8-6201-1E0D-0A34-7F556397F1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0787" y="1869338"/>
            <a:ext cx="6643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VC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BCFBA08B-61B5-AA3D-52C2-2A5E077D525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 </a:t>
                </a:r>
              </a:p>
            </p:txBody>
          </p:sp>
        </mc:Choice>
        <mc:Fallback xmlns="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660F3295-CE7F-29BA-0934-61E44CA8FC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4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Oval 46">
            <a:extLst>
              <a:ext uri="{FF2B5EF4-FFF2-40B4-BE49-F238E27FC236}">
                <a16:creationId xmlns:a16="http://schemas.microsoft.com/office/drawing/2014/main" id="{56EE657C-C105-036A-2C12-8CD9527D182C}"/>
              </a:ext>
            </a:extLst>
          </p:cNvPr>
          <p:cNvSpPr/>
          <p:nvPr/>
        </p:nvSpPr>
        <p:spPr>
          <a:xfrm>
            <a:off x="1442597" y="2978543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DE47010-266E-0BEB-3ECB-4BACABC0F93D}"/>
              </a:ext>
            </a:extLst>
          </p:cNvPr>
          <p:cNvSpPr/>
          <p:nvPr/>
        </p:nvSpPr>
        <p:spPr>
          <a:xfrm>
            <a:off x="1461466" y="3024621"/>
            <a:ext cx="684273" cy="60379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E4B15006-4028-0394-A058-3D00A83ACF86}"/>
              </a:ext>
            </a:extLst>
          </p:cNvPr>
          <p:cNvCxnSpPr>
            <a:cxnSpLocks/>
          </p:cNvCxnSpPr>
          <p:nvPr/>
        </p:nvCxnSpPr>
        <p:spPr>
          <a:xfrm flipH="1" flipV="1">
            <a:off x="1498948" y="3061411"/>
            <a:ext cx="629018" cy="5670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>
            <a:extLst>
              <a:ext uri="{FF2B5EF4-FFF2-40B4-BE49-F238E27FC236}">
                <a16:creationId xmlns:a16="http://schemas.microsoft.com/office/drawing/2014/main" id="{ADDAA368-E348-2653-19E3-B80032C1C0CA}"/>
              </a:ext>
            </a:extLst>
          </p:cNvPr>
          <p:cNvSpPr/>
          <p:nvPr/>
        </p:nvSpPr>
        <p:spPr>
          <a:xfrm>
            <a:off x="2510504" y="3326080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7EE705AC-3F63-10A2-A342-FBC8F7191B55}"/>
              </a:ext>
            </a:extLst>
          </p:cNvPr>
          <p:cNvSpPr/>
          <p:nvPr/>
        </p:nvSpPr>
        <p:spPr>
          <a:xfrm>
            <a:off x="1765113" y="3891140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2EE2F638-811F-712B-112B-C5C4726F3E7F}"/>
              </a:ext>
            </a:extLst>
          </p:cNvPr>
          <p:cNvCxnSpPr>
            <a:cxnSpLocks/>
            <a:stCxn id="54" idx="0"/>
          </p:cNvCxnSpPr>
          <p:nvPr/>
        </p:nvCxnSpPr>
        <p:spPr>
          <a:xfrm flipH="1" flipV="1">
            <a:off x="2158524" y="3038722"/>
            <a:ext cx="384927" cy="28735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4B0B18A5-6B47-9E5A-AAB1-727203F8D62C}"/>
              </a:ext>
            </a:extLst>
          </p:cNvPr>
          <p:cNvCxnSpPr>
            <a:cxnSpLocks/>
            <a:stCxn id="54" idx="2"/>
          </p:cNvCxnSpPr>
          <p:nvPr/>
        </p:nvCxnSpPr>
        <p:spPr>
          <a:xfrm flipH="1">
            <a:off x="1480704" y="3354659"/>
            <a:ext cx="1029800" cy="2787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B9BF0B3D-979D-695B-C0BE-D30B999D0CF1}"/>
              </a:ext>
            </a:extLst>
          </p:cNvPr>
          <p:cNvCxnSpPr>
            <a:cxnSpLocks/>
            <a:stCxn id="63" idx="5"/>
          </p:cNvCxnSpPr>
          <p:nvPr/>
        </p:nvCxnSpPr>
        <p:spPr>
          <a:xfrm flipH="1" flipV="1">
            <a:off x="1464787" y="3661237"/>
            <a:ext cx="356569" cy="2786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C4D26AE5-2163-F5C0-4ED9-CD47B3258BCD}"/>
              </a:ext>
            </a:extLst>
          </p:cNvPr>
          <p:cNvCxnSpPr>
            <a:cxnSpLocks/>
            <a:stCxn id="48" idx="4"/>
            <a:endCxn id="63" idx="7"/>
          </p:cNvCxnSpPr>
          <p:nvPr/>
        </p:nvCxnSpPr>
        <p:spPr>
          <a:xfrm flipH="1">
            <a:off x="1821356" y="3072458"/>
            <a:ext cx="318867" cy="8270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3B5DEB26-42BC-A005-89E4-3D27285413CD}"/>
                  </a:ext>
                </a:extLst>
              </p:cNvPr>
              <p:cNvSpPr txBox="1"/>
              <p:nvPr/>
            </p:nvSpPr>
            <p:spPr>
              <a:xfrm>
                <a:off x="1208237" y="2716933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876B53C9-CE93-0F86-8D45-53AFF10EA7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8237" y="2716933"/>
                <a:ext cx="370294" cy="2616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85D3E4E4-9CAD-620D-001E-39FCBFC4C191}"/>
                  </a:ext>
                </a:extLst>
              </p:cNvPr>
              <p:cNvSpPr txBox="1"/>
              <p:nvPr/>
            </p:nvSpPr>
            <p:spPr>
              <a:xfrm>
                <a:off x="2051429" y="3612709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85D3E4E4-9CAD-620D-001E-39FCBFC4C1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429" y="3612709"/>
                <a:ext cx="370294" cy="2616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37265D32-13C2-650D-2023-04ACD4659370}"/>
                  </a:ext>
                </a:extLst>
              </p:cNvPr>
              <p:cNvSpPr txBox="1"/>
              <p:nvPr/>
            </p:nvSpPr>
            <p:spPr>
              <a:xfrm>
                <a:off x="1176936" y="3542360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37265D32-13C2-650D-2023-04ACD46593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6936" y="3542360"/>
                <a:ext cx="370294" cy="2616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BA6DCFA0-3A6A-75DB-E3F7-3923DD901163}"/>
                  </a:ext>
                </a:extLst>
              </p:cNvPr>
              <p:cNvSpPr txBox="1"/>
              <p:nvPr/>
            </p:nvSpPr>
            <p:spPr>
              <a:xfrm>
                <a:off x="2439055" y="3324137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9923727A-26FC-1661-697D-177F890E48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9055" y="3324137"/>
                <a:ext cx="370294" cy="2616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9CBE499F-B8CC-BF34-A24D-3F6B3E6C9E90}"/>
                  </a:ext>
                </a:extLst>
              </p:cNvPr>
              <p:cNvSpPr txBox="1"/>
              <p:nvPr/>
            </p:nvSpPr>
            <p:spPr>
              <a:xfrm>
                <a:off x="2106131" y="2774534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9CBE499F-B8CC-BF34-A24D-3F6B3E6C9E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6131" y="2774534"/>
                <a:ext cx="370294" cy="2616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9077A386-CE9C-8063-E530-B71F77D204A0}"/>
                  </a:ext>
                </a:extLst>
              </p:cNvPr>
              <p:cNvSpPr txBox="1"/>
              <p:nvPr/>
            </p:nvSpPr>
            <p:spPr>
              <a:xfrm>
                <a:off x="1756449" y="3846075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B2B83206-A423-1A6B-6EEF-B4DFE44058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6449" y="3846075"/>
                <a:ext cx="370294" cy="2616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B02B2AD3-566E-9663-09FB-20C61C6C6AA8}"/>
                  </a:ext>
                </a:extLst>
              </p:cNvPr>
              <p:cNvSpPr txBox="1"/>
              <p:nvPr/>
            </p:nvSpPr>
            <p:spPr>
              <a:xfrm>
                <a:off x="1602490" y="3325461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E411861C-3F18-6555-D57D-D61E6DD1DF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2490" y="3325461"/>
                <a:ext cx="370294" cy="2616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AA4A929F-CC07-B05C-97BA-DDCAAACE396D}"/>
                  </a:ext>
                </a:extLst>
              </p:cNvPr>
              <p:cNvSpPr txBox="1"/>
              <p:nvPr/>
            </p:nvSpPr>
            <p:spPr>
              <a:xfrm>
                <a:off x="1675327" y="2794441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DD7AF9C6-4EDB-A1F3-DE45-B630F42B97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5327" y="2794441"/>
                <a:ext cx="370294" cy="2616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A81CE591-9A46-870D-3474-392FF798EC24}"/>
                  </a:ext>
                </a:extLst>
              </p:cNvPr>
              <p:cNvSpPr txBox="1"/>
              <p:nvPr/>
            </p:nvSpPr>
            <p:spPr>
              <a:xfrm>
                <a:off x="1410529" y="3666641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1CB19C0F-CE6C-267B-3C31-8CF607722E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529" y="3666641"/>
                <a:ext cx="370294" cy="2616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9CE6E183-2604-B04F-B08F-0BBBD3CA31A9}"/>
                  </a:ext>
                </a:extLst>
              </p:cNvPr>
              <p:cNvSpPr txBox="1"/>
              <p:nvPr/>
            </p:nvSpPr>
            <p:spPr>
              <a:xfrm>
                <a:off x="1214807" y="3168945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3DBC5B0E-9D2B-3183-8D02-B8F7823BB1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807" y="3168945"/>
                <a:ext cx="370294" cy="2616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0D79E50D-56AA-DCD3-9A90-94BC0D91D45E}"/>
                  </a:ext>
                </a:extLst>
              </p:cNvPr>
              <p:cNvSpPr txBox="1"/>
              <p:nvPr/>
            </p:nvSpPr>
            <p:spPr>
              <a:xfrm>
                <a:off x="1582046" y="3544048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9F734F97-2A9E-F749-2F20-17A18F3A88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2046" y="3544048"/>
                <a:ext cx="370294" cy="2616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9268DF37-D87B-24DD-F99B-955AE040E201}"/>
                  </a:ext>
                </a:extLst>
              </p:cNvPr>
              <p:cNvSpPr txBox="1"/>
              <p:nvPr/>
            </p:nvSpPr>
            <p:spPr>
              <a:xfrm>
                <a:off x="2290023" y="2993952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C6CC1919-7688-92FC-E4C3-F56A398392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0023" y="2993952"/>
                <a:ext cx="370294" cy="2616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265BDE5C-5246-2F0D-626E-FD22670B0192}"/>
                  </a:ext>
                </a:extLst>
              </p:cNvPr>
              <p:cNvSpPr txBox="1"/>
              <p:nvPr/>
            </p:nvSpPr>
            <p:spPr>
              <a:xfrm>
                <a:off x="1808688" y="3621160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9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FA9161F4-6170-0DDD-1712-9B32C0BD03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8688" y="3621160"/>
                <a:ext cx="370294" cy="2616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7F77930D-28AA-897E-EB85-89461431B078}"/>
                  </a:ext>
                </a:extLst>
              </p:cNvPr>
              <p:cNvSpPr txBox="1"/>
              <p:nvPr/>
            </p:nvSpPr>
            <p:spPr>
              <a:xfrm>
                <a:off x="1679541" y="3110196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7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DFB3F842-DA42-7E9A-0C6B-EF2EDF6E45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41" y="3110196"/>
                <a:ext cx="370294" cy="26161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F5FC7320-7367-BD65-7417-DF7EFBD357A9}"/>
                  </a:ext>
                </a:extLst>
              </p:cNvPr>
              <p:cNvSpPr txBox="1"/>
              <p:nvPr/>
            </p:nvSpPr>
            <p:spPr>
              <a:xfrm>
                <a:off x="2081262" y="3124757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8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57C5B0E2-2F19-A7DB-9C82-D7C01E0E3E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1262" y="3124757"/>
                <a:ext cx="370294" cy="26161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Text Box 46">
            <a:extLst>
              <a:ext uri="{FF2B5EF4-FFF2-40B4-BE49-F238E27FC236}">
                <a16:creationId xmlns:a16="http://schemas.microsoft.com/office/drawing/2014/main" id="{BE1056EF-57DE-0298-7216-B1D23CFFA2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7747" y="3383237"/>
            <a:ext cx="6643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, 3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95" name="Left Bracket 94">
            <a:extLst>
              <a:ext uri="{FF2B5EF4-FFF2-40B4-BE49-F238E27FC236}">
                <a16:creationId xmlns:a16="http://schemas.microsoft.com/office/drawing/2014/main" id="{8AE7F168-062A-85ED-C07F-C9EA5A9FE20A}"/>
              </a:ext>
            </a:extLst>
          </p:cNvPr>
          <p:cNvSpPr/>
          <p:nvPr/>
        </p:nvSpPr>
        <p:spPr>
          <a:xfrm>
            <a:off x="1045335" y="2978096"/>
            <a:ext cx="138079" cy="990136"/>
          </a:xfrm>
          <a:prstGeom prst="lef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ight Bracket 95">
            <a:extLst>
              <a:ext uri="{FF2B5EF4-FFF2-40B4-BE49-F238E27FC236}">
                <a16:creationId xmlns:a16="http://schemas.microsoft.com/office/drawing/2014/main" id="{AF50FE25-C125-FFDE-60DC-7EDE25C3D9AB}"/>
              </a:ext>
            </a:extLst>
          </p:cNvPr>
          <p:cNvSpPr/>
          <p:nvPr/>
        </p:nvSpPr>
        <p:spPr>
          <a:xfrm>
            <a:off x="2985373" y="2932349"/>
            <a:ext cx="125433" cy="1035883"/>
          </a:xfrm>
          <a:prstGeom prst="righ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AC5A6877-D69E-FBE2-E84D-BE1AACFE59D3}"/>
              </a:ext>
            </a:extLst>
          </p:cNvPr>
          <p:cNvGraphicFramePr>
            <a:graphicFrameLocks noGrp="1"/>
          </p:cNvGraphicFramePr>
          <p:nvPr/>
        </p:nvGraphicFramePr>
        <p:xfrm>
          <a:off x="5180393" y="2568327"/>
          <a:ext cx="2444237" cy="3200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193">
                  <a:extLst>
                    <a:ext uri="{9D8B030D-6E8A-4147-A177-3AD203B41FA5}">
                      <a16:colId xmlns:a16="http://schemas.microsoft.com/office/drawing/2014/main" val="22704992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3822852"/>
                    </a:ext>
                  </a:extLst>
                </a:gridCol>
                <a:gridCol w="214630">
                  <a:extLst>
                    <a:ext uri="{9D8B030D-6E8A-4147-A177-3AD203B41FA5}">
                      <a16:colId xmlns:a16="http://schemas.microsoft.com/office/drawing/2014/main" val="4196191635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1405034263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302751762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1118433113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3678230920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3011074493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2144107948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2191591583"/>
                    </a:ext>
                  </a:extLst>
                </a:gridCol>
              </a:tblGrid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718378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279716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156704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416020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940447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781711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571030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277614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621800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975089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368641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101316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612115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061716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8831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0" name="Table 99">
                <a:extLst>
                  <a:ext uri="{FF2B5EF4-FFF2-40B4-BE49-F238E27FC236}">
                    <a16:creationId xmlns:a16="http://schemas.microsoft.com/office/drawing/2014/main" id="{1277475C-F58F-0B77-63D4-AA103BFE3A2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462743" y="2284726"/>
              <a:ext cx="2161890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0210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19710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0" name="Table 99">
                <a:extLst>
                  <a:ext uri="{FF2B5EF4-FFF2-40B4-BE49-F238E27FC236}">
                    <a16:creationId xmlns:a16="http://schemas.microsoft.com/office/drawing/2014/main" id="{6118858D-D8E7-CF42-9CDF-C6C5DA35088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3950195"/>
                  </p:ext>
                </p:extLst>
              </p:nvPr>
            </p:nvGraphicFramePr>
            <p:xfrm>
              <a:off x="5462743" y="2284726"/>
              <a:ext cx="2161890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0210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r="-8102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97500" r="-69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202564" r="-6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295000" r="-49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405128" r="-405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492500" r="-29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607692" r="-20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690000" r="-9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81025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1" name="Table 110">
                <a:extLst>
                  <a:ext uri="{FF2B5EF4-FFF2-40B4-BE49-F238E27FC236}">
                    <a16:creationId xmlns:a16="http://schemas.microsoft.com/office/drawing/2014/main" id="{3A90F7E4-8517-D85D-83E0-0CAC0CE0D0A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635559" y="2528566"/>
              <a:ext cx="300204" cy="131751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00204">
                      <a:extLst>
                        <a:ext uri="{9D8B030D-6E8A-4147-A177-3AD203B41FA5}">
                          <a16:colId xmlns:a16="http://schemas.microsoft.com/office/drawing/2014/main" val="2109686271"/>
                        </a:ext>
                      </a:extLst>
                    </a:gridCol>
                  </a:tblGrid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62484116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20132767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13785558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1374527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43440242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9509337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1" name="Table 110">
                <a:extLst>
                  <a:ext uri="{FF2B5EF4-FFF2-40B4-BE49-F238E27FC236}">
                    <a16:creationId xmlns:a16="http://schemas.microsoft.com/office/drawing/2014/main" id="{3A90F7E4-8517-D85D-83E0-0CAC0CE0D0A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635559" y="2528566"/>
              <a:ext cx="300204" cy="131751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00204">
                      <a:extLst>
                        <a:ext uri="{9D8B030D-6E8A-4147-A177-3AD203B41FA5}">
                          <a16:colId xmlns:a16="http://schemas.microsoft.com/office/drawing/2014/main" val="2109686271"/>
                        </a:ext>
                      </a:extLst>
                    </a:gridCol>
                  </a:tblGrid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b="-50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62484116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100000" b="-40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20132767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194595" b="-2918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3785558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302778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81374527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402778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43440242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50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95093379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63472B62-8523-03C6-D212-1C6B9143C7FA}"/>
              </a:ext>
            </a:extLst>
          </p:cNvPr>
          <p:cNvCxnSpPr>
            <a:cxnSpLocks/>
          </p:cNvCxnSpPr>
          <p:nvPr/>
        </p:nvCxnSpPr>
        <p:spPr>
          <a:xfrm flipV="1">
            <a:off x="928257" y="4142321"/>
            <a:ext cx="286550" cy="19128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 Box 46">
            <a:extLst>
              <a:ext uri="{FF2B5EF4-FFF2-40B4-BE49-F238E27FC236}">
                <a16:creationId xmlns:a16="http://schemas.microsoft.com/office/drawing/2014/main" id="{C56B0D86-A2EE-13A6-D714-4C1E2F8787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049" y="4319476"/>
            <a:ext cx="11386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the graph G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1DBE60EE-BF9D-62FB-F857-C06E15EF1D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8028" y="5832198"/>
            <a:ext cx="59600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H =  </a:t>
            </a:r>
            <a:r>
              <a:rPr lang="en-US" altLang="zh-CN" sz="1000" dirty="0">
                <a:solidFill>
                  <a:srgbClr val="FF0000"/>
                </a:solidFill>
                <a:ea typeface="宋体" panose="02010600030101010101" pitchFamily="2" charset="-122"/>
              </a:rPr>
              <a:t>3</a:t>
            </a:r>
            <a:r>
              <a:rPr lang="en-US" altLang="en-US" sz="1000" dirty="0"/>
              <a:t> </a:t>
            </a:r>
            <a:endParaRPr lang="en-US" altLang="zh-CN" sz="1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1DB9E7AC-B3E5-788F-41E9-C40AF5470A4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462740" y="5832198"/>
              <a:ext cx="2161890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0210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19710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altLang="zh-CN" sz="100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1DB9E7AC-B3E5-788F-41E9-C40AF5470A4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462740" y="5832198"/>
              <a:ext cx="2161890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0210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r="-8102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97500" r="-69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202564" r="-6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295000" r="-49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405128" r="-405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492500" r="-29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607692" r="-20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690000" r="-9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81025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2" name="Text Box 46">
            <a:extLst>
              <a:ext uri="{FF2B5EF4-FFF2-40B4-BE49-F238E27FC236}">
                <a16:creationId xmlns:a16="http://schemas.microsoft.com/office/drawing/2014/main" id="{03798F24-7D18-0218-90FA-60C29121DA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119" y="5223703"/>
            <a:ext cx="37830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The corresponding instance for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zh-CN" sz="1400" dirty="0">
                <a:ea typeface="宋体" panose="02010600030101010101" pitchFamily="2" charset="-122"/>
              </a:rPr>
              <a:t> is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52B89AC8-1254-3831-D655-66D306FE35FD}"/>
              </a:ext>
            </a:extLst>
          </p:cNvPr>
          <p:cNvSpPr/>
          <p:nvPr/>
        </p:nvSpPr>
        <p:spPr>
          <a:xfrm>
            <a:off x="1410529" y="3585747"/>
            <a:ext cx="112915" cy="11778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16F5A289-BB23-06D5-E1D6-CDEAE7F73C96}"/>
              </a:ext>
            </a:extLst>
          </p:cNvPr>
          <p:cNvSpPr/>
          <p:nvPr/>
        </p:nvSpPr>
        <p:spPr>
          <a:xfrm>
            <a:off x="2084389" y="2966316"/>
            <a:ext cx="111668" cy="10614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C6BC7E72-32C8-11CF-75FC-69B65B7E6A31}"/>
              </a:ext>
            </a:extLst>
          </p:cNvPr>
          <p:cNvSpPr/>
          <p:nvPr/>
        </p:nvSpPr>
        <p:spPr>
          <a:xfrm>
            <a:off x="2084388" y="3567038"/>
            <a:ext cx="110709" cy="11204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DEA676F-D1E7-FBB1-FF41-06B986F4DDBA}"/>
              </a:ext>
            </a:extLst>
          </p:cNvPr>
          <p:cNvSpPr/>
          <p:nvPr/>
        </p:nvSpPr>
        <p:spPr>
          <a:xfrm>
            <a:off x="5211193" y="2820922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F8ADE5A-0EEE-9B2F-03F8-944D765BE48A}"/>
              </a:ext>
            </a:extLst>
          </p:cNvPr>
          <p:cNvSpPr/>
          <p:nvPr/>
        </p:nvSpPr>
        <p:spPr>
          <a:xfrm>
            <a:off x="5216357" y="3035469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A898A3E-DDDC-3120-D5D3-641192D31565}"/>
              </a:ext>
            </a:extLst>
          </p:cNvPr>
          <p:cNvSpPr/>
          <p:nvPr/>
        </p:nvSpPr>
        <p:spPr>
          <a:xfrm>
            <a:off x="5202419" y="3249547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B5598EA1-2BE0-F931-C395-E5367BDD5D4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40162662"/>
                  </p:ext>
                </p:extLst>
              </p:nvPr>
            </p:nvGraphicFramePr>
            <p:xfrm>
              <a:off x="5473385" y="6054049"/>
              <a:ext cx="2120441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18126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56362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64741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19710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altLang="zh-CN" sz="1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1</m:t>
                              </m:r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B5598EA1-2BE0-F931-C395-E5367BDD5D4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40162662"/>
                  </p:ext>
                </p:extLst>
              </p:nvPr>
            </p:nvGraphicFramePr>
            <p:xfrm>
              <a:off x="5473385" y="6054049"/>
              <a:ext cx="2120441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18126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56362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64741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r="-8694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85714" r="-64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177273" r="-5159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21053" r="-4973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432432" r="-4108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518421" r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618421" r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718421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81842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6" name="Text Box 46">
            <a:extLst>
              <a:ext uri="{FF2B5EF4-FFF2-40B4-BE49-F238E27FC236}">
                <a16:creationId xmlns:a16="http://schemas.microsoft.com/office/drawing/2014/main" id="{F3C39854-9C0F-E47C-6AE3-6E0E46F03A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3273" y="6071944"/>
            <a:ext cx="9907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1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1000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+a</a:t>
            </a:r>
            <a:r>
              <a:rPr lang="en-US" altLang="zh-CN" sz="1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1000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+a</a:t>
            </a:r>
            <a:r>
              <a:rPr lang="en-US" altLang="zh-CN" sz="1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1000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000" dirty="0">
                <a:ea typeface="宋体" panose="02010600030101010101" pitchFamily="2" charset="-122"/>
              </a:rPr>
              <a:t>=  </a:t>
            </a:r>
            <a:r>
              <a:rPr lang="en-US" altLang="zh-CN" sz="1000" dirty="0">
                <a:solidFill>
                  <a:srgbClr val="FF0000"/>
                </a:solidFill>
                <a:ea typeface="宋体" panose="02010600030101010101" pitchFamily="2" charset="-122"/>
              </a:rPr>
              <a:t>3</a:t>
            </a:r>
            <a:r>
              <a:rPr lang="en-US" altLang="en-US" sz="1000" dirty="0"/>
              <a:t> </a:t>
            </a:r>
            <a:endParaRPr lang="en-US" altLang="zh-CN" sz="1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>
                <a:extLst>
                  <a:ext uri="{FF2B5EF4-FFF2-40B4-BE49-F238E27FC236}">
                    <a16:creationId xmlns:a16="http://schemas.microsoft.com/office/drawing/2014/main" id="{F9D4D2E5-A40F-2BF1-E250-C472EAD8059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80254207"/>
                  </p:ext>
                </p:extLst>
              </p:nvPr>
            </p:nvGraphicFramePr>
            <p:xfrm>
              <a:off x="4815854" y="2551235"/>
              <a:ext cx="343879" cy="3200400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343879">
                      <a:extLst>
                        <a:ext uri="{9D8B030D-6E8A-4147-A177-3AD203B41FA5}">
                          <a16:colId xmlns:a16="http://schemas.microsoft.com/office/drawing/2014/main" val="523380122"/>
                        </a:ext>
                      </a:extLst>
                    </a:gridCol>
                  </a:tblGrid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85014266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rgbClr val="FF0000"/>
                              </a:solidFill>
                            </a:rPr>
                            <a:t> </a:t>
                          </a:r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0316110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rgbClr val="FF0000"/>
                              </a:solidFill>
                            </a:rPr>
                            <a:t> </a:t>
                          </a:r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01585346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rgbClr val="FF0000"/>
                              </a:solidFill>
                            </a:rPr>
                            <a:t> </a:t>
                          </a:r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75509874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13229931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3869659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rgbClr val="FF0000"/>
                              </a:solidFill>
                            </a:rPr>
                            <a:t> </a:t>
                          </a:r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4424391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rgbClr val="FF0000"/>
                              </a:solidFill>
                            </a:rPr>
                            <a:t> </a:t>
                          </a:r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64064894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rgbClr val="FF0000"/>
                              </a:solidFill>
                            </a:rPr>
                            <a:t> </a:t>
                          </a:r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34508781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rgbClr val="FF0000"/>
                              </a:solidFill>
                            </a:rPr>
                            <a:t> </a:t>
                          </a:r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3139626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0312158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rgbClr val="FF0000"/>
                              </a:solidFill>
                            </a:rPr>
                            <a:t> </a:t>
                          </a:r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9851399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13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rgbClr val="FF0000"/>
                              </a:solidFill>
                            </a:rPr>
                            <a:t> </a:t>
                          </a:r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6751682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14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6243346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15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rgbClr val="FF0000"/>
                              </a:solidFill>
                            </a:rPr>
                            <a:t> </a:t>
                          </a:r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5539459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>
                <a:extLst>
                  <a:ext uri="{FF2B5EF4-FFF2-40B4-BE49-F238E27FC236}">
                    <a16:creationId xmlns:a16="http://schemas.microsoft.com/office/drawing/2014/main" id="{F9D4D2E5-A40F-2BF1-E250-C472EAD8059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80254207"/>
                  </p:ext>
                </p:extLst>
              </p:nvPr>
            </p:nvGraphicFramePr>
            <p:xfrm>
              <a:off x="4815854" y="2551235"/>
              <a:ext cx="343879" cy="3200400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343879">
                      <a:extLst>
                        <a:ext uri="{9D8B030D-6E8A-4147-A177-3AD203B41FA5}">
                          <a16:colId xmlns:a16="http://schemas.microsoft.com/office/drawing/2014/main" val="523380122"/>
                        </a:ext>
                      </a:extLst>
                    </a:gridCol>
                  </a:tblGrid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2857" r="-7018" b="-14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85014266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102857" r="-7018" b="-13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0316110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202857" r="-7018" b="-12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01585346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302857" r="-7018" b="-11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75509874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402857" r="-7018" b="-10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3229931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502857" r="-7018" b="-9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93869659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602857" r="-7018" b="-8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4424391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683333" r="-7018" b="-6861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64064894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805714" r="-7018" b="-6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34508781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905714" r="-7018" b="-5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3139626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1005714" r="-7018" b="-4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0312158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1105714" r="-7018" b="-3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9851399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1205714" r="-7018" b="-2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51682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1305714" r="-7018" b="-1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6243346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1405714" r="-7018" b="-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5539459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8" name="Oval 17">
            <a:extLst>
              <a:ext uri="{FF2B5EF4-FFF2-40B4-BE49-F238E27FC236}">
                <a16:creationId xmlns:a16="http://schemas.microsoft.com/office/drawing/2014/main" id="{607DD172-CAF9-EEFF-72AE-639BAC03E89D}"/>
              </a:ext>
            </a:extLst>
          </p:cNvPr>
          <p:cNvSpPr/>
          <p:nvPr/>
        </p:nvSpPr>
        <p:spPr>
          <a:xfrm>
            <a:off x="5483215" y="6112123"/>
            <a:ext cx="136192" cy="148462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4849852-8715-C169-0090-E7FF617665AA}"/>
              </a:ext>
            </a:extLst>
          </p:cNvPr>
          <p:cNvSpPr/>
          <p:nvPr/>
        </p:nvSpPr>
        <p:spPr>
          <a:xfrm>
            <a:off x="5730022" y="6118830"/>
            <a:ext cx="136192" cy="148462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0A24B3A-DB4F-50B1-1F6C-027A315073A3}"/>
              </a:ext>
            </a:extLst>
          </p:cNvPr>
          <p:cNvSpPr/>
          <p:nvPr/>
        </p:nvSpPr>
        <p:spPr>
          <a:xfrm>
            <a:off x="5985436" y="6118830"/>
            <a:ext cx="136192" cy="148462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90AEC13-35D0-CCD0-49BF-6A14BAE2A9FE}"/>
              </a:ext>
            </a:extLst>
          </p:cNvPr>
          <p:cNvSpPr/>
          <p:nvPr/>
        </p:nvSpPr>
        <p:spPr>
          <a:xfrm>
            <a:off x="6239534" y="6115490"/>
            <a:ext cx="136192" cy="148462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E707184-A1A2-5EB6-5B14-8C2A1E8CE81B}"/>
              </a:ext>
            </a:extLst>
          </p:cNvPr>
          <p:cNvSpPr/>
          <p:nvPr/>
        </p:nvSpPr>
        <p:spPr>
          <a:xfrm>
            <a:off x="6692000" y="6112277"/>
            <a:ext cx="136192" cy="148462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79B2606B-EF7C-F2BB-6BA3-0527357A1571}"/>
              </a:ext>
            </a:extLst>
          </p:cNvPr>
          <p:cNvSpPr/>
          <p:nvPr/>
        </p:nvSpPr>
        <p:spPr>
          <a:xfrm>
            <a:off x="6923878" y="6113624"/>
            <a:ext cx="136192" cy="148462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75DBC01-3F97-18D0-791C-F1FBC822D38C}"/>
              </a:ext>
            </a:extLst>
          </p:cNvPr>
          <p:cNvSpPr/>
          <p:nvPr/>
        </p:nvSpPr>
        <p:spPr>
          <a:xfrm>
            <a:off x="7421548" y="6110284"/>
            <a:ext cx="136192" cy="148462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98914F71-3D3A-249E-ACC7-E6522958666C}"/>
              </a:ext>
            </a:extLst>
          </p:cNvPr>
          <p:cNvSpPr/>
          <p:nvPr/>
        </p:nvSpPr>
        <p:spPr>
          <a:xfrm>
            <a:off x="5200230" y="5596970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941143A4-10DD-8A9C-2C35-7D3E199DBF87}"/>
              </a:ext>
            </a:extLst>
          </p:cNvPr>
          <p:cNvSpPr/>
          <p:nvPr/>
        </p:nvSpPr>
        <p:spPr>
          <a:xfrm>
            <a:off x="5206031" y="5171325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EAF8DCA4-7EAA-19C8-3B48-0ECE9A7DCE3A}"/>
              </a:ext>
            </a:extLst>
          </p:cNvPr>
          <p:cNvSpPr/>
          <p:nvPr/>
        </p:nvSpPr>
        <p:spPr>
          <a:xfrm>
            <a:off x="5201133" y="4952549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EE8C3C8B-9262-C73E-3AB8-A0AEF4C1DCB3}"/>
              </a:ext>
            </a:extLst>
          </p:cNvPr>
          <p:cNvSpPr/>
          <p:nvPr/>
        </p:nvSpPr>
        <p:spPr>
          <a:xfrm>
            <a:off x="5201134" y="4529257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38C5A70-E4DB-07EA-323B-A5D0F9C3931C}"/>
              </a:ext>
            </a:extLst>
          </p:cNvPr>
          <p:cNvSpPr/>
          <p:nvPr/>
        </p:nvSpPr>
        <p:spPr>
          <a:xfrm>
            <a:off x="5202115" y="4310874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BF0CEAD6-6789-1609-87E4-C26D6E2B1434}"/>
              </a:ext>
            </a:extLst>
          </p:cNvPr>
          <p:cNvSpPr/>
          <p:nvPr/>
        </p:nvSpPr>
        <p:spPr>
          <a:xfrm>
            <a:off x="5202115" y="4101805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B3F12925-E74C-E387-D7E8-FB3D225CE25C}"/>
              </a:ext>
            </a:extLst>
          </p:cNvPr>
          <p:cNvSpPr/>
          <p:nvPr/>
        </p:nvSpPr>
        <p:spPr>
          <a:xfrm>
            <a:off x="5204717" y="3884190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 Box 46">
            <a:extLst>
              <a:ext uri="{FF2B5EF4-FFF2-40B4-BE49-F238E27FC236}">
                <a16:creationId xmlns:a16="http://schemas.microsoft.com/office/drawing/2014/main" id="{06F6F9F7-5F0B-CE47-FFD0-C32A862624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119" y="5606599"/>
            <a:ext cx="391984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(1010100100,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1000010110</a:t>
            </a:r>
            <a:r>
              <a:rPr lang="en-US" altLang="zh-CN" sz="1200" dirty="0">
                <a:ea typeface="宋体" panose="02010600030101010101" pitchFamily="2" charset="-122"/>
              </a:rPr>
              <a:t>,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1101110000</a:t>
            </a:r>
            <a:r>
              <a:rPr lang="en-US" altLang="zh-CN" sz="1200" dirty="0">
                <a:ea typeface="宋体" panose="02010600030101010101" pitchFamily="2" charset="-122"/>
              </a:rPr>
              <a:t>,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1010001011</a:t>
            </a:r>
            <a:r>
              <a:rPr lang="en-US" altLang="zh-CN" sz="1200" dirty="0">
                <a:ea typeface="宋体" panose="02010600030101010101" pitchFamily="2" charset="-122"/>
              </a:rPr>
              <a:t>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1001000001, 1100001000,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100000000</a:t>
            </a:r>
            <a:r>
              <a:rPr lang="en-US" altLang="zh-CN" sz="1200" dirty="0">
                <a:ea typeface="宋体" panose="02010600030101010101" pitchFamily="2" charset="-122"/>
              </a:rPr>
              <a:t>,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10000000</a:t>
            </a:r>
            <a:r>
              <a:rPr lang="en-US" altLang="zh-CN" sz="1200" dirty="0">
                <a:ea typeface="宋体" panose="02010600030101010101" pitchFamily="2" charset="-122"/>
              </a:rPr>
              <a:t>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1000000</a:t>
            </a:r>
            <a:r>
              <a:rPr lang="en-US" altLang="zh-CN" sz="1200" dirty="0">
                <a:ea typeface="宋体" panose="02010600030101010101" pitchFamily="2" charset="-122"/>
              </a:rPr>
              <a:t>,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100000</a:t>
            </a:r>
            <a:r>
              <a:rPr lang="en-US" altLang="zh-CN" sz="1200" dirty="0">
                <a:ea typeface="宋体" panose="02010600030101010101" pitchFamily="2" charset="-122"/>
              </a:rPr>
              <a:t>, 10000,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1000</a:t>
            </a:r>
            <a:r>
              <a:rPr lang="en-US" altLang="zh-CN" sz="1200" dirty="0">
                <a:ea typeface="宋体" panose="02010600030101010101" pitchFamily="2" charset="-122"/>
              </a:rPr>
              <a:t>,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100</a:t>
            </a:r>
            <a:r>
              <a:rPr lang="en-US" altLang="zh-CN" sz="1200" dirty="0">
                <a:ea typeface="宋体" panose="02010600030101010101" pitchFamily="2" charset="-122"/>
              </a:rPr>
              <a:t>, 10,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200" dirty="0">
                <a:ea typeface="宋体" panose="02010600030101010101" pitchFamily="2" charset="-122"/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3222222222)</a:t>
            </a:r>
          </a:p>
        </p:txBody>
      </p:sp>
    </p:spTree>
    <p:extLst>
      <p:ext uri="{BB962C8B-B14F-4D97-AF65-F5344CB8AC3E}">
        <p14:creationId xmlns:p14="http://schemas.microsoft.com/office/powerpoint/2010/main" val="31559633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780A0-2FD5-35E8-0DF9-95E4CE381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B093B74A-FBB6-D373-7549-9BF86A12BA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2FB2B31-31E8-34B7-F550-FA5E48313005}"/>
              </a:ext>
            </a:extLst>
          </p:cNvPr>
          <p:cNvCxnSpPr>
            <a:cxnSpLocks/>
          </p:cNvCxnSpPr>
          <p:nvPr/>
        </p:nvCxnSpPr>
        <p:spPr>
          <a:xfrm>
            <a:off x="3708568" y="3446537"/>
            <a:ext cx="739288" cy="37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Box 46">
            <a:extLst>
              <a:ext uri="{FF2B5EF4-FFF2-40B4-BE49-F238E27FC236}">
                <a16:creationId xmlns:a16="http://schemas.microsoft.com/office/drawing/2014/main" id="{07F0D0B3-2289-1325-D4BC-EC91A70BFD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1260" y="1835647"/>
            <a:ext cx="14065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We show: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46">
                <a:extLst>
                  <a:ext uri="{FF2B5EF4-FFF2-40B4-BE49-F238E27FC236}">
                    <a16:creationId xmlns:a16="http://schemas.microsoft.com/office/drawing/2014/main" id="{6E2DAA31-5C2C-062C-58AE-80B02AEDEAB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43867" y="1860136"/>
                <a:ext cx="615578" cy="41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zh-CN" sz="2000" dirty="0">
                    <a:ea typeface="宋体" panose="02010600030101010101" pitchFamily="2" charset="-122"/>
                  </a:rPr>
                  <a:t>   </a:t>
                </a:r>
              </a:p>
            </p:txBody>
          </p:sp>
        </mc:Choice>
        <mc:Fallback xmlns="">
          <p:sp>
            <p:nvSpPr>
              <p:cNvPr id="5" name="Text Box 46">
                <a:extLst>
                  <a:ext uri="{FF2B5EF4-FFF2-40B4-BE49-F238E27FC236}">
                    <a16:creationId xmlns:a16="http://schemas.microsoft.com/office/drawing/2014/main" id="{3811FF56-6D34-45FC-B194-14476E6ED1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43867" y="1860136"/>
                <a:ext cx="615578" cy="418513"/>
              </a:xfrm>
              <a:prstGeom prst="rect">
                <a:avLst/>
              </a:prstGeom>
              <a:blipFill>
                <a:blip r:embed="rId2"/>
                <a:stretch>
                  <a:fillRect b="-144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46">
            <a:extLst>
              <a:ext uri="{FF2B5EF4-FFF2-40B4-BE49-F238E27FC236}">
                <a16:creationId xmlns:a16="http://schemas.microsoft.com/office/drawing/2014/main" id="{744CEC70-8799-4666-C0FA-54F583C1CE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2266" y="1835647"/>
            <a:ext cx="152248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en-US" sz="2000" dirty="0">
                <a:solidFill>
                  <a:srgbClr val="00B050"/>
                </a:solidFill>
              </a:rPr>
              <a:t> </a:t>
            </a:r>
            <a:endParaRPr lang="en-US" altLang="zh-CN" sz="2000" dirty="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F1D801AA-36DB-DCCF-27FB-2BB10D0FBD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0787" y="1869338"/>
            <a:ext cx="6643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VC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8CDEB7C3-C4DF-732E-1981-F5B0170F62B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 </a:t>
                </a:r>
              </a:p>
            </p:txBody>
          </p:sp>
        </mc:Choice>
        <mc:Fallback xmlns="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660F3295-CE7F-29BA-0934-61E44CA8FC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4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Oval 46">
            <a:extLst>
              <a:ext uri="{FF2B5EF4-FFF2-40B4-BE49-F238E27FC236}">
                <a16:creationId xmlns:a16="http://schemas.microsoft.com/office/drawing/2014/main" id="{6BF21038-7D2B-8D79-56E2-4E069F2B92A4}"/>
              </a:ext>
            </a:extLst>
          </p:cNvPr>
          <p:cNvSpPr/>
          <p:nvPr/>
        </p:nvSpPr>
        <p:spPr>
          <a:xfrm>
            <a:off x="1442597" y="2978543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0807442-5354-FC56-64DC-E3A690BDC9FD}"/>
              </a:ext>
            </a:extLst>
          </p:cNvPr>
          <p:cNvSpPr/>
          <p:nvPr/>
        </p:nvSpPr>
        <p:spPr>
          <a:xfrm>
            <a:off x="1461466" y="3024621"/>
            <a:ext cx="684273" cy="60379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01D5F3BF-79F4-0500-5E07-F05CA84CC4C2}"/>
              </a:ext>
            </a:extLst>
          </p:cNvPr>
          <p:cNvCxnSpPr>
            <a:cxnSpLocks/>
          </p:cNvCxnSpPr>
          <p:nvPr/>
        </p:nvCxnSpPr>
        <p:spPr>
          <a:xfrm flipH="1" flipV="1">
            <a:off x="1498948" y="3061411"/>
            <a:ext cx="629018" cy="5670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>
            <a:extLst>
              <a:ext uri="{FF2B5EF4-FFF2-40B4-BE49-F238E27FC236}">
                <a16:creationId xmlns:a16="http://schemas.microsoft.com/office/drawing/2014/main" id="{82707DA3-B1D6-8040-C21B-515467F92082}"/>
              </a:ext>
            </a:extLst>
          </p:cNvPr>
          <p:cNvSpPr/>
          <p:nvPr/>
        </p:nvSpPr>
        <p:spPr>
          <a:xfrm>
            <a:off x="2510504" y="3326080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26EA82F5-E91D-B215-FE14-2DB26A697750}"/>
              </a:ext>
            </a:extLst>
          </p:cNvPr>
          <p:cNvSpPr/>
          <p:nvPr/>
        </p:nvSpPr>
        <p:spPr>
          <a:xfrm>
            <a:off x="1765113" y="3891140"/>
            <a:ext cx="65893" cy="571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883272EC-D167-B299-DF70-829BF5725CD7}"/>
              </a:ext>
            </a:extLst>
          </p:cNvPr>
          <p:cNvCxnSpPr>
            <a:cxnSpLocks/>
            <a:stCxn id="54" idx="0"/>
          </p:cNvCxnSpPr>
          <p:nvPr/>
        </p:nvCxnSpPr>
        <p:spPr>
          <a:xfrm flipH="1" flipV="1">
            <a:off x="2158524" y="3038722"/>
            <a:ext cx="384927" cy="28735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4ACE07A5-9F8E-34AF-4626-73025326AF27}"/>
              </a:ext>
            </a:extLst>
          </p:cNvPr>
          <p:cNvCxnSpPr>
            <a:cxnSpLocks/>
            <a:stCxn id="54" idx="2"/>
          </p:cNvCxnSpPr>
          <p:nvPr/>
        </p:nvCxnSpPr>
        <p:spPr>
          <a:xfrm flipH="1">
            <a:off x="1480704" y="3354659"/>
            <a:ext cx="1029800" cy="2787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9BAC3E2B-6A32-738E-D702-97F369AEC4E9}"/>
              </a:ext>
            </a:extLst>
          </p:cNvPr>
          <p:cNvCxnSpPr>
            <a:cxnSpLocks/>
            <a:stCxn id="63" idx="5"/>
          </p:cNvCxnSpPr>
          <p:nvPr/>
        </p:nvCxnSpPr>
        <p:spPr>
          <a:xfrm flipH="1" flipV="1">
            <a:off x="1464787" y="3661237"/>
            <a:ext cx="356569" cy="2786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9E84F21B-5442-1766-DD9D-8730EF76F794}"/>
              </a:ext>
            </a:extLst>
          </p:cNvPr>
          <p:cNvCxnSpPr>
            <a:cxnSpLocks/>
            <a:stCxn id="48" idx="4"/>
            <a:endCxn id="63" idx="7"/>
          </p:cNvCxnSpPr>
          <p:nvPr/>
        </p:nvCxnSpPr>
        <p:spPr>
          <a:xfrm flipH="1">
            <a:off x="1821356" y="3072458"/>
            <a:ext cx="318867" cy="8270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ED69CE75-86BD-82A1-4DFA-836CEEDC9659}"/>
                  </a:ext>
                </a:extLst>
              </p:cNvPr>
              <p:cNvSpPr txBox="1"/>
              <p:nvPr/>
            </p:nvSpPr>
            <p:spPr>
              <a:xfrm>
                <a:off x="1208237" y="2716933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876B53C9-CE93-0F86-8D45-53AFF10EA7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8237" y="2716933"/>
                <a:ext cx="370294" cy="2616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A4B2FE59-2E85-22CE-656E-267CF2762C5B}"/>
                  </a:ext>
                </a:extLst>
              </p:cNvPr>
              <p:cNvSpPr txBox="1"/>
              <p:nvPr/>
            </p:nvSpPr>
            <p:spPr>
              <a:xfrm>
                <a:off x="2051429" y="3612709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A4B2FE59-2E85-22CE-656E-267CF2762C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429" y="3612709"/>
                <a:ext cx="370294" cy="2616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872CB354-74D9-349E-38A5-DB05BCCEB9BF}"/>
                  </a:ext>
                </a:extLst>
              </p:cNvPr>
              <p:cNvSpPr txBox="1"/>
              <p:nvPr/>
            </p:nvSpPr>
            <p:spPr>
              <a:xfrm>
                <a:off x="1176936" y="3542360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872CB354-74D9-349E-38A5-DB05BCCEB9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6936" y="3542360"/>
                <a:ext cx="370294" cy="2616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C2FFDE7C-7BB8-98A4-DAB8-77A855709BF9}"/>
                  </a:ext>
                </a:extLst>
              </p:cNvPr>
              <p:cNvSpPr txBox="1"/>
              <p:nvPr/>
            </p:nvSpPr>
            <p:spPr>
              <a:xfrm>
                <a:off x="2439055" y="3324137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9923727A-26FC-1661-697D-177F890E48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9055" y="3324137"/>
                <a:ext cx="370294" cy="2616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A037C4F1-135E-2D82-920A-3C2458AC87C6}"/>
                  </a:ext>
                </a:extLst>
              </p:cNvPr>
              <p:cNvSpPr txBox="1"/>
              <p:nvPr/>
            </p:nvSpPr>
            <p:spPr>
              <a:xfrm>
                <a:off x="2106131" y="2774534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A037C4F1-135E-2D82-920A-3C2458AC87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6131" y="2774534"/>
                <a:ext cx="370294" cy="2616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F5ACC4E7-5293-A1B1-5904-6693B138E4D5}"/>
                  </a:ext>
                </a:extLst>
              </p:cNvPr>
              <p:cNvSpPr txBox="1"/>
              <p:nvPr/>
            </p:nvSpPr>
            <p:spPr>
              <a:xfrm>
                <a:off x="1756449" y="3846075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B2B83206-A423-1A6B-6EEF-B4DFE44058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6449" y="3846075"/>
                <a:ext cx="370294" cy="2616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051D1ED4-006D-7505-6C4C-11E6130EB956}"/>
                  </a:ext>
                </a:extLst>
              </p:cNvPr>
              <p:cNvSpPr txBox="1"/>
              <p:nvPr/>
            </p:nvSpPr>
            <p:spPr>
              <a:xfrm>
                <a:off x="1602490" y="3325461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E411861C-3F18-6555-D57D-D61E6DD1DF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2490" y="3325461"/>
                <a:ext cx="370294" cy="2616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F40150A5-AFAE-5A34-4469-5EDD6950FCCF}"/>
                  </a:ext>
                </a:extLst>
              </p:cNvPr>
              <p:cNvSpPr txBox="1"/>
              <p:nvPr/>
            </p:nvSpPr>
            <p:spPr>
              <a:xfrm>
                <a:off x="1675327" y="2794441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DD7AF9C6-4EDB-A1F3-DE45-B630F42B97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5327" y="2794441"/>
                <a:ext cx="370294" cy="2616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40FF419B-67EC-C9FA-C4D2-23CAF0AFFE04}"/>
                  </a:ext>
                </a:extLst>
              </p:cNvPr>
              <p:cNvSpPr txBox="1"/>
              <p:nvPr/>
            </p:nvSpPr>
            <p:spPr>
              <a:xfrm>
                <a:off x="1410529" y="3666641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1CB19C0F-CE6C-267B-3C31-8CF607722E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529" y="3666641"/>
                <a:ext cx="370294" cy="2616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BC6C2E27-3A93-CDD8-FDA6-06B266808977}"/>
                  </a:ext>
                </a:extLst>
              </p:cNvPr>
              <p:cNvSpPr txBox="1"/>
              <p:nvPr/>
            </p:nvSpPr>
            <p:spPr>
              <a:xfrm>
                <a:off x="1214807" y="3168945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3DBC5B0E-9D2B-3183-8D02-B8F7823BB1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807" y="3168945"/>
                <a:ext cx="370294" cy="2616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2A81C8D4-AFF4-6E70-829B-D485638A038E}"/>
                  </a:ext>
                </a:extLst>
              </p:cNvPr>
              <p:cNvSpPr txBox="1"/>
              <p:nvPr/>
            </p:nvSpPr>
            <p:spPr>
              <a:xfrm>
                <a:off x="1582046" y="3544048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9F734F97-2A9E-F749-2F20-17A18F3A88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2046" y="3544048"/>
                <a:ext cx="370294" cy="2616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4C01F568-AD1C-4E16-1556-F1C18B74B87D}"/>
                  </a:ext>
                </a:extLst>
              </p:cNvPr>
              <p:cNvSpPr txBox="1"/>
              <p:nvPr/>
            </p:nvSpPr>
            <p:spPr>
              <a:xfrm>
                <a:off x="2290023" y="2993952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C6CC1919-7688-92FC-E4C3-F56A398392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0023" y="2993952"/>
                <a:ext cx="370294" cy="2616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EF20BE12-BDC5-DE1F-6737-C36EA3875229}"/>
                  </a:ext>
                </a:extLst>
              </p:cNvPr>
              <p:cNvSpPr txBox="1"/>
              <p:nvPr/>
            </p:nvSpPr>
            <p:spPr>
              <a:xfrm>
                <a:off x="1808688" y="3621160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9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FA9161F4-6170-0DDD-1712-9B32C0BD03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8688" y="3621160"/>
                <a:ext cx="370294" cy="2616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4E796E0C-EF12-D6CE-DE64-E7484529A171}"/>
                  </a:ext>
                </a:extLst>
              </p:cNvPr>
              <p:cNvSpPr txBox="1"/>
              <p:nvPr/>
            </p:nvSpPr>
            <p:spPr>
              <a:xfrm>
                <a:off x="1679541" y="3110196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7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DFB3F842-DA42-7E9A-0C6B-EF2EDF6E45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41" y="3110196"/>
                <a:ext cx="370294" cy="26161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29042FF1-02C6-7365-F4B2-77275AFBE789}"/>
                  </a:ext>
                </a:extLst>
              </p:cNvPr>
              <p:cNvSpPr txBox="1"/>
              <p:nvPr/>
            </p:nvSpPr>
            <p:spPr>
              <a:xfrm>
                <a:off x="2081262" y="3124757"/>
                <a:ext cx="3702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8</m:t>
                        </m:r>
                      </m:sub>
                    </m:sSub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57C5B0E2-2F19-A7DB-9C82-D7C01E0E3E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1262" y="3124757"/>
                <a:ext cx="370294" cy="26161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Text Box 46">
            <a:extLst>
              <a:ext uri="{FF2B5EF4-FFF2-40B4-BE49-F238E27FC236}">
                <a16:creationId xmlns:a16="http://schemas.microsoft.com/office/drawing/2014/main" id="{63778B4B-1A87-96D7-2B57-597B4144DD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7747" y="3383237"/>
            <a:ext cx="6643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, 3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95" name="Left Bracket 94">
            <a:extLst>
              <a:ext uri="{FF2B5EF4-FFF2-40B4-BE49-F238E27FC236}">
                <a16:creationId xmlns:a16="http://schemas.microsoft.com/office/drawing/2014/main" id="{0EFCFC63-1A30-8314-9C66-379586F0131D}"/>
              </a:ext>
            </a:extLst>
          </p:cNvPr>
          <p:cNvSpPr/>
          <p:nvPr/>
        </p:nvSpPr>
        <p:spPr>
          <a:xfrm>
            <a:off x="1045335" y="2978096"/>
            <a:ext cx="138079" cy="990136"/>
          </a:xfrm>
          <a:prstGeom prst="lef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ight Bracket 95">
            <a:extLst>
              <a:ext uri="{FF2B5EF4-FFF2-40B4-BE49-F238E27FC236}">
                <a16:creationId xmlns:a16="http://schemas.microsoft.com/office/drawing/2014/main" id="{5711BCEE-540D-FA97-4033-560E59DF79FA}"/>
              </a:ext>
            </a:extLst>
          </p:cNvPr>
          <p:cNvSpPr/>
          <p:nvPr/>
        </p:nvSpPr>
        <p:spPr>
          <a:xfrm>
            <a:off x="2985373" y="2932349"/>
            <a:ext cx="125433" cy="1035883"/>
          </a:xfrm>
          <a:prstGeom prst="righ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2408907B-D1A4-69E4-6938-827247214C05}"/>
              </a:ext>
            </a:extLst>
          </p:cNvPr>
          <p:cNvGraphicFramePr>
            <a:graphicFrameLocks noGrp="1"/>
          </p:cNvGraphicFramePr>
          <p:nvPr/>
        </p:nvGraphicFramePr>
        <p:xfrm>
          <a:off x="5180393" y="2568327"/>
          <a:ext cx="2444237" cy="3200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193">
                  <a:extLst>
                    <a:ext uri="{9D8B030D-6E8A-4147-A177-3AD203B41FA5}">
                      <a16:colId xmlns:a16="http://schemas.microsoft.com/office/drawing/2014/main" val="22704992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3822852"/>
                    </a:ext>
                  </a:extLst>
                </a:gridCol>
                <a:gridCol w="214630">
                  <a:extLst>
                    <a:ext uri="{9D8B030D-6E8A-4147-A177-3AD203B41FA5}">
                      <a16:colId xmlns:a16="http://schemas.microsoft.com/office/drawing/2014/main" val="4196191635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1405034263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302751762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1118433113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3678230920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3011074493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2144107948"/>
                    </a:ext>
                  </a:extLst>
                </a:gridCol>
                <a:gridCol w="250162">
                  <a:extLst>
                    <a:ext uri="{9D8B030D-6E8A-4147-A177-3AD203B41FA5}">
                      <a16:colId xmlns:a16="http://schemas.microsoft.com/office/drawing/2014/main" val="2191591583"/>
                    </a:ext>
                  </a:extLst>
                </a:gridCol>
              </a:tblGrid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718378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279716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156704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416020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940447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781711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571030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277614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621800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975089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368641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101316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612115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061716"/>
                  </a:ext>
                </a:extLst>
              </a:tr>
              <a:tr h="18267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8831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0" name="Table 99">
                <a:extLst>
                  <a:ext uri="{FF2B5EF4-FFF2-40B4-BE49-F238E27FC236}">
                    <a16:creationId xmlns:a16="http://schemas.microsoft.com/office/drawing/2014/main" id="{0FDB4BD0-75E5-1893-E442-942C86CF3C5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462743" y="2284726"/>
              <a:ext cx="2161890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0210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19710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1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0" name="Table 99">
                <a:extLst>
                  <a:ext uri="{FF2B5EF4-FFF2-40B4-BE49-F238E27FC236}">
                    <a16:creationId xmlns:a16="http://schemas.microsoft.com/office/drawing/2014/main" id="{6118858D-D8E7-CF42-9CDF-C6C5DA35088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3950195"/>
                  </p:ext>
                </p:extLst>
              </p:nvPr>
            </p:nvGraphicFramePr>
            <p:xfrm>
              <a:off x="5462743" y="2284726"/>
              <a:ext cx="2161890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0210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r="-8102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97500" r="-69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202564" r="-6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295000" r="-49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405128" r="-405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492500" r="-29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607692" r="-20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690000" r="-9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81025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1" name="Table 110">
                <a:extLst>
                  <a:ext uri="{FF2B5EF4-FFF2-40B4-BE49-F238E27FC236}">
                    <a16:creationId xmlns:a16="http://schemas.microsoft.com/office/drawing/2014/main" id="{B8840E2D-0301-40F4-A3F0-6EC275728DE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635559" y="2528566"/>
              <a:ext cx="300204" cy="131751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00204">
                      <a:extLst>
                        <a:ext uri="{9D8B030D-6E8A-4147-A177-3AD203B41FA5}">
                          <a16:colId xmlns:a16="http://schemas.microsoft.com/office/drawing/2014/main" val="2109686271"/>
                        </a:ext>
                      </a:extLst>
                    </a:gridCol>
                  </a:tblGrid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62484116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20132767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13785558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1374527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43440242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zh-CN" sz="800" b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9509337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1" name="Table 110">
                <a:extLst>
                  <a:ext uri="{FF2B5EF4-FFF2-40B4-BE49-F238E27FC236}">
                    <a16:creationId xmlns:a16="http://schemas.microsoft.com/office/drawing/2014/main" id="{B8840E2D-0301-40F4-A3F0-6EC275728DE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635559" y="2528566"/>
              <a:ext cx="300204" cy="131751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00204">
                      <a:extLst>
                        <a:ext uri="{9D8B030D-6E8A-4147-A177-3AD203B41FA5}">
                          <a16:colId xmlns:a16="http://schemas.microsoft.com/office/drawing/2014/main" val="2109686271"/>
                        </a:ext>
                      </a:extLst>
                    </a:gridCol>
                  </a:tblGrid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b="-50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62484116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100000" b="-40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20132767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194595" b="-2918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3785558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302778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81374527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402778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43440242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1"/>
                          <a:stretch>
                            <a:fillRect t="-50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95093379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83C555F3-2275-B787-2DF6-E193941F649C}"/>
              </a:ext>
            </a:extLst>
          </p:cNvPr>
          <p:cNvCxnSpPr>
            <a:cxnSpLocks/>
          </p:cNvCxnSpPr>
          <p:nvPr/>
        </p:nvCxnSpPr>
        <p:spPr>
          <a:xfrm flipV="1">
            <a:off x="928257" y="4142321"/>
            <a:ext cx="286550" cy="19128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 Box 46">
            <a:extLst>
              <a:ext uri="{FF2B5EF4-FFF2-40B4-BE49-F238E27FC236}">
                <a16:creationId xmlns:a16="http://schemas.microsoft.com/office/drawing/2014/main" id="{6A9B03A6-A20E-D3A3-3F43-BAA8090A5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049" y="4319476"/>
            <a:ext cx="11386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the graph G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C6EDB97D-FDC5-27EC-CD94-B004BC061C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8028" y="5832198"/>
            <a:ext cx="59600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H =  </a:t>
            </a:r>
            <a:r>
              <a:rPr lang="en-US" altLang="zh-CN" sz="1000" dirty="0">
                <a:solidFill>
                  <a:srgbClr val="FF0000"/>
                </a:solidFill>
                <a:ea typeface="宋体" panose="02010600030101010101" pitchFamily="2" charset="-122"/>
              </a:rPr>
              <a:t>3</a:t>
            </a:r>
            <a:r>
              <a:rPr lang="en-US" altLang="en-US" sz="1000" dirty="0"/>
              <a:t> </a:t>
            </a:r>
            <a:endParaRPr lang="en-US" altLang="zh-CN" sz="1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34E04F15-ED1E-09FA-E306-EB9FE49DFC2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462740" y="5832198"/>
              <a:ext cx="2161890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0210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19710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altLang="zh-CN" sz="100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34E04F15-ED1E-09FA-E306-EB9FE49DFC2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462740" y="5832198"/>
              <a:ext cx="2161890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0210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r="-8102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97500" r="-69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202564" r="-6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295000" r="-49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405128" r="-405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492500" r="-29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607692" r="-20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690000" r="-9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81025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2" name="Text Box 46">
            <a:extLst>
              <a:ext uri="{FF2B5EF4-FFF2-40B4-BE49-F238E27FC236}">
                <a16:creationId xmlns:a16="http://schemas.microsoft.com/office/drawing/2014/main" id="{1897F8D2-76A5-4E4F-0A02-B1BC1FD491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119" y="5223703"/>
            <a:ext cx="37830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The corresponding instance for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zh-CN" sz="1400" dirty="0">
                <a:ea typeface="宋体" panose="02010600030101010101" pitchFamily="2" charset="-122"/>
              </a:rPr>
              <a:t> is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C60FC767-6954-878C-6025-67D3F993B239}"/>
              </a:ext>
            </a:extLst>
          </p:cNvPr>
          <p:cNvSpPr/>
          <p:nvPr/>
        </p:nvSpPr>
        <p:spPr>
          <a:xfrm>
            <a:off x="1410529" y="3585747"/>
            <a:ext cx="112915" cy="11778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55BDE88C-B163-4478-3CBE-AC8D93D31A70}"/>
              </a:ext>
            </a:extLst>
          </p:cNvPr>
          <p:cNvSpPr/>
          <p:nvPr/>
        </p:nvSpPr>
        <p:spPr>
          <a:xfrm>
            <a:off x="2084389" y="2966316"/>
            <a:ext cx="111668" cy="10614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F73B7502-CAE0-7534-9B23-F0EC45074163}"/>
              </a:ext>
            </a:extLst>
          </p:cNvPr>
          <p:cNvSpPr/>
          <p:nvPr/>
        </p:nvSpPr>
        <p:spPr>
          <a:xfrm>
            <a:off x="2084388" y="3567038"/>
            <a:ext cx="110709" cy="11204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2EFBC8E-92EE-1F97-CEFC-3288E4B97242}"/>
              </a:ext>
            </a:extLst>
          </p:cNvPr>
          <p:cNvSpPr/>
          <p:nvPr/>
        </p:nvSpPr>
        <p:spPr>
          <a:xfrm>
            <a:off x="5211193" y="2820922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CE4935B-4079-EA91-147D-BB752EBB817B}"/>
              </a:ext>
            </a:extLst>
          </p:cNvPr>
          <p:cNvSpPr/>
          <p:nvPr/>
        </p:nvSpPr>
        <p:spPr>
          <a:xfrm>
            <a:off x="5216357" y="3035469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B8E568B-E488-E17C-69C2-6EFE1D7E1903}"/>
              </a:ext>
            </a:extLst>
          </p:cNvPr>
          <p:cNvSpPr/>
          <p:nvPr/>
        </p:nvSpPr>
        <p:spPr>
          <a:xfrm>
            <a:off x="5202419" y="3249547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D86FC780-43DA-C3FA-D191-D0C1A05C478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473385" y="6054049"/>
              <a:ext cx="2120441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18126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56362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64741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19710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altLang="zh-CN" sz="1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1</m:t>
                              </m:r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D86FC780-43DA-C3FA-D191-D0C1A05C478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473385" y="6054049"/>
              <a:ext cx="2120441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18126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56362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64741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30202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r="-8694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85714" r="-64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177273" r="-5159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321053" r="-4973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432432" r="-4108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518421" r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618421" r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718421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3"/>
                          <a:stretch>
                            <a:fillRect l="-81842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6" name="Text Box 46">
            <a:extLst>
              <a:ext uri="{FF2B5EF4-FFF2-40B4-BE49-F238E27FC236}">
                <a16:creationId xmlns:a16="http://schemas.microsoft.com/office/drawing/2014/main" id="{55010F22-4259-08AC-2DEB-487C70EF13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3273" y="6071944"/>
            <a:ext cx="9907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1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1000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+a</a:t>
            </a:r>
            <a:r>
              <a:rPr lang="en-US" altLang="zh-CN" sz="1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1000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+a</a:t>
            </a:r>
            <a:r>
              <a:rPr lang="en-US" altLang="zh-CN" sz="1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1000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000" dirty="0">
                <a:ea typeface="宋体" panose="02010600030101010101" pitchFamily="2" charset="-122"/>
              </a:rPr>
              <a:t>=  </a:t>
            </a:r>
            <a:r>
              <a:rPr lang="en-US" altLang="zh-CN" sz="1000" dirty="0">
                <a:solidFill>
                  <a:srgbClr val="FF0000"/>
                </a:solidFill>
                <a:ea typeface="宋体" panose="02010600030101010101" pitchFamily="2" charset="-122"/>
              </a:rPr>
              <a:t>3</a:t>
            </a:r>
            <a:r>
              <a:rPr lang="en-US" altLang="en-US" sz="1000" dirty="0"/>
              <a:t> </a:t>
            </a:r>
            <a:endParaRPr lang="en-US" altLang="zh-CN" sz="1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>
                <a:extLst>
                  <a:ext uri="{FF2B5EF4-FFF2-40B4-BE49-F238E27FC236}">
                    <a16:creationId xmlns:a16="http://schemas.microsoft.com/office/drawing/2014/main" id="{81496007-5F40-2F47-109E-3A604D31A978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815854" y="2551235"/>
              <a:ext cx="343879" cy="3200400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343879">
                      <a:extLst>
                        <a:ext uri="{9D8B030D-6E8A-4147-A177-3AD203B41FA5}">
                          <a16:colId xmlns:a16="http://schemas.microsoft.com/office/drawing/2014/main" val="523380122"/>
                        </a:ext>
                      </a:extLst>
                    </a:gridCol>
                  </a:tblGrid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85014266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rgbClr val="FF0000"/>
                              </a:solidFill>
                            </a:rPr>
                            <a:t> </a:t>
                          </a:r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0316110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rgbClr val="FF0000"/>
                              </a:solidFill>
                            </a:rPr>
                            <a:t> </a:t>
                          </a:r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01585346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rgbClr val="FF0000"/>
                              </a:solidFill>
                            </a:rPr>
                            <a:t> </a:t>
                          </a:r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75509874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13229931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3869659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rgbClr val="FF0000"/>
                              </a:solidFill>
                            </a:rPr>
                            <a:t> </a:t>
                          </a:r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4424391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rgbClr val="FF0000"/>
                              </a:solidFill>
                            </a:rPr>
                            <a:t> </a:t>
                          </a:r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64064894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rgbClr val="FF0000"/>
                              </a:solidFill>
                            </a:rPr>
                            <a:t> </a:t>
                          </a:r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34508781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rgbClr val="FF0000"/>
                              </a:solidFill>
                            </a:rPr>
                            <a:t> </a:t>
                          </a:r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3139626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0312158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rgbClr val="FF0000"/>
                              </a:solidFill>
                            </a:rPr>
                            <a:t> </a:t>
                          </a:r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9851399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13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rgbClr val="FF0000"/>
                              </a:solidFill>
                            </a:rPr>
                            <a:t> </a:t>
                          </a:r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6751682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14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6243346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8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800" b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15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800" dirty="0">
                              <a:solidFill>
                                <a:srgbClr val="FF0000"/>
                              </a:solidFill>
                            </a:rPr>
                            <a:t> </a:t>
                          </a:r>
                          <a:endParaRPr lang="en-US" sz="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5539459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>
                <a:extLst>
                  <a:ext uri="{FF2B5EF4-FFF2-40B4-BE49-F238E27FC236}">
                    <a16:creationId xmlns:a16="http://schemas.microsoft.com/office/drawing/2014/main" id="{81496007-5F40-2F47-109E-3A604D31A978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815854" y="2551235"/>
              <a:ext cx="343879" cy="3200400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343879">
                      <a:extLst>
                        <a:ext uri="{9D8B030D-6E8A-4147-A177-3AD203B41FA5}">
                          <a16:colId xmlns:a16="http://schemas.microsoft.com/office/drawing/2014/main" val="523380122"/>
                        </a:ext>
                      </a:extLst>
                    </a:gridCol>
                  </a:tblGrid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2857" r="-7018" b="-14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85014266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102857" r="-7018" b="-13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0316110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202857" r="-7018" b="-12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01585346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302857" r="-7018" b="-11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75509874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402857" r="-7018" b="-10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3229931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502857" r="-7018" b="-9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93869659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602857" r="-7018" b="-8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4424391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683333" r="-7018" b="-6861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64064894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805714" r="-7018" b="-6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34508781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905714" r="-7018" b="-5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3139626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1005714" r="-7018" b="-4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03121588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1105714" r="-7018" b="-3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9851399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1205714" r="-7018" b="-2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51682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1305714" r="-7018" b="-1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62433462"/>
                      </a:ext>
                    </a:extLst>
                  </a:tr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509" t="-1405714" r="-7018" b="-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5539459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8" name="Oval 17">
            <a:extLst>
              <a:ext uri="{FF2B5EF4-FFF2-40B4-BE49-F238E27FC236}">
                <a16:creationId xmlns:a16="http://schemas.microsoft.com/office/drawing/2014/main" id="{419206A0-0125-A445-ECDF-089F875A0B70}"/>
              </a:ext>
            </a:extLst>
          </p:cNvPr>
          <p:cNvSpPr/>
          <p:nvPr/>
        </p:nvSpPr>
        <p:spPr>
          <a:xfrm>
            <a:off x="5483215" y="6112123"/>
            <a:ext cx="136192" cy="148462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577EF50-F053-6023-C66E-AEB355DB3744}"/>
              </a:ext>
            </a:extLst>
          </p:cNvPr>
          <p:cNvSpPr/>
          <p:nvPr/>
        </p:nvSpPr>
        <p:spPr>
          <a:xfrm>
            <a:off x="5730022" y="6118830"/>
            <a:ext cx="136192" cy="148462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8CADA66-ADF4-57F8-DECF-AEE411FD386F}"/>
              </a:ext>
            </a:extLst>
          </p:cNvPr>
          <p:cNvSpPr/>
          <p:nvPr/>
        </p:nvSpPr>
        <p:spPr>
          <a:xfrm>
            <a:off x="5985436" y="6118830"/>
            <a:ext cx="136192" cy="148462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6236E9D4-990C-155D-6D89-FBBCCB16C8B7}"/>
              </a:ext>
            </a:extLst>
          </p:cNvPr>
          <p:cNvSpPr/>
          <p:nvPr/>
        </p:nvSpPr>
        <p:spPr>
          <a:xfrm>
            <a:off x="6239534" y="6115490"/>
            <a:ext cx="136192" cy="148462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A17DADAE-8956-40DA-B8BC-BC252BF98A71}"/>
              </a:ext>
            </a:extLst>
          </p:cNvPr>
          <p:cNvSpPr/>
          <p:nvPr/>
        </p:nvSpPr>
        <p:spPr>
          <a:xfrm>
            <a:off x="6692000" y="6112277"/>
            <a:ext cx="136192" cy="148462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E1F8E1B-2969-5901-3097-A3CD55E0963E}"/>
              </a:ext>
            </a:extLst>
          </p:cNvPr>
          <p:cNvSpPr/>
          <p:nvPr/>
        </p:nvSpPr>
        <p:spPr>
          <a:xfrm>
            <a:off x="6923878" y="6113624"/>
            <a:ext cx="136192" cy="148462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E5A0CF3-B0D2-6285-4D2C-5D087EF157A9}"/>
              </a:ext>
            </a:extLst>
          </p:cNvPr>
          <p:cNvSpPr/>
          <p:nvPr/>
        </p:nvSpPr>
        <p:spPr>
          <a:xfrm>
            <a:off x="7421548" y="6110284"/>
            <a:ext cx="136192" cy="148462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4D30D260-6951-8489-24A2-AF32C547A5EC}"/>
              </a:ext>
            </a:extLst>
          </p:cNvPr>
          <p:cNvSpPr/>
          <p:nvPr/>
        </p:nvSpPr>
        <p:spPr>
          <a:xfrm>
            <a:off x="5200230" y="5596970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0843E9CB-4475-8DF4-DBE4-457991AD220D}"/>
              </a:ext>
            </a:extLst>
          </p:cNvPr>
          <p:cNvSpPr/>
          <p:nvPr/>
        </p:nvSpPr>
        <p:spPr>
          <a:xfrm>
            <a:off x="5206031" y="5171325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64EA3FE0-3666-4E0D-2BD5-B386D466F9BB}"/>
              </a:ext>
            </a:extLst>
          </p:cNvPr>
          <p:cNvSpPr/>
          <p:nvPr/>
        </p:nvSpPr>
        <p:spPr>
          <a:xfrm>
            <a:off x="5201133" y="4952549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7B67A303-58E0-5263-947A-7AE08007F38F}"/>
              </a:ext>
            </a:extLst>
          </p:cNvPr>
          <p:cNvSpPr/>
          <p:nvPr/>
        </p:nvSpPr>
        <p:spPr>
          <a:xfrm>
            <a:off x="5201134" y="4529257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D2198C18-1B1B-2659-E29D-334ECD30F277}"/>
              </a:ext>
            </a:extLst>
          </p:cNvPr>
          <p:cNvSpPr/>
          <p:nvPr/>
        </p:nvSpPr>
        <p:spPr>
          <a:xfrm>
            <a:off x="5202115" y="4310874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80A1177F-BCBC-CE80-27D8-32FDC99651D3}"/>
              </a:ext>
            </a:extLst>
          </p:cNvPr>
          <p:cNvSpPr/>
          <p:nvPr/>
        </p:nvSpPr>
        <p:spPr>
          <a:xfrm>
            <a:off x="5202115" y="4101805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58635623-4D76-C93E-29E3-66B166C358EC}"/>
              </a:ext>
            </a:extLst>
          </p:cNvPr>
          <p:cNvSpPr/>
          <p:nvPr/>
        </p:nvSpPr>
        <p:spPr>
          <a:xfrm>
            <a:off x="5204717" y="3884190"/>
            <a:ext cx="2382635" cy="1393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3" name="Table 32">
                <a:extLst>
                  <a:ext uri="{FF2B5EF4-FFF2-40B4-BE49-F238E27FC236}">
                    <a16:creationId xmlns:a16="http://schemas.microsoft.com/office/drawing/2014/main" id="{438A762C-DFFD-11C4-AAB9-EED42B084B7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85010627"/>
                  </p:ext>
                </p:extLst>
              </p:nvPr>
            </p:nvGraphicFramePr>
            <p:xfrm>
              <a:off x="5462740" y="6377949"/>
              <a:ext cx="2161890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0210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19710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altLang="zh-CN" sz="100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oMath>
                          </a14:m>
                          <a:r>
                            <a:rPr lang="en-US" sz="1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3" name="Table 32">
                <a:extLst>
                  <a:ext uri="{FF2B5EF4-FFF2-40B4-BE49-F238E27FC236}">
                    <a16:creationId xmlns:a16="http://schemas.microsoft.com/office/drawing/2014/main" id="{438A762C-DFFD-11C4-AAB9-EED42B084B7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85010627"/>
                  </p:ext>
                </p:extLst>
              </p:nvPr>
            </p:nvGraphicFramePr>
            <p:xfrm>
              <a:off x="5462740" y="6377949"/>
              <a:ext cx="2161890" cy="24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0210">
                      <a:extLst>
                        <a:ext uri="{9D8B030D-6E8A-4147-A177-3AD203B41FA5}">
                          <a16:colId xmlns:a16="http://schemas.microsoft.com/office/drawing/2014/main" val="335397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954331490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48359093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98747624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341992327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77808515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3917041872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229495046"/>
                        </a:ext>
                      </a:extLst>
                    </a:gridCol>
                    <a:gridCol w="240210">
                      <a:extLst>
                        <a:ext uri="{9D8B030D-6E8A-4147-A177-3AD203B41FA5}">
                          <a16:colId xmlns:a16="http://schemas.microsoft.com/office/drawing/2014/main" val="1786404370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r="-8102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97500" r="-69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202564" r="-6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295000" r="-49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405128" r="-405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492500" r="-29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607692" r="-20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690000" r="-9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2"/>
                          <a:stretch>
                            <a:fillRect l="-81025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158710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4" name="Text Box 46">
            <a:extLst>
              <a:ext uri="{FF2B5EF4-FFF2-40B4-BE49-F238E27FC236}">
                <a16:creationId xmlns:a16="http://schemas.microsoft.com/office/drawing/2014/main" id="{2C949517-8A04-3930-BD97-F5B7BE61F2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4966" y="6395050"/>
            <a:ext cx="257450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1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1000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+a</a:t>
            </a:r>
            <a:r>
              <a:rPr lang="en-US" altLang="zh-CN" sz="1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1000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+a</a:t>
            </a:r>
            <a:r>
              <a:rPr lang="en-US" altLang="zh-CN" sz="1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1000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+a</a:t>
            </a:r>
            <a:r>
              <a:rPr lang="en-US" altLang="zh-CN" sz="1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</a:t>
            </a:r>
            <a:r>
              <a:rPr lang="en-US" altLang="zh-CN" sz="1000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+a</a:t>
            </a:r>
            <a:r>
              <a:rPr lang="en-US" altLang="zh-CN" sz="1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en-US" altLang="zh-CN" sz="1000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+a</a:t>
            </a:r>
            <a:r>
              <a:rPr lang="en-US" altLang="zh-CN" sz="1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</a:t>
            </a:r>
            <a:r>
              <a:rPr lang="en-US" altLang="zh-CN" sz="1000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+a</a:t>
            </a:r>
            <a:r>
              <a:rPr lang="en-US" altLang="zh-CN" sz="1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</a:t>
            </a:r>
            <a:r>
              <a:rPr lang="en-US" altLang="zh-CN" sz="1000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+a</a:t>
            </a:r>
            <a:r>
              <a:rPr lang="en-US" altLang="zh-CN" sz="1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12</a:t>
            </a:r>
            <a:r>
              <a:rPr lang="en-US" altLang="zh-CN" sz="1000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+a</a:t>
            </a:r>
            <a:r>
              <a:rPr lang="en-US" altLang="zh-CN" sz="1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13</a:t>
            </a:r>
            <a:r>
              <a:rPr lang="en-US" altLang="zh-CN" sz="1000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+a</a:t>
            </a:r>
            <a:r>
              <a:rPr lang="en-US" altLang="zh-CN" sz="1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15</a:t>
            </a:r>
            <a:r>
              <a:rPr lang="en-US" altLang="zh-CN" sz="1000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000" dirty="0">
                <a:ea typeface="宋体" panose="02010600030101010101" pitchFamily="2" charset="-122"/>
              </a:rPr>
              <a:t>=  </a:t>
            </a:r>
            <a:r>
              <a:rPr lang="en-US" altLang="zh-CN" sz="1000" dirty="0">
                <a:solidFill>
                  <a:srgbClr val="FF0000"/>
                </a:solidFill>
                <a:ea typeface="宋体" panose="02010600030101010101" pitchFamily="2" charset="-122"/>
              </a:rPr>
              <a:t>3</a:t>
            </a:r>
            <a:r>
              <a:rPr lang="en-US" altLang="en-US" sz="1000" dirty="0"/>
              <a:t> </a:t>
            </a:r>
            <a:endParaRPr lang="en-US" altLang="zh-CN" sz="1000" dirty="0">
              <a:ea typeface="宋体" panose="02010600030101010101" pitchFamily="2" charset="-122"/>
            </a:endParaRPr>
          </a:p>
        </p:txBody>
      </p:sp>
      <p:sp>
        <p:nvSpPr>
          <p:cNvPr id="37" name="Text Box 46">
            <a:extLst>
              <a:ext uri="{FF2B5EF4-FFF2-40B4-BE49-F238E27FC236}">
                <a16:creationId xmlns:a16="http://schemas.microsoft.com/office/drawing/2014/main" id="{81CAAD6E-492C-4533-CD0D-CF605C6180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119" y="5606599"/>
            <a:ext cx="391984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(1010100100,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1000010110</a:t>
            </a:r>
            <a:r>
              <a:rPr lang="en-US" altLang="zh-CN" sz="1200" dirty="0">
                <a:ea typeface="宋体" panose="02010600030101010101" pitchFamily="2" charset="-122"/>
              </a:rPr>
              <a:t>,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1101110000</a:t>
            </a:r>
            <a:r>
              <a:rPr lang="en-US" altLang="zh-CN" sz="1200" dirty="0">
                <a:ea typeface="宋体" panose="02010600030101010101" pitchFamily="2" charset="-122"/>
              </a:rPr>
              <a:t>,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1010001011</a:t>
            </a:r>
            <a:r>
              <a:rPr lang="en-US" altLang="zh-CN" sz="1200" dirty="0">
                <a:ea typeface="宋体" panose="02010600030101010101" pitchFamily="2" charset="-122"/>
              </a:rPr>
              <a:t>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1001000001, 1100001000,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100000000</a:t>
            </a:r>
            <a:r>
              <a:rPr lang="en-US" altLang="zh-CN" sz="1200" dirty="0">
                <a:ea typeface="宋体" panose="02010600030101010101" pitchFamily="2" charset="-122"/>
              </a:rPr>
              <a:t>,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10000000</a:t>
            </a:r>
            <a:r>
              <a:rPr lang="en-US" altLang="zh-CN" sz="1200" dirty="0">
                <a:ea typeface="宋体" panose="02010600030101010101" pitchFamily="2" charset="-122"/>
              </a:rPr>
              <a:t>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1000000</a:t>
            </a:r>
            <a:r>
              <a:rPr lang="en-US" altLang="zh-CN" sz="1200" dirty="0">
                <a:ea typeface="宋体" panose="02010600030101010101" pitchFamily="2" charset="-122"/>
              </a:rPr>
              <a:t>,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100000</a:t>
            </a:r>
            <a:r>
              <a:rPr lang="en-US" altLang="zh-CN" sz="1200" dirty="0">
                <a:ea typeface="宋体" panose="02010600030101010101" pitchFamily="2" charset="-122"/>
              </a:rPr>
              <a:t>, 10000,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1000</a:t>
            </a:r>
            <a:r>
              <a:rPr lang="en-US" altLang="zh-CN" sz="1200" dirty="0">
                <a:ea typeface="宋体" panose="02010600030101010101" pitchFamily="2" charset="-122"/>
              </a:rPr>
              <a:t>,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100</a:t>
            </a:r>
            <a:r>
              <a:rPr lang="en-US" altLang="zh-CN" sz="1200" dirty="0">
                <a:ea typeface="宋体" panose="02010600030101010101" pitchFamily="2" charset="-122"/>
              </a:rPr>
              <a:t>, 10,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200" dirty="0">
                <a:ea typeface="宋体" panose="02010600030101010101" pitchFamily="2" charset="-122"/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3222222222)</a:t>
            </a:r>
          </a:p>
        </p:txBody>
      </p:sp>
    </p:spTree>
    <p:extLst>
      <p:ext uri="{BB962C8B-B14F-4D97-AF65-F5344CB8AC3E}">
        <p14:creationId xmlns:p14="http://schemas.microsoft.com/office/powerpoint/2010/main" val="40142229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34D8A3-6999-EC9D-B35D-9C9A0690C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7D8C374A-98A8-EF6D-52D7-2EB43F3389F4}"/>
              </a:ext>
            </a:extLst>
          </p:cNvPr>
          <p:cNvGraphicFramePr>
            <a:graphicFrameLocks noGrp="1"/>
          </p:cNvGraphicFramePr>
          <p:nvPr/>
        </p:nvGraphicFramePr>
        <p:xfrm>
          <a:off x="7814425" y="4292929"/>
          <a:ext cx="393577" cy="121319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3577">
                  <a:extLst>
                    <a:ext uri="{9D8B030D-6E8A-4147-A177-3AD203B41FA5}">
                      <a16:colId xmlns:a16="http://schemas.microsoft.com/office/drawing/2014/main" val="3026311398"/>
                    </a:ext>
                  </a:extLst>
                </a:gridCol>
              </a:tblGrid>
              <a:tr h="277753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v</a:t>
                      </a:r>
                      <a:r>
                        <a:rPr lang="en-US" sz="1000" baseline="-25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20546"/>
                  </a:ext>
                </a:extLst>
              </a:tr>
              <a:tr h="255154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v</a:t>
                      </a:r>
                      <a:r>
                        <a:rPr lang="en-US" sz="1000" baseline="-25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650277"/>
                  </a:ext>
                </a:extLst>
              </a:tr>
              <a:tr h="304144">
                <a:tc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52988"/>
                  </a:ext>
                </a:extLst>
              </a:tr>
              <a:tr h="376142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/>
                        <a:t>v</a:t>
                      </a:r>
                      <a:r>
                        <a:rPr lang="en-US" sz="1000" baseline="-25000" dirty="0" err="1"/>
                        <a:t>n</a:t>
                      </a:r>
                      <a:endParaRPr lang="en-US" sz="10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22270"/>
                  </a:ext>
                </a:extLst>
              </a:tr>
            </a:tbl>
          </a:graphicData>
        </a:graphic>
      </p:graphicFrame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E40B1F4-8F7F-72C5-034E-AF0C45C91157}"/>
              </a:ext>
            </a:extLst>
          </p:cNvPr>
          <p:cNvCxnSpPr>
            <a:cxnSpLocks/>
          </p:cNvCxnSpPr>
          <p:nvPr/>
        </p:nvCxnSpPr>
        <p:spPr>
          <a:xfrm flipV="1">
            <a:off x="7910784" y="4316097"/>
            <a:ext cx="1" cy="105929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46">
            <a:extLst>
              <a:ext uri="{FF2B5EF4-FFF2-40B4-BE49-F238E27FC236}">
                <a16:creationId xmlns:a16="http://schemas.microsoft.com/office/drawing/2014/main" id="{611CE027-2576-AFBF-DEA7-CC6DCF637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A406A7E0-07B6-56FC-67FC-A11B346B89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4696" y="4370798"/>
            <a:ext cx="66434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(G, k)</a:t>
            </a:r>
            <a:r>
              <a:rPr lang="en-US" altLang="en-US" sz="1600" dirty="0"/>
              <a:t> 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6179E9E-2805-65BE-A382-50E3D6314957}"/>
              </a:ext>
            </a:extLst>
          </p:cNvPr>
          <p:cNvCxnSpPr>
            <a:cxnSpLocks/>
          </p:cNvCxnSpPr>
          <p:nvPr/>
        </p:nvCxnSpPr>
        <p:spPr>
          <a:xfrm>
            <a:off x="2918805" y="4540075"/>
            <a:ext cx="1580225" cy="25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D1F32EF7-0A77-35F7-438B-A1F85166BD14}"/>
              </a:ext>
            </a:extLst>
          </p:cNvPr>
          <p:cNvGraphicFramePr>
            <a:graphicFrameLocks noGrp="1"/>
          </p:cNvGraphicFramePr>
          <p:nvPr/>
        </p:nvGraphicFramePr>
        <p:xfrm>
          <a:off x="5347273" y="3992550"/>
          <a:ext cx="2544974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5095">
                  <a:extLst>
                    <a:ext uri="{9D8B030D-6E8A-4147-A177-3AD203B41FA5}">
                      <a16:colId xmlns:a16="http://schemas.microsoft.com/office/drawing/2014/main" val="4051857935"/>
                    </a:ext>
                  </a:extLst>
                </a:gridCol>
                <a:gridCol w="384291">
                  <a:extLst>
                    <a:ext uri="{9D8B030D-6E8A-4147-A177-3AD203B41FA5}">
                      <a16:colId xmlns:a16="http://schemas.microsoft.com/office/drawing/2014/main" val="2325076587"/>
                    </a:ext>
                  </a:extLst>
                </a:gridCol>
                <a:gridCol w="1266956">
                  <a:extLst>
                    <a:ext uri="{9D8B030D-6E8A-4147-A177-3AD203B41FA5}">
                      <a16:colId xmlns:a16="http://schemas.microsoft.com/office/drawing/2014/main" val="2567440026"/>
                    </a:ext>
                  </a:extLst>
                </a:gridCol>
                <a:gridCol w="498632">
                  <a:extLst>
                    <a:ext uri="{9D8B030D-6E8A-4147-A177-3AD203B41FA5}">
                      <a16:colId xmlns:a16="http://schemas.microsoft.com/office/drawing/2014/main" val="681947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 dirty="0"/>
                        <a:t>e</a:t>
                      </a:r>
                      <a:r>
                        <a:rPr lang="en-US" sz="10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e</a:t>
                      </a:r>
                      <a:r>
                        <a:rPr lang="en-US" sz="10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err="1"/>
                        <a:t>e</a:t>
                      </a:r>
                      <a:r>
                        <a:rPr lang="en-US" sz="1000" baseline="-25000" dirty="0" err="1"/>
                        <a:t>m</a:t>
                      </a:r>
                      <a:endParaRPr lang="en-US" sz="10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237363"/>
                  </a:ext>
                </a:extLst>
              </a:tr>
            </a:tbl>
          </a:graphicData>
        </a:graphic>
      </p:graphicFrame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E8A4443-52AC-DF83-10F7-2A7EFBC683F8}"/>
              </a:ext>
            </a:extLst>
          </p:cNvPr>
          <p:cNvCxnSpPr/>
          <p:nvPr/>
        </p:nvCxnSpPr>
        <p:spPr>
          <a:xfrm>
            <a:off x="5347273" y="4210726"/>
            <a:ext cx="238665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Table 41">
            <a:extLst>
              <a:ext uri="{FF2B5EF4-FFF2-40B4-BE49-F238E27FC236}">
                <a16:creationId xmlns:a16="http://schemas.microsoft.com/office/drawing/2014/main" id="{5AA50C2E-BFCA-8961-D9D5-4B5ABFAFF762}"/>
              </a:ext>
            </a:extLst>
          </p:cNvPr>
          <p:cNvGraphicFramePr>
            <a:graphicFrameLocks noGrp="1"/>
          </p:cNvGraphicFramePr>
          <p:nvPr/>
        </p:nvGraphicFramePr>
        <p:xfrm>
          <a:off x="5082689" y="4286001"/>
          <a:ext cx="296864" cy="12010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864">
                  <a:extLst>
                    <a:ext uri="{9D8B030D-6E8A-4147-A177-3AD203B41FA5}">
                      <a16:colId xmlns:a16="http://schemas.microsoft.com/office/drawing/2014/main" val="3026311398"/>
                    </a:ext>
                  </a:extLst>
                </a:gridCol>
              </a:tblGrid>
              <a:tr h="26768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20546"/>
                  </a:ext>
                </a:extLst>
              </a:tr>
              <a:tr h="266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650277"/>
                  </a:ext>
                </a:extLst>
              </a:tr>
              <a:tr h="307546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52988"/>
                  </a:ext>
                </a:extLst>
              </a:tr>
              <a:tr h="3449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22270"/>
                  </a:ext>
                </a:extLst>
              </a:tr>
            </a:tbl>
          </a:graphicData>
        </a:graphic>
      </p:graphicFrame>
      <p:sp>
        <p:nvSpPr>
          <p:cNvPr id="43" name="TextBox 42">
            <a:extLst>
              <a:ext uri="{FF2B5EF4-FFF2-40B4-BE49-F238E27FC236}">
                <a16:creationId xmlns:a16="http://schemas.microsoft.com/office/drawing/2014/main" id="{A21E70F1-D081-56F6-DF28-EDCB0397B01E}"/>
              </a:ext>
            </a:extLst>
          </p:cNvPr>
          <p:cNvSpPr txBox="1"/>
          <p:nvPr/>
        </p:nvSpPr>
        <p:spPr>
          <a:xfrm>
            <a:off x="7884346" y="4801530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⁞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D822269-D036-8D3E-44BC-4AFBFA69E1D3}"/>
              </a:ext>
            </a:extLst>
          </p:cNvPr>
          <p:cNvSpPr txBox="1"/>
          <p:nvPr/>
        </p:nvSpPr>
        <p:spPr>
          <a:xfrm>
            <a:off x="5128090" y="4816588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⁞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002CB27-BD18-A0FE-A861-272611B10466}"/>
              </a:ext>
            </a:extLst>
          </p:cNvPr>
          <p:cNvSpPr txBox="1"/>
          <p:nvPr/>
        </p:nvSpPr>
        <p:spPr>
          <a:xfrm>
            <a:off x="5409542" y="4810302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⁞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41C68CE-1755-A130-2A41-73F2D727CD3B}"/>
              </a:ext>
            </a:extLst>
          </p:cNvPr>
          <p:cNvSpPr txBox="1"/>
          <p:nvPr/>
        </p:nvSpPr>
        <p:spPr>
          <a:xfrm>
            <a:off x="5810211" y="4807920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⁞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7EE8622-92F5-CD10-77A5-64E8DFEA4B1B}"/>
              </a:ext>
            </a:extLst>
          </p:cNvPr>
          <p:cNvSpPr txBox="1"/>
          <p:nvPr/>
        </p:nvSpPr>
        <p:spPr>
          <a:xfrm>
            <a:off x="7438821" y="4816588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⁞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1A09F67-ED15-C5C3-107B-1C12E81B4C28}"/>
              </a:ext>
            </a:extLst>
          </p:cNvPr>
          <p:cNvSpPr/>
          <p:nvPr/>
        </p:nvSpPr>
        <p:spPr>
          <a:xfrm>
            <a:off x="5069145" y="4316096"/>
            <a:ext cx="2664785" cy="202108"/>
          </a:xfrm>
          <a:prstGeom prst="roundRect">
            <a:avLst/>
          </a:prstGeom>
          <a:noFill/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EFF445C6-6C94-73E2-7767-F7CC3486F1D0}"/>
              </a:ext>
            </a:extLst>
          </p:cNvPr>
          <p:cNvSpPr/>
          <p:nvPr/>
        </p:nvSpPr>
        <p:spPr>
          <a:xfrm>
            <a:off x="5069145" y="4602149"/>
            <a:ext cx="2664785" cy="202108"/>
          </a:xfrm>
          <a:prstGeom prst="roundRect">
            <a:avLst/>
          </a:prstGeom>
          <a:noFill/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D222FAE4-143C-C2BD-E0C4-C454C6DFA423}"/>
              </a:ext>
            </a:extLst>
          </p:cNvPr>
          <p:cNvSpPr/>
          <p:nvPr/>
        </p:nvSpPr>
        <p:spPr>
          <a:xfrm>
            <a:off x="5086292" y="5173280"/>
            <a:ext cx="2664785" cy="202108"/>
          </a:xfrm>
          <a:prstGeom prst="roundRect">
            <a:avLst/>
          </a:prstGeom>
          <a:noFill/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 Box 46">
            <a:extLst>
              <a:ext uri="{FF2B5EF4-FFF2-40B4-BE49-F238E27FC236}">
                <a16:creationId xmlns:a16="http://schemas.microsoft.com/office/drawing/2014/main" id="{1BEF04B0-DE67-B463-DF2A-1829E7EBBC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3930" y="3635571"/>
            <a:ext cx="1142800" cy="46166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buNone/>
            </a:pPr>
            <a:r>
              <a:rPr lang="en-US" sz="1200" dirty="0"/>
              <a:t>Regard each as an integer</a:t>
            </a:r>
            <a:endParaRPr lang="en-US" sz="1200" baseline="-25000" dirty="0"/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B666250C-3CAA-96F5-DA3D-182B86BC04DE}"/>
              </a:ext>
            </a:extLst>
          </p:cNvPr>
          <p:cNvCxnSpPr>
            <a:cxnSpLocks/>
          </p:cNvCxnSpPr>
          <p:nvPr/>
        </p:nvCxnSpPr>
        <p:spPr>
          <a:xfrm flipH="1">
            <a:off x="7733931" y="4097236"/>
            <a:ext cx="247094" cy="2735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FCAABADF-C300-DEE9-2C44-BAA9B4D36876}"/>
              </a:ext>
            </a:extLst>
          </p:cNvPr>
          <p:cNvCxnSpPr>
            <a:cxnSpLocks/>
          </p:cNvCxnSpPr>
          <p:nvPr/>
        </p:nvCxnSpPr>
        <p:spPr>
          <a:xfrm flipH="1">
            <a:off x="7746545" y="4089828"/>
            <a:ext cx="333687" cy="51232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DE558308-0962-3E88-B9CE-E64F4CC23048}"/>
              </a:ext>
            </a:extLst>
          </p:cNvPr>
          <p:cNvCxnSpPr>
            <a:cxnSpLocks/>
          </p:cNvCxnSpPr>
          <p:nvPr/>
        </p:nvCxnSpPr>
        <p:spPr>
          <a:xfrm flipH="1">
            <a:off x="7699901" y="4082089"/>
            <a:ext cx="489434" cy="123170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3" name="Table 52">
            <a:extLst>
              <a:ext uri="{FF2B5EF4-FFF2-40B4-BE49-F238E27FC236}">
                <a16:creationId xmlns:a16="http://schemas.microsoft.com/office/drawing/2014/main" id="{30E466AA-48FC-D311-4795-4CFA60DAA0DD}"/>
              </a:ext>
            </a:extLst>
          </p:cNvPr>
          <p:cNvGraphicFramePr>
            <a:graphicFrameLocks noGrp="1"/>
          </p:cNvGraphicFramePr>
          <p:nvPr/>
        </p:nvGraphicFramePr>
        <p:xfrm>
          <a:off x="1096684" y="5501662"/>
          <a:ext cx="2809560" cy="274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1667">
                  <a:extLst>
                    <a:ext uri="{9D8B030D-6E8A-4147-A177-3AD203B41FA5}">
                      <a16:colId xmlns:a16="http://schemas.microsoft.com/office/drawing/2014/main" val="2263893509"/>
                    </a:ext>
                  </a:extLst>
                </a:gridCol>
                <a:gridCol w="417251">
                  <a:extLst>
                    <a:ext uri="{9D8B030D-6E8A-4147-A177-3AD203B41FA5}">
                      <a16:colId xmlns:a16="http://schemas.microsoft.com/office/drawing/2014/main" val="3317728514"/>
                    </a:ext>
                  </a:extLst>
                </a:gridCol>
                <a:gridCol w="656947">
                  <a:extLst>
                    <a:ext uri="{9D8B030D-6E8A-4147-A177-3AD203B41FA5}">
                      <a16:colId xmlns:a16="http://schemas.microsoft.com/office/drawing/2014/main" val="2252722011"/>
                    </a:ext>
                  </a:extLst>
                </a:gridCol>
                <a:gridCol w="994299">
                  <a:extLst>
                    <a:ext uri="{9D8B030D-6E8A-4147-A177-3AD203B41FA5}">
                      <a16:colId xmlns:a16="http://schemas.microsoft.com/office/drawing/2014/main" val="2803241060"/>
                    </a:ext>
                  </a:extLst>
                </a:gridCol>
                <a:gridCol w="479396">
                  <a:extLst>
                    <a:ext uri="{9D8B030D-6E8A-4147-A177-3AD203B41FA5}">
                      <a16:colId xmlns:a16="http://schemas.microsoft.com/office/drawing/2014/main" val="199835468"/>
                    </a:ext>
                  </a:extLst>
                </a:gridCol>
              </a:tblGrid>
              <a:tr h="250837">
                <a:tc>
                  <a:txBody>
                    <a:bodyPr/>
                    <a:lstStyle/>
                    <a:p>
                      <a:r>
                        <a:rPr lang="en-US" sz="1200" dirty="0"/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627826"/>
                  </a:ext>
                </a:extLst>
              </a:tr>
            </a:tbl>
          </a:graphicData>
        </a:graphic>
      </p:graphicFrame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47D170FA-9555-5DDD-8327-C2F640827658}"/>
              </a:ext>
            </a:extLst>
          </p:cNvPr>
          <p:cNvSpPr/>
          <p:nvPr/>
        </p:nvSpPr>
        <p:spPr>
          <a:xfrm>
            <a:off x="1096684" y="5544933"/>
            <a:ext cx="2664785" cy="20210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6" name="Table 55">
            <a:extLst>
              <a:ext uri="{FF2B5EF4-FFF2-40B4-BE49-F238E27FC236}">
                <a16:creationId xmlns:a16="http://schemas.microsoft.com/office/drawing/2014/main" id="{09665AF5-79A3-983A-B8F3-17EA2F26F826}"/>
              </a:ext>
            </a:extLst>
          </p:cNvPr>
          <p:cNvGraphicFramePr>
            <a:graphicFrameLocks noGrp="1"/>
          </p:cNvGraphicFramePr>
          <p:nvPr/>
        </p:nvGraphicFramePr>
        <p:xfrm>
          <a:off x="5368745" y="5408590"/>
          <a:ext cx="2502029" cy="11298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5454">
                  <a:extLst>
                    <a:ext uri="{9D8B030D-6E8A-4147-A177-3AD203B41FA5}">
                      <a16:colId xmlns:a16="http://schemas.microsoft.com/office/drawing/2014/main" val="773409695"/>
                    </a:ext>
                  </a:extLst>
                </a:gridCol>
                <a:gridCol w="390618">
                  <a:extLst>
                    <a:ext uri="{9D8B030D-6E8A-4147-A177-3AD203B41FA5}">
                      <a16:colId xmlns:a16="http://schemas.microsoft.com/office/drawing/2014/main" val="1399624265"/>
                    </a:ext>
                  </a:extLst>
                </a:gridCol>
                <a:gridCol w="1233996">
                  <a:extLst>
                    <a:ext uri="{9D8B030D-6E8A-4147-A177-3AD203B41FA5}">
                      <a16:colId xmlns:a16="http://schemas.microsoft.com/office/drawing/2014/main" val="1692318720"/>
                    </a:ext>
                  </a:extLst>
                </a:gridCol>
                <a:gridCol w="471961">
                  <a:extLst>
                    <a:ext uri="{9D8B030D-6E8A-4147-A177-3AD203B41FA5}">
                      <a16:colId xmlns:a16="http://schemas.microsoft.com/office/drawing/2014/main" val="3382932938"/>
                    </a:ext>
                  </a:extLst>
                </a:gridCol>
              </a:tblGrid>
              <a:tr h="25118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</a:t>
                      </a:r>
                      <a:endParaRPr lang="en-US" sz="12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0</a:t>
                      </a:r>
                      <a:endParaRPr lang="en-US" sz="12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118306"/>
                  </a:ext>
                </a:extLst>
              </a:tr>
              <a:tr h="25118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</a:t>
                      </a:r>
                      <a:endParaRPr lang="en-US" sz="12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</a:t>
                      </a:r>
                      <a:endParaRPr lang="en-US" sz="12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69637"/>
                  </a:ext>
                </a:extLst>
              </a:tr>
              <a:tr h="305471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433520"/>
                  </a:ext>
                </a:extLst>
              </a:tr>
              <a:tr h="27577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</a:t>
                      </a:r>
                      <a:endParaRPr lang="en-US" sz="12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</a:t>
                      </a:r>
                      <a:endParaRPr lang="en-US" sz="12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876469"/>
                  </a:ext>
                </a:extLst>
              </a:tr>
            </a:tbl>
          </a:graphicData>
        </a:graphic>
      </p:graphicFrame>
      <p:graphicFrame>
        <p:nvGraphicFramePr>
          <p:cNvPr id="57" name="Table 56">
            <a:extLst>
              <a:ext uri="{FF2B5EF4-FFF2-40B4-BE49-F238E27FC236}">
                <a16:creationId xmlns:a16="http://schemas.microsoft.com/office/drawing/2014/main" id="{282C4EBE-0438-CB0E-811C-0082794EF4A5}"/>
              </a:ext>
            </a:extLst>
          </p:cNvPr>
          <p:cNvGraphicFramePr>
            <a:graphicFrameLocks noGrp="1"/>
          </p:cNvGraphicFramePr>
          <p:nvPr/>
        </p:nvGraphicFramePr>
        <p:xfrm>
          <a:off x="5082689" y="5408590"/>
          <a:ext cx="297180" cy="12010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7180">
                  <a:extLst>
                    <a:ext uri="{9D8B030D-6E8A-4147-A177-3AD203B41FA5}">
                      <a16:colId xmlns:a16="http://schemas.microsoft.com/office/drawing/2014/main" val="3026311398"/>
                    </a:ext>
                  </a:extLst>
                </a:gridCol>
              </a:tblGrid>
              <a:tr h="26768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2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20546"/>
                  </a:ext>
                </a:extLst>
              </a:tr>
              <a:tr h="266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2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650277"/>
                  </a:ext>
                </a:extLst>
              </a:tr>
              <a:tr h="307546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52988"/>
                  </a:ext>
                </a:extLst>
              </a:tr>
              <a:tr h="3449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2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22270"/>
                  </a:ext>
                </a:extLst>
              </a:tr>
            </a:tbl>
          </a:graphicData>
        </a:graphic>
      </p:graphicFrame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E3E4AD96-EA8B-36E0-3381-B5E2C504BEA5}"/>
              </a:ext>
            </a:extLst>
          </p:cNvPr>
          <p:cNvSpPr/>
          <p:nvPr/>
        </p:nvSpPr>
        <p:spPr>
          <a:xfrm>
            <a:off x="5096515" y="5441234"/>
            <a:ext cx="2664785" cy="202108"/>
          </a:xfrm>
          <a:prstGeom prst="roundRect">
            <a:avLst/>
          </a:prstGeom>
          <a:noFill/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76734074-1EFF-1F00-291B-EC773BB786AC}"/>
              </a:ext>
            </a:extLst>
          </p:cNvPr>
          <p:cNvSpPr/>
          <p:nvPr/>
        </p:nvSpPr>
        <p:spPr>
          <a:xfrm>
            <a:off x="5096515" y="5727448"/>
            <a:ext cx="2664785" cy="202108"/>
          </a:xfrm>
          <a:prstGeom prst="roundRect">
            <a:avLst/>
          </a:prstGeom>
          <a:noFill/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4C90434E-8643-07E9-FEC3-8D4B1365D84B}"/>
              </a:ext>
            </a:extLst>
          </p:cNvPr>
          <p:cNvSpPr/>
          <p:nvPr/>
        </p:nvSpPr>
        <p:spPr>
          <a:xfrm>
            <a:off x="5124055" y="6314733"/>
            <a:ext cx="2664785" cy="202108"/>
          </a:xfrm>
          <a:prstGeom prst="roundRect">
            <a:avLst/>
          </a:prstGeom>
          <a:noFill/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CE2A6887-2753-9FAF-E90A-FCD64D2C9827}"/>
              </a:ext>
            </a:extLst>
          </p:cNvPr>
          <p:cNvGraphicFramePr>
            <a:graphicFrameLocks noGrp="1"/>
          </p:cNvGraphicFramePr>
          <p:nvPr/>
        </p:nvGraphicFramePr>
        <p:xfrm>
          <a:off x="4611344" y="4257237"/>
          <a:ext cx="393577" cy="11960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3577">
                  <a:extLst>
                    <a:ext uri="{9D8B030D-6E8A-4147-A177-3AD203B41FA5}">
                      <a16:colId xmlns:a16="http://schemas.microsoft.com/office/drawing/2014/main" val="3026311398"/>
                    </a:ext>
                  </a:extLst>
                </a:gridCol>
              </a:tblGrid>
              <a:tr h="288473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i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20546"/>
                  </a:ext>
                </a:extLst>
              </a:tr>
              <a:tr h="288473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i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650277"/>
                  </a:ext>
                </a:extLst>
              </a:tr>
              <a:tr h="288473">
                <a:tc>
                  <a:txBody>
                    <a:bodyPr/>
                    <a:lstStyle/>
                    <a:p>
                      <a:pPr algn="ctr"/>
                      <a:endParaRPr lang="en-US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52988"/>
                  </a:ext>
                </a:extLst>
              </a:tr>
              <a:tr h="330620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i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22270"/>
                  </a:ext>
                </a:extLst>
              </a:tr>
            </a:tbl>
          </a:graphicData>
        </a:graphic>
      </p:graphicFrame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9648F6D2-88C1-43C4-25F8-E3BF449DD03D}"/>
              </a:ext>
            </a:extLst>
          </p:cNvPr>
          <p:cNvGraphicFramePr>
            <a:graphicFrameLocks noGrp="1"/>
          </p:cNvGraphicFramePr>
          <p:nvPr/>
        </p:nvGraphicFramePr>
        <p:xfrm>
          <a:off x="4572000" y="5375510"/>
          <a:ext cx="496574" cy="11960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6574">
                  <a:extLst>
                    <a:ext uri="{9D8B030D-6E8A-4147-A177-3AD203B41FA5}">
                      <a16:colId xmlns:a16="http://schemas.microsoft.com/office/drawing/2014/main" val="3026311398"/>
                    </a:ext>
                  </a:extLst>
                </a:gridCol>
              </a:tblGrid>
              <a:tr h="288473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i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n+1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20546"/>
                  </a:ext>
                </a:extLst>
              </a:tr>
              <a:tr h="288473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i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n+2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650277"/>
                  </a:ext>
                </a:extLst>
              </a:tr>
              <a:tr h="288473">
                <a:tc>
                  <a:txBody>
                    <a:bodyPr/>
                    <a:lstStyle/>
                    <a:p>
                      <a:pPr algn="ctr"/>
                      <a:endParaRPr lang="en-US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52988"/>
                  </a:ext>
                </a:extLst>
              </a:tr>
              <a:tr h="330620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i="0" baseline="-25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n+m</a:t>
                      </a:r>
                      <a:endParaRPr lang="en-US" sz="1200" i="0" baseline="-25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22270"/>
                  </a:ext>
                </a:extLst>
              </a:tr>
            </a:tbl>
          </a:graphicData>
        </a:graphic>
      </p:graphicFrame>
      <p:sp>
        <p:nvSpPr>
          <p:cNvPr id="64" name="Text Box 46">
            <a:extLst>
              <a:ext uri="{FF2B5EF4-FFF2-40B4-BE49-F238E27FC236}">
                <a16:creationId xmlns:a16="http://schemas.microsoft.com/office/drawing/2014/main" id="{CA7C802F-53AD-7326-8E20-C0FC4F68B6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381" y="4731869"/>
            <a:ext cx="3589921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There is a vertex cover of k vertices if and only if there are some numbers in </a:t>
            </a:r>
            <a:r>
              <a:rPr lang="en-US" altLang="en-US" sz="1600" dirty="0"/>
              <a:t>{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a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n+1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n+m</a:t>
            </a:r>
            <a:r>
              <a:rPr lang="en-US" altLang="en-US" sz="1600" dirty="0"/>
              <a:t>} </a:t>
            </a:r>
            <a:r>
              <a:rPr lang="en-US" altLang="zh-CN" sz="1600" dirty="0">
                <a:ea typeface="宋体" panose="02010600030101010101" pitchFamily="2" charset="-122"/>
              </a:rPr>
              <a:t>whose sum is</a:t>
            </a:r>
          </a:p>
        </p:txBody>
      </p:sp>
      <p:sp>
        <p:nvSpPr>
          <p:cNvPr id="47" name="Text Box 46">
            <a:extLst>
              <a:ext uri="{FF2B5EF4-FFF2-40B4-BE49-F238E27FC236}">
                <a16:creationId xmlns:a16="http://schemas.microsoft.com/office/drawing/2014/main" id="{8B0CF049-EA40-34F6-9510-EFCB181DF9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84" y="5922482"/>
            <a:ext cx="4194146" cy="73866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(G, k) is a yes for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VC</a:t>
            </a:r>
            <a:r>
              <a:rPr lang="en-US" altLang="zh-CN" sz="1400" dirty="0">
                <a:ea typeface="宋体" panose="02010600030101010101" pitchFamily="2" charset="-122"/>
              </a:rPr>
              <a:t> if and only if (S, H) is a yes for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zh-CN" sz="1400" dirty="0">
                <a:ea typeface="宋体" panose="02010600030101010101" pitchFamily="2" charset="-122"/>
              </a:rPr>
              <a:t>, where S = </a:t>
            </a:r>
            <a:r>
              <a:rPr lang="en-US" altLang="en-US" sz="1400" dirty="0"/>
              <a:t>{</a:t>
            </a:r>
            <a:r>
              <a:rPr lang="en-US" alt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n+1</a:t>
            </a:r>
            <a:r>
              <a:rPr lang="en-US" alt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n+m</a:t>
            </a:r>
            <a:r>
              <a:rPr lang="en-US" altLang="en-US" sz="1400" dirty="0"/>
              <a:t>} and </a:t>
            </a:r>
            <a:r>
              <a:rPr lang="en-US" altLang="zh-CN" sz="1400" dirty="0">
                <a:ea typeface="宋体" panose="02010600030101010101" pitchFamily="2" charset="-122"/>
              </a:rPr>
              <a:t>H = k22…2.</a:t>
            </a:r>
          </a:p>
        </p:txBody>
      </p:sp>
      <p:graphicFrame>
        <p:nvGraphicFramePr>
          <p:cNvPr id="54" name="Table 53">
            <a:extLst>
              <a:ext uri="{FF2B5EF4-FFF2-40B4-BE49-F238E27FC236}">
                <a16:creationId xmlns:a16="http://schemas.microsoft.com/office/drawing/2014/main" id="{50A5B001-DCFE-19C8-312C-F391020A4891}"/>
              </a:ext>
            </a:extLst>
          </p:cNvPr>
          <p:cNvGraphicFramePr>
            <a:graphicFrameLocks noGrp="1"/>
          </p:cNvGraphicFramePr>
          <p:nvPr/>
        </p:nvGraphicFramePr>
        <p:xfrm>
          <a:off x="5362276" y="4269947"/>
          <a:ext cx="2502029" cy="11298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5454">
                  <a:extLst>
                    <a:ext uri="{9D8B030D-6E8A-4147-A177-3AD203B41FA5}">
                      <a16:colId xmlns:a16="http://schemas.microsoft.com/office/drawing/2014/main" val="773409695"/>
                    </a:ext>
                  </a:extLst>
                </a:gridCol>
                <a:gridCol w="390618">
                  <a:extLst>
                    <a:ext uri="{9D8B030D-6E8A-4147-A177-3AD203B41FA5}">
                      <a16:colId xmlns:a16="http://schemas.microsoft.com/office/drawing/2014/main" val="1399624265"/>
                    </a:ext>
                  </a:extLst>
                </a:gridCol>
                <a:gridCol w="1233996">
                  <a:extLst>
                    <a:ext uri="{9D8B030D-6E8A-4147-A177-3AD203B41FA5}">
                      <a16:colId xmlns:a16="http://schemas.microsoft.com/office/drawing/2014/main" val="1692318720"/>
                    </a:ext>
                  </a:extLst>
                </a:gridCol>
                <a:gridCol w="471961">
                  <a:extLst>
                    <a:ext uri="{9D8B030D-6E8A-4147-A177-3AD203B41FA5}">
                      <a16:colId xmlns:a16="http://schemas.microsoft.com/office/drawing/2014/main" val="3382932938"/>
                    </a:ext>
                  </a:extLst>
                </a:gridCol>
              </a:tblGrid>
              <a:tr h="251184"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1m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118306"/>
                  </a:ext>
                </a:extLst>
              </a:tr>
              <a:tr h="251184"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2m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69637"/>
                  </a:ext>
                </a:extLst>
              </a:tr>
              <a:tr h="305471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433520"/>
                  </a:ext>
                </a:extLst>
              </a:tr>
              <a:tr h="275770"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en-US" sz="1200" baseline="-25000" dirty="0"/>
                        <a:t>n2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b</a:t>
                      </a:r>
                      <a:r>
                        <a:rPr lang="en-US" sz="1200" baseline="-25000" dirty="0" err="1"/>
                        <a:t>nm</a:t>
                      </a:r>
                      <a:endParaRPr lang="en-US" sz="12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876469"/>
                  </a:ext>
                </a:extLst>
              </a:tr>
            </a:tbl>
          </a:graphicData>
        </a:graphic>
      </p:graphicFrame>
      <p:sp>
        <p:nvSpPr>
          <p:cNvPr id="3" name="Text Box 46">
            <a:extLst>
              <a:ext uri="{FF2B5EF4-FFF2-40B4-BE49-F238E27FC236}">
                <a16:creationId xmlns:a16="http://schemas.microsoft.com/office/drawing/2014/main" id="{80296065-C3B2-16B9-CE3F-C6C408B51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1605163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Now we have three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 problems: </a:t>
            </a:r>
            <a:r>
              <a:rPr lang="en-US" altLang="en-US" sz="2000" dirty="0">
                <a:solidFill>
                  <a:srgbClr val="00B050"/>
                </a:solidFill>
              </a:rPr>
              <a:t>SAT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rgbClr val="00B050"/>
                </a:solidFill>
              </a:rPr>
              <a:t>IS</a:t>
            </a:r>
            <a:r>
              <a:rPr lang="en-US" altLang="en-US" sz="2000" dirty="0"/>
              <a:t>, and </a:t>
            </a:r>
            <a:r>
              <a:rPr lang="en-US" altLang="en-US" sz="2000" dirty="0">
                <a:solidFill>
                  <a:srgbClr val="00B050"/>
                </a:solidFill>
              </a:rPr>
              <a:t>VC</a:t>
            </a:r>
            <a:r>
              <a:rPr lang="en-US" altLang="en-US" sz="2000" dirty="0"/>
              <a:t>.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709D1403-C2E5-3BE1-5681-EE2EFC35EA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3647612"/>
            <a:ext cx="14065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We show: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46">
                <a:extLst>
                  <a:ext uri="{FF2B5EF4-FFF2-40B4-BE49-F238E27FC236}">
                    <a16:creationId xmlns:a16="http://schemas.microsoft.com/office/drawing/2014/main" id="{551EC151-CD0C-E73A-8ACB-AEACB70804B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02187" y="3672101"/>
                <a:ext cx="615578" cy="41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zh-CN" sz="2000" dirty="0">
                    <a:ea typeface="宋体" panose="02010600030101010101" pitchFamily="2" charset="-122"/>
                  </a:rPr>
                  <a:t>   </a:t>
                </a:r>
              </a:p>
            </p:txBody>
          </p:sp>
        </mc:Choice>
        <mc:Fallback xmlns="">
          <p:sp>
            <p:nvSpPr>
              <p:cNvPr id="5" name="Text Box 46">
                <a:extLst>
                  <a:ext uri="{FF2B5EF4-FFF2-40B4-BE49-F238E27FC236}">
                    <a16:creationId xmlns:a16="http://schemas.microsoft.com/office/drawing/2014/main" id="{67032592-937A-92C3-E4F4-BB8A54B210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02187" y="3672101"/>
                <a:ext cx="615578" cy="418513"/>
              </a:xfrm>
              <a:prstGeom prst="rect">
                <a:avLst/>
              </a:prstGeom>
              <a:blipFill>
                <a:blip r:embed="rId2"/>
                <a:stretch>
                  <a:fillRect b="-144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46">
            <a:extLst>
              <a:ext uri="{FF2B5EF4-FFF2-40B4-BE49-F238E27FC236}">
                <a16:creationId xmlns:a16="http://schemas.microsoft.com/office/drawing/2014/main" id="{A55FE309-8182-C284-63F7-06334709AF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0586" y="3647612"/>
            <a:ext cx="152248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en-US" sz="2000" dirty="0">
                <a:solidFill>
                  <a:srgbClr val="00B050"/>
                </a:solidFill>
              </a:rPr>
              <a:t> </a:t>
            </a:r>
            <a:endParaRPr lang="en-US" altLang="zh-CN" sz="2000" dirty="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2D844997-6CF1-208A-8BE6-42571A19F6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107" y="3681303"/>
            <a:ext cx="6643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VC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6ACFD8-9392-A6D3-4AF4-B2945D62FFE7}"/>
              </a:ext>
            </a:extLst>
          </p:cNvPr>
          <p:cNvGrpSpPr/>
          <p:nvPr/>
        </p:nvGrpSpPr>
        <p:grpSpPr>
          <a:xfrm>
            <a:off x="835364" y="2514491"/>
            <a:ext cx="7234439" cy="1032375"/>
            <a:chOff x="871472" y="2589714"/>
            <a:chExt cx="7234439" cy="103237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3">
                  <a:extLst>
                    <a:ext uri="{FF2B5EF4-FFF2-40B4-BE49-F238E27FC236}">
                      <a16:creationId xmlns:a16="http://schemas.microsoft.com/office/drawing/2014/main" id="{6565FADF-BD92-3421-4B15-7EDA267DCDF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71472" y="2589714"/>
                  <a:ext cx="7234439" cy="1032375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>
                      <a:solidFill>
                        <a:schemeClr val="tx1"/>
                      </a:solidFill>
                      <a:latin typeface="+mn-lt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altLang="en-US" sz="1400" dirty="0">
                      <a:solidFill>
                        <a:srgbClr val="FF0000"/>
                      </a:solidFill>
                    </a:rPr>
                    <a:t>Vertex-Cover (</a:t>
                  </a:r>
                  <a:r>
                    <a:rPr lang="en-US" altLang="en-US" sz="1400" dirty="0">
                      <a:solidFill>
                        <a:srgbClr val="00B050"/>
                      </a:solidFill>
                    </a:rPr>
                    <a:t>VC</a:t>
                  </a:r>
                  <a:r>
                    <a:rPr lang="en-US" altLang="en-US" sz="1400" dirty="0">
                      <a:solidFill>
                        <a:srgbClr val="FF0000"/>
                      </a:solidFill>
                    </a:rPr>
                    <a:t>). </a:t>
                  </a:r>
                  <a:r>
                    <a:rPr lang="en-US" altLang="en-US" sz="1400" dirty="0"/>
                    <a:t>Given a graph G and an integer k, can we find a set C of k vertices in G such that every edge of G has at least one end in C?</a:t>
                  </a:r>
                </a:p>
                <a:p>
                  <a:pPr marL="0" indent="0">
                    <a:buNone/>
                  </a:pPr>
                  <a:r>
                    <a:rPr lang="en-US" altLang="en-US" sz="1400" dirty="0">
                      <a:solidFill>
                        <a:srgbClr val="FF0000"/>
                      </a:solidFill>
                    </a:rPr>
                    <a:t>Subset-Sum.</a:t>
                  </a:r>
                  <a:r>
                    <a:rPr lang="en-US" altLang="en-US" sz="1400" dirty="0"/>
                    <a:t> Given a set S = {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…, 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</a:t>
                  </a:r>
                  <a:r>
                    <a:rPr lang="en-US" altLang="en-US" sz="1400" dirty="0"/>
                    <a:t>} of integers and an integer H, is there a subset S’ of S whose sum is exactly H, i.e.,  </a:t>
                  </a:r>
                  <a14:m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pt-BR" alt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en-US" sz="1400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altLang="en-US" sz="1400" b="0" i="1" baseline="3000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a14:m>
                  <a:r>
                    <a:rPr lang="en-US" altLang="en-US" sz="1400" dirty="0"/>
                    <a:t> = H ?</a:t>
                  </a:r>
                </a:p>
                <a:p>
                  <a:pPr marL="0" indent="0">
                    <a:buNone/>
                  </a:pPr>
                  <a:endParaRPr lang="en-US" altLang="en-US" sz="1400" dirty="0"/>
                </a:p>
              </p:txBody>
            </p:sp>
          </mc:Choice>
          <mc:Fallback xmlns="">
            <p:sp>
              <p:nvSpPr>
                <p:cNvPr id="11" name="Rectangle 3">
                  <a:extLst>
                    <a:ext uri="{FF2B5EF4-FFF2-40B4-BE49-F238E27FC236}">
                      <a16:creationId xmlns:a16="http://schemas.microsoft.com/office/drawing/2014/main" id="{AF150D75-D0C2-4FA9-A24E-62B0BCB25A6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71472" y="2589714"/>
                  <a:ext cx="7234439" cy="1032375"/>
                </a:xfrm>
                <a:prstGeom prst="rect">
                  <a:avLst/>
                </a:prstGeom>
                <a:blipFill>
                  <a:blip r:embed="rId3"/>
                  <a:stretch>
                    <a:fillRect l="-168" r="-420" b="-41618"/>
                  </a:stretch>
                </a:blip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666D17E-D784-B121-9C76-9DE3FECD0CCD}"/>
                </a:ext>
              </a:extLst>
            </p:cNvPr>
            <p:cNvCxnSpPr>
              <a:cxnSpLocks/>
            </p:cNvCxnSpPr>
            <p:nvPr/>
          </p:nvCxnSpPr>
          <p:spPr>
            <a:xfrm>
              <a:off x="871472" y="3098754"/>
              <a:ext cx="723443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Box 46">
            <a:extLst>
              <a:ext uri="{FF2B5EF4-FFF2-40B4-BE49-F238E27FC236}">
                <a16:creationId xmlns:a16="http://schemas.microsoft.com/office/drawing/2014/main" id="{8E908E54-0B81-9544-E79B-E799F901A4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9" y="2069074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Example 3.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zh-CN" sz="2000" dirty="0">
                <a:ea typeface="宋体" panose="02010600030101010101" pitchFamily="2" charset="-122"/>
              </a:rPr>
              <a:t> is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–complete.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D1C9C4E8-3913-6E79-2545-8C23CE5E7F6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 </a:t>
                </a:r>
              </a:p>
            </p:txBody>
          </p:sp>
        </mc:Choice>
        <mc:Fallback xmlns="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9A085D26-4A90-C303-A09D-AB5725B5D8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4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3867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2863D2E0-3273-4748-9DC7-3ED7C4BB4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1716261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We have four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 problems: </a:t>
            </a:r>
            <a:r>
              <a:rPr lang="en-US" altLang="en-US" sz="2000" dirty="0">
                <a:solidFill>
                  <a:srgbClr val="00B050"/>
                </a:solidFill>
              </a:rPr>
              <a:t>SAT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rgbClr val="00B050"/>
                </a:solidFill>
              </a:rPr>
              <a:t>IS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rgbClr val="00B050"/>
                </a:solidFill>
              </a:rPr>
              <a:t>VC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rgbClr val="00B050"/>
                </a:solidFill>
              </a:rPr>
              <a:t>Subset-Sum</a:t>
            </a:r>
            <a:r>
              <a:rPr lang="en-US" altLang="en-US" sz="2000" dirty="0"/>
              <a:t>.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3">
                <a:extLst>
                  <a:ext uri="{FF2B5EF4-FFF2-40B4-BE49-F238E27FC236}">
                    <a16:creationId xmlns:a16="http://schemas.microsoft.com/office/drawing/2014/main" id="{5C4F852B-826C-FFC9-E668-8B92ECFD7A5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 </a:t>
                </a:r>
              </a:p>
            </p:txBody>
          </p:sp>
        </mc:Choice>
        <mc:Fallback xmlns="">
          <p:sp>
            <p:nvSpPr>
              <p:cNvPr id="2" name="Rectangle 3">
                <a:extLst>
                  <a:ext uri="{FF2B5EF4-FFF2-40B4-BE49-F238E27FC236}">
                    <a16:creationId xmlns:a16="http://schemas.microsoft.com/office/drawing/2014/main" id="{5C4F852B-826C-FFC9-E668-8B92ECFD7A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2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54494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A82D9C9-0F85-48F0-85DF-60262876437E}"/>
              </a:ext>
            </a:extLst>
          </p:cNvPr>
          <p:cNvGrpSpPr/>
          <p:nvPr/>
        </p:nvGrpSpPr>
        <p:grpSpPr>
          <a:xfrm>
            <a:off x="835365" y="2825210"/>
            <a:ext cx="7234439" cy="1089842"/>
            <a:chOff x="871472" y="2589714"/>
            <a:chExt cx="7234439" cy="10898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3">
                  <a:extLst>
                    <a:ext uri="{FF2B5EF4-FFF2-40B4-BE49-F238E27FC236}">
                      <a16:creationId xmlns:a16="http://schemas.microsoft.com/office/drawing/2014/main" id="{8B9602ED-2485-4082-B0D9-F7011681BCF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71472" y="2589714"/>
                  <a:ext cx="7234439" cy="1089842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>
                      <a:solidFill>
                        <a:schemeClr val="tx1"/>
                      </a:solidFill>
                      <a:latin typeface="+mn-lt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altLang="en-US" sz="1400" dirty="0">
                      <a:solidFill>
                        <a:srgbClr val="FF0000"/>
                      </a:solidFill>
                    </a:rPr>
                    <a:t>Subset-Sum.</a:t>
                  </a:r>
                  <a:r>
                    <a:rPr lang="en-US" altLang="en-US" sz="1400" dirty="0"/>
                    <a:t> Given a set S = {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…, 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</a:t>
                  </a:r>
                  <a:r>
                    <a:rPr lang="en-US" altLang="en-US" sz="1400" dirty="0"/>
                    <a:t>} of integers and an integer H, is there a subset S’ of S whose sum is exactly H, i.e.,  </a:t>
                  </a:r>
                  <a14:m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pt-BR" alt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en-US" sz="1400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altLang="en-US" sz="1400" b="0" i="1" baseline="3000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a14:m>
                  <a:r>
                    <a:rPr lang="en-US" altLang="en-US" sz="1400" dirty="0"/>
                    <a:t> = H ?</a:t>
                  </a:r>
                </a:p>
                <a:p>
                  <a:pPr marL="0" indent="0">
                    <a:buNone/>
                  </a:pPr>
                  <a:r>
                    <a:rPr lang="en-US" altLang="en-US" sz="1400" dirty="0">
                      <a:solidFill>
                        <a:srgbClr val="FF0000"/>
                      </a:solidFill>
                    </a:rPr>
                    <a:t>Partition.</a:t>
                  </a:r>
                  <a:r>
                    <a:rPr lang="en-US" altLang="en-US" sz="1400" dirty="0"/>
                    <a:t> Given a set S = {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…, 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</a:t>
                  </a:r>
                  <a:r>
                    <a:rPr lang="en-US" altLang="en-US" sz="1400" dirty="0"/>
                    <a:t>} of integers, is there a partition of S into two parts S</a:t>
                  </a:r>
                  <a:r>
                    <a:rPr lang="en-US" altLang="en-US" sz="1400" baseline="-25000" dirty="0"/>
                    <a:t>1</a:t>
                  </a:r>
                  <a:r>
                    <a:rPr lang="en-US" altLang="en-US" sz="1400" dirty="0"/>
                    <a:t> and S</a:t>
                  </a:r>
                  <a:r>
                    <a:rPr lang="en-US" altLang="en-US" sz="1400" baseline="-25000" dirty="0"/>
                    <a:t>2</a:t>
                  </a:r>
                  <a:r>
                    <a:rPr lang="en-US" altLang="en-US" sz="1400" dirty="0"/>
                    <a:t> that have the same sum, i.e.,  </a:t>
                  </a:r>
                  <a14:m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pt-BR" altLang="en-US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en-US" sz="1400" i="1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en-US" sz="1400" i="1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altLang="en-US" sz="1400" b="0" i="1" baseline="-2500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a14:m>
                  <a:r>
                    <a:rPr lang="en-US" altLang="en-US" sz="1400" dirty="0"/>
                    <a:t> = </a:t>
                  </a:r>
                  <a14:m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pt-BR" altLang="en-US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en-US" sz="1400" i="1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en-US" sz="1400" i="1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altLang="en-US" sz="1400" b="0" i="1" baseline="-2500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a14:m>
                  <a:r>
                    <a:rPr lang="en-US" altLang="en-US" sz="1400" dirty="0"/>
                    <a:t> ?</a:t>
                  </a:r>
                </a:p>
                <a:p>
                  <a:pPr marL="0" indent="0">
                    <a:buNone/>
                  </a:pPr>
                  <a:endParaRPr lang="en-US" altLang="en-US" sz="1400" dirty="0"/>
                </a:p>
              </p:txBody>
            </p:sp>
          </mc:Choice>
          <mc:Fallback xmlns="">
            <p:sp>
              <p:nvSpPr>
                <p:cNvPr id="10" name="Rectangle 3">
                  <a:extLst>
                    <a:ext uri="{FF2B5EF4-FFF2-40B4-BE49-F238E27FC236}">
                      <a16:creationId xmlns:a16="http://schemas.microsoft.com/office/drawing/2014/main" id="{8B9602ED-2485-4082-B0D9-F7011681BCF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71472" y="2589714"/>
                  <a:ext cx="7234439" cy="1089842"/>
                </a:xfrm>
                <a:prstGeom prst="rect">
                  <a:avLst/>
                </a:prstGeom>
                <a:blipFill>
                  <a:blip r:embed="rId2"/>
                  <a:stretch>
                    <a:fillRect l="-168" t="-8242" r="-420" b="-36813"/>
                  </a:stretch>
                </a:blip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6419669-6D31-433E-8525-25AF3F30F4B3}"/>
                </a:ext>
              </a:extLst>
            </p:cNvPr>
            <p:cNvCxnSpPr>
              <a:cxnSpLocks/>
            </p:cNvCxnSpPr>
            <p:nvPr/>
          </p:nvCxnSpPr>
          <p:spPr>
            <a:xfrm>
              <a:off x="871472" y="3098754"/>
              <a:ext cx="723443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 Box 46">
            <a:extLst>
              <a:ext uri="{FF2B5EF4-FFF2-40B4-BE49-F238E27FC236}">
                <a16:creationId xmlns:a16="http://schemas.microsoft.com/office/drawing/2014/main" id="{C0539567-6372-4965-9128-8CCEA4D690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379793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Example 4.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Partition</a:t>
            </a:r>
            <a:r>
              <a:rPr lang="en-US" altLang="zh-CN" sz="2000" dirty="0">
                <a:ea typeface="宋体" panose="02010600030101010101" pitchFamily="2" charset="-122"/>
              </a:rPr>
              <a:t> is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–complete.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30754273-CCD1-3724-96DF-AE0B9396C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1716261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We have four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 problems: </a:t>
            </a:r>
            <a:r>
              <a:rPr lang="en-US" altLang="en-US" sz="2000" dirty="0">
                <a:solidFill>
                  <a:srgbClr val="00B050"/>
                </a:solidFill>
              </a:rPr>
              <a:t>SAT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rgbClr val="00B050"/>
                </a:solidFill>
              </a:rPr>
              <a:t>IS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rgbClr val="00B050"/>
                </a:solidFill>
              </a:rPr>
              <a:t>VC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rgbClr val="00B050"/>
                </a:solidFill>
              </a:rPr>
              <a:t>Subset-Sum</a:t>
            </a:r>
            <a:r>
              <a:rPr lang="en-US" altLang="en-US" sz="2000" dirty="0"/>
              <a:t>.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3">
                <a:extLst>
                  <a:ext uri="{FF2B5EF4-FFF2-40B4-BE49-F238E27FC236}">
                    <a16:creationId xmlns:a16="http://schemas.microsoft.com/office/drawing/2014/main" id="{72272849-DFB1-FDE8-F023-89C098961DC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 </a:t>
                </a:r>
              </a:p>
            </p:txBody>
          </p:sp>
        </mc:Choice>
        <mc:Fallback xmlns="">
          <p:sp>
            <p:nvSpPr>
              <p:cNvPr id="3" name="Rectangle 3">
                <a:extLst>
                  <a:ext uri="{FF2B5EF4-FFF2-40B4-BE49-F238E27FC236}">
                    <a16:creationId xmlns:a16="http://schemas.microsoft.com/office/drawing/2014/main" id="{72272849-DFB1-FDE8-F023-89C098961D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3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09524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A82D9C9-0F85-48F0-85DF-60262876437E}"/>
              </a:ext>
            </a:extLst>
          </p:cNvPr>
          <p:cNvGrpSpPr/>
          <p:nvPr/>
        </p:nvGrpSpPr>
        <p:grpSpPr>
          <a:xfrm>
            <a:off x="835365" y="2825210"/>
            <a:ext cx="7234439" cy="1089842"/>
            <a:chOff x="871472" y="2589714"/>
            <a:chExt cx="7234439" cy="10898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3">
                  <a:extLst>
                    <a:ext uri="{FF2B5EF4-FFF2-40B4-BE49-F238E27FC236}">
                      <a16:creationId xmlns:a16="http://schemas.microsoft.com/office/drawing/2014/main" id="{8B9602ED-2485-4082-B0D9-F7011681BCF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71472" y="2589714"/>
                  <a:ext cx="7234439" cy="1089842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>
                      <a:solidFill>
                        <a:schemeClr val="tx1"/>
                      </a:solidFill>
                      <a:latin typeface="+mn-lt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altLang="en-US" sz="1400" dirty="0">
                      <a:solidFill>
                        <a:srgbClr val="FF0000"/>
                      </a:solidFill>
                    </a:rPr>
                    <a:t>Subset-Sum.</a:t>
                  </a:r>
                  <a:r>
                    <a:rPr lang="en-US" altLang="en-US" sz="1400" dirty="0"/>
                    <a:t> Given a set S = {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…, 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</a:t>
                  </a:r>
                  <a:r>
                    <a:rPr lang="en-US" altLang="en-US" sz="1400" dirty="0"/>
                    <a:t>} of integers and an integer H, is there a subset S’ of S whose sum is exactly H, i.e.,  </a:t>
                  </a:r>
                  <a14:m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pt-BR" alt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en-US" sz="1400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altLang="en-US" sz="1400" b="0" i="1" baseline="3000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a14:m>
                  <a:r>
                    <a:rPr lang="en-US" altLang="en-US" sz="1400" dirty="0"/>
                    <a:t> = H ?</a:t>
                  </a:r>
                </a:p>
                <a:p>
                  <a:pPr marL="0" indent="0">
                    <a:buNone/>
                  </a:pPr>
                  <a:r>
                    <a:rPr lang="en-US" altLang="en-US" sz="1400" dirty="0">
                      <a:solidFill>
                        <a:srgbClr val="FF0000"/>
                      </a:solidFill>
                    </a:rPr>
                    <a:t>Partition.</a:t>
                  </a:r>
                  <a:r>
                    <a:rPr lang="en-US" altLang="en-US" sz="1400" dirty="0"/>
                    <a:t> Given a set S = {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…, 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</a:t>
                  </a:r>
                  <a:r>
                    <a:rPr lang="en-US" altLang="en-US" sz="1400" dirty="0"/>
                    <a:t>} of integers, is there a partition of S into two parts S</a:t>
                  </a:r>
                  <a:r>
                    <a:rPr lang="en-US" altLang="en-US" sz="1400" baseline="-25000" dirty="0"/>
                    <a:t>1</a:t>
                  </a:r>
                  <a:r>
                    <a:rPr lang="en-US" altLang="en-US" sz="1400" dirty="0"/>
                    <a:t> and S</a:t>
                  </a:r>
                  <a:r>
                    <a:rPr lang="en-US" altLang="en-US" sz="1400" baseline="-25000" dirty="0"/>
                    <a:t>2</a:t>
                  </a:r>
                  <a:r>
                    <a:rPr lang="en-US" altLang="en-US" sz="1400" dirty="0"/>
                    <a:t> that have the same sum, i.e.,  </a:t>
                  </a:r>
                  <a14:m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pt-BR" altLang="en-US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en-US" sz="1400" i="1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en-US" sz="1400" i="1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altLang="en-US" sz="1400" b="0" i="1" baseline="-2500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a14:m>
                  <a:r>
                    <a:rPr lang="en-US" altLang="en-US" sz="1400" dirty="0"/>
                    <a:t> = </a:t>
                  </a:r>
                  <a14:m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pt-BR" altLang="en-US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en-US" sz="1400" i="1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en-US" sz="1400" i="1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altLang="en-US" sz="1400" b="0" i="1" baseline="-2500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a14:m>
                  <a:r>
                    <a:rPr lang="en-US" altLang="en-US" sz="1400" dirty="0"/>
                    <a:t> ?</a:t>
                  </a:r>
                </a:p>
                <a:p>
                  <a:pPr marL="0" indent="0">
                    <a:buNone/>
                  </a:pPr>
                  <a:endParaRPr lang="en-US" altLang="en-US" sz="1400" dirty="0"/>
                </a:p>
              </p:txBody>
            </p:sp>
          </mc:Choice>
          <mc:Fallback xmlns="">
            <p:sp>
              <p:nvSpPr>
                <p:cNvPr id="10" name="Rectangle 3">
                  <a:extLst>
                    <a:ext uri="{FF2B5EF4-FFF2-40B4-BE49-F238E27FC236}">
                      <a16:creationId xmlns:a16="http://schemas.microsoft.com/office/drawing/2014/main" id="{8B9602ED-2485-4082-B0D9-F7011681BCF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71472" y="2589714"/>
                  <a:ext cx="7234439" cy="1089842"/>
                </a:xfrm>
                <a:prstGeom prst="rect">
                  <a:avLst/>
                </a:prstGeom>
                <a:blipFill>
                  <a:blip r:embed="rId2"/>
                  <a:stretch>
                    <a:fillRect l="-168" t="-8242" r="-420" b="-36813"/>
                  </a:stretch>
                </a:blip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6419669-6D31-433E-8525-25AF3F30F4B3}"/>
                </a:ext>
              </a:extLst>
            </p:cNvPr>
            <p:cNvCxnSpPr>
              <a:cxnSpLocks/>
            </p:cNvCxnSpPr>
            <p:nvPr/>
          </p:nvCxnSpPr>
          <p:spPr>
            <a:xfrm>
              <a:off x="871472" y="3098754"/>
              <a:ext cx="723443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 Box 46">
            <a:extLst>
              <a:ext uri="{FF2B5EF4-FFF2-40B4-BE49-F238E27FC236}">
                <a16:creationId xmlns:a16="http://schemas.microsoft.com/office/drawing/2014/main" id="{C0539567-6372-4965-9128-8CCEA4D690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379793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Example 4.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Partition</a:t>
            </a:r>
            <a:r>
              <a:rPr lang="en-US" altLang="zh-CN" sz="2000" dirty="0">
                <a:ea typeface="宋体" panose="02010600030101010101" pitchFamily="2" charset="-122"/>
              </a:rPr>
              <a:t> is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–complete.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815F2E83-D3C3-4ECF-8B22-01666B7515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365" y="4023982"/>
            <a:ext cx="14065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We show: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 Box 46">
                <a:extLst>
                  <a:ext uri="{FF2B5EF4-FFF2-40B4-BE49-F238E27FC236}">
                    <a16:creationId xmlns:a16="http://schemas.microsoft.com/office/drawing/2014/main" id="{4B0FEFB4-2F7E-4875-8BAB-2DE7EC9928C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29466" y="4033405"/>
                <a:ext cx="615578" cy="41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zh-CN" sz="2000" dirty="0">
                    <a:ea typeface="宋体" panose="02010600030101010101" pitchFamily="2" charset="-122"/>
                  </a:rPr>
                  <a:t>   </a:t>
                </a:r>
              </a:p>
            </p:txBody>
          </p:sp>
        </mc:Choice>
        <mc:Fallback xmlns="">
          <p:sp>
            <p:nvSpPr>
              <p:cNvPr id="19" name="Text Box 46">
                <a:extLst>
                  <a:ext uri="{FF2B5EF4-FFF2-40B4-BE49-F238E27FC236}">
                    <a16:creationId xmlns:a16="http://schemas.microsoft.com/office/drawing/2014/main" id="{4B0FEFB4-2F7E-4875-8BAB-2DE7EC9928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29466" y="4033405"/>
                <a:ext cx="615578" cy="418513"/>
              </a:xfrm>
              <a:prstGeom prst="rect">
                <a:avLst/>
              </a:prstGeom>
              <a:blipFill>
                <a:blip r:embed="rId4"/>
                <a:stretch>
                  <a:fillRect b="-147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 Box 46">
            <a:extLst>
              <a:ext uri="{FF2B5EF4-FFF2-40B4-BE49-F238E27FC236}">
                <a16:creationId xmlns:a16="http://schemas.microsoft.com/office/drawing/2014/main" id="{0759138A-C9D7-49E5-B505-235D1C95F6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9753" y="4051808"/>
            <a:ext cx="123811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Partition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21" name="Text Box 46">
            <a:extLst>
              <a:ext uri="{FF2B5EF4-FFF2-40B4-BE49-F238E27FC236}">
                <a16:creationId xmlns:a16="http://schemas.microsoft.com/office/drawing/2014/main" id="{569F5CA1-A190-4F7A-A2DE-58CDB44346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4892" y="4057673"/>
            <a:ext cx="152986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E8331D27-59A1-7C36-FA01-517E1B0937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1716261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We have four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 problems: </a:t>
            </a:r>
            <a:r>
              <a:rPr lang="en-US" altLang="en-US" sz="2000" dirty="0">
                <a:solidFill>
                  <a:srgbClr val="00B050"/>
                </a:solidFill>
              </a:rPr>
              <a:t>SAT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rgbClr val="00B050"/>
                </a:solidFill>
              </a:rPr>
              <a:t>IS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rgbClr val="00B050"/>
                </a:solidFill>
              </a:rPr>
              <a:t>VC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rgbClr val="00B050"/>
                </a:solidFill>
              </a:rPr>
              <a:t>Subset-Sum</a:t>
            </a:r>
            <a:r>
              <a:rPr lang="en-US" altLang="en-US" sz="2000" dirty="0"/>
              <a:t>.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3">
                <a:extLst>
                  <a:ext uri="{FF2B5EF4-FFF2-40B4-BE49-F238E27FC236}">
                    <a16:creationId xmlns:a16="http://schemas.microsoft.com/office/drawing/2014/main" id="{0A8C271C-9039-E21B-3436-215E8F6A422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 </a:t>
                </a:r>
              </a:p>
            </p:txBody>
          </p:sp>
        </mc:Choice>
        <mc:Fallback xmlns="">
          <p:sp>
            <p:nvSpPr>
              <p:cNvPr id="3" name="Rectangle 3">
                <a:extLst>
                  <a:ext uri="{FF2B5EF4-FFF2-40B4-BE49-F238E27FC236}">
                    <a16:creationId xmlns:a16="http://schemas.microsoft.com/office/drawing/2014/main" id="{0A8C271C-9039-E21B-3436-215E8F6A42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5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55802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2" name="Text Box 46">
            <a:extLst>
              <a:ext uri="{FF2B5EF4-FFF2-40B4-BE49-F238E27FC236}">
                <a16:creationId xmlns:a16="http://schemas.microsoft.com/office/drawing/2014/main" id="{0A1B7FB7-AF6B-4EC4-8E3E-29823BB755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42" y="4604892"/>
            <a:ext cx="240251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/>
              <a:t>(S = {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a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/>
              <a:t>}, H) 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23" name="Text Box 46">
            <a:extLst>
              <a:ext uri="{FF2B5EF4-FFF2-40B4-BE49-F238E27FC236}">
                <a16:creationId xmlns:a16="http://schemas.microsoft.com/office/drawing/2014/main" id="{F29937EA-8681-4950-8960-01BDB495B2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8611" y="4578497"/>
            <a:ext cx="240251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/>
              <a:t>(S’ = {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a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n+1</a:t>
            </a:r>
            <a:r>
              <a:rPr lang="en-US" altLang="en-US" sz="1600" dirty="0"/>
              <a:t>}) 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 Box 46">
                <a:extLst>
                  <a:ext uri="{FF2B5EF4-FFF2-40B4-BE49-F238E27FC236}">
                    <a16:creationId xmlns:a16="http://schemas.microsoft.com/office/drawing/2014/main" id="{4AA588E5-9380-45AA-980A-AE4CD3771A4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85049" y="5076072"/>
                <a:ext cx="2603851" cy="339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/>
                  <a:t>where </a:t>
                </a:r>
                <a:r>
                  <a:rPr lang="en-US" altLang="en-US" sz="16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n+1 </a:t>
                </a:r>
                <a:r>
                  <a:rPr lang="en-US" altLang="en-US" sz="1600" dirty="0"/>
                  <a:t>= |A</a:t>
                </a:r>
                <a14:m>
                  <m:oMath xmlns:m="http://schemas.openxmlformats.org/officeDocument/2006/math">
                    <m:r>
                      <a:rPr lang="en-US" altLang="en-US" sz="16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600" dirty="0"/>
                  <a:t>‒ 2H|</a:t>
                </a:r>
                <a:endParaRPr lang="en-US" altLang="zh-CN" sz="1600" dirty="0">
                  <a:ea typeface="宋体" panose="02010600030101010101" pitchFamily="2" charset="-122"/>
                </a:endParaRPr>
              </a:p>
            </p:txBody>
          </p:sp>
        </mc:Choice>
        <mc:Fallback xmlns="">
          <p:sp>
            <p:nvSpPr>
              <p:cNvPr id="24" name="Text Box 46">
                <a:extLst>
                  <a:ext uri="{FF2B5EF4-FFF2-40B4-BE49-F238E27FC236}">
                    <a16:creationId xmlns:a16="http://schemas.microsoft.com/office/drawing/2014/main" id="{4AA588E5-9380-45AA-980A-AE4CD3771A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85049" y="5076072"/>
                <a:ext cx="2603851" cy="339388"/>
              </a:xfrm>
              <a:prstGeom prst="rect">
                <a:avLst/>
              </a:prstGeom>
              <a:blipFill>
                <a:blip r:embed="rId5"/>
                <a:stretch>
                  <a:fillRect l="-1405" t="-7273" b="-2363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 Box 46">
                <a:extLst>
                  <a:ext uri="{FF2B5EF4-FFF2-40B4-BE49-F238E27FC236}">
                    <a16:creationId xmlns:a16="http://schemas.microsoft.com/office/drawing/2014/main" id="{970563C2-6801-4723-BE49-8EED9FCD920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85048" y="5356776"/>
                <a:ext cx="2603851" cy="339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/>
                  <a:t>and  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A</a:t>
                </a:r>
                <a:r>
                  <a:rPr lang="en-US" altLang="en-US" sz="1600" dirty="0"/>
                  <a:t> 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1600" dirty="0"/>
                  <a:t>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pt-BR" altLang="en-US" sz="16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en-US" sz="16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en-US" sz="16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en-US" sz="16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16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en-US" sz="16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altLang="zh-CN" sz="1600" dirty="0">
                  <a:ea typeface="宋体" panose="02010600030101010101" pitchFamily="2" charset="-122"/>
                </a:endParaRPr>
              </a:p>
            </p:txBody>
          </p:sp>
        </mc:Choice>
        <mc:Fallback xmlns="">
          <p:sp>
            <p:nvSpPr>
              <p:cNvPr id="27" name="Text Box 46">
                <a:extLst>
                  <a:ext uri="{FF2B5EF4-FFF2-40B4-BE49-F238E27FC236}">
                    <a16:creationId xmlns:a16="http://schemas.microsoft.com/office/drawing/2014/main" id="{970563C2-6801-4723-BE49-8EED9FCD92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85048" y="5356776"/>
                <a:ext cx="2603851" cy="339388"/>
              </a:xfrm>
              <a:prstGeom prst="rect">
                <a:avLst/>
              </a:prstGeom>
              <a:blipFill>
                <a:blip r:embed="rId6"/>
                <a:stretch>
                  <a:fillRect l="-1405" t="-109091" b="-17454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78138C7-2DB2-4E55-8027-53E3A866F339}"/>
              </a:ext>
            </a:extLst>
          </p:cNvPr>
          <p:cNvCxnSpPr>
            <a:cxnSpLocks/>
          </p:cNvCxnSpPr>
          <p:nvPr/>
        </p:nvCxnSpPr>
        <p:spPr>
          <a:xfrm>
            <a:off x="4572000" y="4774169"/>
            <a:ext cx="1162884" cy="108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37B12224-48B9-33C1-4C19-3B75FBECBFFE}"/>
              </a:ext>
            </a:extLst>
          </p:cNvPr>
          <p:cNvGrpSpPr/>
          <p:nvPr/>
        </p:nvGrpSpPr>
        <p:grpSpPr>
          <a:xfrm>
            <a:off x="835365" y="2825210"/>
            <a:ext cx="7234439" cy="1089842"/>
            <a:chOff x="871472" y="2589714"/>
            <a:chExt cx="7234439" cy="10898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A4DC672D-89E6-FD1C-7C95-CBC8882810C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71472" y="2589714"/>
                  <a:ext cx="7234439" cy="1089842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>
                      <a:solidFill>
                        <a:schemeClr val="tx1"/>
                      </a:solidFill>
                      <a:latin typeface="+mn-lt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altLang="en-US" sz="1400" dirty="0">
                      <a:solidFill>
                        <a:srgbClr val="FF0000"/>
                      </a:solidFill>
                    </a:rPr>
                    <a:t>Subset-Sum.</a:t>
                  </a:r>
                  <a:r>
                    <a:rPr lang="en-US" altLang="en-US" sz="1400" dirty="0"/>
                    <a:t> Given a set S = {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…, 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</a:t>
                  </a:r>
                  <a:r>
                    <a:rPr lang="en-US" altLang="en-US" sz="1400" dirty="0"/>
                    <a:t>} of integers and an integer H, is there a subset S’ of S whose sum is exactly H, i.e.,  </a:t>
                  </a:r>
                  <a14:m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pt-BR" alt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en-US" sz="1400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altLang="en-US" sz="1400" b="0" i="1" baseline="3000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a14:m>
                  <a:r>
                    <a:rPr lang="en-US" altLang="en-US" sz="1400" dirty="0"/>
                    <a:t> = H ?</a:t>
                  </a:r>
                </a:p>
                <a:p>
                  <a:pPr marL="0" indent="0">
                    <a:buNone/>
                  </a:pPr>
                  <a:r>
                    <a:rPr lang="en-US" altLang="en-US" sz="1400" dirty="0">
                      <a:solidFill>
                        <a:srgbClr val="FF0000"/>
                      </a:solidFill>
                    </a:rPr>
                    <a:t>Partition.</a:t>
                  </a:r>
                  <a:r>
                    <a:rPr lang="en-US" altLang="en-US" sz="1400" dirty="0"/>
                    <a:t> Given a set S = {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…, 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</a:t>
                  </a:r>
                  <a:r>
                    <a:rPr lang="en-US" altLang="en-US" sz="1400" dirty="0"/>
                    <a:t>} of integers, is there a partition of S into two parts S</a:t>
                  </a:r>
                  <a:r>
                    <a:rPr lang="en-US" altLang="en-US" sz="1400" baseline="-25000" dirty="0"/>
                    <a:t>1</a:t>
                  </a:r>
                  <a:r>
                    <a:rPr lang="en-US" altLang="en-US" sz="1400" dirty="0"/>
                    <a:t> and S</a:t>
                  </a:r>
                  <a:r>
                    <a:rPr lang="en-US" altLang="en-US" sz="1400" baseline="-25000" dirty="0"/>
                    <a:t>2</a:t>
                  </a:r>
                  <a:r>
                    <a:rPr lang="en-US" altLang="en-US" sz="1400" dirty="0"/>
                    <a:t> that have the same sum, i.e.,  </a:t>
                  </a:r>
                  <a14:m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pt-BR" altLang="en-US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en-US" sz="1400" i="1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en-US" sz="1400" i="1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altLang="en-US" sz="1400" b="0" i="1" baseline="-2500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a14:m>
                  <a:r>
                    <a:rPr lang="en-US" altLang="en-US" sz="1400" dirty="0"/>
                    <a:t> = </a:t>
                  </a:r>
                  <a14:m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pt-BR" altLang="en-US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en-US" sz="1400" i="1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en-US" sz="1400" i="1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altLang="en-US" sz="1400" b="0" i="1" baseline="-2500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a14:m>
                  <a:r>
                    <a:rPr lang="en-US" altLang="en-US" sz="1400" dirty="0"/>
                    <a:t> ?</a:t>
                  </a:r>
                </a:p>
                <a:p>
                  <a:pPr marL="0" indent="0">
                    <a:buNone/>
                  </a:pPr>
                  <a:endParaRPr lang="en-US" altLang="en-US" sz="1400" dirty="0"/>
                </a:p>
              </p:txBody>
            </p:sp>
          </mc:Choice>
          <mc:Fallback xmlns="">
            <p:sp>
              <p:nvSpPr>
                <p:cNvPr id="10" name="Rectangle 3">
                  <a:extLst>
                    <a:ext uri="{FF2B5EF4-FFF2-40B4-BE49-F238E27FC236}">
                      <a16:creationId xmlns:a16="http://schemas.microsoft.com/office/drawing/2014/main" id="{8B9602ED-2485-4082-B0D9-F7011681BCF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71472" y="2589714"/>
                  <a:ext cx="7234439" cy="1089842"/>
                </a:xfrm>
                <a:prstGeom prst="rect">
                  <a:avLst/>
                </a:prstGeom>
                <a:blipFill>
                  <a:blip r:embed="rId2"/>
                  <a:stretch>
                    <a:fillRect l="-168" t="-8242" r="-420" b="-36813"/>
                  </a:stretch>
                </a:blip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591186A3-B16F-4FF7-15BF-25EECC2269D5}"/>
                </a:ext>
              </a:extLst>
            </p:cNvPr>
            <p:cNvCxnSpPr>
              <a:cxnSpLocks/>
            </p:cNvCxnSpPr>
            <p:nvPr/>
          </p:nvCxnSpPr>
          <p:spPr>
            <a:xfrm>
              <a:off x="871472" y="3098754"/>
              <a:ext cx="723443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 Box 46">
            <a:extLst>
              <a:ext uri="{FF2B5EF4-FFF2-40B4-BE49-F238E27FC236}">
                <a16:creationId xmlns:a16="http://schemas.microsoft.com/office/drawing/2014/main" id="{B354B975-D51C-EF5A-1942-2CEFEBA323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379793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Example 4.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Partition</a:t>
            </a:r>
            <a:r>
              <a:rPr lang="en-US" altLang="zh-CN" sz="2000" dirty="0">
                <a:ea typeface="宋体" panose="02010600030101010101" pitchFamily="2" charset="-122"/>
              </a:rPr>
              <a:t> is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–complete.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5E7A1A73-8D85-7E06-7491-88C597DBBC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365" y="4023982"/>
            <a:ext cx="14065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We show: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 Box 46">
                <a:extLst>
                  <a:ext uri="{FF2B5EF4-FFF2-40B4-BE49-F238E27FC236}">
                    <a16:creationId xmlns:a16="http://schemas.microsoft.com/office/drawing/2014/main" id="{0EE59AB9-F27B-ADFF-E31F-5F59964A280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29466" y="4033405"/>
                <a:ext cx="615578" cy="41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zh-CN" sz="2000" dirty="0">
                    <a:ea typeface="宋体" panose="02010600030101010101" pitchFamily="2" charset="-122"/>
                  </a:rPr>
                  <a:t>   </a:t>
                </a:r>
              </a:p>
            </p:txBody>
          </p:sp>
        </mc:Choice>
        <mc:Fallback xmlns="">
          <p:sp>
            <p:nvSpPr>
              <p:cNvPr id="12" name="Text Box 46">
                <a:extLst>
                  <a:ext uri="{FF2B5EF4-FFF2-40B4-BE49-F238E27FC236}">
                    <a16:creationId xmlns:a16="http://schemas.microsoft.com/office/drawing/2014/main" id="{0EE59AB9-F27B-ADFF-E31F-5F59964A2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29466" y="4033405"/>
                <a:ext cx="615578" cy="418513"/>
              </a:xfrm>
              <a:prstGeom prst="rect">
                <a:avLst/>
              </a:prstGeom>
              <a:blipFill>
                <a:blip r:embed="rId7"/>
                <a:stretch>
                  <a:fillRect b="-147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 Box 46">
            <a:extLst>
              <a:ext uri="{FF2B5EF4-FFF2-40B4-BE49-F238E27FC236}">
                <a16:creationId xmlns:a16="http://schemas.microsoft.com/office/drawing/2014/main" id="{D13B3231-6B27-2D79-12DB-222B38485D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9753" y="4051808"/>
            <a:ext cx="123811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Partition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14" name="Text Box 46">
            <a:extLst>
              <a:ext uri="{FF2B5EF4-FFF2-40B4-BE49-F238E27FC236}">
                <a16:creationId xmlns:a16="http://schemas.microsoft.com/office/drawing/2014/main" id="{BA2F0C87-46FE-0B7A-32F8-EA6FA853BA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4892" y="4057673"/>
            <a:ext cx="152986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896D357C-A00F-1A56-1989-B30114F22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1716261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We have four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 problems: </a:t>
            </a:r>
            <a:r>
              <a:rPr lang="en-US" altLang="en-US" sz="2000" dirty="0">
                <a:solidFill>
                  <a:srgbClr val="00B050"/>
                </a:solidFill>
              </a:rPr>
              <a:t>SAT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rgbClr val="00B050"/>
                </a:solidFill>
              </a:rPr>
              <a:t>IS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rgbClr val="00B050"/>
                </a:solidFill>
              </a:rPr>
              <a:t>VC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rgbClr val="00B050"/>
                </a:solidFill>
              </a:rPr>
              <a:t>Subset-Sum</a:t>
            </a:r>
            <a:r>
              <a:rPr lang="en-US" altLang="en-US" sz="2000" dirty="0"/>
              <a:t>.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3">
                <a:extLst>
                  <a:ext uri="{FF2B5EF4-FFF2-40B4-BE49-F238E27FC236}">
                    <a16:creationId xmlns:a16="http://schemas.microsoft.com/office/drawing/2014/main" id="{CDECDAF2-AAB2-EC62-A5A2-50B9144D139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 </a:t>
                </a:r>
              </a:p>
            </p:txBody>
          </p:sp>
        </mc:Choice>
        <mc:Fallback xmlns="">
          <p:sp>
            <p:nvSpPr>
              <p:cNvPr id="26" name="Rectangle 3">
                <a:extLst>
                  <a:ext uri="{FF2B5EF4-FFF2-40B4-BE49-F238E27FC236}">
                    <a16:creationId xmlns:a16="http://schemas.microsoft.com/office/drawing/2014/main" id="{CDECDAF2-AAB2-EC62-A5A2-50B9144D13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8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19073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2" name="Text Box 46">
            <a:extLst>
              <a:ext uri="{FF2B5EF4-FFF2-40B4-BE49-F238E27FC236}">
                <a16:creationId xmlns:a16="http://schemas.microsoft.com/office/drawing/2014/main" id="{0A1B7FB7-AF6B-4EC4-8E3E-29823BB755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42" y="4604892"/>
            <a:ext cx="240251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/>
              <a:t>(S = {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a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/>
              <a:t>}, H) 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23" name="Text Box 46">
            <a:extLst>
              <a:ext uri="{FF2B5EF4-FFF2-40B4-BE49-F238E27FC236}">
                <a16:creationId xmlns:a16="http://schemas.microsoft.com/office/drawing/2014/main" id="{F29937EA-8681-4950-8960-01BDB495B2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8611" y="4578497"/>
            <a:ext cx="240251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/>
              <a:t>(S’ = {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a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n+1</a:t>
            </a:r>
            <a:r>
              <a:rPr lang="en-US" altLang="en-US" sz="1600" dirty="0"/>
              <a:t>}) 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 Box 46">
                <a:extLst>
                  <a:ext uri="{FF2B5EF4-FFF2-40B4-BE49-F238E27FC236}">
                    <a16:creationId xmlns:a16="http://schemas.microsoft.com/office/drawing/2014/main" id="{4AA588E5-9380-45AA-980A-AE4CD3771A4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85049" y="5076072"/>
                <a:ext cx="2603851" cy="339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/>
                  <a:t>where </a:t>
                </a:r>
                <a:r>
                  <a:rPr lang="en-US" altLang="en-US" sz="16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n+1 </a:t>
                </a:r>
                <a:r>
                  <a:rPr lang="en-US" altLang="en-US" sz="1600" dirty="0"/>
                  <a:t>= |A</a:t>
                </a:r>
                <a14:m>
                  <m:oMath xmlns:m="http://schemas.openxmlformats.org/officeDocument/2006/math">
                    <m:r>
                      <a:rPr lang="en-US" altLang="en-US" sz="16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600" dirty="0"/>
                  <a:t>‒ 2H|</a:t>
                </a:r>
                <a:endParaRPr lang="en-US" altLang="zh-CN" sz="1600" dirty="0">
                  <a:ea typeface="宋体" panose="02010600030101010101" pitchFamily="2" charset="-122"/>
                </a:endParaRPr>
              </a:p>
            </p:txBody>
          </p:sp>
        </mc:Choice>
        <mc:Fallback xmlns="">
          <p:sp>
            <p:nvSpPr>
              <p:cNvPr id="24" name="Text Box 46">
                <a:extLst>
                  <a:ext uri="{FF2B5EF4-FFF2-40B4-BE49-F238E27FC236}">
                    <a16:creationId xmlns:a16="http://schemas.microsoft.com/office/drawing/2014/main" id="{4AA588E5-9380-45AA-980A-AE4CD3771A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85049" y="5076072"/>
                <a:ext cx="2603851" cy="339388"/>
              </a:xfrm>
              <a:prstGeom prst="rect">
                <a:avLst/>
              </a:prstGeom>
              <a:blipFill>
                <a:blip r:embed="rId5"/>
                <a:stretch>
                  <a:fillRect l="-1405" t="-7273" b="-2363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3518EC05-7064-40D9-B30F-D445D673146A}"/>
              </a:ext>
            </a:extLst>
          </p:cNvPr>
          <p:cNvSpPr/>
          <p:nvPr/>
        </p:nvSpPr>
        <p:spPr>
          <a:xfrm>
            <a:off x="759580" y="5751613"/>
            <a:ext cx="754602" cy="6214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E59DDA-2621-40DF-B9CC-74C7FE6BAC59}"/>
              </a:ext>
            </a:extLst>
          </p:cNvPr>
          <p:cNvSpPr txBox="1"/>
          <p:nvPr/>
        </p:nvSpPr>
        <p:spPr>
          <a:xfrm>
            <a:off x="975619" y="5872412"/>
            <a:ext cx="3225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H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3440410-687B-42A7-B73B-6D78A043524B}"/>
              </a:ext>
            </a:extLst>
          </p:cNvPr>
          <p:cNvSpPr/>
          <p:nvPr/>
        </p:nvSpPr>
        <p:spPr>
          <a:xfrm>
            <a:off x="1804505" y="5283209"/>
            <a:ext cx="754602" cy="108984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F8148E9-FD38-40AA-A2C1-11053000D147}"/>
              </a:ext>
            </a:extLst>
          </p:cNvPr>
          <p:cNvSpPr txBox="1"/>
          <p:nvPr/>
        </p:nvSpPr>
        <p:spPr>
          <a:xfrm>
            <a:off x="1852534" y="5723777"/>
            <a:ext cx="7546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 </a:t>
            </a:r>
            <a:r>
              <a:rPr lang="en-US" altLang="en-US" sz="1600" dirty="0"/>
              <a:t>‒</a:t>
            </a:r>
            <a:r>
              <a:rPr lang="en-US" sz="1600" dirty="0"/>
              <a:t> 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 Box 46">
                <a:extLst>
                  <a:ext uri="{FF2B5EF4-FFF2-40B4-BE49-F238E27FC236}">
                    <a16:creationId xmlns:a16="http://schemas.microsoft.com/office/drawing/2014/main" id="{970563C2-6801-4723-BE49-8EED9FCD920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85048" y="5356776"/>
                <a:ext cx="2603851" cy="339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/>
                  <a:t>and  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A</a:t>
                </a:r>
                <a:r>
                  <a:rPr lang="en-US" altLang="en-US" sz="1600" dirty="0"/>
                  <a:t> 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1600" dirty="0"/>
                  <a:t>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pt-BR" altLang="en-US" sz="16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en-US" sz="16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en-US" sz="16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en-US" sz="16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16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en-US" sz="16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altLang="zh-CN" sz="1600" dirty="0">
                  <a:ea typeface="宋体" panose="02010600030101010101" pitchFamily="2" charset="-122"/>
                </a:endParaRPr>
              </a:p>
            </p:txBody>
          </p:sp>
        </mc:Choice>
        <mc:Fallback xmlns="">
          <p:sp>
            <p:nvSpPr>
              <p:cNvPr id="27" name="Text Box 46">
                <a:extLst>
                  <a:ext uri="{FF2B5EF4-FFF2-40B4-BE49-F238E27FC236}">
                    <a16:creationId xmlns:a16="http://schemas.microsoft.com/office/drawing/2014/main" id="{970563C2-6801-4723-BE49-8EED9FCD92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85048" y="5356776"/>
                <a:ext cx="2603851" cy="339388"/>
              </a:xfrm>
              <a:prstGeom prst="rect">
                <a:avLst/>
              </a:prstGeom>
              <a:blipFill>
                <a:blip r:embed="rId6"/>
                <a:stretch>
                  <a:fillRect l="-1405" t="-109091" b="-17454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ectangle 27">
            <a:extLst>
              <a:ext uri="{FF2B5EF4-FFF2-40B4-BE49-F238E27FC236}">
                <a16:creationId xmlns:a16="http://schemas.microsoft.com/office/drawing/2014/main" id="{7A79506B-AE5E-4DB9-98F0-D98F26D4A979}"/>
              </a:ext>
            </a:extLst>
          </p:cNvPr>
          <p:cNvSpPr/>
          <p:nvPr/>
        </p:nvSpPr>
        <p:spPr>
          <a:xfrm>
            <a:off x="760587" y="5283209"/>
            <a:ext cx="754602" cy="4684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BD3B067-8970-4E27-8A18-597BFE6F96B6}"/>
              </a:ext>
            </a:extLst>
          </p:cNvPr>
          <p:cNvSpPr txBox="1"/>
          <p:nvPr/>
        </p:nvSpPr>
        <p:spPr>
          <a:xfrm>
            <a:off x="919616" y="5324824"/>
            <a:ext cx="5020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n+1</a:t>
            </a:r>
            <a:endParaRPr lang="en-US" sz="1600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78138C7-2DB2-4E55-8027-53E3A866F339}"/>
              </a:ext>
            </a:extLst>
          </p:cNvPr>
          <p:cNvCxnSpPr>
            <a:cxnSpLocks/>
          </p:cNvCxnSpPr>
          <p:nvPr/>
        </p:nvCxnSpPr>
        <p:spPr>
          <a:xfrm>
            <a:off x="4572000" y="4774169"/>
            <a:ext cx="1162884" cy="108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C965723A-B3ED-4144-91B4-2A7E7EA21F36}"/>
              </a:ext>
            </a:extLst>
          </p:cNvPr>
          <p:cNvGrpSpPr/>
          <p:nvPr/>
        </p:nvGrpSpPr>
        <p:grpSpPr>
          <a:xfrm>
            <a:off x="3434795" y="5283208"/>
            <a:ext cx="754602" cy="1089841"/>
            <a:chOff x="4087857" y="5317754"/>
            <a:chExt cx="754602" cy="1089841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8454334-8965-472B-A498-7C672B29FB57}"/>
                </a:ext>
              </a:extLst>
            </p:cNvPr>
            <p:cNvSpPr/>
            <p:nvPr/>
          </p:nvSpPr>
          <p:spPr>
            <a:xfrm>
              <a:off x="4087857" y="5317754"/>
              <a:ext cx="754602" cy="108984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B2DED92-041D-45F4-B191-B0142E3D78D7}"/>
                </a:ext>
              </a:extLst>
            </p:cNvPr>
            <p:cNvSpPr txBox="1"/>
            <p:nvPr/>
          </p:nvSpPr>
          <p:spPr>
            <a:xfrm>
              <a:off x="4319585" y="5722659"/>
              <a:ext cx="358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H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8A967F6-BB72-41D5-9166-EE104AEAC4C0}"/>
              </a:ext>
            </a:extLst>
          </p:cNvPr>
          <p:cNvGrpSpPr/>
          <p:nvPr/>
        </p:nvGrpSpPr>
        <p:grpSpPr>
          <a:xfrm>
            <a:off x="4470842" y="5277962"/>
            <a:ext cx="762473" cy="1089841"/>
            <a:chOff x="5159872" y="5507588"/>
            <a:chExt cx="762473" cy="1089841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9B904877-3F45-4800-9996-869A2433521E}"/>
                </a:ext>
              </a:extLst>
            </p:cNvPr>
            <p:cNvSpPr/>
            <p:nvPr/>
          </p:nvSpPr>
          <p:spPr>
            <a:xfrm>
              <a:off x="5167743" y="5975992"/>
              <a:ext cx="754602" cy="62143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7E5BF95-AF07-4FF7-937A-FB06E03813CD}"/>
                </a:ext>
              </a:extLst>
            </p:cNvPr>
            <p:cNvSpPr txBox="1"/>
            <p:nvPr/>
          </p:nvSpPr>
          <p:spPr>
            <a:xfrm>
              <a:off x="5218277" y="6122908"/>
              <a:ext cx="68640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A </a:t>
              </a:r>
              <a:r>
                <a:rPr lang="en-US" altLang="en-US" sz="1600" dirty="0"/>
                <a:t>‒</a:t>
              </a:r>
              <a:r>
                <a:rPr lang="en-US" sz="1600" dirty="0"/>
                <a:t> H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E787B3A-4BB0-4D34-85DA-402BBFCFD7D1}"/>
                </a:ext>
              </a:extLst>
            </p:cNvPr>
            <p:cNvSpPr/>
            <p:nvPr/>
          </p:nvSpPr>
          <p:spPr>
            <a:xfrm>
              <a:off x="5159872" y="5507588"/>
              <a:ext cx="754602" cy="46840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F5DB238-178B-4638-BB8E-F95CEEDEDA89}"/>
                </a:ext>
              </a:extLst>
            </p:cNvPr>
            <p:cNvSpPr txBox="1"/>
            <p:nvPr/>
          </p:nvSpPr>
          <p:spPr>
            <a:xfrm>
              <a:off x="5327779" y="5549203"/>
              <a:ext cx="5020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6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6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n+1</a:t>
              </a:r>
              <a:endParaRPr lang="en-US" sz="1600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A69BBB0-016F-B687-A7F1-A778FE960B78}"/>
              </a:ext>
            </a:extLst>
          </p:cNvPr>
          <p:cNvGrpSpPr/>
          <p:nvPr/>
        </p:nvGrpSpPr>
        <p:grpSpPr>
          <a:xfrm>
            <a:off x="835365" y="2825210"/>
            <a:ext cx="7234439" cy="1089842"/>
            <a:chOff x="871472" y="2589714"/>
            <a:chExt cx="7234439" cy="10898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3">
                  <a:extLst>
                    <a:ext uri="{FF2B5EF4-FFF2-40B4-BE49-F238E27FC236}">
                      <a16:creationId xmlns:a16="http://schemas.microsoft.com/office/drawing/2014/main" id="{998FEA2B-DE03-CAD4-7B42-DCC2B614551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71472" y="2589714"/>
                  <a:ext cx="7234439" cy="1089842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>
                      <a:solidFill>
                        <a:schemeClr val="tx1"/>
                      </a:solidFill>
                      <a:latin typeface="+mn-lt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altLang="en-US" sz="1400" dirty="0">
                      <a:solidFill>
                        <a:srgbClr val="FF0000"/>
                      </a:solidFill>
                    </a:rPr>
                    <a:t>Subset-Sum.</a:t>
                  </a:r>
                  <a:r>
                    <a:rPr lang="en-US" altLang="en-US" sz="1400" dirty="0"/>
                    <a:t> Given a set S = {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…, 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</a:t>
                  </a:r>
                  <a:r>
                    <a:rPr lang="en-US" altLang="en-US" sz="1400" dirty="0"/>
                    <a:t>} of integers and an integer H, is there a subset S’ of S whose sum is exactly H, i.e.,  </a:t>
                  </a:r>
                  <a14:m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pt-BR" alt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en-US" sz="1400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altLang="en-US" sz="1400" b="0" i="1" baseline="3000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a14:m>
                  <a:r>
                    <a:rPr lang="en-US" altLang="en-US" sz="1400" dirty="0"/>
                    <a:t> = H ?</a:t>
                  </a:r>
                </a:p>
                <a:p>
                  <a:pPr marL="0" indent="0">
                    <a:buNone/>
                  </a:pPr>
                  <a:r>
                    <a:rPr lang="en-US" altLang="en-US" sz="1400" dirty="0">
                      <a:solidFill>
                        <a:srgbClr val="FF0000"/>
                      </a:solidFill>
                    </a:rPr>
                    <a:t>Partition.</a:t>
                  </a:r>
                  <a:r>
                    <a:rPr lang="en-US" altLang="en-US" sz="1400" dirty="0"/>
                    <a:t> Given a set S = {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…, 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</a:t>
                  </a:r>
                  <a:r>
                    <a:rPr lang="en-US" altLang="en-US" sz="1400" dirty="0"/>
                    <a:t>} of integers, is there a partition of S into two parts S</a:t>
                  </a:r>
                  <a:r>
                    <a:rPr lang="en-US" altLang="en-US" sz="1400" baseline="-25000" dirty="0"/>
                    <a:t>1</a:t>
                  </a:r>
                  <a:r>
                    <a:rPr lang="en-US" altLang="en-US" sz="1400" dirty="0"/>
                    <a:t> and S</a:t>
                  </a:r>
                  <a:r>
                    <a:rPr lang="en-US" altLang="en-US" sz="1400" baseline="-25000" dirty="0"/>
                    <a:t>2</a:t>
                  </a:r>
                  <a:r>
                    <a:rPr lang="en-US" altLang="en-US" sz="1400" dirty="0"/>
                    <a:t> that have the same sum, i.e.,  </a:t>
                  </a:r>
                  <a14:m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pt-BR" altLang="en-US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en-US" sz="1400" i="1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en-US" sz="1400" i="1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altLang="en-US" sz="1400" b="0" i="1" baseline="-2500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a14:m>
                  <a:r>
                    <a:rPr lang="en-US" altLang="en-US" sz="1400" dirty="0"/>
                    <a:t> = </a:t>
                  </a:r>
                  <a14:m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pt-BR" altLang="en-US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en-US" sz="1400" i="1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en-US" sz="1400" i="1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altLang="en-US" sz="1400" b="0" i="1" baseline="-2500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a14:m>
                  <a:r>
                    <a:rPr lang="en-US" altLang="en-US" sz="1400" dirty="0"/>
                    <a:t> ?</a:t>
                  </a:r>
                </a:p>
                <a:p>
                  <a:pPr marL="0" indent="0">
                    <a:buNone/>
                  </a:pPr>
                  <a:endParaRPr lang="en-US" altLang="en-US" sz="1400" dirty="0"/>
                </a:p>
              </p:txBody>
            </p:sp>
          </mc:Choice>
          <mc:Fallback xmlns="">
            <p:sp>
              <p:nvSpPr>
                <p:cNvPr id="10" name="Rectangle 3">
                  <a:extLst>
                    <a:ext uri="{FF2B5EF4-FFF2-40B4-BE49-F238E27FC236}">
                      <a16:creationId xmlns:a16="http://schemas.microsoft.com/office/drawing/2014/main" id="{8B9602ED-2485-4082-B0D9-F7011681BCF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71472" y="2589714"/>
                  <a:ext cx="7234439" cy="1089842"/>
                </a:xfrm>
                <a:prstGeom prst="rect">
                  <a:avLst/>
                </a:prstGeom>
                <a:blipFill>
                  <a:blip r:embed="rId2"/>
                  <a:stretch>
                    <a:fillRect l="-168" t="-8242" r="-420" b="-36813"/>
                  </a:stretch>
                </a:blip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40802AD-C513-8066-8516-CBFADF771BD6}"/>
                </a:ext>
              </a:extLst>
            </p:cNvPr>
            <p:cNvCxnSpPr>
              <a:cxnSpLocks/>
            </p:cNvCxnSpPr>
            <p:nvPr/>
          </p:nvCxnSpPr>
          <p:spPr>
            <a:xfrm>
              <a:off x="871472" y="3098754"/>
              <a:ext cx="723443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Box 46">
            <a:extLst>
              <a:ext uri="{FF2B5EF4-FFF2-40B4-BE49-F238E27FC236}">
                <a16:creationId xmlns:a16="http://schemas.microsoft.com/office/drawing/2014/main" id="{6ADEA13E-E08B-37C2-78A8-282A12302D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379793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Example 4.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Partition</a:t>
            </a:r>
            <a:r>
              <a:rPr lang="en-US" altLang="zh-CN" sz="2000" dirty="0">
                <a:ea typeface="宋体" panose="02010600030101010101" pitchFamily="2" charset="-122"/>
              </a:rPr>
              <a:t> is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–complete.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14" name="Text Box 46">
            <a:extLst>
              <a:ext uri="{FF2B5EF4-FFF2-40B4-BE49-F238E27FC236}">
                <a16:creationId xmlns:a16="http://schemas.microsoft.com/office/drawing/2014/main" id="{966BE732-9191-CFFB-DA2C-187BCC7F09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365" y="4023982"/>
            <a:ext cx="14065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We show: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 Box 46">
                <a:extLst>
                  <a:ext uri="{FF2B5EF4-FFF2-40B4-BE49-F238E27FC236}">
                    <a16:creationId xmlns:a16="http://schemas.microsoft.com/office/drawing/2014/main" id="{83D7B4A5-AE2D-8441-F9DD-B338CD8D4C1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29466" y="4033405"/>
                <a:ext cx="615578" cy="41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zh-CN" sz="2000" dirty="0">
                    <a:ea typeface="宋体" panose="02010600030101010101" pitchFamily="2" charset="-122"/>
                  </a:rPr>
                  <a:t>   </a:t>
                </a:r>
              </a:p>
            </p:txBody>
          </p:sp>
        </mc:Choice>
        <mc:Fallback xmlns="">
          <p:sp>
            <p:nvSpPr>
              <p:cNvPr id="15" name="Text Box 46">
                <a:extLst>
                  <a:ext uri="{FF2B5EF4-FFF2-40B4-BE49-F238E27FC236}">
                    <a16:creationId xmlns:a16="http://schemas.microsoft.com/office/drawing/2014/main" id="{83D7B4A5-AE2D-8441-F9DD-B338CD8D4C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29466" y="4033405"/>
                <a:ext cx="615578" cy="418513"/>
              </a:xfrm>
              <a:prstGeom prst="rect">
                <a:avLst/>
              </a:prstGeom>
              <a:blipFill>
                <a:blip r:embed="rId7"/>
                <a:stretch>
                  <a:fillRect b="-147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 Box 46">
            <a:extLst>
              <a:ext uri="{FF2B5EF4-FFF2-40B4-BE49-F238E27FC236}">
                <a16:creationId xmlns:a16="http://schemas.microsoft.com/office/drawing/2014/main" id="{47ADB899-D219-78AF-6048-BB79398767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9753" y="4051808"/>
            <a:ext cx="123811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Partition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39" name="Text Box 46">
            <a:extLst>
              <a:ext uri="{FF2B5EF4-FFF2-40B4-BE49-F238E27FC236}">
                <a16:creationId xmlns:a16="http://schemas.microsoft.com/office/drawing/2014/main" id="{00D14677-1F43-4C91-730D-930C9A39BF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4892" y="4057673"/>
            <a:ext cx="152986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40" name="Text Box 46">
            <a:extLst>
              <a:ext uri="{FF2B5EF4-FFF2-40B4-BE49-F238E27FC236}">
                <a16:creationId xmlns:a16="http://schemas.microsoft.com/office/drawing/2014/main" id="{7A2BE603-F6A5-A0A3-D1BB-5997E4FE2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1716261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We have four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 problems: </a:t>
            </a:r>
            <a:r>
              <a:rPr lang="en-US" altLang="en-US" sz="2000" dirty="0">
                <a:solidFill>
                  <a:srgbClr val="00B050"/>
                </a:solidFill>
              </a:rPr>
              <a:t>SAT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rgbClr val="00B050"/>
                </a:solidFill>
              </a:rPr>
              <a:t>IS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rgbClr val="00B050"/>
                </a:solidFill>
              </a:rPr>
              <a:t>VC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rgbClr val="00B050"/>
                </a:solidFill>
              </a:rPr>
              <a:t>Subset-Sum</a:t>
            </a:r>
            <a:r>
              <a:rPr lang="en-US" altLang="en-US" sz="2000" dirty="0"/>
              <a:t>.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3">
                <a:extLst>
                  <a:ext uri="{FF2B5EF4-FFF2-40B4-BE49-F238E27FC236}">
                    <a16:creationId xmlns:a16="http://schemas.microsoft.com/office/drawing/2014/main" id="{7D4272E8-B91E-6C5D-033C-C2C4342AD89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 </a:t>
                </a:r>
              </a:p>
            </p:txBody>
          </p:sp>
        </mc:Choice>
        <mc:Fallback xmlns="">
          <p:sp>
            <p:nvSpPr>
              <p:cNvPr id="41" name="Rectangle 3">
                <a:extLst>
                  <a:ext uri="{FF2B5EF4-FFF2-40B4-BE49-F238E27FC236}">
                    <a16:creationId xmlns:a16="http://schemas.microsoft.com/office/drawing/2014/main" id="{7D4272E8-B91E-6C5D-033C-C2C4342AD8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8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46651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2" name="Text Box 46">
            <a:extLst>
              <a:ext uri="{FF2B5EF4-FFF2-40B4-BE49-F238E27FC236}">
                <a16:creationId xmlns:a16="http://schemas.microsoft.com/office/drawing/2014/main" id="{0A1B7FB7-AF6B-4EC4-8E3E-29823BB755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42" y="4604892"/>
            <a:ext cx="240251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/>
              <a:t>(S = {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a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/>
              <a:t>}, H) 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23" name="Text Box 46">
            <a:extLst>
              <a:ext uri="{FF2B5EF4-FFF2-40B4-BE49-F238E27FC236}">
                <a16:creationId xmlns:a16="http://schemas.microsoft.com/office/drawing/2014/main" id="{F29937EA-8681-4950-8960-01BDB495B2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8611" y="4578497"/>
            <a:ext cx="240251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/>
              <a:t>(S’ = {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a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n+1</a:t>
            </a:r>
            <a:r>
              <a:rPr lang="en-US" altLang="en-US" sz="1600" dirty="0"/>
              <a:t>}) 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 Box 46">
                <a:extLst>
                  <a:ext uri="{FF2B5EF4-FFF2-40B4-BE49-F238E27FC236}">
                    <a16:creationId xmlns:a16="http://schemas.microsoft.com/office/drawing/2014/main" id="{4AA588E5-9380-45AA-980A-AE4CD3771A4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85049" y="5076072"/>
                <a:ext cx="2603851" cy="339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/>
                  <a:t>where </a:t>
                </a:r>
                <a:r>
                  <a:rPr lang="en-US" altLang="en-US" sz="16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n+1 </a:t>
                </a:r>
                <a:r>
                  <a:rPr lang="en-US" altLang="en-US" sz="1600" dirty="0"/>
                  <a:t>= |A</a:t>
                </a:r>
                <a14:m>
                  <m:oMath xmlns:m="http://schemas.openxmlformats.org/officeDocument/2006/math">
                    <m:r>
                      <a:rPr lang="en-US" altLang="en-US" sz="16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1600" dirty="0"/>
                  <a:t>‒ 2H|</a:t>
                </a:r>
                <a:endParaRPr lang="en-US" altLang="zh-CN" sz="1600" dirty="0">
                  <a:ea typeface="宋体" panose="02010600030101010101" pitchFamily="2" charset="-122"/>
                </a:endParaRPr>
              </a:p>
            </p:txBody>
          </p:sp>
        </mc:Choice>
        <mc:Fallback xmlns="">
          <p:sp>
            <p:nvSpPr>
              <p:cNvPr id="24" name="Text Box 46">
                <a:extLst>
                  <a:ext uri="{FF2B5EF4-FFF2-40B4-BE49-F238E27FC236}">
                    <a16:creationId xmlns:a16="http://schemas.microsoft.com/office/drawing/2014/main" id="{4AA588E5-9380-45AA-980A-AE4CD3771A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85049" y="5076072"/>
                <a:ext cx="2603851" cy="339388"/>
              </a:xfrm>
              <a:prstGeom prst="rect">
                <a:avLst/>
              </a:prstGeom>
              <a:blipFill>
                <a:blip r:embed="rId5"/>
                <a:stretch>
                  <a:fillRect l="-1405" t="-7273" b="-2363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3518EC05-7064-40D9-B30F-D445D673146A}"/>
              </a:ext>
            </a:extLst>
          </p:cNvPr>
          <p:cNvSpPr/>
          <p:nvPr/>
        </p:nvSpPr>
        <p:spPr>
          <a:xfrm>
            <a:off x="759580" y="5751613"/>
            <a:ext cx="754602" cy="6214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E59DDA-2621-40DF-B9CC-74C7FE6BAC59}"/>
              </a:ext>
            </a:extLst>
          </p:cNvPr>
          <p:cNvSpPr txBox="1"/>
          <p:nvPr/>
        </p:nvSpPr>
        <p:spPr>
          <a:xfrm>
            <a:off x="975619" y="5872412"/>
            <a:ext cx="3225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H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3440410-687B-42A7-B73B-6D78A043524B}"/>
              </a:ext>
            </a:extLst>
          </p:cNvPr>
          <p:cNvSpPr/>
          <p:nvPr/>
        </p:nvSpPr>
        <p:spPr>
          <a:xfrm>
            <a:off x="1804505" y="5283209"/>
            <a:ext cx="754602" cy="108984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F8148E9-FD38-40AA-A2C1-11053000D147}"/>
              </a:ext>
            </a:extLst>
          </p:cNvPr>
          <p:cNvSpPr txBox="1"/>
          <p:nvPr/>
        </p:nvSpPr>
        <p:spPr>
          <a:xfrm>
            <a:off x="1852534" y="5723777"/>
            <a:ext cx="7546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 </a:t>
            </a:r>
            <a:r>
              <a:rPr lang="en-US" altLang="en-US" sz="1600" dirty="0"/>
              <a:t>‒</a:t>
            </a:r>
            <a:r>
              <a:rPr lang="en-US" sz="1600" dirty="0"/>
              <a:t> 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 Box 46">
                <a:extLst>
                  <a:ext uri="{FF2B5EF4-FFF2-40B4-BE49-F238E27FC236}">
                    <a16:creationId xmlns:a16="http://schemas.microsoft.com/office/drawing/2014/main" id="{970563C2-6801-4723-BE49-8EED9FCD920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85048" y="5356776"/>
                <a:ext cx="2603851" cy="339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/>
                  <a:t>and  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A</a:t>
                </a:r>
                <a:r>
                  <a:rPr lang="en-US" altLang="en-US" sz="1600" dirty="0"/>
                  <a:t> 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1600" dirty="0"/>
                  <a:t>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pt-BR" altLang="en-US" sz="16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en-US" sz="16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en-US" sz="16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en-US" sz="16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16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en-US" sz="16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altLang="zh-CN" sz="1600" dirty="0">
                  <a:ea typeface="宋体" panose="02010600030101010101" pitchFamily="2" charset="-122"/>
                </a:endParaRPr>
              </a:p>
            </p:txBody>
          </p:sp>
        </mc:Choice>
        <mc:Fallback xmlns="">
          <p:sp>
            <p:nvSpPr>
              <p:cNvPr id="27" name="Text Box 46">
                <a:extLst>
                  <a:ext uri="{FF2B5EF4-FFF2-40B4-BE49-F238E27FC236}">
                    <a16:creationId xmlns:a16="http://schemas.microsoft.com/office/drawing/2014/main" id="{970563C2-6801-4723-BE49-8EED9FCD92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85048" y="5356776"/>
                <a:ext cx="2603851" cy="339388"/>
              </a:xfrm>
              <a:prstGeom prst="rect">
                <a:avLst/>
              </a:prstGeom>
              <a:blipFill>
                <a:blip r:embed="rId6"/>
                <a:stretch>
                  <a:fillRect l="-1405" t="-109091" b="-17454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ectangle 27">
            <a:extLst>
              <a:ext uri="{FF2B5EF4-FFF2-40B4-BE49-F238E27FC236}">
                <a16:creationId xmlns:a16="http://schemas.microsoft.com/office/drawing/2014/main" id="{7A79506B-AE5E-4DB9-98F0-D98F26D4A979}"/>
              </a:ext>
            </a:extLst>
          </p:cNvPr>
          <p:cNvSpPr/>
          <p:nvPr/>
        </p:nvSpPr>
        <p:spPr>
          <a:xfrm>
            <a:off x="760587" y="5283209"/>
            <a:ext cx="754602" cy="4684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BD3B067-8970-4E27-8A18-597BFE6F96B6}"/>
              </a:ext>
            </a:extLst>
          </p:cNvPr>
          <p:cNvSpPr txBox="1"/>
          <p:nvPr/>
        </p:nvSpPr>
        <p:spPr>
          <a:xfrm>
            <a:off x="919616" y="5324824"/>
            <a:ext cx="5020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n+1</a:t>
            </a:r>
            <a:endParaRPr lang="en-US" sz="1600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78138C7-2DB2-4E55-8027-53E3A866F339}"/>
              </a:ext>
            </a:extLst>
          </p:cNvPr>
          <p:cNvCxnSpPr>
            <a:cxnSpLocks/>
          </p:cNvCxnSpPr>
          <p:nvPr/>
        </p:nvCxnSpPr>
        <p:spPr>
          <a:xfrm>
            <a:off x="4572000" y="4774169"/>
            <a:ext cx="1162884" cy="108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C965723A-B3ED-4144-91B4-2A7E7EA21F36}"/>
              </a:ext>
            </a:extLst>
          </p:cNvPr>
          <p:cNvGrpSpPr/>
          <p:nvPr/>
        </p:nvGrpSpPr>
        <p:grpSpPr>
          <a:xfrm>
            <a:off x="3434795" y="5283208"/>
            <a:ext cx="754602" cy="1089841"/>
            <a:chOff x="4087857" y="5317754"/>
            <a:chExt cx="754602" cy="1089841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8454334-8965-472B-A498-7C672B29FB57}"/>
                </a:ext>
              </a:extLst>
            </p:cNvPr>
            <p:cNvSpPr/>
            <p:nvPr/>
          </p:nvSpPr>
          <p:spPr>
            <a:xfrm>
              <a:off x="4087857" y="5317754"/>
              <a:ext cx="754602" cy="108984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B2DED92-041D-45F4-B191-B0142E3D78D7}"/>
                </a:ext>
              </a:extLst>
            </p:cNvPr>
            <p:cNvSpPr txBox="1"/>
            <p:nvPr/>
          </p:nvSpPr>
          <p:spPr>
            <a:xfrm>
              <a:off x="4319585" y="5722659"/>
              <a:ext cx="358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H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8A967F6-BB72-41D5-9166-EE104AEAC4C0}"/>
              </a:ext>
            </a:extLst>
          </p:cNvPr>
          <p:cNvGrpSpPr/>
          <p:nvPr/>
        </p:nvGrpSpPr>
        <p:grpSpPr>
          <a:xfrm>
            <a:off x="4470842" y="5277962"/>
            <a:ext cx="762473" cy="1089841"/>
            <a:chOff x="5159872" y="5507588"/>
            <a:chExt cx="762473" cy="1089841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9B904877-3F45-4800-9996-869A2433521E}"/>
                </a:ext>
              </a:extLst>
            </p:cNvPr>
            <p:cNvSpPr/>
            <p:nvPr/>
          </p:nvSpPr>
          <p:spPr>
            <a:xfrm>
              <a:off x="5167743" y="5975992"/>
              <a:ext cx="754602" cy="62143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7E5BF95-AF07-4FF7-937A-FB06E03813CD}"/>
                </a:ext>
              </a:extLst>
            </p:cNvPr>
            <p:cNvSpPr txBox="1"/>
            <p:nvPr/>
          </p:nvSpPr>
          <p:spPr>
            <a:xfrm>
              <a:off x="5235369" y="6122908"/>
              <a:ext cx="68640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A </a:t>
              </a:r>
              <a:r>
                <a:rPr lang="en-US" altLang="en-US" sz="1600" dirty="0"/>
                <a:t>‒</a:t>
              </a:r>
              <a:r>
                <a:rPr lang="en-US" sz="1600" dirty="0"/>
                <a:t> H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E787B3A-4BB0-4D34-85DA-402BBFCFD7D1}"/>
                </a:ext>
              </a:extLst>
            </p:cNvPr>
            <p:cNvSpPr/>
            <p:nvPr/>
          </p:nvSpPr>
          <p:spPr>
            <a:xfrm>
              <a:off x="5159872" y="5507588"/>
              <a:ext cx="754602" cy="46840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F5DB238-178B-4638-BB8E-F95CEEDEDA89}"/>
                </a:ext>
              </a:extLst>
            </p:cNvPr>
            <p:cNvSpPr txBox="1"/>
            <p:nvPr/>
          </p:nvSpPr>
          <p:spPr>
            <a:xfrm>
              <a:off x="5327779" y="5549203"/>
              <a:ext cx="5020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6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6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n+1</a:t>
              </a:r>
              <a:endParaRPr lang="en-US" sz="1600" dirty="0"/>
            </a:p>
          </p:txBody>
        </p:sp>
      </p:grpSp>
      <p:sp>
        <p:nvSpPr>
          <p:cNvPr id="38" name="Text Box 46">
            <a:extLst>
              <a:ext uri="{FF2B5EF4-FFF2-40B4-BE49-F238E27FC236}">
                <a16:creationId xmlns:a16="http://schemas.microsoft.com/office/drawing/2014/main" id="{1ABAFBA1-57BA-4519-9E68-54F558A6A3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3765" y="5855185"/>
            <a:ext cx="2667442" cy="83099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(S, H) is a yes for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zh-CN" sz="1600" dirty="0">
                <a:ea typeface="宋体" panose="02010600030101010101" pitchFamily="2" charset="-122"/>
              </a:rPr>
              <a:t> if and only if S’ is a yes for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Partition</a:t>
            </a:r>
            <a:r>
              <a:rPr lang="en-US" altLang="zh-CN" sz="1600" dirty="0">
                <a:ea typeface="宋体" panose="02010600030101010101" pitchFamily="2" charset="-122"/>
              </a:rPr>
              <a:t>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719D1C7-D38A-E469-6661-C50C0184F972}"/>
              </a:ext>
            </a:extLst>
          </p:cNvPr>
          <p:cNvGrpSpPr/>
          <p:nvPr/>
        </p:nvGrpSpPr>
        <p:grpSpPr>
          <a:xfrm>
            <a:off x="835365" y="2825210"/>
            <a:ext cx="7234439" cy="1089842"/>
            <a:chOff x="871472" y="2589714"/>
            <a:chExt cx="7234439" cy="10898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3">
                  <a:extLst>
                    <a:ext uri="{FF2B5EF4-FFF2-40B4-BE49-F238E27FC236}">
                      <a16:creationId xmlns:a16="http://schemas.microsoft.com/office/drawing/2014/main" id="{296F3851-BE81-D858-66D9-9EE723F8ABD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71472" y="2589714"/>
                  <a:ext cx="7234439" cy="1089842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>
                      <a:solidFill>
                        <a:schemeClr val="tx1"/>
                      </a:solidFill>
                      <a:latin typeface="+mn-lt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altLang="en-US" sz="1400" dirty="0">
                      <a:solidFill>
                        <a:srgbClr val="FF0000"/>
                      </a:solidFill>
                    </a:rPr>
                    <a:t>Subset-Sum.</a:t>
                  </a:r>
                  <a:r>
                    <a:rPr lang="en-US" altLang="en-US" sz="1400" dirty="0"/>
                    <a:t> Given a set S = {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…, 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</a:t>
                  </a:r>
                  <a:r>
                    <a:rPr lang="en-US" altLang="en-US" sz="1400" dirty="0"/>
                    <a:t>} of integers and an integer H, is there a subset S’ of S whose sum is exactly H, i.e.,  </a:t>
                  </a:r>
                  <a14:m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pt-BR" alt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en-US" sz="1400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altLang="en-US" sz="1400" b="0" i="1" baseline="3000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en-US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a14:m>
                  <a:r>
                    <a:rPr lang="en-US" altLang="en-US" sz="1400" dirty="0"/>
                    <a:t> = H ?</a:t>
                  </a:r>
                </a:p>
                <a:p>
                  <a:pPr marL="0" indent="0">
                    <a:buNone/>
                  </a:pPr>
                  <a:r>
                    <a:rPr lang="en-US" altLang="en-US" sz="1400" dirty="0">
                      <a:solidFill>
                        <a:srgbClr val="FF0000"/>
                      </a:solidFill>
                    </a:rPr>
                    <a:t>Partition.</a:t>
                  </a:r>
                  <a:r>
                    <a:rPr lang="en-US" altLang="en-US" sz="1400" dirty="0"/>
                    <a:t> Given a set S = {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…, a</a:t>
                  </a:r>
                  <a:r>
                    <a:rPr lang="en-US" altLang="en-US" sz="14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</a:t>
                  </a:r>
                  <a:r>
                    <a:rPr lang="en-US" altLang="en-US" sz="1400" dirty="0"/>
                    <a:t>} of integers, is there a partition of S into two parts S</a:t>
                  </a:r>
                  <a:r>
                    <a:rPr lang="en-US" altLang="en-US" sz="1400" baseline="-25000" dirty="0"/>
                    <a:t>1</a:t>
                  </a:r>
                  <a:r>
                    <a:rPr lang="en-US" altLang="en-US" sz="1400" dirty="0"/>
                    <a:t> and S</a:t>
                  </a:r>
                  <a:r>
                    <a:rPr lang="en-US" altLang="en-US" sz="1400" baseline="-25000" dirty="0"/>
                    <a:t>2</a:t>
                  </a:r>
                  <a:r>
                    <a:rPr lang="en-US" altLang="en-US" sz="1400" dirty="0"/>
                    <a:t> that have the same sum, i.e.,  </a:t>
                  </a:r>
                  <a14:m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pt-BR" altLang="en-US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en-US" sz="1400" i="1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en-US" sz="1400" i="1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altLang="en-US" sz="1400" b="0" i="1" baseline="-2500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a14:m>
                  <a:r>
                    <a:rPr lang="en-US" altLang="en-US" sz="1400" dirty="0"/>
                    <a:t> = </a:t>
                  </a:r>
                  <a14:m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pt-BR" altLang="en-US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en-US" sz="1400" i="1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en-US" sz="1400" i="1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altLang="en-US" sz="1400" b="0" i="1" baseline="-2500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a14:m>
                  <a:r>
                    <a:rPr lang="en-US" altLang="en-US" sz="1400" dirty="0"/>
                    <a:t> ?</a:t>
                  </a:r>
                </a:p>
                <a:p>
                  <a:pPr marL="0" indent="0">
                    <a:buNone/>
                  </a:pPr>
                  <a:endParaRPr lang="en-US" altLang="en-US" sz="1400" dirty="0"/>
                </a:p>
              </p:txBody>
            </p:sp>
          </mc:Choice>
          <mc:Fallback xmlns="">
            <p:sp>
              <p:nvSpPr>
                <p:cNvPr id="10" name="Rectangle 3">
                  <a:extLst>
                    <a:ext uri="{FF2B5EF4-FFF2-40B4-BE49-F238E27FC236}">
                      <a16:creationId xmlns:a16="http://schemas.microsoft.com/office/drawing/2014/main" id="{8B9602ED-2485-4082-B0D9-F7011681BCF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71472" y="2589714"/>
                  <a:ext cx="7234439" cy="1089842"/>
                </a:xfrm>
                <a:prstGeom prst="rect">
                  <a:avLst/>
                </a:prstGeom>
                <a:blipFill>
                  <a:blip r:embed="rId2"/>
                  <a:stretch>
                    <a:fillRect l="-168" t="-8242" r="-420" b="-36813"/>
                  </a:stretch>
                </a:blip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9B0FEDD-1B50-E8DD-D938-B2DD1A9047F7}"/>
                </a:ext>
              </a:extLst>
            </p:cNvPr>
            <p:cNvCxnSpPr>
              <a:cxnSpLocks/>
            </p:cNvCxnSpPr>
            <p:nvPr/>
          </p:nvCxnSpPr>
          <p:spPr>
            <a:xfrm>
              <a:off x="871472" y="3098754"/>
              <a:ext cx="723443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Box 46">
            <a:extLst>
              <a:ext uri="{FF2B5EF4-FFF2-40B4-BE49-F238E27FC236}">
                <a16:creationId xmlns:a16="http://schemas.microsoft.com/office/drawing/2014/main" id="{33A68BAB-BE80-FD45-4D8D-7090F7830A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379793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Example 4.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Partition</a:t>
            </a:r>
            <a:r>
              <a:rPr lang="en-US" altLang="zh-CN" sz="2000" dirty="0">
                <a:ea typeface="宋体" panose="02010600030101010101" pitchFamily="2" charset="-122"/>
              </a:rPr>
              <a:t> is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–complete.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14" name="Text Box 46">
            <a:extLst>
              <a:ext uri="{FF2B5EF4-FFF2-40B4-BE49-F238E27FC236}">
                <a16:creationId xmlns:a16="http://schemas.microsoft.com/office/drawing/2014/main" id="{21E5A9B8-8505-EEB6-688A-9C27EC79DB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365" y="4023982"/>
            <a:ext cx="14065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We show: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 Box 46">
                <a:extLst>
                  <a:ext uri="{FF2B5EF4-FFF2-40B4-BE49-F238E27FC236}">
                    <a16:creationId xmlns:a16="http://schemas.microsoft.com/office/drawing/2014/main" id="{CF8D893A-6848-EAE4-4AAE-E4296C405CC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29466" y="4033405"/>
                <a:ext cx="615578" cy="41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zh-CN" sz="2000" dirty="0">
                    <a:ea typeface="宋体" panose="02010600030101010101" pitchFamily="2" charset="-122"/>
                  </a:rPr>
                  <a:t>   </a:t>
                </a:r>
              </a:p>
            </p:txBody>
          </p:sp>
        </mc:Choice>
        <mc:Fallback xmlns="">
          <p:sp>
            <p:nvSpPr>
              <p:cNvPr id="15" name="Text Box 46">
                <a:extLst>
                  <a:ext uri="{FF2B5EF4-FFF2-40B4-BE49-F238E27FC236}">
                    <a16:creationId xmlns:a16="http://schemas.microsoft.com/office/drawing/2014/main" id="{CF8D893A-6848-EAE4-4AAE-E4296C405C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29466" y="4033405"/>
                <a:ext cx="615578" cy="418513"/>
              </a:xfrm>
              <a:prstGeom prst="rect">
                <a:avLst/>
              </a:prstGeom>
              <a:blipFill>
                <a:blip r:embed="rId7"/>
                <a:stretch>
                  <a:fillRect b="-147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Box 46">
            <a:extLst>
              <a:ext uri="{FF2B5EF4-FFF2-40B4-BE49-F238E27FC236}">
                <a16:creationId xmlns:a16="http://schemas.microsoft.com/office/drawing/2014/main" id="{76BC6118-EFB0-5D0A-9229-524539EAE3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9753" y="4051808"/>
            <a:ext cx="123811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Partition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40" name="Text Box 46">
            <a:extLst>
              <a:ext uri="{FF2B5EF4-FFF2-40B4-BE49-F238E27FC236}">
                <a16:creationId xmlns:a16="http://schemas.microsoft.com/office/drawing/2014/main" id="{823D51B5-45A4-B4A6-DD6D-33A31B5795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4892" y="4057673"/>
            <a:ext cx="152986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Subset-Sum</a:t>
            </a:r>
            <a:r>
              <a:rPr lang="en-US" altLang="en-US" sz="2000" dirty="0"/>
              <a:t>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41" name="Text Box 46">
            <a:extLst>
              <a:ext uri="{FF2B5EF4-FFF2-40B4-BE49-F238E27FC236}">
                <a16:creationId xmlns:a16="http://schemas.microsoft.com/office/drawing/2014/main" id="{DF879CCD-DB1C-753B-B8D4-D74DE0DB41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1716261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We have four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 problems: </a:t>
            </a:r>
            <a:r>
              <a:rPr lang="en-US" altLang="en-US" sz="2000" dirty="0">
                <a:solidFill>
                  <a:srgbClr val="00B050"/>
                </a:solidFill>
              </a:rPr>
              <a:t>SAT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rgbClr val="00B050"/>
                </a:solidFill>
              </a:rPr>
              <a:t>IS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rgbClr val="00B050"/>
                </a:solidFill>
              </a:rPr>
              <a:t>VC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rgbClr val="00B050"/>
                </a:solidFill>
              </a:rPr>
              <a:t>Subset-Sum</a:t>
            </a:r>
            <a:r>
              <a:rPr lang="en-US" altLang="en-US" sz="2000" dirty="0"/>
              <a:t>.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3">
                <a:extLst>
                  <a:ext uri="{FF2B5EF4-FFF2-40B4-BE49-F238E27FC236}">
                    <a16:creationId xmlns:a16="http://schemas.microsoft.com/office/drawing/2014/main" id="{8503B907-6181-E34A-C0A5-34E2CF1BFB5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 </a:t>
                </a:r>
              </a:p>
            </p:txBody>
          </p:sp>
        </mc:Choice>
        <mc:Fallback xmlns="">
          <p:sp>
            <p:nvSpPr>
              <p:cNvPr id="42" name="Rectangle 3">
                <a:extLst>
                  <a:ext uri="{FF2B5EF4-FFF2-40B4-BE49-F238E27FC236}">
                    <a16:creationId xmlns:a16="http://schemas.microsoft.com/office/drawing/2014/main" id="{8503B907-6181-E34A-C0A5-34E2CF1BFB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8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04524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3">
                <a:extLst>
                  <a:ext uri="{FF2B5EF4-FFF2-40B4-BE49-F238E27FC236}">
                    <a16:creationId xmlns:a16="http://schemas.microsoft.com/office/drawing/2014/main" id="{08DAE207-7B9C-4C33-9750-B48D305FA51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81810" y="2409666"/>
                <a:ext cx="7234439" cy="2473052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>
                    <a:solidFill>
                      <a:srgbClr val="00B050"/>
                    </a:solidFill>
                  </a:rPr>
                  <a:t>Satisfiability (SAT). </a:t>
                </a:r>
                <a:r>
                  <a:rPr lang="en-US" altLang="en-US" sz="1400" dirty="0"/>
                  <a:t>Given a CNF formula F = F(x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, x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, …, </a:t>
                </a:r>
                <a:r>
                  <a:rPr lang="en-US" altLang="en-US" sz="1400" dirty="0" err="1"/>
                  <a:t>x</a:t>
                </a:r>
                <a:r>
                  <a:rPr lang="en-US" altLang="en-US" sz="1400" baseline="-25000" dirty="0" err="1"/>
                  <a:t>n</a:t>
                </a:r>
                <a:r>
                  <a:rPr lang="en-US" altLang="en-US" sz="1400" dirty="0"/>
                  <a:t>), is there an assignment to x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, x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, …, </a:t>
                </a:r>
                <a:r>
                  <a:rPr lang="en-US" altLang="en-US" sz="1400" dirty="0" err="1"/>
                  <a:t>x</a:t>
                </a:r>
                <a:r>
                  <a:rPr lang="en-US" altLang="en-US" sz="1400" baseline="-25000" dirty="0" err="1"/>
                  <a:t>n</a:t>
                </a:r>
                <a:r>
                  <a:rPr lang="en-US" altLang="en-US" sz="1400" dirty="0"/>
                  <a:t> to make F = true?</a:t>
                </a:r>
              </a:p>
              <a:p>
                <a:pPr marL="0" indent="0">
                  <a:buNone/>
                </a:pPr>
                <a:r>
                  <a:rPr lang="en-US" altLang="en-US" sz="1400" dirty="0">
                    <a:solidFill>
                      <a:srgbClr val="00B050"/>
                    </a:solidFill>
                  </a:rPr>
                  <a:t>Independent Set (IS). </a:t>
                </a:r>
                <a:r>
                  <a:rPr lang="en-US" altLang="en-US" sz="1400" dirty="0"/>
                  <a:t>Given (G, k), where G is a graph and k is an integer, can we find a set I of k vertices in G such that no two vertices in I are adjacent?</a:t>
                </a:r>
              </a:p>
              <a:p>
                <a:pPr marL="0" indent="0">
                  <a:buNone/>
                </a:pPr>
                <a:r>
                  <a:rPr lang="en-US" altLang="en-US" sz="1400" dirty="0">
                    <a:solidFill>
                      <a:srgbClr val="00B050"/>
                    </a:solidFill>
                  </a:rPr>
                  <a:t>Vertex-Cover (VC). </a:t>
                </a:r>
                <a:r>
                  <a:rPr lang="en-US" altLang="en-US" sz="1400" dirty="0"/>
                  <a:t>Given a graph G and an integer k, can we find a set C of k vertices in G such that every edge of G has at least one end in C?</a:t>
                </a:r>
              </a:p>
              <a:p>
                <a:pPr marL="0" indent="0">
                  <a:buNone/>
                </a:pPr>
                <a:r>
                  <a:rPr lang="en-US" altLang="en-US" sz="1400" dirty="0">
                    <a:solidFill>
                      <a:srgbClr val="00B050"/>
                    </a:solidFill>
                  </a:rPr>
                  <a:t>Subset-Sum.</a:t>
                </a:r>
                <a:r>
                  <a:rPr lang="en-US" altLang="en-US" sz="1400" dirty="0"/>
                  <a:t> Given a set S = {</a:t>
                </a:r>
                <a:r>
                  <a:rPr lang="en-US" altLang="en-US" sz="1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altLang="en-US" sz="1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a</a:t>
                </a:r>
                <a:r>
                  <a:rPr lang="en-US" altLang="en-US" sz="1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…, a</a:t>
                </a:r>
                <a:r>
                  <a:rPr lang="en-US" altLang="en-US" sz="1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en-US" sz="1400" dirty="0"/>
                  <a:t>} of integers and an integer H, is there a subset S’ of S whose sum is exactly H, i.e.,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pt-BR" altLang="en-US" sz="1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23"/>
                              </m:r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m:rPr>
                                <m:brk m:alnAt="23"/>
                              </m:r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altLang="en-US" sz="1400" i="1" baseline="30000">
                            <a:latin typeface="Cambria Math" panose="02040503050406030204" pitchFamily="18" charset="0"/>
                          </a:rPr>
                          <m:t>′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altLang="en-US" sz="1400" dirty="0"/>
                  <a:t> = H ?</a:t>
                </a:r>
              </a:p>
              <a:p>
                <a:pPr marL="0" indent="0">
                  <a:buNone/>
                </a:pPr>
                <a:r>
                  <a:rPr lang="en-US" altLang="en-US" sz="1400" dirty="0">
                    <a:solidFill>
                      <a:srgbClr val="00B050"/>
                    </a:solidFill>
                  </a:rPr>
                  <a:t>Partition.</a:t>
                </a:r>
                <a:r>
                  <a:rPr lang="en-US" altLang="en-US" sz="1400" dirty="0"/>
                  <a:t> Given a set S = {</a:t>
                </a:r>
                <a:r>
                  <a:rPr lang="en-US" altLang="en-US" sz="1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altLang="en-US" sz="1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a</a:t>
                </a:r>
                <a:r>
                  <a:rPr lang="en-US" altLang="en-US" sz="1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…, a</a:t>
                </a:r>
                <a:r>
                  <a:rPr lang="en-US" altLang="en-US" sz="1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en-US" sz="1400" dirty="0"/>
                  <a:t>} of integers, is there a partition of S into two parts S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and S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 that have the same sum, i.e.,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pt-BR" altLang="en-US" sz="1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23"/>
                              </m:r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m:rPr>
                                <m:brk m:alnAt="23"/>
                              </m:r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altLang="en-US" sz="1400" i="1" baseline="-2500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altLang="en-US" sz="1400" dirty="0"/>
                  <a:t> 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pt-BR" altLang="en-US" sz="1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23"/>
                              </m:r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m:rPr>
                                <m:brk m:alnAt="23"/>
                              </m:r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altLang="en-US" sz="1400" i="1" baseline="-2500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altLang="en-US" sz="1400" dirty="0"/>
                  <a:t> ?</a:t>
                </a:r>
              </a:p>
              <a:p>
                <a:pPr marL="0" indent="0">
                  <a:buNone/>
                </a:pPr>
                <a:endParaRPr lang="en-US" altLang="en-US" sz="1400" dirty="0"/>
              </a:p>
              <a:p>
                <a:pPr marL="0" indent="0">
                  <a:buNone/>
                </a:pPr>
                <a:endParaRPr lang="en-US" altLang="en-US" sz="1400" dirty="0"/>
              </a:p>
            </p:txBody>
          </p:sp>
        </mc:Choice>
        <mc:Fallback xmlns="">
          <p:sp>
            <p:nvSpPr>
              <p:cNvPr id="12" name="Rectangle 3">
                <a:extLst>
                  <a:ext uri="{FF2B5EF4-FFF2-40B4-BE49-F238E27FC236}">
                    <a16:creationId xmlns:a16="http://schemas.microsoft.com/office/drawing/2014/main" id="{08DAE207-7B9C-4C33-9750-B48D305FA5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1810" y="2409666"/>
                <a:ext cx="7234439" cy="2473052"/>
              </a:xfrm>
              <a:prstGeom prst="rect">
                <a:avLst/>
              </a:prstGeom>
              <a:blipFill>
                <a:blip r:embed="rId2"/>
                <a:stretch>
                  <a:fillRect l="-168" r="-505" b="-17359"/>
                </a:stretch>
              </a:blipFill>
              <a:ln w="1905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41D91BC-21AC-4D81-A9B3-13EBBF7D0203}"/>
              </a:ext>
            </a:extLst>
          </p:cNvPr>
          <p:cNvCxnSpPr>
            <a:cxnSpLocks/>
          </p:cNvCxnSpPr>
          <p:nvPr/>
        </p:nvCxnSpPr>
        <p:spPr>
          <a:xfrm>
            <a:off x="881810" y="2938392"/>
            <a:ext cx="723443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F24E173-38F5-4929-8AB5-492162374020}"/>
              </a:ext>
            </a:extLst>
          </p:cNvPr>
          <p:cNvCxnSpPr>
            <a:cxnSpLocks/>
          </p:cNvCxnSpPr>
          <p:nvPr/>
        </p:nvCxnSpPr>
        <p:spPr>
          <a:xfrm>
            <a:off x="871472" y="3393134"/>
            <a:ext cx="723443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2EC7E28-82D1-48B6-B8C0-51857F34C582}"/>
              </a:ext>
            </a:extLst>
          </p:cNvPr>
          <p:cNvCxnSpPr>
            <a:cxnSpLocks/>
          </p:cNvCxnSpPr>
          <p:nvPr/>
        </p:nvCxnSpPr>
        <p:spPr>
          <a:xfrm>
            <a:off x="871472" y="3856253"/>
            <a:ext cx="723443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D983681-913B-4F12-8DF4-BB729DDC31AA}"/>
              </a:ext>
            </a:extLst>
          </p:cNvPr>
          <p:cNvCxnSpPr>
            <a:cxnSpLocks/>
          </p:cNvCxnSpPr>
          <p:nvPr/>
        </p:nvCxnSpPr>
        <p:spPr>
          <a:xfrm>
            <a:off x="881810" y="4328249"/>
            <a:ext cx="723443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Box 46">
            <a:extLst>
              <a:ext uri="{FF2B5EF4-FFF2-40B4-BE49-F238E27FC236}">
                <a16:creationId xmlns:a16="http://schemas.microsoft.com/office/drawing/2014/main" id="{2265CB3A-16EA-45BA-8EC7-B62106FCAF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794" y="1612224"/>
            <a:ext cx="744046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We have five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 problems: </a:t>
            </a:r>
            <a:r>
              <a:rPr lang="en-US" altLang="en-US" sz="2000" dirty="0">
                <a:solidFill>
                  <a:srgbClr val="00B050"/>
                </a:solidFill>
              </a:rPr>
              <a:t>SAT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rgbClr val="00B050"/>
                </a:solidFill>
              </a:rPr>
              <a:t>IS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rgbClr val="00B050"/>
                </a:solidFill>
              </a:rPr>
              <a:t>VC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rgbClr val="00B050"/>
                </a:solidFill>
              </a:rPr>
              <a:t>Subset-Sum</a:t>
            </a:r>
            <a:r>
              <a:rPr lang="en-US" altLang="en-US" sz="2000" dirty="0"/>
              <a:t>, and</a:t>
            </a:r>
            <a:r>
              <a:rPr lang="en-US" altLang="en-US" sz="2000" dirty="0">
                <a:solidFill>
                  <a:srgbClr val="FF0000"/>
                </a:solidFill>
              </a:rPr>
              <a:t> </a:t>
            </a:r>
            <a:r>
              <a:rPr lang="en-US" altLang="en-US" sz="2000" dirty="0">
                <a:solidFill>
                  <a:srgbClr val="00B050"/>
                </a:solidFill>
              </a:rPr>
              <a:t>Partition</a:t>
            </a:r>
            <a:r>
              <a:rPr lang="en-US" altLang="en-US" sz="2000" dirty="0"/>
              <a:t>.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3">
                <a:extLst>
                  <a:ext uri="{FF2B5EF4-FFF2-40B4-BE49-F238E27FC236}">
                    <a16:creationId xmlns:a16="http://schemas.microsoft.com/office/drawing/2014/main" id="{4E3983A6-616A-9D33-6DC1-EFC1500A461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 </a:t>
                </a:r>
              </a:p>
            </p:txBody>
          </p:sp>
        </mc:Choice>
        <mc:Fallback xmlns="">
          <p:sp>
            <p:nvSpPr>
              <p:cNvPr id="2" name="Rectangle 3">
                <a:extLst>
                  <a:ext uri="{FF2B5EF4-FFF2-40B4-BE49-F238E27FC236}">
                    <a16:creationId xmlns:a16="http://schemas.microsoft.com/office/drawing/2014/main" id="{4E3983A6-616A-9D33-6DC1-EFC1500A46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3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92866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33A3B40F-CBEE-4C35-B4EC-62D53ED9B3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4953722"/>
            <a:ext cx="729555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Using this technique, thousands of </a:t>
            </a:r>
            <a:r>
              <a:rPr lang="en-US" altLang="en-US" sz="16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600" dirty="0"/>
              <a:t>–hard problems have been proved. Under the belief </a:t>
            </a:r>
            <a:r>
              <a:rPr lang="en-US" altLang="en-US" sz="1600" dirty="0">
                <a:solidFill>
                  <a:srgbClr val="FF0000"/>
                </a:solidFill>
                <a:latin typeface="Lucida Handwriting" panose="03010101010101010101" pitchFamily="66" charset="0"/>
              </a:rPr>
              <a:t>P</a:t>
            </a:r>
            <a:r>
              <a:rPr lang="en-US" altLang="en-US" sz="1600" dirty="0">
                <a:latin typeface="Lucida Handwriting" panose="03010101010101010101" pitchFamily="66" charset="0"/>
              </a:rPr>
              <a:t> </a:t>
            </a:r>
            <a:r>
              <a:rPr lang="en-US" altLang="en-US" sz="1600" dirty="0"/>
              <a:t>≠ </a:t>
            </a:r>
            <a:r>
              <a:rPr lang="en-US" altLang="en-US" sz="16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600" dirty="0"/>
              <a:t>, none of these problems can be solved efficiently.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3">
                <a:extLst>
                  <a:ext uri="{FF2B5EF4-FFF2-40B4-BE49-F238E27FC236}">
                    <a16:creationId xmlns:a16="http://schemas.microsoft.com/office/drawing/2014/main" id="{EAB0D020-9F9B-1E30-E749-25F011A6F68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81810" y="2409666"/>
                <a:ext cx="7234439" cy="2473052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>
                    <a:solidFill>
                      <a:srgbClr val="00B050"/>
                    </a:solidFill>
                  </a:rPr>
                  <a:t>Satisfiability (SAT). </a:t>
                </a:r>
                <a:r>
                  <a:rPr lang="en-US" altLang="en-US" sz="1400" dirty="0"/>
                  <a:t>Given a CNF formula F = F(x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, x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, …, </a:t>
                </a:r>
                <a:r>
                  <a:rPr lang="en-US" altLang="en-US" sz="1400" dirty="0" err="1"/>
                  <a:t>x</a:t>
                </a:r>
                <a:r>
                  <a:rPr lang="en-US" altLang="en-US" sz="1400" baseline="-25000" dirty="0" err="1"/>
                  <a:t>n</a:t>
                </a:r>
                <a:r>
                  <a:rPr lang="en-US" altLang="en-US" sz="1400" dirty="0"/>
                  <a:t>), is there an assignment to x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, x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, …, </a:t>
                </a:r>
                <a:r>
                  <a:rPr lang="en-US" altLang="en-US" sz="1400" dirty="0" err="1"/>
                  <a:t>x</a:t>
                </a:r>
                <a:r>
                  <a:rPr lang="en-US" altLang="en-US" sz="1400" baseline="-25000" dirty="0" err="1"/>
                  <a:t>n</a:t>
                </a:r>
                <a:r>
                  <a:rPr lang="en-US" altLang="en-US" sz="1400" dirty="0"/>
                  <a:t> to make F = true?</a:t>
                </a:r>
              </a:p>
              <a:p>
                <a:pPr marL="0" indent="0">
                  <a:buNone/>
                </a:pPr>
                <a:r>
                  <a:rPr lang="en-US" altLang="en-US" sz="1400" dirty="0">
                    <a:solidFill>
                      <a:srgbClr val="00B050"/>
                    </a:solidFill>
                  </a:rPr>
                  <a:t>Independent Set (IS). </a:t>
                </a:r>
                <a:r>
                  <a:rPr lang="en-US" altLang="en-US" sz="1400" dirty="0"/>
                  <a:t>Given (G, k), where G is a graph and k is an integer, can we find a set I of k vertices in G such that no two vertices in I are adjacent?</a:t>
                </a:r>
              </a:p>
              <a:p>
                <a:pPr marL="0" indent="0">
                  <a:buNone/>
                </a:pPr>
                <a:r>
                  <a:rPr lang="en-US" altLang="en-US" sz="1400" dirty="0">
                    <a:solidFill>
                      <a:srgbClr val="00B050"/>
                    </a:solidFill>
                  </a:rPr>
                  <a:t>Vertex-Cover (VC). </a:t>
                </a:r>
                <a:r>
                  <a:rPr lang="en-US" altLang="en-US" sz="1400" dirty="0"/>
                  <a:t>Given a graph G and an integer k, can we find a set C of k vertices in G such that every edge of G has at least one end in C?</a:t>
                </a:r>
              </a:p>
              <a:p>
                <a:pPr marL="0" indent="0">
                  <a:buNone/>
                </a:pPr>
                <a:r>
                  <a:rPr lang="en-US" altLang="en-US" sz="1400" dirty="0">
                    <a:solidFill>
                      <a:srgbClr val="00B050"/>
                    </a:solidFill>
                  </a:rPr>
                  <a:t>Subset-Sum.</a:t>
                </a:r>
                <a:r>
                  <a:rPr lang="en-US" altLang="en-US" sz="1400" dirty="0"/>
                  <a:t> Given a set S = {</a:t>
                </a:r>
                <a:r>
                  <a:rPr lang="en-US" altLang="en-US" sz="1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altLang="en-US" sz="1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a</a:t>
                </a:r>
                <a:r>
                  <a:rPr lang="en-US" altLang="en-US" sz="1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…, a</a:t>
                </a:r>
                <a:r>
                  <a:rPr lang="en-US" altLang="en-US" sz="1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en-US" sz="1400" dirty="0"/>
                  <a:t>} of integers and an integer H, is there a subset S’ of S whose sum is exactly H, i.e.,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pt-BR" altLang="en-US" sz="1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23"/>
                              </m:r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m:rPr>
                                <m:brk m:alnAt="23"/>
                              </m:r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altLang="en-US" sz="1400" i="1" baseline="30000">
                            <a:latin typeface="Cambria Math" panose="02040503050406030204" pitchFamily="18" charset="0"/>
                          </a:rPr>
                          <m:t>′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altLang="en-US" sz="1400" dirty="0"/>
                  <a:t> = H ?</a:t>
                </a:r>
              </a:p>
              <a:p>
                <a:pPr marL="0" indent="0">
                  <a:buNone/>
                </a:pPr>
                <a:r>
                  <a:rPr lang="en-US" altLang="en-US" sz="1400" dirty="0">
                    <a:solidFill>
                      <a:srgbClr val="00B050"/>
                    </a:solidFill>
                  </a:rPr>
                  <a:t>Partition.</a:t>
                </a:r>
                <a:r>
                  <a:rPr lang="en-US" altLang="en-US" sz="1400" dirty="0"/>
                  <a:t> Given a set S = {</a:t>
                </a:r>
                <a:r>
                  <a:rPr lang="en-US" altLang="en-US" sz="1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altLang="en-US" sz="1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a</a:t>
                </a:r>
                <a:r>
                  <a:rPr lang="en-US" altLang="en-US" sz="1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…, a</a:t>
                </a:r>
                <a:r>
                  <a:rPr lang="en-US" altLang="en-US" sz="1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en-US" sz="1400" dirty="0"/>
                  <a:t>} of integers, is there a partition of S into two parts S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and S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 that have the same sum, i.e.,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pt-BR" altLang="en-US" sz="1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23"/>
                              </m:r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m:rPr>
                                <m:brk m:alnAt="23"/>
                              </m:r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altLang="en-US" sz="1400" i="1" baseline="-2500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altLang="en-US" sz="1400" dirty="0"/>
                  <a:t> 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pt-BR" altLang="en-US" sz="1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23"/>
                              </m:r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m:rPr>
                                <m:brk m:alnAt="23"/>
                              </m:r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altLang="en-US" sz="1400" i="1" baseline="-2500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altLang="en-US" sz="1400" dirty="0"/>
                  <a:t> ?</a:t>
                </a:r>
              </a:p>
              <a:p>
                <a:pPr marL="0" indent="0">
                  <a:buNone/>
                </a:pPr>
                <a:endParaRPr lang="en-US" altLang="en-US" sz="1400" dirty="0"/>
              </a:p>
              <a:p>
                <a:pPr marL="0" indent="0">
                  <a:buNone/>
                </a:pPr>
                <a:endParaRPr lang="en-US" altLang="en-US" sz="1400" dirty="0"/>
              </a:p>
            </p:txBody>
          </p:sp>
        </mc:Choice>
        <mc:Fallback xmlns="">
          <p:sp>
            <p:nvSpPr>
              <p:cNvPr id="3" name="Rectangle 3">
                <a:extLst>
                  <a:ext uri="{FF2B5EF4-FFF2-40B4-BE49-F238E27FC236}">
                    <a16:creationId xmlns:a16="http://schemas.microsoft.com/office/drawing/2014/main" id="{EAB0D020-9F9B-1E30-E749-25F011A6F6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1810" y="2409666"/>
                <a:ext cx="7234439" cy="2473052"/>
              </a:xfrm>
              <a:prstGeom prst="rect">
                <a:avLst/>
              </a:prstGeom>
              <a:blipFill>
                <a:blip r:embed="rId2"/>
                <a:stretch>
                  <a:fillRect l="-168" r="-505" b="-17359"/>
                </a:stretch>
              </a:blipFill>
              <a:ln w="1905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47A2543-4839-3DD3-500C-8102A506CD01}"/>
              </a:ext>
            </a:extLst>
          </p:cNvPr>
          <p:cNvCxnSpPr>
            <a:cxnSpLocks/>
          </p:cNvCxnSpPr>
          <p:nvPr/>
        </p:nvCxnSpPr>
        <p:spPr>
          <a:xfrm>
            <a:off x="881810" y="2938392"/>
            <a:ext cx="723443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3CC61D4-2220-442C-BE7D-A2EEBBB66690}"/>
              </a:ext>
            </a:extLst>
          </p:cNvPr>
          <p:cNvCxnSpPr>
            <a:cxnSpLocks/>
          </p:cNvCxnSpPr>
          <p:nvPr/>
        </p:nvCxnSpPr>
        <p:spPr>
          <a:xfrm>
            <a:off x="871472" y="3393134"/>
            <a:ext cx="723443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A8A6390-D472-228D-02B1-43113062F1B8}"/>
              </a:ext>
            </a:extLst>
          </p:cNvPr>
          <p:cNvCxnSpPr>
            <a:cxnSpLocks/>
          </p:cNvCxnSpPr>
          <p:nvPr/>
        </p:nvCxnSpPr>
        <p:spPr>
          <a:xfrm>
            <a:off x="871472" y="3856253"/>
            <a:ext cx="723443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AD6E51D-1BED-4D28-D556-EE739D039996}"/>
              </a:ext>
            </a:extLst>
          </p:cNvPr>
          <p:cNvCxnSpPr>
            <a:cxnSpLocks/>
          </p:cNvCxnSpPr>
          <p:nvPr/>
        </p:nvCxnSpPr>
        <p:spPr>
          <a:xfrm>
            <a:off x="881810" y="4328249"/>
            <a:ext cx="723443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Box 46">
            <a:extLst>
              <a:ext uri="{FF2B5EF4-FFF2-40B4-BE49-F238E27FC236}">
                <a16:creationId xmlns:a16="http://schemas.microsoft.com/office/drawing/2014/main" id="{086C3E51-9CE5-AB6C-361A-8D4E6576D9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794" y="1612224"/>
            <a:ext cx="744046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We have five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 problems: </a:t>
            </a:r>
            <a:r>
              <a:rPr lang="en-US" altLang="en-US" sz="2000" dirty="0">
                <a:solidFill>
                  <a:srgbClr val="00B050"/>
                </a:solidFill>
              </a:rPr>
              <a:t>SAT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rgbClr val="00B050"/>
                </a:solidFill>
              </a:rPr>
              <a:t>IS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rgbClr val="00B050"/>
                </a:solidFill>
              </a:rPr>
              <a:t>VC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rgbClr val="00B050"/>
                </a:solidFill>
              </a:rPr>
              <a:t>Subset-Sum</a:t>
            </a:r>
            <a:r>
              <a:rPr lang="en-US" altLang="en-US" sz="2000" dirty="0"/>
              <a:t>, and</a:t>
            </a:r>
            <a:r>
              <a:rPr lang="en-US" altLang="en-US" sz="2000" dirty="0">
                <a:solidFill>
                  <a:srgbClr val="FF0000"/>
                </a:solidFill>
              </a:rPr>
              <a:t> </a:t>
            </a:r>
            <a:r>
              <a:rPr lang="en-US" altLang="en-US" sz="2000" dirty="0">
                <a:solidFill>
                  <a:srgbClr val="00B050"/>
                </a:solidFill>
              </a:rPr>
              <a:t>Partition</a:t>
            </a:r>
            <a:r>
              <a:rPr lang="en-US" altLang="en-US" sz="2000" dirty="0"/>
              <a:t>.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3">
                <a:extLst>
                  <a:ext uri="{FF2B5EF4-FFF2-40B4-BE49-F238E27FC236}">
                    <a16:creationId xmlns:a16="http://schemas.microsoft.com/office/drawing/2014/main" id="{4A062EA0-2D64-B758-D97A-2FDC15924D3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 </a:t>
                </a:r>
              </a:p>
            </p:txBody>
          </p:sp>
        </mc:Choice>
        <mc:Fallback xmlns="">
          <p:sp>
            <p:nvSpPr>
              <p:cNvPr id="15" name="Rectangle 3">
                <a:extLst>
                  <a:ext uri="{FF2B5EF4-FFF2-40B4-BE49-F238E27FC236}">
                    <a16:creationId xmlns:a16="http://schemas.microsoft.com/office/drawing/2014/main" id="{4A062EA0-2D64-B758-D97A-2FDC15924D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3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52305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33A3B40F-CBEE-4C35-B4EC-62D53ED9B3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4953722"/>
            <a:ext cx="729555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Using this technique, thousands of </a:t>
            </a:r>
            <a:r>
              <a:rPr lang="en-US" altLang="en-US" sz="16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600" dirty="0"/>
              <a:t>–hard problems have been proved. Under the belief </a:t>
            </a:r>
            <a:r>
              <a:rPr lang="en-US" altLang="en-US" sz="1600" dirty="0">
                <a:solidFill>
                  <a:srgbClr val="FF0000"/>
                </a:solidFill>
                <a:latin typeface="Lucida Handwriting" panose="03010101010101010101" pitchFamily="66" charset="0"/>
              </a:rPr>
              <a:t>P</a:t>
            </a:r>
            <a:r>
              <a:rPr lang="en-US" altLang="en-US" sz="1600" dirty="0">
                <a:latin typeface="Lucida Handwriting" panose="03010101010101010101" pitchFamily="66" charset="0"/>
              </a:rPr>
              <a:t> </a:t>
            </a:r>
            <a:r>
              <a:rPr lang="en-US" altLang="en-US" sz="1600" dirty="0"/>
              <a:t>≠ </a:t>
            </a:r>
            <a:r>
              <a:rPr lang="en-US" altLang="en-US" sz="16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600" dirty="0"/>
              <a:t>, none of these problems can be solved efficiently.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17" name="Text Box 46">
            <a:extLst>
              <a:ext uri="{FF2B5EF4-FFF2-40B4-BE49-F238E27FC236}">
                <a16:creationId xmlns:a16="http://schemas.microsoft.com/office/drawing/2014/main" id="{CBD2C8E8-08F2-4D8A-AE8B-5386DDF0A4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1479" y="5538497"/>
            <a:ext cx="75410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This provides a guideline for practical computation: For a problem Q on which you have tried very hard for an efficient algorithm but failed, you may consider to prove that Q is </a:t>
            </a:r>
            <a:r>
              <a:rPr lang="en-US" altLang="en-US" sz="16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600" dirty="0"/>
              <a:t>–hard (so you can stop working on efficient algorithms for Q)</a:t>
            </a:r>
            <a:r>
              <a:rPr lang="en-US" altLang="zh-CN" sz="1600" dirty="0">
                <a:ea typeface="宋体" panose="02010600030101010101" pitchFamily="2" charset="-122"/>
              </a:rPr>
              <a:t>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3">
                <a:extLst>
                  <a:ext uri="{FF2B5EF4-FFF2-40B4-BE49-F238E27FC236}">
                    <a16:creationId xmlns:a16="http://schemas.microsoft.com/office/drawing/2014/main" id="{3C33A5AE-3633-4AC0-9D6C-65C05DCFD90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 </a:t>
                </a:r>
              </a:p>
            </p:txBody>
          </p:sp>
        </mc:Choice>
        <mc:Fallback xmlns="">
          <p:sp>
            <p:nvSpPr>
              <p:cNvPr id="18" name="Rectangle 3">
                <a:extLst>
                  <a:ext uri="{FF2B5EF4-FFF2-40B4-BE49-F238E27FC236}">
                    <a16:creationId xmlns:a16="http://schemas.microsoft.com/office/drawing/2014/main" id="{3C33A5AE-3633-4AC0-9D6C-65C05DCFD9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2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3">
                <a:extLst>
                  <a:ext uri="{FF2B5EF4-FFF2-40B4-BE49-F238E27FC236}">
                    <a16:creationId xmlns:a16="http://schemas.microsoft.com/office/drawing/2014/main" id="{6EA9178D-3531-53ED-EED5-F57B4904113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81810" y="2409666"/>
                <a:ext cx="7234439" cy="2473052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>
                    <a:solidFill>
                      <a:srgbClr val="00B050"/>
                    </a:solidFill>
                  </a:rPr>
                  <a:t>Satisfiability (SAT). </a:t>
                </a:r>
                <a:r>
                  <a:rPr lang="en-US" altLang="en-US" sz="1400" dirty="0"/>
                  <a:t>Given a CNF formula F = F(x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, x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, …, </a:t>
                </a:r>
                <a:r>
                  <a:rPr lang="en-US" altLang="en-US" sz="1400" dirty="0" err="1"/>
                  <a:t>x</a:t>
                </a:r>
                <a:r>
                  <a:rPr lang="en-US" altLang="en-US" sz="1400" baseline="-25000" dirty="0" err="1"/>
                  <a:t>n</a:t>
                </a:r>
                <a:r>
                  <a:rPr lang="en-US" altLang="en-US" sz="1400" dirty="0"/>
                  <a:t>), is there an assignment to x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, x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, …, </a:t>
                </a:r>
                <a:r>
                  <a:rPr lang="en-US" altLang="en-US" sz="1400" dirty="0" err="1"/>
                  <a:t>x</a:t>
                </a:r>
                <a:r>
                  <a:rPr lang="en-US" altLang="en-US" sz="1400" baseline="-25000" dirty="0" err="1"/>
                  <a:t>n</a:t>
                </a:r>
                <a:r>
                  <a:rPr lang="en-US" altLang="en-US" sz="1400" dirty="0"/>
                  <a:t> to make F = true?</a:t>
                </a:r>
              </a:p>
              <a:p>
                <a:pPr marL="0" indent="0">
                  <a:buNone/>
                </a:pPr>
                <a:r>
                  <a:rPr lang="en-US" altLang="en-US" sz="1400" dirty="0">
                    <a:solidFill>
                      <a:srgbClr val="00B050"/>
                    </a:solidFill>
                  </a:rPr>
                  <a:t>Independent Set (IS). </a:t>
                </a:r>
                <a:r>
                  <a:rPr lang="en-US" altLang="en-US" sz="1400" dirty="0"/>
                  <a:t>Given (G, k), where G is a graph and k is an integer, can we find a set I of k vertices in G such that no two vertices in I are adjacent?</a:t>
                </a:r>
              </a:p>
              <a:p>
                <a:pPr marL="0" indent="0">
                  <a:buNone/>
                </a:pPr>
                <a:r>
                  <a:rPr lang="en-US" altLang="en-US" sz="1400" dirty="0">
                    <a:solidFill>
                      <a:srgbClr val="00B050"/>
                    </a:solidFill>
                  </a:rPr>
                  <a:t>Vertex-Cover (VC). </a:t>
                </a:r>
                <a:r>
                  <a:rPr lang="en-US" altLang="en-US" sz="1400" dirty="0"/>
                  <a:t>Given a graph G and an integer k, can we find a set C of k vertices in G such that every edge of G has at least one end in C?</a:t>
                </a:r>
              </a:p>
              <a:p>
                <a:pPr marL="0" indent="0">
                  <a:buNone/>
                </a:pPr>
                <a:r>
                  <a:rPr lang="en-US" altLang="en-US" sz="1400" dirty="0">
                    <a:solidFill>
                      <a:srgbClr val="00B050"/>
                    </a:solidFill>
                  </a:rPr>
                  <a:t>Subset-Sum.</a:t>
                </a:r>
                <a:r>
                  <a:rPr lang="en-US" altLang="en-US" sz="1400" dirty="0"/>
                  <a:t> Given a set S = {</a:t>
                </a:r>
                <a:r>
                  <a:rPr lang="en-US" altLang="en-US" sz="1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altLang="en-US" sz="1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a</a:t>
                </a:r>
                <a:r>
                  <a:rPr lang="en-US" altLang="en-US" sz="1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…, a</a:t>
                </a:r>
                <a:r>
                  <a:rPr lang="en-US" altLang="en-US" sz="1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en-US" sz="1400" dirty="0"/>
                  <a:t>} of integers and an integer H, is there a subset S’ of S whose sum is exactly H, i.e.,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pt-BR" altLang="en-US" sz="1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23"/>
                              </m:r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m:rPr>
                                <m:brk m:alnAt="23"/>
                              </m:r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altLang="en-US" sz="1400" i="1" baseline="30000">
                            <a:latin typeface="Cambria Math" panose="02040503050406030204" pitchFamily="18" charset="0"/>
                          </a:rPr>
                          <m:t>′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altLang="en-US" sz="1400" dirty="0"/>
                  <a:t> = H ?</a:t>
                </a:r>
              </a:p>
              <a:p>
                <a:pPr marL="0" indent="0">
                  <a:buNone/>
                </a:pPr>
                <a:r>
                  <a:rPr lang="en-US" altLang="en-US" sz="1400" dirty="0">
                    <a:solidFill>
                      <a:srgbClr val="00B050"/>
                    </a:solidFill>
                  </a:rPr>
                  <a:t>Partition.</a:t>
                </a:r>
                <a:r>
                  <a:rPr lang="en-US" altLang="en-US" sz="1400" dirty="0"/>
                  <a:t> Given a set S = {</a:t>
                </a:r>
                <a:r>
                  <a:rPr lang="en-US" altLang="en-US" sz="1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altLang="en-US" sz="1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a</a:t>
                </a:r>
                <a:r>
                  <a:rPr lang="en-US" altLang="en-US" sz="1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…, a</a:t>
                </a:r>
                <a:r>
                  <a:rPr lang="en-US" altLang="en-US" sz="1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en-US" sz="1400" dirty="0"/>
                  <a:t>} of integers, is there a partition of S into two parts S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and S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 that have the same sum, i.e.,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pt-BR" altLang="en-US" sz="1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23"/>
                              </m:r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m:rPr>
                                <m:brk m:alnAt="23"/>
                              </m:r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altLang="en-US" sz="1400" i="1" baseline="-2500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altLang="en-US" sz="1400" dirty="0"/>
                  <a:t> 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pt-BR" altLang="en-US" sz="1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23"/>
                              </m:r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m:rPr>
                                <m:brk m:alnAt="23"/>
                              </m:r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altLang="en-US" sz="1400" i="1" baseline="-2500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altLang="en-US" sz="1400" dirty="0"/>
                  <a:t> ?</a:t>
                </a:r>
              </a:p>
              <a:p>
                <a:pPr marL="0" indent="0">
                  <a:buNone/>
                </a:pPr>
                <a:endParaRPr lang="en-US" altLang="en-US" sz="1400" dirty="0"/>
              </a:p>
              <a:p>
                <a:pPr marL="0" indent="0">
                  <a:buNone/>
                </a:pPr>
                <a:endParaRPr lang="en-US" altLang="en-US" sz="1400" dirty="0"/>
              </a:p>
            </p:txBody>
          </p:sp>
        </mc:Choice>
        <mc:Fallback xmlns="">
          <p:sp>
            <p:nvSpPr>
              <p:cNvPr id="3" name="Rectangle 3">
                <a:extLst>
                  <a:ext uri="{FF2B5EF4-FFF2-40B4-BE49-F238E27FC236}">
                    <a16:creationId xmlns:a16="http://schemas.microsoft.com/office/drawing/2014/main" id="{6EA9178D-3531-53ED-EED5-F57B490411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1810" y="2409666"/>
                <a:ext cx="7234439" cy="2473052"/>
              </a:xfrm>
              <a:prstGeom prst="rect">
                <a:avLst/>
              </a:prstGeom>
              <a:blipFill>
                <a:blip r:embed="rId3"/>
                <a:stretch>
                  <a:fillRect l="-168" r="-505" b="-17359"/>
                </a:stretch>
              </a:blipFill>
              <a:ln w="1905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6004736-F076-B4E5-BA09-86863745744E}"/>
              </a:ext>
            </a:extLst>
          </p:cNvPr>
          <p:cNvCxnSpPr>
            <a:cxnSpLocks/>
          </p:cNvCxnSpPr>
          <p:nvPr/>
        </p:nvCxnSpPr>
        <p:spPr>
          <a:xfrm>
            <a:off x="881810" y="2938392"/>
            <a:ext cx="723443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36A20F2-36F8-9768-CEB6-4F852C3B6E0A}"/>
              </a:ext>
            </a:extLst>
          </p:cNvPr>
          <p:cNvCxnSpPr>
            <a:cxnSpLocks/>
          </p:cNvCxnSpPr>
          <p:nvPr/>
        </p:nvCxnSpPr>
        <p:spPr>
          <a:xfrm>
            <a:off x="871472" y="3393134"/>
            <a:ext cx="723443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FA8A13C-CD28-8C44-3F8A-0FA4F2581770}"/>
              </a:ext>
            </a:extLst>
          </p:cNvPr>
          <p:cNvCxnSpPr>
            <a:cxnSpLocks/>
          </p:cNvCxnSpPr>
          <p:nvPr/>
        </p:nvCxnSpPr>
        <p:spPr>
          <a:xfrm>
            <a:off x="871472" y="3856253"/>
            <a:ext cx="723443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A18876A-5D25-0AFB-8F12-A18BA14AE13B}"/>
              </a:ext>
            </a:extLst>
          </p:cNvPr>
          <p:cNvCxnSpPr>
            <a:cxnSpLocks/>
          </p:cNvCxnSpPr>
          <p:nvPr/>
        </p:nvCxnSpPr>
        <p:spPr>
          <a:xfrm>
            <a:off x="881810" y="4328249"/>
            <a:ext cx="723443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Box 46">
            <a:extLst>
              <a:ext uri="{FF2B5EF4-FFF2-40B4-BE49-F238E27FC236}">
                <a16:creationId xmlns:a16="http://schemas.microsoft.com/office/drawing/2014/main" id="{31143446-119E-041A-CF57-936104D87A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794" y="1612224"/>
            <a:ext cx="744046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We have five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 problems: </a:t>
            </a:r>
            <a:r>
              <a:rPr lang="en-US" altLang="en-US" sz="2000" dirty="0">
                <a:solidFill>
                  <a:srgbClr val="00B050"/>
                </a:solidFill>
              </a:rPr>
              <a:t>SAT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rgbClr val="00B050"/>
                </a:solidFill>
              </a:rPr>
              <a:t>IS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rgbClr val="00B050"/>
                </a:solidFill>
              </a:rPr>
              <a:t>VC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rgbClr val="00B050"/>
                </a:solidFill>
              </a:rPr>
              <a:t>Subset-Sum</a:t>
            </a:r>
            <a:r>
              <a:rPr lang="en-US" altLang="en-US" sz="2000" dirty="0"/>
              <a:t>, and</a:t>
            </a:r>
            <a:r>
              <a:rPr lang="en-US" altLang="en-US" sz="2000" dirty="0">
                <a:solidFill>
                  <a:srgbClr val="FF0000"/>
                </a:solidFill>
              </a:rPr>
              <a:t> </a:t>
            </a:r>
            <a:r>
              <a:rPr lang="en-US" altLang="en-US" sz="2000" dirty="0">
                <a:solidFill>
                  <a:srgbClr val="00B050"/>
                </a:solidFill>
              </a:rPr>
              <a:t>Partition</a:t>
            </a:r>
            <a:r>
              <a:rPr lang="en-US" altLang="en-US" sz="2000" dirty="0"/>
              <a:t>.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665365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2863D2E0-3273-4748-9DC7-3ED7C4BB4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913" y="1004983"/>
            <a:ext cx="723443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If a problem Q is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–hard, then we (believe that we) cannot solve it </a:t>
            </a:r>
            <a:r>
              <a:rPr lang="en-US" altLang="en-US" sz="2000" dirty="0">
                <a:solidFill>
                  <a:srgbClr val="FF0000"/>
                </a:solidFill>
              </a:rPr>
              <a:t>precisely</a:t>
            </a:r>
            <a:r>
              <a:rPr lang="en-US" altLang="en-US" sz="2000" dirty="0"/>
              <a:t> in polynomial time.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59526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46">
            <a:extLst>
              <a:ext uri="{FF2B5EF4-FFF2-40B4-BE49-F238E27FC236}">
                <a16:creationId xmlns:a16="http://schemas.microsoft.com/office/drawing/2014/main" id="{0CB4D4CC-8FB1-470F-9E19-ABF054BA2E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913" y="1769096"/>
            <a:ext cx="723443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However, there are many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–hard problems of practical importance. We </a:t>
            </a:r>
            <a:r>
              <a:rPr lang="en-US" altLang="en-US" sz="2000" dirty="0">
                <a:solidFill>
                  <a:srgbClr val="FF0000"/>
                </a:solidFill>
              </a:rPr>
              <a:t>have to </a:t>
            </a:r>
            <a:r>
              <a:rPr lang="en-US" altLang="en-US" sz="2000" dirty="0"/>
              <a:t>solve these problems </a:t>
            </a:r>
            <a:r>
              <a:rPr lang="en-US" altLang="en-US" sz="2000" dirty="0">
                <a:solidFill>
                  <a:srgbClr val="FF0000"/>
                </a:solidFill>
              </a:rPr>
              <a:t>somehow</a:t>
            </a:r>
            <a:r>
              <a:rPr lang="en-US" altLang="en-US" sz="2000" dirty="0"/>
              <a:t>.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6FA170AD-D407-18C7-267C-00E691AD0C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3EEA2C2C-CCAE-1480-E3CE-4A3A1F3A8C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913" y="1004983"/>
            <a:ext cx="723443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If a problem Q is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–hard, then we (believe that we) cannot solve it </a:t>
            </a:r>
            <a:r>
              <a:rPr lang="en-US" altLang="en-US" sz="2000" dirty="0">
                <a:solidFill>
                  <a:srgbClr val="FF0000"/>
                </a:solidFill>
              </a:rPr>
              <a:t>precisely</a:t>
            </a:r>
            <a:r>
              <a:rPr lang="en-US" altLang="en-US" sz="2000" dirty="0"/>
              <a:t> in polynomial time.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599084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Box 46">
            <a:extLst>
              <a:ext uri="{FF2B5EF4-FFF2-40B4-BE49-F238E27FC236}">
                <a16:creationId xmlns:a16="http://schemas.microsoft.com/office/drawing/2014/main" id="{96E1C15F-421F-4743-88E2-15F9D9FDB2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913" y="2533209"/>
            <a:ext cx="754104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(Popular) approaches proposed include parameterized algorithms, approximation algorithms, and randomized algorithms. 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EAC2B575-D6E3-0171-0A78-95BDBF592B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913" y="1769096"/>
            <a:ext cx="723443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However, there are many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–hard problems of practical importance. We </a:t>
            </a:r>
            <a:r>
              <a:rPr lang="en-US" altLang="en-US" sz="2000" dirty="0">
                <a:solidFill>
                  <a:srgbClr val="FF0000"/>
                </a:solidFill>
              </a:rPr>
              <a:t>have to </a:t>
            </a:r>
            <a:r>
              <a:rPr lang="en-US" altLang="en-US" sz="2000" dirty="0"/>
              <a:t>solve these problems </a:t>
            </a:r>
            <a:r>
              <a:rPr lang="en-US" altLang="en-US" sz="2000" dirty="0">
                <a:solidFill>
                  <a:srgbClr val="FF0000"/>
                </a:solidFill>
              </a:rPr>
              <a:t>somehow</a:t>
            </a:r>
            <a:r>
              <a:rPr lang="en-US" altLang="en-US" sz="2000" dirty="0"/>
              <a:t>.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128F6A32-77A3-22D9-2757-BC8B0ECA3D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879B2303-D507-DAC9-9BBA-D1EB4FE7EB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913" y="1004983"/>
            <a:ext cx="723443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If a problem Q is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–hard, then we (believe that we) cannot solve it </a:t>
            </a:r>
            <a:r>
              <a:rPr lang="en-US" altLang="en-US" sz="2000" dirty="0">
                <a:solidFill>
                  <a:srgbClr val="FF0000"/>
                </a:solidFill>
              </a:rPr>
              <a:t>precisely</a:t>
            </a:r>
            <a:r>
              <a:rPr lang="en-US" altLang="en-US" sz="2000" dirty="0"/>
              <a:t> in polynomial time.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050821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Box 46">
            <a:extLst>
              <a:ext uri="{FF2B5EF4-FFF2-40B4-BE49-F238E27FC236}">
                <a16:creationId xmlns:a16="http://schemas.microsoft.com/office/drawing/2014/main" id="{96E1C15F-421F-4743-88E2-15F9D9FDB2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913" y="2533209"/>
            <a:ext cx="754104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(Popular) approaches proposed include parameterized algorithms, approximation algorithms, and randomized algorithms. 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00744363-A234-4459-B89C-A1E6B665F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084" y="3297322"/>
            <a:ext cx="75410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We will use the following problems to illustrate the techniques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304E3F97-6879-49C8-A289-7C1A16D4C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084" y="3753659"/>
            <a:ext cx="7234439" cy="68131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Definition. </a:t>
            </a:r>
            <a:r>
              <a:rPr lang="en-US" altLang="en-US" sz="1800" dirty="0"/>
              <a:t>Let G be a graph. A </a:t>
            </a:r>
            <a:r>
              <a:rPr lang="en-US" altLang="en-US" sz="1800" dirty="0">
                <a:solidFill>
                  <a:srgbClr val="FF0000"/>
                </a:solidFill>
              </a:rPr>
              <a:t>vertex cover </a:t>
            </a:r>
            <a:r>
              <a:rPr lang="en-US" altLang="en-US" sz="1800" dirty="0"/>
              <a:t>C of G is a set of vertices such that every edge of G has at least one end in C.</a:t>
            </a:r>
          </a:p>
          <a:p>
            <a:pPr marL="0" indent="0">
              <a:buNone/>
            </a:pPr>
            <a:endParaRPr lang="en-US" altLang="en-US" sz="1800" dirty="0"/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D9BCD829-E333-1A86-9824-B71A95460E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913" y="1769096"/>
            <a:ext cx="723443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However, there are many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–hard problems of practical importance. We </a:t>
            </a:r>
            <a:r>
              <a:rPr lang="en-US" altLang="en-US" sz="2000" dirty="0">
                <a:solidFill>
                  <a:srgbClr val="FF0000"/>
                </a:solidFill>
              </a:rPr>
              <a:t>have to </a:t>
            </a:r>
            <a:r>
              <a:rPr lang="en-US" altLang="en-US" sz="2000" dirty="0"/>
              <a:t>solve these problems </a:t>
            </a:r>
            <a:r>
              <a:rPr lang="en-US" altLang="en-US" sz="2000" dirty="0">
                <a:solidFill>
                  <a:srgbClr val="FF0000"/>
                </a:solidFill>
              </a:rPr>
              <a:t>somehow</a:t>
            </a:r>
            <a:r>
              <a:rPr lang="en-US" altLang="en-US" sz="2000" dirty="0"/>
              <a:t>.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620C45E2-EC2E-4F3B-13FA-7999E44544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FB15DA09-9898-A017-9046-D89A96321B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913" y="1004983"/>
            <a:ext cx="723443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If a problem Q is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–hard, then we (believe that we) cannot solve it </a:t>
            </a:r>
            <a:r>
              <a:rPr lang="en-US" altLang="en-US" sz="2000" dirty="0">
                <a:solidFill>
                  <a:srgbClr val="FF0000"/>
                </a:solidFill>
              </a:rPr>
              <a:t>precisely</a:t>
            </a:r>
            <a:r>
              <a:rPr lang="en-US" altLang="en-US" sz="2000" dirty="0"/>
              <a:t> in polynomial time.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125782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">
            <a:extLst>
              <a:ext uri="{FF2B5EF4-FFF2-40B4-BE49-F238E27FC236}">
                <a16:creationId xmlns:a16="http://schemas.microsoft.com/office/drawing/2014/main" id="{08DAE207-7B9C-4C33-9750-B48D305FA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779" y="4562562"/>
            <a:ext cx="7234439" cy="68131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00B050"/>
                </a:solidFill>
              </a:rPr>
              <a:t>Vertex-Cover (VC). </a:t>
            </a:r>
            <a:r>
              <a:rPr lang="en-US" altLang="en-US" sz="1800" dirty="0"/>
              <a:t>Given (G, k), where G is a graph and an integer k, is there a vertex cover of k vertices in G?</a:t>
            </a:r>
          </a:p>
          <a:p>
            <a:pPr marL="0" indent="0">
              <a:buNone/>
            </a:pPr>
            <a:endParaRPr lang="en-US" altLang="en-US" sz="1800" dirty="0"/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96E1C15F-421F-4743-88E2-15F9D9FDB2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913" y="2533209"/>
            <a:ext cx="754104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(Popular) approaches proposed include parameterized algorithms, approximation algorithms, and randomized algorithms. 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00744363-A234-4459-B89C-A1E6B665F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084" y="3297322"/>
            <a:ext cx="75410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We will use the following problems to illustrate the techniques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304E3F97-6879-49C8-A289-7C1A16D4C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084" y="3753659"/>
            <a:ext cx="7234439" cy="68131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Definition. </a:t>
            </a:r>
            <a:r>
              <a:rPr lang="en-US" altLang="en-US" sz="1800" dirty="0"/>
              <a:t>Let G be a graph. A </a:t>
            </a:r>
            <a:r>
              <a:rPr lang="en-US" altLang="en-US" sz="1800" dirty="0">
                <a:solidFill>
                  <a:srgbClr val="FF0000"/>
                </a:solidFill>
              </a:rPr>
              <a:t>vertex cover </a:t>
            </a:r>
            <a:r>
              <a:rPr lang="en-US" altLang="en-US" sz="1800" dirty="0"/>
              <a:t>C of G is a set of vertices such that every edge of G has at least one end in C.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7E3568ED-D99C-47E4-BC6E-55158CAC5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779" y="5427692"/>
            <a:ext cx="7234439" cy="68131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00B050"/>
                </a:solidFill>
              </a:rPr>
              <a:t>Min Vertex-Cover (min-VC). </a:t>
            </a:r>
            <a:r>
              <a:rPr lang="en-US" altLang="en-US" sz="1800" dirty="0"/>
              <a:t>Given a graph G, construct a vertex cover of the minimum size in G. </a:t>
            </a:r>
          </a:p>
          <a:p>
            <a:pPr marL="0" indent="0">
              <a:buNone/>
            </a:pPr>
            <a:endParaRPr lang="en-US" altLang="en-US" sz="1800" dirty="0"/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48E0F486-7DBB-0FE1-08EB-A9739E1549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913" y="1769096"/>
            <a:ext cx="723443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However, there are many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–hard problems of practical importance. We </a:t>
            </a:r>
            <a:r>
              <a:rPr lang="en-US" altLang="en-US" sz="2000" dirty="0">
                <a:solidFill>
                  <a:srgbClr val="FF0000"/>
                </a:solidFill>
              </a:rPr>
              <a:t>have to </a:t>
            </a:r>
            <a:r>
              <a:rPr lang="en-US" altLang="en-US" sz="2000" dirty="0"/>
              <a:t>solve these problems </a:t>
            </a:r>
            <a:r>
              <a:rPr lang="en-US" altLang="en-US" sz="2000" dirty="0">
                <a:solidFill>
                  <a:srgbClr val="FF0000"/>
                </a:solidFill>
              </a:rPr>
              <a:t>somehow</a:t>
            </a:r>
            <a:r>
              <a:rPr lang="en-US" altLang="en-US" sz="2000" dirty="0"/>
              <a:t>.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C330E14F-26A3-4C7E-0E8D-A755F1B502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D923722B-D136-197E-EAFB-70C19086CF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913" y="1004983"/>
            <a:ext cx="723443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If a problem Q is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–hard, then we (believe that we) cannot solve it </a:t>
            </a:r>
            <a:r>
              <a:rPr lang="en-US" altLang="en-US" sz="2000" dirty="0">
                <a:solidFill>
                  <a:srgbClr val="FF0000"/>
                </a:solidFill>
              </a:rPr>
              <a:t>precisely</a:t>
            </a:r>
            <a:r>
              <a:rPr lang="en-US" altLang="en-US" sz="2000" dirty="0"/>
              <a:t> in polynomial time.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326787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">
            <a:extLst>
              <a:ext uri="{FF2B5EF4-FFF2-40B4-BE49-F238E27FC236}">
                <a16:creationId xmlns:a16="http://schemas.microsoft.com/office/drawing/2014/main" id="{08DAE207-7B9C-4C33-9750-B48D305FA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779" y="4562562"/>
            <a:ext cx="7234439" cy="68131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00B050"/>
                </a:solidFill>
              </a:rPr>
              <a:t>Vertex-Cover (VC). </a:t>
            </a:r>
            <a:r>
              <a:rPr lang="en-US" altLang="en-US" sz="1800" dirty="0"/>
              <a:t>Given (G, k), where G is a graph and an integer k, is there a vertex cover of k vertices in G?</a:t>
            </a:r>
          </a:p>
          <a:p>
            <a:pPr marL="0" indent="0">
              <a:buNone/>
            </a:pPr>
            <a:endParaRPr lang="en-US" altLang="en-US" sz="1800" dirty="0"/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96E1C15F-421F-4743-88E2-15F9D9FDB2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913" y="2533209"/>
            <a:ext cx="754104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(Popular) approaches proposed include parameterized algorithms, approximation algorithms, and randomized algorithms. 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00744363-A234-4459-B89C-A1E6B665F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084" y="3297322"/>
            <a:ext cx="75410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We will use the following problems to illustrate the techniques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304E3F97-6879-49C8-A289-7C1A16D4C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084" y="3753659"/>
            <a:ext cx="7234439" cy="68131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Definition. </a:t>
            </a:r>
            <a:r>
              <a:rPr lang="en-US" altLang="en-US" sz="1800" dirty="0"/>
              <a:t>Let G be a graph. A </a:t>
            </a:r>
            <a:r>
              <a:rPr lang="en-US" altLang="en-US" sz="1800" dirty="0">
                <a:solidFill>
                  <a:srgbClr val="FF0000"/>
                </a:solidFill>
              </a:rPr>
              <a:t>vertex cover </a:t>
            </a:r>
            <a:r>
              <a:rPr lang="en-US" altLang="en-US" sz="1800" dirty="0"/>
              <a:t>C of G is a set of vertices such that every edge of G has at least one end in C.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7E3568ED-D99C-47E4-BC6E-55158CAC5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779" y="5427692"/>
            <a:ext cx="7234439" cy="68131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00B050"/>
                </a:solidFill>
              </a:rPr>
              <a:t>Min Vertex-Cover (min-VC). </a:t>
            </a:r>
            <a:r>
              <a:rPr lang="en-US" altLang="en-US" sz="1800" dirty="0"/>
              <a:t>Given a graph G, construct a vertex cover of the minimum size in G. </a:t>
            </a:r>
          </a:p>
          <a:p>
            <a:pPr marL="0" indent="0">
              <a:buNone/>
            </a:pPr>
            <a:endParaRPr lang="en-US" altLang="en-US" sz="1800" dirty="0"/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35E47CC0-1C29-452B-81CC-36B9843F04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8383" y="6208512"/>
            <a:ext cx="6467230" cy="371696"/>
          </a:xfrm>
          <a:prstGeom prst="rect">
            <a:avLst/>
          </a:prstGeom>
          <a:solidFill>
            <a:srgbClr val="FFFF00"/>
          </a:solidFill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Remark. </a:t>
            </a:r>
            <a:r>
              <a:rPr lang="en-US" altLang="en-US" sz="1800" dirty="0">
                <a:solidFill>
                  <a:srgbClr val="00B050"/>
                </a:solidFill>
              </a:rPr>
              <a:t>VC</a:t>
            </a:r>
            <a:r>
              <a:rPr lang="en-US" altLang="en-US" sz="1800" dirty="0"/>
              <a:t> is </a:t>
            </a:r>
            <a:r>
              <a:rPr lang="en-US" altLang="en-US" sz="18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800" dirty="0"/>
              <a:t>-complete. </a:t>
            </a:r>
            <a:r>
              <a:rPr lang="en-US" altLang="en-US" sz="1800" dirty="0">
                <a:solidFill>
                  <a:srgbClr val="00B050"/>
                </a:solidFill>
              </a:rPr>
              <a:t>Min-VC</a:t>
            </a:r>
            <a:r>
              <a:rPr lang="en-US" altLang="en-US" sz="1800" dirty="0"/>
              <a:t> is at least as hard as </a:t>
            </a:r>
            <a:r>
              <a:rPr lang="en-US" altLang="en-US" sz="1800" dirty="0">
                <a:solidFill>
                  <a:srgbClr val="00B050"/>
                </a:solidFill>
              </a:rPr>
              <a:t>VC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78E19733-1B7C-3D03-6DDB-32902BB1FF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913" y="1769096"/>
            <a:ext cx="723443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However, there are many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–hard problems of practical importance. We </a:t>
            </a:r>
            <a:r>
              <a:rPr lang="en-US" altLang="en-US" sz="2000" dirty="0">
                <a:solidFill>
                  <a:srgbClr val="FF0000"/>
                </a:solidFill>
              </a:rPr>
              <a:t>have to </a:t>
            </a:r>
            <a:r>
              <a:rPr lang="en-US" altLang="en-US" sz="2000" dirty="0"/>
              <a:t>solve these problems </a:t>
            </a:r>
            <a:r>
              <a:rPr lang="en-US" altLang="en-US" sz="2000" dirty="0">
                <a:solidFill>
                  <a:srgbClr val="FF0000"/>
                </a:solidFill>
              </a:rPr>
              <a:t>somehow</a:t>
            </a:r>
            <a:r>
              <a:rPr lang="en-US" altLang="en-US" sz="2000" dirty="0"/>
              <a:t>.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CFDCC9D6-9EEE-B012-F2DE-5EE0E21543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9C9B8B60-5EC7-C523-B329-B2124B3C73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913" y="1004983"/>
            <a:ext cx="723443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If a problem Q is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–hard, then we (believe that we) cannot solve it </a:t>
            </a:r>
            <a:r>
              <a:rPr lang="en-US" altLang="en-US" sz="2000" dirty="0">
                <a:solidFill>
                  <a:srgbClr val="FF0000"/>
                </a:solidFill>
              </a:rPr>
              <a:t>precisely</a:t>
            </a:r>
            <a:r>
              <a:rPr lang="en-US" altLang="en-US" sz="2000" dirty="0"/>
              <a:t> in polynomial time.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293401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3">
            <a:extLst>
              <a:ext uri="{FF2B5EF4-FFF2-40B4-BE49-F238E27FC236}">
                <a16:creationId xmlns:a16="http://schemas.microsoft.com/office/drawing/2014/main" id="{7452139E-465B-4EC8-8998-286826611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5" y="1049433"/>
            <a:ext cx="7234439" cy="47752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 err="1">
                <a:solidFill>
                  <a:srgbClr val="FF0000"/>
                </a:solidFill>
              </a:rPr>
              <a:t>Paramterized</a:t>
            </a:r>
            <a:r>
              <a:rPr lang="en-US" altLang="en-US" sz="2400" dirty="0">
                <a:solidFill>
                  <a:srgbClr val="FF0000"/>
                </a:solidFill>
              </a:rPr>
              <a:t> Algorithms</a:t>
            </a:r>
            <a:endParaRPr lang="en-US" altLang="en-US" sz="2400" dirty="0"/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5F3AF15C-DE4A-CB98-D225-6734A79E85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</p:spTree>
    <p:extLst>
      <p:ext uri="{BB962C8B-B14F-4D97-AF65-F5344CB8AC3E}">
        <p14:creationId xmlns:p14="http://schemas.microsoft.com/office/powerpoint/2010/main" val="38659586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">
            <a:extLst>
              <a:ext uri="{FF2B5EF4-FFF2-40B4-BE49-F238E27FC236}">
                <a16:creationId xmlns:a16="http://schemas.microsoft.com/office/drawing/2014/main" id="{08DAE207-7B9C-4C33-9750-B48D305FA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779" y="1617949"/>
            <a:ext cx="7234439" cy="58477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Vertex-Cover (VC). </a:t>
            </a:r>
            <a:r>
              <a:rPr lang="en-US" altLang="en-US" sz="1400" dirty="0"/>
              <a:t>Given (G, k), where G is a graph and an integer k, is there a vertex cover of k vertices in G?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304E3F97-6879-49C8-A289-7C1A16D4C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901" y="2293714"/>
            <a:ext cx="7234439" cy="38333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Motivation. </a:t>
            </a:r>
            <a:r>
              <a:rPr lang="en-US" altLang="en-US" sz="1800" dirty="0"/>
              <a:t>In practice, the parameter k can be very small. 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7452139E-465B-4EC8-8998-286826611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5" y="1049433"/>
            <a:ext cx="7234439" cy="47752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 err="1">
                <a:solidFill>
                  <a:srgbClr val="FF0000"/>
                </a:solidFill>
              </a:rPr>
              <a:t>Paramterized</a:t>
            </a:r>
            <a:r>
              <a:rPr lang="en-US" altLang="en-US" sz="2400" dirty="0">
                <a:solidFill>
                  <a:srgbClr val="FF0000"/>
                </a:solidFill>
              </a:rPr>
              <a:t> Algorithms</a:t>
            </a:r>
            <a:endParaRPr lang="en-US" altLang="en-US" sz="2400" dirty="0"/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7B960FDC-CF96-7F5E-6194-EDF409CE2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</p:spTree>
    <p:extLst>
      <p:ext uri="{BB962C8B-B14F-4D97-AF65-F5344CB8AC3E}">
        <p14:creationId xmlns:p14="http://schemas.microsoft.com/office/powerpoint/2010/main" val="113632937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>
            <a:extLst>
              <a:ext uri="{FF2B5EF4-FFF2-40B4-BE49-F238E27FC236}">
                <a16:creationId xmlns:a16="http://schemas.microsoft.com/office/drawing/2014/main" id="{7E3568ED-D99C-47E4-BC6E-55158CAC5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779" y="2846490"/>
            <a:ext cx="2360989" cy="2393561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u="sng" dirty="0"/>
              <a:t>PVC(G, k)</a:t>
            </a:r>
          </a:p>
          <a:p>
            <a:pPr marL="0" indent="0">
              <a:buNone/>
            </a:pPr>
            <a:r>
              <a:rPr lang="en-US" altLang="en-US" sz="1400" dirty="0"/>
              <a:t>1. if (k &lt; 0) </a:t>
            </a:r>
          </a:p>
          <a:p>
            <a:pPr marL="0" indent="0">
              <a:buNone/>
            </a:pPr>
            <a:r>
              <a:rPr lang="en-US" altLang="en-US" sz="1400" dirty="0"/>
              <a:t>      return (false); </a:t>
            </a:r>
          </a:p>
          <a:p>
            <a:pPr marL="0" indent="0">
              <a:buNone/>
            </a:pPr>
            <a:r>
              <a:rPr lang="en-US" altLang="en-US" sz="1400" dirty="0"/>
              <a:t>2. if (G has no edges) </a:t>
            </a:r>
          </a:p>
          <a:p>
            <a:pPr marL="0" indent="0">
              <a:buNone/>
            </a:pPr>
            <a:r>
              <a:rPr lang="en-US" altLang="en-US" sz="1400" dirty="0"/>
              <a:t>      return (true);</a:t>
            </a:r>
          </a:p>
          <a:p>
            <a:pPr marL="0" indent="0">
              <a:buNone/>
            </a:pPr>
            <a:r>
              <a:rPr lang="en-US" altLang="en-US" sz="1400" dirty="0"/>
              <a:t>3. pick any edge e = [u, v]; </a:t>
            </a:r>
          </a:p>
          <a:p>
            <a:pPr marL="0" indent="0">
              <a:buNone/>
            </a:pPr>
            <a:r>
              <a:rPr lang="en-US" altLang="en-US" sz="1400" dirty="0"/>
              <a:t>4. t</a:t>
            </a:r>
            <a:r>
              <a:rPr lang="en-US" altLang="en-US" sz="1400" baseline="-25000" dirty="0"/>
              <a:t>1</a:t>
            </a:r>
            <a:r>
              <a:rPr lang="en-US" altLang="en-US" sz="1400" dirty="0"/>
              <a:t> = PVC(G-u, k-1); </a:t>
            </a:r>
          </a:p>
          <a:p>
            <a:pPr marL="0" indent="0">
              <a:buNone/>
            </a:pPr>
            <a:r>
              <a:rPr lang="en-US" altLang="en-US" sz="1400" dirty="0"/>
              <a:t>    t</a:t>
            </a:r>
            <a:r>
              <a:rPr lang="en-US" altLang="en-US" sz="1400" baseline="-25000" dirty="0"/>
              <a:t>2</a:t>
            </a:r>
            <a:r>
              <a:rPr lang="en-US" altLang="en-US" sz="1400" dirty="0"/>
              <a:t> = PVC(G-v, k-1); </a:t>
            </a:r>
          </a:p>
          <a:p>
            <a:pPr marL="0" indent="0">
              <a:buNone/>
            </a:pPr>
            <a:r>
              <a:rPr lang="en-US" altLang="en-US" sz="1400" dirty="0"/>
              <a:t>5. return (t</a:t>
            </a:r>
            <a:r>
              <a:rPr lang="en-US" altLang="en-US" sz="1400" baseline="-25000" dirty="0"/>
              <a:t>1</a:t>
            </a:r>
            <a:r>
              <a:rPr lang="en-US" altLang="en-US" sz="1400" dirty="0"/>
              <a:t>˅ t</a:t>
            </a:r>
            <a:r>
              <a:rPr lang="en-US" altLang="en-US" sz="1400" baseline="-25000" dirty="0"/>
              <a:t>2</a:t>
            </a:r>
            <a:r>
              <a:rPr lang="en-US" altLang="en-US" sz="1400" dirty="0"/>
              <a:t>).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83622DCF-6C6C-9FC3-E302-4DAC3A5889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779" y="1617949"/>
            <a:ext cx="7234439" cy="58477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Vertex-Cover (VC). </a:t>
            </a:r>
            <a:r>
              <a:rPr lang="en-US" altLang="en-US" sz="1400" dirty="0"/>
              <a:t>Given (G, k), where G is a graph and an integer k, is there a vertex cover of k vertices in G?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1A508D45-06D1-9401-9F1D-A49D94BFAC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901" y="2293714"/>
            <a:ext cx="7234439" cy="38333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Motivation. </a:t>
            </a:r>
            <a:r>
              <a:rPr lang="en-US" altLang="en-US" sz="1800" dirty="0"/>
              <a:t>In practice, the parameter k can be very small.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A6A19B5-07CA-5FA6-F8BE-24CB21446F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5" y="1049433"/>
            <a:ext cx="7234439" cy="47752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 err="1">
                <a:solidFill>
                  <a:srgbClr val="FF0000"/>
                </a:solidFill>
              </a:rPr>
              <a:t>Paramterized</a:t>
            </a:r>
            <a:r>
              <a:rPr lang="en-US" altLang="en-US" sz="2400" dirty="0">
                <a:solidFill>
                  <a:srgbClr val="FF0000"/>
                </a:solidFill>
              </a:rPr>
              <a:t> Algorithms</a:t>
            </a:r>
            <a:endParaRPr lang="en-US" altLang="en-US" sz="2400" dirty="0"/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2FB98638-3B80-3464-BA88-A8B4EAA67B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</p:spTree>
    <p:extLst>
      <p:ext uri="{BB962C8B-B14F-4D97-AF65-F5344CB8AC3E}">
        <p14:creationId xmlns:p14="http://schemas.microsoft.com/office/powerpoint/2010/main" val="36648914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3">
            <a:extLst>
              <a:ext uri="{FF2B5EF4-FFF2-40B4-BE49-F238E27FC236}">
                <a16:creationId xmlns:a16="http://schemas.microsoft.com/office/drawing/2014/main" id="{9843A9A0-4B5C-4BF6-BEC4-776E4F3405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779" y="2846490"/>
            <a:ext cx="2360989" cy="2393561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u="sng" dirty="0"/>
              <a:t>PVC(G, k)</a:t>
            </a:r>
          </a:p>
          <a:p>
            <a:pPr marL="0" indent="0">
              <a:buNone/>
            </a:pPr>
            <a:r>
              <a:rPr lang="en-US" altLang="en-US" sz="1400" dirty="0"/>
              <a:t>1. if (k &lt; 0) </a:t>
            </a:r>
          </a:p>
          <a:p>
            <a:pPr marL="0" indent="0">
              <a:buNone/>
            </a:pPr>
            <a:r>
              <a:rPr lang="en-US" altLang="en-US" sz="1400" dirty="0"/>
              <a:t>      return (false); </a:t>
            </a:r>
          </a:p>
          <a:p>
            <a:pPr marL="0" indent="0">
              <a:buNone/>
            </a:pPr>
            <a:r>
              <a:rPr lang="en-US" altLang="en-US" sz="1400" dirty="0"/>
              <a:t>2. if (G has no edges) </a:t>
            </a:r>
          </a:p>
          <a:p>
            <a:pPr marL="0" indent="0">
              <a:buNone/>
            </a:pPr>
            <a:r>
              <a:rPr lang="en-US" altLang="en-US" sz="1400" dirty="0"/>
              <a:t>      return (true);</a:t>
            </a:r>
          </a:p>
          <a:p>
            <a:pPr marL="0" indent="0">
              <a:buNone/>
            </a:pPr>
            <a:r>
              <a:rPr lang="en-US" altLang="en-US" sz="1400" dirty="0"/>
              <a:t>3. pick any edge e = [u, v]; </a:t>
            </a:r>
          </a:p>
          <a:p>
            <a:pPr marL="0" indent="0">
              <a:buNone/>
            </a:pPr>
            <a:r>
              <a:rPr lang="en-US" altLang="en-US" sz="1400" dirty="0"/>
              <a:t>4. t</a:t>
            </a:r>
            <a:r>
              <a:rPr lang="en-US" altLang="en-US" sz="1400" baseline="-25000" dirty="0"/>
              <a:t>1</a:t>
            </a:r>
            <a:r>
              <a:rPr lang="en-US" altLang="en-US" sz="1400" dirty="0"/>
              <a:t> = PVC(G-u, k-1); </a:t>
            </a:r>
          </a:p>
          <a:p>
            <a:pPr marL="0" indent="0">
              <a:buNone/>
            </a:pPr>
            <a:r>
              <a:rPr lang="en-US" altLang="en-US" sz="1400" dirty="0"/>
              <a:t>    t</a:t>
            </a:r>
            <a:r>
              <a:rPr lang="en-US" altLang="en-US" sz="1400" baseline="-25000" dirty="0"/>
              <a:t>2</a:t>
            </a:r>
            <a:r>
              <a:rPr lang="en-US" altLang="en-US" sz="1400" dirty="0"/>
              <a:t> = PVC(G-v, k-1); </a:t>
            </a:r>
          </a:p>
          <a:p>
            <a:pPr marL="0" indent="0">
              <a:buNone/>
            </a:pPr>
            <a:r>
              <a:rPr lang="en-US" altLang="en-US" sz="1400" dirty="0"/>
              <a:t>5. return (t</a:t>
            </a:r>
            <a:r>
              <a:rPr lang="en-US" altLang="en-US" sz="1400" baseline="-25000" dirty="0"/>
              <a:t>1</a:t>
            </a:r>
            <a:r>
              <a:rPr lang="en-US" altLang="en-US" sz="1400" dirty="0"/>
              <a:t>˅ t</a:t>
            </a:r>
            <a:r>
              <a:rPr lang="en-US" altLang="en-US" sz="1400" baseline="-25000" dirty="0"/>
              <a:t>2</a:t>
            </a:r>
            <a:r>
              <a:rPr lang="en-US" altLang="en-US" sz="1400" dirty="0"/>
              <a:t>).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C451506-E1B9-4BE5-9465-FB6B149329AC}"/>
              </a:ext>
            </a:extLst>
          </p:cNvPr>
          <p:cNvGrpSpPr/>
          <p:nvPr/>
        </p:nvGrpSpPr>
        <p:grpSpPr>
          <a:xfrm>
            <a:off x="4536590" y="2905247"/>
            <a:ext cx="3338578" cy="1921150"/>
            <a:chOff x="4536590" y="2905247"/>
            <a:chExt cx="3338578" cy="1921150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7C317B2E-6E19-4505-89BC-EFD2754C31B3}"/>
                </a:ext>
              </a:extLst>
            </p:cNvPr>
            <p:cNvSpPr/>
            <p:nvPr/>
          </p:nvSpPr>
          <p:spPr>
            <a:xfrm>
              <a:off x="5719460" y="2905247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DD8F74A-D669-4163-8794-D46CC3ECB83A}"/>
                </a:ext>
              </a:extLst>
            </p:cNvPr>
            <p:cNvSpPr txBox="1"/>
            <p:nvPr/>
          </p:nvSpPr>
          <p:spPr>
            <a:xfrm>
              <a:off x="5857012" y="2958415"/>
              <a:ext cx="5774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(G, k)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DD1B7991-D6A0-4023-937F-31B99AB82045}"/>
                </a:ext>
              </a:extLst>
            </p:cNvPr>
            <p:cNvSpPr/>
            <p:nvPr/>
          </p:nvSpPr>
          <p:spPr>
            <a:xfrm>
              <a:off x="5098571" y="3633002"/>
              <a:ext cx="815639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96943CE-B1FB-4920-AA00-5C8CCC28E6EE}"/>
                </a:ext>
              </a:extLst>
            </p:cNvPr>
            <p:cNvSpPr txBox="1"/>
            <p:nvPr/>
          </p:nvSpPr>
          <p:spPr>
            <a:xfrm>
              <a:off x="5081522" y="3669078"/>
              <a:ext cx="81561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(G-u, k-1)</a:t>
              </a: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FF579BA2-4937-4F38-BFAF-E7E14B6E025C}"/>
                </a:ext>
              </a:extLst>
            </p:cNvPr>
            <p:cNvSpPr/>
            <p:nvPr/>
          </p:nvSpPr>
          <p:spPr>
            <a:xfrm>
              <a:off x="4566733" y="4260454"/>
              <a:ext cx="617324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8801678-0B15-4930-8BE2-E1F8AC75B89A}"/>
                </a:ext>
              </a:extLst>
            </p:cNvPr>
            <p:cNvSpPr txBox="1"/>
            <p:nvPr/>
          </p:nvSpPr>
          <p:spPr>
            <a:xfrm>
              <a:off x="4536590" y="4296530"/>
              <a:ext cx="500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k-2)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5638C360-2609-45F1-840B-6A7268A14936}"/>
                </a:ext>
              </a:extLst>
            </p:cNvPr>
            <p:cNvSpPr/>
            <p:nvPr/>
          </p:nvSpPr>
          <p:spPr>
            <a:xfrm>
              <a:off x="6406757" y="3613247"/>
              <a:ext cx="774739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E344613-6704-4FFF-A8CF-0F415E2FE21B}"/>
                </a:ext>
              </a:extLst>
            </p:cNvPr>
            <p:cNvSpPr txBox="1"/>
            <p:nvPr/>
          </p:nvSpPr>
          <p:spPr>
            <a:xfrm>
              <a:off x="6388847" y="3649323"/>
              <a:ext cx="7516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(G-v, k-1)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04ACA5D5-552C-4252-B191-896D43B8477A}"/>
                </a:ext>
              </a:extLst>
            </p:cNvPr>
            <p:cNvSpPr/>
            <p:nvPr/>
          </p:nvSpPr>
          <p:spPr>
            <a:xfrm>
              <a:off x="5401876" y="4268501"/>
              <a:ext cx="617324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1D87585-3C5C-45C0-A991-62A5388731E1}"/>
                </a:ext>
              </a:extLst>
            </p:cNvPr>
            <p:cNvSpPr txBox="1"/>
            <p:nvPr/>
          </p:nvSpPr>
          <p:spPr>
            <a:xfrm>
              <a:off x="5371733" y="4304577"/>
              <a:ext cx="500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k-2)</a:t>
              </a: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D6BF394F-0B35-4B75-8E0E-30EAF5D07B9A}"/>
                </a:ext>
              </a:extLst>
            </p:cNvPr>
            <p:cNvSpPr/>
            <p:nvPr/>
          </p:nvSpPr>
          <p:spPr>
            <a:xfrm>
              <a:off x="6283022" y="4260454"/>
              <a:ext cx="617324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03771BB-AFA6-48A0-B50E-1D02C47845C6}"/>
                </a:ext>
              </a:extLst>
            </p:cNvPr>
            <p:cNvSpPr txBox="1"/>
            <p:nvPr/>
          </p:nvSpPr>
          <p:spPr>
            <a:xfrm>
              <a:off x="6252879" y="4296530"/>
              <a:ext cx="500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k-2)</a:t>
              </a: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FBFE856B-9ECE-4DEE-807D-5B3ED213C252}"/>
                </a:ext>
              </a:extLst>
            </p:cNvPr>
            <p:cNvSpPr/>
            <p:nvPr/>
          </p:nvSpPr>
          <p:spPr>
            <a:xfrm>
              <a:off x="7155858" y="4239438"/>
              <a:ext cx="617324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8ED0B5A2-2201-45F5-9B2F-918FD67410BD}"/>
                </a:ext>
              </a:extLst>
            </p:cNvPr>
            <p:cNvSpPr txBox="1"/>
            <p:nvPr/>
          </p:nvSpPr>
          <p:spPr>
            <a:xfrm>
              <a:off x="7125715" y="4275514"/>
              <a:ext cx="500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k-2)</a:t>
              </a:r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5BA4D83D-8ED6-4592-8B85-FEFD70677592}"/>
                </a:ext>
              </a:extLst>
            </p:cNvPr>
            <p:cNvCxnSpPr>
              <a:stCxn id="2" idx="3"/>
              <a:endCxn id="17" idx="0"/>
            </p:cNvCxnSpPr>
            <p:nvPr/>
          </p:nvCxnSpPr>
          <p:spPr>
            <a:xfrm flipH="1">
              <a:off x="5506391" y="3232445"/>
              <a:ext cx="337916" cy="40055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E7E701A9-5512-4FBD-A319-17324443787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09496" y="3964777"/>
              <a:ext cx="209342" cy="290422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60E030DA-2070-4AFD-9796-2A767FC92C35}"/>
                </a:ext>
              </a:extLst>
            </p:cNvPr>
            <p:cNvCxnSpPr>
              <a:cxnSpLocks/>
              <a:endCxn id="53" idx="0"/>
            </p:cNvCxnSpPr>
            <p:nvPr/>
          </p:nvCxnSpPr>
          <p:spPr>
            <a:xfrm flipH="1">
              <a:off x="6591684" y="3989420"/>
              <a:ext cx="69808" cy="271034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DBE12553-D714-4EBF-98B3-0D752DE6FC7F}"/>
                </a:ext>
              </a:extLst>
            </p:cNvPr>
            <p:cNvCxnSpPr>
              <a:cxnSpLocks/>
              <a:endCxn id="32" idx="0"/>
            </p:cNvCxnSpPr>
            <p:nvPr/>
          </p:nvCxnSpPr>
          <p:spPr>
            <a:xfrm>
              <a:off x="6463968" y="3260353"/>
              <a:ext cx="300727" cy="388970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1BB0ACB8-8402-4EEC-8EF7-FB9862A0515F}"/>
                </a:ext>
              </a:extLst>
            </p:cNvPr>
            <p:cNvCxnSpPr>
              <a:cxnSpLocks/>
              <a:endCxn id="57" idx="0"/>
            </p:cNvCxnSpPr>
            <p:nvPr/>
          </p:nvCxnSpPr>
          <p:spPr>
            <a:xfrm>
              <a:off x="7053872" y="3957827"/>
              <a:ext cx="321876" cy="31768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21DF5C81-B93F-4A46-8EB3-FA05A3401717}"/>
                </a:ext>
              </a:extLst>
            </p:cNvPr>
            <p:cNvCxnSpPr>
              <a:cxnSpLocks/>
              <a:endCxn id="50" idx="0"/>
            </p:cNvCxnSpPr>
            <p:nvPr/>
          </p:nvCxnSpPr>
          <p:spPr>
            <a:xfrm>
              <a:off x="5667571" y="3998363"/>
              <a:ext cx="42967" cy="270138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7892B8EB-D107-489D-9659-F8AA9B7737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4686" y="4605808"/>
              <a:ext cx="135620" cy="205165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045AE838-7372-4017-B3BD-EF01B535C73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82805" y="4614623"/>
              <a:ext cx="164028" cy="196350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00E4E330-C55B-4EE2-8390-FCA7E13D97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92876" y="4622774"/>
              <a:ext cx="164028" cy="196350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B5266BC8-146C-4A7D-8C4D-E0F8E6FAF2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83824" y="4630047"/>
              <a:ext cx="164028" cy="196350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72A99732-90F5-44B5-910C-1C30E8583A85}"/>
                </a:ext>
              </a:extLst>
            </p:cNvPr>
            <p:cNvCxnSpPr>
              <a:cxnSpLocks/>
            </p:cNvCxnSpPr>
            <p:nvPr/>
          </p:nvCxnSpPr>
          <p:spPr>
            <a:xfrm>
              <a:off x="5028200" y="4640177"/>
              <a:ext cx="91217" cy="17894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C214D270-3F23-4AD5-9949-AA210AAD8BB2}"/>
                </a:ext>
              </a:extLst>
            </p:cNvPr>
            <p:cNvCxnSpPr>
              <a:cxnSpLocks/>
            </p:cNvCxnSpPr>
            <p:nvPr/>
          </p:nvCxnSpPr>
          <p:spPr>
            <a:xfrm>
              <a:off x="7716621" y="4552513"/>
              <a:ext cx="158547" cy="239918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910B0666-A0F6-46FA-ACB1-E8DB156BCC11}"/>
                </a:ext>
              </a:extLst>
            </p:cNvPr>
            <p:cNvCxnSpPr>
              <a:cxnSpLocks/>
            </p:cNvCxnSpPr>
            <p:nvPr/>
          </p:nvCxnSpPr>
          <p:spPr>
            <a:xfrm>
              <a:off x="6785106" y="4613484"/>
              <a:ext cx="91217" cy="17894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7C634782-0136-4584-BE34-1E83AB9AF5C2}"/>
                </a:ext>
              </a:extLst>
            </p:cNvPr>
            <p:cNvCxnSpPr>
              <a:cxnSpLocks/>
            </p:cNvCxnSpPr>
            <p:nvPr/>
          </p:nvCxnSpPr>
          <p:spPr>
            <a:xfrm>
              <a:off x="5897133" y="4627838"/>
              <a:ext cx="91217" cy="17894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735492A-419F-4648-9C25-3E604528F4D0}"/>
                </a:ext>
              </a:extLst>
            </p:cNvPr>
            <p:cNvSpPr txBox="1"/>
            <p:nvPr/>
          </p:nvSpPr>
          <p:spPr>
            <a:xfrm>
              <a:off x="5769864" y="3253247"/>
              <a:ext cx="7516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/>
                <a:t>pick an edge [u, v]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531F3F7-337C-41AF-B53F-2BB302B3C9E0}"/>
                </a:ext>
              </a:extLst>
            </p:cNvPr>
            <p:cNvSpPr txBox="1"/>
            <p:nvPr/>
          </p:nvSpPr>
          <p:spPr>
            <a:xfrm>
              <a:off x="6548204" y="3961711"/>
              <a:ext cx="7516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/>
                <a:t>pick an edge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68874FEA-A840-47FF-8568-7F4FA88C9516}"/>
                </a:ext>
              </a:extLst>
            </p:cNvPr>
            <p:cNvSpPr txBox="1"/>
            <p:nvPr/>
          </p:nvSpPr>
          <p:spPr>
            <a:xfrm>
              <a:off x="5033577" y="3975792"/>
              <a:ext cx="7516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/>
                <a:t>pick an edge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BE73C3C2-035F-D513-C047-E7A2FC74F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779" y="1617949"/>
            <a:ext cx="7234439" cy="58477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Vertex-Cover (VC). </a:t>
            </a:r>
            <a:r>
              <a:rPr lang="en-US" altLang="en-US" sz="1400" dirty="0"/>
              <a:t>Given (G, k), where G is a graph and an integer k, is there a vertex cover of k vertices in G?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3617A47F-9599-ED69-31D5-6CAB4F3205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901" y="2293714"/>
            <a:ext cx="7234439" cy="38333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Motivation. </a:t>
            </a:r>
            <a:r>
              <a:rPr lang="en-US" altLang="en-US" sz="1800" dirty="0"/>
              <a:t>In practice, the parameter k can be very small. 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DCD37559-8935-4956-2694-90DE3F55A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5" y="1049433"/>
            <a:ext cx="7234439" cy="47752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 err="1">
                <a:solidFill>
                  <a:srgbClr val="FF0000"/>
                </a:solidFill>
              </a:rPr>
              <a:t>Paramterized</a:t>
            </a:r>
            <a:r>
              <a:rPr lang="en-US" altLang="en-US" sz="2400" dirty="0">
                <a:solidFill>
                  <a:srgbClr val="FF0000"/>
                </a:solidFill>
              </a:rPr>
              <a:t> Algorithms</a:t>
            </a:r>
            <a:endParaRPr lang="en-US" altLang="en-US" sz="2400" dirty="0"/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8CDCBF4E-FD7F-7596-F861-4BAC21583C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</p:spTree>
    <p:extLst>
      <p:ext uri="{BB962C8B-B14F-4D97-AF65-F5344CB8AC3E}">
        <p14:creationId xmlns:p14="http://schemas.microsoft.com/office/powerpoint/2010/main" val="31945252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9835FD4A-1A1F-433B-ADA8-3A07BC1ECF55}"/>
              </a:ext>
            </a:extLst>
          </p:cNvPr>
          <p:cNvSpPr/>
          <p:nvPr/>
        </p:nvSpPr>
        <p:spPr>
          <a:xfrm>
            <a:off x="3542139" y="5573630"/>
            <a:ext cx="5471516" cy="41390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976141D4-93FF-4C86-BF97-0EA2EA060358}"/>
              </a:ext>
            </a:extLst>
          </p:cNvPr>
          <p:cNvCxnSpPr>
            <a:cxnSpLocks/>
          </p:cNvCxnSpPr>
          <p:nvPr/>
        </p:nvCxnSpPr>
        <p:spPr>
          <a:xfrm flipV="1">
            <a:off x="3542139" y="3096915"/>
            <a:ext cx="2177321" cy="247671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5EC29F0-340F-41D0-BF39-658B4D8D6D01}"/>
              </a:ext>
            </a:extLst>
          </p:cNvPr>
          <p:cNvCxnSpPr>
            <a:cxnSpLocks/>
          </p:cNvCxnSpPr>
          <p:nvPr/>
        </p:nvCxnSpPr>
        <p:spPr>
          <a:xfrm flipH="1" flipV="1">
            <a:off x="6588815" y="3141039"/>
            <a:ext cx="2442748" cy="248575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D9A8DB7-7DD9-4086-9969-3662BE14E727}"/>
              </a:ext>
            </a:extLst>
          </p:cNvPr>
          <p:cNvGrpSpPr/>
          <p:nvPr/>
        </p:nvGrpSpPr>
        <p:grpSpPr>
          <a:xfrm>
            <a:off x="4526029" y="5604202"/>
            <a:ext cx="647467" cy="383336"/>
            <a:chOff x="5728859" y="2956265"/>
            <a:chExt cx="894132" cy="383336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FAD94606-C3DA-47E2-B5ED-F83DAAEA490A}"/>
                </a:ext>
              </a:extLst>
            </p:cNvPr>
            <p:cNvSpPr/>
            <p:nvPr/>
          </p:nvSpPr>
          <p:spPr>
            <a:xfrm>
              <a:off x="5770485" y="2956265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FC7D340-EAC2-41F3-9EE8-7CBBB8AD15FB}"/>
                </a:ext>
              </a:extLst>
            </p:cNvPr>
            <p:cNvSpPr txBox="1"/>
            <p:nvPr/>
          </p:nvSpPr>
          <p:spPr>
            <a:xfrm>
              <a:off x="5728859" y="2992341"/>
              <a:ext cx="8571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-1)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7EE6E11F-A924-4D35-A3E0-418C2A6ECC1E}"/>
              </a:ext>
            </a:extLst>
          </p:cNvPr>
          <p:cNvGrpSpPr/>
          <p:nvPr/>
        </p:nvGrpSpPr>
        <p:grpSpPr>
          <a:xfrm>
            <a:off x="6112185" y="5594185"/>
            <a:ext cx="647467" cy="383336"/>
            <a:chOff x="5728859" y="2956265"/>
            <a:chExt cx="894132" cy="383336"/>
          </a:xfrm>
        </p:grpSpPr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B72A1433-323C-4532-8532-5D2EDF62CE31}"/>
                </a:ext>
              </a:extLst>
            </p:cNvPr>
            <p:cNvSpPr/>
            <p:nvPr/>
          </p:nvSpPr>
          <p:spPr>
            <a:xfrm>
              <a:off x="5770485" y="2956265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47119F8-7A01-4043-994D-AD34094F7058}"/>
                </a:ext>
              </a:extLst>
            </p:cNvPr>
            <p:cNvSpPr txBox="1"/>
            <p:nvPr/>
          </p:nvSpPr>
          <p:spPr>
            <a:xfrm>
              <a:off x="5728859" y="2992341"/>
              <a:ext cx="8571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-1)</a:t>
              </a:r>
            </a:p>
          </p:txBody>
        </p:sp>
      </p:grpSp>
      <p:sp>
        <p:nvSpPr>
          <p:cNvPr id="67" name="Rectangle 3">
            <a:extLst>
              <a:ext uri="{FF2B5EF4-FFF2-40B4-BE49-F238E27FC236}">
                <a16:creationId xmlns:a16="http://schemas.microsoft.com/office/drawing/2014/main" id="{ADF3E69C-1456-4CDF-839A-B4DA0FB7B3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779" y="2846490"/>
            <a:ext cx="2360989" cy="2393561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u="sng" dirty="0"/>
              <a:t>PVC(G, k)</a:t>
            </a:r>
          </a:p>
          <a:p>
            <a:pPr marL="0" indent="0">
              <a:buNone/>
            </a:pPr>
            <a:r>
              <a:rPr lang="en-US" altLang="en-US" sz="1400" dirty="0"/>
              <a:t>1. if (k &lt; 0) </a:t>
            </a:r>
          </a:p>
          <a:p>
            <a:pPr marL="0" indent="0">
              <a:buNone/>
            </a:pPr>
            <a:r>
              <a:rPr lang="en-US" altLang="en-US" sz="1400" dirty="0"/>
              <a:t>      return (false); </a:t>
            </a:r>
          </a:p>
          <a:p>
            <a:pPr marL="0" indent="0">
              <a:buNone/>
            </a:pPr>
            <a:r>
              <a:rPr lang="en-US" altLang="en-US" sz="1400" dirty="0"/>
              <a:t>2. if (G has no edges) </a:t>
            </a:r>
          </a:p>
          <a:p>
            <a:pPr marL="0" indent="0">
              <a:buNone/>
            </a:pPr>
            <a:r>
              <a:rPr lang="en-US" altLang="en-US" sz="1400" dirty="0"/>
              <a:t>      return (true);</a:t>
            </a:r>
          </a:p>
          <a:p>
            <a:pPr marL="0" indent="0">
              <a:buNone/>
            </a:pPr>
            <a:r>
              <a:rPr lang="en-US" altLang="en-US" sz="1400" dirty="0"/>
              <a:t>3. pick any edge e = [u, v]; </a:t>
            </a:r>
          </a:p>
          <a:p>
            <a:pPr marL="0" indent="0">
              <a:buNone/>
            </a:pPr>
            <a:r>
              <a:rPr lang="en-US" altLang="en-US" sz="1400" dirty="0"/>
              <a:t>4. t</a:t>
            </a:r>
            <a:r>
              <a:rPr lang="en-US" altLang="en-US" sz="1400" baseline="-25000" dirty="0"/>
              <a:t>1</a:t>
            </a:r>
            <a:r>
              <a:rPr lang="en-US" altLang="en-US" sz="1400" dirty="0"/>
              <a:t> = PVC(G-u, k-1); </a:t>
            </a:r>
          </a:p>
          <a:p>
            <a:pPr marL="0" indent="0">
              <a:buNone/>
            </a:pPr>
            <a:r>
              <a:rPr lang="en-US" altLang="en-US" sz="1400" dirty="0"/>
              <a:t>    t</a:t>
            </a:r>
            <a:r>
              <a:rPr lang="en-US" altLang="en-US" sz="1400" baseline="-25000" dirty="0"/>
              <a:t>2</a:t>
            </a:r>
            <a:r>
              <a:rPr lang="en-US" altLang="en-US" sz="1400" dirty="0"/>
              <a:t> = PVC(G-v, k-1); </a:t>
            </a:r>
          </a:p>
          <a:p>
            <a:pPr marL="0" indent="0">
              <a:buNone/>
            </a:pPr>
            <a:r>
              <a:rPr lang="en-US" altLang="en-US" sz="1400" dirty="0"/>
              <a:t>5. return (t</a:t>
            </a:r>
            <a:r>
              <a:rPr lang="en-US" altLang="en-US" sz="1400" baseline="-25000" dirty="0"/>
              <a:t>1</a:t>
            </a:r>
            <a:r>
              <a:rPr lang="en-US" altLang="en-US" sz="1400" dirty="0"/>
              <a:t>˅ t</a:t>
            </a:r>
            <a:r>
              <a:rPr lang="en-US" altLang="en-US" sz="1400" baseline="-25000" dirty="0"/>
              <a:t>2</a:t>
            </a:r>
            <a:r>
              <a:rPr lang="en-US" altLang="en-US" sz="1400" dirty="0"/>
              <a:t>).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31AE2A70-2E66-451E-A1BB-C3E4362398C2}"/>
              </a:ext>
            </a:extLst>
          </p:cNvPr>
          <p:cNvGrpSpPr/>
          <p:nvPr/>
        </p:nvGrpSpPr>
        <p:grpSpPr>
          <a:xfrm>
            <a:off x="4536590" y="2905247"/>
            <a:ext cx="3338578" cy="1921150"/>
            <a:chOff x="4536590" y="2905247"/>
            <a:chExt cx="3338578" cy="1921150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09C029CF-9F3F-47F9-9E2B-3EC91FF41B88}"/>
                </a:ext>
              </a:extLst>
            </p:cNvPr>
            <p:cNvSpPr/>
            <p:nvPr/>
          </p:nvSpPr>
          <p:spPr>
            <a:xfrm>
              <a:off x="5719460" y="2905247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CDA001F1-52B9-45FD-B527-370CE994AA1B}"/>
                </a:ext>
              </a:extLst>
            </p:cNvPr>
            <p:cNvSpPr txBox="1"/>
            <p:nvPr/>
          </p:nvSpPr>
          <p:spPr>
            <a:xfrm>
              <a:off x="5857012" y="2958415"/>
              <a:ext cx="5774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(G, k)</a:t>
              </a: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08AE8DC8-96AB-44DC-B47A-F25F93FECF69}"/>
                </a:ext>
              </a:extLst>
            </p:cNvPr>
            <p:cNvSpPr/>
            <p:nvPr/>
          </p:nvSpPr>
          <p:spPr>
            <a:xfrm>
              <a:off x="5098571" y="3633002"/>
              <a:ext cx="815639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F94FC20-B29F-4759-9073-6F244EBB8899}"/>
                </a:ext>
              </a:extLst>
            </p:cNvPr>
            <p:cNvSpPr txBox="1"/>
            <p:nvPr/>
          </p:nvSpPr>
          <p:spPr>
            <a:xfrm>
              <a:off x="5081522" y="3669078"/>
              <a:ext cx="81561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(G-u, k-1)</a:t>
              </a: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D38ACBE8-492D-40FC-99D4-D4FDE9D176D1}"/>
                </a:ext>
              </a:extLst>
            </p:cNvPr>
            <p:cNvSpPr/>
            <p:nvPr/>
          </p:nvSpPr>
          <p:spPr>
            <a:xfrm>
              <a:off x="4566733" y="4260454"/>
              <a:ext cx="617324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384BAD1-6B5E-4569-ADE6-A08F7344D4A8}"/>
                </a:ext>
              </a:extLst>
            </p:cNvPr>
            <p:cNvSpPr txBox="1"/>
            <p:nvPr/>
          </p:nvSpPr>
          <p:spPr>
            <a:xfrm>
              <a:off x="4536590" y="4296530"/>
              <a:ext cx="500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k-2)</a:t>
              </a: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CA07616C-E737-4CA4-ABE1-36FF39EB5716}"/>
                </a:ext>
              </a:extLst>
            </p:cNvPr>
            <p:cNvSpPr/>
            <p:nvPr/>
          </p:nvSpPr>
          <p:spPr>
            <a:xfrm>
              <a:off x="6406757" y="3613247"/>
              <a:ext cx="774739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38D188FA-49F9-4C94-8939-79C4C20A0183}"/>
                </a:ext>
              </a:extLst>
            </p:cNvPr>
            <p:cNvSpPr txBox="1"/>
            <p:nvPr/>
          </p:nvSpPr>
          <p:spPr>
            <a:xfrm>
              <a:off x="6388847" y="3649323"/>
              <a:ext cx="7516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(G-v, k-1)</a:t>
              </a:r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D68E6AF0-9A78-4108-BABB-4C4C5C43B0D5}"/>
                </a:ext>
              </a:extLst>
            </p:cNvPr>
            <p:cNvSpPr/>
            <p:nvPr/>
          </p:nvSpPr>
          <p:spPr>
            <a:xfrm>
              <a:off x="5401876" y="4268501"/>
              <a:ext cx="617324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FDF1626-E45B-4BA7-A104-543136A94F6C}"/>
                </a:ext>
              </a:extLst>
            </p:cNvPr>
            <p:cNvSpPr txBox="1"/>
            <p:nvPr/>
          </p:nvSpPr>
          <p:spPr>
            <a:xfrm>
              <a:off x="5371733" y="4304577"/>
              <a:ext cx="500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k-2)</a:t>
              </a: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5EE63DCB-C7C3-4621-A89A-7E38105F0A44}"/>
                </a:ext>
              </a:extLst>
            </p:cNvPr>
            <p:cNvSpPr/>
            <p:nvPr/>
          </p:nvSpPr>
          <p:spPr>
            <a:xfrm>
              <a:off x="6283022" y="4260454"/>
              <a:ext cx="617324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50DD1ED-B8B6-4E28-BA16-FD06E8D9193E}"/>
                </a:ext>
              </a:extLst>
            </p:cNvPr>
            <p:cNvSpPr txBox="1"/>
            <p:nvPr/>
          </p:nvSpPr>
          <p:spPr>
            <a:xfrm>
              <a:off x="6252879" y="4296530"/>
              <a:ext cx="500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k-2)</a:t>
              </a:r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96E6E17D-E24B-4727-8D1E-0A26C158E678}"/>
                </a:ext>
              </a:extLst>
            </p:cNvPr>
            <p:cNvSpPr/>
            <p:nvPr/>
          </p:nvSpPr>
          <p:spPr>
            <a:xfrm>
              <a:off x="7155858" y="4239438"/>
              <a:ext cx="617324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449E2EC4-C79B-4DFB-AAB0-005AB93D2C05}"/>
                </a:ext>
              </a:extLst>
            </p:cNvPr>
            <p:cNvSpPr txBox="1"/>
            <p:nvPr/>
          </p:nvSpPr>
          <p:spPr>
            <a:xfrm>
              <a:off x="7125715" y="4275514"/>
              <a:ext cx="500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k-2)</a:t>
              </a:r>
            </a:p>
          </p:txBody>
        </p: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1F797DD1-9D3C-47CF-B650-825E7A242605}"/>
                </a:ext>
              </a:extLst>
            </p:cNvPr>
            <p:cNvCxnSpPr>
              <a:stCxn id="70" idx="3"/>
              <a:endCxn id="73" idx="0"/>
            </p:cNvCxnSpPr>
            <p:nvPr/>
          </p:nvCxnSpPr>
          <p:spPr>
            <a:xfrm flipH="1">
              <a:off x="5506391" y="3232445"/>
              <a:ext cx="337916" cy="40055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3FB98F09-EDAD-4419-B46F-95C385AC2A1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09496" y="3964777"/>
              <a:ext cx="209342" cy="290422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15835709-9EB9-47BA-ABAB-EC33F6717D4C}"/>
                </a:ext>
              </a:extLst>
            </p:cNvPr>
            <p:cNvCxnSpPr>
              <a:cxnSpLocks/>
              <a:endCxn id="88" idx="0"/>
            </p:cNvCxnSpPr>
            <p:nvPr/>
          </p:nvCxnSpPr>
          <p:spPr>
            <a:xfrm flipH="1">
              <a:off x="6591684" y="3989420"/>
              <a:ext cx="69808" cy="271034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72218ADD-9AC3-4802-9D86-6058C0995CE2}"/>
                </a:ext>
              </a:extLst>
            </p:cNvPr>
            <p:cNvCxnSpPr>
              <a:cxnSpLocks/>
              <a:endCxn id="80" idx="0"/>
            </p:cNvCxnSpPr>
            <p:nvPr/>
          </p:nvCxnSpPr>
          <p:spPr>
            <a:xfrm>
              <a:off x="6463968" y="3260353"/>
              <a:ext cx="300727" cy="388970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38C9A0AB-587E-495F-904C-4C75B97484E0}"/>
                </a:ext>
              </a:extLst>
            </p:cNvPr>
            <p:cNvCxnSpPr>
              <a:cxnSpLocks/>
              <a:endCxn id="94" idx="0"/>
            </p:cNvCxnSpPr>
            <p:nvPr/>
          </p:nvCxnSpPr>
          <p:spPr>
            <a:xfrm>
              <a:off x="7053872" y="3957827"/>
              <a:ext cx="321876" cy="31768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2405EC79-9C1D-4551-A7FF-16D17EE13E36}"/>
                </a:ext>
              </a:extLst>
            </p:cNvPr>
            <p:cNvCxnSpPr>
              <a:cxnSpLocks/>
              <a:endCxn id="82" idx="0"/>
            </p:cNvCxnSpPr>
            <p:nvPr/>
          </p:nvCxnSpPr>
          <p:spPr>
            <a:xfrm>
              <a:off x="5667571" y="3998363"/>
              <a:ext cx="42967" cy="270138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79E9DB05-59BB-42DF-883E-5EE4C09E6A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4686" y="4605808"/>
              <a:ext cx="135620" cy="205165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66C021E9-1575-4FB8-918B-521092C986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82805" y="4614623"/>
              <a:ext cx="164028" cy="196350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1A2444ED-9C24-487B-9C5F-412595EDA0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92876" y="4622774"/>
              <a:ext cx="164028" cy="196350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99EA1AB0-3276-4DC0-933D-001202CEED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83824" y="4630047"/>
              <a:ext cx="164028" cy="196350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EEDF249F-12C1-4AEE-BB33-7DEDF2657187}"/>
                </a:ext>
              </a:extLst>
            </p:cNvPr>
            <p:cNvCxnSpPr>
              <a:cxnSpLocks/>
            </p:cNvCxnSpPr>
            <p:nvPr/>
          </p:nvCxnSpPr>
          <p:spPr>
            <a:xfrm>
              <a:off x="5028200" y="4640177"/>
              <a:ext cx="91217" cy="17894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B65C7011-1F34-4597-B35D-9D0EBEE1B221}"/>
                </a:ext>
              </a:extLst>
            </p:cNvPr>
            <p:cNvCxnSpPr>
              <a:cxnSpLocks/>
            </p:cNvCxnSpPr>
            <p:nvPr/>
          </p:nvCxnSpPr>
          <p:spPr>
            <a:xfrm>
              <a:off x="7716621" y="4552513"/>
              <a:ext cx="158547" cy="239918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C16035BC-33DA-4244-9C73-1E1A60D7CF37}"/>
                </a:ext>
              </a:extLst>
            </p:cNvPr>
            <p:cNvCxnSpPr>
              <a:cxnSpLocks/>
            </p:cNvCxnSpPr>
            <p:nvPr/>
          </p:nvCxnSpPr>
          <p:spPr>
            <a:xfrm>
              <a:off x="6785106" y="4613484"/>
              <a:ext cx="91217" cy="17894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A39F6393-0868-4B23-987C-599D3C767043}"/>
                </a:ext>
              </a:extLst>
            </p:cNvPr>
            <p:cNvCxnSpPr>
              <a:cxnSpLocks/>
            </p:cNvCxnSpPr>
            <p:nvPr/>
          </p:nvCxnSpPr>
          <p:spPr>
            <a:xfrm>
              <a:off x="5897133" y="4627838"/>
              <a:ext cx="91217" cy="17894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F75A456A-A0DF-409B-A561-15C5EC34147B}"/>
                </a:ext>
              </a:extLst>
            </p:cNvPr>
            <p:cNvSpPr txBox="1"/>
            <p:nvPr/>
          </p:nvSpPr>
          <p:spPr>
            <a:xfrm>
              <a:off x="5769864" y="3253247"/>
              <a:ext cx="7516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/>
                <a:t>pick an edge [u, v]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B765FBDB-D7C0-4CAC-9629-1DA1196CE21C}"/>
                </a:ext>
              </a:extLst>
            </p:cNvPr>
            <p:cNvSpPr txBox="1"/>
            <p:nvPr/>
          </p:nvSpPr>
          <p:spPr>
            <a:xfrm>
              <a:off x="6548204" y="3961711"/>
              <a:ext cx="7516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/>
                <a:t>pick an edge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940E7484-E619-40DA-B591-19C388409650}"/>
                </a:ext>
              </a:extLst>
            </p:cNvPr>
            <p:cNvSpPr txBox="1"/>
            <p:nvPr/>
          </p:nvSpPr>
          <p:spPr>
            <a:xfrm>
              <a:off x="5033577" y="3975792"/>
              <a:ext cx="7516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/>
                <a:t>pick an edge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A556BA8E-2461-4AD7-8C01-783EA54F75AC}"/>
              </a:ext>
            </a:extLst>
          </p:cNvPr>
          <p:cNvGrpSpPr/>
          <p:nvPr/>
        </p:nvGrpSpPr>
        <p:grpSpPr>
          <a:xfrm>
            <a:off x="8004411" y="5107404"/>
            <a:ext cx="647467" cy="383336"/>
            <a:chOff x="5728859" y="2956265"/>
            <a:chExt cx="894132" cy="383336"/>
          </a:xfrm>
        </p:grpSpPr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05105B67-2743-4490-887E-0406D9E96BAF}"/>
                </a:ext>
              </a:extLst>
            </p:cNvPr>
            <p:cNvSpPr/>
            <p:nvPr/>
          </p:nvSpPr>
          <p:spPr>
            <a:xfrm>
              <a:off x="5770485" y="2956265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51F36A8A-6C41-4CF1-8D70-6613793173CE}"/>
                </a:ext>
              </a:extLst>
            </p:cNvPr>
            <p:cNvSpPr txBox="1"/>
            <p:nvPr/>
          </p:nvSpPr>
          <p:spPr>
            <a:xfrm>
              <a:off x="5728859" y="2992341"/>
              <a:ext cx="7796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2)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8049FA0C-D1A5-45D1-BB1D-D20AE6DA923A}"/>
              </a:ext>
            </a:extLst>
          </p:cNvPr>
          <p:cNvGrpSpPr/>
          <p:nvPr/>
        </p:nvGrpSpPr>
        <p:grpSpPr>
          <a:xfrm>
            <a:off x="3886402" y="5014765"/>
            <a:ext cx="647467" cy="383336"/>
            <a:chOff x="5728859" y="2956265"/>
            <a:chExt cx="894132" cy="383336"/>
          </a:xfrm>
        </p:grpSpPr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6C6C44D6-0AFA-41AB-936A-870AE3A6226B}"/>
                </a:ext>
              </a:extLst>
            </p:cNvPr>
            <p:cNvSpPr/>
            <p:nvPr/>
          </p:nvSpPr>
          <p:spPr>
            <a:xfrm>
              <a:off x="5770485" y="2956265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4A5D5097-07B4-4FE4-8BA6-E5A584A2A76A}"/>
                </a:ext>
              </a:extLst>
            </p:cNvPr>
            <p:cNvSpPr txBox="1"/>
            <p:nvPr/>
          </p:nvSpPr>
          <p:spPr>
            <a:xfrm>
              <a:off x="5728859" y="2992341"/>
              <a:ext cx="7796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0)</a:t>
              </a:r>
            </a:p>
          </p:txBody>
        </p:sp>
      </p:grpSp>
      <p:sp>
        <p:nvSpPr>
          <p:cNvPr id="2" name="Rectangle 3">
            <a:extLst>
              <a:ext uri="{FF2B5EF4-FFF2-40B4-BE49-F238E27FC236}">
                <a16:creationId xmlns:a16="http://schemas.microsoft.com/office/drawing/2014/main" id="{23B7B0A8-E1A3-CCB5-B7BD-E065A737A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779" y="1617949"/>
            <a:ext cx="7234439" cy="58477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Vertex-Cover (VC). </a:t>
            </a:r>
            <a:r>
              <a:rPr lang="en-US" altLang="en-US" sz="1400" dirty="0"/>
              <a:t>Given (G, k), where G is a graph and an integer k, is there a vertex cover of k vertices in G?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78D2FF7-BCBE-0126-E176-AE22B991E2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901" y="2293714"/>
            <a:ext cx="7234439" cy="38333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Motivation. </a:t>
            </a:r>
            <a:r>
              <a:rPr lang="en-US" altLang="en-US" sz="1800" dirty="0"/>
              <a:t>In practice, the parameter k can be very small.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69798F3-E787-778B-95E9-F763B35A50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5" y="1049433"/>
            <a:ext cx="7234439" cy="47752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 err="1">
                <a:solidFill>
                  <a:srgbClr val="FF0000"/>
                </a:solidFill>
              </a:rPr>
              <a:t>Paramterized</a:t>
            </a:r>
            <a:r>
              <a:rPr lang="en-US" altLang="en-US" sz="2400" dirty="0">
                <a:solidFill>
                  <a:srgbClr val="FF0000"/>
                </a:solidFill>
              </a:rPr>
              <a:t> Algorithms</a:t>
            </a:r>
            <a:endParaRPr lang="en-US" altLang="en-US" sz="2400" dirty="0"/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9F0DA12F-D679-6303-D956-35937B41AD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</p:spTree>
    <p:extLst>
      <p:ext uri="{BB962C8B-B14F-4D97-AF65-F5344CB8AC3E}">
        <p14:creationId xmlns:p14="http://schemas.microsoft.com/office/powerpoint/2010/main" val="13884916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9835FD4A-1A1F-433B-ADA8-3A07BC1ECF55}"/>
              </a:ext>
            </a:extLst>
          </p:cNvPr>
          <p:cNvSpPr/>
          <p:nvPr/>
        </p:nvSpPr>
        <p:spPr>
          <a:xfrm>
            <a:off x="3542139" y="5573630"/>
            <a:ext cx="5471516" cy="41390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976141D4-93FF-4C86-BF97-0EA2EA060358}"/>
              </a:ext>
            </a:extLst>
          </p:cNvPr>
          <p:cNvCxnSpPr>
            <a:cxnSpLocks/>
          </p:cNvCxnSpPr>
          <p:nvPr/>
        </p:nvCxnSpPr>
        <p:spPr>
          <a:xfrm flipV="1">
            <a:off x="3542139" y="3096915"/>
            <a:ext cx="2177321" cy="247671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5EC29F0-340F-41D0-BF39-658B4D8D6D01}"/>
              </a:ext>
            </a:extLst>
          </p:cNvPr>
          <p:cNvCxnSpPr>
            <a:cxnSpLocks/>
          </p:cNvCxnSpPr>
          <p:nvPr/>
        </p:nvCxnSpPr>
        <p:spPr>
          <a:xfrm flipH="1" flipV="1">
            <a:off x="6588815" y="3141039"/>
            <a:ext cx="2442748" cy="248575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12A8EF92-861F-41E3-BEC5-756B6C97672D}"/>
              </a:ext>
            </a:extLst>
          </p:cNvPr>
          <p:cNvCxnSpPr/>
          <p:nvPr/>
        </p:nvCxnSpPr>
        <p:spPr>
          <a:xfrm>
            <a:off x="3478131" y="2905247"/>
            <a:ext cx="0" cy="3072274"/>
          </a:xfrm>
          <a:prstGeom prst="line">
            <a:avLst/>
          </a:prstGeom>
          <a:ln w="28575">
            <a:solidFill>
              <a:srgbClr val="FFCC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87AF9016-6EF8-4A64-991D-318D9F8DEAF9}"/>
              </a:ext>
            </a:extLst>
          </p:cNvPr>
          <p:cNvSpPr txBox="1"/>
          <p:nvPr/>
        </p:nvSpPr>
        <p:spPr>
          <a:xfrm>
            <a:off x="3488430" y="3955660"/>
            <a:ext cx="5485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C000"/>
                </a:solidFill>
              </a:rPr>
              <a:t>k+1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6401C383-308C-4BF8-A970-92E07707B4C9}"/>
              </a:ext>
            </a:extLst>
          </p:cNvPr>
          <p:cNvSpPr txBox="1"/>
          <p:nvPr/>
        </p:nvSpPr>
        <p:spPr>
          <a:xfrm>
            <a:off x="5857012" y="6099005"/>
            <a:ext cx="11861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2</a:t>
            </a:r>
            <a:r>
              <a:rPr lang="en-US" sz="1600" baseline="30000" dirty="0">
                <a:solidFill>
                  <a:srgbClr val="FF0000"/>
                </a:solidFill>
              </a:rPr>
              <a:t>k+1</a:t>
            </a:r>
            <a:r>
              <a:rPr lang="en-US" sz="1600" dirty="0">
                <a:solidFill>
                  <a:srgbClr val="FF0000"/>
                </a:solidFill>
              </a:rPr>
              <a:t> leaves</a:t>
            </a:r>
            <a:endParaRPr lang="en-US" sz="1600" baseline="30000" dirty="0">
              <a:solidFill>
                <a:srgbClr val="FF0000"/>
              </a:solidFill>
            </a:endParaRPr>
          </a:p>
        </p:txBody>
      </p:sp>
      <p:sp>
        <p:nvSpPr>
          <p:cNvPr id="67" name="Rectangle 3">
            <a:extLst>
              <a:ext uri="{FF2B5EF4-FFF2-40B4-BE49-F238E27FC236}">
                <a16:creationId xmlns:a16="http://schemas.microsoft.com/office/drawing/2014/main" id="{EAEBBDFC-64E6-487F-8594-1625567518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779" y="2846490"/>
            <a:ext cx="2360989" cy="2393561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u="sng" dirty="0"/>
              <a:t>PVC(G, k)</a:t>
            </a:r>
          </a:p>
          <a:p>
            <a:pPr marL="0" indent="0">
              <a:buNone/>
            </a:pPr>
            <a:r>
              <a:rPr lang="en-US" altLang="en-US" sz="1400" dirty="0"/>
              <a:t>1. if (k &lt; 0) </a:t>
            </a:r>
          </a:p>
          <a:p>
            <a:pPr marL="0" indent="0">
              <a:buNone/>
            </a:pPr>
            <a:r>
              <a:rPr lang="en-US" altLang="en-US" sz="1400" dirty="0"/>
              <a:t>      return (false); </a:t>
            </a:r>
          </a:p>
          <a:p>
            <a:pPr marL="0" indent="0">
              <a:buNone/>
            </a:pPr>
            <a:r>
              <a:rPr lang="en-US" altLang="en-US" sz="1400" dirty="0"/>
              <a:t>2. if (G has no edges) </a:t>
            </a:r>
          </a:p>
          <a:p>
            <a:pPr marL="0" indent="0">
              <a:buNone/>
            </a:pPr>
            <a:r>
              <a:rPr lang="en-US" altLang="en-US" sz="1400" dirty="0"/>
              <a:t>      return (true);</a:t>
            </a:r>
          </a:p>
          <a:p>
            <a:pPr marL="0" indent="0">
              <a:buNone/>
            </a:pPr>
            <a:r>
              <a:rPr lang="en-US" altLang="en-US" sz="1400" dirty="0"/>
              <a:t>3. pick any edge e = [u, v]; </a:t>
            </a:r>
          </a:p>
          <a:p>
            <a:pPr marL="0" indent="0">
              <a:buNone/>
            </a:pPr>
            <a:r>
              <a:rPr lang="en-US" altLang="en-US" sz="1400" dirty="0"/>
              <a:t>4. t</a:t>
            </a:r>
            <a:r>
              <a:rPr lang="en-US" altLang="en-US" sz="1400" baseline="-25000" dirty="0"/>
              <a:t>1</a:t>
            </a:r>
            <a:r>
              <a:rPr lang="en-US" altLang="en-US" sz="1400" dirty="0"/>
              <a:t> = PVC(G-u, k-1); </a:t>
            </a:r>
          </a:p>
          <a:p>
            <a:pPr marL="0" indent="0">
              <a:buNone/>
            </a:pPr>
            <a:r>
              <a:rPr lang="en-US" altLang="en-US" sz="1400" dirty="0"/>
              <a:t>    t</a:t>
            </a:r>
            <a:r>
              <a:rPr lang="en-US" altLang="en-US" sz="1400" baseline="-25000" dirty="0"/>
              <a:t>2</a:t>
            </a:r>
            <a:r>
              <a:rPr lang="en-US" altLang="en-US" sz="1400" dirty="0"/>
              <a:t> = PVC(G-v, k-1); </a:t>
            </a:r>
          </a:p>
          <a:p>
            <a:pPr marL="0" indent="0">
              <a:buNone/>
            </a:pPr>
            <a:r>
              <a:rPr lang="en-US" altLang="en-US" sz="1400" dirty="0"/>
              <a:t>5. return (t</a:t>
            </a:r>
            <a:r>
              <a:rPr lang="en-US" altLang="en-US" sz="1400" baseline="-25000" dirty="0"/>
              <a:t>1</a:t>
            </a:r>
            <a:r>
              <a:rPr lang="en-US" altLang="en-US" sz="1400" dirty="0"/>
              <a:t>˅ t</a:t>
            </a:r>
            <a:r>
              <a:rPr lang="en-US" altLang="en-US" sz="1400" baseline="-25000" dirty="0"/>
              <a:t>2</a:t>
            </a:r>
            <a:r>
              <a:rPr lang="en-US" altLang="en-US" sz="1400" dirty="0"/>
              <a:t>).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70B148CF-9190-4E1D-959B-7D49E55177BF}"/>
              </a:ext>
            </a:extLst>
          </p:cNvPr>
          <p:cNvGrpSpPr/>
          <p:nvPr/>
        </p:nvGrpSpPr>
        <p:grpSpPr>
          <a:xfrm>
            <a:off x="4536590" y="2905247"/>
            <a:ext cx="3338578" cy="1921150"/>
            <a:chOff x="4536590" y="2905247"/>
            <a:chExt cx="3338578" cy="1921150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7191BC85-6A83-4E30-89B8-C64B73EE2BA3}"/>
                </a:ext>
              </a:extLst>
            </p:cNvPr>
            <p:cNvSpPr/>
            <p:nvPr/>
          </p:nvSpPr>
          <p:spPr>
            <a:xfrm>
              <a:off x="5719460" y="2905247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6789366C-3DB0-4100-94F0-B1C3426F58DF}"/>
                </a:ext>
              </a:extLst>
            </p:cNvPr>
            <p:cNvSpPr txBox="1"/>
            <p:nvPr/>
          </p:nvSpPr>
          <p:spPr>
            <a:xfrm>
              <a:off x="5857012" y="2958415"/>
              <a:ext cx="5774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(G, k)</a:t>
              </a: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167EFE78-F88D-4FB2-8FA0-9A286968A89D}"/>
                </a:ext>
              </a:extLst>
            </p:cNvPr>
            <p:cNvSpPr/>
            <p:nvPr/>
          </p:nvSpPr>
          <p:spPr>
            <a:xfrm>
              <a:off x="5098571" y="3633002"/>
              <a:ext cx="815639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BC06B6D-4D1F-4BC3-8BE6-365EF7EF0A28}"/>
                </a:ext>
              </a:extLst>
            </p:cNvPr>
            <p:cNvSpPr txBox="1"/>
            <p:nvPr/>
          </p:nvSpPr>
          <p:spPr>
            <a:xfrm>
              <a:off x="5081522" y="3669078"/>
              <a:ext cx="81561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(G-u, k-1)</a:t>
              </a: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7F526376-34A5-4009-BA5C-3E91BB9A110A}"/>
                </a:ext>
              </a:extLst>
            </p:cNvPr>
            <p:cNvSpPr/>
            <p:nvPr/>
          </p:nvSpPr>
          <p:spPr>
            <a:xfrm>
              <a:off x="4566733" y="4260454"/>
              <a:ext cx="617324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E7B8BB1-C9A6-4FE9-813B-86666F549303}"/>
                </a:ext>
              </a:extLst>
            </p:cNvPr>
            <p:cNvSpPr txBox="1"/>
            <p:nvPr/>
          </p:nvSpPr>
          <p:spPr>
            <a:xfrm>
              <a:off x="4536590" y="4296530"/>
              <a:ext cx="500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k-2)</a:t>
              </a: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94A5B4A4-971F-4080-815D-AF7992538D85}"/>
                </a:ext>
              </a:extLst>
            </p:cNvPr>
            <p:cNvSpPr/>
            <p:nvPr/>
          </p:nvSpPr>
          <p:spPr>
            <a:xfrm>
              <a:off x="6406757" y="3613247"/>
              <a:ext cx="774739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CF2EB827-D39A-406C-9F6A-D1E739D0A508}"/>
                </a:ext>
              </a:extLst>
            </p:cNvPr>
            <p:cNvSpPr txBox="1"/>
            <p:nvPr/>
          </p:nvSpPr>
          <p:spPr>
            <a:xfrm>
              <a:off x="6388847" y="3649323"/>
              <a:ext cx="7516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(G-v, k-1)</a:t>
              </a:r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8D496D73-514B-4851-B526-207902CFE397}"/>
                </a:ext>
              </a:extLst>
            </p:cNvPr>
            <p:cNvSpPr/>
            <p:nvPr/>
          </p:nvSpPr>
          <p:spPr>
            <a:xfrm>
              <a:off x="5401876" y="4268501"/>
              <a:ext cx="617324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0BD19BD8-0944-4929-B08B-8F6696EB8303}"/>
                </a:ext>
              </a:extLst>
            </p:cNvPr>
            <p:cNvSpPr txBox="1"/>
            <p:nvPr/>
          </p:nvSpPr>
          <p:spPr>
            <a:xfrm>
              <a:off x="5371733" y="4304577"/>
              <a:ext cx="500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k-2)</a:t>
              </a: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F5755FD6-947D-4666-A6FA-883DFD92447D}"/>
                </a:ext>
              </a:extLst>
            </p:cNvPr>
            <p:cNvSpPr/>
            <p:nvPr/>
          </p:nvSpPr>
          <p:spPr>
            <a:xfrm>
              <a:off x="6283022" y="4260454"/>
              <a:ext cx="617324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D3927103-ED17-43D4-B8C1-E647A995EED1}"/>
                </a:ext>
              </a:extLst>
            </p:cNvPr>
            <p:cNvSpPr txBox="1"/>
            <p:nvPr/>
          </p:nvSpPr>
          <p:spPr>
            <a:xfrm>
              <a:off x="6252879" y="4296530"/>
              <a:ext cx="500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k-2)</a:t>
              </a:r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186386CC-0CF3-4A7A-B7C2-DB99EB1BDA50}"/>
                </a:ext>
              </a:extLst>
            </p:cNvPr>
            <p:cNvSpPr/>
            <p:nvPr/>
          </p:nvSpPr>
          <p:spPr>
            <a:xfrm>
              <a:off x="7155858" y="4239438"/>
              <a:ext cx="617324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8AC7E2A-32F9-4828-B9EC-38559D76B447}"/>
                </a:ext>
              </a:extLst>
            </p:cNvPr>
            <p:cNvSpPr txBox="1"/>
            <p:nvPr/>
          </p:nvSpPr>
          <p:spPr>
            <a:xfrm>
              <a:off x="7125715" y="4275514"/>
              <a:ext cx="500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k-2)</a:t>
              </a:r>
            </a:p>
          </p:txBody>
        </p: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16476B39-C874-4179-9282-8DEDE5F5CCC6}"/>
                </a:ext>
              </a:extLst>
            </p:cNvPr>
            <p:cNvCxnSpPr>
              <a:stCxn id="70" idx="3"/>
              <a:endCxn id="73" idx="0"/>
            </p:cNvCxnSpPr>
            <p:nvPr/>
          </p:nvCxnSpPr>
          <p:spPr>
            <a:xfrm flipH="1">
              <a:off x="5506391" y="3232445"/>
              <a:ext cx="337916" cy="40055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832FAA28-AC32-4639-B120-6F0B00243D9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09496" y="3964777"/>
              <a:ext cx="209342" cy="290422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24A7BC68-BD76-45A2-B64D-7A54559A56F5}"/>
                </a:ext>
              </a:extLst>
            </p:cNvPr>
            <p:cNvCxnSpPr>
              <a:cxnSpLocks/>
              <a:endCxn id="88" idx="0"/>
            </p:cNvCxnSpPr>
            <p:nvPr/>
          </p:nvCxnSpPr>
          <p:spPr>
            <a:xfrm flipH="1">
              <a:off x="6591684" y="3989420"/>
              <a:ext cx="69808" cy="271034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8D1D1C73-B6F8-43E0-9E3B-3787B847DDF3}"/>
                </a:ext>
              </a:extLst>
            </p:cNvPr>
            <p:cNvCxnSpPr>
              <a:cxnSpLocks/>
              <a:endCxn id="80" idx="0"/>
            </p:cNvCxnSpPr>
            <p:nvPr/>
          </p:nvCxnSpPr>
          <p:spPr>
            <a:xfrm>
              <a:off x="6463968" y="3260353"/>
              <a:ext cx="300727" cy="388970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469EF276-2CD4-44B7-BCDD-F08CE0833C02}"/>
                </a:ext>
              </a:extLst>
            </p:cNvPr>
            <p:cNvCxnSpPr>
              <a:cxnSpLocks/>
              <a:endCxn id="94" idx="0"/>
            </p:cNvCxnSpPr>
            <p:nvPr/>
          </p:nvCxnSpPr>
          <p:spPr>
            <a:xfrm>
              <a:off x="7053872" y="3957827"/>
              <a:ext cx="321876" cy="31768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1161FB71-D473-4775-9214-05A78D760088}"/>
                </a:ext>
              </a:extLst>
            </p:cNvPr>
            <p:cNvCxnSpPr>
              <a:cxnSpLocks/>
              <a:endCxn id="82" idx="0"/>
            </p:cNvCxnSpPr>
            <p:nvPr/>
          </p:nvCxnSpPr>
          <p:spPr>
            <a:xfrm>
              <a:off x="5667571" y="3998363"/>
              <a:ext cx="42967" cy="270138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B2DDEA97-E9D9-42E3-AB94-EFE8EEEE0DA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4686" y="4605808"/>
              <a:ext cx="135620" cy="205165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521C7648-1BAA-4EA0-AFAC-72AFE853C31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82805" y="4614623"/>
              <a:ext cx="164028" cy="196350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C5C39CAA-274D-4D2B-AD34-81B1446CF9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92876" y="4622774"/>
              <a:ext cx="164028" cy="196350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4ADB15D6-15F5-43AF-AF19-627BB3FDF3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83824" y="4630047"/>
              <a:ext cx="164028" cy="196350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5D3EB19F-65B1-40DD-AC1A-C9DF0D1F8BA3}"/>
                </a:ext>
              </a:extLst>
            </p:cNvPr>
            <p:cNvCxnSpPr>
              <a:cxnSpLocks/>
            </p:cNvCxnSpPr>
            <p:nvPr/>
          </p:nvCxnSpPr>
          <p:spPr>
            <a:xfrm>
              <a:off x="5028200" y="4640177"/>
              <a:ext cx="91217" cy="17894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CC631D11-0619-4422-B373-F4F37042A61E}"/>
                </a:ext>
              </a:extLst>
            </p:cNvPr>
            <p:cNvCxnSpPr>
              <a:cxnSpLocks/>
            </p:cNvCxnSpPr>
            <p:nvPr/>
          </p:nvCxnSpPr>
          <p:spPr>
            <a:xfrm>
              <a:off x="7716621" y="4552513"/>
              <a:ext cx="158547" cy="239918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36896932-9204-45D8-9979-9C78FC0E6A3B}"/>
                </a:ext>
              </a:extLst>
            </p:cNvPr>
            <p:cNvCxnSpPr>
              <a:cxnSpLocks/>
            </p:cNvCxnSpPr>
            <p:nvPr/>
          </p:nvCxnSpPr>
          <p:spPr>
            <a:xfrm>
              <a:off x="6785106" y="4613484"/>
              <a:ext cx="91217" cy="17894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BD630A8C-D608-4B94-ADF2-813025BCD696}"/>
                </a:ext>
              </a:extLst>
            </p:cNvPr>
            <p:cNvCxnSpPr>
              <a:cxnSpLocks/>
            </p:cNvCxnSpPr>
            <p:nvPr/>
          </p:nvCxnSpPr>
          <p:spPr>
            <a:xfrm>
              <a:off x="5897133" y="4627838"/>
              <a:ext cx="91217" cy="17894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99C34CA9-E218-46A6-8BBB-7C83E7328333}"/>
                </a:ext>
              </a:extLst>
            </p:cNvPr>
            <p:cNvSpPr txBox="1"/>
            <p:nvPr/>
          </p:nvSpPr>
          <p:spPr>
            <a:xfrm>
              <a:off x="5769864" y="3253247"/>
              <a:ext cx="7516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/>
                <a:t>pick an edge [u, v]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4966D29D-DE8B-413A-9DF6-FE13F77091A6}"/>
                </a:ext>
              </a:extLst>
            </p:cNvPr>
            <p:cNvSpPr txBox="1"/>
            <p:nvPr/>
          </p:nvSpPr>
          <p:spPr>
            <a:xfrm>
              <a:off x="6548204" y="3961711"/>
              <a:ext cx="7516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/>
                <a:t>pick an edge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E0151507-9364-4222-8EE1-432DD76C5CA3}"/>
                </a:ext>
              </a:extLst>
            </p:cNvPr>
            <p:cNvSpPr txBox="1"/>
            <p:nvPr/>
          </p:nvSpPr>
          <p:spPr>
            <a:xfrm>
              <a:off x="5033577" y="3975792"/>
              <a:ext cx="7516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/>
                <a:t>pick an edge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C05CCD7C-E371-48E7-B1BD-35BAF273BC3D}"/>
              </a:ext>
            </a:extLst>
          </p:cNvPr>
          <p:cNvGrpSpPr/>
          <p:nvPr/>
        </p:nvGrpSpPr>
        <p:grpSpPr>
          <a:xfrm>
            <a:off x="4526029" y="5604202"/>
            <a:ext cx="647467" cy="383336"/>
            <a:chOff x="5728859" y="2956265"/>
            <a:chExt cx="894132" cy="383336"/>
          </a:xfrm>
        </p:grpSpPr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4F74556C-FBFA-4C2F-B89C-E2ABB5DB929D}"/>
                </a:ext>
              </a:extLst>
            </p:cNvPr>
            <p:cNvSpPr/>
            <p:nvPr/>
          </p:nvSpPr>
          <p:spPr>
            <a:xfrm>
              <a:off x="5770485" y="2956265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4ED4A768-F137-48C9-81FF-287AA4F0F9D4}"/>
                </a:ext>
              </a:extLst>
            </p:cNvPr>
            <p:cNvSpPr txBox="1"/>
            <p:nvPr/>
          </p:nvSpPr>
          <p:spPr>
            <a:xfrm>
              <a:off x="5728859" y="2992341"/>
              <a:ext cx="8571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-1)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81BF5EF7-74B5-495D-9758-CBA59D2087D4}"/>
              </a:ext>
            </a:extLst>
          </p:cNvPr>
          <p:cNvGrpSpPr/>
          <p:nvPr/>
        </p:nvGrpSpPr>
        <p:grpSpPr>
          <a:xfrm>
            <a:off x="6112185" y="5594185"/>
            <a:ext cx="647467" cy="383336"/>
            <a:chOff x="5728859" y="2956265"/>
            <a:chExt cx="894132" cy="383336"/>
          </a:xfrm>
        </p:grpSpPr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9364CE13-5567-4FA4-8662-89063BC40D45}"/>
                </a:ext>
              </a:extLst>
            </p:cNvPr>
            <p:cNvSpPr/>
            <p:nvPr/>
          </p:nvSpPr>
          <p:spPr>
            <a:xfrm>
              <a:off x="5770485" y="2956265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49528724-0D68-4935-8D1A-6AFDE02A9A35}"/>
                </a:ext>
              </a:extLst>
            </p:cNvPr>
            <p:cNvSpPr txBox="1"/>
            <p:nvPr/>
          </p:nvSpPr>
          <p:spPr>
            <a:xfrm>
              <a:off x="5728859" y="2992341"/>
              <a:ext cx="8571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-1)</a:t>
              </a: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1A623154-3D4A-4731-B1ED-65E640FBF073}"/>
              </a:ext>
            </a:extLst>
          </p:cNvPr>
          <p:cNvGrpSpPr/>
          <p:nvPr/>
        </p:nvGrpSpPr>
        <p:grpSpPr>
          <a:xfrm>
            <a:off x="8004411" y="5107404"/>
            <a:ext cx="647467" cy="383336"/>
            <a:chOff x="5728859" y="2956265"/>
            <a:chExt cx="894132" cy="383336"/>
          </a:xfrm>
        </p:grpSpPr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AB666084-16D2-4F07-AFC7-874A708C6C78}"/>
                </a:ext>
              </a:extLst>
            </p:cNvPr>
            <p:cNvSpPr/>
            <p:nvPr/>
          </p:nvSpPr>
          <p:spPr>
            <a:xfrm>
              <a:off x="5770485" y="2956265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6EF39900-9EAC-4CEB-8CD4-02A13F12EDA6}"/>
                </a:ext>
              </a:extLst>
            </p:cNvPr>
            <p:cNvSpPr txBox="1"/>
            <p:nvPr/>
          </p:nvSpPr>
          <p:spPr>
            <a:xfrm>
              <a:off x="5728859" y="2992341"/>
              <a:ext cx="7796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2)</a:t>
              </a: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AC112E91-90FB-41A2-9C83-2AF996D5817F}"/>
              </a:ext>
            </a:extLst>
          </p:cNvPr>
          <p:cNvGrpSpPr/>
          <p:nvPr/>
        </p:nvGrpSpPr>
        <p:grpSpPr>
          <a:xfrm>
            <a:off x="3886402" y="5014765"/>
            <a:ext cx="647467" cy="383336"/>
            <a:chOff x="5728859" y="2956265"/>
            <a:chExt cx="894132" cy="383336"/>
          </a:xfrm>
        </p:grpSpPr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1630ED14-BC39-4AF6-951E-680A4D8C22F6}"/>
                </a:ext>
              </a:extLst>
            </p:cNvPr>
            <p:cNvSpPr/>
            <p:nvPr/>
          </p:nvSpPr>
          <p:spPr>
            <a:xfrm>
              <a:off x="5770485" y="2956265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BCD964E1-B591-4148-B87F-83CE22001E66}"/>
                </a:ext>
              </a:extLst>
            </p:cNvPr>
            <p:cNvSpPr txBox="1"/>
            <p:nvPr/>
          </p:nvSpPr>
          <p:spPr>
            <a:xfrm>
              <a:off x="5728859" y="2992341"/>
              <a:ext cx="7796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0)</a:t>
              </a:r>
            </a:p>
          </p:txBody>
        </p:sp>
      </p:grpSp>
      <p:sp>
        <p:nvSpPr>
          <p:cNvPr id="2" name="Rectangle 3">
            <a:extLst>
              <a:ext uri="{FF2B5EF4-FFF2-40B4-BE49-F238E27FC236}">
                <a16:creationId xmlns:a16="http://schemas.microsoft.com/office/drawing/2014/main" id="{65017FE0-E1F0-051C-A82B-9A44E99748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779" y="1617949"/>
            <a:ext cx="7234439" cy="58477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Vertex-Cover (VC). </a:t>
            </a:r>
            <a:r>
              <a:rPr lang="en-US" altLang="en-US" sz="1400" dirty="0"/>
              <a:t>Given (G, k), where G is a graph and an integer k, is there a vertex cover of k vertices in G?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8CFCCC88-67BE-028E-4D75-02FF1BDE0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901" y="2293714"/>
            <a:ext cx="7234439" cy="38333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Motivation. </a:t>
            </a:r>
            <a:r>
              <a:rPr lang="en-US" altLang="en-US" sz="1800" dirty="0"/>
              <a:t>In practice, the parameter k can be very small.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19A433-0671-DA2B-7F4B-F38B86D4B9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5" y="1049433"/>
            <a:ext cx="7234439" cy="47752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 err="1">
                <a:solidFill>
                  <a:srgbClr val="FF0000"/>
                </a:solidFill>
              </a:rPr>
              <a:t>Paramterized</a:t>
            </a:r>
            <a:r>
              <a:rPr lang="en-US" altLang="en-US" sz="2400" dirty="0">
                <a:solidFill>
                  <a:srgbClr val="FF0000"/>
                </a:solidFill>
              </a:rPr>
              <a:t> Algorithms</a:t>
            </a:r>
            <a:endParaRPr lang="en-US" altLang="en-US" sz="2400" dirty="0"/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5DCD9BD0-CEBA-2497-7307-8770408248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</p:spTree>
    <p:extLst>
      <p:ext uri="{BB962C8B-B14F-4D97-AF65-F5344CB8AC3E}">
        <p14:creationId xmlns:p14="http://schemas.microsoft.com/office/powerpoint/2010/main" val="427517729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9835FD4A-1A1F-433B-ADA8-3A07BC1ECF55}"/>
              </a:ext>
            </a:extLst>
          </p:cNvPr>
          <p:cNvSpPr/>
          <p:nvPr/>
        </p:nvSpPr>
        <p:spPr>
          <a:xfrm>
            <a:off x="3542139" y="5573630"/>
            <a:ext cx="5471516" cy="41390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976141D4-93FF-4C86-BF97-0EA2EA060358}"/>
              </a:ext>
            </a:extLst>
          </p:cNvPr>
          <p:cNvCxnSpPr>
            <a:cxnSpLocks/>
          </p:cNvCxnSpPr>
          <p:nvPr/>
        </p:nvCxnSpPr>
        <p:spPr>
          <a:xfrm flipV="1">
            <a:off x="3542139" y="3096915"/>
            <a:ext cx="2177321" cy="247671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5EC29F0-340F-41D0-BF39-658B4D8D6D01}"/>
              </a:ext>
            </a:extLst>
          </p:cNvPr>
          <p:cNvCxnSpPr>
            <a:cxnSpLocks/>
          </p:cNvCxnSpPr>
          <p:nvPr/>
        </p:nvCxnSpPr>
        <p:spPr>
          <a:xfrm flipH="1" flipV="1">
            <a:off x="6588815" y="3141039"/>
            <a:ext cx="2442748" cy="248575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6401C383-308C-4BF8-A970-92E07707B4C9}"/>
              </a:ext>
            </a:extLst>
          </p:cNvPr>
          <p:cNvSpPr txBox="1"/>
          <p:nvPr/>
        </p:nvSpPr>
        <p:spPr>
          <a:xfrm>
            <a:off x="5857012" y="6099005"/>
            <a:ext cx="11861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2</a:t>
            </a:r>
            <a:r>
              <a:rPr lang="en-US" sz="1600" baseline="30000" dirty="0">
                <a:solidFill>
                  <a:srgbClr val="FF0000"/>
                </a:solidFill>
              </a:rPr>
              <a:t>k+1</a:t>
            </a:r>
            <a:r>
              <a:rPr lang="en-US" sz="1600" dirty="0">
                <a:solidFill>
                  <a:srgbClr val="FF0000"/>
                </a:solidFill>
              </a:rPr>
              <a:t> leaves</a:t>
            </a:r>
            <a:endParaRPr lang="en-US" sz="1600" baseline="30000" dirty="0">
              <a:solidFill>
                <a:srgbClr val="FF0000"/>
              </a:solidFill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0473123A-E8BF-467E-9CBC-73A247C1B5F4}"/>
              </a:ext>
            </a:extLst>
          </p:cNvPr>
          <p:cNvSpPr txBox="1"/>
          <p:nvPr/>
        </p:nvSpPr>
        <p:spPr>
          <a:xfrm>
            <a:off x="1317582" y="5301724"/>
            <a:ext cx="16230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Time = O(2</a:t>
            </a:r>
            <a:r>
              <a:rPr lang="en-US" sz="1600" baseline="30000" dirty="0">
                <a:solidFill>
                  <a:srgbClr val="FF0000"/>
                </a:solidFill>
              </a:rPr>
              <a:t>k </a:t>
            </a:r>
            <a:r>
              <a:rPr lang="en-US" sz="1600" dirty="0">
                <a:solidFill>
                  <a:srgbClr val="FF0000"/>
                </a:solidFill>
              </a:rPr>
              <a:t>n</a:t>
            </a:r>
            <a:r>
              <a:rPr lang="en-US" sz="1600" baseline="30000" dirty="0">
                <a:solidFill>
                  <a:srgbClr val="FF0000"/>
                </a:solidFill>
              </a:rPr>
              <a:t>2</a:t>
            </a:r>
            <a:r>
              <a:rPr lang="en-US" sz="1600" dirty="0">
                <a:solidFill>
                  <a:srgbClr val="FF0000"/>
                </a:solidFill>
              </a:rPr>
              <a:t>)</a:t>
            </a:r>
            <a:endParaRPr lang="en-US" sz="1600" baseline="30000" dirty="0">
              <a:solidFill>
                <a:srgbClr val="FF0000"/>
              </a:solidFill>
            </a:endParaRP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E578BC6A-EA50-46C9-8180-0DD107659D28}"/>
              </a:ext>
            </a:extLst>
          </p:cNvPr>
          <p:cNvCxnSpPr/>
          <p:nvPr/>
        </p:nvCxnSpPr>
        <p:spPr>
          <a:xfrm>
            <a:off x="3478131" y="2905247"/>
            <a:ext cx="0" cy="3072274"/>
          </a:xfrm>
          <a:prstGeom prst="line">
            <a:avLst/>
          </a:prstGeom>
          <a:ln w="28575">
            <a:solidFill>
              <a:srgbClr val="FFCC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6FABE2EA-3D28-4313-B7C5-78B832419D48}"/>
              </a:ext>
            </a:extLst>
          </p:cNvPr>
          <p:cNvSpPr txBox="1"/>
          <p:nvPr/>
        </p:nvSpPr>
        <p:spPr>
          <a:xfrm>
            <a:off x="3488430" y="3955660"/>
            <a:ext cx="5485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C000"/>
                </a:solidFill>
              </a:rPr>
              <a:t>k+1</a:t>
            </a:r>
          </a:p>
        </p:txBody>
      </p:sp>
      <p:sp>
        <p:nvSpPr>
          <p:cNvPr id="70" name="Rectangle 3">
            <a:extLst>
              <a:ext uri="{FF2B5EF4-FFF2-40B4-BE49-F238E27FC236}">
                <a16:creationId xmlns:a16="http://schemas.microsoft.com/office/drawing/2014/main" id="{36080450-D09E-41EF-9E4A-D4726652C9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779" y="2846490"/>
            <a:ext cx="2360989" cy="2393561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u="sng" dirty="0"/>
              <a:t>PVC(G, k)</a:t>
            </a:r>
          </a:p>
          <a:p>
            <a:pPr marL="0" indent="0">
              <a:buNone/>
            </a:pPr>
            <a:r>
              <a:rPr lang="en-US" altLang="en-US" sz="1400" dirty="0"/>
              <a:t>1. if (k &lt; 0) </a:t>
            </a:r>
          </a:p>
          <a:p>
            <a:pPr marL="0" indent="0">
              <a:buNone/>
            </a:pPr>
            <a:r>
              <a:rPr lang="en-US" altLang="en-US" sz="1400" dirty="0"/>
              <a:t>      return (false); </a:t>
            </a:r>
          </a:p>
          <a:p>
            <a:pPr marL="0" indent="0">
              <a:buNone/>
            </a:pPr>
            <a:r>
              <a:rPr lang="en-US" altLang="en-US" sz="1400" dirty="0"/>
              <a:t>2. if (G has no edges) </a:t>
            </a:r>
          </a:p>
          <a:p>
            <a:pPr marL="0" indent="0">
              <a:buNone/>
            </a:pPr>
            <a:r>
              <a:rPr lang="en-US" altLang="en-US" sz="1400" dirty="0"/>
              <a:t>      return (true);</a:t>
            </a:r>
          </a:p>
          <a:p>
            <a:pPr marL="0" indent="0">
              <a:buNone/>
            </a:pPr>
            <a:r>
              <a:rPr lang="en-US" altLang="en-US" sz="1400" dirty="0"/>
              <a:t>3. pick any edge e = [u, v]; </a:t>
            </a:r>
          </a:p>
          <a:p>
            <a:pPr marL="0" indent="0">
              <a:buNone/>
            </a:pPr>
            <a:r>
              <a:rPr lang="en-US" altLang="en-US" sz="1400" dirty="0"/>
              <a:t>4. t</a:t>
            </a:r>
            <a:r>
              <a:rPr lang="en-US" altLang="en-US" sz="1400" baseline="-25000" dirty="0"/>
              <a:t>1</a:t>
            </a:r>
            <a:r>
              <a:rPr lang="en-US" altLang="en-US" sz="1400" dirty="0"/>
              <a:t> = PVC(G-u, k-1); </a:t>
            </a:r>
          </a:p>
          <a:p>
            <a:pPr marL="0" indent="0">
              <a:buNone/>
            </a:pPr>
            <a:r>
              <a:rPr lang="en-US" altLang="en-US" sz="1400" dirty="0"/>
              <a:t>    t</a:t>
            </a:r>
            <a:r>
              <a:rPr lang="en-US" altLang="en-US" sz="1400" baseline="-25000" dirty="0"/>
              <a:t>2</a:t>
            </a:r>
            <a:r>
              <a:rPr lang="en-US" altLang="en-US" sz="1400" dirty="0"/>
              <a:t> = PVC(G-v, k-1); </a:t>
            </a:r>
          </a:p>
          <a:p>
            <a:pPr marL="0" indent="0">
              <a:buNone/>
            </a:pPr>
            <a:r>
              <a:rPr lang="en-US" altLang="en-US" sz="1400" dirty="0"/>
              <a:t>5. return (t</a:t>
            </a:r>
            <a:r>
              <a:rPr lang="en-US" altLang="en-US" sz="1400" baseline="-25000" dirty="0"/>
              <a:t>1</a:t>
            </a:r>
            <a:r>
              <a:rPr lang="en-US" altLang="en-US" sz="1400" dirty="0"/>
              <a:t>˅ t</a:t>
            </a:r>
            <a:r>
              <a:rPr lang="en-US" altLang="en-US" sz="1400" baseline="-25000" dirty="0"/>
              <a:t>2</a:t>
            </a:r>
            <a:r>
              <a:rPr lang="en-US" altLang="en-US" sz="1400" dirty="0"/>
              <a:t>).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E0309E0B-096A-49D8-8922-839BCCAE4233}"/>
              </a:ext>
            </a:extLst>
          </p:cNvPr>
          <p:cNvGrpSpPr/>
          <p:nvPr/>
        </p:nvGrpSpPr>
        <p:grpSpPr>
          <a:xfrm>
            <a:off x="4536590" y="2905247"/>
            <a:ext cx="3338578" cy="1921150"/>
            <a:chOff x="4536590" y="2905247"/>
            <a:chExt cx="3338578" cy="1921150"/>
          </a:xfrm>
        </p:grpSpPr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534BB9F2-28C5-4641-AE33-D1D9D015DA72}"/>
                </a:ext>
              </a:extLst>
            </p:cNvPr>
            <p:cNvSpPr/>
            <p:nvPr/>
          </p:nvSpPr>
          <p:spPr>
            <a:xfrm>
              <a:off x="5719460" y="2905247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1FE4C7D-A1A8-47B6-953B-6F874934A69B}"/>
                </a:ext>
              </a:extLst>
            </p:cNvPr>
            <p:cNvSpPr txBox="1"/>
            <p:nvPr/>
          </p:nvSpPr>
          <p:spPr>
            <a:xfrm>
              <a:off x="5857012" y="2958415"/>
              <a:ext cx="5774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(G, k)</a:t>
              </a: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62771754-B90A-4BAE-BE80-6CA85BAB5D19}"/>
                </a:ext>
              </a:extLst>
            </p:cNvPr>
            <p:cNvSpPr/>
            <p:nvPr/>
          </p:nvSpPr>
          <p:spPr>
            <a:xfrm>
              <a:off x="5098571" y="3633002"/>
              <a:ext cx="815639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F62E94E-A5FC-474E-B908-C6CF3ABDF3D1}"/>
                </a:ext>
              </a:extLst>
            </p:cNvPr>
            <p:cNvSpPr txBox="1"/>
            <p:nvPr/>
          </p:nvSpPr>
          <p:spPr>
            <a:xfrm>
              <a:off x="5081522" y="3669078"/>
              <a:ext cx="81561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(G-u, k-1)</a:t>
              </a: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A3C84E64-B8B4-433B-A831-C1F4FE8F1534}"/>
                </a:ext>
              </a:extLst>
            </p:cNvPr>
            <p:cNvSpPr/>
            <p:nvPr/>
          </p:nvSpPr>
          <p:spPr>
            <a:xfrm>
              <a:off x="4566733" y="4260454"/>
              <a:ext cx="617324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C02365A2-CAB8-45C9-9E1A-714B25D4EC2F}"/>
                </a:ext>
              </a:extLst>
            </p:cNvPr>
            <p:cNvSpPr txBox="1"/>
            <p:nvPr/>
          </p:nvSpPr>
          <p:spPr>
            <a:xfrm>
              <a:off x="4536590" y="4296530"/>
              <a:ext cx="500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k-2)</a:t>
              </a:r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D45F01A9-258F-4BC4-A703-0ECC86046D2F}"/>
                </a:ext>
              </a:extLst>
            </p:cNvPr>
            <p:cNvSpPr/>
            <p:nvPr/>
          </p:nvSpPr>
          <p:spPr>
            <a:xfrm>
              <a:off x="6406757" y="3613247"/>
              <a:ext cx="774739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DF4822A6-1ED5-44CE-A025-D8CCBA07A48A}"/>
                </a:ext>
              </a:extLst>
            </p:cNvPr>
            <p:cNvSpPr txBox="1"/>
            <p:nvPr/>
          </p:nvSpPr>
          <p:spPr>
            <a:xfrm>
              <a:off x="6388847" y="3649323"/>
              <a:ext cx="7516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(G-v, k-1)</a:t>
              </a: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43229EC1-BE1F-4163-B845-919A17D2B4D6}"/>
                </a:ext>
              </a:extLst>
            </p:cNvPr>
            <p:cNvSpPr/>
            <p:nvPr/>
          </p:nvSpPr>
          <p:spPr>
            <a:xfrm>
              <a:off x="5401876" y="4268501"/>
              <a:ext cx="617324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BBB61AEE-B0C7-4896-831D-D8796D974AFE}"/>
                </a:ext>
              </a:extLst>
            </p:cNvPr>
            <p:cNvSpPr txBox="1"/>
            <p:nvPr/>
          </p:nvSpPr>
          <p:spPr>
            <a:xfrm>
              <a:off x="5371733" y="4304577"/>
              <a:ext cx="500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k-2)</a:t>
              </a:r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96CAE2D4-B83E-4FDA-9AAE-6D8213842C29}"/>
                </a:ext>
              </a:extLst>
            </p:cNvPr>
            <p:cNvSpPr/>
            <p:nvPr/>
          </p:nvSpPr>
          <p:spPr>
            <a:xfrm>
              <a:off x="6283022" y="4260454"/>
              <a:ext cx="617324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5E18942F-8624-4354-AF4E-474608457AFA}"/>
                </a:ext>
              </a:extLst>
            </p:cNvPr>
            <p:cNvSpPr txBox="1"/>
            <p:nvPr/>
          </p:nvSpPr>
          <p:spPr>
            <a:xfrm>
              <a:off x="6252879" y="4296530"/>
              <a:ext cx="500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k-2)</a:t>
              </a:r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38C7E582-0DCD-41E6-A053-2B41A084A9CB}"/>
                </a:ext>
              </a:extLst>
            </p:cNvPr>
            <p:cNvSpPr/>
            <p:nvPr/>
          </p:nvSpPr>
          <p:spPr>
            <a:xfrm>
              <a:off x="7155858" y="4239438"/>
              <a:ext cx="617324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DF368BDA-36D7-4DD2-B061-1AB7EAF1D6DE}"/>
                </a:ext>
              </a:extLst>
            </p:cNvPr>
            <p:cNvSpPr txBox="1"/>
            <p:nvPr/>
          </p:nvSpPr>
          <p:spPr>
            <a:xfrm>
              <a:off x="7125715" y="4275514"/>
              <a:ext cx="500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k-2)</a:t>
              </a:r>
            </a:p>
          </p:txBody>
        </p:sp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C8ADBBD7-FF08-42BC-88D5-DD88F945C91B}"/>
                </a:ext>
              </a:extLst>
            </p:cNvPr>
            <p:cNvCxnSpPr>
              <a:stCxn id="73" idx="3"/>
              <a:endCxn id="76" idx="0"/>
            </p:cNvCxnSpPr>
            <p:nvPr/>
          </p:nvCxnSpPr>
          <p:spPr>
            <a:xfrm flipH="1">
              <a:off x="5506391" y="3232445"/>
              <a:ext cx="337916" cy="40055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40819668-586F-4B09-9465-90957CBABE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09496" y="3964777"/>
              <a:ext cx="209342" cy="290422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8A083B49-FCF1-4B1B-B5AD-132E308D83EF}"/>
                </a:ext>
              </a:extLst>
            </p:cNvPr>
            <p:cNvCxnSpPr>
              <a:cxnSpLocks/>
              <a:endCxn id="93" idx="0"/>
            </p:cNvCxnSpPr>
            <p:nvPr/>
          </p:nvCxnSpPr>
          <p:spPr>
            <a:xfrm flipH="1">
              <a:off x="6591684" y="3989420"/>
              <a:ext cx="69808" cy="271034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A8B760E2-5EFC-4F08-9585-DB04AC3C4875}"/>
                </a:ext>
              </a:extLst>
            </p:cNvPr>
            <p:cNvCxnSpPr>
              <a:cxnSpLocks/>
              <a:endCxn id="87" idx="0"/>
            </p:cNvCxnSpPr>
            <p:nvPr/>
          </p:nvCxnSpPr>
          <p:spPr>
            <a:xfrm>
              <a:off x="6463968" y="3260353"/>
              <a:ext cx="300727" cy="388970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12688C29-F72F-462D-8DAD-AEE2A97B09C6}"/>
                </a:ext>
              </a:extLst>
            </p:cNvPr>
            <p:cNvCxnSpPr>
              <a:cxnSpLocks/>
              <a:endCxn id="96" idx="0"/>
            </p:cNvCxnSpPr>
            <p:nvPr/>
          </p:nvCxnSpPr>
          <p:spPr>
            <a:xfrm>
              <a:off x="7053872" y="3957827"/>
              <a:ext cx="321876" cy="31768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4CDFC0E4-40A2-4FD8-A888-7AFFF01BC58B}"/>
                </a:ext>
              </a:extLst>
            </p:cNvPr>
            <p:cNvCxnSpPr>
              <a:cxnSpLocks/>
              <a:endCxn id="88" idx="0"/>
            </p:cNvCxnSpPr>
            <p:nvPr/>
          </p:nvCxnSpPr>
          <p:spPr>
            <a:xfrm>
              <a:off x="5667571" y="3998363"/>
              <a:ext cx="42967" cy="270138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E4026C3B-304B-414B-8D81-624598DC23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4686" y="4605808"/>
              <a:ext cx="135620" cy="205165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E4A4C43C-45C9-4FF8-BD27-722AA8BAE3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82805" y="4614623"/>
              <a:ext cx="164028" cy="196350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06CD3C24-A280-488A-91E3-B791DE82B34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92876" y="4622774"/>
              <a:ext cx="164028" cy="196350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7A8E41FD-58D9-48A7-8FD5-D9AFBAB554E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83824" y="4630047"/>
              <a:ext cx="164028" cy="196350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CE0F08DC-B27C-4B68-97ED-D3D441CFC680}"/>
                </a:ext>
              </a:extLst>
            </p:cNvPr>
            <p:cNvCxnSpPr>
              <a:cxnSpLocks/>
            </p:cNvCxnSpPr>
            <p:nvPr/>
          </p:nvCxnSpPr>
          <p:spPr>
            <a:xfrm>
              <a:off x="5028200" y="4640177"/>
              <a:ext cx="91217" cy="17894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2614D696-8117-4960-B335-80C9B622C4C8}"/>
                </a:ext>
              </a:extLst>
            </p:cNvPr>
            <p:cNvCxnSpPr>
              <a:cxnSpLocks/>
            </p:cNvCxnSpPr>
            <p:nvPr/>
          </p:nvCxnSpPr>
          <p:spPr>
            <a:xfrm>
              <a:off x="7716621" y="4552513"/>
              <a:ext cx="158547" cy="239918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3FF0CC7B-345F-4D6D-8EC0-6BC963D5FA36}"/>
                </a:ext>
              </a:extLst>
            </p:cNvPr>
            <p:cNvCxnSpPr>
              <a:cxnSpLocks/>
            </p:cNvCxnSpPr>
            <p:nvPr/>
          </p:nvCxnSpPr>
          <p:spPr>
            <a:xfrm>
              <a:off x="6785106" y="4613484"/>
              <a:ext cx="91217" cy="17894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E2BBDC11-EF60-4E10-B750-2DFACDA2D7AC}"/>
                </a:ext>
              </a:extLst>
            </p:cNvPr>
            <p:cNvCxnSpPr>
              <a:cxnSpLocks/>
            </p:cNvCxnSpPr>
            <p:nvPr/>
          </p:nvCxnSpPr>
          <p:spPr>
            <a:xfrm>
              <a:off x="5897133" y="4627838"/>
              <a:ext cx="91217" cy="17894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7C825C24-CB23-4B03-82C2-7DA001864CFE}"/>
                </a:ext>
              </a:extLst>
            </p:cNvPr>
            <p:cNvSpPr txBox="1"/>
            <p:nvPr/>
          </p:nvSpPr>
          <p:spPr>
            <a:xfrm>
              <a:off x="5769864" y="3253247"/>
              <a:ext cx="7516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/>
                <a:t>pick an edge [u, v]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80A74AA6-F30E-4ABD-AB2A-90C7FF375123}"/>
                </a:ext>
              </a:extLst>
            </p:cNvPr>
            <p:cNvSpPr txBox="1"/>
            <p:nvPr/>
          </p:nvSpPr>
          <p:spPr>
            <a:xfrm>
              <a:off x="6548204" y="3961711"/>
              <a:ext cx="7516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/>
                <a:t>pick an edge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6B603E2A-D79D-4A97-9AB2-1BC25E3F95C5}"/>
                </a:ext>
              </a:extLst>
            </p:cNvPr>
            <p:cNvSpPr txBox="1"/>
            <p:nvPr/>
          </p:nvSpPr>
          <p:spPr>
            <a:xfrm>
              <a:off x="5033577" y="3975792"/>
              <a:ext cx="7516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/>
                <a:t>pick an edge</a:t>
              </a: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B906045F-26E8-492B-A940-0EB073308335}"/>
              </a:ext>
            </a:extLst>
          </p:cNvPr>
          <p:cNvGrpSpPr/>
          <p:nvPr/>
        </p:nvGrpSpPr>
        <p:grpSpPr>
          <a:xfrm>
            <a:off x="4526029" y="5604202"/>
            <a:ext cx="647467" cy="383336"/>
            <a:chOff x="5728859" y="2956265"/>
            <a:chExt cx="894132" cy="383336"/>
          </a:xfrm>
        </p:grpSpPr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F69A2CFE-D252-4CC2-8CAF-4ACD4546DD12}"/>
                </a:ext>
              </a:extLst>
            </p:cNvPr>
            <p:cNvSpPr/>
            <p:nvPr/>
          </p:nvSpPr>
          <p:spPr>
            <a:xfrm>
              <a:off x="5770485" y="2956265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F07D92BE-8CDC-41BA-9EFE-5CC882B251CF}"/>
                </a:ext>
              </a:extLst>
            </p:cNvPr>
            <p:cNvSpPr txBox="1"/>
            <p:nvPr/>
          </p:nvSpPr>
          <p:spPr>
            <a:xfrm>
              <a:off x="5728859" y="2992341"/>
              <a:ext cx="8571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-1)</a:t>
              </a: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9780577C-BCD4-4FB2-AB7E-A52581FF9F7D}"/>
              </a:ext>
            </a:extLst>
          </p:cNvPr>
          <p:cNvGrpSpPr/>
          <p:nvPr/>
        </p:nvGrpSpPr>
        <p:grpSpPr>
          <a:xfrm>
            <a:off x="6112185" y="5594185"/>
            <a:ext cx="647467" cy="383336"/>
            <a:chOff x="5728859" y="2956265"/>
            <a:chExt cx="894132" cy="383336"/>
          </a:xfrm>
        </p:grpSpPr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EFFEECF4-31D1-4768-B973-DC5E43D08CE2}"/>
                </a:ext>
              </a:extLst>
            </p:cNvPr>
            <p:cNvSpPr/>
            <p:nvPr/>
          </p:nvSpPr>
          <p:spPr>
            <a:xfrm>
              <a:off x="5770485" y="2956265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CDF2EDA5-708B-40DF-92A7-96028074AED8}"/>
                </a:ext>
              </a:extLst>
            </p:cNvPr>
            <p:cNvSpPr txBox="1"/>
            <p:nvPr/>
          </p:nvSpPr>
          <p:spPr>
            <a:xfrm>
              <a:off x="5728859" y="2992341"/>
              <a:ext cx="8571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-1)</a:t>
              </a: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E55A67C0-2326-4C14-B180-9038E8EA659C}"/>
              </a:ext>
            </a:extLst>
          </p:cNvPr>
          <p:cNvGrpSpPr/>
          <p:nvPr/>
        </p:nvGrpSpPr>
        <p:grpSpPr>
          <a:xfrm>
            <a:off x="8004411" y="5107404"/>
            <a:ext cx="647467" cy="383336"/>
            <a:chOff x="5728859" y="2956265"/>
            <a:chExt cx="894132" cy="383336"/>
          </a:xfrm>
        </p:grpSpPr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ED830B54-C3B9-45D8-9D1D-C3ECD88C5424}"/>
                </a:ext>
              </a:extLst>
            </p:cNvPr>
            <p:cNvSpPr/>
            <p:nvPr/>
          </p:nvSpPr>
          <p:spPr>
            <a:xfrm>
              <a:off x="5770485" y="2956265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3E24D099-CEE7-4CAE-B7DB-A90CB8465B06}"/>
                </a:ext>
              </a:extLst>
            </p:cNvPr>
            <p:cNvSpPr txBox="1"/>
            <p:nvPr/>
          </p:nvSpPr>
          <p:spPr>
            <a:xfrm>
              <a:off x="5728859" y="2992341"/>
              <a:ext cx="7796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2)</a:t>
              </a: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42F00580-57A0-435D-A37F-44361C540AEE}"/>
              </a:ext>
            </a:extLst>
          </p:cNvPr>
          <p:cNvGrpSpPr/>
          <p:nvPr/>
        </p:nvGrpSpPr>
        <p:grpSpPr>
          <a:xfrm>
            <a:off x="3886402" y="5014765"/>
            <a:ext cx="647467" cy="383336"/>
            <a:chOff x="5728859" y="2956265"/>
            <a:chExt cx="894132" cy="383336"/>
          </a:xfrm>
        </p:grpSpPr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FCE6FA64-8545-4EAA-A0FF-601909592FA1}"/>
                </a:ext>
              </a:extLst>
            </p:cNvPr>
            <p:cNvSpPr/>
            <p:nvPr/>
          </p:nvSpPr>
          <p:spPr>
            <a:xfrm>
              <a:off x="5770485" y="2956265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FB6F5061-B549-46B9-A0FD-B1605F32035D}"/>
                </a:ext>
              </a:extLst>
            </p:cNvPr>
            <p:cNvSpPr txBox="1"/>
            <p:nvPr/>
          </p:nvSpPr>
          <p:spPr>
            <a:xfrm>
              <a:off x="5728859" y="2992341"/>
              <a:ext cx="7796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0)</a:t>
              </a:r>
            </a:p>
          </p:txBody>
        </p:sp>
      </p:grpSp>
      <p:sp>
        <p:nvSpPr>
          <p:cNvPr id="2" name="Rectangle 3">
            <a:extLst>
              <a:ext uri="{FF2B5EF4-FFF2-40B4-BE49-F238E27FC236}">
                <a16:creationId xmlns:a16="http://schemas.microsoft.com/office/drawing/2014/main" id="{FCB52562-EFB5-8D1D-8352-C5DE33661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779" y="1617949"/>
            <a:ext cx="7234439" cy="58477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Vertex-Cover (VC). </a:t>
            </a:r>
            <a:r>
              <a:rPr lang="en-US" altLang="en-US" sz="1400" dirty="0"/>
              <a:t>Given (G, k), where G is a graph and an integer k, is there a vertex cover of k vertices in G?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4C8BDEB-2479-BDBA-AA3E-A716A2E559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901" y="2293714"/>
            <a:ext cx="7234439" cy="38333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Motivation. </a:t>
            </a:r>
            <a:r>
              <a:rPr lang="en-US" altLang="en-US" sz="1800" dirty="0"/>
              <a:t>In practice, the parameter k can be very small.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70E56A6-D261-A536-EFB2-C961D1BA5F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5" y="1049433"/>
            <a:ext cx="7234439" cy="47752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 err="1">
                <a:solidFill>
                  <a:srgbClr val="FF0000"/>
                </a:solidFill>
              </a:rPr>
              <a:t>Paramterized</a:t>
            </a:r>
            <a:r>
              <a:rPr lang="en-US" altLang="en-US" sz="2400" dirty="0">
                <a:solidFill>
                  <a:srgbClr val="FF0000"/>
                </a:solidFill>
              </a:rPr>
              <a:t> Algorithms</a:t>
            </a:r>
            <a:endParaRPr lang="en-US" altLang="en-US" sz="2400" dirty="0"/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84222B8F-7920-CE58-A28D-B652D0B3A6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</p:spTree>
    <p:extLst>
      <p:ext uri="{BB962C8B-B14F-4D97-AF65-F5344CB8AC3E}">
        <p14:creationId xmlns:p14="http://schemas.microsoft.com/office/powerpoint/2010/main" val="323457198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9835FD4A-1A1F-433B-ADA8-3A07BC1ECF55}"/>
              </a:ext>
            </a:extLst>
          </p:cNvPr>
          <p:cNvSpPr/>
          <p:nvPr/>
        </p:nvSpPr>
        <p:spPr>
          <a:xfrm>
            <a:off x="3542139" y="5573630"/>
            <a:ext cx="5471516" cy="41390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976141D4-93FF-4C86-BF97-0EA2EA060358}"/>
              </a:ext>
            </a:extLst>
          </p:cNvPr>
          <p:cNvCxnSpPr>
            <a:cxnSpLocks/>
          </p:cNvCxnSpPr>
          <p:nvPr/>
        </p:nvCxnSpPr>
        <p:spPr>
          <a:xfrm flipV="1">
            <a:off x="3542139" y="3096915"/>
            <a:ext cx="2177321" cy="247671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5EC29F0-340F-41D0-BF39-658B4D8D6D01}"/>
              </a:ext>
            </a:extLst>
          </p:cNvPr>
          <p:cNvCxnSpPr>
            <a:cxnSpLocks/>
          </p:cNvCxnSpPr>
          <p:nvPr/>
        </p:nvCxnSpPr>
        <p:spPr>
          <a:xfrm flipH="1" flipV="1">
            <a:off x="6588815" y="3141039"/>
            <a:ext cx="2442748" cy="248575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6401C383-308C-4BF8-A970-92E07707B4C9}"/>
              </a:ext>
            </a:extLst>
          </p:cNvPr>
          <p:cNvSpPr txBox="1"/>
          <p:nvPr/>
        </p:nvSpPr>
        <p:spPr>
          <a:xfrm>
            <a:off x="5857012" y="6099005"/>
            <a:ext cx="11861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2</a:t>
            </a:r>
            <a:r>
              <a:rPr lang="en-US" sz="1600" baseline="30000" dirty="0">
                <a:solidFill>
                  <a:srgbClr val="FF0000"/>
                </a:solidFill>
              </a:rPr>
              <a:t>k+1</a:t>
            </a:r>
            <a:r>
              <a:rPr lang="en-US" sz="1600" dirty="0">
                <a:solidFill>
                  <a:srgbClr val="FF0000"/>
                </a:solidFill>
              </a:rPr>
              <a:t> leaves</a:t>
            </a:r>
            <a:endParaRPr lang="en-US" sz="1600" baseline="30000" dirty="0">
              <a:solidFill>
                <a:srgbClr val="FF0000"/>
              </a:solidFill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6651DEF3-1DE7-4C54-AA37-7F786BAE7AB9}"/>
              </a:ext>
            </a:extLst>
          </p:cNvPr>
          <p:cNvSpPr txBox="1"/>
          <p:nvPr/>
        </p:nvSpPr>
        <p:spPr>
          <a:xfrm>
            <a:off x="299982" y="5780971"/>
            <a:ext cx="3052050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When k is small, this algorithm can be efficient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40321855-7C18-4F34-8E34-8FE10869F99B}"/>
              </a:ext>
            </a:extLst>
          </p:cNvPr>
          <p:cNvSpPr txBox="1"/>
          <p:nvPr/>
        </p:nvSpPr>
        <p:spPr>
          <a:xfrm>
            <a:off x="1317582" y="5301724"/>
            <a:ext cx="16230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Time = O(2</a:t>
            </a:r>
            <a:r>
              <a:rPr lang="en-US" sz="1600" baseline="30000" dirty="0">
                <a:solidFill>
                  <a:srgbClr val="FF0000"/>
                </a:solidFill>
              </a:rPr>
              <a:t>k </a:t>
            </a:r>
            <a:r>
              <a:rPr lang="en-US" sz="1600" dirty="0">
                <a:solidFill>
                  <a:srgbClr val="FF0000"/>
                </a:solidFill>
              </a:rPr>
              <a:t>n</a:t>
            </a:r>
            <a:r>
              <a:rPr lang="en-US" sz="1600" baseline="30000" dirty="0">
                <a:solidFill>
                  <a:srgbClr val="FF0000"/>
                </a:solidFill>
              </a:rPr>
              <a:t>2</a:t>
            </a:r>
            <a:r>
              <a:rPr lang="en-US" sz="1600" dirty="0">
                <a:solidFill>
                  <a:srgbClr val="FF0000"/>
                </a:solidFill>
              </a:rPr>
              <a:t>)</a:t>
            </a:r>
            <a:endParaRPr lang="en-US" sz="1600" baseline="30000" dirty="0">
              <a:solidFill>
                <a:srgbClr val="FF0000"/>
              </a:solidFill>
            </a:endParaRP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3AC6291A-0014-45ED-9616-A9387468E280}"/>
              </a:ext>
            </a:extLst>
          </p:cNvPr>
          <p:cNvCxnSpPr/>
          <p:nvPr/>
        </p:nvCxnSpPr>
        <p:spPr>
          <a:xfrm>
            <a:off x="3478131" y="2905247"/>
            <a:ext cx="0" cy="3072274"/>
          </a:xfrm>
          <a:prstGeom prst="line">
            <a:avLst/>
          </a:prstGeom>
          <a:ln w="28575">
            <a:solidFill>
              <a:srgbClr val="FFCC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26AC97D0-2F7C-4952-8709-25F14C1DB362}"/>
              </a:ext>
            </a:extLst>
          </p:cNvPr>
          <p:cNvSpPr txBox="1"/>
          <p:nvPr/>
        </p:nvSpPr>
        <p:spPr>
          <a:xfrm>
            <a:off x="3488430" y="3955660"/>
            <a:ext cx="5485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C000"/>
                </a:solidFill>
              </a:rPr>
              <a:t>k+1</a:t>
            </a:r>
          </a:p>
        </p:txBody>
      </p:sp>
      <p:sp>
        <p:nvSpPr>
          <p:cNvPr id="64" name="Rectangle 3">
            <a:extLst>
              <a:ext uri="{FF2B5EF4-FFF2-40B4-BE49-F238E27FC236}">
                <a16:creationId xmlns:a16="http://schemas.microsoft.com/office/drawing/2014/main" id="{11523FD2-77E9-49B1-90CE-1A811B1BCE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779" y="2846490"/>
            <a:ext cx="2360989" cy="2393561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u="sng" dirty="0"/>
              <a:t>PVC(G, k)</a:t>
            </a:r>
          </a:p>
          <a:p>
            <a:pPr marL="0" indent="0">
              <a:buNone/>
            </a:pPr>
            <a:r>
              <a:rPr lang="en-US" altLang="en-US" sz="1400" dirty="0"/>
              <a:t>1. if (k &lt; 0) </a:t>
            </a:r>
          </a:p>
          <a:p>
            <a:pPr marL="0" indent="0">
              <a:buNone/>
            </a:pPr>
            <a:r>
              <a:rPr lang="en-US" altLang="en-US" sz="1400" dirty="0"/>
              <a:t>      return (false); </a:t>
            </a:r>
          </a:p>
          <a:p>
            <a:pPr marL="0" indent="0">
              <a:buNone/>
            </a:pPr>
            <a:r>
              <a:rPr lang="en-US" altLang="en-US" sz="1400" dirty="0"/>
              <a:t>2. if (G has no edges) </a:t>
            </a:r>
          </a:p>
          <a:p>
            <a:pPr marL="0" indent="0">
              <a:buNone/>
            </a:pPr>
            <a:r>
              <a:rPr lang="en-US" altLang="en-US" sz="1400" dirty="0"/>
              <a:t>      return (true);</a:t>
            </a:r>
          </a:p>
          <a:p>
            <a:pPr marL="0" indent="0">
              <a:buNone/>
            </a:pPr>
            <a:r>
              <a:rPr lang="en-US" altLang="en-US" sz="1400" dirty="0"/>
              <a:t>3. pick any edge e = [u, v]; </a:t>
            </a:r>
          </a:p>
          <a:p>
            <a:pPr marL="0" indent="0">
              <a:buNone/>
            </a:pPr>
            <a:r>
              <a:rPr lang="en-US" altLang="en-US" sz="1400" dirty="0"/>
              <a:t>4. t</a:t>
            </a:r>
            <a:r>
              <a:rPr lang="en-US" altLang="en-US" sz="1400" baseline="-25000" dirty="0"/>
              <a:t>1</a:t>
            </a:r>
            <a:r>
              <a:rPr lang="en-US" altLang="en-US" sz="1400" dirty="0"/>
              <a:t> = PVC(G-u, k-1); </a:t>
            </a:r>
          </a:p>
          <a:p>
            <a:pPr marL="0" indent="0">
              <a:buNone/>
            </a:pPr>
            <a:r>
              <a:rPr lang="en-US" altLang="en-US" sz="1400" dirty="0"/>
              <a:t>    t</a:t>
            </a:r>
            <a:r>
              <a:rPr lang="en-US" altLang="en-US" sz="1400" baseline="-25000" dirty="0"/>
              <a:t>2</a:t>
            </a:r>
            <a:r>
              <a:rPr lang="en-US" altLang="en-US" sz="1400" dirty="0"/>
              <a:t> = PVC(G-v, k-1); </a:t>
            </a:r>
          </a:p>
          <a:p>
            <a:pPr marL="0" indent="0">
              <a:buNone/>
            </a:pPr>
            <a:r>
              <a:rPr lang="en-US" altLang="en-US" sz="1400" dirty="0"/>
              <a:t>5. return (t</a:t>
            </a:r>
            <a:r>
              <a:rPr lang="en-US" altLang="en-US" sz="1400" baseline="-25000" dirty="0"/>
              <a:t>1</a:t>
            </a:r>
            <a:r>
              <a:rPr lang="en-US" altLang="en-US" sz="1400" dirty="0"/>
              <a:t>˅ t</a:t>
            </a:r>
            <a:r>
              <a:rPr lang="en-US" altLang="en-US" sz="1400" baseline="-25000" dirty="0"/>
              <a:t>2</a:t>
            </a:r>
            <a:r>
              <a:rPr lang="en-US" altLang="en-US" sz="1400" dirty="0"/>
              <a:t>).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59623BD-FDCF-418F-93DB-F1E485DD9C1B}"/>
              </a:ext>
            </a:extLst>
          </p:cNvPr>
          <p:cNvGrpSpPr/>
          <p:nvPr/>
        </p:nvGrpSpPr>
        <p:grpSpPr>
          <a:xfrm>
            <a:off x="4536590" y="2905247"/>
            <a:ext cx="3338578" cy="1921150"/>
            <a:chOff x="4536590" y="2905247"/>
            <a:chExt cx="3338578" cy="1921150"/>
          </a:xfrm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F2DAED89-4EBA-4C33-A07C-E4CA6ED44C9D}"/>
                </a:ext>
              </a:extLst>
            </p:cNvPr>
            <p:cNvSpPr/>
            <p:nvPr/>
          </p:nvSpPr>
          <p:spPr>
            <a:xfrm>
              <a:off x="5719460" y="2905247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16CF9D0-D7A6-4F10-9843-A35A5CBBF105}"/>
                </a:ext>
              </a:extLst>
            </p:cNvPr>
            <p:cNvSpPr txBox="1"/>
            <p:nvPr/>
          </p:nvSpPr>
          <p:spPr>
            <a:xfrm>
              <a:off x="5857012" y="2958415"/>
              <a:ext cx="5774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(G, k)</a:t>
              </a:r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1AFF27A1-1998-47FF-8987-0A9EE305723D}"/>
                </a:ext>
              </a:extLst>
            </p:cNvPr>
            <p:cNvSpPr/>
            <p:nvPr/>
          </p:nvSpPr>
          <p:spPr>
            <a:xfrm>
              <a:off x="5098571" y="3633002"/>
              <a:ext cx="815639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048F0C40-8322-40BD-BE8B-9703E2BB5BD3}"/>
                </a:ext>
              </a:extLst>
            </p:cNvPr>
            <p:cNvSpPr txBox="1"/>
            <p:nvPr/>
          </p:nvSpPr>
          <p:spPr>
            <a:xfrm>
              <a:off x="5081522" y="3669078"/>
              <a:ext cx="81561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(G-u, k-1)</a:t>
              </a: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4249DD7E-6FD9-4B73-BF97-FB935894FB1F}"/>
                </a:ext>
              </a:extLst>
            </p:cNvPr>
            <p:cNvSpPr/>
            <p:nvPr/>
          </p:nvSpPr>
          <p:spPr>
            <a:xfrm>
              <a:off x="4566733" y="4260454"/>
              <a:ext cx="617324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7FC40F6C-65DE-498B-A2FE-A1F5BAC4C78C}"/>
                </a:ext>
              </a:extLst>
            </p:cNvPr>
            <p:cNvSpPr txBox="1"/>
            <p:nvPr/>
          </p:nvSpPr>
          <p:spPr>
            <a:xfrm>
              <a:off x="4536590" y="4296530"/>
              <a:ext cx="500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k-2)</a:t>
              </a: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E7DA364C-22C1-4F6A-AA66-C7A9FCBB1C4C}"/>
                </a:ext>
              </a:extLst>
            </p:cNvPr>
            <p:cNvSpPr/>
            <p:nvPr/>
          </p:nvSpPr>
          <p:spPr>
            <a:xfrm>
              <a:off x="6406757" y="3613247"/>
              <a:ext cx="774739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DA8FBA0-8825-49B2-A48C-92902B5C0682}"/>
                </a:ext>
              </a:extLst>
            </p:cNvPr>
            <p:cNvSpPr txBox="1"/>
            <p:nvPr/>
          </p:nvSpPr>
          <p:spPr>
            <a:xfrm>
              <a:off x="6388847" y="3649323"/>
              <a:ext cx="7516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(G-v, k-1)</a:t>
              </a: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A240393C-DDA6-4CEA-9E1F-199B72E146CF}"/>
                </a:ext>
              </a:extLst>
            </p:cNvPr>
            <p:cNvSpPr/>
            <p:nvPr/>
          </p:nvSpPr>
          <p:spPr>
            <a:xfrm>
              <a:off x="5401876" y="4268501"/>
              <a:ext cx="617324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73AFF12-DF15-4E3E-8166-F7D161A83D1D}"/>
                </a:ext>
              </a:extLst>
            </p:cNvPr>
            <p:cNvSpPr txBox="1"/>
            <p:nvPr/>
          </p:nvSpPr>
          <p:spPr>
            <a:xfrm>
              <a:off x="5371733" y="4304577"/>
              <a:ext cx="500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k-2)</a:t>
              </a:r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1CAFD7B9-E54E-46C3-8AB7-C9BA86B119FC}"/>
                </a:ext>
              </a:extLst>
            </p:cNvPr>
            <p:cNvSpPr/>
            <p:nvPr/>
          </p:nvSpPr>
          <p:spPr>
            <a:xfrm>
              <a:off x="6283022" y="4260454"/>
              <a:ext cx="617324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DC939E4-C74E-47CE-8271-C24C0D885136}"/>
                </a:ext>
              </a:extLst>
            </p:cNvPr>
            <p:cNvSpPr txBox="1"/>
            <p:nvPr/>
          </p:nvSpPr>
          <p:spPr>
            <a:xfrm>
              <a:off x="6252879" y="4296530"/>
              <a:ext cx="500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k-2)</a:t>
              </a:r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EE3D1493-02C8-4A0A-819F-5BF9C4CFD72C}"/>
                </a:ext>
              </a:extLst>
            </p:cNvPr>
            <p:cNvSpPr/>
            <p:nvPr/>
          </p:nvSpPr>
          <p:spPr>
            <a:xfrm>
              <a:off x="7155858" y="4239438"/>
              <a:ext cx="617324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0B83C654-EF9A-4886-BDF7-975462CA88E2}"/>
                </a:ext>
              </a:extLst>
            </p:cNvPr>
            <p:cNvSpPr txBox="1"/>
            <p:nvPr/>
          </p:nvSpPr>
          <p:spPr>
            <a:xfrm>
              <a:off x="7125715" y="4275514"/>
              <a:ext cx="500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k-2)</a:t>
              </a:r>
            </a:p>
          </p:txBody>
        </p:sp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8510169D-7298-4C9B-ADDB-D74F4C09068C}"/>
                </a:ext>
              </a:extLst>
            </p:cNvPr>
            <p:cNvCxnSpPr>
              <a:stCxn id="69" idx="3"/>
              <a:endCxn id="72" idx="0"/>
            </p:cNvCxnSpPr>
            <p:nvPr/>
          </p:nvCxnSpPr>
          <p:spPr>
            <a:xfrm flipH="1">
              <a:off x="5506391" y="3232445"/>
              <a:ext cx="337916" cy="40055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0B18B8BF-21F9-4FC2-9305-F889369DDF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09496" y="3964777"/>
              <a:ext cx="209342" cy="290422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CFFBA392-84BF-4073-BAD6-B4AAFC6DC361}"/>
                </a:ext>
              </a:extLst>
            </p:cNvPr>
            <p:cNvCxnSpPr>
              <a:cxnSpLocks/>
              <a:endCxn id="87" idx="0"/>
            </p:cNvCxnSpPr>
            <p:nvPr/>
          </p:nvCxnSpPr>
          <p:spPr>
            <a:xfrm flipH="1">
              <a:off x="6591684" y="3989420"/>
              <a:ext cx="69808" cy="271034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2D85449C-1001-47E5-A652-5B7E19694975}"/>
                </a:ext>
              </a:extLst>
            </p:cNvPr>
            <p:cNvCxnSpPr>
              <a:cxnSpLocks/>
              <a:endCxn id="78" idx="0"/>
            </p:cNvCxnSpPr>
            <p:nvPr/>
          </p:nvCxnSpPr>
          <p:spPr>
            <a:xfrm>
              <a:off x="6463968" y="3260353"/>
              <a:ext cx="300727" cy="388970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A27C74A5-0339-4588-8D81-F2DDA7C7D4F6}"/>
                </a:ext>
              </a:extLst>
            </p:cNvPr>
            <p:cNvCxnSpPr>
              <a:cxnSpLocks/>
              <a:endCxn id="93" idx="0"/>
            </p:cNvCxnSpPr>
            <p:nvPr/>
          </p:nvCxnSpPr>
          <p:spPr>
            <a:xfrm>
              <a:off x="7053872" y="3957827"/>
              <a:ext cx="321876" cy="31768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BC61F710-01C8-4A35-9136-C370FEE5E4B2}"/>
                </a:ext>
              </a:extLst>
            </p:cNvPr>
            <p:cNvCxnSpPr>
              <a:cxnSpLocks/>
              <a:endCxn id="80" idx="0"/>
            </p:cNvCxnSpPr>
            <p:nvPr/>
          </p:nvCxnSpPr>
          <p:spPr>
            <a:xfrm>
              <a:off x="5667571" y="3998363"/>
              <a:ext cx="42967" cy="270138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9528BD6D-3154-4AAD-9424-9D5D78E283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4686" y="4605808"/>
              <a:ext cx="135620" cy="205165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1063C7AD-3F61-47AD-8445-EFBA76F30E3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82805" y="4614623"/>
              <a:ext cx="164028" cy="196350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ADCFB083-68E0-424D-9B4A-C32FF9E6C8E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92876" y="4622774"/>
              <a:ext cx="164028" cy="196350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B6836635-ED76-4A2D-91BC-7209BC9ADCE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83824" y="4630047"/>
              <a:ext cx="164028" cy="196350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2F324042-CB56-48E5-9660-FBD7F340CF40}"/>
                </a:ext>
              </a:extLst>
            </p:cNvPr>
            <p:cNvCxnSpPr>
              <a:cxnSpLocks/>
            </p:cNvCxnSpPr>
            <p:nvPr/>
          </p:nvCxnSpPr>
          <p:spPr>
            <a:xfrm>
              <a:off x="5028200" y="4640177"/>
              <a:ext cx="91217" cy="17894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E859AC78-F271-4035-9842-A74DDF7F56AE}"/>
                </a:ext>
              </a:extLst>
            </p:cNvPr>
            <p:cNvCxnSpPr>
              <a:cxnSpLocks/>
            </p:cNvCxnSpPr>
            <p:nvPr/>
          </p:nvCxnSpPr>
          <p:spPr>
            <a:xfrm>
              <a:off x="7716621" y="4552513"/>
              <a:ext cx="158547" cy="239918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0184BA4C-9811-485F-AD54-DB6FE8067A51}"/>
                </a:ext>
              </a:extLst>
            </p:cNvPr>
            <p:cNvCxnSpPr>
              <a:cxnSpLocks/>
            </p:cNvCxnSpPr>
            <p:nvPr/>
          </p:nvCxnSpPr>
          <p:spPr>
            <a:xfrm>
              <a:off x="6785106" y="4613484"/>
              <a:ext cx="91217" cy="17894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52A503C8-0355-4936-A6A3-2E61AEDF482A}"/>
                </a:ext>
              </a:extLst>
            </p:cNvPr>
            <p:cNvCxnSpPr>
              <a:cxnSpLocks/>
            </p:cNvCxnSpPr>
            <p:nvPr/>
          </p:nvCxnSpPr>
          <p:spPr>
            <a:xfrm>
              <a:off x="5897133" y="4627838"/>
              <a:ext cx="91217" cy="17894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1183BD40-DC6A-4951-8C5E-6593C24C7E1D}"/>
                </a:ext>
              </a:extLst>
            </p:cNvPr>
            <p:cNvSpPr txBox="1"/>
            <p:nvPr/>
          </p:nvSpPr>
          <p:spPr>
            <a:xfrm>
              <a:off x="5769864" y="3253247"/>
              <a:ext cx="7516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/>
                <a:t>pick an edge [u, v]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F45403FE-088A-4E15-9B32-6F090581B1BA}"/>
                </a:ext>
              </a:extLst>
            </p:cNvPr>
            <p:cNvSpPr txBox="1"/>
            <p:nvPr/>
          </p:nvSpPr>
          <p:spPr>
            <a:xfrm>
              <a:off x="6548204" y="3961711"/>
              <a:ext cx="7516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/>
                <a:t>pick an edge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E9108DF8-2D22-4EFC-ACA6-E41B8AEFF380}"/>
                </a:ext>
              </a:extLst>
            </p:cNvPr>
            <p:cNvSpPr txBox="1"/>
            <p:nvPr/>
          </p:nvSpPr>
          <p:spPr>
            <a:xfrm>
              <a:off x="5033577" y="3975792"/>
              <a:ext cx="7516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/>
                <a:t>pick an edge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D3F9BE63-9380-42BC-9EA0-06F2A383A595}"/>
              </a:ext>
            </a:extLst>
          </p:cNvPr>
          <p:cNvGrpSpPr/>
          <p:nvPr/>
        </p:nvGrpSpPr>
        <p:grpSpPr>
          <a:xfrm>
            <a:off x="4526029" y="5604202"/>
            <a:ext cx="647467" cy="383336"/>
            <a:chOff x="5728859" y="2956265"/>
            <a:chExt cx="894132" cy="383336"/>
          </a:xfrm>
        </p:grpSpPr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76990EF4-B53D-4D9E-93BC-F0024125644D}"/>
                </a:ext>
              </a:extLst>
            </p:cNvPr>
            <p:cNvSpPr/>
            <p:nvPr/>
          </p:nvSpPr>
          <p:spPr>
            <a:xfrm>
              <a:off x="5770485" y="2956265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DA759310-A4B3-4D25-AD19-E102BE5BF3D1}"/>
                </a:ext>
              </a:extLst>
            </p:cNvPr>
            <p:cNvSpPr txBox="1"/>
            <p:nvPr/>
          </p:nvSpPr>
          <p:spPr>
            <a:xfrm>
              <a:off x="5728859" y="2992341"/>
              <a:ext cx="8571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-1)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8E1757BE-AF6C-44BE-9A88-A31E3ABD582A}"/>
              </a:ext>
            </a:extLst>
          </p:cNvPr>
          <p:cNvGrpSpPr/>
          <p:nvPr/>
        </p:nvGrpSpPr>
        <p:grpSpPr>
          <a:xfrm>
            <a:off x="6112185" y="5594185"/>
            <a:ext cx="647467" cy="383336"/>
            <a:chOff x="5728859" y="2956265"/>
            <a:chExt cx="894132" cy="383336"/>
          </a:xfrm>
        </p:grpSpPr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B3DA0823-0286-480B-8A03-31661CCF0E52}"/>
                </a:ext>
              </a:extLst>
            </p:cNvPr>
            <p:cNvSpPr/>
            <p:nvPr/>
          </p:nvSpPr>
          <p:spPr>
            <a:xfrm>
              <a:off x="5770485" y="2956265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E5D3D7D6-E9DB-4851-B571-29372BBB4857}"/>
                </a:ext>
              </a:extLst>
            </p:cNvPr>
            <p:cNvSpPr txBox="1"/>
            <p:nvPr/>
          </p:nvSpPr>
          <p:spPr>
            <a:xfrm>
              <a:off x="5728859" y="2992341"/>
              <a:ext cx="8571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-1)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B014E6C3-E093-4AE7-97E2-E3C5D44B7FF1}"/>
              </a:ext>
            </a:extLst>
          </p:cNvPr>
          <p:cNvGrpSpPr/>
          <p:nvPr/>
        </p:nvGrpSpPr>
        <p:grpSpPr>
          <a:xfrm>
            <a:off x="8004411" y="5107404"/>
            <a:ext cx="647467" cy="383336"/>
            <a:chOff x="5728859" y="2956265"/>
            <a:chExt cx="894132" cy="383336"/>
          </a:xfrm>
        </p:grpSpPr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6F145A20-7E98-4026-B7F7-26CCBFA3B98C}"/>
                </a:ext>
              </a:extLst>
            </p:cNvPr>
            <p:cNvSpPr/>
            <p:nvPr/>
          </p:nvSpPr>
          <p:spPr>
            <a:xfrm>
              <a:off x="5770485" y="2956265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C193124B-42FA-4C30-B446-A525341A64AC}"/>
                </a:ext>
              </a:extLst>
            </p:cNvPr>
            <p:cNvSpPr txBox="1"/>
            <p:nvPr/>
          </p:nvSpPr>
          <p:spPr>
            <a:xfrm>
              <a:off x="5728859" y="2992341"/>
              <a:ext cx="7796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2)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CEF6BCA0-62BB-4F9C-8344-F31CA8A97509}"/>
              </a:ext>
            </a:extLst>
          </p:cNvPr>
          <p:cNvGrpSpPr/>
          <p:nvPr/>
        </p:nvGrpSpPr>
        <p:grpSpPr>
          <a:xfrm>
            <a:off x="3886402" y="5014765"/>
            <a:ext cx="647467" cy="383336"/>
            <a:chOff x="5728859" y="2956265"/>
            <a:chExt cx="894132" cy="383336"/>
          </a:xfrm>
        </p:grpSpPr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05AAF1F0-5667-4585-AD11-77D853137C27}"/>
                </a:ext>
              </a:extLst>
            </p:cNvPr>
            <p:cNvSpPr/>
            <p:nvPr/>
          </p:nvSpPr>
          <p:spPr>
            <a:xfrm>
              <a:off x="5770485" y="2956265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9F26CCEA-94D6-4D39-9491-E57E5FC2FA3C}"/>
                </a:ext>
              </a:extLst>
            </p:cNvPr>
            <p:cNvSpPr txBox="1"/>
            <p:nvPr/>
          </p:nvSpPr>
          <p:spPr>
            <a:xfrm>
              <a:off x="5728859" y="2992341"/>
              <a:ext cx="7796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0)</a:t>
              </a:r>
            </a:p>
          </p:txBody>
        </p:sp>
      </p:grpSp>
      <p:sp>
        <p:nvSpPr>
          <p:cNvPr id="2" name="Rectangle 3">
            <a:extLst>
              <a:ext uri="{FF2B5EF4-FFF2-40B4-BE49-F238E27FC236}">
                <a16:creationId xmlns:a16="http://schemas.microsoft.com/office/drawing/2014/main" id="{8B81A010-D9A9-B04A-FFB2-518A103792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779" y="1617949"/>
            <a:ext cx="7234439" cy="58477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Vertex-Cover (VC). </a:t>
            </a:r>
            <a:r>
              <a:rPr lang="en-US" altLang="en-US" sz="1400" dirty="0"/>
              <a:t>Given (G, k), where G is a graph and an integer k, is there a vertex cover of k vertices in G?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464AE11-97EF-F641-ECAD-9C6CA5D2B0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901" y="2293714"/>
            <a:ext cx="7234439" cy="38333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Motivation. </a:t>
            </a:r>
            <a:r>
              <a:rPr lang="en-US" altLang="en-US" sz="1800" dirty="0"/>
              <a:t>In practice, the parameter k can be very small.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28A339-1439-044E-6496-FBEFD4C4B2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5" y="1049433"/>
            <a:ext cx="7234439" cy="47752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 err="1">
                <a:solidFill>
                  <a:srgbClr val="FF0000"/>
                </a:solidFill>
              </a:rPr>
              <a:t>Paramterized</a:t>
            </a:r>
            <a:r>
              <a:rPr lang="en-US" altLang="en-US" sz="2400" dirty="0">
                <a:solidFill>
                  <a:srgbClr val="FF0000"/>
                </a:solidFill>
              </a:rPr>
              <a:t> Algorithms</a:t>
            </a:r>
            <a:endParaRPr lang="en-US" altLang="en-US" sz="2400" dirty="0"/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5E187A60-8DA5-6973-1B6B-BA0C94FC09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</p:spTree>
    <p:extLst>
      <p:ext uri="{BB962C8B-B14F-4D97-AF65-F5344CB8AC3E}">
        <p14:creationId xmlns:p14="http://schemas.microsoft.com/office/powerpoint/2010/main" val="245448069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23DFA-950A-EF0A-7200-234B14307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A818D093-73DE-6701-E61D-D600099D09C0}"/>
              </a:ext>
            </a:extLst>
          </p:cNvPr>
          <p:cNvSpPr/>
          <p:nvPr/>
        </p:nvSpPr>
        <p:spPr>
          <a:xfrm>
            <a:off x="3542139" y="5573630"/>
            <a:ext cx="5471516" cy="41390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7282D032-36BB-6C48-DD14-C6D0519E0B16}"/>
              </a:ext>
            </a:extLst>
          </p:cNvPr>
          <p:cNvCxnSpPr>
            <a:cxnSpLocks/>
          </p:cNvCxnSpPr>
          <p:nvPr/>
        </p:nvCxnSpPr>
        <p:spPr>
          <a:xfrm flipV="1">
            <a:off x="3542139" y="3096915"/>
            <a:ext cx="2177321" cy="247671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83C3C213-7720-29D4-DB30-05A5233CCAF9}"/>
              </a:ext>
            </a:extLst>
          </p:cNvPr>
          <p:cNvCxnSpPr>
            <a:cxnSpLocks/>
          </p:cNvCxnSpPr>
          <p:nvPr/>
        </p:nvCxnSpPr>
        <p:spPr>
          <a:xfrm flipH="1" flipV="1">
            <a:off x="6588815" y="3141039"/>
            <a:ext cx="2442748" cy="248575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85660545-3477-1D28-9762-889804EB6C06}"/>
              </a:ext>
            </a:extLst>
          </p:cNvPr>
          <p:cNvSpPr txBox="1"/>
          <p:nvPr/>
        </p:nvSpPr>
        <p:spPr>
          <a:xfrm>
            <a:off x="5857012" y="6099005"/>
            <a:ext cx="11861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2</a:t>
            </a:r>
            <a:r>
              <a:rPr lang="en-US" sz="1600" baseline="30000" dirty="0">
                <a:solidFill>
                  <a:srgbClr val="FF0000"/>
                </a:solidFill>
              </a:rPr>
              <a:t>k+1</a:t>
            </a:r>
            <a:r>
              <a:rPr lang="en-US" sz="1600" dirty="0">
                <a:solidFill>
                  <a:srgbClr val="FF0000"/>
                </a:solidFill>
              </a:rPr>
              <a:t> leaves</a:t>
            </a:r>
            <a:endParaRPr lang="en-US" sz="1600" baseline="30000" dirty="0">
              <a:solidFill>
                <a:srgbClr val="FF0000"/>
              </a:solidFill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4B9E166-2517-D9F5-C3C7-B318E4E47A9F}"/>
              </a:ext>
            </a:extLst>
          </p:cNvPr>
          <p:cNvSpPr txBox="1"/>
          <p:nvPr/>
        </p:nvSpPr>
        <p:spPr>
          <a:xfrm>
            <a:off x="299982" y="5780971"/>
            <a:ext cx="3052050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When k is small, this algorithm can be efficient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61857D06-6C1C-43AD-D47A-3E3713B12DBF}"/>
              </a:ext>
            </a:extLst>
          </p:cNvPr>
          <p:cNvSpPr txBox="1"/>
          <p:nvPr/>
        </p:nvSpPr>
        <p:spPr>
          <a:xfrm>
            <a:off x="1317582" y="5301724"/>
            <a:ext cx="16230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Time = O(2</a:t>
            </a:r>
            <a:r>
              <a:rPr lang="en-US" sz="1600" baseline="30000" dirty="0">
                <a:solidFill>
                  <a:srgbClr val="FF0000"/>
                </a:solidFill>
              </a:rPr>
              <a:t>k </a:t>
            </a:r>
            <a:r>
              <a:rPr lang="en-US" sz="1600" dirty="0">
                <a:solidFill>
                  <a:srgbClr val="FF0000"/>
                </a:solidFill>
              </a:rPr>
              <a:t>n</a:t>
            </a:r>
            <a:r>
              <a:rPr lang="en-US" sz="1600" baseline="30000" dirty="0">
                <a:solidFill>
                  <a:srgbClr val="FF0000"/>
                </a:solidFill>
              </a:rPr>
              <a:t>2</a:t>
            </a:r>
            <a:r>
              <a:rPr lang="en-US" sz="1600" dirty="0">
                <a:solidFill>
                  <a:srgbClr val="FF0000"/>
                </a:solidFill>
              </a:rPr>
              <a:t>)</a:t>
            </a:r>
            <a:endParaRPr lang="en-US" sz="1600" baseline="30000" dirty="0">
              <a:solidFill>
                <a:srgbClr val="FF0000"/>
              </a:solidFill>
            </a:endParaRP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E37D610C-6DF9-8A7F-6668-6E7F2A6FE5B7}"/>
              </a:ext>
            </a:extLst>
          </p:cNvPr>
          <p:cNvCxnSpPr/>
          <p:nvPr/>
        </p:nvCxnSpPr>
        <p:spPr>
          <a:xfrm>
            <a:off x="3478131" y="2905247"/>
            <a:ext cx="0" cy="3072274"/>
          </a:xfrm>
          <a:prstGeom prst="line">
            <a:avLst/>
          </a:prstGeom>
          <a:ln w="28575">
            <a:solidFill>
              <a:srgbClr val="FFCC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60CD4568-CC61-76DA-7C46-21842B446DC4}"/>
              </a:ext>
            </a:extLst>
          </p:cNvPr>
          <p:cNvSpPr txBox="1"/>
          <p:nvPr/>
        </p:nvSpPr>
        <p:spPr>
          <a:xfrm>
            <a:off x="3488430" y="3955660"/>
            <a:ext cx="5485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C000"/>
                </a:solidFill>
              </a:rPr>
              <a:t>k+1</a:t>
            </a:r>
          </a:p>
        </p:txBody>
      </p:sp>
      <p:sp>
        <p:nvSpPr>
          <p:cNvPr id="64" name="Rectangle 3">
            <a:extLst>
              <a:ext uri="{FF2B5EF4-FFF2-40B4-BE49-F238E27FC236}">
                <a16:creationId xmlns:a16="http://schemas.microsoft.com/office/drawing/2014/main" id="{40EF56D2-0335-07B1-5160-1E15ABA468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779" y="2846490"/>
            <a:ext cx="2360989" cy="2393561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u="sng" dirty="0"/>
              <a:t>PVC(G, k)</a:t>
            </a:r>
          </a:p>
          <a:p>
            <a:pPr marL="0" indent="0">
              <a:buNone/>
            </a:pPr>
            <a:r>
              <a:rPr lang="en-US" altLang="en-US" sz="1400" dirty="0"/>
              <a:t>1. if (k &lt; 0) </a:t>
            </a:r>
          </a:p>
          <a:p>
            <a:pPr marL="0" indent="0">
              <a:buNone/>
            </a:pPr>
            <a:r>
              <a:rPr lang="en-US" altLang="en-US" sz="1400" dirty="0"/>
              <a:t>      return (false); </a:t>
            </a:r>
          </a:p>
          <a:p>
            <a:pPr marL="0" indent="0">
              <a:buNone/>
            </a:pPr>
            <a:r>
              <a:rPr lang="en-US" altLang="en-US" sz="1400" dirty="0"/>
              <a:t>2. if (G has no edges) </a:t>
            </a:r>
          </a:p>
          <a:p>
            <a:pPr marL="0" indent="0">
              <a:buNone/>
            </a:pPr>
            <a:r>
              <a:rPr lang="en-US" altLang="en-US" sz="1400" dirty="0"/>
              <a:t>      return (true);</a:t>
            </a:r>
          </a:p>
          <a:p>
            <a:pPr marL="0" indent="0">
              <a:buNone/>
            </a:pPr>
            <a:r>
              <a:rPr lang="en-US" altLang="en-US" sz="1400" dirty="0"/>
              <a:t>3. pick any edge e = [u, v]; </a:t>
            </a:r>
          </a:p>
          <a:p>
            <a:pPr marL="0" indent="0">
              <a:buNone/>
            </a:pPr>
            <a:r>
              <a:rPr lang="en-US" altLang="en-US" sz="1400" dirty="0"/>
              <a:t>4. t</a:t>
            </a:r>
            <a:r>
              <a:rPr lang="en-US" altLang="en-US" sz="1400" baseline="-25000" dirty="0"/>
              <a:t>1</a:t>
            </a:r>
            <a:r>
              <a:rPr lang="en-US" altLang="en-US" sz="1400" dirty="0"/>
              <a:t> = PVC(G-u, k-1); </a:t>
            </a:r>
          </a:p>
          <a:p>
            <a:pPr marL="0" indent="0">
              <a:buNone/>
            </a:pPr>
            <a:r>
              <a:rPr lang="en-US" altLang="en-US" sz="1400" dirty="0"/>
              <a:t>    t</a:t>
            </a:r>
            <a:r>
              <a:rPr lang="en-US" altLang="en-US" sz="1400" baseline="-25000" dirty="0"/>
              <a:t>2</a:t>
            </a:r>
            <a:r>
              <a:rPr lang="en-US" altLang="en-US" sz="1400" dirty="0"/>
              <a:t> = PVC(G-v, k-1); </a:t>
            </a:r>
          </a:p>
          <a:p>
            <a:pPr marL="0" indent="0">
              <a:buNone/>
            </a:pPr>
            <a:r>
              <a:rPr lang="en-US" altLang="en-US" sz="1400" dirty="0"/>
              <a:t>5. return (t</a:t>
            </a:r>
            <a:r>
              <a:rPr lang="en-US" altLang="en-US" sz="1400" baseline="-25000" dirty="0"/>
              <a:t>1</a:t>
            </a:r>
            <a:r>
              <a:rPr lang="en-US" altLang="en-US" sz="1400" dirty="0"/>
              <a:t>˅ t</a:t>
            </a:r>
            <a:r>
              <a:rPr lang="en-US" altLang="en-US" sz="1400" baseline="-25000" dirty="0"/>
              <a:t>2</a:t>
            </a:r>
            <a:r>
              <a:rPr lang="en-US" altLang="en-US" sz="1400" dirty="0"/>
              <a:t>).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CB0C16C-4D01-EAA0-8DB5-1E4A00AB0186}"/>
              </a:ext>
            </a:extLst>
          </p:cNvPr>
          <p:cNvGrpSpPr/>
          <p:nvPr/>
        </p:nvGrpSpPr>
        <p:grpSpPr>
          <a:xfrm>
            <a:off x="4536590" y="2905247"/>
            <a:ext cx="3338578" cy="1921150"/>
            <a:chOff x="4536590" y="2905247"/>
            <a:chExt cx="3338578" cy="1921150"/>
          </a:xfrm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5346F710-E4CB-C266-6D1D-5AC2839A97E2}"/>
                </a:ext>
              </a:extLst>
            </p:cNvPr>
            <p:cNvSpPr/>
            <p:nvPr/>
          </p:nvSpPr>
          <p:spPr>
            <a:xfrm>
              <a:off x="5719460" y="2905247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7B574074-F572-679D-C1EA-7AD5AA60B934}"/>
                </a:ext>
              </a:extLst>
            </p:cNvPr>
            <p:cNvSpPr txBox="1"/>
            <p:nvPr/>
          </p:nvSpPr>
          <p:spPr>
            <a:xfrm>
              <a:off x="5857012" y="2958415"/>
              <a:ext cx="5774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(G, k)</a:t>
              </a:r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D744554A-DB0C-B61E-272A-4439BE034FA0}"/>
                </a:ext>
              </a:extLst>
            </p:cNvPr>
            <p:cNvSpPr/>
            <p:nvPr/>
          </p:nvSpPr>
          <p:spPr>
            <a:xfrm>
              <a:off x="5098571" y="3633002"/>
              <a:ext cx="815639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D7F68D00-CCF4-67BD-2E92-BFB869A2DF44}"/>
                </a:ext>
              </a:extLst>
            </p:cNvPr>
            <p:cNvSpPr txBox="1"/>
            <p:nvPr/>
          </p:nvSpPr>
          <p:spPr>
            <a:xfrm>
              <a:off x="5081522" y="3669078"/>
              <a:ext cx="81561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(G-u, k-1)</a:t>
              </a: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BF41BCE7-6AE5-9DD3-7783-0D2C1B323C7C}"/>
                </a:ext>
              </a:extLst>
            </p:cNvPr>
            <p:cNvSpPr/>
            <p:nvPr/>
          </p:nvSpPr>
          <p:spPr>
            <a:xfrm>
              <a:off x="4566733" y="4260454"/>
              <a:ext cx="617324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50C0288-31B9-E8BE-1148-5ED1C59F9BF0}"/>
                </a:ext>
              </a:extLst>
            </p:cNvPr>
            <p:cNvSpPr txBox="1"/>
            <p:nvPr/>
          </p:nvSpPr>
          <p:spPr>
            <a:xfrm>
              <a:off x="4536590" y="4296530"/>
              <a:ext cx="500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k-2)</a:t>
              </a: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16C9E884-BCE2-E525-5770-30672FA907C7}"/>
                </a:ext>
              </a:extLst>
            </p:cNvPr>
            <p:cNvSpPr/>
            <p:nvPr/>
          </p:nvSpPr>
          <p:spPr>
            <a:xfrm>
              <a:off x="6406757" y="3613247"/>
              <a:ext cx="774739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2511436-BE00-5386-7970-E9E01E71BA8A}"/>
                </a:ext>
              </a:extLst>
            </p:cNvPr>
            <p:cNvSpPr txBox="1"/>
            <p:nvPr/>
          </p:nvSpPr>
          <p:spPr>
            <a:xfrm>
              <a:off x="6388847" y="3649323"/>
              <a:ext cx="7516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(G-v, k-1)</a:t>
              </a: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0B844038-6384-796E-1DF1-E60EB526D39F}"/>
                </a:ext>
              </a:extLst>
            </p:cNvPr>
            <p:cNvSpPr/>
            <p:nvPr/>
          </p:nvSpPr>
          <p:spPr>
            <a:xfrm>
              <a:off x="5401876" y="4268501"/>
              <a:ext cx="617324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A5BCE78D-DAC6-09DE-8299-2D9296AC3E46}"/>
                </a:ext>
              </a:extLst>
            </p:cNvPr>
            <p:cNvSpPr txBox="1"/>
            <p:nvPr/>
          </p:nvSpPr>
          <p:spPr>
            <a:xfrm>
              <a:off x="5371733" y="4304577"/>
              <a:ext cx="500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k-2)</a:t>
              </a:r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FAABAE79-1F3E-AA56-466D-5124F8E73FD6}"/>
                </a:ext>
              </a:extLst>
            </p:cNvPr>
            <p:cNvSpPr/>
            <p:nvPr/>
          </p:nvSpPr>
          <p:spPr>
            <a:xfrm>
              <a:off x="6283022" y="4260454"/>
              <a:ext cx="617324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8B63325F-07C3-0FE4-4572-B0E04B02A672}"/>
                </a:ext>
              </a:extLst>
            </p:cNvPr>
            <p:cNvSpPr txBox="1"/>
            <p:nvPr/>
          </p:nvSpPr>
          <p:spPr>
            <a:xfrm>
              <a:off x="6252879" y="4296530"/>
              <a:ext cx="500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k-2)</a:t>
              </a:r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B47CF35D-B612-0B0F-1AB6-8A1EDE7A36EE}"/>
                </a:ext>
              </a:extLst>
            </p:cNvPr>
            <p:cNvSpPr/>
            <p:nvPr/>
          </p:nvSpPr>
          <p:spPr>
            <a:xfrm>
              <a:off x="7155858" y="4239438"/>
              <a:ext cx="617324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82C728D1-EFA2-BDD0-F15E-88167DA53239}"/>
                </a:ext>
              </a:extLst>
            </p:cNvPr>
            <p:cNvSpPr txBox="1"/>
            <p:nvPr/>
          </p:nvSpPr>
          <p:spPr>
            <a:xfrm>
              <a:off x="7125715" y="4275514"/>
              <a:ext cx="500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k-2)</a:t>
              </a:r>
            </a:p>
          </p:txBody>
        </p:sp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C0221F56-399D-09A5-3725-F5FBF0030BB5}"/>
                </a:ext>
              </a:extLst>
            </p:cNvPr>
            <p:cNvCxnSpPr>
              <a:stCxn id="69" idx="3"/>
              <a:endCxn id="72" idx="0"/>
            </p:cNvCxnSpPr>
            <p:nvPr/>
          </p:nvCxnSpPr>
          <p:spPr>
            <a:xfrm flipH="1">
              <a:off x="5506391" y="3232445"/>
              <a:ext cx="337916" cy="40055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C09C1034-E4AB-2C56-26EB-804E8CC4B3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09496" y="3964777"/>
              <a:ext cx="209342" cy="290422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636E0FB7-A564-82D5-C560-341DE460FD90}"/>
                </a:ext>
              </a:extLst>
            </p:cNvPr>
            <p:cNvCxnSpPr>
              <a:cxnSpLocks/>
              <a:endCxn id="87" idx="0"/>
            </p:cNvCxnSpPr>
            <p:nvPr/>
          </p:nvCxnSpPr>
          <p:spPr>
            <a:xfrm flipH="1">
              <a:off x="6591684" y="3989420"/>
              <a:ext cx="69808" cy="271034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F8DCBDCA-055D-9B7C-4AE9-117B25676128}"/>
                </a:ext>
              </a:extLst>
            </p:cNvPr>
            <p:cNvCxnSpPr>
              <a:cxnSpLocks/>
              <a:endCxn id="78" idx="0"/>
            </p:cNvCxnSpPr>
            <p:nvPr/>
          </p:nvCxnSpPr>
          <p:spPr>
            <a:xfrm>
              <a:off x="6463968" y="3260353"/>
              <a:ext cx="300727" cy="388970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A85D6AB6-D098-B66C-08D5-8BE67C0833A0}"/>
                </a:ext>
              </a:extLst>
            </p:cNvPr>
            <p:cNvCxnSpPr>
              <a:cxnSpLocks/>
              <a:endCxn id="93" idx="0"/>
            </p:cNvCxnSpPr>
            <p:nvPr/>
          </p:nvCxnSpPr>
          <p:spPr>
            <a:xfrm>
              <a:off x="7053872" y="3957827"/>
              <a:ext cx="321876" cy="31768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6024734F-FF68-E74F-51C0-78E5266FA5B8}"/>
                </a:ext>
              </a:extLst>
            </p:cNvPr>
            <p:cNvCxnSpPr>
              <a:cxnSpLocks/>
              <a:endCxn id="80" idx="0"/>
            </p:cNvCxnSpPr>
            <p:nvPr/>
          </p:nvCxnSpPr>
          <p:spPr>
            <a:xfrm>
              <a:off x="5667571" y="3998363"/>
              <a:ext cx="42967" cy="270138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D6A6959D-0BEF-5AF9-9CE4-7EA25CDF99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4686" y="4605808"/>
              <a:ext cx="135620" cy="205165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89DFAEA1-65CA-3CF1-34A7-D9F3D34EC7C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82805" y="4614623"/>
              <a:ext cx="164028" cy="196350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E43E1D92-531B-1B9A-B833-8311D2D821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92876" y="4622774"/>
              <a:ext cx="164028" cy="196350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AD13FFF4-617D-A8DE-E4E1-968B5613D0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83824" y="4630047"/>
              <a:ext cx="164028" cy="196350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9E9D32E0-0E76-C7AF-8F9F-0A6DCE81AC07}"/>
                </a:ext>
              </a:extLst>
            </p:cNvPr>
            <p:cNvCxnSpPr>
              <a:cxnSpLocks/>
            </p:cNvCxnSpPr>
            <p:nvPr/>
          </p:nvCxnSpPr>
          <p:spPr>
            <a:xfrm>
              <a:off x="5028200" y="4640177"/>
              <a:ext cx="91217" cy="17894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5CD06C0E-D973-8302-2CA3-24998FEBB75D}"/>
                </a:ext>
              </a:extLst>
            </p:cNvPr>
            <p:cNvCxnSpPr>
              <a:cxnSpLocks/>
            </p:cNvCxnSpPr>
            <p:nvPr/>
          </p:nvCxnSpPr>
          <p:spPr>
            <a:xfrm>
              <a:off x="7716621" y="4552513"/>
              <a:ext cx="158547" cy="239918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271EC3BE-EBF3-60BA-A88E-2FB745897BE6}"/>
                </a:ext>
              </a:extLst>
            </p:cNvPr>
            <p:cNvCxnSpPr>
              <a:cxnSpLocks/>
            </p:cNvCxnSpPr>
            <p:nvPr/>
          </p:nvCxnSpPr>
          <p:spPr>
            <a:xfrm>
              <a:off x="6785106" y="4613484"/>
              <a:ext cx="91217" cy="17894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2BFCE64C-965B-DB38-9BF0-93ECA1766B45}"/>
                </a:ext>
              </a:extLst>
            </p:cNvPr>
            <p:cNvCxnSpPr>
              <a:cxnSpLocks/>
            </p:cNvCxnSpPr>
            <p:nvPr/>
          </p:nvCxnSpPr>
          <p:spPr>
            <a:xfrm>
              <a:off x="5897133" y="4627838"/>
              <a:ext cx="91217" cy="17894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16EB4A9C-0B69-BE2B-E5BD-E7484F3FC0FF}"/>
                </a:ext>
              </a:extLst>
            </p:cNvPr>
            <p:cNvSpPr txBox="1"/>
            <p:nvPr/>
          </p:nvSpPr>
          <p:spPr>
            <a:xfrm>
              <a:off x="5769864" y="3253247"/>
              <a:ext cx="7516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/>
                <a:t>pick an edge [u, v]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CDFB391F-0E83-8577-5B17-DD2FA1942994}"/>
                </a:ext>
              </a:extLst>
            </p:cNvPr>
            <p:cNvSpPr txBox="1"/>
            <p:nvPr/>
          </p:nvSpPr>
          <p:spPr>
            <a:xfrm>
              <a:off x="6548204" y="3961711"/>
              <a:ext cx="7516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/>
                <a:t>pick an edge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E9DA6A4F-CD7C-A9DE-501C-F0054DD1D160}"/>
                </a:ext>
              </a:extLst>
            </p:cNvPr>
            <p:cNvSpPr txBox="1"/>
            <p:nvPr/>
          </p:nvSpPr>
          <p:spPr>
            <a:xfrm>
              <a:off x="5033577" y="3975792"/>
              <a:ext cx="7516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/>
                <a:t>pick an edge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F249CFD6-BC9B-2E64-2135-F289C47D9143}"/>
              </a:ext>
            </a:extLst>
          </p:cNvPr>
          <p:cNvGrpSpPr/>
          <p:nvPr/>
        </p:nvGrpSpPr>
        <p:grpSpPr>
          <a:xfrm>
            <a:off x="4526029" y="5604202"/>
            <a:ext cx="647467" cy="383336"/>
            <a:chOff x="5728859" y="2956265"/>
            <a:chExt cx="894132" cy="383336"/>
          </a:xfrm>
        </p:grpSpPr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5D742D1E-884E-5851-005A-26EFF2C6BB6B}"/>
                </a:ext>
              </a:extLst>
            </p:cNvPr>
            <p:cNvSpPr/>
            <p:nvPr/>
          </p:nvSpPr>
          <p:spPr>
            <a:xfrm>
              <a:off x="5770485" y="2956265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B4B671C3-860E-A782-ED74-C24981F6E78C}"/>
                </a:ext>
              </a:extLst>
            </p:cNvPr>
            <p:cNvSpPr txBox="1"/>
            <p:nvPr/>
          </p:nvSpPr>
          <p:spPr>
            <a:xfrm>
              <a:off x="5728859" y="2992341"/>
              <a:ext cx="8571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-1)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7CA0DD85-E2EB-E2DA-A7A9-53FBCAEAB248}"/>
              </a:ext>
            </a:extLst>
          </p:cNvPr>
          <p:cNvGrpSpPr/>
          <p:nvPr/>
        </p:nvGrpSpPr>
        <p:grpSpPr>
          <a:xfrm>
            <a:off x="6112185" y="5594185"/>
            <a:ext cx="647467" cy="383336"/>
            <a:chOff x="5728859" y="2956265"/>
            <a:chExt cx="894132" cy="383336"/>
          </a:xfrm>
        </p:grpSpPr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4A1438DF-E413-5968-0598-A28AA6B7C2D5}"/>
                </a:ext>
              </a:extLst>
            </p:cNvPr>
            <p:cNvSpPr/>
            <p:nvPr/>
          </p:nvSpPr>
          <p:spPr>
            <a:xfrm>
              <a:off x="5770485" y="2956265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715A3C06-E2F3-ED61-5B9C-D0E7B7986C20}"/>
                </a:ext>
              </a:extLst>
            </p:cNvPr>
            <p:cNvSpPr txBox="1"/>
            <p:nvPr/>
          </p:nvSpPr>
          <p:spPr>
            <a:xfrm>
              <a:off x="5728859" y="2992341"/>
              <a:ext cx="8571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-1)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D86C366A-2596-C24C-38E7-DCB8668A426C}"/>
              </a:ext>
            </a:extLst>
          </p:cNvPr>
          <p:cNvGrpSpPr/>
          <p:nvPr/>
        </p:nvGrpSpPr>
        <p:grpSpPr>
          <a:xfrm>
            <a:off x="8004411" y="5107404"/>
            <a:ext cx="647467" cy="383336"/>
            <a:chOff x="5728859" y="2956265"/>
            <a:chExt cx="894132" cy="383336"/>
          </a:xfrm>
        </p:grpSpPr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3634585F-B90C-E01E-6F74-5244063FF393}"/>
                </a:ext>
              </a:extLst>
            </p:cNvPr>
            <p:cNvSpPr/>
            <p:nvPr/>
          </p:nvSpPr>
          <p:spPr>
            <a:xfrm>
              <a:off x="5770485" y="2956265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D4BB10A9-896D-A8BB-93FD-FCBC56AFA7A7}"/>
                </a:ext>
              </a:extLst>
            </p:cNvPr>
            <p:cNvSpPr txBox="1"/>
            <p:nvPr/>
          </p:nvSpPr>
          <p:spPr>
            <a:xfrm>
              <a:off x="5728859" y="2992341"/>
              <a:ext cx="7796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2)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F91B088B-D5F3-1184-ABC9-8A1FBFACF496}"/>
              </a:ext>
            </a:extLst>
          </p:cNvPr>
          <p:cNvGrpSpPr/>
          <p:nvPr/>
        </p:nvGrpSpPr>
        <p:grpSpPr>
          <a:xfrm>
            <a:off x="3886402" y="5014765"/>
            <a:ext cx="647467" cy="383336"/>
            <a:chOff x="5728859" y="2956265"/>
            <a:chExt cx="894132" cy="383336"/>
          </a:xfrm>
        </p:grpSpPr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17DB026C-473B-8446-9A55-38D4A16499D9}"/>
                </a:ext>
              </a:extLst>
            </p:cNvPr>
            <p:cNvSpPr/>
            <p:nvPr/>
          </p:nvSpPr>
          <p:spPr>
            <a:xfrm>
              <a:off x="5770485" y="2956265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978F7BEE-AA70-391F-3B08-66BE14668BBE}"/>
                </a:ext>
              </a:extLst>
            </p:cNvPr>
            <p:cNvSpPr txBox="1"/>
            <p:nvPr/>
          </p:nvSpPr>
          <p:spPr>
            <a:xfrm>
              <a:off x="5728859" y="2992341"/>
              <a:ext cx="7796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0)</a:t>
              </a:r>
            </a:p>
          </p:txBody>
        </p:sp>
      </p:grpSp>
      <p:sp>
        <p:nvSpPr>
          <p:cNvPr id="2" name="Rectangle 3">
            <a:extLst>
              <a:ext uri="{FF2B5EF4-FFF2-40B4-BE49-F238E27FC236}">
                <a16:creationId xmlns:a16="http://schemas.microsoft.com/office/drawing/2014/main" id="{C9C596B8-C815-E568-0DB3-075365BE60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779" y="1617949"/>
            <a:ext cx="7234439" cy="58477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Vertex-Cover (VC). </a:t>
            </a:r>
            <a:r>
              <a:rPr lang="en-US" altLang="en-US" sz="1400" dirty="0"/>
              <a:t>Given (G, k), where G is a graph and an integer k, is there a vertex cover of k vertices in G?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1943CB7-A3D1-D8EA-6D55-50EC4D614F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901" y="2293714"/>
            <a:ext cx="7234439" cy="38333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Motivation. </a:t>
            </a:r>
            <a:r>
              <a:rPr lang="en-US" altLang="en-US" sz="1800" dirty="0"/>
              <a:t>In practice, the parameter k can be very small.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3E2079-D044-0FA1-B0BE-73A21B1BC3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5" y="1049433"/>
            <a:ext cx="7234439" cy="47752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 err="1">
                <a:solidFill>
                  <a:srgbClr val="FF0000"/>
                </a:solidFill>
              </a:rPr>
              <a:t>Paramterized</a:t>
            </a:r>
            <a:r>
              <a:rPr lang="en-US" altLang="en-US" sz="2400" dirty="0">
                <a:solidFill>
                  <a:srgbClr val="FF0000"/>
                </a:solidFill>
              </a:rPr>
              <a:t> Algorithms</a:t>
            </a:r>
            <a:endParaRPr lang="en-US" altLang="en-US" sz="2400" dirty="0"/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34749D0D-3352-7CE8-14AE-E35C626724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E8F434-55DC-316A-3CBA-2192D88CD90B}"/>
              </a:ext>
            </a:extLst>
          </p:cNvPr>
          <p:cNvSpPr txBox="1"/>
          <p:nvPr/>
        </p:nvSpPr>
        <p:spPr>
          <a:xfrm>
            <a:off x="3688692" y="2914614"/>
            <a:ext cx="5128374" cy="341632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Parameterized algorithms have been a very active research area. For hundreds of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dirty="0"/>
              <a:t>-hard problems, parameterized algorithms have been developed that are efficient (or effective) when the parameter value k is small. This provides a (practical) way for solving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dirty="0"/>
              <a:t>-hard problems in the real world of computing. </a:t>
            </a:r>
          </a:p>
        </p:txBody>
      </p:sp>
    </p:spTree>
    <p:extLst>
      <p:ext uri="{BB962C8B-B14F-4D97-AF65-F5344CB8AC3E}">
        <p14:creationId xmlns:p14="http://schemas.microsoft.com/office/powerpoint/2010/main" val="153235278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3">
            <a:extLst>
              <a:ext uri="{FF2B5EF4-FFF2-40B4-BE49-F238E27FC236}">
                <a16:creationId xmlns:a16="http://schemas.microsoft.com/office/drawing/2014/main" id="{7452139E-465B-4EC8-8998-286826611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5" y="1049433"/>
            <a:ext cx="7234439" cy="47752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Approximation Algorithms</a:t>
            </a:r>
            <a:endParaRPr lang="en-US" altLang="en-US" sz="2400" dirty="0"/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CECBEF43-52CF-72D5-B2E6-D3AE2C4C81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</p:spTree>
    <p:extLst>
      <p:ext uri="{BB962C8B-B14F-4D97-AF65-F5344CB8AC3E}">
        <p14:creationId xmlns:p14="http://schemas.microsoft.com/office/powerpoint/2010/main" val="236020875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>
            <a:extLst>
              <a:ext uri="{FF2B5EF4-FFF2-40B4-BE49-F238E27FC236}">
                <a16:creationId xmlns:a16="http://schemas.microsoft.com/office/drawing/2014/main" id="{304E3F97-6879-49C8-A289-7C1A16D4C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09" y="2286146"/>
            <a:ext cx="7234439" cy="6764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Motivation. </a:t>
            </a:r>
            <a:r>
              <a:rPr lang="en-US" altLang="en-US" sz="1800" dirty="0"/>
              <a:t>Even not the minimum, a small vertex cover may serve well enough for practical purposes.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7452139E-465B-4EC8-8998-286826611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5" y="1049433"/>
            <a:ext cx="7234439" cy="47752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Approximation Algorithms</a:t>
            </a:r>
            <a:endParaRPr lang="en-US" altLang="en-US" sz="2400" dirty="0"/>
          </a:p>
        </p:txBody>
      </p:sp>
      <p:sp>
        <p:nvSpPr>
          <p:cNvPr id="64" name="Rectangle 3">
            <a:extLst>
              <a:ext uri="{FF2B5EF4-FFF2-40B4-BE49-F238E27FC236}">
                <a16:creationId xmlns:a16="http://schemas.microsoft.com/office/drawing/2014/main" id="{FE6B943A-164C-4BE4-B097-D55DD788DB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09" y="1557532"/>
            <a:ext cx="7135985" cy="624716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Min Vertex-Cover (min-VC). </a:t>
            </a:r>
            <a:r>
              <a:rPr lang="en-US" altLang="en-US" sz="1600" dirty="0"/>
              <a:t>Given a graph G, construct a vertex cover of the minimum size in G. 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FB429CE3-6230-F54D-3375-0377E81AB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</p:spTree>
    <p:extLst>
      <p:ext uri="{BB962C8B-B14F-4D97-AF65-F5344CB8AC3E}">
        <p14:creationId xmlns:p14="http://schemas.microsoft.com/office/powerpoint/2010/main" val="146062175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>
            <a:extLst>
              <a:ext uri="{FF2B5EF4-FFF2-40B4-BE49-F238E27FC236}">
                <a16:creationId xmlns:a16="http://schemas.microsoft.com/office/drawing/2014/main" id="{7E3568ED-D99C-47E4-BC6E-55158CAC5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8834" y="3470505"/>
            <a:ext cx="2480879" cy="214890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u="sng" dirty="0" err="1"/>
              <a:t>ApxVC</a:t>
            </a:r>
            <a:r>
              <a:rPr lang="en-US" altLang="en-US" sz="1400" u="sng" dirty="0"/>
              <a:t>(G)</a:t>
            </a:r>
          </a:p>
          <a:p>
            <a:pPr marL="0" indent="0">
              <a:buNone/>
            </a:pPr>
            <a:r>
              <a:rPr lang="en-US" altLang="en-US" sz="1400" dirty="0"/>
              <a:t>1. M = </a:t>
            </a:r>
            <a:r>
              <a:rPr lang="el-GR" altLang="en-US" sz="1400" dirty="0"/>
              <a:t>Φ</a:t>
            </a:r>
            <a:r>
              <a:rPr lang="en-US" altLang="en-US" sz="1400" dirty="0"/>
              <a:t>; </a:t>
            </a:r>
          </a:p>
          <a:p>
            <a:pPr marL="0" indent="0">
              <a:buNone/>
            </a:pPr>
            <a:r>
              <a:rPr lang="en-US" altLang="en-US" sz="1400" dirty="0"/>
              <a:t>2. for (each edge e = [u, v]) </a:t>
            </a:r>
          </a:p>
          <a:p>
            <a:pPr marL="0" indent="0">
              <a:buNone/>
            </a:pPr>
            <a:r>
              <a:rPr lang="en-US" altLang="en-US" sz="1400" dirty="0"/>
              <a:t>      if (M + e is a matching) </a:t>
            </a:r>
          </a:p>
          <a:p>
            <a:pPr marL="0" indent="0">
              <a:buNone/>
            </a:pPr>
            <a:r>
              <a:rPr lang="en-US" altLang="en-US" sz="1400" dirty="0"/>
              <a:t>         M = M + e; </a:t>
            </a:r>
          </a:p>
          <a:p>
            <a:pPr marL="0" indent="0">
              <a:buNone/>
            </a:pPr>
            <a:r>
              <a:rPr lang="en-US" altLang="en-US" sz="1400" dirty="0"/>
              <a:t>3. let C be the end-vertices </a:t>
            </a:r>
          </a:p>
          <a:p>
            <a:pPr marL="0" indent="0">
              <a:buNone/>
            </a:pPr>
            <a:r>
              <a:rPr lang="en-US" altLang="en-US" sz="1400" dirty="0"/>
              <a:t>    of the edges in M;</a:t>
            </a:r>
          </a:p>
          <a:p>
            <a:pPr marL="0" indent="0">
              <a:buNone/>
            </a:pPr>
            <a:r>
              <a:rPr lang="en-US" altLang="en-US" sz="1400" dirty="0"/>
              <a:t>4. return (C).</a:t>
            </a:r>
          </a:p>
        </p:txBody>
      </p:sp>
      <p:sp>
        <p:nvSpPr>
          <p:cNvPr id="70" name="Rectangle 3">
            <a:extLst>
              <a:ext uri="{FF2B5EF4-FFF2-40B4-BE49-F238E27FC236}">
                <a16:creationId xmlns:a16="http://schemas.microsoft.com/office/drawing/2014/main" id="{D413CF6A-23FD-4360-AA8E-A227ABF383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09" y="2286146"/>
            <a:ext cx="7234439" cy="6764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Motivation. </a:t>
            </a:r>
            <a:r>
              <a:rPr lang="en-US" altLang="en-US" sz="1800" dirty="0"/>
              <a:t>Even not the minimum, a small vertex cover may serve well enough for practical purposes.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405AFFF1-9917-EB6A-2ECE-69CD7F832E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5" y="1049433"/>
            <a:ext cx="7234439" cy="47752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Approximation Algorithms</a:t>
            </a:r>
            <a:endParaRPr lang="en-US" altLang="en-US" sz="24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288627DC-4FB0-A7F4-B801-B73A38DBFC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09" y="1557532"/>
            <a:ext cx="7135985" cy="624716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Min Vertex-Cover (min-VC). </a:t>
            </a:r>
            <a:r>
              <a:rPr lang="en-US" altLang="en-US" sz="1600" dirty="0"/>
              <a:t>Given a graph G, construct a vertex cover of the minimum size in G. 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7F3A354-ECBF-0E96-BA4B-862E884096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</p:spTree>
    <p:extLst>
      <p:ext uri="{BB962C8B-B14F-4D97-AF65-F5344CB8AC3E}">
        <p14:creationId xmlns:p14="http://schemas.microsoft.com/office/powerpoint/2010/main" val="378450527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>
            <a:extLst>
              <a:ext uri="{FF2B5EF4-FFF2-40B4-BE49-F238E27FC236}">
                <a16:creationId xmlns:a16="http://schemas.microsoft.com/office/drawing/2014/main" id="{7E3568ED-D99C-47E4-BC6E-55158CAC5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8834" y="3470505"/>
            <a:ext cx="2480879" cy="214890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u="sng" dirty="0" err="1"/>
              <a:t>ApxVC</a:t>
            </a:r>
            <a:r>
              <a:rPr lang="en-US" altLang="en-US" sz="1400" u="sng" dirty="0"/>
              <a:t>(G)</a:t>
            </a:r>
          </a:p>
          <a:p>
            <a:pPr marL="0" indent="0">
              <a:buNone/>
            </a:pPr>
            <a:r>
              <a:rPr lang="en-US" altLang="en-US" sz="1400" dirty="0"/>
              <a:t>1. M = </a:t>
            </a:r>
            <a:r>
              <a:rPr lang="el-GR" altLang="en-US" sz="1400" dirty="0"/>
              <a:t>Φ</a:t>
            </a:r>
            <a:r>
              <a:rPr lang="en-US" altLang="en-US" sz="1400" dirty="0"/>
              <a:t>; </a:t>
            </a:r>
          </a:p>
          <a:p>
            <a:pPr marL="0" indent="0">
              <a:buNone/>
            </a:pPr>
            <a:r>
              <a:rPr lang="en-US" altLang="en-US" sz="1400" dirty="0"/>
              <a:t>2. for (each edge e = [u, v]) </a:t>
            </a:r>
          </a:p>
          <a:p>
            <a:pPr marL="0" indent="0">
              <a:buNone/>
            </a:pPr>
            <a:r>
              <a:rPr lang="en-US" altLang="en-US" sz="1400" dirty="0"/>
              <a:t>      if (M + e is a matching) </a:t>
            </a:r>
          </a:p>
          <a:p>
            <a:pPr marL="0" indent="0">
              <a:buNone/>
            </a:pPr>
            <a:r>
              <a:rPr lang="en-US" altLang="en-US" sz="1400" dirty="0"/>
              <a:t>         M = M + e; </a:t>
            </a:r>
          </a:p>
          <a:p>
            <a:pPr marL="0" indent="0">
              <a:buNone/>
            </a:pPr>
            <a:r>
              <a:rPr lang="en-US" altLang="en-US" sz="1400" dirty="0"/>
              <a:t>3. let C be the end-vertices </a:t>
            </a:r>
          </a:p>
          <a:p>
            <a:pPr marL="0" indent="0">
              <a:buNone/>
            </a:pPr>
            <a:r>
              <a:rPr lang="en-US" altLang="en-US" sz="1400" dirty="0"/>
              <a:t>    of the edges in M;</a:t>
            </a:r>
          </a:p>
          <a:p>
            <a:pPr marL="0" indent="0">
              <a:buNone/>
            </a:pPr>
            <a:r>
              <a:rPr lang="en-US" altLang="en-US" sz="1400" dirty="0"/>
              <a:t>4. return (C).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0473123A-E8BF-467E-9CBC-73A247C1B5F4}"/>
              </a:ext>
            </a:extLst>
          </p:cNvPr>
          <p:cNvSpPr txBox="1"/>
          <p:nvPr/>
        </p:nvSpPr>
        <p:spPr>
          <a:xfrm>
            <a:off x="1489408" y="3113551"/>
            <a:ext cx="1554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Time = O(</a:t>
            </a:r>
            <a:r>
              <a:rPr lang="en-US" sz="1400" dirty="0" err="1">
                <a:solidFill>
                  <a:srgbClr val="FF0000"/>
                </a:solidFill>
              </a:rPr>
              <a:t>n+m</a:t>
            </a:r>
            <a:r>
              <a:rPr lang="en-US" sz="1400" dirty="0">
                <a:solidFill>
                  <a:srgbClr val="FF0000"/>
                </a:solidFill>
              </a:rPr>
              <a:t>)</a:t>
            </a:r>
            <a:endParaRPr lang="en-US" sz="1400" baseline="30000" dirty="0">
              <a:solidFill>
                <a:srgbClr val="FF0000"/>
              </a:solidFill>
            </a:endParaRPr>
          </a:p>
        </p:txBody>
      </p:sp>
      <p:sp>
        <p:nvSpPr>
          <p:cNvPr id="70" name="Rectangle 3">
            <a:extLst>
              <a:ext uri="{FF2B5EF4-FFF2-40B4-BE49-F238E27FC236}">
                <a16:creationId xmlns:a16="http://schemas.microsoft.com/office/drawing/2014/main" id="{D413CF6A-23FD-4360-AA8E-A227ABF383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09" y="2286146"/>
            <a:ext cx="7234439" cy="6764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Motivation. </a:t>
            </a:r>
            <a:r>
              <a:rPr lang="en-US" altLang="en-US" sz="1800" dirty="0"/>
              <a:t>Even not the minimum, a small vertex cover may serve well enough for practical purposes.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38285EA4-6405-4D4B-80DA-576C70D3A0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5" y="1049433"/>
            <a:ext cx="7234439" cy="47752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Approximation Algorithms</a:t>
            </a:r>
            <a:endParaRPr lang="en-US" altLang="en-US" sz="24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E889A14-DF7C-9D95-D8F1-2AB5F7093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09" y="1557532"/>
            <a:ext cx="7135985" cy="624716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Min Vertex-Cover (min-VC). </a:t>
            </a:r>
            <a:r>
              <a:rPr lang="en-US" altLang="en-US" sz="1600" dirty="0"/>
              <a:t>Given a graph G, construct a vertex cover of the minimum size in G. 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81118523-1F8E-1374-3A41-F134B960B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</p:spTree>
    <p:extLst>
      <p:ext uri="{BB962C8B-B14F-4D97-AF65-F5344CB8AC3E}">
        <p14:creationId xmlns:p14="http://schemas.microsoft.com/office/powerpoint/2010/main" val="45992845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>
            <a:extLst>
              <a:ext uri="{FF2B5EF4-FFF2-40B4-BE49-F238E27FC236}">
                <a16:creationId xmlns:a16="http://schemas.microsoft.com/office/drawing/2014/main" id="{7E3568ED-D99C-47E4-BC6E-55158CAC5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8834" y="3470505"/>
            <a:ext cx="2480879" cy="214890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u="sng" dirty="0" err="1"/>
              <a:t>ApxVC</a:t>
            </a:r>
            <a:r>
              <a:rPr lang="en-US" altLang="en-US" sz="1400" u="sng" dirty="0"/>
              <a:t>(G)</a:t>
            </a:r>
          </a:p>
          <a:p>
            <a:pPr marL="0" indent="0">
              <a:buNone/>
            </a:pPr>
            <a:r>
              <a:rPr lang="en-US" altLang="en-US" sz="1400" dirty="0"/>
              <a:t>1. M = </a:t>
            </a:r>
            <a:r>
              <a:rPr lang="el-GR" altLang="en-US" sz="1400" dirty="0"/>
              <a:t>Φ</a:t>
            </a:r>
            <a:r>
              <a:rPr lang="en-US" altLang="en-US" sz="1400" dirty="0"/>
              <a:t>; </a:t>
            </a:r>
          </a:p>
          <a:p>
            <a:pPr marL="0" indent="0">
              <a:buNone/>
            </a:pPr>
            <a:r>
              <a:rPr lang="en-US" altLang="en-US" sz="1400" dirty="0"/>
              <a:t>2. for (each edge e = [u, v]) </a:t>
            </a:r>
          </a:p>
          <a:p>
            <a:pPr marL="0" indent="0">
              <a:buNone/>
            </a:pPr>
            <a:r>
              <a:rPr lang="en-US" altLang="en-US" sz="1400" dirty="0"/>
              <a:t>      if (M + e is a matching) </a:t>
            </a:r>
          </a:p>
          <a:p>
            <a:pPr marL="0" indent="0">
              <a:buNone/>
            </a:pPr>
            <a:r>
              <a:rPr lang="en-US" altLang="en-US" sz="1400" dirty="0"/>
              <a:t>         M = M + e; </a:t>
            </a:r>
          </a:p>
          <a:p>
            <a:pPr marL="0" indent="0">
              <a:buNone/>
            </a:pPr>
            <a:r>
              <a:rPr lang="en-US" altLang="en-US" sz="1400" dirty="0"/>
              <a:t>3. let C be the end-vertices </a:t>
            </a:r>
          </a:p>
          <a:p>
            <a:pPr marL="0" indent="0">
              <a:buNone/>
            </a:pPr>
            <a:r>
              <a:rPr lang="en-US" altLang="en-US" sz="1400" dirty="0"/>
              <a:t>    of the edges in M;</a:t>
            </a:r>
          </a:p>
          <a:p>
            <a:pPr marL="0" indent="0">
              <a:buNone/>
            </a:pPr>
            <a:r>
              <a:rPr lang="en-US" altLang="en-US" sz="1400" dirty="0"/>
              <a:t>4. return (C).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0473123A-E8BF-467E-9CBC-73A247C1B5F4}"/>
              </a:ext>
            </a:extLst>
          </p:cNvPr>
          <p:cNvSpPr txBox="1"/>
          <p:nvPr/>
        </p:nvSpPr>
        <p:spPr>
          <a:xfrm>
            <a:off x="1489408" y="3113551"/>
            <a:ext cx="1554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Time = O(</a:t>
            </a:r>
            <a:r>
              <a:rPr lang="en-US" sz="1400" dirty="0" err="1">
                <a:solidFill>
                  <a:srgbClr val="FF0000"/>
                </a:solidFill>
              </a:rPr>
              <a:t>n+m</a:t>
            </a:r>
            <a:r>
              <a:rPr lang="en-US" sz="1400" dirty="0">
                <a:solidFill>
                  <a:srgbClr val="FF0000"/>
                </a:solidFill>
              </a:rPr>
              <a:t>)</a:t>
            </a:r>
            <a:endParaRPr lang="en-US" sz="1400" baseline="30000" dirty="0">
              <a:solidFill>
                <a:srgbClr val="FF0000"/>
              </a:solidFill>
            </a:endParaRPr>
          </a:p>
        </p:txBody>
      </p:sp>
      <p:sp>
        <p:nvSpPr>
          <p:cNvPr id="67" name="Rectangle 3">
            <a:extLst>
              <a:ext uri="{FF2B5EF4-FFF2-40B4-BE49-F238E27FC236}">
                <a16:creationId xmlns:a16="http://schemas.microsoft.com/office/drawing/2014/main" id="{0FD66F3A-55FA-4FD4-98E4-A697874DF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2567" y="2974647"/>
            <a:ext cx="818866" cy="33820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Facts. </a:t>
            </a:r>
            <a:endParaRPr lang="en-US" altLang="en-US" sz="1800" dirty="0"/>
          </a:p>
        </p:txBody>
      </p:sp>
      <p:sp>
        <p:nvSpPr>
          <p:cNvPr id="69" name="Rectangle 3">
            <a:extLst>
              <a:ext uri="{FF2B5EF4-FFF2-40B4-BE49-F238E27FC236}">
                <a16:creationId xmlns:a16="http://schemas.microsoft.com/office/drawing/2014/main" id="{BC7C4416-AEDB-4A41-AA69-FE3516D742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2567" y="3341034"/>
            <a:ext cx="4241317" cy="276568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1800" dirty="0"/>
              <a:t>M is a maximal matching in G, i.e., you cannot add edges to M to make a larger matching;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B7F22377-AB0F-0B66-DCD5-3A9B3FD0F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5" y="1049433"/>
            <a:ext cx="7234439" cy="47752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Approximation Algorithms</a:t>
            </a:r>
            <a:endParaRPr lang="en-US" altLang="en-US" sz="24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AB574BD-6858-E54A-6745-0954C28863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09" y="1557532"/>
            <a:ext cx="7135985" cy="624716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Min Vertex-Cover (min-VC). </a:t>
            </a:r>
            <a:r>
              <a:rPr lang="en-US" altLang="en-US" sz="1600" dirty="0"/>
              <a:t>Given a graph G, construct a vertex cover of the minimum size in G. 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1BBE7A99-762E-4B7B-5DEC-643B7924C0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442D8A5-CCEA-5C32-E885-E7DDA90BD0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09" y="2286146"/>
            <a:ext cx="7234439" cy="6764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Motivation. </a:t>
            </a:r>
            <a:r>
              <a:rPr lang="en-US" altLang="en-US" sz="1800" dirty="0"/>
              <a:t>Even not the minimum, a small vertex cover may serve well enough for practical purposes.</a:t>
            </a:r>
          </a:p>
        </p:txBody>
      </p:sp>
    </p:spTree>
    <p:extLst>
      <p:ext uri="{BB962C8B-B14F-4D97-AF65-F5344CB8AC3E}">
        <p14:creationId xmlns:p14="http://schemas.microsoft.com/office/powerpoint/2010/main" val="114961595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>
            <a:extLst>
              <a:ext uri="{FF2B5EF4-FFF2-40B4-BE49-F238E27FC236}">
                <a16:creationId xmlns:a16="http://schemas.microsoft.com/office/drawing/2014/main" id="{7E3568ED-D99C-47E4-BC6E-55158CAC5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8834" y="3470505"/>
            <a:ext cx="2480879" cy="214890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u="sng" dirty="0" err="1"/>
              <a:t>ApxVC</a:t>
            </a:r>
            <a:r>
              <a:rPr lang="en-US" altLang="en-US" sz="1400" u="sng" dirty="0"/>
              <a:t>(G)</a:t>
            </a:r>
          </a:p>
          <a:p>
            <a:pPr marL="0" indent="0">
              <a:buNone/>
            </a:pPr>
            <a:r>
              <a:rPr lang="en-US" altLang="en-US" sz="1400" dirty="0"/>
              <a:t>1. M = </a:t>
            </a:r>
            <a:r>
              <a:rPr lang="el-GR" altLang="en-US" sz="1400" dirty="0"/>
              <a:t>Φ</a:t>
            </a:r>
            <a:r>
              <a:rPr lang="en-US" altLang="en-US" sz="1400" dirty="0"/>
              <a:t>; </a:t>
            </a:r>
          </a:p>
          <a:p>
            <a:pPr marL="0" indent="0">
              <a:buNone/>
            </a:pPr>
            <a:r>
              <a:rPr lang="en-US" altLang="en-US" sz="1400" dirty="0"/>
              <a:t>2. for (each edge e = [u, v]) </a:t>
            </a:r>
          </a:p>
          <a:p>
            <a:pPr marL="0" indent="0">
              <a:buNone/>
            </a:pPr>
            <a:r>
              <a:rPr lang="en-US" altLang="en-US" sz="1400" dirty="0"/>
              <a:t>      if (M + e is a matching) </a:t>
            </a:r>
          </a:p>
          <a:p>
            <a:pPr marL="0" indent="0">
              <a:buNone/>
            </a:pPr>
            <a:r>
              <a:rPr lang="en-US" altLang="en-US" sz="1400" dirty="0"/>
              <a:t>         M = M + e; </a:t>
            </a:r>
          </a:p>
          <a:p>
            <a:pPr marL="0" indent="0">
              <a:buNone/>
            </a:pPr>
            <a:r>
              <a:rPr lang="en-US" altLang="en-US" sz="1400" dirty="0"/>
              <a:t>3. let C be the end-vertices </a:t>
            </a:r>
          </a:p>
          <a:p>
            <a:pPr marL="0" indent="0">
              <a:buNone/>
            </a:pPr>
            <a:r>
              <a:rPr lang="en-US" altLang="en-US" sz="1400" dirty="0"/>
              <a:t>    of the edges in M;</a:t>
            </a:r>
          </a:p>
          <a:p>
            <a:pPr marL="0" indent="0">
              <a:buNone/>
            </a:pPr>
            <a:r>
              <a:rPr lang="en-US" altLang="en-US" sz="1400" dirty="0"/>
              <a:t>4. return (C).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0473123A-E8BF-467E-9CBC-73A247C1B5F4}"/>
              </a:ext>
            </a:extLst>
          </p:cNvPr>
          <p:cNvSpPr txBox="1"/>
          <p:nvPr/>
        </p:nvSpPr>
        <p:spPr>
          <a:xfrm>
            <a:off x="1489408" y="3113551"/>
            <a:ext cx="1554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Time = O(</a:t>
            </a:r>
            <a:r>
              <a:rPr lang="en-US" sz="1400" dirty="0" err="1">
                <a:solidFill>
                  <a:srgbClr val="FF0000"/>
                </a:solidFill>
              </a:rPr>
              <a:t>n+m</a:t>
            </a:r>
            <a:r>
              <a:rPr lang="en-US" sz="1400" dirty="0">
                <a:solidFill>
                  <a:srgbClr val="FF0000"/>
                </a:solidFill>
              </a:rPr>
              <a:t>)</a:t>
            </a:r>
            <a:endParaRPr lang="en-US" sz="1400" baseline="30000" dirty="0">
              <a:solidFill>
                <a:srgbClr val="FF0000"/>
              </a:solidFill>
            </a:endParaRPr>
          </a:p>
        </p:txBody>
      </p:sp>
      <p:sp>
        <p:nvSpPr>
          <p:cNvPr id="67" name="Rectangle 3">
            <a:extLst>
              <a:ext uri="{FF2B5EF4-FFF2-40B4-BE49-F238E27FC236}">
                <a16:creationId xmlns:a16="http://schemas.microsoft.com/office/drawing/2014/main" id="{0FD66F3A-55FA-4FD4-98E4-A697874DF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2567" y="2974647"/>
            <a:ext cx="818866" cy="33820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Facts. </a:t>
            </a:r>
            <a:endParaRPr lang="en-US" altLang="en-US" sz="1800" dirty="0"/>
          </a:p>
        </p:txBody>
      </p:sp>
      <p:sp>
        <p:nvSpPr>
          <p:cNvPr id="69" name="Rectangle 3">
            <a:extLst>
              <a:ext uri="{FF2B5EF4-FFF2-40B4-BE49-F238E27FC236}">
                <a16:creationId xmlns:a16="http://schemas.microsoft.com/office/drawing/2014/main" id="{BC7C4416-AEDB-4A41-AA69-FE3516D742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2567" y="3341034"/>
            <a:ext cx="4241317" cy="276568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1800" dirty="0"/>
              <a:t>M is a maximal matching in G, i.e., you cannot add edges to M to make a larger matching;</a:t>
            </a:r>
          </a:p>
          <a:p>
            <a:pPr>
              <a:buFont typeface="+mj-lt"/>
              <a:buAutoNum type="arabicPeriod"/>
            </a:pPr>
            <a:r>
              <a:rPr lang="en-US" altLang="en-US" sz="1800" dirty="0"/>
              <a:t>Thus, the set C of end-vertices of edges in M makes a vertex cover;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63100C07-90CE-8C5E-F0D6-937ECC70F0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5" y="1049433"/>
            <a:ext cx="7234439" cy="47752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Approximation Algorithms</a:t>
            </a:r>
            <a:endParaRPr lang="en-US" altLang="en-US" sz="24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A7168AF1-3435-96F2-3434-6760BD626A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09" y="1557532"/>
            <a:ext cx="7135985" cy="624716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Min Vertex-Cover (min-VC). </a:t>
            </a:r>
            <a:r>
              <a:rPr lang="en-US" altLang="en-US" sz="1600" dirty="0"/>
              <a:t>Given a graph G, construct a vertex cover of the minimum size in G. 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79059E14-9D18-CB9E-AABB-6C9407C3BD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6AD907E-8B95-0588-C8DF-C6D4DD88DF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09" y="2286146"/>
            <a:ext cx="7234439" cy="6764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Motivation. </a:t>
            </a:r>
            <a:r>
              <a:rPr lang="en-US" altLang="en-US" sz="1800" dirty="0"/>
              <a:t>Even not the minimum, a small vertex cover may serve well enough for practical purposes.</a:t>
            </a:r>
          </a:p>
        </p:txBody>
      </p:sp>
    </p:spTree>
    <p:extLst>
      <p:ext uri="{BB962C8B-B14F-4D97-AF65-F5344CB8AC3E}">
        <p14:creationId xmlns:p14="http://schemas.microsoft.com/office/powerpoint/2010/main" val="181652633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>
            <a:extLst>
              <a:ext uri="{FF2B5EF4-FFF2-40B4-BE49-F238E27FC236}">
                <a16:creationId xmlns:a16="http://schemas.microsoft.com/office/drawing/2014/main" id="{7E3568ED-D99C-47E4-BC6E-55158CAC5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8834" y="3470505"/>
            <a:ext cx="2480879" cy="214890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u="sng" dirty="0" err="1"/>
              <a:t>ApxVC</a:t>
            </a:r>
            <a:r>
              <a:rPr lang="en-US" altLang="en-US" sz="1400" u="sng" dirty="0"/>
              <a:t>(G)</a:t>
            </a:r>
          </a:p>
          <a:p>
            <a:pPr marL="0" indent="0">
              <a:buNone/>
            </a:pPr>
            <a:r>
              <a:rPr lang="en-US" altLang="en-US" sz="1400" dirty="0"/>
              <a:t>1. M = </a:t>
            </a:r>
            <a:r>
              <a:rPr lang="el-GR" altLang="en-US" sz="1400" dirty="0"/>
              <a:t>Φ</a:t>
            </a:r>
            <a:r>
              <a:rPr lang="en-US" altLang="en-US" sz="1400" dirty="0"/>
              <a:t>; </a:t>
            </a:r>
          </a:p>
          <a:p>
            <a:pPr marL="0" indent="0">
              <a:buNone/>
            </a:pPr>
            <a:r>
              <a:rPr lang="en-US" altLang="en-US" sz="1400" dirty="0"/>
              <a:t>2. for (each edge e = [u, v]) </a:t>
            </a:r>
          </a:p>
          <a:p>
            <a:pPr marL="0" indent="0">
              <a:buNone/>
            </a:pPr>
            <a:r>
              <a:rPr lang="en-US" altLang="en-US" sz="1400" dirty="0"/>
              <a:t>      if (M + e is a matching) </a:t>
            </a:r>
          </a:p>
          <a:p>
            <a:pPr marL="0" indent="0">
              <a:buNone/>
            </a:pPr>
            <a:r>
              <a:rPr lang="en-US" altLang="en-US" sz="1400" dirty="0"/>
              <a:t>         M = M + e; </a:t>
            </a:r>
          </a:p>
          <a:p>
            <a:pPr marL="0" indent="0">
              <a:buNone/>
            </a:pPr>
            <a:r>
              <a:rPr lang="en-US" altLang="en-US" sz="1400" dirty="0"/>
              <a:t>3. let C be the end-vertices </a:t>
            </a:r>
          </a:p>
          <a:p>
            <a:pPr marL="0" indent="0">
              <a:buNone/>
            </a:pPr>
            <a:r>
              <a:rPr lang="en-US" altLang="en-US" sz="1400" dirty="0"/>
              <a:t>    of the edges in M;</a:t>
            </a:r>
          </a:p>
          <a:p>
            <a:pPr marL="0" indent="0">
              <a:buNone/>
            </a:pPr>
            <a:r>
              <a:rPr lang="en-US" altLang="en-US" sz="1400" dirty="0"/>
              <a:t>4. return (C).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0473123A-E8BF-467E-9CBC-73A247C1B5F4}"/>
              </a:ext>
            </a:extLst>
          </p:cNvPr>
          <p:cNvSpPr txBox="1"/>
          <p:nvPr/>
        </p:nvSpPr>
        <p:spPr>
          <a:xfrm>
            <a:off x="1489408" y="3113551"/>
            <a:ext cx="1554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Time = O(</a:t>
            </a:r>
            <a:r>
              <a:rPr lang="en-US" sz="1400" dirty="0" err="1">
                <a:solidFill>
                  <a:srgbClr val="FF0000"/>
                </a:solidFill>
              </a:rPr>
              <a:t>n+m</a:t>
            </a:r>
            <a:r>
              <a:rPr lang="en-US" sz="1400" dirty="0">
                <a:solidFill>
                  <a:srgbClr val="FF0000"/>
                </a:solidFill>
              </a:rPr>
              <a:t>)</a:t>
            </a:r>
            <a:endParaRPr lang="en-US" sz="1400" baseline="30000" dirty="0">
              <a:solidFill>
                <a:srgbClr val="FF0000"/>
              </a:solidFill>
            </a:endParaRPr>
          </a:p>
        </p:txBody>
      </p:sp>
      <p:sp>
        <p:nvSpPr>
          <p:cNvPr id="67" name="Rectangle 3">
            <a:extLst>
              <a:ext uri="{FF2B5EF4-FFF2-40B4-BE49-F238E27FC236}">
                <a16:creationId xmlns:a16="http://schemas.microsoft.com/office/drawing/2014/main" id="{0FD66F3A-55FA-4FD4-98E4-A697874DF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2567" y="2974647"/>
            <a:ext cx="818866" cy="33820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Facts. </a:t>
            </a:r>
            <a:endParaRPr lang="en-US" altLang="en-US" sz="1800" dirty="0"/>
          </a:p>
        </p:txBody>
      </p:sp>
      <p:sp>
        <p:nvSpPr>
          <p:cNvPr id="69" name="Rectangle 3">
            <a:extLst>
              <a:ext uri="{FF2B5EF4-FFF2-40B4-BE49-F238E27FC236}">
                <a16:creationId xmlns:a16="http://schemas.microsoft.com/office/drawing/2014/main" id="{BC7C4416-AEDB-4A41-AA69-FE3516D742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2567" y="3341034"/>
            <a:ext cx="4241317" cy="276568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1800" dirty="0"/>
              <a:t>M is a maximal matching in G, i.e., you cannot add edges to M to make a larger matching;</a:t>
            </a:r>
          </a:p>
          <a:p>
            <a:pPr>
              <a:buFont typeface="+mj-lt"/>
              <a:buAutoNum type="arabicPeriod"/>
            </a:pPr>
            <a:r>
              <a:rPr lang="en-US" altLang="en-US" sz="1800" dirty="0"/>
              <a:t>Thus, the set C of end-vertices of edges in M makes a vertex cover;</a:t>
            </a:r>
          </a:p>
          <a:p>
            <a:pPr>
              <a:buFont typeface="+mj-lt"/>
              <a:buAutoNum type="arabicPeriod"/>
            </a:pPr>
            <a:r>
              <a:rPr lang="en-US" altLang="en-US" sz="1800" dirty="0"/>
              <a:t>Every vertex cover has at least |M| vertices;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AEDEED26-2E8E-7F38-72E8-C3DDF118C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5" y="1049433"/>
            <a:ext cx="7234439" cy="47752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Approximation Algorithms</a:t>
            </a:r>
            <a:endParaRPr lang="en-US" altLang="en-US" sz="24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7DFFEEF-D3F8-F778-3D54-CCEE37FF61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09" y="1557532"/>
            <a:ext cx="7135985" cy="624716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Min Vertex-Cover (min-VC). </a:t>
            </a:r>
            <a:r>
              <a:rPr lang="en-US" altLang="en-US" sz="1600" dirty="0"/>
              <a:t>Given a graph G, construct a vertex cover of the minimum size in G. 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92515A14-FC97-994C-08BA-25C6293562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B92AF33-F856-696C-5D34-F0AAEBE81F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09" y="2286146"/>
            <a:ext cx="7234439" cy="6764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Motivation. </a:t>
            </a:r>
            <a:r>
              <a:rPr lang="en-US" altLang="en-US" sz="1800" dirty="0"/>
              <a:t>Even not the minimum, a small vertex cover may serve well enough for practical purposes.</a:t>
            </a:r>
          </a:p>
        </p:txBody>
      </p:sp>
    </p:spTree>
    <p:extLst>
      <p:ext uri="{BB962C8B-B14F-4D97-AF65-F5344CB8AC3E}">
        <p14:creationId xmlns:p14="http://schemas.microsoft.com/office/powerpoint/2010/main" val="276549958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>
            <a:extLst>
              <a:ext uri="{FF2B5EF4-FFF2-40B4-BE49-F238E27FC236}">
                <a16:creationId xmlns:a16="http://schemas.microsoft.com/office/drawing/2014/main" id="{7E3568ED-D99C-47E4-BC6E-55158CAC5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8834" y="3470505"/>
            <a:ext cx="2480879" cy="214890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u="sng" dirty="0" err="1"/>
              <a:t>ApxVC</a:t>
            </a:r>
            <a:r>
              <a:rPr lang="en-US" altLang="en-US" sz="1400" u="sng" dirty="0"/>
              <a:t>(G)</a:t>
            </a:r>
          </a:p>
          <a:p>
            <a:pPr marL="0" indent="0">
              <a:buNone/>
            </a:pPr>
            <a:r>
              <a:rPr lang="en-US" altLang="en-US" sz="1400" dirty="0"/>
              <a:t>1. M = </a:t>
            </a:r>
            <a:r>
              <a:rPr lang="el-GR" altLang="en-US" sz="1400" dirty="0"/>
              <a:t>Φ</a:t>
            </a:r>
            <a:r>
              <a:rPr lang="en-US" altLang="en-US" sz="1400" dirty="0"/>
              <a:t>; </a:t>
            </a:r>
          </a:p>
          <a:p>
            <a:pPr marL="0" indent="0">
              <a:buNone/>
            </a:pPr>
            <a:r>
              <a:rPr lang="en-US" altLang="en-US" sz="1400" dirty="0"/>
              <a:t>2. for (each edge e = [u, v]) </a:t>
            </a:r>
          </a:p>
          <a:p>
            <a:pPr marL="0" indent="0">
              <a:buNone/>
            </a:pPr>
            <a:r>
              <a:rPr lang="en-US" altLang="en-US" sz="1400" dirty="0"/>
              <a:t>      if (M + e is a matching) </a:t>
            </a:r>
          </a:p>
          <a:p>
            <a:pPr marL="0" indent="0">
              <a:buNone/>
            </a:pPr>
            <a:r>
              <a:rPr lang="en-US" altLang="en-US" sz="1400" dirty="0"/>
              <a:t>         M = M + e; </a:t>
            </a:r>
          </a:p>
          <a:p>
            <a:pPr marL="0" indent="0">
              <a:buNone/>
            </a:pPr>
            <a:r>
              <a:rPr lang="en-US" altLang="en-US" sz="1400" dirty="0"/>
              <a:t>3. let C be the end-vertices </a:t>
            </a:r>
          </a:p>
          <a:p>
            <a:pPr marL="0" indent="0">
              <a:buNone/>
            </a:pPr>
            <a:r>
              <a:rPr lang="en-US" altLang="en-US" sz="1400" dirty="0"/>
              <a:t>    of the edges in M;</a:t>
            </a:r>
          </a:p>
          <a:p>
            <a:pPr marL="0" indent="0">
              <a:buNone/>
            </a:pPr>
            <a:r>
              <a:rPr lang="en-US" altLang="en-US" sz="1400" dirty="0"/>
              <a:t>4. return (C).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0473123A-E8BF-467E-9CBC-73A247C1B5F4}"/>
              </a:ext>
            </a:extLst>
          </p:cNvPr>
          <p:cNvSpPr txBox="1"/>
          <p:nvPr/>
        </p:nvSpPr>
        <p:spPr>
          <a:xfrm>
            <a:off x="1489408" y="3113551"/>
            <a:ext cx="1554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Time = O(</a:t>
            </a:r>
            <a:r>
              <a:rPr lang="en-US" sz="1400" dirty="0" err="1">
                <a:solidFill>
                  <a:srgbClr val="FF0000"/>
                </a:solidFill>
              </a:rPr>
              <a:t>n+m</a:t>
            </a:r>
            <a:r>
              <a:rPr lang="en-US" sz="1400" dirty="0">
                <a:solidFill>
                  <a:srgbClr val="FF0000"/>
                </a:solidFill>
              </a:rPr>
              <a:t>)</a:t>
            </a:r>
            <a:endParaRPr lang="en-US" sz="1400" baseline="30000" dirty="0">
              <a:solidFill>
                <a:srgbClr val="FF0000"/>
              </a:solidFill>
            </a:endParaRPr>
          </a:p>
        </p:txBody>
      </p:sp>
      <p:sp>
        <p:nvSpPr>
          <p:cNvPr id="67" name="Rectangle 3">
            <a:extLst>
              <a:ext uri="{FF2B5EF4-FFF2-40B4-BE49-F238E27FC236}">
                <a16:creationId xmlns:a16="http://schemas.microsoft.com/office/drawing/2014/main" id="{0FD66F3A-55FA-4FD4-98E4-A697874DF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2567" y="2974647"/>
            <a:ext cx="818866" cy="33820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Facts. </a:t>
            </a:r>
            <a:endParaRPr lang="en-US" altLang="en-US" sz="1800" dirty="0"/>
          </a:p>
        </p:txBody>
      </p:sp>
      <p:sp>
        <p:nvSpPr>
          <p:cNvPr id="69" name="Rectangle 3">
            <a:extLst>
              <a:ext uri="{FF2B5EF4-FFF2-40B4-BE49-F238E27FC236}">
                <a16:creationId xmlns:a16="http://schemas.microsoft.com/office/drawing/2014/main" id="{BC7C4416-AEDB-4A41-AA69-FE3516D742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2567" y="3341034"/>
            <a:ext cx="4241317" cy="276568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1800" dirty="0"/>
              <a:t>M is a maximal matching in G, i.e., you cannot add edges to M to make a larger matching;</a:t>
            </a:r>
          </a:p>
          <a:p>
            <a:pPr>
              <a:buFont typeface="+mj-lt"/>
              <a:buAutoNum type="arabicPeriod"/>
            </a:pPr>
            <a:r>
              <a:rPr lang="en-US" altLang="en-US" sz="1800" dirty="0"/>
              <a:t>Thus, the set C of end-vertices of edges in M makes a vertex cover;</a:t>
            </a:r>
          </a:p>
          <a:p>
            <a:pPr>
              <a:buFont typeface="+mj-lt"/>
              <a:buAutoNum type="arabicPeriod"/>
            </a:pPr>
            <a:r>
              <a:rPr lang="en-US" altLang="en-US" sz="1800" dirty="0"/>
              <a:t>Every vertex cover has at least |M| vertices;</a:t>
            </a:r>
          </a:p>
          <a:p>
            <a:pPr>
              <a:buFont typeface="+mj-lt"/>
              <a:buAutoNum type="arabicPeriod"/>
            </a:pPr>
            <a:r>
              <a:rPr lang="en-US" altLang="en-US" sz="1800" dirty="0"/>
              <a:t>The size of C is at most twice of that of a minimum vertex cover.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0D4A351A-82E7-7CFB-E0CA-25111C89DD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5" y="1049433"/>
            <a:ext cx="7234439" cy="47752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Approximation Algorithms</a:t>
            </a:r>
            <a:endParaRPr lang="en-US" altLang="en-US" sz="24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62A1E52-4852-E01F-1F55-BAB979DF7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09" y="1557532"/>
            <a:ext cx="7135985" cy="624716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Min Vertex-Cover (min-VC). </a:t>
            </a:r>
            <a:r>
              <a:rPr lang="en-US" altLang="en-US" sz="1600" dirty="0"/>
              <a:t>Given a graph G, construct a vertex cover of the minimum size in G. 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40D9AD7F-10ED-CD34-9F07-1455688A6C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43D2115-DF8D-240F-F6B6-360B41835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09" y="2286146"/>
            <a:ext cx="7234439" cy="6764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Motivation. </a:t>
            </a:r>
            <a:r>
              <a:rPr lang="en-US" altLang="en-US" sz="1800" dirty="0"/>
              <a:t>Even not the minimum, a small vertex cover may serve well enough for practical purposes.</a:t>
            </a:r>
          </a:p>
        </p:txBody>
      </p:sp>
    </p:spTree>
    <p:extLst>
      <p:ext uri="{BB962C8B-B14F-4D97-AF65-F5344CB8AC3E}">
        <p14:creationId xmlns:p14="http://schemas.microsoft.com/office/powerpoint/2010/main" val="418521217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>
            <a:extLst>
              <a:ext uri="{FF2B5EF4-FFF2-40B4-BE49-F238E27FC236}">
                <a16:creationId xmlns:a16="http://schemas.microsoft.com/office/drawing/2014/main" id="{7E3568ED-D99C-47E4-BC6E-55158CAC5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8834" y="3470505"/>
            <a:ext cx="2480879" cy="214890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u="sng" dirty="0" err="1"/>
              <a:t>ApxVC</a:t>
            </a:r>
            <a:r>
              <a:rPr lang="en-US" altLang="en-US" sz="1400" u="sng" dirty="0"/>
              <a:t>(G)</a:t>
            </a:r>
          </a:p>
          <a:p>
            <a:pPr marL="0" indent="0">
              <a:buNone/>
            </a:pPr>
            <a:r>
              <a:rPr lang="en-US" altLang="en-US" sz="1400" dirty="0"/>
              <a:t>1. M = </a:t>
            </a:r>
            <a:r>
              <a:rPr lang="el-GR" altLang="en-US" sz="1400" dirty="0"/>
              <a:t>Φ</a:t>
            </a:r>
            <a:r>
              <a:rPr lang="en-US" altLang="en-US" sz="1400" dirty="0"/>
              <a:t>; </a:t>
            </a:r>
          </a:p>
          <a:p>
            <a:pPr marL="0" indent="0">
              <a:buNone/>
            </a:pPr>
            <a:r>
              <a:rPr lang="en-US" altLang="en-US" sz="1400" dirty="0"/>
              <a:t>2. for (each edge e = [u, v]) </a:t>
            </a:r>
          </a:p>
          <a:p>
            <a:pPr marL="0" indent="0">
              <a:buNone/>
            </a:pPr>
            <a:r>
              <a:rPr lang="en-US" altLang="en-US" sz="1400" dirty="0"/>
              <a:t>      if (M + e is a matching) </a:t>
            </a:r>
          </a:p>
          <a:p>
            <a:pPr marL="0" indent="0">
              <a:buNone/>
            </a:pPr>
            <a:r>
              <a:rPr lang="en-US" altLang="en-US" sz="1400" dirty="0"/>
              <a:t>         M = M + e; </a:t>
            </a:r>
          </a:p>
          <a:p>
            <a:pPr marL="0" indent="0">
              <a:buNone/>
            </a:pPr>
            <a:r>
              <a:rPr lang="en-US" altLang="en-US" sz="1400" dirty="0"/>
              <a:t>3. let C be the end-vertices </a:t>
            </a:r>
          </a:p>
          <a:p>
            <a:pPr marL="0" indent="0">
              <a:buNone/>
            </a:pPr>
            <a:r>
              <a:rPr lang="en-US" altLang="en-US" sz="1400" dirty="0"/>
              <a:t>    of the edges in M;</a:t>
            </a:r>
          </a:p>
          <a:p>
            <a:pPr marL="0" indent="0">
              <a:buNone/>
            </a:pPr>
            <a:r>
              <a:rPr lang="en-US" altLang="en-US" sz="1400" dirty="0"/>
              <a:t>4. return (C).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0473123A-E8BF-467E-9CBC-73A247C1B5F4}"/>
              </a:ext>
            </a:extLst>
          </p:cNvPr>
          <p:cNvSpPr txBox="1"/>
          <p:nvPr/>
        </p:nvSpPr>
        <p:spPr>
          <a:xfrm>
            <a:off x="1489408" y="3113551"/>
            <a:ext cx="1554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Time = O(</a:t>
            </a:r>
            <a:r>
              <a:rPr lang="en-US" sz="1400" dirty="0" err="1">
                <a:solidFill>
                  <a:srgbClr val="FF0000"/>
                </a:solidFill>
              </a:rPr>
              <a:t>n+m</a:t>
            </a:r>
            <a:r>
              <a:rPr lang="en-US" sz="1400" dirty="0">
                <a:solidFill>
                  <a:srgbClr val="FF0000"/>
                </a:solidFill>
              </a:rPr>
              <a:t>)</a:t>
            </a:r>
            <a:endParaRPr lang="en-US" sz="1400" baseline="30000" dirty="0">
              <a:solidFill>
                <a:srgbClr val="FF0000"/>
              </a:solidFill>
            </a:endParaRPr>
          </a:p>
        </p:txBody>
      </p:sp>
      <p:sp>
        <p:nvSpPr>
          <p:cNvPr id="67" name="Rectangle 3">
            <a:extLst>
              <a:ext uri="{FF2B5EF4-FFF2-40B4-BE49-F238E27FC236}">
                <a16:creationId xmlns:a16="http://schemas.microsoft.com/office/drawing/2014/main" id="{0FD66F3A-55FA-4FD4-98E4-A697874DF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2567" y="2974647"/>
            <a:ext cx="818866" cy="33820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Facts. </a:t>
            </a:r>
            <a:endParaRPr lang="en-US" altLang="en-US" sz="1800" dirty="0"/>
          </a:p>
        </p:txBody>
      </p:sp>
      <p:sp>
        <p:nvSpPr>
          <p:cNvPr id="69" name="Rectangle 3">
            <a:extLst>
              <a:ext uri="{FF2B5EF4-FFF2-40B4-BE49-F238E27FC236}">
                <a16:creationId xmlns:a16="http://schemas.microsoft.com/office/drawing/2014/main" id="{BC7C4416-AEDB-4A41-AA69-FE3516D742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2567" y="3341034"/>
            <a:ext cx="4241317" cy="276568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1800" dirty="0"/>
              <a:t>M is a maximal matching in G, i.e., you cannot add edges to M to make a larger matching;</a:t>
            </a:r>
          </a:p>
          <a:p>
            <a:pPr>
              <a:buFont typeface="+mj-lt"/>
              <a:buAutoNum type="arabicPeriod"/>
            </a:pPr>
            <a:r>
              <a:rPr lang="en-US" altLang="en-US" sz="1800" dirty="0"/>
              <a:t>Thus, the set C of end-vertices of edges in M makes a vertex cover;</a:t>
            </a:r>
          </a:p>
          <a:p>
            <a:pPr>
              <a:buFont typeface="+mj-lt"/>
              <a:buAutoNum type="arabicPeriod"/>
            </a:pPr>
            <a:r>
              <a:rPr lang="en-US" altLang="en-US" sz="1800" dirty="0"/>
              <a:t>Every vertex cover has at least |M| vertices;</a:t>
            </a:r>
          </a:p>
          <a:p>
            <a:pPr>
              <a:buFont typeface="+mj-lt"/>
              <a:buAutoNum type="arabicPeriod"/>
            </a:pPr>
            <a:r>
              <a:rPr lang="en-US" altLang="en-US" sz="1800" dirty="0"/>
              <a:t>The size of C is at most twice of that of a minimum vertex cover. </a:t>
            </a:r>
          </a:p>
        </p:txBody>
      </p:sp>
      <p:sp>
        <p:nvSpPr>
          <p:cNvPr id="72" name="Rectangle 3">
            <a:extLst>
              <a:ext uri="{FF2B5EF4-FFF2-40B4-BE49-F238E27FC236}">
                <a16:creationId xmlns:a16="http://schemas.microsoft.com/office/drawing/2014/main" id="{0FEF7FF7-AA63-414A-9450-439E883072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2567" y="6023802"/>
            <a:ext cx="4391773" cy="33820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5.  </a:t>
            </a:r>
            <a:r>
              <a:rPr lang="en-US" altLang="en-US" sz="1800" dirty="0" err="1">
                <a:solidFill>
                  <a:srgbClr val="FF0000"/>
                </a:solidFill>
              </a:rPr>
              <a:t>Apx</a:t>
            </a:r>
            <a:r>
              <a:rPr lang="en-US" altLang="en-US" sz="1800" dirty="0">
                <a:solidFill>
                  <a:srgbClr val="FF0000"/>
                </a:solidFill>
              </a:rPr>
              <a:t> ratio </a:t>
            </a:r>
            <a:r>
              <a:rPr lang="en-US" altLang="en-US" sz="1800" dirty="0"/>
              <a:t>= </a:t>
            </a:r>
            <a:r>
              <a:rPr lang="en-US" altLang="en-US" sz="1800" dirty="0" err="1"/>
              <a:t>apx</a:t>
            </a:r>
            <a:r>
              <a:rPr lang="en-US" altLang="en-US" sz="1800" dirty="0"/>
              <a:t>-solution / opt-solution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76DFC225-721C-14C0-677D-570F68581B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5" y="1049433"/>
            <a:ext cx="7234439" cy="47752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Approximation Algorithms</a:t>
            </a:r>
            <a:endParaRPr lang="en-US" altLang="en-US" sz="24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CD674D7C-C80D-A55A-587C-6A6D905092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09" y="1557532"/>
            <a:ext cx="7135985" cy="624716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Min Vertex-Cover (min-VC). </a:t>
            </a:r>
            <a:r>
              <a:rPr lang="en-US" altLang="en-US" sz="1600" dirty="0"/>
              <a:t>Given a graph G, construct a vertex cover of the minimum size in G. 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69FFE7F8-DE96-507D-362B-3A51A8016B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CC4CF8D-004D-7112-596A-9C44D3FAD7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09" y="2286146"/>
            <a:ext cx="7234439" cy="6764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Motivation. </a:t>
            </a:r>
            <a:r>
              <a:rPr lang="en-US" altLang="en-US" sz="1800" dirty="0"/>
              <a:t>Even not the minimum, a small vertex cover may serve well enough for practical purposes.</a:t>
            </a:r>
          </a:p>
        </p:txBody>
      </p:sp>
    </p:spTree>
    <p:extLst>
      <p:ext uri="{BB962C8B-B14F-4D97-AF65-F5344CB8AC3E}">
        <p14:creationId xmlns:p14="http://schemas.microsoft.com/office/powerpoint/2010/main" val="13794475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>
            <a:extLst>
              <a:ext uri="{FF2B5EF4-FFF2-40B4-BE49-F238E27FC236}">
                <a16:creationId xmlns:a16="http://schemas.microsoft.com/office/drawing/2014/main" id="{7E3568ED-D99C-47E4-BC6E-55158CAC5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8834" y="3470505"/>
            <a:ext cx="2480879" cy="214890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u="sng" dirty="0" err="1"/>
              <a:t>ApxVC</a:t>
            </a:r>
            <a:r>
              <a:rPr lang="en-US" altLang="en-US" sz="1400" u="sng" dirty="0"/>
              <a:t>(G)</a:t>
            </a:r>
          </a:p>
          <a:p>
            <a:pPr marL="0" indent="0">
              <a:buNone/>
            </a:pPr>
            <a:r>
              <a:rPr lang="en-US" altLang="en-US" sz="1400" dirty="0"/>
              <a:t>1. M = </a:t>
            </a:r>
            <a:r>
              <a:rPr lang="el-GR" altLang="en-US" sz="1400" dirty="0"/>
              <a:t>Φ</a:t>
            </a:r>
            <a:r>
              <a:rPr lang="en-US" altLang="en-US" sz="1400" dirty="0"/>
              <a:t>; </a:t>
            </a:r>
          </a:p>
          <a:p>
            <a:pPr marL="0" indent="0">
              <a:buNone/>
            </a:pPr>
            <a:r>
              <a:rPr lang="en-US" altLang="en-US" sz="1400" dirty="0"/>
              <a:t>2. for (each edge e = [u, v]) </a:t>
            </a:r>
          </a:p>
          <a:p>
            <a:pPr marL="0" indent="0">
              <a:buNone/>
            </a:pPr>
            <a:r>
              <a:rPr lang="en-US" altLang="en-US" sz="1400" dirty="0"/>
              <a:t>      if (M + e is a matching) </a:t>
            </a:r>
          </a:p>
          <a:p>
            <a:pPr marL="0" indent="0">
              <a:buNone/>
            </a:pPr>
            <a:r>
              <a:rPr lang="en-US" altLang="en-US" sz="1400" dirty="0"/>
              <a:t>         M = M + e; </a:t>
            </a:r>
          </a:p>
          <a:p>
            <a:pPr marL="0" indent="0">
              <a:buNone/>
            </a:pPr>
            <a:r>
              <a:rPr lang="en-US" altLang="en-US" sz="1400" dirty="0"/>
              <a:t>3. let C be the end-vertices </a:t>
            </a:r>
          </a:p>
          <a:p>
            <a:pPr marL="0" indent="0">
              <a:buNone/>
            </a:pPr>
            <a:r>
              <a:rPr lang="en-US" altLang="en-US" sz="1400" dirty="0"/>
              <a:t>    of the edges in M;</a:t>
            </a:r>
          </a:p>
          <a:p>
            <a:pPr marL="0" indent="0">
              <a:buNone/>
            </a:pPr>
            <a:r>
              <a:rPr lang="en-US" altLang="en-US" sz="1400" dirty="0"/>
              <a:t>4. return (C).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0473123A-E8BF-467E-9CBC-73A247C1B5F4}"/>
              </a:ext>
            </a:extLst>
          </p:cNvPr>
          <p:cNvSpPr txBox="1"/>
          <p:nvPr/>
        </p:nvSpPr>
        <p:spPr>
          <a:xfrm>
            <a:off x="1489408" y="3113551"/>
            <a:ext cx="1554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Time = O(</a:t>
            </a:r>
            <a:r>
              <a:rPr lang="en-US" sz="1400" dirty="0" err="1">
                <a:solidFill>
                  <a:srgbClr val="FF0000"/>
                </a:solidFill>
              </a:rPr>
              <a:t>n+m</a:t>
            </a:r>
            <a:r>
              <a:rPr lang="en-US" sz="1400" dirty="0">
                <a:solidFill>
                  <a:srgbClr val="FF0000"/>
                </a:solidFill>
              </a:rPr>
              <a:t>)</a:t>
            </a:r>
            <a:endParaRPr lang="en-US" sz="1400" baseline="30000" dirty="0">
              <a:solidFill>
                <a:srgbClr val="FF0000"/>
              </a:solidFill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6651DEF3-1DE7-4C54-AA37-7F786BAE7AB9}"/>
              </a:ext>
            </a:extLst>
          </p:cNvPr>
          <p:cNvSpPr txBox="1"/>
          <p:nvPr/>
        </p:nvSpPr>
        <p:spPr>
          <a:xfrm>
            <a:off x="841289" y="5808567"/>
            <a:ext cx="279597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1800" dirty="0"/>
              <a:t>The algorithm </a:t>
            </a:r>
            <a:r>
              <a:rPr lang="en-US" sz="1800" dirty="0" err="1"/>
              <a:t>ApxVC</a:t>
            </a:r>
            <a:r>
              <a:rPr lang="en-US" sz="1800" dirty="0"/>
              <a:t> has </a:t>
            </a:r>
            <a:r>
              <a:rPr lang="en-US" sz="1800" dirty="0" err="1"/>
              <a:t>apx</a:t>
            </a:r>
            <a:r>
              <a:rPr lang="en-US" sz="1800" dirty="0"/>
              <a:t> ratio bounded by 2.</a:t>
            </a:r>
          </a:p>
        </p:txBody>
      </p:sp>
      <p:sp>
        <p:nvSpPr>
          <p:cNvPr id="67" name="Rectangle 3">
            <a:extLst>
              <a:ext uri="{FF2B5EF4-FFF2-40B4-BE49-F238E27FC236}">
                <a16:creationId xmlns:a16="http://schemas.microsoft.com/office/drawing/2014/main" id="{0FD66F3A-55FA-4FD4-98E4-A697874DF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2567" y="2974647"/>
            <a:ext cx="818866" cy="33820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Facts. </a:t>
            </a:r>
            <a:endParaRPr lang="en-US" altLang="en-US" sz="1800" dirty="0"/>
          </a:p>
        </p:txBody>
      </p:sp>
      <p:sp>
        <p:nvSpPr>
          <p:cNvPr id="69" name="Rectangle 3">
            <a:extLst>
              <a:ext uri="{FF2B5EF4-FFF2-40B4-BE49-F238E27FC236}">
                <a16:creationId xmlns:a16="http://schemas.microsoft.com/office/drawing/2014/main" id="{BC7C4416-AEDB-4A41-AA69-FE3516D742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2567" y="3341034"/>
            <a:ext cx="4241317" cy="276568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1800" dirty="0"/>
              <a:t>M is a maximal matching in G, i.e., you cannot add edges to M to make a larger matching;</a:t>
            </a:r>
          </a:p>
          <a:p>
            <a:pPr>
              <a:buFont typeface="+mj-lt"/>
              <a:buAutoNum type="arabicPeriod"/>
            </a:pPr>
            <a:r>
              <a:rPr lang="en-US" altLang="en-US" sz="1800" dirty="0"/>
              <a:t>Thus, the set C of end-vertices of edges in M makes a vertex cover;</a:t>
            </a:r>
          </a:p>
          <a:p>
            <a:pPr>
              <a:buFont typeface="+mj-lt"/>
              <a:buAutoNum type="arabicPeriod"/>
            </a:pPr>
            <a:r>
              <a:rPr lang="en-US" altLang="en-US" sz="1800" dirty="0"/>
              <a:t>Every vertex cover has at least |M| vertices;</a:t>
            </a:r>
          </a:p>
          <a:p>
            <a:pPr>
              <a:buFont typeface="+mj-lt"/>
              <a:buAutoNum type="arabicPeriod"/>
            </a:pPr>
            <a:r>
              <a:rPr lang="en-US" altLang="en-US" sz="1800" dirty="0"/>
              <a:t>The size of C is at most twice of that of a minimum vertex cover. </a:t>
            </a:r>
          </a:p>
        </p:txBody>
      </p:sp>
      <p:sp>
        <p:nvSpPr>
          <p:cNvPr id="72" name="Rectangle 3">
            <a:extLst>
              <a:ext uri="{FF2B5EF4-FFF2-40B4-BE49-F238E27FC236}">
                <a16:creationId xmlns:a16="http://schemas.microsoft.com/office/drawing/2014/main" id="{0FEF7FF7-AA63-414A-9450-439E883072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2567" y="6023802"/>
            <a:ext cx="4391773" cy="33820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5.  </a:t>
            </a:r>
            <a:r>
              <a:rPr lang="en-US" altLang="en-US" sz="1800" dirty="0" err="1">
                <a:solidFill>
                  <a:srgbClr val="FF0000"/>
                </a:solidFill>
              </a:rPr>
              <a:t>Apx</a:t>
            </a:r>
            <a:r>
              <a:rPr lang="en-US" altLang="en-US" sz="1800" dirty="0">
                <a:solidFill>
                  <a:srgbClr val="FF0000"/>
                </a:solidFill>
              </a:rPr>
              <a:t> ratio </a:t>
            </a:r>
            <a:r>
              <a:rPr lang="en-US" altLang="en-US" sz="1800" dirty="0"/>
              <a:t>= </a:t>
            </a:r>
            <a:r>
              <a:rPr lang="en-US" altLang="en-US" sz="1800" dirty="0" err="1"/>
              <a:t>apx</a:t>
            </a:r>
            <a:r>
              <a:rPr lang="en-US" altLang="en-US" sz="1800" dirty="0"/>
              <a:t>-solution / opt-solution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5FF44CAB-6531-7470-A22B-68967022E7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5" y="1049433"/>
            <a:ext cx="7234439" cy="47752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Approximation Algorithms</a:t>
            </a:r>
            <a:endParaRPr lang="en-US" altLang="en-US" sz="24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928D9CC0-B48F-E6AC-5538-29231CD490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09" y="1557532"/>
            <a:ext cx="7135985" cy="624716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Min Vertex-Cover (min-VC). </a:t>
            </a:r>
            <a:r>
              <a:rPr lang="en-US" altLang="en-US" sz="1600" dirty="0"/>
              <a:t>Given a graph G, construct a vertex cover of the minimum size in G. 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2CFCD129-2318-F5E9-8431-865F8DBF82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22D34B6-A42C-9F2B-2A22-0BFD3B34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09" y="2286146"/>
            <a:ext cx="7234439" cy="6764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Motivation. </a:t>
            </a:r>
            <a:r>
              <a:rPr lang="en-US" altLang="en-US" sz="1800" dirty="0"/>
              <a:t>Even not the minimum, a small vertex cover may serve well enough for practical purposes.</a:t>
            </a:r>
          </a:p>
        </p:txBody>
      </p:sp>
    </p:spTree>
    <p:extLst>
      <p:ext uri="{BB962C8B-B14F-4D97-AF65-F5344CB8AC3E}">
        <p14:creationId xmlns:p14="http://schemas.microsoft.com/office/powerpoint/2010/main" val="405736846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D8569-657A-6500-29FC-F4F2DB332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>
            <a:extLst>
              <a:ext uri="{FF2B5EF4-FFF2-40B4-BE49-F238E27FC236}">
                <a16:creationId xmlns:a16="http://schemas.microsoft.com/office/drawing/2014/main" id="{FF0ACC03-1D1B-AE56-F9B4-817792C36E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8834" y="3470505"/>
            <a:ext cx="2480879" cy="214890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u="sng" dirty="0" err="1"/>
              <a:t>ApxVC</a:t>
            </a:r>
            <a:r>
              <a:rPr lang="en-US" altLang="en-US" sz="1400" u="sng" dirty="0"/>
              <a:t>(G)</a:t>
            </a:r>
          </a:p>
          <a:p>
            <a:pPr marL="0" indent="0">
              <a:buNone/>
            </a:pPr>
            <a:r>
              <a:rPr lang="en-US" altLang="en-US" sz="1400" dirty="0"/>
              <a:t>1. M = </a:t>
            </a:r>
            <a:r>
              <a:rPr lang="el-GR" altLang="en-US" sz="1400" dirty="0"/>
              <a:t>Φ</a:t>
            </a:r>
            <a:r>
              <a:rPr lang="en-US" altLang="en-US" sz="1400" dirty="0"/>
              <a:t>; </a:t>
            </a:r>
          </a:p>
          <a:p>
            <a:pPr marL="0" indent="0">
              <a:buNone/>
            </a:pPr>
            <a:r>
              <a:rPr lang="en-US" altLang="en-US" sz="1400" dirty="0"/>
              <a:t>2. for (each edge e = [u, v]) </a:t>
            </a:r>
          </a:p>
          <a:p>
            <a:pPr marL="0" indent="0">
              <a:buNone/>
            </a:pPr>
            <a:r>
              <a:rPr lang="en-US" altLang="en-US" sz="1400" dirty="0"/>
              <a:t>      if (M + e is a matching) </a:t>
            </a:r>
          </a:p>
          <a:p>
            <a:pPr marL="0" indent="0">
              <a:buNone/>
            </a:pPr>
            <a:r>
              <a:rPr lang="en-US" altLang="en-US" sz="1400" dirty="0"/>
              <a:t>         M = M + e; </a:t>
            </a:r>
          </a:p>
          <a:p>
            <a:pPr marL="0" indent="0">
              <a:buNone/>
            </a:pPr>
            <a:r>
              <a:rPr lang="en-US" altLang="en-US" sz="1400" dirty="0"/>
              <a:t>3. let C be the end-vertices </a:t>
            </a:r>
          </a:p>
          <a:p>
            <a:pPr marL="0" indent="0">
              <a:buNone/>
            </a:pPr>
            <a:r>
              <a:rPr lang="en-US" altLang="en-US" sz="1400" dirty="0"/>
              <a:t>    of the edges in M;</a:t>
            </a:r>
          </a:p>
          <a:p>
            <a:pPr marL="0" indent="0">
              <a:buNone/>
            </a:pPr>
            <a:r>
              <a:rPr lang="en-US" altLang="en-US" sz="1400" dirty="0"/>
              <a:t>4. return (C).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23930B31-B77B-6EC5-71BE-FD6E77AB13C1}"/>
              </a:ext>
            </a:extLst>
          </p:cNvPr>
          <p:cNvSpPr txBox="1"/>
          <p:nvPr/>
        </p:nvSpPr>
        <p:spPr>
          <a:xfrm>
            <a:off x="1489408" y="3113551"/>
            <a:ext cx="1554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Time = O(</a:t>
            </a:r>
            <a:r>
              <a:rPr lang="en-US" sz="1400" dirty="0" err="1">
                <a:solidFill>
                  <a:srgbClr val="FF0000"/>
                </a:solidFill>
              </a:rPr>
              <a:t>n+m</a:t>
            </a:r>
            <a:r>
              <a:rPr lang="en-US" sz="1400" dirty="0">
                <a:solidFill>
                  <a:srgbClr val="FF0000"/>
                </a:solidFill>
              </a:rPr>
              <a:t>)</a:t>
            </a:r>
            <a:endParaRPr lang="en-US" sz="1400" baseline="30000" dirty="0">
              <a:solidFill>
                <a:srgbClr val="FF0000"/>
              </a:solidFill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516E7016-679D-8317-9CCD-1E89668DF88B}"/>
              </a:ext>
            </a:extLst>
          </p:cNvPr>
          <p:cNvSpPr txBox="1"/>
          <p:nvPr/>
        </p:nvSpPr>
        <p:spPr>
          <a:xfrm>
            <a:off x="841289" y="5808567"/>
            <a:ext cx="279597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1800" dirty="0"/>
              <a:t>The algorithm </a:t>
            </a:r>
            <a:r>
              <a:rPr lang="en-US" sz="1800" dirty="0" err="1"/>
              <a:t>ApxVC</a:t>
            </a:r>
            <a:r>
              <a:rPr lang="en-US" sz="1800" dirty="0"/>
              <a:t> has </a:t>
            </a:r>
            <a:r>
              <a:rPr lang="en-US" sz="1800" dirty="0" err="1"/>
              <a:t>apx</a:t>
            </a:r>
            <a:r>
              <a:rPr lang="en-US" sz="1800" dirty="0"/>
              <a:t> ratio bounded by 2.</a:t>
            </a:r>
          </a:p>
        </p:txBody>
      </p:sp>
      <p:sp>
        <p:nvSpPr>
          <p:cNvPr id="67" name="Rectangle 3">
            <a:extLst>
              <a:ext uri="{FF2B5EF4-FFF2-40B4-BE49-F238E27FC236}">
                <a16:creationId xmlns:a16="http://schemas.microsoft.com/office/drawing/2014/main" id="{F6A7F37B-6EDE-E967-47CF-2D93EC4095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2567" y="2974647"/>
            <a:ext cx="818866" cy="33820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Facts. </a:t>
            </a:r>
            <a:endParaRPr lang="en-US" altLang="en-US" sz="1800" dirty="0"/>
          </a:p>
        </p:txBody>
      </p:sp>
      <p:sp>
        <p:nvSpPr>
          <p:cNvPr id="69" name="Rectangle 3">
            <a:extLst>
              <a:ext uri="{FF2B5EF4-FFF2-40B4-BE49-F238E27FC236}">
                <a16:creationId xmlns:a16="http://schemas.microsoft.com/office/drawing/2014/main" id="{E72F96B3-7865-6181-8B4F-2974EF265D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2567" y="3341034"/>
            <a:ext cx="4241317" cy="276568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1800" dirty="0"/>
              <a:t>M is a maximal matching in G, i.e., you cannot add edges to M to make a larger matching;</a:t>
            </a:r>
          </a:p>
          <a:p>
            <a:pPr>
              <a:buFont typeface="+mj-lt"/>
              <a:buAutoNum type="arabicPeriod"/>
            </a:pPr>
            <a:r>
              <a:rPr lang="en-US" altLang="en-US" sz="1800" dirty="0"/>
              <a:t>Thus, the set C of end-vertices of edges in M makes a vertex cover;</a:t>
            </a:r>
          </a:p>
          <a:p>
            <a:pPr>
              <a:buFont typeface="+mj-lt"/>
              <a:buAutoNum type="arabicPeriod"/>
            </a:pPr>
            <a:r>
              <a:rPr lang="en-US" altLang="en-US" sz="1800" dirty="0"/>
              <a:t>Every vertex cover has at least |M| vertices;</a:t>
            </a:r>
          </a:p>
          <a:p>
            <a:pPr>
              <a:buFont typeface="+mj-lt"/>
              <a:buAutoNum type="arabicPeriod"/>
            </a:pPr>
            <a:r>
              <a:rPr lang="en-US" altLang="en-US" sz="1800" dirty="0"/>
              <a:t>The size of C is at most twice of that of a minimum vertex cover. </a:t>
            </a:r>
          </a:p>
        </p:txBody>
      </p:sp>
      <p:sp>
        <p:nvSpPr>
          <p:cNvPr id="72" name="Rectangle 3">
            <a:extLst>
              <a:ext uri="{FF2B5EF4-FFF2-40B4-BE49-F238E27FC236}">
                <a16:creationId xmlns:a16="http://schemas.microsoft.com/office/drawing/2014/main" id="{836919FF-83A4-D55D-32CF-EF3F307EA7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2567" y="6023802"/>
            <a:ext cx="4391773" cy="33820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5.  </a:t>
            </a:r>
            <a:r>
              <a:rPr lang="en-US" altLang="en-US" sz="1800" dirty="0" err="1">
                <a:solidFill>
                  <a:srgbClr val="FF0000"/>
                </a:solidFill>
              </a:rPr>
              <a:t>Apx</a:t>
            </a:r>
            <a:r>
              <a:rPr lang="en-US" altLang="en-US" sz="1800" dirty="0">
                <a:solidFill>
                  <a:srgbClr val="FF0000"/>
                </a:solidFill>
              </a:rPr>
              <a:t> ratio </a:t>
            </a:r>
            <a:r>
              <a:rPr lang="en-US" altLang="en-US" sz="1800" dirty="0"/>
              <a:t>= </a:t>
            </a:r>
            <a:r>
              <a:rPr lang="en-US" altLang="en-US" sz="1800" dirty="0" err="1"/>
              <a:t>apx</a:t>
            </a:r>
            <a:r>
              <a:rPr lang="en-US" altLang="en-US" sz="1800" dirty="0"/>
              <a:t>-solution / opt-solution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413B3413-D276-F9DA-754D-F18806B4BD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5" y="1049433"/>
            <a:ext cx="7234439" cy="47752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Approximation Algorithms</a:t>
            </a:r>
            <a:endParaRPr lang="en-US" altLang="en-US" sz="24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5A1C41B-C56B-8DEA-91CA-A73ED003E6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09" y="1557532"/>
            <a:ext cx="7135985" cy="624716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Min Vertex-Cover (min-VC). </a:t>
            </a:r>
            <a:r>
              <a:rPr lang="en-US" altLang="en-US" sz="1600" dirty="0"/>
              <a:t>Given a graph G, construct a vertex cover of the minimum size in G. 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336DC37B-3EC9-E359-F5E9-5A4A29544B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CC6DAAB-0191-8312-5EB3-1730223C5A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09" y="2286146"/>
            <a:ext cx="7234439" cy="6764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Motivation. </a:t>
            </a:r>
            <a:r>
              <a:rPr lang="en-US" altLang="en-US" sz="1800" dirty="0"/>
              <a:t>Even not the minimum, a small vertex cover may serve well enough for practical purposes.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BF1699-6409-8F36-60D4-E266B3BCF6FE}"/>
              </a:ext>
            </a:extLst>
          </p:cNvPr>
          <p:cNvSpPr txBox="1"/>
          <p:nvPr/>
        </p:nvSpPr>
        <p:spPr>
          <a:xfrm>
            <a:off x="3688692" y="2914614"/>
            <a:ext cx="5128374" cy="341632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Approximation algorithms are an(other) active research topic. For hundreds of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dirty="0"/>
              <a:t>-hard problems, efficient approximation algorithms have been developed with small </a:t>
            </a:r>
            <a:r>
              <a:rPr lang="en-US" dirty="0" err="1"/>
              <a:t>apx</a:t>
            </a:r>
            <a:r>
              <a:rPr lang="en-US" dirty="0"/>
              <a:t> ratios. This provides a(</a:t>
            </a:r>
            <a:r>
              <a:rPr lang="en-US" dirty="0" err="1"/>
              <a:t>nother</a:t>
            </a:r>
            <a:r>
              <a:rPr lang="en-US" dirty="0"/>
              <a:t>) practical way for solving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dirty="0"/>
              <a:t>-hard problems in the real world of computing. </a:t>
            </a:r>
          </a:p>
        </p:txBody>
      </p:sp>
    </p:spTree>
    <p:extLst>
      <p:ext uri="{BB962C8B-B14F-4D97-AF65-F5344CB8AC3E}">
        <p14:creationId xmlns:p14="http://schemas.microsoft.com/office/powerpoint/2010/main" val="219524037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8309</TotalTime>
  <Words>10509</Words>
  <Application>Microsoft Office PowerPoint</Application>
  <PresentationFormat>On-screen Show (4:3)</PresentationFormat>
  <Paragraphs>2314</Paragraphs>
  <Slides>63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9" baseType="lpstr">
      <vt:lpstr>宋体</vt:lpstr>
      <vt:lpstr>Cambria Math</vt:lpstr>
      <vt:lpstr>Lucida Handwriting</vt:lpstr>
      <vt:lpstr>Tahoma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802</cp:revision>
  <cp:lastPrinted>2001-01-16T17:12:14Z</cp:lastPrinted>
  <dcterms:created xsi:type="dcterms:W3CDTF">1999-07-13T19:55:20Z</dcterms:created>
  <dcterms:modified xsi:type="dcterms:W3CDTF">2025-04-25T15:02:31Z</dcterms:modified>
</cp:coreProperties>
</file>