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752" r:id="rId2"/>
    <p:sldId id="767" r:id="rId3"/>
    <p:sldId id="858" r:id="rId4"/>
    <p:sldId id="857" r:id="rId5"/>
    <p:sldId id="856" r:id="rId6"/>
    <p:sldId id="855" r:id="rId7"/>
    <p:sldId id="854" r:id="rId8"/>
    <p:sldId id="853" r:id="rId9"/>
    <p:sldId id="861" r:id="rId10"/>
    <p:sldId id="860" r:id="rId11"/>
    <p:sldId id="859" r:id="rId12"/>
    <p:sldId id="862" r:id="rId13"/>
    <p:sldId id="864" r:id="rId14"/>
    <p:sldId id="866" r:id="rId15"/>
    <p:sldId id="865" r:id="rId16"/>
    <p:sldId id="867" r:id="rId17"/>
    <p:sldId id="863" r:id="rId18"/>
    <p:sldId id="869" r:id="rId19"/>
    <p:sldId id="868" r:id="rId20"/>
    <p:sldId id="883" r:id="rId21"/>
    <p:sldId id="804" r:id="rId22"/>
    <p:sldId id="803" r:id="rId23"/>
    <p:sldId id="802" r:id="rId24"/>
    <p:sldId id="801" r:id="rId25"/>
    <p:sldId id="800" r:id="rId26"/>
    <p:sldId id="798" r:id="rId2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33"/>
    <a:srgbClr val="FFCC00"/>
    <a:srgbClr val="DE3ED3"/>
    <a:srgbClr val="FFCCFF"/>
    <a:srgbClr val="FF3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12" d="100"/>
          <a:sy n="112" d="100"/>
        </p:scale>
        <p:origin x="106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21" Type="http://schemas.openxmlformats.org/officeDocument/2006/relationships/image" Target="../media/image16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21" Type="http://schemas.openxmlformats.org/officeDocument/2006/relationships/image" Target="../media/image16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4A68493D-6DA6-8F12-E951-F5F2DEE35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3498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36: </a:t>
            </a:r>
            <a:r>
              <a:rPr lang="en-US" altLang="zh-CN" sz="12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sz="1200" dirty="0">
                <a:ea typeface="宋体" panose="02010600030101010101" pitchFamily="2" charset="-122"/>
              </a:rPr>
              <a:t>-hardness and </a:t>
            </a:r>
            <a:r>
              <a:rPr lang="en-US" altLang="zh-CN" sz="12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sz="1200" dirty="0">
                <a:ea typeface="宋体" panose="02010600030101010101" pitchFamily="2" charset="-122"/>
              </a:rPr>
              <a:t>-completeness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71418A6-7861-47DD-A54C-EE79060E0537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50753798-A062-4A9D-811A-B9761450AC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623A624-88DD-417A-B5D7-9758682B12B7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63D5DF53-6E49-45DD-A1F1-04C4C5ED52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C8667DB-0D82-48BE-93E3-D8F04989D6F3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8342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94480-5D59-7E46-1B9B-4CFB6243F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417A517-F609-2D88-EE2F-A8127B371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509597F-AAB8-E125-A1F0-A2789E48B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198822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AA7A019F-F765-AAB3-89EC-DBA4551E74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AA7A019F-F765-AAB3-89EC-DBA4551E7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565A15BC-8D1D-0EF0-595B-685B5A21E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7C8A0D-9F37-7007-92FD-9E90259173E9}"/>
              </a:ext>
            </a:extLst>
          </p:cNvPr>
          <p:cNvGrpSpPr/>
          <p:nvPr/>
        </p:nvGrpSpPr>
        <p:grpSpPr>
          <a:xfrm>
            <a:off x="2925613" y="2701680"/>
            <a:ext cx="3108396" cy="1679457"/>
            <a:chOff x="2925613" y="2864424"/>
            <a:chExt cx="3108396" cy="167945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9699990-4855-3549-19B5-EB52CBF58F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0690" y="2864532"/>
              <a:ext cx="396817" cy="38482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  <a:r>
                <a:rPr lang="en-US" altLang="en-US" sz="1400" baseline="-25000" dirty="0"/>
                <a:t>1</a:t>
              </a:r>
              <a:endParaRPr lang="en-US" altLang="en-US" sz="140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724B7A0-7161-26F6-8D44-3452DF51FA64}"/>
                </a:ext>
              </a:extLst>
            </p:cNvPr>
            <p:cNvSpPr/>
            <p:nvPr/>
          </p:nvSpPr>
          <p:spPr>
            <a:xfrm>
              <a:off x="2926734" y="3166500"/>
              <a:ext cx="1052198" cy="86239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AAA6B2-8068-4D47-AC6E-35747BC9F25F}"/>
                </a:ext>
              </a:extLst>
            </p:cNvPr>
            <p:cNvSpPr/>
            <p:nvPr/>
          </p:nvSpPr>
          <p:spPr>
            <a:xfrm>
              <a:off x="2925613" y="4028897"/>
              <a:ext cx="1052198" cy="51498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75736B-F805-C7BF-18A6-2595C82ABAA7}"/>
                </a:ext>
              </a:extLst>
            </p:cNvPr>
            <p:cNvSpPr/>
            <p:nvPr/>
          </p:nvSpPr>
          <p:spPr>
            <a:xfrm>
              <a:off x="5090043" y="3166500"/>
              <a:ext cx="943966" cy="514984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4B79E8-8680-88B7-66C6-2E51348D4EB4}"/>
                </a:ext>
              </a:extLst>
            </p:cNvPr>
            <p:cNvSpPr/>
            <p:nvPr/>
          </p:nvSpPr>
          <p:spPr>
            <a:xfrm>
              <a:off x="5088922" y="3681484"/>
              <a:ext cx="945086" cy="86239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CB6FD8C-D168-0B02-0B16-464152C572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8940" y="2867335"/>
              <a:ext cx="396817" cy="38482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R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525A360-D2EB-C027-2180-B7BB2405D2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24103" y="3861442"/>
              <a:ext cx="1553636" cy="31816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487F75D-ABD0-4479-1D00-8035616BBC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24103" y="3249248"/>
              <a:ext cx="1619893" cy="46136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A2A67BB-B935-40FC-A613-91F46C9F9B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02433" y="4376426"/>
              <a:ext cx="1716421" cy="10014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067687A-9A37-1707-D2BA-058C1BE20C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57294" y="4065150"/>
              <a:ext cx="1553636" cy="31816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F8C1500-53F2-D0F0-14AA-A4AA77461E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23980" y="3277077"/>
              <a:ext cx="1620017" cy="252674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69C96B1-18B3-D43F-733F-93A576853D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0913" y="3471617"/>
              <a:ext cx="1586827" cy="169116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BAFA36B-AB45-F6EF-AD4E-50998DF21E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0913" y="3568438"/>
              <a:ext cx="1586827" cy="326538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0EB9520-3E28-C415-10D3-F9991140299A}"/>
                </a:ext>
              </a:extLst>
            </p:cNvPr>
            <p:cNvCxnSpPr>
              <a:cxnSpLocks/>
            </p:cNvCxnSpPr>
            <p:nvPr/>
          </p:nvCxnSpPr>
          <p:spPr>
            <a:xfrm>
              <a:off x="3723980" y="4259391"/>
              <a:ext cx="1694874" cy="10632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F4E708-2190-A150-CEB3-2B548918A0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8854" y="2864424"/>
              <a:ext cx="396817" cy="38482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  <a:r>
                <a:rPr lang="en-US" altLang="en-US" sz="1400" baseline="-25000" dirty="0"/>
                <a:t>2</a:t>
              </a:r>
              <a:endParaRPr lang="en-US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89597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5617D-B268-CC12-115C-807DB792E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8235414-4861-22AA-01F4-9CCA7DB63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1E9BFF7-65C3-3041-A9F6-5B76A47D2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198822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16EA7F56-AE8F-72FE-6D04-974BCB553D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16EA7F56-AE8F-72FE-6D04-974BCB553D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0341DDEC-ED22-8F17-9BDB-5CB798E14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25417E-3EFA-A363-CC44-A3272F0D4A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9295" y="2452616"/>
                <a:ext cx="7294996" cy="3849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en-US" sz="1400" dirty="0"/>
                  <a:t>Roughly, if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then </a:t>
                </a:r>
                <a:r>
                  <a:rPr lang="en-US" altLang="en-US" sz="1400" dirty="0">
                    <a:solidFill>
                      <a:schemeClr val="tx1"/>
                    </a:solidFill>
                  </a:rPr>
                  <a:t>Q</a:t>
                </a:r>
                <a:r>
                  <a:rPr lang="en-US" alt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400" dirty="0">
                    <a:solidFill>
                      <a:schemeClr val="tx1"/>
                    </a:solidFill>
                  </a:rPr>
                  <a:t> is not harder than </a:t>
                </a:r>
                <a:r>
                  <a:rPr lang="en-US" altLang="en-US" sz="1400" dirty="0"/>
                  <a:t>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  <a:endParaRPr lang="en-US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25417E-3EFA-A363-CC44-A3272F0D4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295" y="2452616"/>
                <a:ext cx="7294996" cy="384931"/>
              </a:xfrm>
              <a:prstGeom prst="rect">
                <a:avLst/>
              </a:prstGeom>
              <a:blipFill>
                <a:blip r:embed="rId3"/>
                <a:stretch>
                  <a:fillRect l="-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862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CB3FC-1CB8-2331-34B1-6C4B5D1D3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16A922F-0C78-1656-7E85-A4D8DA2F5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6F6BC00-D09C-2BFD-B470-4470568FB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198822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A0F8DB79-1BCB-AFCE-AC15-5D9DC838DD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A0F8DB79-1BCB-AFCE-AC15-5D9DC838D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EA39DE7D-E097-8234-5C99-38539BAA0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B73F0A6-DB46-CFFB-F848-D4E959934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9295" y="2452616"/>
                <a:ext cx="7294996" cy="3849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en-US" sz="1400" dirty="0"/>
                  <a:t>Roughly, if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then </a:t>
                </a:r>
                <a:r>
                  <a:rPr lang="en-US" altLang="en-US" sz="1400" dirty="0">
                    <a:solidFill>
                      <a:schemeClr val="tx1"/>
                    </a:solidFill>
                  </a:rPr>
                  <a:t>Q</a:t>
                </a:r>
                <a:r>
                  <a:rPr lang="en-US" alt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400" dirty="0">
                    <a:solidFill>
                      <a:schemeClr val="tx1"/>
                    </a:solidFill>
                  </a:rPr>
                  <a:t> is not harder than </a:t>
                </a:r>
                <a:r>
                  <a:rPr lang="en-US" altLang="en-US" sz="1400" dirty="0"/>
                  <a:t>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  <a:endParaRPr lang="en-US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B73F0A6-DB46-CFFB-F848-D4E959934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295" y="2452616"/>
                <a:ext cx="7294996" cy="384931"/>
              </a:xfrm>
              <a:prstGeom prst="rect">
                <a:avLst/>
              </a:prstGeom>
              <a:blipFill>
                <a:blip r:embed="rId3"/>
                <a:stretch>
                  <a:fillRect l="-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3">
            <a:extLst>
              <a:ext uri="{FF2B5EF4-FFF2-40B4-BE49-F238E27FC236}">
                <a16:creationId xmlns:a16="http://schemas.microsoft.com/office/drawing/2014/main" id="{8BBE0F66-0960-80BA-EBBB-8D0450E47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16" y="291065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2. Identify hard problem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7376F7A2-2A84-30F5-A894-291D772710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3294203"/>
                <a:ext cx="729499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7376F7A2-2A84-30F5-A894-291D77271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3294203"/>
                <a:ext cx="7294996" cy="684575"/>
              </a:xfrm>
              <a:prstGeom prst="rect">
                <a:avLst/>
              </a:prstGeom>
              <a:blipFill>
                <a:blip r:embed="rId4"/>
                <a:stretch>
                  <a:fillRect l="-583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9725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44DDD-1068-7E78-E4A5-02F708298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D5C3B7EF-A545-7D48-6A96-C22D08193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43CBD97-9CFA-9422-5435-ECB3C848B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198822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704FE727-7EA8-B5A8-1DFA-8A552E560A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704FE727-7EA8-B5A8-1DFA-8A552E560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59513E51-BAD7-284E-C633-28F059305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9712F8B-F666-81DD-A9C3-C293944999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9295" y="2452616"/>
                <a:ext cx="7294996" cy="3849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en-US" sz="1400" dirty="0"/>
                  <a:t>Roughly, if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then </a:t>
                </a:r>
                <a:r>
                  <a:rPr lang="en-US" altLang="en-US" sz="1400" dirty="0">
                    <a:solidFill>
                      <a:schemeClr val="tx1"/>
                    </a:solidFill>
                  </a:rPr>
                  <a:t>Q</a:t>
                </a:r>
                <a:r>
                  <a:rPr lang="en-US" alt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400" dirty="0">
                    <a:solidFill>
                      <a:schemeClr val="tx1"/>
                    </a:solidFill>
                  </a:rPr>
                  <a:t> is not harder than </a:t>
                </a:r>
                <a:r>
                  <a:rPr lang="en-US" altLang="en-US" sz="1400" dirty="0"/>
                  <a:t>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  <a:endParaRPr lang="en-US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9712F8B-F666-81DD-A9C3-C293944999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295" y="2452616"/>
                <a:ext cx="7294996" cy="384931"/>
              </a:xfrm>
              <a:prstGeom prst="rect">
                <a:avLst/>
              </a:prstGeom>
              <a:blipFill>
                <a:blip r:embed="rId3"/>
                <a:stretch>
                  <a:fillRect l="-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3">
            <a:extLst>
              <a:ext uri="{FF2B5EF4-FFF2-40B4-BE49-F238E27FC236}">
                <a16:creationId xmlns:a16="http://schemas.microsoft.com/office/drawing/2014/main" id="{8C7D213F-4EEA-7902-A352-7B40E9EFB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16" y="291065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2. Identify hard problem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22208B7E-AE83-1205-8FC5-EA1D371B30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3294203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22208B7E-AE83-1205-8FC5-EA1D371B3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3294203"/>
                <a:ext cx="7228376" cy="684575"/>
              </a:xfrm>
              <a:prstGeom prst="rect">
                <a:avLst/>
              </a:prstGeom>
              <a:blipFill>
                <a:blip r:embed="rId4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0975633F-2635-527F-47AF-FAC0CEF6A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28" y="3975515"/>
            <a:ext cx="7294996" cy="5520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400" dirty="0"/>
              <a:t>No problem in </a:t>
            </a: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 is harder than </a:t>
            </a: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-hard problems.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-complete problems are the hardest problems in </a:t>
            </a: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r>
              <a:rPr lang="en-US" altLang="en-US" sz="1400" dirty="0"/>
              <a:t> </a:t>
            </a:r>
            <a:endParaRPr lang="en-US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291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C77A0-E880-C6AB-BEEB-524CCAF7B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F023D4BE-6EDD-F7D7-B559-2E7F6C4C1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331DE4B-A0EB-05AF-4311-6412D7F11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198822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83D3F5C4-8021-DB1D-0BDE-4544A3797C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83D3F5C4-8021-DB1D-0BDE-4544A3797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F46C4465-6381-78D4-E4A8-2F662228B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3CEF0F-B9A8-B559-8441-C88E7FE77E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9295" y="2452616"/>
                <a:ext cx="7294996" cy="3849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en-US" sz="1400" dirty="0"/>
                  <a:t>Roughly, if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then </a:t>
                </a:r>
                <a:r>
                  <a:rPr lang="en-US" altLang="en-US" sz="1400" dirty="0">
                    <a:solidFill>
                      <a:schemeClr val="tx1"/>
                    </a:solidFill>
                  </a:rPr>
                  <a:t>Q</a:t>
                </a:r>
                <a:r>
                  <a:rPr lang="en-US" alt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400" dirty="0">
                    <a:solidFill>
                      <a:schemeClr val="tx1"/>
                    </a:solidFill>
                  </a:rPr>
                  <a:t> is not harder than </a:t>
                </a:r>
                <a:r>
                  <a:rPr lang="en-US" altLang="en-US" sz="1400" dirty="0"/>
                  <a:t>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  <a:endParaRPr lang="en-US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3CEF0F-B9A8-B559-8441-C88E7FE77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295" y="2452616"/>
                <a:ext cx="7294996" cy="384931"/>
              </a:xfrm>
              <a:prstGeom prst="rect">
                <a:avLst/>
              </a:prstGeom>
              <a:blipFill>
                <a:blip r:embed="rId3"/>
                <a:stretch>
                  <a:fillRect l="-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3">
            <a:extLst>
              <a:ext uri="{FF2B5EF4-FFF2-40B4-BE49-F238E27FC236}">
                <a16:creationId xmlns:a16="http://schemas.microsoft.com/office/drawing/2014/main" id="{FC826D4F-9B1F-BCB8-D311-D25E16D80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16" y="291065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2. Identify hard problem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B86D63E1-39D9-F3BD-0F1A-F2B159E0B8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3294203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B86D63E1-39D9-F3BD-0F1A-F2B159E0B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3294203"/>
                <a:ext cx="7228376" cy="684575"/>
              </a:xfrm>
              <a:prstGeom prst="rect">
                <a:avLst/>
              </a:prstGeom>
              <a:blipFill>
                <a:blip r:embed="rId4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5546DE30-9952-1413-2BA8-235EFC78E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28" y="3975515"/>
            <a:ext cx="7294996" cy="5520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400" dirty="0"/>
              <a:t>No problem in </a:t>
            </a: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 is harder than </a:t>
            </a: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-hard problems.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-complete problems are the hardest problems in </a:t>
            </a: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r>
              <a:rPr lang="en-US" altLang="en-US" sz="1400" dirty="0"/>
              <a:t> </a:t>
            </a:r>
            <a:endParaRPr lang="en-US" altLang="en-US" sz="1400" dirty="0">
              <a:solidFill>
                <a:schemeClr val="tx1"/>
              </a:solidFill>
            </a:endParaRP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9590FFFE-7D83-09D7-3425-294915BD6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15" y="4691254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3. Identify the first hard problem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.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D5EDCD29-00DF-C5BD-9EFF-132C1C617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15" y="506911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DA7DFD5F-962D-2E64-49AD-8A59629D5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156" y="5822711"/>
            <a:ext cx="7243893" cy="515412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Satisfiability (SAT). Given a CNF formula F = F(x</a:t>
            </a:r>
            <a:r>
              <a:rPr lang="en-US" altLang="en-US" sz="1400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x</a:t>
            </a:r>
            <a:r>
              <a:rPr lang="en-US" altLang="en-US" sz="1400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…, </a:t>
            </a:r>
            <a:r>
              <a:rPr lang="en-US" alt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r>
              <a:rPr lang="en-US" altLang="en-US" sz="1400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), is there an assignment to x</a:t>
            </a:r>
            <a:r>
              <a:rPr lang="en-US" altLang="en-US" sz="1400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x</a:t>
            </a:r>
            <a:r>
              <a:rPr lang="en-US" altLang="en-US" sz="1400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…, </a:t>
            </a:r>
            <a:r>
              <a:rPr lang="en-US" alt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r>
              <a:rPr lang="en-US" altLang="en-US" sz="1400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makes F = true?</a:t>
            </a:r>
          </a:p>
        </p:txBody>
      </p:sp>
    </p:spTree>
    <p:extLst>
      <p:ext uri="{BB962C8B-B14F-4D97-AF65-F5344CB8AC3E}">
        <p14:creationId xmlns:p14="http://schemas.microsoft.com/office/powerpoint/2010/main" val="1386635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95CF5-3E2B-AE46-1164-B3B561A03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F6A14F03-AB55-F6AD-D6B4-390D220EA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EBE097A-827D-6635-46A0-F1C3728C5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198822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635A7EB1-97FB-4951-A60D-E2385A97F6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635A7EB1-97FB-4951-A60D-E2385A97F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600359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16EFCF57-BF26-539C-ED8C-E4279D25D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EF9EF8F-F97B-4363-9320-8F6E5D4F83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9295" y="2452616"/>
                <a:ext cx="7294996" cy="3849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en-US" sz="1400" dirty="0"/>
                  <a:t>Roughly, if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then </a:t>
                </a:r>
                <a:r>
                  <a:rPr lang="en-US" altLang="en-US" sz="1400" dirty="0">
                    <a:solidFill>
                      <a:schemeClr val="tx1"/>
                    </a:solidFill>
                  </a:rPr>
                  <a:t>Q</a:t>
                </a:r>
                <a:r>
                  <a:rPr lang="en-US" alt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400" dirty="0">
                    <a:solidFill>
                      <a:schemeClr val="tx1"/>
                    </a:solidFill>
                  </a:rPr>
                  <a:t> is not harder than </a:t>
                </a:r>
                <a:r>
                  <a:rPr lang="en-US" altLang="en-US" sz="1400" dirty="0"/>
                  <a:t>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  <a:endParaRPr lang="en-US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EF9EF8F-F97B-4363-9320-8F6E5D4F83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295" y="2452616"/>
                <a:ext cx="7294996" cy="384931"/>
              </a:xfrm>
              <a:prstGeom prst="rect">
                <a:avLst/>
              </a:prstGeom>
              <a:blipFill>
                <a:blip r:embed="rId3"/>
                <a:stretch>
                  <a:fillRect l="-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3">
            <a:extLst>
              <a:ext uri="{FF2B5EF4-FFF2-40B4-BE49-F238E27FC236}">
                <a16:creationId xmlns:a16="http://schemas.microsoft.com/office/drawing/2014/main" id="{2FD047AF-D49D-306C-66A4-A214899D7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16" y="291065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2. Identify hard problem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608192A3-3910-C4F7-F5B0-308A8949FC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3294203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608192A3-3910-C4F7-F5B0-308A8949F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3294203"/>
                <a:ext cx="7228376" cy="684575"/>
              </a:xfrm>
              <a:prstGeom prst="rect">
                <a:avLst/>
              </a:prstGeom>
              <a:blipFill>
                <a:blip r:embed="rId4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8F19AAF1-A4A5-4B56-7AB9-7BAF69B93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28" y="3975515"/>
            <a:ext cx="7294996" cy="5520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400" dirty="0"/>
              <a:t>No problem in </a:t>
            </a: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 is harder than </a:t>
            </a: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-hard problems.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-complete problems are the hardest problems in </a:t>
            </a: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r>
              <a:rPr lang="en-US" altLang="en-US" sz="1400" dirty="0"/>
              <a:t> </a:t>
            </a:r>
            <a:endParaRPr lang="en-US" altLang="en-US" sz="1400" dirty="0">
              <a:solidFill>
                <a:schemeClr val="tx1"/>
              </a:solidFill>
            </a:endParaRP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F63E2CCB-D85D-A8F0-AC83-24E9503D7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15" y="4691254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3. Identify the first hard problem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.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631BFAF0-7BD6-5FE5-5DD4-F80280EC7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15" y="506911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CF8690B3-BC90-2901-288B-448A20971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044" y="5471428"/>
            <a:ext cx="7272764" cy="3350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400" dirty="0"/>
              <a:t>Thus, no problem in </a:t>
            </a: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 is harder than SAT. SAT is the hardest in </a:t>
            </a:r>
            <a:r>
              <a:rPr lang="en-US" altLang="en-US" sz="1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400" dirty="0"/>
              <a:t>. 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E04A23F2-15CA-2C08-BD93-448A2E8EB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156" y="5822711"/>
            <a:ext cx="7243893" cy="515412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Satisfiability (SAT). Given a CNF formula F = F(x</a:t>
            </a:r>
            <a:r>
              <a:rPr lang="en-US" altLang="en-US" sz="1400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x</a:t>
            </a:r>
            <a:r>
              <a:rPr lang="en-US" altLang="en-US" sz="1400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…, </a:t>
            </a:r>
            <a:r>
              <a:rPr lang="en-US" alt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r>
              <a:rPr lang="en-US" altLang="en-US" sz="1400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), is there an assignment to x</a:t>
            </a:r>
            <a:r>
              <a:rPr lang="en-US" altLang="en-US" sz="1400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x</a:t>
            </a:r>
            <a:r>
              <a:rPr lang="en-US" altLang="en-US" sz="1400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…, </a:t>
            </a:r>
            <a:r>
              <a:rPr lang="en-US" alt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r>
              <a:rPr lang="en-US" altLang="en-US" sz="1400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makes F = true?</a:t>
            </a:r>
          </a:p>
        </p:txBody>
      </p:sp>
    </p:spTree>
    <p:extLst>
      <p:ext uri="{BB962C8B-B14F-4D97-AF65-F5344CB8AC3E}">
        <p14:creationId xmlns:p14="http://schemas.microsoft.com/office/powerpoint/2010/main" val="470060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F10B0-66E4-0330-6869-E308F4269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D52380C1-BE49-D98B-08A2-0A317E962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6615BF69-F49E-FBDF-C25D-DCF7B8C6C6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6615BF69-F49E-FBDF-C25D-DCF7B8C6C6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3BB81FDA-B39D-0228-EA98-3B1113E89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B5349B90-F398-4A61-225C-3D690D8DAD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B5349B90-F398-4A61-225C-3D690D8DA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blipFill>
                <a:blip r:embed="rId3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3">
            <a:extLst>
              <a:ext uri="{FF2B5EF4-FFF2-40B4-BE49-F238E27FC236}">
                <a16:creationId xmlns:a16="http://schemas.microsoft.com/office/drawing/2014/main" id="{921C6E92-3D1C-6A7E-E3C3-697610F76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73" y="298727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832DCD0-AD02-9CD2-A688-765EB692F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07" y="2987273"/>
            <a:ext cx="3107184" cy="408029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problems are hard.</a:t>
            </a:r>
          </a:p>
        </p:txBody>
      </p:sp>
    </p:spTree>
    <p:extLst>
      <p:ext uri="{BB962C8B-B14F-4D97-AF65-F5344CB8AC3E}">
        <p14:creationId xmlns:p14="http://schemas.microsoft.com/office/powerpoint/2010/main" val="3820776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02492-9A4A-0705-6334-4B4080C7A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79022556-7FA6-74D7-CF30-FF9F37F8B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478F1953-0273-0FFB-97D5-2E7278C9B9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478F1953-0273-0FFB-97D5-2E7278C9B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6D2D7607-758A-5B24-67C6-7EE67D7B0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7BBE4E6C-86C4-3FA5-8EC4-C21A91AF53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7BBE4E6C-86C4-3FA5-8EC4-C21A91AF53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blipFill>
                <a:blip r:embed="rId3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3">
            <a:extLst>
              <a:ext uri="{FF2B5EF4-FFF2-40B4-BE49-F238E27FC236}">
                <a16:creationId xmlns:a16="http://schemas.microsoft.com/office/drawing/2014/main" id="{3E74B11B-3BDC-FFD9-FB77-393B82D59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73" y="298727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06C4B85-6E87-EF23-176A-32C478B54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285" y="3768998"/>
            <a:ext cx="892944" cy="3644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Recall: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946C0CF-EFB7-543C-CBBF-960DD80645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37437" y="3799844"/>
                <a:ext cx="6024712" cy="3335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Suppose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, then so is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946C0CF-EFB7-543C-CBBF-960DD8064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37437" y="3799844"/>
                <a:ext cx="6024712" cy="333584"/>
              </a:xfrm>
              <a:prstGeom prst="rect">
                <a:avLst/>
              </a:prstGeom>
              <a:blipFill>
                <a:blip r:embed="rId4"/>
                <a:stretch>
                  <a:fillRect l="-808" t="-7018" r="-505" b="-40351"/>
                </a:stretch>
              </a:blipFill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3">
            <a:extLst>
              <a:ext uri="{FF2B5EF4-FFF2-40B4-BE49-F238E27FC236}">
                <a16:creationId xmlns:a16="http://schemas.microsoft.com/office/drawing/2014/main" id="{D949DD3F-428B-B909-B169-F78ABF8CB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07" y="2987273"/>
            <a:ext cx="3107184" cy="408029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problems are hard.</a:t>
            </a:r>
          </a:p>
        </p:txBody>
      </p:sp>
    </p:spTree>
    <p:extLst>
      <p:ext uri="{BB962C8B-B14F-4D97-AF65-F5344CB8AC3E}">
        <p14:creationId xmlns:p14="http://schemas.microsoft.com/office/powerpoint/2010/main" val="3079981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21B34-0219-E4A3-D382-4CA8D9164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04CDC2F-C7FC-5114-FB6C-8C5516534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D290C6DB-A62C-22B1-D547-313AB02B79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D290C6DB-A62C-22B1-D547-313AB02B7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9B014ABB-F19A-42EA-02AF-EB1455A75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C4806A83-E13C-2BAE-75E6-B05EF8482C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C4806A83-E13C-2BAE-75E6-B05EF8482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blipFill>
                <a:blip r:embed="rId3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3">
            <a:extLst>
              <a:ext uri="{FF2B5EF4-FFF2-40B4-BE49-F238E27FC236}">
                <a16:creationId xmlns:a16="http://schemas.microsoft.com/office/drawing/2014/main" id="{6FC0F98F-757A-9492-1EEA-AC94BEC68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73" y="298727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469D373-C12A-1AC5-FFB3-70BB65567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285" y="3768998"/>
            <a:ext cx="892944" cy="3644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Recall: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41B5EA8-57E6-85F2-4E33-19F2CC3395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37437" y="3799844"/>
                <a:ext cx="6024712" cy="3335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Suppose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, then so is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41B5EA8-57E6-85F2-4E33-19F2CC339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37437" y="3799844"/>
                <a:ext cx="6024712" cy="333584"/>
              </a:xfrm>
              <a:prstGeom prst="rect">
                <a:avLst/>
              </a:prstGeom>
              <a:blipFill>
                <a:blip r:embed="rId4"/>
                <a:stretch>
                  <a:fillRect l="-808" t="-7018" r="-505" b="-40351"/>
                </a:stretch>
              </a:blipFill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3">
            <a:extLst>
              <a:ext uri="{FF2B5EF4-FFF2-40B4-BE49-F238E27FC236}">
                <a16:creationId xmlns:a16="http://schemas.microsoft.com/office/drawing/2014/main" id="{CEF89F7D-86B2-9850-B187-99B9C1680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285" y="4314233"/>
            <a:ext cx="7272764" cy="9508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Thus, if an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 Q is in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1800" dirty="0"/>
              <a:t>, i.e., if Q can be solved in poly-time, then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1800" dirty="0"/>
              <a:t> =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. If we believe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1800" dirty="0">
                <a:solidFill>
                  <a:srgbClr val="FF0000"/>
                </a:solidFill>
              </a:rPr>
              <a:t> </a:t>
            </a:r>
            <a:r>
              <a:rPr lang="en-US" altLang="en-US" sz="1800" dirty="0"/>
              <a:t>≠</a:t>
            </a:r>
            <a:r>
              <a:rPr lang="en-US" altLang="en-US" sz="1800" dirty="0">
                <a:solidFill>
                  <a:srgbClr val="FF0000"/>
                </a:solidFill>
              </a:rPr>
              <a:t>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>
                <a:solidFill>
                  <a:srgbClr val="FF0000"/>
                </a:solidFill>
              </a:rPr>
              <a:t>, </a:t>
            </a:r>
            <a:r>
              <a:rPr lang="en-US" altLang="en-US" sz="1800" dirty="0"/>
              <a:t>then</a:t>
            </a:r>
            <a:r>
              <a:rPr lang="en-US" altLang="en-US" sz="1800" dirty="0">
                <a:solidFill>
                  <a:srgbClr val="FF0000"/>
                </a:solidFill>
              </a:rPr>
              <a:t>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>
                <a:solidFill>
                  <a:srgbClr val="FF0000"/>
                </a:solidFill>
              </a:rPr>
              <a:t>–hard problems cannot be solved in poly-time</a:t>
            </a:r>
            <a:r>
              <a:rPr lang="en-US" altLang="en-US" sz="1800" dirty="0"/>
              <a:t>, i.e., they are hard.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789AD5E-9ED8-6364-6CCB-AEC7C11E2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07" y="2987273"/>
            <a:ext cx="3107184" cy="408029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problems are hard.</a:t>
            </a:r>
          </a:p>
        </p:txBody>
      </p:sp>
    </p:spTree>
    <p:extLst>
      <p:ext uri="{BB962C8B-B14F-4D97-AF65-F5344CB8AC3E}">
        <p14:creationId xmlns:p14="http://schemas.microsoft.com/office/powerpoint/2010/main" val="159413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786D0-1C5C-A5AD-5066-B27125166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1222C20C-63FE-F296-3B1F-477AD5A6A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842B24E5-77B1-660A-72A1-73F677B4A8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842B24E5-77B1-660A-72A1-73F677B4A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38443DF4-E6AA-1812-D0CF-600C7F47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1F87E680-A189-528E-C027-4611C5EC5E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1F87E680-A189-528E-C027-4611C5EC5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blipFill>
                <a:blip r:embed="rId3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3">
            <a:extLst>
              <a:ext uri="{FF2B5EF4-FFF2-40B4-BE49-F238E27FC236}">
                <a16:creationId xmlns:a16="http://schemas.microsoft.com/office/drawing/2014/main" id="{B8F510CD-B28D-D092-5AC8-A5323AA8A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73" y="298727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B44F429-5C4B-4E34-A033-C79A8EC69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07" y="2987273"/>
            <a:ext cx="3107184" cy="408029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problems are hard.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24FBBAD3-4BB3-83C3-21F0-1A5B6AB11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376030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Using poly-time reductions to find other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problems.</a:t>
            </a:r>
          </a:p>
        </p:txBody>
      </p:sp>
    </p:spTree>
    <p:extLst>
      <p:ext uri="{BB962C8B-B14F-4D97-AF65-F5344CB8AC3E}">
        <p14:creationId xmlns:p14="http://schemas.microsoft.com/office/powerpoint/2010/main" val="2585059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FCCB6-56A3-D678-5B65-BA4A495C0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D2B0DBB6-1A28-4778-FD9A-CC93F6289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1220D669-5F9D-66F7-8C9C-28C129C20E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1220D669-5F9D-66F7-8C9C-28C129C20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D034956A-77B4-419C-0CF2-94C308315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10C37737-2B68-7850-A3B4-FCD06BA574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10C37737-2B68-7850-A3B4-FCD06BA574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blipFill>
                <a:blip r:embed="rId3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3">
            <a:extLst>
              <a:ext uri="{FF2B5EF4-FFF2-40B4-BE49-F238E27FC236}">
                <a16:creationId xmlns:a16="http://schemas.microsoft.com/office/drawing/2014/main" id="{A090681B-7A33-4698-BDE4-71A093E32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73" y="298727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2A8795E-DCC2-11FA-C15B-A13937439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07" y="2987273"/>
            <a:ext cx="3107184" cy="408029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problems are hard.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2F00FBBB-8074-737E-1CAB-689061C6E1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77" y="4182824"/>
                <a:ext cx="7440469" cy="40802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20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2F00FBBB-8074-737E-1CAB-689061C6E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577" y="4182824"/>
                <a:ext cx="7440469" cy="408029"/>
              </a:xfrm>
              <a:prstGeom prst="rect">
                <a:avLst/>
              </a:prstGeom>
              <a:blipFill>
                <a:blip r:embed="rId4"/>
                <a:stretch>
                  <a:fillRect l="-902" t="-7463" r="-164" b="-29851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3">
            <a:extLst>
              <a:ext uri="{FF2B5EF4-FFF2-40B4-BE49-F238E27FC236}">
                <a16:creationId xmlns:a16="http://schemas.microsoft.com/office/drawing/2014/main" id="{FB68736D-9874-6FD9-16A4-C4DF495A4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376030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Using poly-time reductions to find other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problems.</a:t>
            </a:r>
          </a:p>
        </p:txBody>
      </p:sp>
    </p:spTree>
    <p:extLst>
      <p:ext uri="{BB962C8B-B14F-4D97-AF65-F5344CB8AC3E}">
        <p14:creationId xmlns:p14="http://schemas.microsoft.com/office/powerpoint/2010/main" val="1972762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AD462-3706-EE51-D17B-B4D6DCFDF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5031AE30-CD81-E762-9D01-C2DEBE383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D36CA33A-9F32-06EC-6291-074E6B22B7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D36CA33A-9F32-06EC-6291-074E6B22B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612A047A-FF56-9C6A-AD3F-6E3A580D4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6B964034-3B1F-B0C7-5442-EEF05F496C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6B964034-3B1F-B0C7-5442-EEF05F496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blipFill>
                <a:blip r:embed="rId3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3">
            <a:extLst>
              <a:ext uri="{FF2B5EF4-FFF2-40B4-BE49-F238E27FC236}">
                <a16:creationId xmlns:a16="http://schemas.microsoft.com/office/drawing/2014/main" id="{79391F10-7CF0-DBC6-66FE-8328CA1F6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73" y="298727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B52C466-99FA-7D11-A3E5-4225E651B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07" y="2987273"/>
            <a:ext cx="3107184" cy="408029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problems are hard.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E45531E7-DBA7-CE05-213F-053FB27247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77" y="4182824"/>
                <a:ext cx="7440469" cy="40802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20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E45531E7-DBA7-CE05-213F-053FB2724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577" y="4182824"/>
                <a:ext cx="7440469" cy="408029"/>
              </a:xfrm>
              <a:prstGeom prst="rect">
                <a:avLst/>
              </a:prstGeom>
              <a:blipFill>
                <a:blip r:embed="rId4"/>
                <a:stretch>
                  <a:fillRect l="-902" t="-7463" r="-164" b="-29851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3">
            <a:extLst>
              <a:ext uri="{FF2B5EF4-FFF2-40B4-BE49-F238E27FC236}">
                <a16:creationId xmlns:a16="http://schemas.microsoft.com/office/drawing/2014/main" id="{29617296-4B4A-7E2F-E888-79A674EF2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4599593"/>
            <a:ext cx="7523290" cy="7760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Proof.</a:t>
            </a:r>
            <a:r>
              <a:rPr lang="en-US" altLang="en-US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AC94718B-4415-1719-6266-0DE1724F5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376030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Using poly-time reductions to find other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problems.</a:t>
            </a:r>
          </a:p>
        </p:txBody>
      </p:sp>
    </p:spTree>
    <p:extLst>
      <p:ext uri="{BB962C8B-B14F-4D97-AF65-F5344CB8AC3E}">
        <p14:creationId xmlns:p14="http://schemas.microsoft.com/office/powerpoint/2010/main" val="900224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6FC5A-D3BF-A464-0AEF-674789D1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7F979794-B707-C91E-6F54-7909DB7CB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2B73D798-2B89-B41E-BF29-BC2D6E2647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2B73D798-2B89-B41E-BF29-BC2D6E264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B77AD075-3F14-D751-A4F0-FD9FC62AB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65C4FCAF-DBD2-4CB9-F291-7B5BFA3D16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65C4FCAF-DBD2-4CB9-F291-7B5BFA3D1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blipFill>
                <a:blip r:embed="rId3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3">
            <a:extLst>
              <a:ext uri="{FF2B5EF4-FFF2-40B4-BE49-F238E27FC236}">
                <a16:creationId xmlns:a16="http://schemas.microsoft.com/office/drawing/2014/main" id="{2457A918-2CB2-8473-4275-6A6D637BC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73" y="298727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F910032-44DB-2E52-31E1-F829537E2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07" y="2987273"/>
            <a:ext cx="3107184" cy="408029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problems are hard.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28470BA7-4B4E-AB1F-597E-62800444F2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77" y="4182824"/>
                <a:ext cx="7440469" cy="40802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20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28470BA7-4B4E-AB1F-597E-62800444F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577" y="4182824"/>
                <a:ext cx="7440469" cy="408029"/>
              </a:xfrm>
              <a:prstGeom prst="rect">
                <a:avLst/>
              </a:prstGeom>
              <a:blipFill>
                <a:blip r:embed="rId4"/>
                <a:stretch>
                  <a:fillRect l="-902" t="-7463" r="-164" b="-29851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766D8FB3-D854-2CF5-7B28-E197CE2E72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77" y="4599593"/>
                <a:ext cx="7523290" cy="77609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2000" dirty="0">
                    <a:solidFill>
                      <a:srgbClr val="FF0000"/>
                    </a:solidFill>
                  </a:rPr>
                  <a:t>Proof.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For any problem Q’ in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, since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–hard, </a:t>
                </a:r>
                <a:r>
                  <a:rPr lang="en-US" altLang="en-US" sz="2000" dirty="0"/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/>
                  <a:t> Q</a:t>
                </a:r>
                <a:r>
                  <a:rPr lang="en-US" altLang="en-US" sz="2000" baseline="-25000" dirty="0"/>
                  <a:t>1</a:t>
                </a:r>
                <a:r>
                  <a:rPr lang="en-US" altLang="en-US" sz="2000" dirty="0"/>
                  <a:t>, </a:t>
                </a:r>
                <a:endParaRPr lang="en-US" alt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766D8FB3-D854-2CF5-7B28-E197CE2E72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577" y="4599593"/>
                <a:ext cx="7523290" cy="776097"/>
              </a:xfrm>
              <a:prstGeom prst="rect">
                <a:avLst/>
              </a:prstGeom>
              <a:blipFill>
                <a:blip r:embed="rId5"/>
                <a:stretch>
                  <a:fillRect l="-891" t="-4724" r="-972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3">
            <a:extLst>
              <a:ext uri="{FF2B5EF4-FFF2-40B4-BE49-F238E27FC236}">
                <a16:creationId xmlns:a16="http://schemas.microsoft.com/office/drawing/2014/main" id="{99C70274-C254-7BD5-FBBF-923D7DCF9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376030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Using poly-time reductions to find other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problems.</a:t>
            </a:r>
          </a:p>
        </p:txBody>
      </p:sp>
    </p:spTree>
    <p:extLst>
      <p:ext uri="{BB962C8B-B14F-4D97-AF65-F5344CB8AC3E}">
        <p14:creationId xmlns:p14="http://schemas.microsoft.com/office/powerpoint/2010/main" val="1283084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2538D-02F3-B78E-C555-8FF111694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7566AD57-0864-B995-A391-11B6740D0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12E31747-3C79-D2C8-4EB2-304AE36B35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12E31747-3C79-D2C8-4EB2-304AE36B3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293C206F-A10F-C5E8-DD22-C5FA24A03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8B85DB33-6888-4066-1709-8B83910DAD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8B85DB33-6888-4066-1709-8B83910DA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blipFill>
                <a:blip r:embed="rId3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3">
            <a:extLst>
              <a:ext uri="{FF2B5EF4-FFF2-40B4-BE49-F238E27FC236}">
                <a16:creationId xmlns:a16="http://schemas.microsoft.com/office/drawing/2014/main" id="{6F36A72A-6ADB-8C11-CB25-E34307B0F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73" y="298727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498A197-81F8-DE2F-E169-4AB60AF47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07" y="2987273"/>
            <a:ext cx="3107184" cy="408029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problems are hard.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84B52D4D-4FB5-4E93-4F0E-3CC2162C4C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77" y="4182824"/>
                <a:ext cx="7440469" cy="40802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20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84B52D4D-4FB5-4E93-4F0E-3CC2162C4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577" y="4182824"/>
                <a:ext cx="7440469" cy="408029"/>
              </a:xfrm>
              <a:prstGeom prst="rect">
                <a:avLst/>
              </a:prstGeom>
              <a:blipFill>
                <a:blip r:embed="rId4"/>
                <a:stretch>
                  <a:fillRect l="-902" t="-7463" r="-164" b="-29851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5186F340-C464-75E3-7EA1-678B0E8D59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77" y="4599593"/>
                <a:ext cx="7523290" cy="77609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2000" dirty="0">
                    <a:solidFill>
                      <a:srgbClr val="FF0000"/>
                    </a:solidFill>
                  </a:rPr>
                  <a:t>Proof.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For any problem Q’ in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, since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–hard, </a:t>
                </a:r>
                <a:r>
                  <a:rPr lang="en-US" altLang="en-US" sz="2000" dirty="0"/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/>
                  <a:t> Q</a:t>
                </a:r>
                <a:r>
                  <a:rPr lang="en-US" altLang="en-US" sz="2000" baseline="-25000" dirty="0"/>
                  <a:t>1</a:t>
                </a:r>
                <a:r>
                  <a:rPr lang="en-US" altLang="en-US" sz="2000" dirty="0"/>
                  <a:t>, so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/>
                  <a:t> Q</a:t>
                </a:r>
                <a:r>
                  <a:rPr lang="en-US" altLang="en-US" sz="2000" baseline="-25000" dirty="0"/>
                  <a:t>1</a:t>
                </a:r>
                <a:r>
                  <a:rPr lang="en-US" altLang="en-US" sz="2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/>
                  <a:t> Q</a:t>
                </a:r>
                <a:r>
                  <a:rPr lang="en-US" altLang="en-US" sz="2000" baseline="-25000" dirty="0"/>
                  <a:t>2</a:t>
                </a:r>
                <a:r>
                  <a:rPr lang="en-US" altLang="en-US" sz="2000" dirty="0"/>
                  <a:t>, which gives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/>
                  <a:t> Q</a:t>
                </a:r>
                <a:r>
                  <a:rPr lang="en-US" altLang="en-US" sz="2000" baseline="-25000" dirty="0"/>
                  <a:t>2</a:t>
                </a:r>
                <a:r>
                  <a:rPr lang="en-US" altLang="en-US" sz="2000" dirty="0"/>
                  <a:t>, so Q</a:t>
                </a:r>
                <a:r>
                  <a:rPr lang="en-US" altLang="en-US" sz="2000" baseline="-25000" dirty="0"/>
                  <a:t>2 </a:t>
                </a:r>
                <a:r>
                  <a:rPr lang="en-US" altLang="en-US" sz="2000" dirty="0"/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/>
                  <a:t>–hard.  </a:t>
                </a:r>
                <a:endParaRPr lang="en-US" alt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5186F340-C464-75E3-7EA1-678B0E8D5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577" y="4599593"/>
                <a:ext cx="7523290" cy="776097"/>
              </a:xfrm>
              <a:prstGeom prst="rect">
                <a:avLst/>
              </a:prstGeom>
              <a:blipFill>
                <a:blip r:embed="rId5"/>
                <a:stretch>
                  <a:fillRect l="-891" t="-4724" r="-972" b="-10236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3">
            <a:extLst>
              <a:ext uri="{FF2B5EF4-FFF2-40B4-BE49-F238E27FC236}">
                <a16:creationId xmlns:a16="http://schemas.microsoft.com/office/drawing/2014/main" id="{6F9BB250-821E-FC7E-42B6-B9A973709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376030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Using poly-time reductions to find other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problems.</a:t>
            </a:r>
          </a:p>
        </p:txBody>
      </p:sp>
    </p:spTree>
    <p:extLst>
      <p:ext uri="{BB962C8B-B14F-4D97-AF65-F5344CB8AC3E}">
        <p14:creationId xmlns:p14="http://schemas.microsoft.com/office/powerpoint/2010/main" val="766012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C7B8C-A126-3190-0951-CDFE507B2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1ECEE8A-C453-7B8B-7713-10EA2587F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89916677-A8A0-107C-3B70-B495FC5C70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89916677-A8A0-107C-3B70-B495FC5C7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6BE203C8-9DA7-EC95-1C74-8091B9777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631CBB57-84A9-BA62-BB3F-953FE79887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631CBB57-84A9-BA62-BB3F-953FE79887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blipFill>
                <a:blip r:embed="rId3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3">
            <a:extLst>
              <a:ext uri="{FF2B5EF4-FFF2-40B4-BE49-F238E27FC236}">
                <a16:creationId xmlns:a16="http://schemas.microsoft.com/office/drawing/2014/main" id="{E026D2C0-2CFF-2D6E-3E8C-A927A3DFA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73" y="298727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BDCD8AB-1B6D-975A-2C0C-48AD9815E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07" y="2987273"/>
            <a:ext cx="3107184" cy="408029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problems are hard.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9021A316-9767-B0F6-2333-3912BE9CB6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77" y="4182824"/>
                <a:ext cx="7440469" cy="40802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20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9021A316-9767-B0F6-2333-3912BE9CB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577" y="4182824"/>
                <a:ext cx="7440469" cy="408029"/>
              </a:xfrm>
              <a:prstGeom prst="rect">
                <a:avLst/>
              </a:prstGeom>
              <a:blipFill>
                <a:blip r:embed="rId4"/>
                <a:stretch>
                  <a:fillRect l="-902" t="-7463" r="-164" b="-29851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4E20583-5202-13AC-068A-5AF7E030AC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77" y="4599593"/>
                <a:ext cx="7523290" cy="77609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2000" dirty="0">
                    <a:solidFill>
                      <a:srgbClr val="FF0000"/>
                    </a:solidFill>
                  </a:rPr>
                  <a:t>Proof.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 For any problem Q’ in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, since Q</a:t>
                </a:r>
                <a:r>
                  <a:rPr lang="en-US" altLang="en-US" sz="20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–hard, </a:t>
                </a:r>
                <a:r>
                  <a:rPr lang="en-US" altLang="en-US" sz="2000" dirty="0"/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/>
                  <a:t> Q</a:t>
                </a:r>
                <a:r>
                  <a:rPr lang="en-US" altLang="en-US" sz="2000" baseline="-25000" dirty="0"/>
                  <a:t>1</a:t>
                </a:r>
                <a:r>
                  <a:rPr lang="en-US" altLang="en-US" sz="2000" dirty="0"/>
                  <a:t>, so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/>
                  <a:t> Q</a:t>
                </a:r>
                <a:r>
                  <a:rPr lang="en-US" altLang="en-US" sz="2000" baseline="-25000" dirty="0"/>
                  <a:t>1</a:t>
                </a:r>
                <a:r>
                  <a:rPr lang="en-US" altLang="en-US" sz="2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/>
                  <a:t> Q</a:t>
                </a:r>
                <a:r>
                  <a:rPr lang="en-US" altLang="en-US" sz="2000" baseline="-25000" dirty="0"/>
                  <a:t>2</a:t>
                </a:r>
                <a:r>
                  <a:rPr lang="en-US" altLang="en-US" sz="2000" dirty="0"/>
                  <a:t>, which gives 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/>
                  <a:t> Q</a:t>
                </a:r>
                <a:r>
                  <a:rPr lang="en-US" altLang="en-US" sz="2000" baseline="-25000" dirty="0"/>
                  <a:t>2</a:t>
                </a:r>
                <a:r>
                  <a:rPr lang="en-US" altLang="en-US" sz="2000" dirty="0"/>
                  <a:t>, so Q</a:t>
                </a:r>
                <a:r>
                  <a:rPr lang="en-US" altLang="en-US" sz="2000" baseline="-25000" dirty="0"/>
                  <a:t>2 </a:t>
                </a:r>
                <a:r>
                  <a:rPr lang="en-US" altLang="en-US" sz="2000" dirty="0"/>
                  <a:t>is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/>
                  <a:t>–hard.  </a:t>
                </a:r>
                <a:endParaRPr lang="en-US" alt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4E20583-5202-13AC-068A-5AF7E030A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577" y="4599593"/>
                <a:ext cx="7523290" cy="776097"/>
              </a:xfrm>
              <a:prstGeom prst="rect">
                <a:avLst/>
              </a:prstGeom>
              <a:blipFill>
                <a:blip r:embed="rId5"/>
                <a:stretch>
                  <a:fillRect l="-891" t="-4724" r="-972" b="-10236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3">
            <a:extLst>
              <a:ext uri="{FF2B5EF4-FFF2-40B4-BE49-F238E27FC236}">
                <a16:creationId xmlns:a16="http://schemas.microsoft.com/office/drawing/2014/main" id="{DD8EC401-279F-E02F-83C6-936528134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218" y="5384430"/>
            <a:ext cx="221990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Q’      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      Q</a:t>
            </a:r>
            <a:r>
              <a:rPr lang="en-US" altLang="en-US" sz="2000" baseline="-25000" dirty="0"/>
              <a:t>2</a:t>
            </a:r>
            <a:endParaRPr lang="en-US" altLang="en-US" sz="20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FCB4835-A822-EA77-AE17-17D8BB00C17B}"/>
              </a:ext>
            </a:extLst>
          </p:cNvPr>
          <p:cNvCxnSpPr/>
          <p:nvPr/>
        </p:nvCxnSpPr>
        <p:spPr>
          <a:xfrm>
            <a:off x="1500327" y="5614884"/>
            <a:ext cx="41725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0304DAF-2634-21BF-AF6B-8735D8928D3E}"/>
              </a:ext>
            </a:extLst>
          </p:cNvPr>
          <p:cNvCxnSpPr/>
          <p:nvPr/>
        </p:nvCxnSpPr>
        <p:spPr>
          <a:xfrm>
            <a:off x="2318552" y="5614884"/>
            <a:ext cx="41725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6CC9816-8891-27B4-38CC-F807F329752B}"/>
              </a:ext>
            </a:extLst>
          </p:cNvPr>
          <p:cNvSpPr txBox="1"/>
          <p:nvPr/>
        </p:nvSpPr>
        <p:spPr>
          <a:xfrm>
            <a:off x="1544259" y="5337911"/>
            <a:ext cx="329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R’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764D07-65DB-13A7-1F4E-6AEA8FF53D41}"/>
              </a:ext>
            </a:extLst>
          </p:cNvPr>
          <p:cNvSpPr txBox="1"/>
          <p:nvPr/>
        </p:nvSpPr>
        <p:spPr>
          <a:xfrm>
            <a:off x="2362484" y="5348438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E8CF05D0-17E6-C787-02DC-4374870FD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609" y="5761709"/>
            <a:ext cx="2370830" cy="3522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x           R’(x)        R(R’(x))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92FACF1-F512-35DB-CB97-6890EED9F3EF}"/>
              </a:ext>
            </a:extLst>
          </p:cNvPr>
          <p:cNvCxnSpPr/>
          <p:nvPr/>
        </p:nvCxnSpPr>
        <p:spPr>
          <a:xfrm>
            <a:off x="1464815" y="5926105"/>
            <a:ext cx="37331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06D0CCD-65B0-B8D2-E733-73C1088B3C5A}"/>
              </a:ext>
            </a:extLst>
          </p:cNvPr>
          <p:cNvCxnSpPr>
            <a:cxnSpLocks/>
          </p:cNvCxnSpPr>
          <p:nvPr/>
        </p:nvCxnSpPr>
        <p:spPr>
          <a:xfrm>
            <a:off x="2379215" y="5926105"/>
            <a:ext cx="30331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>
            <a:extLst>
              <a:ext uri="{FF2B5EF4-FFF2-40B4-BE49-F238E27FC236}">
                <a16:creationId xmlns:a16="http://schemas.microsoft.com/office/drawing/2014/main" id="{163C7678-77DA-654F-46DE-CF171CE6F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376030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Using poly-time reductions to find other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problems.</a:t>
            </a:r>
          </a:p>
        </p:txBody>
      </p:sp>
    </p:spTree>
    <p:extLst>
      <p:ext uri="{BB962C8B-B14F-4D97-AF65-F5344CB8AC3E}">
        <p14:creationId xmlns:p14="http://schemas.microsoft.com/office/powerpoint/2010/main" val="2109700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2DA27-1F18-E9AE-5DFC-430EE781D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E2F39D43-0BDA-7378-FA17-D36BC8A36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117D9AA1-6C55-2D01-D8F7-D2664317AE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117D9AA1-6C55-2D01-D8F7-D2664317A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A757C5C4-8D96-E30C-90FE-93D99C6BD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9832705C-1FB6-F77E-004E-BEB1024563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9832705C-1FB6-F77E-004E-BEB102456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blipFill>
                <a:blip r:embed="rId3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3">
            <a:extLst>
              <a:ext uri="{FF2B5EF4-FFF2-40B4-BE49-F238E27FC236}">
                <a16:creationId xmlns:a16="http://schemas.microsoft.com/office/drawing/2014/main" id="{FE4A82F5-BFED-22A3-1766-932FDE492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73" y="298727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67752C1-756B-B257-65FF-E41898860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07" y="2987273"/>
            <a:ext cx="3107184" cy="408029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problems are hard.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7205909-3577-7EF3-8932-FE919430B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6" y="3640575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Using poly-time reductions to find other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081470D-85D6-F389-B29A-9532DC4856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4099446"/>
                <a:ext cx="7345737" cy="40802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081470D-85D6-F389-B29A-9532DC485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4099446"/>
                <a:ext cx="7345737" cy="408028"/>
              </a:xfrm>
              <a:prstGeom prst="rect">
                <a:avLst/>
              </a:prstGeom>
              <a:blipFill>
                <a:blip r:embed="rId4"/>
                <a:stretch>
                  <a:fillRect l="-579" t="-5714" b="-14286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6239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B601F-787E-C347-3DF5-BB740C887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F33DE14-1B02-B17B-0F3E-458384EFF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B9096F90-2CD3-243F-07B1-5430BA146E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B9096F90-2CD3-243F-07B1-5430BA146E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235455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70" r="-1093" b="-411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FC34B522-EB9B-0E14-D3E9-18359D3F3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719252"/>
            <a:ext cx="7440470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9E97C476-DF68-5AA3-B8D4-DC44D3028D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 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9E97C476-DF68-5AA3-B8D4-DC44D3028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2209110"/>
                <a:ext cx="7228376" cy="684575"/>
              </a:xfrm>
              <a:prstGeom prst="rect">
                <a:avLst/>
              </a:prstGeom>
              <a:blipFill>
                <a:blip r:embed="rId3"/>
                <a:stretch>
                  <a:fillRect l="-589" t="-6034" b="-7759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3">
            <a:extLst>
              <a:ext uri="{FF2B5EF4-FFF2-40B4-BE49-F238E27FC236}">
                <a16:creationId xmlns:a16="http://schemas.microsoft.com/office/drawing/2014/main" id="{8C0CE0F8-DA7F-90B0-3305-1A1F6C8EA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73" y="2987273"/>
            <a:ext cx="7228376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45C0526-B8C7-6A7C-97A9-E4C8BBCDB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07" y="2987273"/>
            <a:ext cx="3107184" cy="408029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–hard problems are hard.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1E9E962-1506-B278-044C-133E75F5C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6" y="3640575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Using poly-time reductions to find other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6DAAF45-5257-0BD5-1A7A-21E89D7C0A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5" y="4099446"/>
                <a:ext cx="7345737" cy="40802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6DAAF45-5257-0BD5-1A7A-21E89D7C0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5" y="4099446"/>
                <a:ext cx="7345737" cy="408028"/>
              </a:xfrm>
              <a:prstGeom prst="rect">
                <a:avLst/>
              </a:prstGeom>
              <a:blipFill>
                <a:blip r:embed="rId4"/>
                <a:stretch>
                  <a:fillRect l="-579" t="-5714" b="-14286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>
                <a:extLst>
                  <a:ext uri="{FF2B5EF4-FFF2-40B4-BE49-F238E27FC236}">
                    <a16:creationId xmlns:a16="http://schemas.microsoft.com/office/drawing/2014/main" id="{B5232A56-EE52-F297-BCF5-9F7D40D652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8554" y="5067627"/>
                <a:ext cx="7401491" cy="117728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2000" dirty="0"/>
                  <a:t>A general procedure to prove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/>
                  <a:t>–hardness of a problem Q</a:t>
                </a:r>
                <a:r>
                  <a:rPr lang="en-US" altLang="en-US" sz="2000" baseline="-25000" dirty="0"/>
                  <a:t>2</a:t>
                </a:r>
                <a:r>
                  <a:rPr lang="en-US" altLang="en-US" sz="2000" dirty="0"/>
                  <a:t>:</a:t>
                </a:r>
              </a:p>
              <a:p>
                <a:pPr marL="457200" indent="-457200">
                  <a:buAutoNum type="arabicPeriod"/>
                </a:pPr>
                <a:r>
                  <a:rPr lang="en-US" altLang="en-US" sz="2000" dirty="0"/>
                  <a:t>Start with a known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/>
                  <a:t>–hard problem Q</a:t>
                </a:r>
                <a:r>
                  <a:rPr lang="en-US" altLang="en-US" sz="2000" baseline="-25000" dirty="0"/>
                  <a:t>1</a:t>
                </a:r>
                <a:r>
                  <a:rPr lang="en-US" altLang="en-US" sz="2000" dirty="0"/>
                  <a:t> (e.g., SAT); </a:t>
                </a:r>
              </a:p>
              <a:p>
                <a:pPr marL="457200" indent="-457200">
                  <a:buAutoNum type="arabicPeriod"/>
                </a:pPr>
                <a:r>
                  <a:rPr lang="en-US" altLang="en-US" sz="2000" dirty="0"/>
                  <a:t>Show Q</a:t>
                </a:r>
                <a:r>
                  <a:rPr lang="en-US" altLang="en-US" sz="2000" baseline="-25000" dirty="0"/>
                  <a:t>1</a:t>
                </a:r>
                <a:r>
                  <a:rPr lang="en-US" altLang="en-US" sz="2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dirty="0"/>
                  <a:t> Q</a:t>
                </a:r>
                <a:r>
                  <a:rPr lang="en-US" altLang="en-US" sz="2000" baseline="-25000" dirty="0"/>
                  <a:t>2</a:t>
                </a:r>
                <a:r>
                  <a:rPr lang="en-US" altLang="en-US" sz="2000" dirty="0"/>
                  <a:t>, which gives the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2000" dirty="0"/>
                  <a:t>–hardness of Q</a:t>
                </a:r>
                <a:r>
                  <a:rPr lang="en-US" altLang="en-US" sz="2000" baseline="-25000" dirty="0"/>
                  <a:t>2</a:t>
                </a:r>
                <a:r>
                  <a:rPr lang="en-US" altLang="en-US" sz="20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2000" dirty="0"/>
              </a:p>
              <a:p>
                <a:pPr marL="0" indent="0">
                  <a:buNone/>
                </a:pPr>
                <a:r>
                  <a:rPr lang="en-US" altLang="en-US" sz="2000" dirty="0"/>
                  <a:t> </a:t>
                </a:r>
              </a:p>
            </p:txBody>
          </p:sp>
        </mc:Choice>
        <mc:Fallback xmlns="">
          <p:sp>
            <p:nvSpPr>
              <p:cNvPr id="5" name="Rectangle 3">
                <a:extLst>
                  <a:ext uri="{FF2B5EF4-FFF2-40B4-BE49-F238E27FC236}">
                    <a16:creationId xmlns:a16="http://schemas.microsoft.com/office/drawing/2014/main" id="{B5232A56-EE52-F297-BCF5-9F7D40D65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8554" y="5067627"/>
                <a:ext cx="7401491" cy="1177287"/>
              </a:xfrm>
              <a:prstGeom prst="rect">
                <a:avLst/>
              </a:prstGeom>
              <a:blipFill>
                <a:blip r:embed="rId5"/>
                <a:stretch>
                  <a:fillRect l="-906" t="-4145" b="-725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17067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6" y="2787153"/>
                <a:ext cx="7345736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6" y="2787153"/>
                <a:ext cx="7345736" cy="876505"/>
              </a:xfrm>
              <a:prstGeom prst="rect">
                <a:avLst/>
              </a:prstGeom>
              <a:blipFill>
                <a:blip r:embed="rId2"/>
                <a:stretch>
                  <a:fillRect l="-331" t="-1361" b="-340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E719CB9E-6D40-4C01-AEEE-46AA221953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6" y="3827818"/>
                <a:ext cx="7345736" cy="59035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(1) A problem Q 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600" dirty="0"/>
                  <a:t>if for every problem Q’ in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,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Q.   	 (2) </a:t>
                </a:r>
                <a:r>
                  <a:rPr lang="en-US" altLang="en-US" sz="1600" dirty="0"/>
                  <a:t>A problem Q 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600" dirty="0"/>
                  <a:t>if it is in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 and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–hard. </a:t>
                </a:r>
              </a:p>
              <a:p>
                <a:pPr marL="0" indent="0">
                  <a:buNone/>
                </a:pPr>
                <a:endParaRPr lang="en-US" altLang="en-US" sz="1600" dirty="0"/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E719CB9E-6D40-4C01-AEEE-46AA22195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6" y="3827818"/>
                <a:ext cx="7345736" cy="590358"/>
              </a:xfrm>
              <a:prstGeom prst="rect">
                <a:avLst/>
              </a:prstGeom>
              <a:blipFill>
                <a:blip r:embed="rId3"/>
                <a:stretch>
                  <a:fillRect l="-331" t="-2000" r="-2483" b="-1200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880B34C2-1D24-40ED-B3A5-9DBC350235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4" y="5096605"/>
                <a:ext cx="7345737" cy="32285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880B34C2-1D24-40ED-B3A5-9DBC35023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4" y="5096605"/>
                <a:ext cx="7345737" cy="322854"/>
              </a:xfrm>
              <a:prstGeom prst="rect">
                <a:avLst/>
              </a:prstGeom>
              <a:blipFill>
                <a:blip r:embed="rId4"/>
                <a:stretch>
                  <a:fillRect l="-331" t="-3571" b="-285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36F8A329-AC8A-4FCF-AE32-FD3E34DFB809}"/>
              </a:ext>
            </a:extLst>
          </p:cNvPr>
          <p:cNvGrpSpPr/>
          <p:nvPr/>
        </p:nvGrpSpPr>
        <p:grpSpPr>
          <a:xfrm>
            <a:off x="848356" y="955123"/>
            <a:ext cx="7351693" cy="1667870"/>
            <a:chOff x="759580" y="880142"/>
            <a:chExt cx="6981748" cy="1809792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034C7E4-907C-4A62-91D1-3C37EF0174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544D270-4307-4EAE-B395-F691C001C195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0FF3E3F4-3CD1-48FC-8F56-AFE57692E5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D66A8B-3FAB-4221-9E7A-4E0E443B3B7E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99DE88E3-6092-487D-8A14-21FE775615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3" y="5610874"/>
                <a:ext cx="7345735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/>
                  <a:t>A general procedure to prove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–hardness of a problem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600" dirty="0"/>
                  <a:t>(1) Start with a known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 problem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;    (2) Show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/>
                  <a:t>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600" dirty="0"/>
              </a:p>
              <a:p>
                <a:pPr marL="0" indent="0">
                  <a:buNone/>
                </a:pPr>
                <a:r>
                  <a:rPr lang="en-US" altLang="en-US" sz="1600" dirty="0"/>
                  <a:t>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99DE88E3-6092-487D-8A14-21FE77561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3" y="5610874"/>
                <a:ext cx="7345735" cy="584775"/>
              </a:xfrm>
              <a:prstGeom prst="rect">
                <a:avLst/>
              </a:prstGeom>
              <a:blipFill>
                <a:blip r:embed="rId5"/>
                <a:stretch>
                  <a:fillRect l="-331" t="-4040" b="-2121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3">
            <a:extLst>
              <a:ext uri="{FF2B5EF4-FFF2-40B4-BE49-F238E27FC236}">
                <a16:creationId xmlns:a16="http://schemas.microsoft.com/office/drawing/2014/main" id="{84973D31-8BF5-404B-9F1C-A4C8C86AB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54" y="4582336"/>
            <a:ext cx="7345737" cy="3228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600" dirty="0">
                <a:solidFill>
                  <a:srgbClr val="FF0000"/>
                </a:solidFill>
              </a:rPr>
              <a:t>.</a:t>
            </a:r>
            <a:r>
              <a:rPr lang="en-US" altLang="en-US" sz="1600" dirty="0"/>
              <a:t> SAT is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–complete.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8445572-6152-7432-E8CA-35CA9B48C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622" y="4583939"/>
            <a:ext cx="2796466" cy="322854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–hard problems are hard.</a:t>
            </a:r>
          </a:p>
        </p:txBody>
      </p:sp>
    </p:spTree>
    <p:extLst>
      <p:ext uri="{BB962C8B-B14F-4D97-AF65-F5344CB8AC3E}">
        <p14:creationId xmlns:p14="http://schemas.microsoft.com/office/powerpoint/2010/main" val="886781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5783837-8579-4CBE-8D2A-7F41E99832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400" dirty="0"/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5783837-8579-4CBE-8D2A-7F41E9983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530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1.</a:t>
            </a:r>
            <a:r>
              <a:rPr lang="en-US" altLang="zh-CN" sz="2000" dirty="0">
                <a:ea typeface="宋体" panose="02010600030101010101" pitchFamily="2" charset="-122"/>
              </a:rPr>
              <a:t> Independent-Set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8A671-38CD-4E8F-99EE-2DDF653C7C1A}"/>
              </a:ext>
            </a:extLst>
          </p:cNvPr>
          <p:cNvGrpSpPr/>
          <p:nvPr/>
        </p:nvGrpSpPr>
        <p:grpSpPr>
          <a:xfrm>
            <a:off x="835364" y="2005273"/>
            <a:ext cx="7234439" cy="981613"/>
            <a:chOff x="835363" y="2152204"/>
            <a:chExt cx="7234439" cy="98161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BB48C9D-7AEB-4882-B822-05DF3D26B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363" y="2152204"/>
              <a:ext cx="7234439" cy="9816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(G, k), where G is a graph and k is an integer,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to make F = true?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13D48C-0F87-4B28-933F-4F1E96501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3" y="2658028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FAFA0D0D-C67C-4F84-8118-B9691B8833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FAFA0D0D-C67C-4F84-8118-B9691B883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1792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1.</a:t>
            </a:r>
            <a:r>
              <a:rPr lang="en-US" altLang="zh-CN" sz="2000" dirty="0">
                <a:ea typeface="宋体" panose="02010600030101010101" pitchFamily="2" charset="-122"/>
              </a:rPr>
              <a:t> Independent-Set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8A671-38CD-4E8F-99EE-2DDF653C7C1A}"/>
              </a:ext>
            </a:extLst>
          </p:cNvPr>
          <p:cNvGrpSpPr/>
          <p:nvPr/>
        </p:nvGrpSpPr>
        <p:grpSpPr>
          <a:xfrm>
            <a:off x="835364" y="2005273"/>
            <a:ext cx="7234439" cy="981613"/>
            <a:chOff x="835363" y="2152204"/>
            <a:chExt cx="7234439" cy="98161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BB48C9D-7AEB-4882-B822-05DF3D26B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363" y="2152204"/>
              <a:ext cx="7234439" cy="9816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(G, k), where G is a graph and k is an integer,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to make F = true?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13D48C-0F87-4B28-933F-4F1E96501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3" y="2658028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46">
            <a:extLst>
              <a:ext uri="{FF2B5EF4-FFF2-40B4-BE49-F238E27FC236}">
                <a16:creationId xmlns:a16="http://schemas.microsoft.com/office/drawing/2014/main" id="{1AA5FA96-E716-40EC-AC97-79766044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48" y="318694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blipFill>
                <a:blip r:embed="rId3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46">
            <a:extLst>
              <a:ext uri="{FF2B5EF4-FFF2-40B4-BE49-F238E27FC236}">
                <a16:creationId xmlns:a16="http://schemas.microsoft.com/office/drawing/2014/main" id="{31BFE14C-B214-426C-A4F3-3F404FEF1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541" y="3515531"/>
            <a:ext cx="4291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IS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87D41FC9-F8CC-4C36-B8A8-76A928FA8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973" y="3560392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SAT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071EDDAE-AE96-4A96-8805-D3FA5B4974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</p:txBody>
          </p:sp>
        </mc:Choice>
        <mc:Fallback xmlns="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071EDDAE-AE96-4A96-8805-D3FA5B497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0166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1.</a:t>
            </a:r>
            <a:r>
              <a:rPr lang="en-US" altLang="zh-CN" sz="2000" dirty="0">
                <a:ea typeface="宋体" panose="02010600030101010101" pitchFamily="2" charset="-122"/>
              </a:rPr>
              <a:t> Independent-Set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8A671-38CD-4E8F-99EE-2DDF653C7C1A}"/>
              </a:ext>
            </a:extLst>
          </p:cNvPr>
          <p:cNvGrpSpPr/>
          <p:nvPr/>
        </p:nvGrpSpPr>
        <p:grpSpPr>
          <a:xfrm>
            <a:off x="835364" y="2005273"/>
            <a:ext cx="7234439" cy="981613"/>
            <a:chOff x="835363" y="2152204"/>
            <a:chExt cx="7234439" cy="98161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BB48C9D-7AEB-4882-B822-05DF3D26B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363" y="2152204"/>
              <a:ext cx="7234439" cy="9816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(G, k), where G is a graph and k is an integer,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to make F = true?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13D48C-0F87-4B28-933F-4F1E96501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3" y="2658028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46">
            <a:extLst>
              <a:ext uri="{FF2B5EF4-FFF2-40B4-BE49-F238E27FC236}">
                <a16:creationId xmlns:a16="http://schemas.microsoft.com/office/drawing/2014/main" id="{1AA5FA96-E716-40EC-AC97-79766044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48" y="318694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blipFill>
                <a:blip r:embed="rId3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46">
            <a:extLst>
              <a:ext uri="{FF2B5EF4-FFF2-40B4-BE49-F238E27FC236}">
                <a16:creationId xmlns:a16="http://schemas.microsoft.com/office/drawing/2014/main" id="{31BFE14C-B214-426C-A4F3-3F404FEF1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541" y="3515531"/>
            <a:ext cx="4291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IS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87D41FC9-F8CC-4C36-B8A8-76A928FA8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973" y="3560392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SAT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F =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600" dirty="0">
                    <a:ea typeface="宋体" panose="02010600030101010101" pitchFamily="2" charset="-122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zh-CN" sz="1600" dirty="0">
                  <a:ea typeface="Cambria Math" panose="02040503050406030204" pitchFamily="18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</a:p>
            </p:txBody>
          </p:sp>
        </mc:Choice>
        <mc:Fallback xmlns="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blipFill>
                <a:blip r:embed="rId4"/>
                <a:stretch>
                  <a:fillRect l="-1050" t="-1163" b="-38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888C1293-984A-4F09-AB27-B1642FDA66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888C1293-984A-4F09-AB27-B1642FDA6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5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1916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1.</a:t>
            </a:r>
            <a:r>
              <a:rPr lang="en-US" altLang="zh-CN" sz="2000" dirty="0">
                <a:ea typeface="宋体" panose="02010600030101010101" pitchFamily="2" charset="-122"/>
              </a:rPr>
              <a:t> Independent-Set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8A671-38CD-4E8F-99EE-2DDF653C7C1A}"/>
              </a:ext>
            </a:extLst>
          </p:cNvPr>
          <p:cNvGrpSpPr/>
          <p:nvPr/>
        </p:nvGrpSpPr>
        <p:grpSpPr>
          <a:xfrm>
            <a:off x="835364" y="2005273"/>
            <a:ext cx="7234439" cy="981613"/>
            <a:chOff x="835363" y="2152204"/>
            <a:chExt cx="7234439" cy="98161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BB48C9D-7AEB-4882-B822-05DF3D26B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363" y="2152204"/>
              <a:ext cx="7234439" cy="9816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(G, k), where G is a graph and k is an integer,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to make F = true?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13D48C-0F87-4B28-933F-4F1E96501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3" y="2658028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46">
            <a:extLst>
              <a:ext uri="{FF2B5EF4-FFF2-40B4-BE49-F238E27FC236}">
                <a16:creationId xmlns:a16="http://schemas.microsoft.com/office/drawing/2014/main" id="{1AA5FA96-E716-40EC-AC97-79766044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48" y="318694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blipFill>
                <a:blip r:embed="rId3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46">
            <a:extLst>
              <a:ext uri="{FF2B5EF4-FFF2-40B4-BE49-F238E27FC236}">
                <a16:creationId xmlns:a16="http://schemas.microsoft.com/office/drawing/2014/main" id="{31BFE14C-B214-426C-A4F3-3F404FEF1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541" y="3515531"/>
            <a:ext cx="4291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IS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87D41FC9-F8CC-4C36-B8A8-76A928FA8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973" y="3560392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SAT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F =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600" dirty="0">
                    <a:ea typeface="宋体" panose="02010600030101010101" pitchFamily="2" charset="-122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zh-CN" sz="1600" dirty="0">
                  <a:ea typeface="Cambria Math" panose="02040503050406030204" pitchFamily="18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</a:p>
            </p:txBody>
          </p:sp>
        </mc:Choice>
        <mc:Fallback xmlns="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blipFill>
                <a:blip r:embed="rId4"/>
                <a:stretch>
                  <a:fillRect l="-1050" t="-1163" b="-38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9214E129-3176-4C8C-9D1C-66A77AA8F290}"/>
              </a:ext>
            </a:extLst>
          </p:cNvPr>
          <p:cNvSpPr/>
          <p:nvPr/>
        </p:nvSpPr>
        <p:spPr>
          <a:xfrm>
            <a:off x="8059980" y="5317954"/>
            <a:ext cx="57705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3DD0803-4033-4264-AE0C-76207BEAB5B7}"/>
              </a:ext>
            </a:extLst>
          </p:cNvPr>
          <p:cNvSpPr/>
          <p:nvPr/>
        </p:nvSpPr>
        <p:spPr>
          <a:xfrm>
            <a:off x="8066915" y="5850378"/>
            <a:ext cx="57705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47CA70E-1D3F-4815-A051-828351DE65E8}"/>
              </a:ext>
            </a:extLst>
          </p:cNvPr>
          <p:cNvGrpSpPr/>
          <p:nvPr/>
        </p:nvGrpSpPr>
        <p:grpSpPr>
          <a:xfrm>
            <a:off x="4613487" y="4401251"/>
            <a:ext cx="1268201" cy="1150834"/>
            <a:chOff x="5409060" y="4318416"/>
            <a:chExt cx="1268201" cy="115083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3A8E8F-6E27-4762-8596-B2B9EF225E2C}"/>
                </a:ext>
              </a:extLst>
            </p:cNvPr>
            <p:cNvSpPr/>
            <p:nvPr/>
          </p:nvSpPr>
          <p:spPr>
            <a:xfrm>
              <a:off x="5409060" y="4758345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5704170-16D1-4DAA-86A3-DC5CA9261DE9}"/>
                </a:ext>
              </a:extLst>
            </p:cNvPr>
            <p:cNvSpPr/>
            <p:nvPr/>
          </p:nvSpPr>
          <p:spPr>
            <a:xfrm>
              <a:off x="6009920" y="4318416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496AF39-40C8-421A-85B5-1357E739826C}"/>
                </a:ext>
              </a:extLst>
            </p:cNvPr>
            <p:cNvSpPr/>
            <p:nvPr/>
          </p:nvSpPr>
          <p:spPr>
            <a:xfrm>
              <a:off x="6401346" y="5423531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BB3273-4752-43F5-A2D0-392C62B44DFB}"/>
                </a:ext>
              </a:extLst>
            </p:cNvPr>
            <p:cNvSpPr/>
            <p:nvPr/>
          </p:nvSpPr>
          <p:spPr>
            <a:xfrm>
              <a:off x="6619556" y="474585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E22CA29-A929-4B21-8A06-2E99A3D8B239}"/>
                </a:ext>
              </a:extLst>
            </p:cNvPr>
            <p:cNvSpPr/>
            <p:nvPr/>
          </p:nvSpPr>
          <p:spPr>
            <a:xfrm>
              <a:off x="5612877" y="5423531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CB5B996E-B78D-4E52-A581-502DA1084E5F}"/>
                </a:ext>
              </a:extLst>
            </p:cNvPr>
            <p:cNvSpPr/>
            <p:nvPr/>
          </p:nvSpPr>
          <p:spPr>
            <a:xfrm>
              <a:off x="5409061" y="4343247"/>
              <a:ext cx="1248054" cy="1115154"/>
            </a:xfrm>
            <a:prstGeom prst="pent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E23EE6-C003-4FA8-BC75-3BECD2552E9D}"/>
                </a:ext>
              </a:extLst>
            </p:cNvPr>
            <p:cNvCxnSpPr>
              <a:stCxn id="5" idx="1"/>
              <a:endCxn id="5" idx="5"/>
            </p:cNvCxnSpPr>
            <p:nvPr/>
          </p:nvCxnSpPr>
          <p:spPr>
            <a:xfrm>
              <a:off x="5409062" y="4769197"/>
              <a:ext cx="12480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F8653E7-6AD1-4994-8DFA-0C97B77837B1}"/>
                </a:ext>
              </a:extLst>
            </p:cNvPr>
            <p:cNvCxnSpPr>
              <a:stCxn id="5" idx="2"/>
              <a:endCxn id="5" idx="5"/>
            </p:cNvCxnSpPr>
            <p:nvPr/>
          </p:nvCxnSpPr>
          <p:spPr>
            <a:xfrm flipV="1">
              <a:off x="5647419" y="4769197"/>
              <a:ext cx="1009695" cy="6892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A37EDB-2DD0-41EF-97A0-C540037FD969}"/>
                </a:ext>
              </a:extLst>
            </p:cNvPr>
            <p:cNvCxnSpPr>
              <a:stCxn id="5" idx="1"/>
              <a:endCxn id="5" idx="4"/>
            </p:cNvCxnSpPr>
            <p:nvPr/>
          </p:nvCxnSpPr>
          <p:spPr>
            <a:xfrm>
              <a:off x="5409062" y="4769197"/>
              <a:ext cx="1009695" cy="6892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8A59E0F-2623-441F-81A3-E848319734EA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 flipH="1">
              <a:off x="5647419" y="4343247"/>
              <a:ext cx="385669" cy="11151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F5A7878-810E-476E-9401-7515DD166EE1}"/>
                </a:ext>
              </a:extLst>
            </p:cNvPr>
            <p:cNvCxnSpPr>
              <a:stCxn id="5" idx="0"/>
              <a:endCxn id="5" idx="4"/>
            </p:cNvCxnSpPr>
            <p:nvPr/>
          </p:nvCxnSpPr>
          <p:spPr>
            <a:xfrm>
              <a:off x="6033088" y="4343247"/>
              <a:ext cx="385669" cy="11151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FE935EE-8CA6-4198-96D3-66A26BFB5093}"/>
              </a:ext>
            </a:extLst>
          </p:cNvPr>
          <p:cNvGrpSpPr/>
          <p:nvPr/>
        </p:nvGrpSpPr>
        <p:grpSpPr>
          <a:xfrm>
            <a:off x="6451083" y="4100636"/>
            <a:ext cx="614801" cy="522344"/>
            <a:chOff x="5910435" y="4412653"/>
            <a:chExt cx="614801" cy="52234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FB3427E-9A14-418F-997A-FC0D68BCCD5E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01EB377-4F34-43B0-BD92-708D25D6A0A8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4BCCA76-CCBD-4E93-878C-5BBDEAA9E472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49DA07FF-ED6B-461D-A934-97D7CAF3C068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C6DBB7B-5125-4B1C-830B-6B70BB630F69}"/>
              </a:ext>
            </a:extLst>
          </p:cNvPr>
          <p:cNvGrpSpPr/>
          <p:nvPr/>
        </p:nvGrpSpPr>
        <p:grpSpPr>
          <a:xfrm>
            <a:off x="6463974" y="4837596"/>
            <a:ext cx="614801" cy="522344"/>
            <a:chOff x="5910435" y="4412653"/>
            <a:chExt cx="614801" cy="52234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58D1EF8-0E1C-49C1-AFB3-93DD842B8B25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F369773-8CA5-438E-9457-1C637BA2BEEA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6AAF20A-E81B-412B-95A7-4C0B98B3B3A6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23F0E6C9-2985-41FF-83A9-A7CC952CC386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ED217DC-5B06-4456-811E-0D0ADD423EDE}"/>
              </a:ext>
            </a:extLst>
          </p:cNvPr>
          <p:cNvGrpSpPr/>
          <p:nvPr/>
        </p:nvGrpSpPr>
        <p:grpSpPr>
          <a:xfrm>
            <a:off x="6521679" y="5618813"/>
            <a:ext cx="614801" cy="522344"/>
            <a:chOff x="5910435" y="4412653"/>
            <a:chExt cx="614801" cy="522344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CE93041-F2F5-4086-B9C4-000325F0838E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F00AC73-CA3E-4A5E-B745-127973B0ABA8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1113DE0-76DD-4913-A3B2-F5D126CFD015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72DE4732-57EA-481D-9FF3-3DC17B51AC78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705AB0C-BD07-40F6-90E1-522C0975B313}"/>
              </a:ext>
            </a:extLst>
          </p:cNvPr>
          <p:cNvGrpSpPr/>
          <p:nvPr/>
        </p:nvGrpSpPr>
        <p:grpSpPr>
          <a:xfrm>
            <a:off x="7720685" y="4217018"/>
            <a:ext cx="732394" cy="683452"/>
            <a:chOff x="7045975" y="4314676"/>
            <a:chExt cx="641383" cy="546681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B8FE66C-6934-4217-ABA9-5C4A35939163}"/>
                </a:ext>
              </a:extLst>
            </p:cNvPr>
            <p:cNvSpPr/>
            <p:nvPr/>
          </p:nvSpPr>
          <p:spPr>
            <a:xfrm>
              <a:off x="7045975" y="481563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6346FF8-669C-4E76-805B-C147493CA916}"/>
                </a:ext>
              </a:extLst>
            </p:cNvPr>
            <p:cNvSpPr/>
            <p:nvPr/>
          </p:nvSpPr>
          <p:spPr>
            <a:xfrm>
              <a:off x="7629653" y="481563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F0A8432-3803-4F54-A208-A3AAEC41C081}"/>
                </a:ext>
              </a:extLst>
            </p:cNvPr>
            <p:cNvSpPr/>
            <p:nvPr/>
          </p:nvSpPr>
          <p:spPr>
            <a:xfrm>
              <a:off x="7058304" y="4314676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F56FD5C-0A5B-4F2D-91B4-042D0B3F0FB2}"/>
                </a:ext>
              </a:extLst>
            </p:cNvPr>
            <p:cNvSpPr/>
            <p:nvPr/>
          </p:nvSpPr>
          <p:spPr>
            <a:xfrm>
              <a:off x="7623009" y="4323570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70F02BB-2002-4009-A892-7B3F970F4531}"/>
                </a:ext>
              </a:extLst>
            </p:cNvPr>
            <p:cNvSpPr/>
            <p:nvPr/>
          </p:nvSpPr>
          <p:spPr>
            <a:xfrm>
              <a:off x="7074828" y="4351533"/>
              <a:ext cx="599242" cy="48296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17200F0-06F5-4FC6-8AD9-5F6665524B3A}"/>
                </a:ext>
              </a:extLst>
            </p:cNvPr>
            <p:cNvCxnSpPr/>
            <p:nvPr/>
          </p:nvCxnSpPr>
          <p:spPr>
            <a:xfrm flipH="1">
              <a:off x="7074828" y="4351533"/>
              <a:ext cx="599242" cy="4822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653F0D8-3318-4911-875B-B28BCFB46A93}"/>
                </a:ext>
              </a:extLst>
            </p:cNvPr>
            <p:cNvCxnSpPr/>
            <p:nvPr/>
          </p:nvCxnSpPr>
          <p:spPr>
            <a:xfrm>
              <a:off x="7074828" y="4351533"/>
              <a:ext cx="599242" cy="4822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B526951-6B16-4024-B1B9-4C37D4E2327A}"/>
              </a:ext>
            </a:extLst>
          </p:cNvPr>
          <p:cNvCxnSpPr/>
          <p:nvPr/>
        </p:nvCxnSpPr>
        <p:spPr>
          <a:xfrm>
            <a:off x="8095768" y="5328806"/>
            <a:ext cx="0" cy="5215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11203A8-C089-4ECB-85D8-10778A4EA9A5}"/>
                  </a:ext>
                </a:extLst>
              </p:cNvPr>
              <p:cNvSpPr txBox="1"/>
              <p:nvPr/>
            </p:nvSpPr>
            <p:spPr>
              <a:xfrm>
                <a:off x="8083230" y="5162127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11203A8-C089-4ECB-85D8-10778A4EA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30" y="5162127"/>
                <a:ext cx="41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1BF5013-7FDD-4317-BAAB-DF92ADC97604}"/>
                  </a:ext>
                </a:extLst>
              </p:cNvPr>
              <p:cNvSpPr txBox="1"/>
              <p:nvPr/>
            </p:nvSpPr>
            <p:spPr>
              <a:xfrm>
                <a:off x="7974116" y="583398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1BF5013-7FDD-4317-BAAB-DF92ADC976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4116" y="5833985"/>
                <a:ext cx="40267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6C54F9-BCBE-4132-BD50-A3A69E611403}"/>
                  </a:ext>
                </a:extLst>
              </p:cNvPr>
              <p:cNvSpPr txBox="1"/>
              <p:nvPr/>
            </p:nvSpPr>
            <p:spPr>
              <a:xfrm>
                <a:off x="4557120" y="5438129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6C54F9-BCBE-4132-BD50-A3A69E611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120" y="5438129"/>
                <a:ext cx="418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7655EC8-4177-4FF6-BD92-A24CD2643641}"/>
                  </a:ext>
                </a:extLst>
              </p:cNvPr>
              <p:cNvSpPr txBox="1"/>
              <p:nvPr/>
            </p:nvSpPr>
            <p:spPr>
              <a:xfrm>
                <a:off x="5108167" y="4116333"/>
                <a:ext cx="4138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7655EC8-4177-4FF6-BD92-A24CD2643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167" y="4116333"/>
                <a:ext cx="413831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A88BB0B-8AB1-4161-96D0-E40FF84C6E76}"/>
                  </a:ext>
                </a:extLst>
              </p:cNvPr>
              <p:cNvSpPr txBox="1"/>
              <p:nvPr/>
            </p:nvSpPr>
            <p:spPr>
              <a:xfrm>
                <a:off x="4275284" y="468407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A88BB0B-8AB1-4161-96D0-E40FF84C6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284" y="4684075"/>
                <a:ext cx="40267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20BD277-4146-47EC-9448-F4EB91C3CD59}"/>
                  </a:ext>
                </a:extLst>
              </p:cNvPr>
              <p:cNvSpPr txBox="1"/>
              <p:nvPr/>
            </p:nvSpPr>
            <p:spPr>
              <a:xfrm>
                <a:off x="5462141" y="5506366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20BD277-4146-47EC-9448-F4EB91C3C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141" y="5506366"/>
                <a:ext cx="40267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21FA5D2-CEA6-4FA2-9D07-42A08232F32A}"/>
                  </a:ext>
                </a:extLst>
              </p:cNvPr>
              <p:cNvSpPr txBox="1"/>
              <p:nvPr/>
            </p:nvSpPr>
            <p:spPr>
              <a:xfrm>
                <a:off x="5742706" y="4581232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i="1" baseline="-2500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2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21FA5D2-CEA6-4FA2-9D07-42A08232F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706" y="4581232"/>
                <a:ext cx="40267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2B8D4C1-7346-413B-A8F5-DE602B9ED8C1}"/>
                  </a:ext>
                </a:extLst>
              </p:cNvPr>
              <p:cNvSpPr txBox="1"/>
              <p:nvPr/>
            </p:nvSpPr>
            <p:spPr>
              <a:xfrm>
                <a:off x="6988770" y="4389784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2B8D4C1-7346-413B-A8F5-DE602B9ED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770" y="4389784"/>
                <a:ext cx="40267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D9B90C3-B66B-44C3-9CB1-A627A6444320}"/>
                  </a:ext>
                </a:extLst>
              </p:cNvPr>
              <p:cNvSpPr txBox="1"/>
              <p:nvPr/>
            </p:nvSpPr>
            <p:spPr>
              <a:xfrm>
                <a:off x="6593778" y="3815718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1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D9B90C3-B66B-44C3-9CB1-A627A6444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778" y="3815718"/>
                <a:ext cx="402674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72157-E6B4-4F1B-A9DA-BF52E76C013B}"/>
                  </a:ext>
                </a:extLst>
              </p:cNvPr>
              <p:cNvSpPr txBox="1"/>
              <p:nvPr/>
            </p:nvSpPr>
            <p:spPr>
              <a:xfrm>
                <a:off x="6179947" y="4430679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72157-E6B4-4F1B-A9DA-BF52E76C0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947" y="4430679"/>
                <a:ext cx="41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5D0B5D5-889D-4B27-9B6F-93D99AD18DD6}"/>
                  </a:ext>
                </a:extLst>
              </p:cNvPr>
              <p:cNvSpPr txBox="1"/>
              <p:nvPr/>
            </p:nvSpPr>
            <p:spPr>
              <a:xfrm>
                <a:off x="6613506" y="4559113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5D0B5D5-889D-4B27-9B6F-93D99AD18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3506" y="4559113"/>
                <a:ext cx="41800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574EB24-50C2-4D5A-BA94-66BCFC30013B}"/>
                  </a:ext>
                </a:extLst>
              </p:cNvPr>
              <p:cNvSpPr txBox="1"/>
              <p:nvPr/>
            </p:nvSpPr>
            <p:spPr>
              <a:xfrm>
                <a:off x="6113316" y="5120101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574EB24-50C2-4D5A-BA94-66BCFC300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316" y="5120101"/>
                <a:ext cx="402674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451FA01-C43D-444E-BC2B-758569381685}"/>
                  </a:ext>
                </a:extLst>
              </p:cNvPr>
              <p:cNvSpPr txBox="1"/>
              <p:nvPr/>
            </p:nvSpPr>
            <p:spPr>
              <a:xfrm>
                <a:off x="7012058" y="520014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451FA01-C43D-444E-BC2B-758569381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058" y="5200145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893FBB0-4DBD-4C23-AF31-C14744525202}"/>
                  </a:ext>
                </a:extLst>
              </p:cNvPr>
              <p:cNvSpPr txBox="1"/>
              <p:nvPr/>
            </p:nvSpPr>
            <p:spPr>
              <a:xfrm>
                <a:off x="6241448" y="5987915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893FBB0-4DBD-4C23-AF31-C1474452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448" y="5987915"/>
                <a:ext cx="41800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7F74B95-A2A5-4E58-937C-1064EFCA9CAA}"/>
                  </a:ext>
                </a:extLst>
              </p:cNvPr>
              <p:cNvSpPr txBox="1"/>
              <p:nvPr/>
            </p:nvSpPr>
            <p:spPr>
              <a:xfrm>
                <a:off x="6793347" y="5359678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7F74B95-A2A5-4E58-937C-1064EFCA9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3347" y="5359678"/>
                <a:ext cx="418000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BF14AF-CCC3-4817-9B80-6D99E3FF8749}"/>
                  </a:ext>
                </a:extLst>
              </p:cNvPr>
              <p:cNvSpPr txBox="1"/>
              <p:nvPr/>
            </p:nvSpPr>
            <p:spPr>
              <a:xfrm>
                <a:off x="7065884" y="5983029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BF14AF-CCC3-4817-9B80-6D99E3FF8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884" y="5983029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B85C24E-5028-433D-ADB0-F26273235BC7}"/>
                  </a:ext>
                </a:extLst>
              </p:cNvPr>
              <p:cNvSpPr txBox="1"/>
              <p:nvPr/>
            </p:nvSpPr>
            <p:spPr>
              <a:xfrm>
                <a:off x="7423600" y="4609924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B85C24E-5028-433D-ADB0-F26273235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600" y="4609924"/>
                <a:ext cx="41800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D5A364B-0475-474D-B546-1F25C0EAAC61}"/>
                  </a:ext>
                </a:extLst>
              </p:cNvPr>
              <p:cNvSpPr txBox="1"/>
              <p:nvPr/>
            </p:nvSpPr>
            <p:spPr>
              <a:xfrm>
                <a:off x="7448897" y="3973544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D5A364B-0475-474D-B546-1F25C0EAA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897" y="3973544"/>
                <a:ext cx="418000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85CF470-42E6-4A2B-BF86-63C160FC40CC}"/>
                  </a:ext>
                </a:extLst>
              </p:cNvPr>
              <p:cNvSpPr txBox="1"/>
              <p:nvPr/>
            </p:nvSpPr>
            <p:spPr>
              <a:xfrm>
                <a:off x="8379599" y="4763813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85CF470-42E6-4A2B-BF86-63C160FC4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599" y="4763813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F34E903-502D-483A-A1DA-DBF5DAE94411}"/>
                  </a:ext>
                </a:extLst>
              </p:cNvPr>
              <p:cNvSpPr txBox="1"/>
              <p:nvPr/>
            </p:nvSpPr>
            <p:spPr>
              <a:xfrm>
                <a:off x="8379599" y="4047540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F34E903-502D-483A-A1DA-DBF5DAE94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599" y="4047540"/>
                <a:ext cx="402674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Arrow: Right 99">
            <a:extLst>
              <a:ext uri="{FF2B5EF4-FFF2-40B4-BE49-F238E27FC236}">
                <a16:creationId xmlns:a16="http://schemas.microsoft.com/office/drawing/2014/main" id="{0122ADA8-4FFB-4643-BE62-9D973B3B7884}"/>
              </a:ext>
            </a:extLst>
          </p:cNvPr>
          <p:cNvSpPr/>
          <p:nvPr/>
        </p:nvSpPr>
        <p:spPr>
          <a:xfrm>
            <a:off x="3630966" y="4816101"/>
            <a:ext cx="420818" cy="2536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3">
                <a:extLst>
                  <a:ext uri="{FF2B5EF4-FFF2-40B4-BE49-F238E27FC236}">
                    <a16:creationId xmlns:a16="http://schemas.microsoft.com/office/drawing/2014/main" id="{DB1E2ADA-E1F9-4683-B596-7524400356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</p:txBody>
          </p:sp>
        </mc:Choice>
        <mc:Fallback xmlns="">
          <p:sp>
            <p:nvSpPr>
              <p:cNvPr id="73" name="Rectangle 3">
                <a:extLst>
                  <a:ext uri="{FF2B5EF4-FFF2-40B4-BE49-F238E27FC236}">
                    <a16:creationId xmlns:a16="http://schemas.microsoft.com/office/drawing/2014/main" id="{DB1E2ADA-E1F9-4683-B596-752440035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1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2358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FBAB02FD-0445-46C4-AE66-21992D57ED6E}"/>
              </a:ext>
            </a:extLst>
          </p:cNvPr>
          <p:cNvCxnSpPr>
            <a:endCxn id="131" idx="3"/>
          </p:cNvCxnSpPr>
          <p:nvPr/>
        </p:nvCxnSpPr>
        <p:spPr>
          <a:xfrm>
            <a:off x="7750206" y="4862831"/>
            <a:ext cx="355107" cy="10141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E2833F42-F8DB-498C-966B-B89D220DFC4A}"/>
              </a:ext>
            </a:extLst>
          </p:cNvPr>
          <p:cNvCxnSpPr>
            <a:cxnSpLocks/>
            <a:endCxn id="80" idx="1"/>
          </p:cNvCxnSpPr>
          <p:nvPr/>
        </p:nvCxnSpPr>
        <p:spPr>
          <a:xfrm flipH="1">
            <a:off x="8083230" y="4228137"/>
            <a:ext cx="332278" cy="108787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CF9A677C-C8AA-4202-8868-789FAC7ABF62}"/>
              </a:ext>
            </a:extLst>
          </p:cNvPr>
          <p:cNvCxnSpPr>
            <a:cxnSpLocks/>
          </p:cNvCxnSpPr>
          <p:nvPr/>
        </p:nvCxnSpPr>
        <p:spPr>
          <a:xfrm>
            <a:off x="6462943" y="4598633"/>
            <a:ext cx="71021" cy="1526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1.</a:t>
            </a:r>
            <a:r>
              <a:rPr lang="en-US" altLang="zh-CN" sz="2000" dirty="0">
                <a:ea typeface="宋体" panose="02010600030101010101" pitchFamily="2" charset="-122"/>
              </a:rPr>
              <a:t> Independent-Set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8A671-38CD-4E8F-99EE-2DDF653C7C1A}"/>
              </a:ext>
            </a:extLst>
          </p:cNvPr>
          <p:cNvGrpSpPr/>
          <p:nvPr/>
        </p:nvGrpSpPr>
        <p:grpSpPr>
          <a:xfrm>
            <a:off x="835364" y="2005273"/>
            <a:ext cx="7234439" cy="981613"/>
            <a:chOff x="835363" y="2152204"/>
            <a:chExt cx="7234439" cy="98161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BB48C9D-7AEB-4882-B822-05DF3D26B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363" y="2152204"/>
              <a:ext cx="7234439" cy="9816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(G, k), where G is a graph and k is an integer,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to make F = true?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13D48C-0F87-4B28-933F-4F1E96501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3" y="2658028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46">
            <a:extLst>
              <a:ext uri="{FF2B5EF4-FFF2-40B4-BE49-F238E27FC236}">
                <a16:creationId xmlns:a16="http://schemas.microsoft.com/office/drawing/2014/main" id="{1AA5FA96-E716-40EC-AC97-79766044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48" y="318694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blipFill>
                <a:blip r:embed="rId3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46">
            <a:extLst>
              <a:ext uri="{FF2B5EF4-FFF2-40B4-BE49-F238E27FC236}">
                <a16:creationId xmlns:a16="http://schemas.microsoft.com/office/drawing/2014/main" id="{31BFE14C-B214-426C-A4F3-3F404FEF1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541" y="3515531"/>
            <a:ext cx="4291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IS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87D41FC9-F8CC-4C36-B8A8-76A928FA8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973" y="3560392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SAT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F =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600" dirty="0">
                    <a:ea typeface="宋体" panose="02010600030101010101" pitchFamily="2" charset="-122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zh-CN" sz="1600" dirty="0">
                  <a:ea typeface="Cambria Math" panose="02040503050406030204" pitchFamily="18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</a:p>
            </p:txBody>
          </p:sp>
        </mc:Choice>
        <mc:Fallback xmlns="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blipFill>
                <a:blip r:embed="rId4"/>
                <a:stretch>
                  <a:fillRect l="-1050" t="-1163" b="-38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9214E129-3176-4C8C-9D1C-66A77AA8F290}"/>
              </a:ext>
            </a:extLst>
          </p:cNvPr>
          <p:cNvSpPr/>
          <p:nvPr/>
        </p:nvSpPr>
        <p:spPr>
          <a:xfrm>
            <a:off x="8059980" y="5317954"/>
            <a:ext cx="57705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3DD0803-4033-4264-AE0C-76207BEAB5B7}"/>
              </a:ext>
            </a:extLst>
          </p:cNvPr>
          <p:cNvSpPr/>
          <p:nvPr/>
        </p:nvSpPr>
        <p:spPr>
          <a:xfrm>
            <a:off x="8066915" y="5850378"/>
            <a:ext cx="57705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47CA70E-1D3F-4815-A051-828351DE65E8}"/>
              </a:ext>
            </a:extLst>
          </p:cNvPr>
          <p:cNvGrpSpPr/>
          <p:nvPr/>
        </p:nvGrpSpPr>
        <p:grpSpPr>
          <a:xfrm>
            <a:off x="4613487" y="4401251"/>
            <a:ext cx="1268201" cy="1150834"/>
            <a:chOff x="5409060" y="4318416"/>
            <a:chExt cx="1268201" cy="115083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3A8E8F-6E27-4762-8596-B2B9EF225E2C}"/>
                </a:ext>
              </a:extLst>
            </p:cNvPr>
            <p:cNvSpPr/>
            <p:nvPr/>
          </p:nvSpPr>
          <p:spPr>
            <a:xfrm>
              <a:off x="5409060" y="4758345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5704170-16D1-4DAA-86A3-DC5CA9261DE9}"/>
                </a:ext>
              </a:extLst>
            </p:cNvPr>
            <p:cNvSpPr/>
            <p:nvPr/>
          </p:nvSpPr>
          <p:spPr>
            <a:xfrm>
              <a:off x="6009920" y="4318416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496AF39-40C8-421A-85B5-1357E739826C}"/>
                </a:ext>
              </a:extLst>
            </p:cNvPr>
            <p:cNvSpPr/>
            <p:nvPr/>
          </p:nvSpPr>
          <p:spPr>
            <a:xfrm>
              <a:off x="6401346" y="5423531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BB3273-4752-43F5-A2D0-392C62B44DFB}"/>
                </a:ext>
              </a:extLst>
            </p:cNvPr>
            <p:cNvSpPr/>
            <p:nvPr/>
          </p:nvSpPr>
          <p:spPr>
            <a:xfrm>
              <a:off x="6619556" y="474585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E22CA29-A929-4B21-8A06-2E99A3D8B239}"/>
                </a:ext>
              </a:extLst>
            </p:cNvPr>
            <p:cNvSpPr/>
            <p:nvPr/>
          </p:nvSpPr>
          <p:spPr>
            <a:xfrm>
              <a:off x="5612877" y="5423531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CB5B996E-B78D-4E52-A581-502DA1084E5F}"/>
                </a:ext>
              </a:extLst>
            </p:cNvPr>
            <p:cNvSpPr/>
            <p:nvPr/>
          </p:nvSpPr>
          <p:spPr>
            <a:xfrm>
              <a:off x="5409061" y="4343247"/>
              <a:ext cx="1248054" cy="1115154"/>
            </a:xfrm>
            <a:prstGeom prst="pent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E23EE6-C003-4FA8-BC75-3BECD2552E9D}"/>
                </a:ext>
              </a:extLst>
            </p:cNvPr>
            <p:cNvCxnSpPr>
              <a:stCxn id="5" idx="1"/>
              <a:endCxn id="5" idx="5"/>
            </p:cNvCxnSpPr>
            <p:nvPr/>
          </p:nvCxnSpPr>
          <p:spPr>
            <a:xfrm>
              <a:off x="5409062" y="4769197"/>
              <a:ext cx="12480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F8653E7-6AD1-4994-8DFA-0C97B77837B1}"/>
                </a:ext>
              </a:extLst>
            </p:cNvPr>
            <p:cNvCxnSpPr>
              <a:stCxn id="5" idx="2"/>
              <a:endCxn id="5" idx="5"/>
            </p:cNvCxnSpPr>
            <p:nvPr/>
          </p:nvCxnSpPr>
          <p:spPr>
            <a:xfrm flipV="1">
              <a:off x="5647419" y="4769197"/>
              <a:ext cx="1009695" cy="6892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A37EDB-2DD0-41EF-97A0-C540037FD969}"/>
                </a:ext>
              </a:extLst>
            </p:cNvPr>
            <p:cNvCxnSpPr>
              <a:stCxn id="5" idx="1"/>
              <a:endCxn id="5" idx="4"/>
            </p:cNvCxnSpPr>
            <p:nvPr/>
          </p:nvCxnSpPr>
          <p:spPr>
            <a:xfrm>
              <a:off x="5409062" y="4769197"/>
              <a:ext cx="1009695" cy="6892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8A59E0F-2623-441F-81A3-E848319734EA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 flipH="1">
              <a:off x="5647419" y="4343247"/>
              <a:ext cx="385669" cy="11151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F5A7878-810E-476E-9401-7515DD166EE1}"/>
                </a:ext>
              </a:extLst>
            </p:cNvPr>
            <p:cNvCxnSpPr>
              <a:stCxn id="5" idx="0"/>
              <a:endCxn id="5" idx="4"/>
            </p:cNvCxnSpPr>
            <p:nvPr/>
          </p:nvCxnSpPr>
          <p:spPr>
            <a:xfrm>
              <a:off x="6033088" y="4343247"/>
              <a:ext cx="385669" cy="11151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FE935EE-8CA6-4198-96D3-66A26BFB5093}"/>
              </a:ext>
            </a:extLst>
          </p:cNvPr>
          <p:cNvGrpSpPr/>
          <p:nvPr/>
        </p:nvGrpSpPr>
        <p:grpSpPr>
          <a:xfrm>
            <a:off x="6451083" y="4100636"/>
            <a:ext cx="614801" cy="522344"/>
            <a:chOff x="5910435" y="4412653"/>
            <a:chExt cx="614801" cy="52234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FB3427E-9A14-418F-997A-FC0D68BCCD5E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01EB377-4F34-43B0-BD92-708D25D6A0A8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4BCCA76-CCBD-4E93-878C-5BBDEAA9E472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49DA07FF-ED6B-461D-A934-97D7CAF3C068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C6DBB7B-5125-4B1C-830B-6B70BB630F69}"/>
              </a:ext>
            </a:extLst>
          </p:cNvPr>
          <p:cNvGrpSpPr/>
          <p:nvPr/>
        </p:nvGrpSpPr>
        <p:grpSpPr>
          <a:xfrm>
            <a:off x="6463974" y="4837596"/>
            <a:ext cx="614801" cy="522344"/>
            <a:chOff x="5910435" y="4412653"/>
            <a:chExt cx="614801" cy="52234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58D1EF8-0E1C-49C1-AFB3-93DD842B8B25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F369773-8CA5-438E-9457-1C637BA2BEEA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6AAF20A-E81B-412B-95A7-4C0B98B3B3A6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23F0E6C9-2985-41FF-83A9-A7CC952CC386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ED217DC-5B06-4456-811E-0D0ADD423EDE}"/>
              </a:ext>
            </a:extLst>
          </p:cNvPr>
          <p:cNvGrpSpPr/>
          <p:nvPr/>
        </p:nvGrpSpPr>
        <p:grpSpPr>
          <a:xfrm>
            <a:off x="6521679" y="5618813"/>
            <a:ext cx="614801" cy="522344"/>
            <a:chOff x="5910435" y="4412653"/>
            <a:chExt cx="614801" cy="522344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CE93041-F2F5-4086-B9C4-000325F0838E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F00AC73-CA3E-4A5E-B745-127973B0ABA8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1113DE0-76DD-4913-A3B2-F5D126CFD015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72DE4732-57EA-481D-9FF3-3DC17B51AC78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705AB0C-BD07-40F6-90E1-522C0975B313}"/>
              </a:ext>
            </a:extLst>
          </p:cNvPr>
          <p:cNvGrpSpPr/>
          <p:nvPr/>
        </p:nvGrpSpPr>
        <p:grpSpPr>
          <a:xfrm>
            <a:off x="7720685" y="4217018"/>
            <a:ext cx="732394" cy="683452"/>
            <a:chOff x="7045975" y="4314676"/>
            <a:chExt cx="641383" cy="546681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B8FE66C-6934-4217-ABA9-5C4A35939163}"/>
                </a:ext>
              </a:extLst>
            </p:cNvPr>
            <p:cNvSpPr/>
            <p:nvPr/>
          </p:nvSpPr>
          <p:spPr>
            <a:xfrm>
              <a:off x="7045975" y="481563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6346FF8-669C-4E76-805B-C147493CA916}"/>
                </a:ext>
              </a:extLst>
            </p:cNvPr>
            <p:cNvSpPr/>
            <p:nvPr/>
          </p:nvSpPr>
          <p:spPr>
            <a:xfrm>
              <a:off x="7629653" y="481563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F0A8432-3803-4F54-A208-A3AAEC41C081}"/>
                </a:ext>
              </a:extLst>
            </p:cNvPr>
            <p:cNvSpPr/>
            <p:nvPr/>
          </p:nvSpPr>
          <p:spPr>
            <a:xfrm>
              <a:off x="7058304" y="4314676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F56FD5C-0A5B-4F2D-91B4-042D0B3F0FB2}"/>
                </a:ext>
              </a:extLst>
            </p:cNvPr>
            <p:cNvSpPr/>
            <p:nvPr/>
          </p:nvSpPr>
          <p:spPr>
            <a:xfrm>
              <a:off x="7623009" y="4323570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70F02BB-2002-4009-A892-7B3F970F4531}"/>
                </a:ext>
              </a:extLst>
            </p:cNvPr>
            <p:cNvSpPr/>
            <p:nvPr/>
          </p:nvSpPr>
          <p:spPr>
            <a:xfrm>
              <a:off x="7074828" y="4351533"/>
              <a:ext cx="599242" cy="48296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17200F0-06F5-4FC6-8AD9-5F6665524B3A}"/>
                </a:ext>
              </a:extLst>
            </p:cNvPr>
            <p:cNvCxnSpPr/>
            <p:nvPr/>
          </p:nvCxnSpPr>
          <p:spPr>
            <a:xfrm flipH="1">
              <a:off x="7074828" y="4351533"/>
              <a:ext cx="599242" cy="4822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653F0D8-3318-4911-875B-B28BCFB46A93}"/>
                </a:ext>
              </a:extLst>
            </p:cNvPr>
            <p:cNvCxnSpPr/>
            <p:nvPr/>
          </p:nvCxnSpPr>
          <p:spPr>
            <a:xfrm>
              <a:off x="7074828" y="4351533"/>
              <a:ext cx="599242" cy="4822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B526951-6B16-4024-B1B9-4C37D4E2327A}"/>
              </a:ext>
            </a:extLst>
          </p:cNvPr>
          <p:cNvCxnSpPr/>
          <p:nvPr/>
        </p:nvCxnSpPr>
        <p:spPr>
          <a:xfrm>
            <a:off x="8095768" y="5328806"/>
            <a:ext cx="0" cy="5215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11203A8-C089-4ECB-85D8-10778A4EA9A5}"/>
                  </a:ext>
                </a:extLst>
              </p:cNvPr>
              <p:cNvSpPr txBox="1"/>
              <p:nvPr/>
            </p:nvSpPr>
            <p:spPr>
              <a:xfrm>
                <a:off x="8083230" y="5162127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11203A8-C089-4ECB-85D8-10778A4EA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30" y="5162127"/>
                <a:ext cx="41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1BF5013-7FDD-4317-BAAB-DF92ADC97604}"/>
                  </a:ext>
                </a:extLst>
              </p:cNvPr>
              <p:cNvSpPr txBox="1"/>
              <p:nvPr/>
            </p:nvSpPr>
            <p:spPr>
              <a:xfrm>
                <a:off x="7974116" y="583398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1BF5013-7FDD-4317-BAAB-DF92ADC976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4116" y="5833985"/>
                <a:ext cx="40267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6C54F9-BCBE-4132-BD50-A3A69E611403}"/>
                  </a:ext>
                </a:extLst>
              </p:cNvPr>
              <p:cNvSpPr txBox="1"/>
              <p:nvPr/>
            </p:nvSpPr>
            <p:spPr>
              <a:xfrm>
                <a:off x="4557120" y="5438129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6C54F9-BCBE-4132-BD50-A3A69E611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120" y="5438129"/>
                <a:ext cx="418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7655EC8-4177-4FF6-BD92-A24CD2643641}"/>
                  </a:ext>
                </a:extLst>
              </p:cNvPr>
              <p:cNvSpPr txBox="1"/>
              <p:nvPr/>
            </p:nvSpPr>
            <p:spPr>
              <a:xfrm>
                <a:off x="5108167" y="4116333"/>
                <a:ext cx="4138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7655EC8-4177-4FF6-BD92-A24CD2643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167" y="4116333"/>
                <a:ext cx="413831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A88BB0B-8AB1-4161-96D0-E40FF84C6E76}"/>
                  </a:ext>
                </a:extLst>
              </p:cNvPr>
              <p:cNvSpPr txBox="1"/>
              <p:nvPr/>
            </p:nvSpPr>
            <p:spPr>
              <a:xfrm>
                <a:off x="4275284" y="468407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A88BB0B-8AB1-4161-96D0-E40FF84C6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284" y="4684075"/>
                <a:ext cx="40267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20BD277-4146-47EC-9448-F4EB91C3CD59}"/>
                  </a:ext>
                </a:extLst>
              </p:cNvPr>
              <p:cNvSpPr txBox="1"/>
              <p:nvPr/>
            </p:nvSpPr>
            <p:spPr>
              <a:xfrm>
                <a:off x="5462141" y="5506366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20BD277-4146-47EC-9448-F4EB91C3C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141" y="5506366"/>
                <a:ext cx="40267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21FA5D2-CEA6-4FA2-9D07-42A08232F32A}"/>
                  </a:ext>
                </a:extLst>
              </p:cNvPr>
              <p:cNvSpPr txBox="1"/>
              <p:nvPr/>
            </p:nvSpPr>
            <p:spPr>
              <a:xfrm>
                <a:off x="5742706" y="4581232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i="1" baseline="-2500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2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21FA5D2-CEA6-4FA2-9D07-42A08232F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706" y="4581232"/>
                <a:ext cx="40267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2B8D4C1-7346-413B-A8F5-DE602B9ED8C1}"/>
                  </a:ext>
                </a:extLst>
              </p:cNvPr>
              <p:cNvSpPr txBox="1"/>
              <p:nvPr/>
            </p:nvSpPr>
            <p:spPr>
              <a:xfrm>
                <a:off x="6988770" y="4389784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2B8D4C1-7346-413B-A8F5-DE602B9ED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770" y="4389784"/>
                <a:ext cx="40267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D9B90C3-B66B-44C3-9CB1-A627A6444320}"/>
                  </a:ext>
                </a:extLst>
              </p:cNvPr>
              <p:cNvSpPr txBox="1"/>
              <p:nvPr/>
            </p:nvSpPr>
            <p:spPr>
              <a:xfrm>
                <a:off x="6593778" y="3815718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1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D9B90C3-B66B-44C3-9CB1-A627A6444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778" y="3815718"/>
                <a:ext cx="402674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72157-E6B4-4F1B-A9DA-BF52E76C013B}"/>
                  </a:ext>
                </a:extLst>
              </p:cNvPr>
              <p:cNvSpPr txBox="1"/>
              <p:nvPr/>
            </p:nvSpPr>
            <p:spPr>
              <a:xfrm>
                <a:off x="6179947" y="4430679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72157-E6B4-4F1B-A9DA-BF52E76C0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947" y="4430679"/>
                <a:ext cx="41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5D0B5D5-889D-4B27-9B6F-93D99AD18DD6}"/>
                  </a:ext>
                </a:extLst>
              </p:cNvPr>
              <p:cNvSpPr txBox="1"/>
              <p:nvPr/>
            </p:nvSpPr>
            <p:spPr>
              <a:xfrm>
                <a:off x="6613506" y="4559113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5D0B5D5-889D-4B27-9B6F-93D99AD18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3506" y="4559113"/>
                <a:ext cx="41800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574EB24-50C2-4D5A-BA94-66BCFC30013B}"/>
                  </a:ext>
                </a:extLst>
              </p:cNvPr>
              <p:cNvSpPr txBox="1"/>
              <p:nvPr/>
            </p:nvSpPr>
            <p:spPr>
              <a:xfrm>
                <a:off x="6113316" y="5120101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574EB24-50C2-4D5A-BA94-66BCFC300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316" y="5120101"/>
                <a:ext cx="402674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451FA01-C43D-444E-BC2B-758569381685}"/>
                  </a:ext>
                </a:extLst>
              </p:cNvPr>
              <p:cNvSpPr txBox="1"/>
              <p:nvPr/>
            </p:nvSpPr>
            <p:spPr>
              <a:xfrm>
                <a:off x="7012058" y="520014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451FA01-C43D-444E-BC2B-758569381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058" y="5200145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893FBB0-4DBD-4C23-AF31-C14744525202}"/>
                  </a:ext>
                </a:extLst>
              </p:cNvPr>
              <p:cNvSpPr txBox="1"/>
              <p:nvPr/>
            </p:nvSpPr>
            <p:spPr>
              <a:xfrm>
                <a:off x="6241448" y="5987915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893FBB0-4DBD-4C23-AF31-C1474452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448" y="5987915"/>
                <a:ext cx="41800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7F74B95-A2A5-4E58-937C-1064EFCA9CAA}"/>
                  </a:ext>
                </a:extLst>
              </p:cNvPr>
              <p:cNvSpPr txBox="1"/>
              <p:nvPr/>
            </p:nvSpPr>
            <p:spPr>
              <a:xfrm>
                <a:off x="6793347" y="5359678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7F74B95-A2A5-4E58-937C-1064EFCA9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3347" y="5359678"/>
                <a:ext cx="418000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BF14AF-CCC3-4817-9B80-6D99E3FF8749}"/>
                  </a:ext>
                </a:extLst>
              </p:cNvPr>
              <p:cNvSpPr txBox="1"/>
              <p:nvPr/>
            </p:nvSpPr>
            <p:spPr>
              <a:xfrm>
                <a:off x="7065884" y="5983029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BF14AF-CCC3-4817-9B80-6D99E3FF8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884" y="5983029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B85C24E-5028-433D-ADB0-F26273235BC7}"/>
                  </a:ext>
                </a:extLst>
              </p:cNvPr>
              <p:cNvSpPr txBox="1"/>
              <p:nvPr/>
            </p:nvSpPr>
            <p:spPr>
              <a:xfrm>
                <a:off x="7423600" y="4609924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B85C24E-5028-433D-ADB0-F26273235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600" y="4609924"/>
                <a:ext cx="41800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D5A364B-0475-474D-B546-1F25C0EAAC61}"/>
                  </a:ext>
                </a:extLst>
              </p:cNvPr>
              <p:cNvSpPr txBox="1"/>
              <p:nvPr/>
            </p:nvSpPr>
            <p:spPr>
              <a:xfrm>
                <a:off x="7448897" y="3973544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D5A364B-0475-474D-B546-1F25C0EAA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897" y="3973544"/>
                <a:ext cx="418000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85CF470-42E6-4A2B-BF86-63C160FC40CC}"/>
                  </a:ext>
                </a:extLst>
              </p:cNvPr>
              <p:cNvSpPr txBox="1"/>
              <p:nvPr/>
            </p:nvSpPr>
            <p:spPr>
              <a:xfrm>
                <a:off x="8379599" y="4763813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85CF470-42E6-4A2B-BF86-63C160FC4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599" y="4763813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F34E903-502D-483A-A1DA-DBF5DAE94411}"/>
                  </a:ext>
                </a:extLst>
              </p:cNvPr>
              <p:cNvSpPr txBox="1"/>
              <p:nvPr/>
            </p:nvSpPr>
            <p:spPr>
              <a:xfrm>
                <a:off x="8379599" y="4047540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F34E903-502D-483A-A1DA-DBF5DAE94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599" y="4047540"/>
                <a:ext cx="402674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Arrow: Right 99">
            <a:extLst>
              <a:ext uri="{FF2B5EF4-FFF2-40B4-BE49-F238E27FC236}">
                <a16:creationId xmlns:a16="http://schemas.microsoft.com/office/drawing/2014/main" id="{0122ADA8-4FFB-4643-BE62-9D973B3B7884}"/>
              </a:ext>
            </a:extLst>
          </p:cNvPr>
          <p:cNvSpPr/>
          <p:nvPr/>
        </p:nvSpPr>
        <p:spPr>
          <a:xfrm>
            <a:off x="3630966" y="4816101"/>
            <a:ext cx="420818" cy="2536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C969817-D74F-46D8-902F-C9C64089F6CC}"/>
              </a:ext>
            </a:extLst>
          </p:cNvPr>
          <p:cNvCxnSpPr>
            <a:stCxn id="5" idx="0"/>
            <a:endCxn id="59" idx="0"/>
          </p:cNvCxnSpPr>
          <p:nvPr/>
        </p:nvCxnSpPr>
        <p:spPr>
          <a:xfrm flipV="1">
            <a:off x="5237515" y="4112093"/>
            <a:ext cx="1528748" cy="31398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3C057E35-6E5A-4276-B4A3-E408A8CA2663}"/>
              </a:ext>
            </a:extLst>
          </p:cNvPr>
          <p:cNvCxnSpPr>
            <a:cxnSpLocks/>
            <a:endCxn id="66" idx="0"/>
          </p:cNvCxnSpPr>
          <p:nvPr/>
        </p:nvCxnSpPr>
        <p:spPr>
          <a:xfrm flipV="1">
            <a:off x="5884709" y="4849053"/>
            <a:ext cx="894445" cy="137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C47CBB17-8940-44D1-B4E5-A83BD499D7D6}"/>
              </a:ext>
            </a:extLst>
          </p:cNvPr>
          <p:cNvSpPr/>
          <p:nvPr/>
        </p:nvSpPr>
        <p:spPr>
          <a:xfrm>
            <a:off x="5885895" y="4261282"/>
            <a:ext cx="1873188" cy="776707"/>
          </a:xfrm>
          <a:custGeom>
            <a:avLst/>
            <a:gdLst>
              <a:gd name="connsiteX0" fmla="*/ 0 w 1873188"/>
              <a:gd name="connsiteY0" fmla="*/ 612559 h 776707"/>
              <a:gd name="connsiteX1" fmla="*/ 1065321 w 1873188"/>
              <a:gd name="connsiteY1" fmla="*/ 736846 h 776707"/>
              <a:gd name="connsiteX2" fmla="*/ 1873188 w 1873188"/>
              <a:gd name="connsiteY2" fmla="*/ 0 h 77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3188" h="776707">
                <a:moveTo>
                  <a:pt x="0" y="612559"/>
                </a:moveTo>
                <a:cubicBezTo>
                  <a:pt x="376561" y="725749"/>
                  <a:pt x="753123" y="838939"/>
                  <a:pt x="1065321" y="736846"/>
                </a:cubicBezTo>
                <a:cubicBezTo>
                  <a:pt x="1377519" y="634753"/>
                  <a:pt x="1625353" y="317376"/>
                  <a:pt x="1873188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61DB278C-F62B-4FA3-853A-1A50FBF46933}"/>
              </a:ext>
            </a:extLst>
          </p:cNvPr>
          <p:cNvCxnSpPr>
            <a:cxnSpLocks/>
            <a:endCxn id="71" idx="0"/>
          </p:cNvCxnSpPr>
          <p:nvPr/>
        </p:nvCxnSpPr>
        <p:spPr>
          <a:xfrm>
            <a:off x="5655910" y="5534021"/>
            <a:ext cx="1180949" cy="962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AE7CA4E1-AEF2-41FC-A377-9AC433364A48}"/>
              </a:ext>
            </a:extLst>
          </p:cNvPr>
          <p:cNvSpPr/>
          <p:nvPr/>
        </p:nvSpPr>
        <p:spPr>
          <a:xfrm>
            <a:off x="5637320" y="5353235"/>
            <a:ext cx="2441360" cy="435973"/>
          </a:xfrm>
          <a:custGeom>
            <a:avLst/>
            <a:gdLst>
              <a:gd name="connsiteX0" fmla="*/ 0 w 2441360"/>
              <a:gd name="connsiteY0" fmla="*/ 168676 h 435973"/>
              <a:gd name="connsiteX1" fmla="*/ 914400 w 2441360"/>
              <a:gd name="connsiteY1" fmla="*/ 435006 h 435973"/>
              <a:gd name="connsiteX2" fmla="*/ 1997476 w 2441360"/>
              <a:gd name="connsiteY2" fmla="*/ 248575 h 435973"/>
              <a:gd name="connsiteX3" fmla="*/ 2441360 w 2441360"/>
              <a:gd name="connsiteY3" fmla="*/ 0 h 43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360" h="435973">
                <a:moveTo>
                  <a:pt x="0" y="168676"/>
                </a:moveTo>
                <a:cubicBezTo>
                  <a:pt x="290743" y="295183"/>
                  <a:pt x="581487" y="421690"/>
                  <a:pt x="914400" y="435006"/>
                </a:cubicBezTo>
                <a:cubicBezTo>
                  <a:pt x="1247313" y="448322"/>
                  <a:pt x="1742983" y="321076"/>
                  <a:pt x="1997476" y="248575"/>
                </a:cubicBezTo>
                <a:cubicBezTo>
                  <a:pt x="2251969" y="176074"/>
                  <a:pt x="2346664" y="88037"/>
                  <a:pt x="2441360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1A8CF24A-3DAE-4036-80A6-0E9091B50D40}"/>
              </a:ext>
            </a:extLst>
          </p:cNvPr>
          <p:cNvSpPr/>
          <p:nvPr/>
        </p:nvSpPr>
        <p:spPr>
          <a:xfrm>
            <a:off x="4856085" y="5353235"/>
            <a:ext cx="2303351" cy="567249"/>
          </a:xfrm>
          <a:custGeom>
            <a:avLst/>
            <a:gdLst>
              <a:gd name="connsiteX0" fmla="*/ 0 w 2303351"/>
              <a:gd name="connsiteY0" fmla="*/ 186431 h 567249"/>
              <a:gd name="connsiteX1" fmla="*/ 798991 w 2303351"/>
              <a:gd name="connsiteY1" fmla="*/ 541538 h 567249"/>
              <a:gd name="connsiteX2" fmla="*/ 2157274 w 2303351"/>
              <a:gd name="connsiteY2" fmla="*/ 479394 h 567249"/>
              <a:gd name="connsiteX3" fmla="*/ 2201663 w 2303351"/>
              <a:gd name="connsiteY3" fmla="*/ 0 h 56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3351" h="567249">
                <a:moveTo>
                  <a:pt x="0" y="186431"/>
                </a:moveTo>
                <a:cubicBezTo>
                  <a:pt x="219722" y="339571"/>
                  <a:pt x="439445" y="492711"/>
                  <a:pt x="798991" y="541538"/>
                </a:cubicBezTo>
                <a:cubicBezTo>
                  <a:pt x="1158537" y="590365"/>
                  <a:pt x="1923495" y="569650"/>
                  <a:pt x="2157274" y="479394"/>
                </a:cubicBezTo>
                <a:cubicBezTo>
                  <a:pt x="2391053" y="389138"/>
                  <a:pt x="2296358" y="194569"/>
                  <a:pt x="2201663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B4AE958-FE1B-4556-BF32-234EE1CCF32A}"/>
              </a:ext>
            </a:extLst>
          </p:cNvPr>
          <p:cNvSpPr/>
          <p:nvPr/>
        </p:nvSpPr>
        <p:spPr>
          <a:xfrm>
            <a:off x="4847208" y="5539666"/>
            <a:ext cx="2254928" cy="796402"/>
          </a:xfrm>
          <a:custGeom>
            <a:avLst/>
            <a:gdLst>
              <a:gd name="connsiteX0" fmla="*/ 0 w 2254928"/>
              <a:gd name="connsiteY0" fmla="*/ 0 h 796402"/>
              <a:gd name="connsiteX1" fmla="*/ 1091953 w 2254928"/>
              <a:gd name="connsiteY1" fmla="*/ 763480 h 796402"/>
              <a:gd name="connsiteX2" fmla="*/ 2254928 w 2254928"/>
              <a:gd name="connsiteY2" fmla="*/ 585926 h 79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4928" h="796402">
                <a:moveTo>
                  <a:pt x="0" y="0"/>
                </a:moveTo>
                <a:cubicBezTo>
                  <a:pt x="358066" y="332913"/>
                  <a:pt x="716132" y="665826"/>
                  <a:pt x="1091953" y="763480"/>
                </a:cubicBezTo>
                <a:cubicBezTo>
                  <a:pt x="1467774" y="861134"/>
                  <a:pt x="1861351" y="723530"/>
                  <a:pt x="2254928" y="585926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1B3E2265-051F-417C-9F83-C30AC379D274}"/>
              </a:ext>
            </a:extLst>
          </p:cNvPr>
          <p:cNvSpPr/>
          <p:nvPr/>
        </p:nvSpPr>
        <p:spPr>
          <a:xfrm>
            <a:off x="4643021" y="4420704"/>
            <a:ext cx="1837678" cy="426504"/>
          </a:xfrm>
          <a:custGeom>
            <a:avLst/>
            <a:gdLst>
              <a:gd name="connsiteX0" fmla="*/ 0 w 1837678"/>
              <a:gd name="connsiteY0" fmla="*/ 426504 h 426504"/>
              <a:gd name="connsiteX1" fmla="*/ 1171853 w 1837678"/>
              <a:gd name="connsiteY1" fmla="*/ 9253 h 426504"/>
              <a:gd name="connsiteX2" fmla="*/ 1837678 w 1837678"/>
              <a:gd name="connsiteY2" fmla="*/ 177929 h 42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37678" h="426504">
                <a:moveTo>
                  <a:pt x="0" y="426504"/>
                </a:moveTo>
                <a:cubicBezTo>
                  <a:pt x="432786" y="238593"/>
                  <a:pt x="865573" y="50682"/>
                  <a:pt x="1171853" y="9253"/>
                </a:cubicBezTo>
                <a:cubicBezTo>
                  <a:pt x="1478133" y="-32176"/>
                  <a:pt x="1657905" y="72876"/>
                  <a:pt x="1837678" y="177929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9D296CE-0F72-49F8-A3C9-4E7F9BEC1B39}"/>
              </a:ext>
            </a:extLst>
          </p:cNvPr>
          <p:cNvSpPr/>
          <p:nvPr/>
        </p:nvSpPr>
        <p:spPr>
          <a:xfrm>
            <a:off x="4634144" y="4873841"/>
            <a:ext cx="3116062" cy="274465"/>
          </a:xfrm>
          <a:custGeom>
            <a:avLst/>
            <a:gdLst>
              <a:gd name="connsiteX0" fmla="*/ 0 w 3116062"/>
              <a:gd name="connsiteY0" fmla="*/ 0 h 274465"/>
              <a:gd name="connsiteX1" fmla="*/ 1287262 w 3116062"/>
              <a:gd name="connsiteY1" fmla="*/ 248575 h 274465"/>
              <a:gd name="connsiteX2" fmla="*/ 2423604 w 3116062"/>
              <a:gd name="connsiteY2" fmla="*/ 239697 h 274465"/>
              <a:gd name="connsiteX3" fmla="*/ 3116062 w 3116062"/>
              <a:gd name="connsiteY3" fmla="*/ 8877 h 27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6062" h="274465">
                <a:moveTo>
                  <a:pt x="0" y="0"/>
                </a:moveTo>
                <a:cubicBezTo>
                  <a:pt x="441664" y="104313"/>
                  <a:pt x="883328" y="208626"/>
                  <a:pt x="1287262" y="248575"/>
                </a:cubicBezTo>
                <a:cubicBezTo>
                  <a:pt x="1691196" y="288524"/>
                  <a:pt x="2118804" y="279647"/>
                  <a:pt x="2423604" y="239697"/>
                </a:cubicBezTo>
                <a:cubicBezTo>
                  <a:pt x="2728404" y="199747"/>
                  <a:pt x="2922233" y="104312"/>
                  <a:pt x="3116062" y="8877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60AE3A1C-4607-470D-9D2B-1355E17DA923}"/>
              </a:ext>
            </a:extLst>
          </p:cNvPr>
          <p:cNvSpPr/>
          <p:nvPr/>
        </p:nvSpPr>
        <p:spPr>
          <a:xfrm>
            <a:off x="4634144" y="4873841"/>
            <a:ext cx="1917576" cy="1251751"/>
          </a:xfrm>
          <a:custGeom>
            <a:avLst/>
            <a:gdLst>
              <a:gd name="connsiteX0" fmla="*/ 0 w 1917576"/>
              <a:gd name="connsiteY0" fmla="*/ 0 h 1251751"/>
              <a:gd name="connsiteX1" fmla="*/ 656947 w 1917576"/>
              <a:gd name="connsiteY1" fmla="*/ 843378 h 1251751"/>
              <a:gd name="connsiteX2" fmla="*/ 1917576 w 1917576"/>
              <a:gd name="connsiteY2" fmla="*/ 1251751 h 125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7576" h="1251751">
                <a:moveTo>
                  <a:pt x="0" y="0"/>
                </a:moveTo>
                <a:cubicBezTo>
                  <a:pt x="168675" y="317376"/>
                  <a:pt x="337351" y="634753"/>
                  <a:pt x="656947" y="843378"/>
                </a:cubicBezTo>
                <a:cubicBezTo>
                  <a:pt x="976543" y="1052003"/>
                  <a:pt x="1447059" y="1151877"/>
                  <a:pt x="1917576" y="1251751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FC70BA35-5E35-4E80-8F9D-FAB03DA51429}"/>
              </a:ext>
            </a:extLst>
          </p:cNvPr>
          <p:cNvCxnSpPr>
            <a:cxnSpLocks/>
          </p:cNvCxnSpPr>
          <p:nvPr/>
        </p:nvCxnSpPr>
        <p:spPr>
          <a:xfrm flipH="1">
            <a:off x="6845321" y="4596820"/>
            <a:ext cx="187661" cy="10334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26AD66D1-1A23-42EF-A22F-794EFBFBC9B1}"/>
              </a:ext>
            </a:extLst>
          </p:cNvPr>
          <p:cNvCxnSpPr>
            <a:cxnSpLocks/>
          </p:cNvCxnSpPr>
          <p:nvPr/>
        </p:nvCxnSpPr>
        <p:spPr>
          <a:xfrm>
            <a:off x="7006587" y="4578499"/>
            <a:ext cx="1071172" cy="7439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3408C004-CA1A-404D-9C41-E8FABA038EDD}"/>
              </a:ext>
            </a:extLst>
          </p:cNvPr>
          <p:cNvSpPr/>
          <p:nvPr/>
        </p:nvSpPr>
        <p:spPr>
          <a:xfrm>
            <a:off x="6489577" y="4616388"/>
            <a:ext cx="1615736" cy="1260629"/>
          </a:xfrm>
          <a:custGeom>
            <a:avLst/>
            <a:gdLst>
              <a:gd name="connsiteX0" fmla="*/ 0 w 1615736"/>
              <a:gd name="connsiteY0" fmla="*/ 0 h 1260629"/>
              <a:gd name="connsiteX1" fmla="*/ 452761 w 1615736"/>
              <a:gd name="connsiteY1" fmla="*/ 115410 h 1260629"/>
              <a:gd name="connsiteX2" fmla="*/ 914400 w 1615736"/>
              <a:gd name="connsiteY2" fmla="*/ 372862 h 1260629"/>
              <a:gd name="connsiteX3" fmla="*/ 1615736 w 1615736"/>
              <a:gd name="connsiteY3" fmla="*/ 1260629 h 126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5736" h="1260629">
                <a:moveTo>
                  <a:pt x="0" y="0"/>
                </a:moveTo>
                <a:cubicBezTo>
                  <a:pt x="150180" y="26633"/>
                  <a:pt x="300361" y="53266"/>
                  <a:pt x="452761" y="115410"/>
                </a:cubicBezTo>
                <a:cubicBezTo>
                  <a:pt x="605161" y="177554"/>
                  <a:pt x="720571" y="181992"/>
                  <a:pt x="914400" y="372862"/>
                </a:cubicBezTo>
                <a:cubicBezTo>
                  <a:pt x="1108229" y="563732"/>
                  <a:pt x="1361982" y="912180"/>
                  <a:pt x="1615736" y="1260629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9384EFFA-60A7-48A4-97DF-032ADD8322C6}"/>
              </a:ext>
            </a:extLst>
          </p:cNvPr>
          <p:cNvSpPr/>
          <p:nvPr/>
        </p:nvSpPr>
        <p:spPr>
          <a:xfrm rot="21406391">
            <a:off x="6498598" y="4925633"/>
            <a:ext cx="1242873" cy="373186"/>
          </a:xfrm>
          <a:custGeom>
            <a:avLst/>
            <a:gdLst>
              <a:gd name="connsiteX0" fmla="*/ 0 w 1242873"/>
              <a:gd name="connsiteY0" fmla="*/ 435006 h 435006"/>
              <a:gd name="connsiteX1" fmla="*/ 790112 w 1242873"/>
              <a:gd name="connsiteY1" fmla="*/ 301841 h 435006"/>
              <a:gd name="connsiteX2" fmla="*/ 1242873 w 1242873"/>
              <a:gd name="connsiteY2" fmla="*/ 0 h 43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2873" h="435006">
                <a:moveTo>
                  <a:pt x="0" y="435006"/>
                </a:moveTo>
                <a:cubicBezTo>
                  <a:pt x="291483" y="404674"/>
                  <a:pt x="582967" y="374342"/>
                  <a:pt x="790112" y="301841"/>
                </a:cubicBezTo>
                <a:cubicBezTo>
                  <a:pt x="997257" y="229340"/>
                  <a:pt x="1120065" y="114670"/>
                  <a:pt x="1242873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F9B72726-3FA5-4FED-80C3-E26D1839EAE7}"/>
              </a:ext>
            </a:extLst>
          </p:cNvPr>
          <p:cNvSpPr/>
          <p:nvPr/>
        </p:nvSpPr>
        <p:spPr>
          <a:xfrm>
            <a:off x="6551720" y="5885895"/>
            <a:ext cx="1544715" cy="475180"/>
          </a:xfrm>
          <a:custGeom>
            <a:avLst/>
            <a:gdLst>
              <a:gd name="connsiteX0" fmla="*/ 0 w 1544715"/>
              <a:gd name="connsiteY0" fmla="*/ 230820 h 475180"/>
              <a:gd name="connsiteX1" fmla="*/ 417251 w 1544715"/>
              <a:gd name="connsiteY1" fmla="*/ 461639 h 475180"/>
              <a:gd name="connsiteX2" fmla="*/ 1100831 w 1544715"/>
              <a:gd name="connsiteY2" fmla="*/ 399495 h 475180"/>
              <a:gd name="connsiteX3" fmla="*/ 1544715 w 1544715"/>
              <a:gd name="connsiteY3" fmla="*/ 0 h 47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4715" h="475180">
                <a:moveTo>
                  <a:pt x="0" y="230820"/>
                </a:moveTo>
                <a:cubicBezTo>
                  <a:pt x="116889" y="332173"/>
                  <a:pt x="233779" y="433527"/>
                  <a:pt x="417251" y="461639"/>
                </a:cubicBezTo>
                <a:cubicBezTo>
                  <a:pt x="600723" y="489752"/>
                  <a:pt x="912920" y="476435"/>
                  <a:pt x="1100831" y="399495"/>
                </a:cubicBezTo>
                <a:cubicBezTo>
                  <a:pt x="1288742" y="322555"/>
                  <a:pt x="1416728" y="161277"/>
                  <a:pt x="1544715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Text Box 46">
            <a:extLst>
              <a:ext uri="{FF2B5EF4-FFF2-40B4-BE49-F238E27FC236}">
                <a16:creationId xmlns:a16="http://schemas.microsoft.com/office/drawing/2014/main" id="{E2F876CF-4FBC-4947-8C8E-F9D8D0179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980" y="6254783"/>
            <a:ext cx="808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6)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2D0A61A5-226F-4843-B4B0-94D59EC074BE}"/>
              </a:ext>
            </a:extLst>
          </p:cNvPr>
          <p:cNvSpPr/>
          <p:nvPr/>
        </p:nvSpPr>
        <p:spPr>
          <a:xfrm>
            <a:off x="4864963" y="4891596"/>
            <a:ext cx="3604097" cy="1625822"/>
          </a:xfrm>
          <a:custGeom>
            <a:avLst/>
            <a:gdLst>
              <a:gd name="connsiteX0" fmla="*/ 0 w 3604097"/>
              <a:gd name="connsiteY0" fmla="*/ 656948 h 1625822"/>
              <a:gd name="connsiteX1" fmla="*/ 417251 w 3604097"/>
              <a:gd name="connsiteY1" fmla="*/ 1305018 h 1625822"/>
              <a:gd name="connsiteX2" fmla="*/ 1580225 w 3604097"/>
              <a:gd name="connsiteY2" fmla="*/ 1615736 h 1625822"/>
              <a:gd name="connsiteX3" fmla="*/ 2867487 w 3604097"/>
              <a:gd name="connsiteY3" fmla="*/ 1509204 h 1625822"/>
              <a:gd name="connsiteX4" fmla="*/ 3524435 w 3604097"/>
              <a:gd name="connsiteY4" fmla="*/ 1109709 h 1625822"/>
              <a:gd name="connsiteX5" fmla="*/ 3568823 w 3604097"/>
              <a:gd name="connsiteY5" fmla="*/ 0 h 162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04097" h="1625822">
                <a:moveTo>
                  <a:pt x="0" y="656948"/>
                </a:moveTo>
                <a:cubicBezTo>
                  <a:pt x="76940" y="901084"/>
                  <a:pt x="153880" y="1145220"/>
                  <a:pt x="417251" y="1305018"/>
                </a:cubicBezTo>
                <a:cubicBezTo>
                  <a:pt x="680622" y="1464816"/>
                  <a:pt x="1171852" y="1581705"/>
                  <a:pt x="1580225" y="1615736"/>
                </a:cubicBezTo>
                <a:cubicBezTo>
                  <a:pt x="1988598" y="1649767"/>
                  <a:pt x="2543452" y="1593542"/>
                  <a:pt x="2867487" y="1509204"/>
                </a:cubicBezTo>
                <a:cubicBezTo>
                  <a:pt x="3191522" y="1424866"/>
                  <a:pt x="3407546" y="1361243"/>
                  <a:pt x="3524435" y="1109709"/>
                </a:cubicBezTo>
                <a:cubicBezTo>
                  <a:pt x="3641324" y="858175"/>
                  <a:pt x="3605073" y="429087"/>
                  <a:pt x="3568823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Rectangle 3">
                <a:extLst>
                  <a:ext uri="{FF2B5EF4-FFF2-40B4-BE49-F238E27FC236}">
                    <a16:creationId xmlns:a16="http://schemas.microsoft.com/office/drawing/2014/main" id="{E7BC5011-0572-4F13-8139-3658132120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</p:txBody>
          </p:sp>
        </mc:Choice>
        <mc:Fallback xmlns="">
          <p:sp>
            <p:nvSpPr>
              <p:cNvPr id="101" name="Rectangle 3">
                <a:extLst>
                  <a:ext uri="{FF2B5EF4-FFF2-40B4-BE49-F238E27FC236}">
                    <a16:creationId xmlns:a16="http://schemas.microsoft.com/office/drawing/2014/main" id="{E7BC5011-0572-4F13-8139-365813212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1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1C85328-BC9B-485F-AF2B-DEBB78142EBD}"/>
              </a:ext>
            </a:extLst>
          </p:cNvPr>
          <p:cNvSpPr/>
          <p:nvPr/>
        </p:nvSpPr>
        <p:spPr>
          <a:xfrm>
            <a:off x="6836636" y="4307080"/>
            <a:ext cx="1546788" cy="1333144"/>
          </a:xfrm>
          <a:custGeom>
            <a:avLst/>
            <a:gdLst>
              <a:gd name="connsiteX0" fmla="*/ 0 w 1546788"/>
              <a:gd name="connsiteY0" fmla="*/ 1333144 h 1333144"/>
              <a:gd name="connsiteX1" fmla="*/ 777667 w 1546788"/>
              <a:gd name="connsiteY1" fmla="*/ 982767 h 1333144"/>
              <a:gd name="connsiteX2" fmla="*/ 1546788 w 1546788"/>
              <a:gd name="connsiteY2" fmla="*/ 0 h 133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6788" h="1333144">
                <a:moveTo>
                  <a:pt x="0" y="1333144"/>
                </a:moveTo>
                <a:cubicBezTo>
                  <a:pt x="259934" y="1269051"/>
                  <a:pt x="519869" y="1204958"/>
                  <a:pt x="777667" y="982767"/>
                </a:cubicBezTo>
                <a:cubicBezTo>
                  <a:pt x="1035465" y="760576"/>
                  <a:pt x="1291126" y="380288"/>
                  <a:pt x="1546788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43495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8122</TotalTime>
  <Words>4203</Words>
  <Application>Microsoft Office PowerPoint</Application>
  <PresentationFormat>On-screen Show (4:3)</PresentationFormat>
  <Paragraphs>301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宋体</vt:lpstr>
      <vt:lpstr>Cambria Math</vt:lpstr>
      <vt:lpstr>Lucida Handwriting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794</cp:revision>
  <cp:lastPrinted>2001-01-16T17:12:14Z</cp:lastPrinted>
  <dcterms:created xsi:type="dcterms:W3CDTF">1999-07-13T19:55:20Z</dcterms:created>
  <dcterms:modified xsi:type="dcterms:W3CDTF">2025-04-21T18:18:09Z</dcterms:modified>
</cp:coreProperties>
</file>