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752" r:id="rId2"/>
    <p:sldId id="787" r:id="rId3"/>
    <p:sldId id="853" r:id="rId4"/>
    <p:sldId id="852" r:id="rId5"/>
    <p:sldId id="767" r:id="rId6"/>
    <p:sldId id="744" r:id="rId7"/>
    <p:sldId id="748" r:id="rId8"/>
    <p:sldId id="747" r:id="rId9"/>
    <p:sldId id="746" r:id="rId10"/>
    <p:sldId id="738" r:id="rId11"/>
    <p:sldId id="749" r:id="rId12"/>
    <p:sldId id="750" r:id="rId13"/>
    <p:sldId id="743" r:id="rId14"/>
    <p:sldId id="756" r:id="rId15"/>
    <p:sldId id="755" r:id="rId16"/>
    <p:sldId id="771" r:id="rId17"/>
    <p:sldId id="770" r:id="rId18"/>
    <p:sldId id="846" r:id="rId19"/>
    <p:sldId id="773" r:id="rId20"/>
    <p:sldId id="772" r:id="rId21"/>
    <p:sldId id="763" r:id="rId22"/>
    <p:sldId id="776" r:id="rId23"/>
    <p:sldId id="775" r:id="rId24"/>
    <p:sldId id="847" r:id="rId25"/>
    <p:sldId id="848" r:id="rId26"/>
    <p:sldId id="849" r:id="rId27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CC33"/>
    <a:srgbClr val="FFCC00"/>
    <a:srgbClr val="DE3ED3"/>
    <a:srgbClr val="FFCCFF"/>
    <a:srgbClr val="FF3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45" autoAdjust="0"/>
    <p:restoredTop sz="91657" autoAdjust="0"/>
  </p:normalViewPr>
  <p:slideViewPr>
    <p:cSldViewPr snapToGrid="0">
      <p:cViewPr varScale="1">
        <p:scale>
          <a:sx n="108" d="100"/>
          <a:sy n="108" d="100"/>
        </p:scale>
        <p:origin x="118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2" name="Text Box 49">
            <a:extLst>
              <a:ext uri="{FF2B5EF4-FFF2-40B4-BE49-F238E27FC236}">
                <a16:creationId xmlns:a16="http://schemas.microsoft.com/office/drawing/2014/main" id="{4A68493D-6DA6-8F12-E951-F5F2DEE35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996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35: Polynomial-time reduction and </a:t>
            </a:r>
            <a:r>
              <a:rPr lang="en-US" altLang="zh-CN" sz="1200">
                <a:ea typeface="宋体" panose="02010600030101010101" pitchFamily="2" charset="-122"/>
              </a:rPr>
              <a:t>Cook Theorem</a:t>
            </a:r>
            <a:endParaRPr lang="en-US" altLang="zh-CN" sz="12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45797B50-D028-2A57-3A6A-1D0783D8A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654849"/>
            <a:ext cx="7571624" cy="69905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A theory for realizing computational difficulties, i.e., infeasibility, of problems (in particular, those encountered in practice.) </a:t>
            </a:r>
          </a:p>
        </p:txBody>
      </p:sp>
    </p:spTree>
    <p:extLst>
      <p:ext uri="{BB962C8B-B14F-4D97-AF65-F5344CB8AC3E}">
        <p14:creationId xmlns:p14="http://schemas.microsoft.com/office/powerpoint/2010/main" val="1357867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73638-29BA-C0BB-8190-BAC20ABA8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C28A84FC-9F68-B819-FB3B-6DADCB2A2A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290E6AB3-5207-6FD5-E53D-7989BFD16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1513305"/>
            <a:ext cx="7440468" cy="69905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If a problem Q can be solved in </a:t>
            </a:r>
            <a:r>
              <a:rPr lang="en-US" altLang="en-US" sz="2000" dirty="0">
                <a:solidFill>
                  <a:srgbClr val="FF0000"/>
                </a:solidFill>
              </a:rPr>
              <a:t>polynomial time</a:t>
            </a:r>
            <a:r>
              <a:rPr lang="en-US" altLang="en-US" sz="2000" dirty="0"/>
              <a:t>, i.e., in time O(</a:t>
            </a:r>
            <a:r>
              <a:rPr lang="en-US" altLang="en-US" sz="2000" dirty="0" err="1"/>
              <a:t>n</a:t>
            </a:r>
            <a:r>
              <a:rPr lang="en-US" altLang="en-US" sz="2000" baseline="30000" dirty="0" err="1"/>
              <a:t>c</a:t>
            </a:r>
            <a:r>
              <a:rPr lang="en-US" altLang="en-US" sz="2000" dirty="0"/>
              <a:t>) for a constant c, then we consider Q </a:t>
            </a:r>
            <a:r>
              <a:rPr lang="en-US" altLang="en-US" sz="2000" dirty="0">
                <a:solidFill>
                  <a:srgbClr val="FF0000"/>
                </a:solidFill>
              </a:rPr>
              <a:t>feasible</a:t>
            </a:r>
            <a:r>
              <a:rPr lang="en-US" altLang="en-US" sz="2000" dirty="0"/>
              <a:t>.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364A1EA-8853-F3B6-D0B8-D97953C8C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2237008"/>
            <a:ext cx="7440468" cy="4400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Let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P</a:t>
            </a:r>
            <a:r>
              <a:rPr lang="en-US" altLang="en-US" sz="2000" dirty="0"/>
              <a:t> to be the class of all problems solvable in polynomial time. 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2B393EC4-53D7-0C87-B115-06B1ECFCC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654849"/>
            <a:ext cx="7571624" cy="69905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A theory for realizing computational difficulties, i.e., infeasibility, of problems (in particular, those encountered in practice.) </a:t>
            </a:r>
          </a:p>
        </p:txBody>
      </p:sp>
    </p:spTree>
    <p:extLst>
      <p:ext uri="{BB962C8B-B14F-4D97-AF65-F5344CB8AC3E}">
        <p14:creationId xmlns:p14="http://schemas.microsoft.com/office/powerpoint/2010/main" val="1116762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D282A-D47F-AD40-C50E-9CECE6E6E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DA99D211-2A9C-E22C-7242-E420F0312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5F3E5985-D8ED-3877-8824-F11D847B89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1513305"/>
            <a:ext cx="7440468" cy="69905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If a problem Q can be solved in </a:t>
            </a:r>
            <a:r>
              <a:rPr lang="en-US" altLang="en-US" sz="2000" dirty="0">
                <a:solidFill>
                  <a:srgbClr val="FF0000"/>
                </a:solidFill>
              </a:rPr>
              <a:t>polynomial time</a:t>
            </a:r>
            <a:r>
              <a:rPr lang="en-US" altLang="en-US" sz="2000" dirty="0"/>
              <a:t>, i.e., in time O(</a:t>
            </a:r>
            <a:r>
              <a:rPr lang="en-US" altLang="en-US" sz="2000" dirty="0" err="1"/>
              <a:t>n</a:t>
            </a:r>
            <a:r>
              <a:rPr lang="en-US" altLang="en-US" sz="2000" baseline="30000" dirty="0" err="1"/>
              <a:t>c</a:t>
            </a:r>
            <a:r>
              <a:rPr lang="en-US" altLang="en-US" sz="2000" dirty="0"/>
              <a:t>) for a constant c, then we consider Q </a:t>
            </a:r>
            <a:r>
              <a:rPr lang="en-US" altLang="en-US" sz="2000" dirty="0">
                <a:solidFill>
                  <a:srgbClr val="FF0000"/>
                </a:solidFill>
              </a:rPr>
              <a:t>feasible</a:t>
            </a:r>
            <a:r>
              <a:rPr lang="en-US" altLang="en-US" sz="2000" dirty="0"/>
              <a:t>.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83E61FA2-F097-AF8D-6580-5B30BE95D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2237008"/>
            <a:ext cx="7440468" cy="4400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Let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P</a:t>
            </a:r>
            <a:r>
              <a:rPr lang="en-US" altLang="en-US" sz="2000" dirty="0"/>
              <a:t> to be the class of all problems solvable in polynomial time.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040F93AD-3F18-6016-6BF4-29F7AD4DB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1" y="2804459"/>
            <a:ext cx="7440468" cy="4400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Examples. </a:t>
            </a:r>
            <a:r>
              <a:rPr lang="en-US" altLang="en-US" sz="2000" dirty="0"/>
              <a:t>All problems we have studied in this class are in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P</a:t>
            </a:r>
            <a:r>
              <a:rPr lang="en-US" altLang="en-US" sz="2000" dirty="0"/>
              <a:t>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F374906-6FCE-06B8-5150-F88628DB2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3196293"/>
            <a:ext cx="7440468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Sorting:</a:t>
            </a:r>
            <a:r>
              <a:rPr lang="en-US" altLang="en-US" sz="1600" dirty="0"/>
              <a:t>	O(n log n) = O(n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0C87FA-9C1F-5DE9-A16A-1B7A29951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3552775"/>
            <a:ext cx="7440468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Longest Common Subsequence</a:t>
            </a:r>
            <a:r>
              <a:rPr lang="en-US" altLang="en-US" sz="1600" dirty="0"/>
              <a:t>:	O(n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4BC39C0-9996-A46F-57E6-A0FFF5B93F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3942091"/>
            <a:ext cx="7440468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Many graph problems </a:t>
            </a:r>
            <a:r>
              <a:rPr lang="en-US" altLang="en-US" sz="1600" dirty="0"/>
              <a:t>solvable based on DFS and BFS: 	O(</a:t>
            </a:r>
            <a:r>
              <a:rPr lang="en-US" altLang="en-US" sz="1600" dirty="0" err="1"/>
              <a:t>m+n</a:t>
            </a:r>
            <a:r>
              <a:rPr lang="en-US" altLang="en-US" sz="1600" dirty="0"/>
              <a:t>) = O(L)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02613ED-AA7D-36F8-2CE8-7A5984F61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4347388"/>
            <a:ext cx="7440468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Single Source Shortest Path: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B2E66720-C671-7B95-F4D2-66CE31DB7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2390" y="4661227"/>
            <a:ext cx="6431385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 err="1"/>
              <a:t>Dijktra</a:t>
            </a:r>
            <a:r>
              <a:rPr lang="en-US" altLang="en-US" sz="1400" dirty="0"/>
              <a:t>: O(n</a:t>
            </a:r>
            <a:r>
              <a:rPr lang="en-US" altLang="en-US" sz="1400" baseline="30000" dirty="0"/>
              <a:t>2</a:t>
            </a:r>
            <a:r>
              <a:rPr lang="en-US" altLang="en-US" sz="1400" dirty="0"/>
              <a:t>) or O(m log n) = O(n</a:t>
            </a:r>
            <a:r>
              <a:rPr lang="en-US" altLang="en-US" sz="1400" baseline="30000" dirty="0"/>
              <a:t>3</a:t>
            </a:r>
            <a:r>
              <a:rPr lang="en-US" altLang="en-US" sz="1400" dirty="0"/>
              <a:t>),	Bellman-Ford: O(nm) = O(n</a:t>
            </a:r>
            <a:r>
              <a:rPr lang="en-US" altLang="en-US" sz="1400" baseline="30000" dirty="0"/>
              <a:t>3</a:t>
            </a:r>
            <a:r>
              <a:rPr lang="en-US" altLang="en-US" sz="1400" dirty="0"/>
              <a:t>)   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67EB6DE6-7110-A9BC-DCFA-82147228A6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5010578"/>
            <a:ext cx="7440468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All-Pairs Shortest Path: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20753EC-27C2-FA4A-50C9-B9776B2FB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2390" y="5315539"/>
            <a:ext cx="6431385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Floyd-</a:t>
            </a:r>
            <a:r>
              <a:rPr lang="en-US" altLang="en-US" sz="1400" dirty="0" err="1"/>
              <a:t>Warshall</a:t>
            </a:r>
            <a:r>
              <a:rPr lang="en-US" altLang="en-US" sz="1400" dirty="0"/>
              <a:t>: O(n</a:t>
            </a:r>
            <a:r>
              <a:rPr lang="en-US" altLang="en-US" sz="1400" baseline="30000" dirty="0"/>
              <a:t>3</a:t>
            </a:r>
            <a:r>
              <a:rPr lang="en-US" altLang="en-US" sz="1400" dirty="0"/>
              <a:t>),		Johnson: O(nm log n) = O(n</a:t>
            </a:r>
            <a:r>
              <a:rPr lang="en-US" altLang="en-US" sz="1400" baseline="30000" dirty="0"/>
              <a:t>4</a:t>
            </a:r>
            <a:r>
              <a:rPr lang="en-US" altLang="en-US" sz="1400" dirty="0"/>
              <a:t>)   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3ACE25B9-07A1-6FFE-3024-07C74A68D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5672322"/>
            <a:ext cx="7440468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Minimum Spanning Tree:</a:t>
            </a:r>
            <a:r>
              <a:rPr lang="en-US" altLang="en-US" sz="1600" dirty="0"/>
              <a:t>	O(n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 or O(m log n) = O(n</a:t>
            </a:r>
            <a:r>
              <a:rPr lang="en-US" altLang="en-US" sz="1600" baseline="30000" dirty="0"/>
              <a:t>3</a:t>
            </a:r>
            <a:r>
              <a:rPr lang="en-US" altLang="en-US" sz="1600" dirty="0"/>
              <a:t>), 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46AADDC2-E20B-7A7D-7E05-563232293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6110361"/>
            <a:ext cx="7440468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Bipartite Graph Matching:</a:t>
            </a:r>
            <a:r>
              <a:rPr lang="en-US" altLang="en-US" sz="1600" dirty="0"/>
              <a:t>	O(nm) = O(n</a:t>
            </a:r>
            <a:r>
              <a:rPr lang="en-US" altLang="en-US" sz="1600" baseline="30000" dirty="0"/>
              <a:t>3</a:t>
            </a:r>
            <a:r>
              <a:rPr lang="en-US" altLang="en-US" sz="1600" dirty="0"/>
              <a:t>), 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091BE193-C76C-C7FA-820A-0C2CE7B88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654849"/>
            <a:ext cx="7571624" cy="69905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A theory for realizing computational difficulties, i.e., infeasibility, of problems (in particular, those encountered in practice.) </a:t>
            </a:r>
          </a:p>
        </p:txBody>
      </p:sp>
    </p:spTree>
    <p:extLst>
      <p:ext uri="{BB962C8B-B14F-4D97-AF65-F5344CB8AC3E}">
        <p14:creationId xmlns:p14="http://schemas.microsoft.com/office/powerpoint/2010/main" val="3028190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71418A6-7861-47DD-A54C-EE79060E0537}"/>
              </a:ext>
            </a:extLst>
          </p:cNvPr>
          <p:cNvGrpSpPr/>
          <p:nvPr/>
        </p:nvGrpSpPr>
        <p:grpSpPr>
          <a:xfrm>
            <a:off x="848355" y="933287"/>
            <a:ext cx="7351693" cy="1667870"/>
            <a:chOff x="759580" y="880142"/>
            <a:chExt cx="6981748" cy="1809792"/>
          </a:xfrm>
        </p:grpSpPr>
        <p:sp>
          <p:nvSpPr>
            <p:cNvPr id="17" name="Rectangle 3">
              <a:extLst>
                <a:ext uri="{FF2B5EF4-FFF2-40B4-BE49-F238E27FC236}">
                  <a16:creationId xmlns:a16="http://schemas.microsoft.com/office/drawing/2014/main" id="{50753798-A062-4A9D-811A-B9761450AC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79" y="1219902"/>
              <a:ext cx="6863228" cy="145076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Q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NP</a:t>
              </a:r>
              <a:r>
                <a:rPr lang="en-US" altLang="en-US" sz="1400" dirty="0"/>
                <a:t> if Q is a decision problem and there is an algorithm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 such that for any instance x of Q:</a:t>
              </a:r>
            </a:p>
            <a:p>
              <a:pPr>
                <a:buAutoNum type="arabicPeriod"/>
              </a:pPr>
              <a:r>
                <a:rPr lang="en-US" altLang="en-US" sz="1400" dirty="0"/>
                <a:t>If x is a yes-instance, then there is a y such that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1;</a:t>
              </a:r>
            </a:p>
            <a:p>
              <a:pPr>
                <a:buFontTx/>
                <a:buAutoNum type="arabicPeriod"/>
              </a:pPr>
              <a:r>
                <a:rPr lang="en-US" altLang="en-US" sz="1400" dirty="0"/>
                <a:t>If x is a no-instance, then for all y,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0; </a:t>
              </a:r>
            </a:p>
            <a:p>
              <a:pPr>
                <a:buAutoNum type="arabicPeriod"/>
              </a:pPr>
              <a:r>
                <a:rPr lang="en-US" altLang="en-US" sz="1400" dirty="0"/>
                <a:t>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runs in time polynomial in |x|. </a:t>
              </a:r>
            </a:p>
            <a:p>
              <a:pPr marL="0" indent="0">
                <a:buNone/>
              </a:pPr>
              <a:r>
                <a:rPr lang="en-US" altLang="en-US" sz="1400" dirty="0"/>
                <a:t> 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623A624-88DD-417A-B5D7-9758682B12B7}"/>
                </a:ext>
              </a:extLst>
            </p:cNvPr>
            <p:cNvSpPr/>
            <p:nvPr/>
          </p:nvSpPr>
          <p:spPr>
            <a:xfrm>
              <a:off x="759580" y="880142"/>
              <a:ext cx="6981748" cy="18097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3" name="Rectangle 3">
              <a:extLst>
                <a:ext uri="{FF2B5EF4-FFF2-40B4-BE49-F238E27FC236}">
                  <a16:creationId xmlns:a16="http://schemas.microsoft.com/office/drawing/2014/main" id="{63D5DF53-6E49-45DD-A1F1-04C4C5ED52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81" y="880142"/>
              <a:ext cx="6863226" cy="31834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P </a:t>
              </a:r>
              <a:r>
                <a:rPr lang="en-US" altLang="en-US" sz="1400" dirty="0"/>
                <a:t>if it can be solved in polynomial time. 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C8667DB-0D82-48BE-93E3-D8F04989D6F3}"/>
                </a:ext>
              </a:extLst>
            </p:cNvPr>
            <p:cNvCxnSpPr/>
            <p:nvPr/>
          </p:nvCxnSpPr>
          <p:spPr>
            <a:xfrm>
              <a:off x="759580" y="1219903"/>
              <a:ext cx="69817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58342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BE6FA4C2-F88E-479D-A35E-7067670CA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742966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Discussions.</a:t>
            </a: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FE62CC7E-6CE8-4544-B591-47711B049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8" y="3160789"/>
            <a:ext cx="7440469" cy="9495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800" dirty="0"/>
              <a:t>In general, decision problems and their corresponding optimization problems have similar complexity, i.e., either both solvable in poly-time or both not. Thus, we will focus on decision problems.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E13ADB4-922E-4B58-A346-EDE0AA80900A}"/>
              </a:ext>
            </a:extLst>
          </p:cNvPr>
          <p:cNvGrpSpPr/>
          <p:nvPr/>
        </p:nvGrpSpPr>
        <p:grpSpPr>
          <a:xfrm>
            <a:off x="848355" y="933287"/>
            <a:ext cx="7351693" cy="1667870"/>
            <a:chOff x="759580" y="880142"/>
            <a:chExt cx="6981748" cy="1809792"/>
          </a:xfrm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95EEF34A-A9D6-4CDB-9F8F-192748DF40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79" y="1219902"/>
              <a:ext cx="6863228" cy="145076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Q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NP</a:t>
              </a:r>
              <a:r>
                <a:rPr lang="en-US" altLang="en-US" sz="1400" dirty="0"/>
                <a:t> if Q is a decision problem and there is an algorithm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 such that for any instance x of Q:</a:t>
              </a:r>
            </a:p>
            <a:p>
              <a:pPr>
                <a:buAutoNum type="arabicPeriod"/>
              </a:pPr>
              <a:r>
                <a:rPr lang="en-US" altLang="en-US" sz="1400" dirty="0"/>
                <a:t>If x is a yes-instance, then there is a y such that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1;</a:t>
              </a:r>
            </a:p>
            <a:p>
              <a:pPr>
                <a:buFontTx/>
                <a:buAutoNum type="arabicPeriod"/>
              </a:pPr>
              <a:r>
                <a:rPr lang="en-US" altLang="en-US" sz="1400" dirty="0"/>
                <a:t>If x is a no-instance, then for all y,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0; </a:t>
              </a:r>
            </a:p>
            <a:p>
              <a:pPr>
                <a:buAutoNum type="arabicPeriod"/>
              </a:pPr>
              <a:r>
                <a:rPr lang="en-US" altLang="en-US" sz="1400" dirty="0"/>
                <a:t>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runs in time polynomial in |x|. </a:t>
              </a:r>
            </a:p>
            <a:p>
              <a:pPr marL="0" indent="0">
                <a:buNone/>
              </a:pPr>
              <a:r>
                <a:rPr lang="en-US" altLang="en-US" sz="1400" dirty="0"/>
                <a:t>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A3ED7D4-C400-4720-9149-D5DB3723C9BF}"/>
                </a:ext>
              </a:extLst>
            </p:cNvPr>
            <p:cNvSpPr/>
            <p:nvPr/>
          </p:nvSpPr>
          <p:spPr>
            <a:xfrm>
              <a:off x="759580" y="880142"/>
              <a:ext cx="6981748" cy="18097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FEBEE5FF-F6E4-49FD-9A3A-C881A60874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81" y="880142"/>
              <a:ext cx="6863226" cy="31834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P </a:t>
              </a:r>
              <a:r>
                <a:rPr lang="en-US" altLang="en-US" sz="1400" dirty="0"/>
                <a:t>if it can be solved in polynomial time. 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B4FA192-E5D0-498B-A4CC-939705AC866C}"/>
                </a:ext>
              </a:extLst>
            </p:cNvPr>
            <p:cNvCxnSpPr/>
            <p:nvPr/>
          </p:nvCxnSpPr>
          <p:spPr>
            <a:xfrm>
              <a:off x="759580" y="1219903"/>
              <a:ext cx="69817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85172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BE6FA4C2-F88E-479D-A35E-7067670CA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742966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Discussions.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F69BF25A-661F-4845-8EF8-1F988A475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8" y="3160789"/>
            <a:ext cx="7440469" cy="9495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800" dirty="0"/>
              <a:t>In general, decision problems and their corresponding optimization problems have similar complexity, i.e., either both solvable in poly-time or both not. Thus, we will focus on decision problems.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7B3E4BFD-BC68-446F-AFB8-9A07324E2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488" y="4222941"/>
            <a:ext cx="2610825" cy="186013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Independent Set (IS).</a:t>
            </a:r>
            <a:r>
              <a:rPr lang="en-US" altLang="en-US" sz="1400" dirty="0"/>
              <a:t> Given a graph G and an integer k, can we find a set I of k vertices in G such that no two vertices in I are adjacent?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Max Independent Set (</a:t>
            </a:r>
            <a:r>
              <a:rPr lang="en-US" altLang="en-US" sz="1400" dirty="0" err="1">
                <a:solidFill>
                  <a:srgbClr val="FF0000"/>
                </a:solidFill>
              </a:rPr>
              <a:t>MaxIS</a:t>
            </a:r>
            <a:r>
              <a:rPr lang="en-US" altLang="en-US" sz="1400" dirty="0">
                <a:solidFill>
                  <a:srgbClr val="FF0000"/>
                </a:solidFill>
              </a:rPr>
              <a:t>).</a:t>
            </a:r>
            <a:r>
              <a:rPr lang="en-US" altLang="en-US" sz="1400" dirty="0"/>
              <a:t> Given a graph G, construct a largest independent set.  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3906380-E462-463F-9411-F8008E44A591}"/>
              </a:ext>
            </a:extLst>
          </p:cNvPr>
          <p:cNvCxnSpPr/>
          <p:nvPr/>
        </p:nvCxnSpPr>
        <p:spPr>
          <a:xfrm>
            <a:off x="922488" y="5370974"/>
            <a:ext cx="26108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BBA831B-B8E5-48CD-ABC0-6A0B975433FD}"/>
              </a:ext>
            </a:extLst>
          </p:cNvPr>
          <p:cNvGrpSpPr/>
          <p:nvPr/>
        </p:nvGrpSpPr>
        <p:grpSpPr>
          <a:xfrm>
            <a:off x="848355" y="933287"/>
            <a:ext cx="7351693" cy="1667870"/>
            <a:chOff x="759580" y="880142"/>
            <a:chExt cx="6981748" cy="1809792"/>
          </a:xfrm>
        </p:grpSpPr>
        <p:sp>
          <p:nvSpPr>
            <p:cNvPr id="21" name="Rectangle 3">
              <a:extLst>
                <a:ext uri="{FF2B5EF4-FFF2-40B4-BE49-F238E27FC236}">
                  <a16:creationId xmlns:a16="http://schemas.microsoft.com/office/drawing/2014/main" id="{21F8D55C-E7BE-4830-899D-876BFB0F86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79" y="1219902"/>
              <a:ext cx="6863228" cy="145076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Q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NP</a:t>
              </a:r>
              <a:r>
                <a:rPr lang="en-US" altLang="en-US" sz="1400" dirty="0"/>
                <a:t> if Q is a decision problem and there is an algorithm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 such that for any instance x of Q:</a:t>
              </a:r>
            </a:p>
            <a:p>
              <a:pPr>
                <a:buAutoNum type="arabicPeriod"/>
              </a:pPr>
              <a:r>
                <a:rPr lang="en-US" altLang="en-US" sz="1400" dirty="0"/>
                <a:t>If x is a yes-instance, then there is a y such that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1;</a:t>
              </a:r>
            </a:p>
            <a:p>
              <a:pPr>
                <a:buFontTx/>
                <a:buAutoNum type="arabicPeriod"/>
              </a:pPr>
              <a:r>
                <a:rPr lang="en-US" altLang="en-US" sz="1400" dirty="0"/>
                <a:t>If x is a no-instance, then for all y,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0; </a:t>
              </a:r>
            </a:p>
            <a:p>
              <a:pPr>
                <a:buAutoNum type="arabicPeriod"/>
              </a:pPr>
              <a:r>
                <a:rPr lang="en-US" altLang="en-US" sz="1400" dirty="0"/>
                <a:t>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runs in time polynomial in |x|. </a:t>
              </a:r>
            </a:p>
            <a:p>
              <a:pPr marL="0" indent="0">
                <a:buNone/>
              </a:pPr>
              <a:r>
                <a:rPr lang="en-US" altLang="en-US" sz="1400" dirty="0"/>
                <a:t> 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B4934FD-0D66-4F11-9C5D-E44903678BEC}"/>
                </a:ext>
              </a:extLst>
            </p:cNvPr>
            <p:cNvSpPr/>
            <p:nvPr/>
          </p:nvSpPr>
          <p:spPr>
            <a:xfrm>
              <a:off x="759580" y="880142"/>
              <a:ext cx="6981748" cy="18097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3" name="Rectangle 3">
              <a:extLst>
                <a:ext uri="{FF2B5EF4-FFF2-40B4-BE49-F238E27FC236}">
                  <a16:creationId xmlns:a16="http://schemas.microsoft.com/office/drawing/2014/main" id="{065286D9-BD85-46B4-A165-555C6C9031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81" y="880142"/>
              <a:ext cx="6863226" cy="31834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P </a:t>
              </a:r>
              <a:r>
                <a:rPr lang="en-US" altLang="en-US" sz="1400" dirty="0"/>
                <a:t>if it can be solved in polynomial time. 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682122C-09A9-47BE-B651-AA62E72D6168}"/>
                </a:ext>
              </a:extLst>
            </p:cNvPr>
            <p:cNvCxnSpPr/>
            <p:nvPr/>
          </p:nvCxnSpPr>
          <p:spPr>
            <a:xfrm>
              <a:off x="759580" y="1219903"/>
              <a:ext cx="69817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99039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BE6FA4C2-F88E-479D-A35E-7067670CA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742966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Discussions.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36022F6F-82E1-4B42-93BD-E20A9EE68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0089" y="4164904"/>
            <a:ext cx="2610825" cy="60111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</a:t>
            </a:r>
            <a:r>
              <a:rPr lang="en-US" altLang="en-US" sz="1600" dirty="0" err="1"/>
              <a:t>MaxIS</a:t>
            </a:r>
            <a:r>
              <a:rPr lang="en-US" altLang="en-US" sz="1600" dirty="0"/>
              <a:t> is solvable in time O(</a:t>
            </a:r>
            <a:r>
              <a:rPr lang="en-US" altLang="en-US" sz="1600" dirty="0" err="1"/>
              <a:t>n</a:t>
            </a:r>
            <a:r>
              <a:rPr lang="en-US" altLang="en-US" sz="1600" baseline="30000" dirty="0" err="1"/>
              <a:t>c</a:t>
            </a:r>
            <a:r>
              <a:rPr lang="en-US" altLang="en-US" sz="1600" dirty="0"/>
              <a:t>), then so is </a:t>
            </a:r>
            <a:r>
              <a:rPr lang="en-US" altLang="en-US" sz="1600" dirty="0" err="1"/>
              <a:t>IS</a:t>
            </a:r>
            <a:r>
              <a:rPr lang="en-US" altLang="en-US" sz="1600" dirty="0"/>
              <a:t>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F69BF25A-661F-4845-8EF8-1F988A475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8" y="3160789"/>
            <a:ext cx="7440469" cy="9495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800" dirty="0"/>
              <a:t>In general, decision problems and their corresponding optimization problems have similar complexity, i.e., either both solvable in poly-time or both not. Thus, we will focus on decision problems.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6310C253-60CE-4A32-A1A0-ADE851D3A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488" y="4222941"/>
            <a:ext cx="2610825" cy="186013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Independent Set (IS).</a:t>
            </a:r>
            <a:r>
              <a:rPr lang="en-US" altLang="en-US" sz="1400" dirty="0"/>
              <a:t> Given a graph G and an integer k, can we find a set I of k vertices in G such that no two vertices in I are adjacent?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Max Independent Set (</a:t>
            </a:r>
            <a:r>
              <a:rPr lang="en-US" altLang="en-US" sz="1400" dirty="0" err="1">
                <a:solidFill>
                  <a:srgbClr val="FF0000"/>
                </a:solidFill>
              </a:rPr>
              <a:t>MaxIS</a:t>
            </a:r>
            <a:r>
              <a:rPr lang="en-US" altLang="en-US" sz="1400" dirty="0">
                <a:solidFill>
                  <a:srgbClr val="FF0000"/>
                </a:solidFill>
              </a:rPr>
              <a:t>).</a:t>
            </a:r>
            <a:r>
              <a:rPr lang="en-US" altLang="en-US" sz="1400" dirty="0"/>
              <a:t> Given a graph G, construct a largest independent set.  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E7830E5-B3F7-48D7-897B-4C92751DE3ED}"/>
              </a:ext>
            </a:extLst>
          </p:cNvPr>
          <p:cNvCxnSpPr/>
          <p:nvPr/>
        </p:nvCxnSpPr>
        <p:spPr>
          <a:xfrm>
            <a:off x="922488" y="5370974"/>
            <a:ext cx="26108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6A5C9CE-D9F2-41BD-84D2-9A1E0042CFD0}"/>
              </a:ext>
            </a:extLst>
          </p:cNvPr>
          <p:cNvGrpSpPr/>
          <p:nvPr/>
        </p:nvGrpSpPr>
        <p:grpSpPr>
          <a:xfrm>
            <a:off x="848355" y="933287"/>
            <a:ext cx="7351693" cy="1667870"/>
            <a:chOff x="759580" y="880142"/>
            <a:chExt cx="6981748" cy="1809792"/>
          </a:xfrm>
        </p:grpSpPr>
        <p:sp>
          <p:nvSpPr>
            <p:cNvPr id="23" name="Rectangle 3">
              <a:extLst>
                <a:ext uri="{FF2B5EF4-FFF2-40B4-BE49-F238E27FC236}">
                  <a16:creationId xmlns:a16="http://schemas.microsoft.com/office/drawing/2014/main" id="{5CEC1675-21B5-4C43-8699-62238F1F31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79" y="1219902"/>
              <a:ext cx="6863228" cy="145076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Q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NP</a:t>
              </a:r>
              <a:r>
                <a:rPr lang="en-US" altLang="en-US" sz="1400" dirty="0"/>
                <a:t> if Q is a decision problem and there is an algorithm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 such that for any instance x of Q:</a:t>
              </a:r>
            </a:p>
            <a:p>
              <a:pPr>
                <a:buAutoNum type="arabicPeriod"/>
              </a:pPr>
              <a:r>
                <a:rPr lang="en-US" altLang="en-US" sz="1400" dirty="0"/>
                <a:t>If x is a yes-instance, then there is a y such that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1;</a:t>
              </a:r>
            </a:p>
            <a:p>
              <a:pPr>
                <a:buFontTx/>
                <a:buAutoNum type="arabicPeriod"/>
              </a:pPr>
              <a:r>
                <a:rPr lang="en-US" altLang="en-US" sz="1400" dirty="0"/>
                <a:t>If x is a no-instance, then for all y,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0; </a:t>
              </a:r>
            </a:p>
            <a:p>
              <a:pPr>
                <a:buAutoNum type="arabicPeriod"/>
              </a:pPr>
              <a:r>
                <a:rPr lang="en-US" altLang="en-US" sz="1400" dirty="0"/>
                <a:t>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runs in time polynomial in |x|. </a:t>
              </a:r>
            </a:p>
            <a:p>
              <a:pPr marL="0" indent="0">
                <a:buNone/>
              </a:pPr>
              <a:r>
                <a:rPr lang="en-US" altLang="en-US" sz="1400" dirty="0"/>
                <a:t> 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D6C5E23-7B64-4F41-9F98-51DC5E67CDAC}"/>
                </a:ext>
              </a:extLst>
            </p:cNvPr>
            <p:cNvSpPr/>
            <p:nvPr/>
          </p:nvSpPr>
          <p:spPr>
            <a:xfrm>
              <a:off x="759580" y="880142"/>
              <a:ext cx="6981748" cy="18097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6" name="Rectangle 3">
              <a:extLst>
                <a:ext uri="{FF2B5EF4-FFF2-40B4-BE49-F238E27FC236}">
                  <a16:creationId xmlns:a16="http://schemas.microsoft.com/office/drawing/2014/main" id="{7239E677-F4FA-47D1-ABA5-5C6619FB3D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81" y="880142"/>
              <a:ext cx="6863226" cy="31834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P </a:t>
              </a:r>
              <a:r>
                <a:rPr lang="en-US" altLang="en-US" sz="1400" dirty="0"/>
                <a:t>if it can be solved in polynomial time. 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3249A35-EAC8-46AD-98B3-C2FB93B941D0}"/>
                </a:ext>
              </a:extLst>
            </p:cNvPr>
            <p:cNvCxnSpPr/>
            <p:nvPr/>
          </p:nvCxnSpPr>
          <p:spPr>
            <a:xfrm>
              <a:off x="759580" y="1219903"/>
              <a:ext cx="69817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02867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BE6FA4C2-F88E-479D-A35E-7067670CA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742966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Discussions.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36022F6F-82E1-4B42-93BD-E20A9EE68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0089" y="4164904"/>
            <a:ext cx="2610825" cy="60111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</a:t>
            </a:r>
            <a:r>
              <a:rPr lang="en-US" altLang="en-US" sz="1600" dirty="0" err="1"/>
              <a:t>MaxIS</a:t>
            </a:r>
            <a:r>
              <a:rPr lang="en-US" altLang="en-US" sz="1600" dirty="0"/>
              <a:t> is solvable in time O(</a:t>
            </a:r>
            <a:r>
              <a:rPr lang="en-US" altLang="en-US" sz="1600" dirty="0" err="1"/>
              <a:t>n</a:t>
            </a:r>
            <a:r>
              <a:rPr lang="en-US" altLang="en-US" sz="1600" baseline="30000" dirty="0" err="1"/>
              <a:t>c</a:t>
            </a:r>
            <a:r>
              <a:rPr lang="en-US" altLang="en-US" sz="1600" dirty="0"/>
              <a:t>), then so is </a:t>
            </a:r>
            <a:r>
              <a:rPr lang="en-US" altLang="en-US" sz="1600" dirty="0" err="1"/>
              <a:t>IS</a:t>
            </a:r>
            <a:r>
              <a:rPr lang="en-US" altLang="en-US" sz="1600" dirty="0"/>
              <a:t>.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5CFBAA23-11A1-4754-931C-F7E248F43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0089" y="4774391"/>
            <a:ext cx="2610825" cy="136127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IS is solvable in time O(</a:t>
            </a:r>
            <a:r>
              <a:rPr lang="en-US" altLang="en-US" sz="1600" dirty="0" err="1"/>
              <a:t>n</a:t>
            </a:r>
            <a:r>
              <a:rPr lang="en-US" altLang="en-US" sz="1600" baseline="30000" dirty="0" err="1"/>
              <a:t>c</a:t>
            </a:r>
            <a:r>
              <a:rPr lang="en-US" altLang="en-US" sz="1600" dirty="0"/>
              <a:t>), then we have an algorithm max-size(G) that finds the size of max IS in time O(n</a:t>
            </a:r>
            <a:r>
              <a:rPr lang="en-US" altLang="en-US" sz="1600" baseline="30000" dirty="0"/>
              <a:t>c+1</a:t>
            </a:r>
            <a:r>
              <a:rPr lang="en-US" altLang="en-US" sz="1600" dirty="0"/>
              <a:t>). 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F69BF25A-661F-4845-8EF8-1F988A475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8" y="3160789"/>
            <a:ext cx="7440469" cy="9495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800" dirty="0"/>
              <a:t>In general, decision problems and their corresponding optimization problems have similar complexity, i.e., either both solvable in poly-time or both not. Thus, we will focus on decision problems.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27EE33EA-9A67-4549-A257-E6C749F935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488" y="4222941"/>
            <a:ext cx="2610825" cy="186013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Independent Set (IS).</a:t>
            </a:r>
            <a:r>
              <a:rPr lang="en-US" altLang="en-US" sz="1400" dirty="0"/>
              <a:t> Given a graph G and an integer k, can we find a set I of k vertices in G such that no two vertices in I are adjacent?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Max Independent Set (</a:t>
            </a:r>
            <a:r>
              <a:rPr lang="en-US" altLang="en-US" sz="1400" dirty="0" err="1">
                <a:solidFill>
                  <a:srgbClr val="FF0000"/>
                </a:solidFill>
              </a:rPr>
              <a:t>MaxIS</a:t>
            </a:r>
            <a:r>
              <a:rPr lang="en-US" altLang="en-US" sz="1400" dirty="0">
                <a:solidFill>
                  <a:srgbClr val="FF0000"/>
                </a:solidFill>
              </a:rPr>
              <a:t>).</a:t>
            </a:r>
            <a:r>
              <a:rPr lang="en-US" altLang="en-US" sz="1400" dirty="0"/>
              <a:t> Given a graph G, construct a largest independent set.  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2196ED-B559-43B7-9D77-302912218478}"/>
              </a:ext>
            </a:extLst>
          </p:cNvPr>
          <p:cNvCxnSpPr/>
          <p:nvPr/>
        </p:nvCxnSpPr>
        <p:spPr>
          <a:xfrm>
            <a:off x="922488" y="5370974"/>
            <a:ext cx="26108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C1331D8-E801-4DAB-8E65-7E62AC014F3D}"/>
              </a:ext>
            </a:extLst>
          </p:cNvPr>
          <p:cNvGrpSpPr/>
          <p:nvPr/>
        </p:nvGrpSpPr>
        <p:grpSpPr>
          <a:xfrm>
            <a:off x="848355" y="933287"/>
            <a:ext cx="7351693" cy="1667870"/>
            <a:chOff x="759580" y="880142"/>
            <a:chExt cx="6981748" cy="1809792"/>
          </a:xfrm>
        </p:grpSpPr>
        <p:sp>
          <p:nvSpPr>
            <p:cNvPr id="23" name="Rectangle 3">
              <a:extLst>
                <a:ext uri="{FF2B5EF4-FFF2-40B4-BE49-F238E27FC236}">
                  <a16:creationId xmlns:a16="http://schemas.microsoft.com/office/drawing/2014/main" id="{9E017538-D424-4CC4-8345-49C2B06357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79" y="1219902"/>
              <a:ext cx="6863228" cy="145076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Q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NP</a:t>
              </a:r>
              <a:r>
                <a:rPr lang="en-US" altLang="en-US" sz="1400" dirty="0"/>
                <a:t> if Q is a decision problem and there is an algorithm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 such that for any instance x of Q:</a:t>
              </a:r>
            </a:p>
            <a:p>
              <a:pPr>
                <a:buAutoNum type="arabicPeriod"/>
              </a:pPr>
              <a:r>
                <a:rPr lang="en-US" altLang="en-US" sz="1400" dirty="0"/>
                <a:t>If x is a yes-instance, then there is a y such that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1;</a:t>
              </a:r>
            </a:p>
            <a:p>
              <a:pPr>
                <a:buFontTx/>
                <a:buAutoNum type="arabicPeriod"/>
              </a:pPr>
              <a:r>
                <a:rPr lang="en-US" altLang="en-US" sz="1400" dirty="0"/>
                <a:t>If x is a no-instance, then for all y,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0; </a:t>
              </a:r>
            </a:p>
            <a:p>
              <a:pPr>
                <a:buAutoNum type="arabicPeriod"/>
              </a:pPr>
              <a:r>
                <a:rPr lang="en-US" altLang="en-US" sz="1400" dirty="0"/>
                <a:t>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runs in time polynomial in |x|. </a:t>
              </a:r>
            </a:p>
            <a:p>
              <a:pPr marL="0" indent="0">
                <a:buNone/>
              </a:pPr>
              <a:r>
                <a:rPr lang="en-US" altLang="en-US" sz="1400" dirty="0"/>
                <a:t> 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532000D-8DC5-480C-B11E-51FA7EBA3E7F}"/>
                </a:ext>
              </a:extLst>
            </p:cNvPr>
            <p:cNvSpPr/>
            <p:nvPr/>
          </p:nvSpPr>
          <p:spPr>
            <a:xfrm>
              <a:off x="759580" y="880142"/>
              <a:ext cx="6981748" cy="18097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8" name="Rectangle 3">
              <a:extLst>
                <a:ext uri="{FF2B5EF4-FFF2-40B4-BE49-F238E27FC236}">
                  <a16:creationId xmlns:a16="http://schemas.microsoft.com/office/drawing/2014/main" id="{6085F681-F7E2-4F4B-B492-BEB4B98C5B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81" y="880142"/>
              <a:ext cx="6863226" cy="31834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P </a:t>
              </a:r>
              <a:r>
                <a:rPr lang="en-US" altLang="en-US" sz="1400" dirty="0"/>
                <a:t>if it can be solved in polynomial time. 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39742F3-465A-4DDE-AEC8-BAC7373A4D19}"/>
                </a:ext>
              </a:extLst>
            </p:cNvPr>
            <p:cNvCxnSpPr/>
            <p:nvPr/>
          </p:nvCxnSpPr>
          <p:spPr>
            <a:xfrm>
              <a:off x="759580" y="1219903"/>
              <a:ext cx="69817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28380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BE6FA4C2-F88E-479D-A35E-7067670CA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742966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Discussions.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2437EEF8-A4DC-4094-B347-890CCD345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488" y="4222941"/>
            <a:ext cx="2610825" cy="186013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Independent Set (IS).</a:t>
            </a:r>
            <a:r>
              <a:rPr lang="en-US" altLang="en-US" sz="1400" dirty="0"/>
              <a:t> Given a graph G and an integer k, can we find a set I of k vertices in G such that no two vertices in I are adjacent?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Max Independent Set (</a:t>
            </a:r>
            <a:r>
              <a:rPr lang="en-US" altLang="en-US" sz="1400" dirty="0" err="1">
                <a:solidFill>
                  <a:srgbClr val="FF0000"/>
                </a:solidFill>
              </a:rPr>
              <a:t>MaxIS</a:t>
            </a:r>
            <a:r>
              <a:rPr lang="en-US" altLang="en-US" sz="1400" dirty="0">
                <a:solidFill>
                  <a:srgbClr val="FF0000"/>
                </a:solidFill>
              </a:rPr>
              <a:t>).</a:t>
            </a:r>
            <a:r>
              <a:rPr lang="en-US" altLang="en-US" sz="1400" dirty="0"/>
              <a:t> Given a graph G, construct a largest independent set.  </a:t>
            </a:r>
          </a:p>
          <a:p>
            <a:pPr marL="0" indent="0">
              <a:buNone/>
            </a:pPr>
            <a:endParaRPr lang="en-US" altLang="en-US" sz="1400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B937ED1-A62C-43B6-B708-C6466514EFB1}"/>
              </a:ext>
            </a:extLst>
          </p:cNvPr>
          <p:cNvCxnSpPr/>
          <p:nvPr/>
        </p:nvCxnSpPr>
        <p:spPr>
          <a:xfrm>
            <a:off x="922488" y="5370974"/>
            <a:ext cx="26108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3">
            <a:extLst>
              <a:ext uri="{FF2B5EF4-FFF2-40B4-BE49-F238E27FC236}">
                <a16:creationId xmlns:a16="http://schemas.microsoft.com/office/drawing/2014/main" id="{36022F6F-82E1-4B42-93BD-E20A9EE68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0089" y="4164904"/>
            <a:ext cx="2610825" cy="60111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</a:t>
            </a:r>
            <a:r>
              <a:rPr lang="en-US" altLang="en-US" sz="1600" dirty="0" err="1"/>
              <a:t>MaxIS</a:t>
            </a:r>
            <a:r>
              <a:rPr lang="en-US" altLang="en-US" sz="1600" dirty="0"/>
              <a:t> is solvable in time O(</a:t>
            </a:r>
            <a:r>
              <a:rPr lang="en-US" altLang="en-US" sz="1600" dirty="0" err="1"/>
              <a:t>n</a:t>
            </a:r>
            <a:r>
              <a:rPr lang="en-US" altLang="en-US" sz="1600" baseline="30000" dirty="0" err="1"/>
              <a:t>c</a:t>
            </a:r>
            <a:r>
              <a:rPr lang="en-US" altLang="en-US" sz="1600" dirty="0"/>
              <a:t>), then so is </a:t>
            </a:r>
            <a:r>
              <a:rPr lang="en-US" altLang="en-US" sz="1600" dirty="0" err="1"/>
              <a:t>IS</a:t>
            </a:r>
            <a:r>
              <a:rPr lang="en-US" altLang="en-US" sz="1600" dirty="0"/>
              <a:t>.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5CFBAA23-11A1-4754-931C-F7E248F43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0089" y="4774391"/>
            <a:ext cx="2610825" cy="136127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If IS is solvable in time O(</a:t>
            </a:r>
            <a:r>
              <a:rPr lang="en-US" altLang="en-US" sz="1600" dirty="0" err="1"/>
              <a:t>n</a:t>
            </a:r>
            <a:r>
              <a:rPr lang="en-US" altLang="en-US" sz="1600" baseline="30000" dirty="0" err="1"/>
              <a:t>c</a:t>
            </a:r>
            <a:r>
              <a:rPr lang="en-US" altLang="en-US" sz="1600" dirty="0"/>
              <a:t>), then we have an algorithm max-size(G) that finds the size of max IS in time O(n</a:t>
            </a:r>
            <a:r>
              <a:rPr lang="en-US" altLang="en-US" sz="1600" baseline="30000" dirty="0"/>
              <a:t>c+1</a:t>
            </a:r>
            <a:r>
              <a:rPr lang="en-US" altLang="en-US" sz="1600" dirty="0"/>
              <a:t>). 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C383AA42-2213-4619-9728-098A1819B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7690" y="4325488"/>
            <a:ext cx="2222526" cy="206358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 err="1"/>
              <a:t>MaxIS</a:t>
            </a:r>
            <a:r>
              <a:rPr lang="en-US" altLang="en-US" sz="1200" dirty="0"/>
              <a:t>(G)</a:t>
            </a:r>
          </a:p>
          <a:p>
            <a:pPr marL="0" indent="0">
              <a:buNone/>
            </a:pPr>
            <a:r>
              <a:rPr lang="en-US" altLang="en-US" sz="1200" dirty="0"/>
              <a:t>1. let k = max-size(G);</a:t>
            </a:r>
          </a:p>
          <a:p>
            <a:pPr marL="0" indent="0">
              <a:buNone/>
            </a:pPr>
            <a:r>
              <a:rPr lang="en-US" altLang="en-US" sz="1200" dirty="0"/>
              <a:t>2. I = </a:t>
            </a:r>
            <a:r>
              <a:rPr lang="el-GR" altLang="en-US" sz="1200" dirty="0"/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(h = k; h &gt; 0; h--)</a:t>
            </a:r>
          </a:p>
          <a:p>
            <a:pPr marL="0" indent="0">
              <a:buNone/>
            </a:pPr>
            <a:r>
              <a:rPr lang="en-US" altLang="en-US" sz="1200" dirty="0"/>
              <a:t>      find a vertex v such that </a:t>
            </a:r>
          </a:p>
          <a:p>
            <a:pPr marL="0" indent="0">
              <a:buNone/>
            </a:pPr>
            <a:r>
              <a:rPr lang="en-US" altLang="en-US" sz="1200" dirty="0"/>
              <a:t>      max-size(G-N(v)) = h-1; </a:t>
            </a:r>
          </a:p>
          <a:p>
            <a:pPr marL="0" indent="0">
              <a:buNone/>
            </a:pPr>
            <a:r>
              <a:rPr lang="en-US" altLang="en-US" sz="1200" dirty="0"/>
              <a:t>      I = I + v;</a:t>
            </a:r>
          </a:p>
          <a:p>
            <a:pPr marL="0" indent="0">
              <a:buNone/>
            </a:pPr>
            <a:r>
              <a:rPr lang="en-US" altLang="en-US" sz="1200" dirty="0"/>
              <a:t>      G = G – N(v);</a:t>
            </a:r>
          </a:p>
          <a:p>
            <a:pPr marL="0" indent="0">
              <a:buNone/>
            </a:pPr>
            <a:r>
              <a:rPr lang="en-US" altLang="en-US" sz="1200" dirty="0"/>
              <a:t>4. return(I).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8C942A30-9C86-4A6E-90B5-93591DD6B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4436" y="4005254"/>
            <a:ext cx="1407076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Time = O(n</a:t>
            </a:r>
            <a:r>
              <a:rPr lang="en-US" altLang="en-US" sz="1400" baseline="30000" dirty="0">
                <a:solidFill>
                  <a:srgbClr val="FF0000"/>
                </a:solidFill>
              </a:rPr>
              <a:t>c+3</a:t>
            </a:r>
            <a:r>
              <a:rPr lang="en-US" altLang="en-US" sz="14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F69BF25A-661F-4845-8EF8-1F988A475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8" y="3160789"/>
            <a:ext cx="7440469" cy="94956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800" dirty="0"/>
              <a:t>In general, decision problems and their corresponding optimization problems have similar complexity, i.e., either both solvable in poly-time or both not. Thus, we will focus on decision problems.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B4A4E54-7104-45A8-BDBE-E38752B14F13}"/>
              </a:ext>
            </a:extLst>
          </p:cNvPr>
          <p:cNvGrpSpPr/>
          <p:nvPr/>
        </p:nvGrpSpPr>
        <p:grpSpPr>
          <a:xfrm>
            <a:off x="848355" y="933287"/>
            <a:ext cx="7351693" cy="1667870"/>
            <a:chOff x="759580" y="880142"/>
            <a:chExt cx="6981748" cy="1809792"/>
          </a:xfrm>
        </p:grpSpPr>
        <p:sp>
          <p:nvSpPr>
            <p:cNvPr id="23" name="Rectangle 3">
              <a:extLst>
                <a:ext uri="{FF2B5EF4-FFF2-40B4-BE49-F238E27FC236}">
                  <a16:creationId xmlns:a16="http://schemas.microsoft.com/office/drawing/2014/main" id="{7615898E-60F8-47D2-8F38-B8C9CE311F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79" y="1219902"/>
              <a:ext cx="6863228" cy="145076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Q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NP</a:t>
              </a:r>
              <a:r>
                <a:rPr lang="en-US" altLang="en-US" sz="1400" dirty="0"/>
                <a:t> if Q is a decision problem and there is an algorithm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 such that for any instance x of Q:</a:t>
              </a:r>
            </a:p>
            <a:p>
              <a:pPr>
                <a:buAutoNum type="arabicPeriod"/>
              </a:pPr>
              <a:r>
                <a:rPr lang="en-US" altLang="en-US" sz="1400" dirty="0"/>
                <a:t>If x is a yes-instance, then there is a y such that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1;</a:t>
              </a:r>
            </a:p>
            <a:p>
              <a:pPr>
                <a:buFontTx/>
                <a:buAutoNum type="arabicPeriod"/>
              </a:pPr>
              <a:r>
                <a:rPr lang="en-US" altLang="en-US" sz="1400" dirty="0"/>
                <a:t>If x is a no-instance, then for all y,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0; </a:t>
              </a:r>
            </a:p>
            <a:p>
              <a:pPr>
                <a:buAutoNum type="arabicPeriod"/>
              </a:pPr>
              <a:r>
                <a:rPr lang="en-US" altLang="en-US" sz="1400" dirty="0"/>
                <a:t>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runs in time polynomial in |x|. </a:t>
              </a:r>
            </a:p>
            <a:p>
              <a:pPr marL="0" indent="0">
                <a:buNone/>
              </a:pPr>
              <a:r>
                <a:rPr lang="en-US" altLang="en-US" sz="1400" dirty="0"/>
                <a:t> 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CF09D0C-6DF1-46BC-9DD2-9D43749CD361}"/>
                </a:ext>
              </a:extLst>
            </p:cNvPr>
            <p:cNvSpPr/>
            <p:nvPr/>
          </p:nvSpPr>
          <p:spPr>
            <a:xfrm>
              <a:off x="759580" y="880142"/>
              <a:ext cx="6981748" cy="18097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8" name="Rectangle 3">
              <a:extLst>
                <a:ext uri="{FF2B5EF4-FFF2-40B4-BE49-F238E27FC236}">
                  <a16:creationId xmlns:a16="http://schemas.microsoft.com/office/drawing/2014/main" id="{201A91EA-C9CA-416B-8F9C-82969DC689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81" y="880142"/>
              <a:ext cx="6863226" cy="31834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P </a:t>
              </a:r>
              <a:r>
                <a:rPr lang="en-US" altLang="en-US" sz="1400" dirty="0"/>
                <a:t>if it can be solved in polynomial time. 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2313BBE-C927-4347-AA37-6B7CD072B102}"/>
                </a:ext>
              </a:extLst>
            </p:cNvPr>
            <p:cNvCxnSpPr/>
            <p:nvPr/>
          </p:nvCxnSpPr>
          <p:spPr>
            <a:xfrm>
              <a:off x="759580" y="1219903"/>
              <a:ext cx="69817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12002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BE6FA4C2-F88E-479D-A35E-7067670CA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742966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Discussions.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3">
                <a:extLst>
                  <a:ext uri="{FF2B5EF4-FFF2-40B4-BE49-F238E27FC236}">
                    <a16:creationId xmlns:a16="http://schemas.microsoft.com/office/drawing/2014/main" id="{FE62CC7E-6CE8-4544-B591-47711B0498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9578" y="3160788"/>
                <a:ext cx="7440469" cy="1349063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+mj-lt"/>
                  <a:buAutoNum type="arabicPeriod"/>
                </a:pPr>
                <a:r>
                  <a:rPr lang="en-US" altLang="en-US" sz="1800" dirty="0"/>
                  <a:t>In general, decision problems and their corresponding optimization problems have similar complexity, i.e., either both solvable in poly-time or both not. Thus, we will focus on decision problems.</a:t>
                </a:r>
              </a:p>
              <a:p>
                <a:pPr>
                  <a:buFont typeface="+mj-lt"/>
                  <a:buAutoNum type="arabicPeriod"/>
                </a:pPr>
                <a:r>
                  <a:rPr lang="en-US" altLang="en-US" sz="1800" dirty="0"/>
                  <a:t>A decision problem Q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P</a:t>
                </a:r>
                <a:r>
                  <a:rPr lang="en-US" altLang="en-US" sz="1800" dirty="0"/>
                  <a:t> is also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, i.e.,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P</a:t>
                </a:r>
                <a:r>
                  <a:rPr lang="en-US" altLang="en-US" sz="1800" dirty="0">
                    <a:latin typeface="Lucida Handwriting" panose="03010101010101010101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altLang="en-US" sz="1800" dirty="0">
                    <a:latin typeface="Lucida Handwriting" panose="03010101010101010101" pitchFamily="66" charset="0"/>
                  </a:rPr>
                  <a:t>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. </a:t>
                </a:r>
              </a:p>
            </p:txBody>
          </p:sp>
        </mc:Choice>
        <mc:Fallback xmlns="">
          <p:sp>
            <p:nvSpPr>
              <p:cNvPr id="25" name="Rectangle 3">
                <a:extLst>
                  <a:ext uri="{FF2B5EF4-FFF2-40B4-BE49-F238E27FC236}">
                    <a16:creationId xmlns:a16="http://schemas.microsoft.com/office/drawing/2014/main" id="{FE62CC7E-6CE8-4544-B591-47711B049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9578" y="3160788"/>
                <a:ext cx="7440469" cy="1349063"/>
              </a:xfrm>
              <a:prstGeom prst="rect">
                <a:avLst/>
              </a:prstGeom>
              <a:blipFill>
                <a:blip r:embed="rId2"/>
                <a:stretch>
                  <a:fillRect l="-738" t="-2715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46D9C8D1-427B-44FD-8938-D65F3883CCEF}"/>
              </a:ext>
            </a:extLst>
          </p:cNvPr>
          <p:cNvGrpSpPr/>
          <p:nvPr/>
        </p:nvGrpSpPr>
        <p:grpSpPr>
          <a:xfrm>
            <a:off x="848355" y="933287"/>
            <a:ext cx="7351693" cy="1667870"/>
            <a:chOff x="759580" y="880142"/>
            <a:chExt cx="6981748" cy="1809792"/>
          </a:xfrm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66FA1ED9-5E3F-4FED-92C8-9ECA7CDABE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79" y="1219902"/>
              <a:ext cx="6863228" cy="145076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Q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NP</a:t>
              </a:r>
              <a:r>
                <a:rPr lang="en-US" altLang="en-US" sz="1400" dirty="0"/>
                <a:t> if Q is a decision problem and there is an algorithm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 such that for any instance x of Q:</a:t>
              </a:r>
            </a:p>
            <a:p>
              <a:pPr>
                <a:buAutoNum type="arabicPeriod"/>
              </a:pPr>
              <a:r>
                <a:rPr lang="en-US" altLang="en-US" sz="1400" dirty="0"/>
                <a:t>If x is a yes-instance, then there is a y such that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1;</a:t>
              </a:r>
            </a:p>
            <a:p>
              <a:pPr>
                <a:buFontTx/>
                <a:buAutoNum type="arabicPeriod"/>
              </a:pPr>
              <a:r>
                <a:rPr lang="en-US" altLang="en-US" sz="1400" dirty="0"/>
                <a:t>If x is a no-instance, then for all y,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0; </a:t>
              </a:r>
            </a:p>
            <a:p>
              <a:pPr>
                <a:buAutoNum type="arabicPeriod"/>
              </a:pPr>
              <a:r>
                <a:rPr lang="en-US" altLang="en-US" sz="1400" dirty="0"/>
                <a:t>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runs in time polynomial in |x|. </a:t>
              </a:r>
            </a:p>
            <a:p>
              <a:pPr marL="0" indent="0">
                <a:buNone/>
              </a:pPr>
              <a:r>
                <a:rPr lang="en-US" altLang="en-US" sz="1400" dirty="0"/>
                <a:t>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58CB187-ED0C-4B98-B85B-B03F96E34B58}"/>
                </a:ext>
              </a:extLst>
            </p:cNvPr>
            <p:cNvSpPr/>
            <p:nvPr/>
          </p:nvSpPr>
          <p:spPr>
            <a:xfrm>
              <a:off x="759580" y="880142"/>
              <a:ext cx="6981748" cy="18097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99DA8848-C908-4326-9FB6-FC0FCA96B9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81" y="880142"/>
              <a:ext cx="6863226" cy="31834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P </a:t>
              </a:r>
              <a:r>
                <a:rPr lang="en-US" altLang="en-US" sz="1400" dirty="0"/>
                <a:t>if it can be solved in polynomial time. 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13F0DFA-1B73-4BEE-93A4-6D0FDAC3CC37}"/>
                </a:ext>
              </a:extLst>
            </p:cNvPr>
            <p:cNvCxnSpPr/>
            <p:nvPr/>
          </p:nvCxnSpPr>
          <p:spPr>
            <a:xfrm>
              <a:off x="759580" y="1219903"/>
              <a:ext cx="69817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82308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BE6FA4C2-F88E-479D-A35E-7067670CA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742966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Discussions.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3">
                <a:extLst>
                  <a:ext uri="{FF2B5EF4-FFF2-40B4-BE49-F238E27FC236}">
                    <a16:creationId xmlns:a16="http://schemas.microsoft.com/office/drawing/2014/main" id="{FE62CC7E-6CE8-4544-B591-47711B0498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9578" y="3160788"/>
                <a:ext cx="7440469" cy="2947043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+mj-lt"/>
                  <a:buAutoNum type="arabicPeriod"/>
                </a:pPr>
                <a:r>
                  <a:rPr lang="en-US" altLang="en-US" sz="1800" dirty="0"/>
                  <a:t>In general, decision problems and their corresponding optimization problems have similar complexity, i.e., either both solvable in poly-time or both not. Thus, we will focus on decision problems.</a:t>
                </a:r>
              </a:p>
              <a:p>
                <a:pPr>
                  <a:buFont typeface="+mj-lt"/>
                  <a:buAutoNum type="arabicPeriod"/>
                </a:pPr>
                <a:r>
                  <a:rPr lang="en-US" altLang="en-US" sz="1800" dirty="0"/>
                  <a:t>A decision problem Q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P</a:t>
                </a:r>
                <a:r>
                  <a:rPr lang="en-US" altLang="en-US" sz="1800" dirty="0"/>
                  <a:t> is also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, i.e.,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P</a:t>
                </a:r>
                <a:r>
                  <a:rPr lang="en-US" altLang="en-US" sz="1800" dirty="0">
                    <a:latin typeface="Lucida Handwriting" panose="03010101010101010101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altLang="en-US" sz="1800" dirty="0">
                    <a:latin typeface="Lucida Handwriting" panose="03010101010101010101" pitchFamily="66" charset="0"/>
                  </a:rPr>
                  <a:t>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. </a:t>
                </a:r>
              </a:p>
              <a:p>
                <a:pPr>
                  <a:buFont typeface="+mj-lt"/>
                  <a:buAutoNum type="arabicPeriod"/>
                </a:pPr>
                <a:r>
                  <a:rPr lang="en-US" altLang="en-US" sz="1800" dirty="0"/>
                  <a:t>On the other hand, there are many problems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 that are not known to have poly-time algorithms, and people believe these problems are too hard to have poly-time algorithms. Thus, perhaps we should not waste time in trying to solve them. 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     </a:t>
                </a:r>
                <a:endParaRPr lang="en-US" altLang="en-US" sz="1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Rectangle 3">
                <a:extLst>
                  <a:ext uri="{FF2B5EF4-FFF2-40B4-BE49-F238E27FC236}">
                    <a16:creationId xmlns:a16="http://schemas.microsoft.com/office/drawing/2014/main" id="{FE62CC7E-6CE8-4544-B591-47711B049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9578" y="3160788"/>
                <a:ext cx="7440469" cy="2947043"/>
              </a:xfrm>
              <a:prstGeom prst="rect">
                <a:avLst/>
              </a:prstGeom>
              <a:blipFill>
                <a:blip r:embed="rId2"/>
                <a:stretch>
                  <a:fillRect l="-738" t="-1242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680E3A90-3B78-493D-96F7-1E974CF8AD49}"/>
              </a:ext>
            </a:extLst>
          </p:cNvPr>
          <p:cNvGrpSpPr/>
          <p:nvPr/>
        </p:nvGrpSpPr>
        <p:grpSpPr>
          <a:xfrm>
            <a:off x="848355" y="933287"/>
            <a:ext cx="7351693" cy="1667870"/>
            <a:chOff x="759580" y="880142"/>
            <a:chExt cx="6981748" cy="1809792"/>
          </a:xfrm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AAFA6AD6-AC85-4192-9B0C-6562D571FE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79" y="1219902"/>
              <a:ext cx="6863228" cy="145076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Q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NP</a:t>
              </a:r>
              <a:r>
                <a:rPr lang="en-US" altLang="en-US" sz="1400" dirty="0"/>
                <a:t> if Q is a decision problem and there is an algorithm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 such that for any instance x of Q:</a:t>
              </a:r>
            </a:p>
            <a:p>
              <a:pPr>
                <a:buAutoNum type="arabicPeriod"/>
              </a:pPr>
              <a:r>
                <a:rPr lang="en-US" altLang="en-US" sz="1400" dirty="0"/>
                <a:t>If x is a yes-instance, then there is a y such that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1;</a:t>
              </a:r>
            </a:p>
            <a:p>
              <a:pPr>
                <a:buFontTx/>
                <a:buAutoNum type="arabicPeriod"/>
              </a:pPr>
              <a:r>
                <a:rPr lang="en-US" altLang="en-US" sz="1400" dirty="0"/>
                <a:t>If x is a no-instance, then for all y,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0; </a:t>
              </a:r>
            </a:p>
            <a:p>
              <a:pPr>
                <a:buAutoNum type="arabicPeriod"/>
              </a:pPr>
              <a:r>
                <a:rPr lang="en-US" altLang="en-US" sz="1400" dirty="0"/>
                <a:t>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runs in time polynomial in |x|. </a:t>
              </a:r>
            </a:p>
            <a:p>
              <a:pPr marL="0" indent="0">
                <a:buNone/>
              </a:pPr>
              <a:r>
                <a:rPr lang="en-US" altLang="en-US" sz="1400" dirty="0"/>
                <a:t>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AE78668-7642-45C6-BBD1-50ECA8A4C413}"/>
                </a:ext>
              </a:extLst>
            </p:cNvPr>
            <p:cNvSpPr/>
            <p:nvPr/>
          </p:nvSpPr>
          <p:spPr>
            <a:xfrm>
              <a:off x="759580" y="880142"/>
              <a:ext cx="6981748" cy="18097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DE85552D-0CB9-417A-8404-94410DAFF6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81" y="880142"/>
              <a:ext cx="6863226" cy="31834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P </a:t>
              </a:r>
              <a:r>
                <a:rPr lang="en-US" altLang="en-US" sz="1400" dirty="0"/>
                <a:t>if it can be solved in polynomial time. 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1760051-C3EB-4E27-B25B-451F2EF854B7}"/>
                </a:ext>
              </a:extLst>
            </p:cNvPr>
            <p:cNvCxnSpPr/>
            <p:nvPr/>
          </p:nvCxnSpPr>
          <p:spPr>
            <a:xfrm>
              <a:off x="759580" y="1219903"/>
              <a:ext cx="69817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90649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BE6FA4C2-F88E-479D-A35E-7067670CA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742966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Discussions.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3">
                <a:extLst>
                  <a:ext uri="{FF2B5EF4-FFF2-40B4-BE49-F238E27FC236}">
                    <a16:creationId xmlns:a16="http://schemas.microsoft.com/office/drawing/2014/main" id="{FE62CC7E-6CE8-4544-B591-47711B0498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9578" y="3160788"/>
                <a:ext cx="7440469" cy="2947043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+mj-lt"/>
                  <a:buAutoNum type="arabicPeriod"/>
                </a:pPr>
                <a:r>
                  <a:rPr lang="en-US" altLang="en-US" sz="1800" dirty="0"/>
                  <a:t>In general, decision problems and their corresponding optimization problems have similar complexity, i.e., either both solvable in poly-time or both not. Thus, we will focus on decision problems.</a:t>
                </a:r>
              </a:p>
              <a:p>
                <a:pPr>
                  <a:buFont typeface="+mj-lt"/>
                  <a:buAutoNum type="arabicPeriod"/>
                </a:pPr>
                <a:r>
                  <a:rPr lang="en-US" altLang="en-US" sz="1800" dirty="0"/>
                  <a:t>A decision problem Q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P</a:t>
                </a:r>
                <a:r>
                  <a:rPr lang="en-US" altLang="en-US" sz="1800" dirty="0"/>
                  <a:t> is also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, i.e.,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P</a:t>
                </a:r>
                <a:r>
                  <a:rPr lang="en-US" altLang="en-US" sz="1800" dirty="0">
                    <a:latin typeface="Lucida Handwriting" panose="03010101010101010101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altLang="en-US" sz="1800" dirty="0">
                    <a:latin typeface="Lucida Handwriting" panose="03010101010101010101" pitchFamily="66" charset="0"/>
                  </a:rPr>
                  <a:t>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. </a:t>
                </a:r>
              </a:p>
              <a:p>
                <a:pPr>
                  <a:buFont typeface="+mj-lt"/>
                  <a:buAutoNum type="arabicPeriod"/>
                </a:pPr>
                <a:r>
                  <a:rPr lang="en-US" altLang="en-US" sz="1800" dirty="0"/>
                  <a:t>On the other hand, there are many problems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 that are not known to have poly-time algorithms, and people believe these problems are too hard to have poly-time algorithms. Thus, perhaps we should not waste time in trying to solve them. 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    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How do we identify these hard problems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latin typeface="Lucida Handwriting" panose="03010101010101010101" pitchFamily="66" charset="0"/>
                  </a:rPr>
                  <a:t>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? </a:t>
                </a:r>
              </a:p>
            </p:txBody>
          </p:sp>
        </mc:Choice>
        <mc:Fallback xmlns="">
          <p:sp>
            <p:nvSpPr>
              <p:cNvPr id="25" name="Rectangle 3">
                <a:extLst>
                  <a:ext uri="{FF2B5EF4-FFF2-40B4-BE49-F238E27FC236}">
                    <a16:creationId xmlns:a16="http://schemas.microsoft.com/office/drawing/2014/main" id="{FE62CC7E-6CE8-4544-B591-47711B049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9578" y="3160788"/>
                <a:ext cx="7440469" cy="2947043"/>
              </a:xfrm>
              <a:prstGeom prst="rect">
                <a:avLst/>
              </a:prstGeom>
              <a:blipFill>
                <a:blip r:embed="rId2"/>
                <a:stretch>
                  <a:fillRect l="-738" t="-1242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50E37C97-3336-413D-9084-92975EC8E811}"/>
              </a:ext>
            </a:extLst>
          </p:cNvPr>
          <p:cNvGrpSpPr/>
          <p:nvPr/>
        </p:nvGrpSpPr>
        <p:grpSpPr>
          <a:xfrm>
            <a:off x="848355" y="933287"/>
            <a:ext cx="7351693" cy="1667870"/>
            <a:chOff x="759580" y="880142"/>
            <a:chExt cx="6981748" cy="1809792"/>
          </a:xfrm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C62D7321-9FDF-45A3-8425-F2E9FFA60D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79" y="1219902"/>
              <a:ext cx="6863228" cy="145076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Q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NP</a:t>
              </a:r>
              <a:r>
                <a:rPr lang="en-US" altLang="en-US" sz="1400" dirty="0"/>
                <a:t> if Q is a decision problem and there is an algorithm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 such that for any instance x of Q:</a:t>
              </a:r>
            </a:p>
            <a:p>
              <a:pPr>
                <a:buAutoNum type="arabicPeriod"/>
              </a:pPr>
              <a:r>
                <a:rPr lang="en-US" altLang="en-US" sz="1400" dirty="0"/>
                <a:t>If x is a yes-instance, then there is a y such that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1;</a:t>
              </a:r>
            </a:p>
            <a:p>
              <a:pPr>
                <a:buFontTx/>
                <a:buAutoNum type="arabicPeriod"/>
              </a:pPr>
              <a:r>
                <a:rPr lang="en-US" altLang="en-US" sz="1400" dirty="0"/>
                <a:t>If x is a no-instance, then for all y,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0; </a:t>
              </a:r>
            </a:p>
            <a:p>
              <a:pPr>
                <a:buAutoNum type="arabicPeriod"/>
              </a:pPr>
              <a:r>
                <a:rPr lang="en-US" altLang="en-US" sz="1400" dirty="0"/>
                <a:t>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runs in time polynomial in |x|. </a:t>
              </a:r>
            </a:p>
            <a:p>
              <a:pPr marL="0" indent="0">
                <a:buNone/>
              </a:pPr>
              <a:r>
                <a:rPr lang="en-US" altLang="en-US" sz="1400" dirty="0"/>
                <a:t>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D37645-F955-4A5A-BA80-9B2738A6B926}"/>
                </a:ext>
              </a:extLst>
            </p:cNvPr>
            <p:cNvSpPr/>
            <p:nvPr/>
          </p:nvSpPr>
          <p:spPr>
            <a:xfrm>
              <a:off x="759580" y="880142"/>
              <a:ext cx="6981748" cy="18097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209FA0D6-B5BD-40AA-B07F-E5F664F7CA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81" y="880142"/>
              <a:ext cx="6863226" cy="31834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P </a:t>
              </a:r>
              <a:r>
                <a:rPr lang="en-US" altLang="en-US" sz="1400" dirty="0"/>
                <a:t>if it can be solved in polynomial time. 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B3A64CD-20B4-45B8-9C22-A43137200CF1}"/>
                </a:ext>
              </a:extLst>
            </p:cNvPr>
            <p:cNvCxnSpPr/>
            <p:nvPr/>
          </p:nvCxnSpPr>
          <p:spPr>
            <a:xfrm>
              <a:off x="759580" y="1219903"/>
              <a:ext cx="69817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34466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BE6FA4C2-F88E-479D-A35E-7067670CA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888617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73852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AB5FE79-CA56-47E6-8188-FA39F0391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1305358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2000" dirty="0"/>
              <a:t>Find a way to compare the difficulties of problems.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D4092C27-06DF-2B34-64F6-3A29E1F87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888617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60739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3137F8BF-E543-4C92-B85B-05772E704D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769041"/>
                <a:ext cx="7532167" cy="914401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3137F8BF-E543-4C92-B85B-05772E704D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769041"/>
                <a:ext cx="7532167" cy="914401"/>
              </a:xfrm>
              <a:prstGeom prst="rect">
                <a:avLst/>
              </a:prstGeom>
              <a:blipFill>
                <a:blip r:embed="rId2"/>
                <a:stretch>
                  <a:fillRect l="-405" t="-2000" b="-667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3" name="Group 52">
            <a:extLst>
              <a:ext uri="{FF2B5EF4-FFF2-40B4-BE49-F238E27FC236}">
                <a16:creationId xmlns:a16="http://schemas.microsoft.com/office/drawing/2014/main" id="{9F2FDD13-3F9D-4B04-B6C5-6896CDB89945}"/>
              </a:ext>
            </a:extLst>
          </p:cNvPr>
          <p:cNvGrpSpPr/>
          <p:nvPr/>
        </p:nvGrpSpPr>
        <p:grpSpPr>
          <a:xfrm>
            <a:off x="2848521" y="2690479"/>
            <a:ext cx="3108395" cy="1679350"/>
            <a:chOff x="2564436" y="3006872"/>
            <a:chExt cx="3356972" cy="1780615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931C0820-45CE-4F45-8390-978219D330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0307" y="3006872"/>
              <a:ext cx="428550" cy="40802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/>
                <a:t>Q</a:t>
              </a:r>
              <a:r>
                <a:rPr lang="en-US" altLang="en-US" sz="1400" baseline="-25000" dirty="0"/>
                <a:t>1</a:t>
              </a:r>
              <a:endParaRPr lang="en-US" altLang="en-US" sz="1400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72E5A6B-C870-4714-A428-DB9653618FB1}"/>
                </a:ext>
              </a:extLst>
            </p:cNvPr>
            <p:cNvSpPr/>
            <p:nvPr/>
          </p:nvSpPr>
          <p:spPr>
            <a:xfrm>
              <a:off x="2565647" y="3327049"/>
              <a:ext cx="1136341" cy="914400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yes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9098D40-5158-4B5E-9FED-1B6348F3D820}"/>
                </a:ext>
              </a:extLst>
            </p:cNvPr>
            <p:cNvSpPr/>
            <p:nvPr/>
          </p:nvSpPr>
          <p:spPr>
            <a:xfrm>
              <a:off x="2564436" y="4241449"/>
              <a:ext cx="1136341" cy="54603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no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5413C15-41E8-4A58-A9E1-C749611687A4}"/>
                </a:ext>
              </a:extLst>
            </p:cNvPr>
            <p:cNvSpPr/>
            <p:nvPr/>
          </p:nvSpPr>
          <p:spPr>
            <a:xfrm>
              <a:off x="4901954" y="3327049"/>
              <a:ext cx="1019454" cy="546038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yes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ACAF4DB-A947-4DFE-A17A-509A4EC0C512}"/>
                </a:ext>
              </a:extLst>
            </p:cNvPr>
            <p:cNvSpPr/>
            <p:nvPr/>
          </p:nvSpPr>
          <p:spPr>
            <a:xfrm>
              <a:off x="4900743" y="3873087"/>
              <a:ext cx="1020664" cy="9144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no</a:t>
              </a:r>
            </a:p>
          </p:txBody>
        </p:sp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id="{A382B57F-5E34-4522-AB0F-F8F2A4999C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6384" y="3009844"/>
              <a:ext cx="428550" cy="40802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R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8ED48C08-CC12-4B9D-95A1-B7A903ADBC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26781" y="4063896"/>
              <a:ext cx="1677879" cy="33735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61D206A-F42C-4080-8505-063D363C37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26781" y="3414787"/>
              <a:ext cx="1749435" cy="48918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B3C7305-0867-4C72-B846-136346E878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03378" y="4609934"/>
              <a:ext cx="1853682" cy="10618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075C8465-C257-42F0-96FC-C7213F0786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62626" y="4279888"/>
              <a:ext cx="1677879" cy="33735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4E137660-DA79-4109-9B0D-7380E01338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26648" y="3444294"/>
              <a:ext cx="1749568" cy="267910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E325D1A-6A00-4861-B7C0-981B36627F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90936" y="3650565"/>
              <a:ext cx="1713724" cy="179314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C9F744C4-943F-456C-9727-5AB6C84C7B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90936" y="3753224"/>
              <a:ext cx="1713724" cy="346229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DE9F3DD8-234B-4729-87F2-4EAD86F1438E}"/>
                </a:ext>
              </a:extLst>
            </p:cNvPr>
            <p:cNvCxnSpPr>
              <a:cxnSpLocks/>
            </p:cNvCxnSpPr>
            <p:nvPr/>
          </p:nvCxnSpPr>
          <p:spPr>
            <a:xfrm>
              <a:off x="3426648" y="4485842"/>
              <a:ext cx="1830412" cy="11273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Rectangle 3">
            <a:extLst>
              <a:ext uri="{FF2B5EF4-FFF2-40B4-BE49-F238E27FC236}">
                <a16:creationId xmlns:a16="http://schemas.microsoft.com/office/drawing/2014/main" id="{D8C3B52F-DE48-440A-AA19-6DCAEEA55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0551" y="2683442"/>
            <a:ext cx="396817" cy="38482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Q</a:t>
            </a:r>
            <a:r>
              <a:rPr lang="en-US" altLang="en-US" sz="1400" baseline="-25000" dirty="0"/>
              <a:t>2</a:t>
            </a:r>
            <a:endParaRPr lang="en-US" altLang="en-US" sz="1400" dirty="0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A9FF58AD-B982-4014-A1EB-1C4057A4B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1305358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2000" dirty="0"/>
              <a:t>Find a way to compare the difficulties of problems.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C8FEAC85-EB36-816A-9F98-2447A915BA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888617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167631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3137F8BF-E543-4C92-B85B-05772E704D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769041"/>
                <a:ext cx="7532167" cy="914401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3137F8BF-E543-4C92-B85B-05772E704D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769041"/>
                <a:ext cx="7532167" cy="914401"/>
              </a:xfrm>
              <a:prstGeom prst="rect">
                <a:avLst/>
              </a:prstGeom>
              <a:blipFill>
                <a:blip r:embed="rId2"/>
                <a:stretch>
                  <a:fillRect l="-405" t="-2000" b="-667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3" name="Group 52">
            <a:extLst>
              <a:ext uri="{FF2B5EF4-FFF2-40B4-BE49-F238E27FC236}">
                <a16:creationId xmlns:a16="http://schemas.microsoft.com/office/drawing/2014/main" id="{9F2FDD13-3F9D-4B04-B6C5-6896CDB89945}"/>
              </a:ext>
            </a:extLst>
          </p:cNvPr>
          <p:cNvGrpSpPr/>
          <p:nvPr/>
        </p:nvGrpSpPr>
        <p:grpSpPr>
          <a:xfrm>
            <a:off x="2848521" y="2690479"/>
            <a:ext cx="3108395" cy="1679350"/>
            <a:chOff x="2564436" y="3006872"/>
            <a:chExt cx="3356972" cy="1780615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931C0820-45CE-4F45-8390-978219D330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0307" y="3006872"/>
              <a:ext cx="428550" cy="40802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/>
                <a:t>Q</a:t>
              </a:r>
              <a:r>
                <a:rPr lang="en-US" altLang="en-US" sz="1400" baseline="-25000" dirty="0"/>
                <a:t>1</a:t>
              </a:r>
              <a:endParaRPr lang="en-US" altLang="en-US" sz="1400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72E5A6B-C870-4714-A428-DB9653618FB1}"/>
                </a:ext>
              </a:extLst>
            </p:cNvPr>
            <p:cNvSpPr/>
            <p:nvPr/>
          </p:nvSpPr>
          <p:spPr>
            <a:xfrm>
              <a:off x="2565647" y="3327049"/>
              <a:ext cx="1136341" cy="914400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yes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9098D40-5158-4B5E-9FED-1B6348F3D820}"/>
                </a:ext>
              </a:extLst>
            </p:cNvPr>
            <p:cNvSpPr/>
            <p:nvPr/>
          </p:nvSpPr>
          <p:spPr>
            <a:xfrm>
              <a:off x="2564436" y="4241449"/>
              <a:ext cx="1136341" cy="54603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no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5413C15-41E8-4A58-A9E1-C749611687A4}"/>
                </a:ext>
              </a:extLst>
            </p:cNvPr>
            <p:cNvSpPr/>
            <p:nvPr/>
          </p:nvSpPr>
          <p:spPr>
            <a:xfrm>
              <a:off x="4901954" y="3327049"/>
              <a:ext cx="1019454" cy="546038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yes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ACAF4DB-A947-4DFE-A17A-509A4EC0C512}"/>
                </a:ext>
              </a:extLst>
            </p:cNvPr>
            <p:cNvSpPr/>
            <p:nvPr/>
          </p:nvSpPr>
          <p:spPr>
            <a:xfrm>
              <a:off x="4900743" y="3873087"/>
              <a:ext cx="1020664" cy="9144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no</a:t>
              </a:r>
            </a:p>
          </p:txBody>
        </p:sp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id="{A382B57F-5E34-4522-AB0F-F8F2A4999C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6384" y="3009844"/>
              <a:ext cx="428550" cy="40802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R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8ED48C08-CC12-4B9D-95A1-B7A903ADBC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26781" y="4063896"/>
              <a:ext cx="1677879" cy="33735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61D206A-F42C-4080-8505-063D363C37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26781" y="3414787"/>
              <a:ext cx="1749435" cy="48918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B3C7305-0867-4C72-B846-136346E878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03378" y="4609934"/>
              <a:ext cx="1853682" cy="10618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075C8465-C257-42F0-96FC-C7213F0786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62626" y="4279888"/>
              <a:ext cx="1677879" cy="33735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4E137660-DA79-4109-9B0D-7380E01338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26648" y="3444294"/>
              <a:ext cx="1749568" cy="267910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E325D1A-6A00-4861-B7C0-981B36627F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90936" y="3650565"/>
              <a:ext cx="1713724" cy="179314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C9F744C4-943F-456C-9727-5AB6C84C7B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90936" y="3753224"/>
              <a:ext cx="1713724" cy="346229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DE9F3DD8-234B-4729-87F2-4EAD86F1438E}"/>
                </a:ext>
              </a:extLst>
            </p:cNvPr>
            <p:cNvCxnSpPr>
              <a:cxnSpLocks/>
            </p:cNvCxnSpPr>
            <p:nvPr/>
          </p:nvCxnSpPr>
          <p:spPr>
            <a:xfrm>
              <a:off x="3426648" y="4485842"/>
              <a:ext cx="1830412" cy="11273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3">
                <a:extLst>
                  <a:ext uri="{FF2B5EF4-FFF2-40B4-BE49-F238E27FC236}">
                    <a16:creationId xmlns:a16="http://schemas.microsoft.com/office/drawing/2014/main" id="{CE90D906-EB2F-43AF-A6B8-43D14A3034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2313" y="4677643"/>
                <a:ext cx="7294996" cy="384931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Lemma.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 Suppose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chemeClr val="tx1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, and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 is in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P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, then so is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41" name="Rectangle 3">
                <a:extLst>
                  <a:ext uri="{FF2B5EF4-FFF2-40B4-BE49-F238E27FC236}">
                    <a16:creationId xmlns:a16="http://schemas.microsoft.com/office/drawing/2014/main" id="{CE90D906-EB2F-43AF-A6B8-43D14A3034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2313" y="4677643"/>
                <a:ext cx="7294996" cy="384931"/>
              </a:xfrm>
              <a:prstGeom prst="rect">
                <a:avLst/>
              </a:prstGeom>
              <a:blipFill>
                <a:blip r:embed="rId3"/>
                <a:stretch>
                  <a:fillRect l="-502" t="-4762" b="-12698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3">
            <a:extLst>
              <a:ext uri="{FF2B5EF4-FFF2-40B4-BE49-F238E27FC236}">
                <a16:creationId xmlns:a16="http://schemas.microsoft.com/office/drawing/2014/main" id="{D8C3B52F-DE48-440A-AA19-6DCAEEA55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0551" y="2683442"/>
            <a:ext cx="396817" cy="38482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Q</a:t>
            </a:r>
            <a:r>
              <a:rPr lang="en-US" altLang="en-US" sz="1400" baseline="-25000" dirty="0"/>
              <a:t>2</a:t>
            </a:r>
            <a:endParaRPr lang="en-US" altLang="en-US" sz="1400" dirty="0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A9FF58AD-B982-4014-A1EB-1C4057A4B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1305358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2000" dirty="0"/>
              <a:t>Find a way to compare the difficulties of problems.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AE250A3-ED24-984F-ED72-CFCE3CBCE8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888617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230064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3137F8BF-E543-4C92-B85B-05772E704D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769041"/>
                <a:ext cx="7532167" cy="914401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3137F8BF-E543-4C92-B85B-05772E704D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769041"/>
                <a:ext cx="7532167" cy="914401"/>
              </a:xfrm>
              <a:prstGeom prst="rect">
                <a:avLst/>
              </a:prstGeom>
              <a:blipFill>
                <a:blip r:embed="rId2"/>
                <a:stretch>
                  <a:fillRect l="-405" t="-2000" b="-667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3" name="Group 52">
            <a:extLst>
              <a:ext uri="{FF2B5EF4-FFF2-40B4-BE49-F238E27FC236}">
                <a16:creationId xmlns:a16="http://schemas.microsoft.com/office/drawing/2014/main" id="{9F2FDD13-3F9D-4B04-B6C5-6896CDB89945}"/>
              </a:ext>
            </a:extLst>
          </p:cNvPr>
          <p:cNvGrpSpPr/>
          <p:nvPr/>
        </p:nvGrpSpPr>
        <p:grpSpPr>
          <a:xfrm>
            <a:off x="2848521" y="2690479"/>
            <a:ext cx="3108395" cy="1679350"/>
            <a:chOff x="2564436" y="3006872"/>
            <a:chExt cx="3356972" cy="1780615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931C0820-45CE-4F45-8390-978219D330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0307" y="3006872"/>
              <a:ext cx="428550" cy="40802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/>
                <a:t>Q</a:t>
              </a:r>
              <a:r>
                <a:rPr lang="en-US" altLang="en-US" sz="1400" baseline="-25000" dirty="0"/>
                <a:t>1</a:t>
              </a:r>
              <a:endParaRPr lang="en-US" altLang="en-US" sz="1400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72E5A6B-C870-4714-A428-DB9653618FB1}"/>
                </a:ext>
              </a:extLst>
            </p:cNvPr>
            <p:cNvSpPr/>
            <p:nvPr/>
          </p:nvSpPr>
          <p:spPr>
            <a:xfrm>
              <a:off x="2565647" y="3327049"/>
              <a:ext cx="1136341" cy="914400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yes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9098D40-5158-4B5E-9FED-1B6348F3D820}"/>
                </a:ext>
              </a:extLst>
            </p:cNvPr>
            <p:cNvSpPr/>
            <p:nvPr/>
          </p:nvSpPr>
          <p:spPr>
            <a:xfrm>
              <a:off x="2564436" y="4241449"/>
              <a:ext cx="1136341" cy="54603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no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5413C15-41E8-4A58-A9E1-C749611687A4}"/>
                </a:ext>
              </a:extLst>
            </p:cNvPr>
            <p:cNvSpPr/>
            <p:nvPr/>
          </p:nvSpPr>
          <p:spPr>
            <a:xfrm>
              <a:off x="4901954" y="3327049"/>
              <a:ext cx="1019454" cy="546038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yes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ACAF4DB-A947-4DFE-A17A-509A4EC0C512}"/>
                </a:ext>
              </a:extLst>
            </p:cNvPr>
            <p:cNvSpPr/>
            <p:nvPr/>
          </p:nvSpPr>
          <p:spPr>
            <a:xfrm>
              <a:off x="4900743" y="3873087"/>
              <a:ext cx="1020664" cy="9144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no</a:t>
              </a:r>
            </a:p>
          </p:txBody>
        </p:sp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id="{A382B57F-5E34-4522-AB0F-F8F2A4999C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6384" y="3009844"/>
              <a:ext cx="428550" cy="40802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R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8ED48C08-CC12-4B9D-95A1-B7A903ADBC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26781" y="4063896"/>
              <a:ext cx="1677879" cy="33735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61D206A-F42C-4080-8505-063D363C37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26781" y="3414787"/>
              <a:ext cx="1749435" cy="48918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B3C7305-0867-4C72-B846-136346E878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03378" y="4609934"/>
              <a:ext cx="1853682" cy="10618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075C8465-C257-42F0-96FC-C7213F0786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62626" y="4279888"/>
              <a:ext cx="1677879" cy="33735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4E137660-DA79-4109-9B0D-7380E01338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26648" y="3444294"/>
              <a:ext cx="1749568" cy="267910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E325D1A-6A00-4861-B7C0-981B36627F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90936" y="3650565"/>
              <a:ext cx="1713724" cy="179314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C9F744C4-943F-456C-9727-5AB6C84C7B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90936" y="3753224"/>
              <a:ext cx="1713724" cy="346229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DE9F3DD8-234B-4729-87F2-4EAD86F1438E}"/>
                </a:ext>
              </a:extLst>
            </p:cNvPr>
            <p:cNvCxnSpPr>
              <a:cxnSpLocks/>
            </p:cNvCxnSpPr>
            <p:nvPr/>
          </p:nvCxnSpPr>
          <p:spPr>
            <a:xfrm>
              <a:off x="3426648" y="4485842"/>
              <a:ext cx="1830412" cy="11273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3">
                <a:extLst>
                  <a:ext uri="{FF2B5EF4-FFF2-40B4-BE49-F238E27FC236}">
                    <a16:creationId xmlns:a16="http://schemas.microsoft.com/office/drawing/2014/main" id="{CE90D906-EB2F-43AF-A6B8-43D14A3034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2313" y="4677643"/>
                <a:ext cx="7294996" cy="384931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Lemma.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 Suppose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chemeClr val="tx1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, and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 is in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P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, then so is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41" name="Rectangle 3">
                <a:extLst>
                  <a:ext uri="{FF2B5EF4-FFF2-40B4-BE49-F238E27FC236}">
                    <a16:creationId xmlns:a16="http://schemas.microsoft.com/office/drawing/2014/main" id="{CE90D906-EB2F-43AF-A6B8-43D14A3034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2313" y="4677643"/>
                <a:ext cx="7294996" cy="384931"/>
              </a:xfrm>
              <a:prstGeom prst="rect">
                <a:avLst/>
              </a:prstGeom>
              <a:blipFill>
                <a:blip r:embed="rId3"/>
                <a:stretch>
                  <a:fillRect l="-502" t="-4762" b="-12698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3">
                <a:extLst>
                  <a:ext uri="{FF2B5EF4-FFF2-40B4-BE49-F238E27FC236}">
                    <a16:creationId xmlns:a16="http://schemas.microsoft.com/office/drawing/2014/main" id="{E539C9BC-2FC6-4C21-BEC5-DA8F80639D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42137" y="5066776"/>
                <a:ext cx="3140920" cy="384931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chemeClr val="tx1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    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chemeClr val="tx1"/>
                    </a:solidFill>
                  </a:rPr>
                  <a:t>           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2</a:t>
                </a:r>
                <a:endParaRPr lang="en-US" alt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3">
                <a:extLst>
                  <a:ext uri="{FF2B5EF4-FFF2-40B4-BE49-F238E27FC236}">
                    <a16:creationId xmlns:a16="http://schemas.microsoft.com/office/drawing/2014/main" id="{E539C9BC-2FC6-4C21-BEC5-DA8F80639D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42137" y="5066776"/>
                <a:ext cx="3140920" cy="384931"/>
              </a:xfrm>
              <a:prstGeom prst="rect">
                <a:avLst/>
              </a:prstGeom>
              <a:blipFill>
                <a:blip r:embed="rId4"/>
                <a:stretch>
                  <a:fillRect l="-1165" t="-3175" b="-9524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3">
            <a:extLst>
              <a:ext uri="{FF2B5EF4-FFF2-40B4-BE49-F238E27FC236}">
                <a16:creationId xmlns:a16="http://schemas.microsoft.com/office/drawing/2014/main" id="{0D869675-C3DA-40AB-84C6-31EF92802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2137" y="5513628"/>
            <a:ext cx="3140920" cy="38493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chemeClr val="tx1"/>
                </a:solidFill>
              </a:rPr>
              <a:t>x</a:t>
            </a:r>
            <a:r>
              <a:rPr lang="en-US" altLang="en-US" sz="1600" baseline="-25000" dirty="0">
                <a:solidFill>
                  <a:schemeClr val="tx1"/>
                </a:solidFill>
              </a:rPr>
              <a:t>1</a:t>
            </a:r>
            <a:r>
              <a:rPr lang="en-US" altLang="en-US" sz="1600" dirty="0">
                <a:solidFill>
                  <a:schemeClr val="tx1"/>
                </a:solidFill>
              </a:rPr>
              <a:t>                     </a:t>
            </a:r>
            <a:r>
              <a:rPr lang="en-US" altLang="en-US" sz="1600" dirty="0">
                <a:solidFill>
                  <a:schemeClr val="tx1"/>
                </a:solidFill>
                <a:sym typeface="Wingdings" panose="05000000000000000000" pitchFamily="2" charset="2"/>
              </a:rPr>
              <a:t>        R(x</a:t>
            </a:r>
            <a:r>
              <a:rPr lang="en-US" altLang="en-US" sz="1600" baseline="-25000" dirty="0">
                <a:solidFill>
                  <a:schemeClr val="tx1"/>
                </a:solidFill>
              </a:rPr>
              <a:t>1</a:t>
            </a:r>
            <a:r>
              <a:rPr lang="en-US" altLang="en-US" sz="16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44" name="Rectangle 3">
            <a:extLst>
              <a:ext uri="{FF2B5EF4-FFF2-40B4-BE49-F238E27FC236}">
                <a16:creationId xmlns:a16="http://schemas.microsoft.com/office/drawing/2014/main" id="{3B850A05-00C0-4B74-A59F-525D081A6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3201" y="5682978"/>
            <a:ext cx="369890" cy="38493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chemeClr val="tx1"/>
                </a:solidFill>
              </a:rPr>
              <a:t>R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54398FB-0026-4F21-962B-D2E8725BC4F5}"/>
              </a:ext>
            </a:extLst>
          </p:cNvPr>
          <p:cNvCxnSpPr>
            <a:cxnSpLocks/>
          </p:cNvCxnSpPr>
          <p:nvPr/>
        </p:nvCxnSpPr>
        <p:spPr>
          <a:xfrm>
            <a:off x="3735086" y="5697215"/>
            <a:ext cx="136957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1CF07B8C-11B0-4EDC-82B5-B46BD9589586}"/>
              </a:ext>
            </a:extLst>
          </p:cNvPr>
          <p:cNvCxnSpPr/>
          <p:nvPr/>
        </p:nvCxnSpPr>
        <p:spPr>
          <a:xfrm>
            <a:off x="5592942" y="5871925"/>
            <a:ext cx="0" cy="2181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3">
            <a:extLst>
              <a:ext uri="{FF2B5EF4-FFF2-40B4-BE49-F238E27FC236}">
                <a16:creationId xmlns:a16="http://schemas.microsoft.com/office/drawing/2014/main" id="{8B5DC467-36BB-4BC7-BA65-14B3050B5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2489" y="6084214"/>
            <a:ext cx="657889" cy="29896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chemeClr val="tx1"/>
                </a:solidFill>
              </a:rPr>
              <a:t>yes/no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B0BE68A3-1019-4786-B047-E69DA9D7DF98}"/>
              </a:ext>
            </a:extLst>
          </p:cNvPr>
          <p:cNvCxnSpPr>
            <a:cxnSpLocks/>
          </p:cNvCxnSpPr>
          <p:nvPr/>
        </p:nvCxnSpPr>
        <p:spPr>
          <a:xfrm>
            <a:off x="3788354" y="6199408"/>
            <a:ext cx="1316306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3">
            <a:extLst>
              <a:ext uri="{FF2B5EF4-FFF2-40B4-BE49-F238E27FC236}">
                <a16:creationId xmlns:a16="http://schemas.microsoft.com/office/drawing/2014/main" id="{8B68BA30-88FA-42D9-A28A-643634F5C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2363" y="6031456"/>
            <a:ext cx="657889" cy="29896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chemeClr val="tx1"/>
                </a:solidFill>
              </a:rPr>
              <a:t>yes/no</a:t>
            </a:r>
          </a:p>
        </p:txBody>
      </p:sp>
      <p:sp>
        <p:nvSpPr>
          <p:cNvPr id="54" name="Rectangle 3">
            <a:extLst>
              <a:ext uri="{FF2B5EF4-FFF2-40B4-BE49-F238E27FC236}">
                <a16:creationId xmlns:a16="http://schemas.microsoft.com/office/drawing/2014/main" id="{D8C3B52F-DE48-440A-AA19-6DCAEEA55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0551" y="2683442"/>
            <a:ext cx="396817" cy="38482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Q</a:t>
            </a:r>
            <a:r>
              <a:rPr lang="en-US" altLang="en-US" sz="1400" baseline="-25000" dirty="0"/>
              <a:t>2</a:t>
            </a:r>
            <a:endParaRPr lang="en-US" altLang="en-US" sz="1400" dirty="0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FDD55A9-2C8A-4BCC-890B-DB7C6E41795C}"/>
              </a:ext>
            </a:extLst>
          </p:cNvPr>
          <p:cNvCxnSpPr/>
          <p:nvPr/>
        </p:nvCxnSpPr>
        <p:spPr>
          <a:xfrm>
            <a:off x="3426155" y="5866068"/>
            <a:ext cx="0" cy="218146"/>
          </a:xfrm>
          <a:prstGeom prst="straightConnector1">
            <a:avLst/>
          </a:prstGeom>
          <a:ln w="28575">
            <a:solidFill>
              <a:srgbClr val="FFC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">
            <a:extLst>
              <a:ext uri="{FF2B5EF4-FFF2-40B4-BE49-F238E27FC236}">
                <a16:creationId xmlns:a16="http://schemas.microsoft.com/office/drawing/2014/main" id="{A9FF58AD-B982-4014-A1EB-1C4057A4B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1305358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2000" dirty="0"/>
              <a:t>Find a way to compare the difficulties of problems.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A8A2910-C48B-5B91-2A4E-1B23B114F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888617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020689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3137F8BF-E543-4C92-B85B-05772E704D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769041"/>
                <a:ext cx="7532167" cy="914401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3137F8BF-E543-4C92-B85B-05772E704D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769041"/>
                <a:ext cx="7532167" cy="914401"/>
              </a:xfrm>
              <a:prstGeom prst="rect">
                <a:avLst/>
              </a:prstGeom>
              <a:blipFill>
                <a:blip r:embed="rId2"/>
                <a:stretch>
                  <a:fillRect l="-405" t="-2000" b="-667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3" name="Group 52">
            <a:extLst>
              <a:ext uri="{FF2B5EF4-FFF2-40B4-BE49-F238E27FC236}">
                <a16:creationId xmlns:a16="http://schemas.microsoft.com/office/drawing/2014/main" id="{9F2FDD13-3F9D-4B04-B6C5-6896CDB89945}"/>
              </a:ext>
            </a:extLst>
          </p:cNvPr>
          <p:cNvGrpSpPr/>
          <p:nvPr/>
        </p:nvGrpSpPr>
        <p:grpSpPr>
          <a:xfrm>
            <a:off x="2848521" y="2690479"/>
            <a:ext cx="3108395" cy="1679350"/>
            <a:chOff x="2564436" y="3006872"/>
            <a:chExt cx="3356972" cy="1780615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931C0820-45CE-4F45-8390-978219D330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0307" y="3006872"/>
              <a:ext cx="428550" cy="40802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/>
                <a:t>Q</a:t>
              </a:r>
              <a:r>
                <a:rPr lang="en-US" altLang="en-US" sz="1400" baseline="-25000" dirty="0"/>
                <a:t>1</a:t>
              </a:r>
              <a:endParaRPr lang="en-US" altLang="en-US" sz="1400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72E5A6B-C870-4714-A428-DB9653618FB1}"/>
                </a:ext>
              </a:extLst>
            </p:cNvPr>
            <p:cNvSpPr/>
            <p:nvPr/>
          </p:nvSpPr>
          <p:spPr>
            <a:xfrm>
              <a:off x="2565647" y="3327049"/>
              <a:ext cx="1136341" cy="914400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yes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9098D40-5158-4B5E-9FED-1B6348F3D820}"/>
                </a:ext>
              </a:extLst>
            </p:cNvPr>
            <p:cNvSpPr/>
            <p:nvPr/>
          </p:nvSpPr>
          <p:spPr>
            <a:xfrm>
              <a:off x="2564436" y="4241449"/>
              <a:ext cx="1136341" cy="54603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no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5413C15-41E8-4A58-A9E1-C749611687A4}"/>
                </a:ext>
              </a:extLst>
            </p:cNvPr>
            <p:cNvSpPr/>
            <p:nvPr/>
          </p:nvSpPr>
          <p:spPr>
            <a:xfrm>
              <a:off x="4901954" y="3327049"/>
              <a:ext cx="1019454" cy="546038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yes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ACAF4DB-A947-4DFE-A17A-509A4EC0C512}"/>
                </a:ext>
              </a:extLst>
            </p:cNvPr>
            <p:cNvSpPr/>
            <p:nvPr/>
          </p:nvSpPr>
          <p:spPr>
            <a:xfrm>
              <a:off x="4900743" y="3873087"/>
              <a:ext cx="1020664" cy="9144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no</a:t>
              </a:r>
            </a:p>
          </p:txBody>
        </p:sp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id="{A382B57F-5E34-4522-AB0F-F8F2A4999C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6384" y="3009844"/>
              <a:ext cx="428550" cy="40802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R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8ED48C08-CC12-4B9D-95A1-B7A903ADBC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26781" y="4063896"/>
              <a:ext cx="1677879" cy="33735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61D206A-F42C-4080-8505-063D363C37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26781" y="3414787"/>
              <a:ext cx="1749435" cy="48918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B3C7305-0867-4C72-B846-136346E878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03378" y="4609934"/>
              <a:ext cx="1853682" cy="10618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075C8465-C257-42F0-96FC-C7213F0786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62626" y="4279888"/>
              <a:ext cx="1677879" cy="33735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4E137660-DA79-4109-9B0D-7380E01338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26648" y="3444294"/>
              <a:ext cx="1749568" cy="267910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E325D1A-6A00-4861-B7C0-981B36627F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90936" y="3650565"/>
              <a:ext cx="1713724" cy="179314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C9F744C4-943F-456C-9727-5AB6C84C7B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90936" y="3753224"/>
              <a:ext cx="1713724" cy="346229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DE9F3DD8-234B-4729-87F2-4EAD86F1438E}"/>
                </a:ext>
              </a:extLst>
            </p:cNvPr>
            <p:cNvCxnSpPr>
              <a:cxnSpLocks/>
            </p:cNvCxnSpPr>
            <p:nvPr/>
          </p:nvCxnSpPr>
          <p:spPr>
            <a:xfrm>
              <a:off x="3426648" y="4485842"/>
              <a:ext cx="1830412" cy="11273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3">
                <a:extLst>
                  <a:ext uri="{FF2B5EF4-FFF2-40B4-BE49-F238E27FC236}">
                    <a16:creationId xmlns:a16="http://schemas.microsoft.com/office/drawing/2014/main" id="{CE90D906-EB2F-43AF-A6B8-43D14A3034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2313" y="4677643"/>
                <a:ext cx="7294996" cy="384931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Lemma.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 Suppose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chemeClr val="tx1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, and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 is in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P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, then so is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41" name="Rectangle 3">
                <a:extLst>
                  <a:ext uri="{FF2B5EF4-FFF2-40B4-BE49-F238E27FC236}">
                    <a16:creationId xmlns:a16="http://schemas.microsoft.com/office/drawing/2014/main" id="{CE90D906-EB2F-43AF-A6B8-43D14A3034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2313" y="4677643"/>
                <a:ext cx="7294996" cy="384931"/>
              </a:xfrm>
              <a:prstGeom prst="rect">
                <a:avLst/>
              </a:prstGeom>
              <a:blipFill>
                <a:blip r:embed="rId3"/>
                <a:stretch>
                  <a:fillRect l="-502" t="-4762" b="-12698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3">
            <a:extLst>
              <a:ext uri="{FF2B5EF4-FFF2-40B4-BE49-F238E27FC236}">
                <a16:creationId xmlns:a16="http://schemas.microsoft.com/office/drawing/2014/main" id="{D8C3B52F-DE48-440A-AA19-6DCAEEA55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0551" y="2683442"/>
            <a:ext cx="396817" cy="38482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Q</a:t>
            </a:r>
            <a:r>
              <a:rPr lang="en-US" altLang="en-US" sz="1400" baseline="-25000" dirty="0"/>
              <a:t>2</a:t>
            </a:r>
            <a:endParaRPr lang="en-US" altLang="en-US" sz="1400" dirty="0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A9FF58AD-B982-4014-A1EB-1C4057A4B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1305358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2000" dirty="0"/>
              <a:t>Find a way to compare the difficulties of problems. 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60293ABB-558B-4019-AAB0-98083A065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827" y="5099640"/>
            <a:ext cx="7294996" cy="38493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Thus, if </a:t>
            </a:r>
            <a:r>
              <a:rPr lang="en-US" altLang="en-US" sz="1600" dirty="0">
                <a:solidFill>
                  <a:schemeClr val="tx1"/>
                </a:solidFill>
              </a:rPr>
              <a:t>Q</a:t>
            </a:r>
            <a:r>
              <a:rPr lang="en-US" altLang="en-US" sz="1600" baseline="-25000" dirty="0">
                <a:solidFill>
                  <a:schemeClr val="tx1"/>
                </a:solidFill>
              </a:rPr>
              <a:t>2</a:t>
            </a:r>
            <a:r>
              <a:rPr lang="en-US" altLang="en-US" sz="1600" dirty="0">
                <a:solidFill>
                  <a:schemeClr val="tx1"/>
                </a:solidFill>
              </a:rPr>
              <a:t> is easy, then Q</a:t>
            </a:r>
            <a:r>
              <a:rPr lang="en-US" altLang="en-US" sz="1600" baseline="-25000" dirty="0">
                <a:solidFill>
                  <a:schemeClr val="tx1"/>
                </a:solidFill>
              </a:rPr>
              <a:t>1</a:t>
            </a:r>
            <a:r>
              <a:rPr lang="en-US" altLang="en-US" sz="1600" dirty="0">
                <a:solidFill>
                  <a:schemeClr val="tx1"/>
                </a:solidFill>
              </a:rPr>
              <a:t> is easy</a:t>
            </a:r>
            <a:r>
              <a:rPr lang="en-US" altLang="en-US" sz="1600" dirty="0"/>
              <a:t> (equivalently,</a:t>
            </a:r>
            <a:r>
              <a:rPr lang="en-US" altLang="en-US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/>
              <a:t>if 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 is hard, then 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 is hard).</a:t>
            </a:r>
            <a:endParaRPr lang="en-US" altLang="en-US" sz="1600" dirty="0">
              <a:solidFill>
                <a:schemeClr val="tx1"/>
              </a:solidFill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6D49C262-0F3D-45A8-7DC6-0083EDED2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888617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23616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3137F8BF-E543-4C92-B85B-05772E704D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769041"/>
                <a:ext cx="7532167" cy="914401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3137F8BF-E543-4C92-B85B-05772E704D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769041"/>
                <a:ext cx="7532167" cy="914401"/>
              </a:xfrm>
              <a:prstGeom prst="rect">
                <a:avLst/>
              </a:prstGeom>
              <a:blipFill>
                <a:blip r:embed="rId2"/>
                <a:stretch>
                  <a:fillRect l="-405" t="-2000" b="-667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3" name="Group 52">
            <a:extLst>
              <a:ext uri="{FF2B5EF4-FFF2-40B4-BE49-F238E27FC236}">
                <a16:creationId xmlns:a16="http://schemas.microsoft.com/office/drawing/2014/main" id="{9F2FDD13-3F9D-4B04-B6C5-6896CDB89945}"/>
              </a:ext>
            </a:extLst>
          </p:cNvPr>
          <p:cNvGrpSpPr/>
          <p:nvPr/>
        </p:nvGrpSpPr>
        <p:grpSpPr>
          <a:xfrm>
            <a:off x="2848521" y="2690479"/>
            <a:ext cx="3108395" cy="1679350"/>
            <a:chOff x="2564436" y="3006872"/>
            <a:chExt cx="3356972" cy="1780615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931C0820-45CE-4F45-8390-978219D330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0307" y="3006872"/>
              <a:ext cx="428550" cy="40802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/>
                <a:t>Q</a:t>
              </a:r>
              <a:r>
                <a:rPr lang="en-US" altLang="en-US" sz="1400" baseline="-25000" dirty="0"/>
                <a:t>1</a:t>
              </a:r>
              <a:endParaRPr lang="en-US" altLang="en-US" sz="1400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72E5A6B-C870-4714-A428-DB9653618FB1}"/>
                </a:ext>
              </a:extLst>
            </p:cNvPr>
            <p:cNvSpPr/>
            <p:nvPr/>
          </p:nvSpPr>
          <p:spPr>
            <a:xfrm>
              <a:off x="2565647" y="3327049"/>
              <a:ext cx="1136341" cy="914400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yes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9098D40-5158-4B5E-9FED-1B6348F3D820}"/>
                </a:ext>
              </a:extLst>
            </p:cNvPr>
            <p:cNvSpPr/>
            <p:nvPr/>
          </p:nvSpPr>
          <p:spPr>
            <a:xfrm>
              <a:off x="2564436" y="4241449"/>
              <a:ext cx="1136341" cy="54603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no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5413C15-41E8-4A58-A9E1-C749611687A4}"/>
                </a:ext>
              </a:extLst>
            </p:cNvPr>
            <p:cNvSpPr/>
            <p:nvPr/>
          </p:nvSpPr>
          <p:spPr>
            <a:xfrm>
              <a:off x="4901954" y="3327049"/>
              <a:ext cx="1019454" cy="546038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yes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ACAF4DB-A947-4DFE-A17A-509A4EC0C512}"/>
                </a:ext>
              </a:extLst>
            </p:cNvPr>
            <p:cNvSpPr/>
            <p:nvPr/>
          </p:nvSpPr>
          <p:spPr>
            <a:xfrm>
              <a:off x="4900743" y="3873087"/>
              <a:ext cx="1020664" cy="9144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no</a:t>
              </a:r>
            </a:p>
          </p:txBody>
        </p:sp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id="{A382B57F-5E34-4522-AB0F-F8F2A4999C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6384" y="3009844"/>
              <a:ext cx="428550" cy="40802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R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8ED48C08-CC12-4B9D-95A1-B7A903ADBC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26781" y="4063896"/>
              <a:ext cx="1677879" cy="33735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61D206A-F42C-4080-8505-063D363C37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26781" y="3414787"/>
              <a:ext cx="1749435" cy="48918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B3C7305-0867-4C72-B846-136346E878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03378" y="4609934"/>
              <a:ext cx="1853682" cy="10618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075C8465-C257-42F0-96FC-C7213F0786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62626" y="4279888"/>
              <a:ext cx="1677879" cy="33735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4E137660-DA79-4109-9B0D-7380E01338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26648" y="3444294"/>
              <a:ext cx="1749568" cy="267910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E325D1A-6A00-4861-B7C0-981B36627F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90936" y="3650565"/>
              <a:ext cx="1713724" cy="179314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C9F744C4-943F-456C-9727-5AB6C84C7B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90936" y="3753224"/>
              <a:ext cx="1713724" cy="346229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DE9F3DD8-234B-4729-87F2-4EAD86F1438E}"/>
                </a:ext>
              </a:extLst>
            </p:cNvPr>
            <p:cNvCxnSpPr>
              <a:cxnSpLocks/>
            </p:cNvCxnSpPr>
            <p:nvPr/>
          </p:nvCxnSpPr>
          <p:spPr>
            <a:xfrm>
              <a:off x="3426648" y="4485842"/>
              <a:ext cx="1830412" cy="11273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3">
                <a:extLst>
                  <a:ext uri="{FF2B5EF4-FFF2-40B4-BE49-F238E27FC236}">
                    <a16:creationId xmlns:a16="http://schemas.microsoft.com/office/drawing/2014/main" id="{CE90D906-EB2F-43AF-A6B8-43D14A3034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2313" y="4677643"/>
                <a:ext cx="7294996" cy="384931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Lemma.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 Suppose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chemeClr val="tx1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, and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 is in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P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, then so is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41" name="Rectangle 3">
                <a:extLst>
                  <a:ext uri="{FF2B5EF4-FFF2-40B4-BE49-F238E27FC236}">
                    <a16:creationId xmlns:a16="http://schemas.microsoft.com/office/drawing/2014/main" id="{CE90D906-EB2F-43AF-A6B8-43D14A3034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2313" y="4677643"/>
                <a:ext cx="7294996" cy="384931"/>
              </a:xfrm>
              <a:prstGeom prst="rect">
                <a:avLst/>
              </a:prstGeom>
              <a:blipFill>
                <a:blip r:embed="rId3"/>
                <a:stretch>
                  <a:fillRect l="-502" t="-4762" b="-12698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3">
            <a:extLst>
              <a:ext uri="{FF2B5EF4-FFF2-40B4-BE49-F238E27FC236}">
                <a16:creationId xmlns:a16="http://schemas.microsoft.com/office/drawing/2014/main" id="{D8C3B52F-DE48-440A-AA19-6DCAEEA55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0551" y="2683442"/>
            <a:ext cx="396817" cy="38482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Q</a:t>
            </a:r>
            <a:r>
              <a:rPr lang="en-US" altLang="en-US" sz="1400" baseline="-25000" dirty="0"/>
              <a:t>2</a:t>
            </a:r>
            <a:endParaRPr lang="en-US" altLang="en-US" sz="1400" dirty="0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A9FF58AD-B982-4014-A1EB-1C4057A4B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1305358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2000" dirty="0"/>
              <a:t>Find a way to compare the difficulties of problems.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">
                <a:extLst>
                  <a:ext uri="{FF2B5EF4-FFF2-40B4-BE49-F238E27FC236}">
                    <a16:creationId xmlns:a16="http://schemas.microsoft.com/office/drawing/2014/main" id="{7EF9EF8F-F97B-4363-9320-8F6E5D4F83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6827" y="5570435"/>
                <a:ext cx="7294996" cy="384931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/>
                  <a:t>Roughly, if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/>
                  <a:t>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, then 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 is not harder than </a:t>
                </a:r>
                <a:r>
                  <a:rPr lang="en-US" altLang="en-US" sz="1600" dirty="0"/>
                  <a:t>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  <a:endParaRPr lang="en-US" alt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Rectangle 3">
                <a:extLst>
                  <a:ext uri="{FF2B5EF4-FFF2-40B4-BE49-F238E27FC236}">
                    <a16:creationId xmlns:a16="http://schemas.microsoft.com/office/drawing/2014/main" id="{7EF9EF8F-F97B-4363-9320-8F6E5D4F83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6827" y="5570435"/>
                <a:ext cx="7294996" cy="384931"/>
              </a:xfrm>
              <a:prstGeom prst="rect">
                <a:avLst/>
              </a:prstGeom>
              <a:blipFill>
                <a:blip r:embed="rId4"/>
                <a:stretch>
                  <a:fillRect l="-501" t="-3175" b="-9524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3">
            <a:extLst>
              <a:ext uri="{FF2B5EF4-FFF2-40B4-BE49-F238E27FC236}">
                <a16:creationId xmlns:a16="http://schemas.microsoft.com/office/drawing/2014/main" id="{5AF3D2BE-1E07-4C6F-8B4B-1DF5030D81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827" y="5099640"/>
            <a:ext cx="7294996" cy="38493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Thus, if </a:t>
            </a:r>
            <a:r>
              <a:rPr lang="en-US" altLang="en-US" sz="1600" dirty="0">
                <a:solidFill>
                  <a:schemeClr val="tx1"/>
                </a:solidFill>
              </a:rPr>
              <a:t>Q</a:t>
            </a:r>
            <a:r>
              <a:rPr lang="en-US" altLang="en-US" sz="1600" baseline="-25000" dirty="0">
                <a:solidFill>
                  <a:schemeClr val="tx1"/>
                </a:solidFill>
              </a:rPr>
              <a:t>2</a:t>
            </a:r>
            <a:r>
              <a:rPr lang="en-US" altLang="en-US" sz="1600" dirty="0">
                <a:solidFill>
                  <a:schemeClr val="tx1"/>
                </a:solidFill>
              </a:rPr>
              <a:t> is easy, then Q</a:t>
            </a:r>
            <a:r>
              <a:rPr lang="en-US" altLang="en-US" sz="1600" baseline="-25000" dirty="0">
                <a:solidFill>
                  <a:schemeClr val="tx1"/>
                </a:solidFill>
              </a:rPr>
              <a:t>1</a:t>
            </a:r>
            <a:r>
              <a:rPr lang="en-US" altLang="en-US" sz="1600" dirty="0">
                <a:solidFill>
                  <a:schemeClr val="tx1"/>
                </a:solidFill>
              </a:rPr>
              <a:t> is easy</a:t>
            </a:r>
            <a:r>
              <a:rPr lang="en-US" altLang="en-US" sz="1600" dirty="0"/>
              <a:t> (equivalently,</a:t>
            </a:r>
            <a:r>
              <a:rPr lang="en-US" altLang="en-US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/>
              <a:t>if Q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 is hard, then Q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 is hard).</a:t>
            </a:r>
            <a:endParaRPr lang="en-US" altLang="en-US" sz="1600" dirty="0">
              <a:solidFill>
                <a:schemeClr val="tx1"/>
              </a:solidFill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C1CEE445-ED32-2C67-5DC0-1333ADF227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888617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082457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8259DFF-0A04-48A1-897A-221042E65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1305358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2000" dirty="0"/>
              <a:t>Find a way to compare the difficulties of problems.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3B14C37E-7159-43C8-ABE3-99EB93C973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769041"/>
                <a:ext cx="7228375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3B14C37E-7159-43C8-ABE3-99EB93C973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769041"/>
                <a:ext cx="7228375" cy="876505"/>
              </a:xfrm>
              <a:prstGeom prst="rect">
                <a:avLst/>
              </a:prstGeom>
              <a:blipFill>
                <a:blip r:embed="rId2"/>
                <a:stretch>
                  <a:fillRect l="-336" t="-1361" r="-1093" b="-340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3">
            <a:extLst>
              <a:ext uri="{FF2B5EF4-FFF2-40B4-BE49-F238E27FC236}">
                <a16:creationId xmlns:a16="http://schemas.microsoft.com/office/drawing/2014/main" id="{EB4B8CD8-CDEC-8E7A-1030-E981392F4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888617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565511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EDA01CF8-BB3C-4373-923B-6284479A5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2792371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2. Identify the first hard problem in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.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5F1EDC0-6470-4B3F-9A5A-04192CA75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1305358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2000" dirty="0"/>
              <a:t>Find a way to compare the difficulties of problems.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F3B470C2-BB01-463D-89FB-AE8F14C96C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769041"/>
                <a:ext cx="7228375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F3B470C2-BB01-463D-89FB-AE8F14C96C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769041"/>
                <a:ext cx="7228375" cy="876505"/>
              </a:xfrm>
              <a:prstGeom prst="rect">
                <a:avLst/>
              </a:prstGeom>
              <a:blipFill>
                <a:blip r:embed="rId2"/>
                <a:stretch>
                  <a:fillRect l="-336" t="-1361" r="-1093" b="-340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3">
            <a:extLst>
              <a:ext uri="{FF2B5EF4-FFF2-40B4-BE49-F238E27FC236}">
                <a16:creationId xmlns:a16="http://schemas.microsoft.com/office/drawing/2014/main" id="{B7F86C82-27AD-13A9-342D-7149920AA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888617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895679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EDA01CF8-BB3C-4373-923B-6284479A5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2792371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2. Identify the first hard problem in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3">
                <a:extLst>
                  <a:ext uri="{FF2B5EF4-FFF2-40B4-BE49-F238E27FC236}">
                    <a16:creationId xmlns:a16="http://schemas.microsoft.com/office/drawing/2014/main" id="{DB6D995D-2045-47D7-83D6-045EBB543AE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3430" y="3311715"/>
                <a:ext cx="7272764" cy="408029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u="sng" dirty="0">
                    <a:solidFill>
                      <a:srgbClr val="FF0000"/>
                    </a:solidFill>
                  </a:rPr>
                  <a:t>Cook Theorem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.</a:t>
                </a:r>
                <a:r>
                  <a:rPr lang="en-US" altLang="en-US" sz="1800" dirty="0"/>
                  <a:t> For every problem Q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,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Q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</a:rPr>
                  <a:t> SAT. </a:t>
                </a:r>
                <a:endParaRPr lang="en-US" altLang="en-US" sz="1800" dirty="0"/>
              </a:p>
            </p:txBody>
          </p:sp>
        </mc:Choice>
        <mc:Fallback xmlns="">
          <p:sp>
            <p:nvSpPr>
              <p:cNvPr id="30" name="Rectangle 3">
                <a:extLst>
                  <a:ext uri="{FF2B5EF4-FFF2-40B4-BE49-F238E27FC236}">
                    <a16:creationId xmlns:a16="http://schemas.microsoft.com/office/drawing/2014/main" id="{DB6D995D-2045-47D7-83D6-045EBB543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3430" y="3311715"/>
                <a:ext cx="7272764" cy="408029"/>
              </a:xfrm>
              <a:prstGeom prst="rect">
                <a:avLst/>
              </a:prstGeom>
              <a:blipFill>
                <a:blip r:embed="rId2"/>
                <a:stretch>
                  <a:fillRect l="-585" t="-5714" b="-14286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3">
            <a:extLst>
              <a:ext uri="{FF2B5EF4-FFF2-40B4-BE49-F238E27FC236}">
                <a16:creationId xmlns:a16="http://schemas.microsoft.com/office/drawing/2014/main" id="{C873793D-91C7-4BDD-A199-AEA988B1D2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7" y="5755307"/>
            <a:ext cx="7518407" cy="515412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Satisfiability (SAT).</a:t>
            </a:r>
            <a:r>
              <a:rPr lang="en-US" altLang="en-US" sz="1400" dirty="0"/>
              <a:t> Given a CNF formula F = F(x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, x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, …, </a:t>
            </a:r>
            <a:r>
              <a:rPr lang="en-US" altLang="en-US" sz="1400" dirty="0" err="1"/>
              <a:t>x</a:t>
            </a:r>
            <a:r>
              <a:rPr lang="en-US" altLang="en-US" sz="1400" baseline="-25000" dirty="0" err="1"/>
              <a:t>n</a:t>
            </a:r>
            <a:r>
              <a:rPr lang="en-US" altLang="en-US" sz="1400" dirty="0"/>
              <a:t>), is there an assignment to x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, x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, …, </a:t>
            </a:r>
            <a:r>
              <a:rPr lang="en-US" altLang="en-US" sz="1400" dirty="0" err="1"/>
              <a:t>x</a:t>
            </a:r>
            <a:r>
              <a:rPr lang="en-US" altLang="en-US" sz="1400" baseline="-25000" dirty="0" err="1"/>
              <a:t>n</a:t>
            </a:r>
            <a:r>
              <a:rPr lang="en-US" altLang="en-US" sz="1400" dirty="0"/>
              <a:t> that makes F = true?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5F1EDC0-6470-4B3F-9A5A-04192CA75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1305358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2000" dirty="0"/>
              <a:t>Find a way to compare the difficulties of problems.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F3B470C2-BB01-463D-89FB-AE8F14C96C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769041"/>
                <a:ext cx="7228375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F3B470C2-BB01-463D-89FB-AE8F14C96C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769041"/>
                <a:ext cx="7228375" cy="876505"/>
              </a:xfrm>
              <a:prstGeom prst="rect">
                <a:avLst/>
              </a:prstGeom>
              <a:blipFill>
                <a:blip r:embed="rId3"/>
                <a:stretch>
                  <a:fillRect l="-336" t="-1361" r="-1093" b="-340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3">
            <a:extLst>
              <a:ext uri="{FF2B5EF4-FFF2-40B4-BE49-F238E27FC236}">
                <a16:creationId xmlns:a16="http://schemas.microsoft.com/office/drawing/2014/main" id="{7A89A3D2-7158-BA7A-5D4B-6A9545DF4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888617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576443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EDA01CF8-BB3C-4373-923B-6284479A5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2792371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2. Identify the first hard problem in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3">
                <a:extLst>
                  <a:ext uri="{FF2B5EF4-FFF2-40B4-BE49-F238E27FC236}">
                    <a16:creationId xmlns:a16="http://schemas.microsoft.com/office/drawing/2014/main" id="{DB6D995D-2045-47D7-83D6-045EBB543AE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3430" y="3311715"/>
                <a:ext cx="7272764" cy="408029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u="sng" dirty="0">
                    <a:solidFill>
                      <a:srgbClr val="FF0000"/>
                    </a:solidFill>
                  </a:rPr>
                  <a:t>Cook Theorem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.</a:t>
                </a:r>
                <a:r>
                  <a:rPr lang="en-US" altLang="en-US" sz="1800" dirty="0"/>
                  <a:t> For every problem Q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,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Q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</a:rPr>
                  <a:t> SAT. </a:t>
                </a:r>
                <a:endParaRPr lang="en-US" altLang="en-US" sz="1800" dirty="0"/>
              </a:p>
            </p:txBody>
          </p:sp>
        </mc:Choice>
        <mc:Fallback xmlns="">
          <p:sp>
            <p:nvSpPr>
              <p:cNvPr id="30" name="Rectangle 3">
                <a:extLst>
                  <a:ext uri="{FF2B5EF4-FFF2-40B4-BE49-F238E27FC236}">
                    <a16:creationId xmlns:a16="http://schemas.microsoft.com/office/drawing/2014/main" id="{DB6D995D-2045-47D7-83D6-045EBB543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3430" y="3311715"/>
                <a:ext cx="7272764" cy="408029"/>
              </a:xfrm>
              <a:prstGeom prst="rect">
                <a:avLst/>
              </a:prstGeom>
              <a:blipFill>
                <a:blip r:embed="rId2"/>
                <a:stretch>
                  <a:fillRect l="-585" t="-5714" b="-14286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">
            <a:extLst>
              <a:ext uri="{FF2B5EF4-FFF2-40B4-BE49-F238E27FC236}">
                <a16:creationId xmlns:a16="http://schemas.microsoft.com/office/drawing/2014/main" id="{60E337EE-F658-42D2-9DF0-ECDE3833D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429" y="3826755"/>
            <a:ext cx="7272764" cy="33501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Thus, no problem in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 is harder than SAT. SAT is the hardest in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. 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C873793D-91C7-4BDD-A199-AEA988B1D2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7" y="5755307"/>
            <a:ext cx="7518407" cy="515412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Satisfiability (SAT).</a:t>
            </a:r>
            <a:r>
              <a:rPr lang="en-US" altLang="en-US" sz="1400" dirty="0"/>
              <a:t> Given a CNF formula F = F(x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, x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, …, </a:t>
            </a:r>
            <a:r>
              <a:rPr lang="en-US" altLang="en-US" sz="1400" dirty="0" err="1"/>
              <a:t>x</a:t>
            </a:r>
            <a:r>
              <a:rPr lang="en-US" altLang="en-US" sz="1400" baseline="-25000" dirty="0" err="1"/>
              <a:t>n</a:t>
            </a:r>
            <a:r>
              <a:rPr lang="en-US" altLang="en-US" sz="1400" dirty="0"/>
              <a:t>), is there an assignment to x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, x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, …, </a:t>
            </a:r>
            <a:r>
              <a:rPr lang="en-US" altLang="en-US" sz="1400" dirty="0" err="1"/>
              <a:t>x</a:t>
            </a:r>
            <a:r>
              <a:rPr lang="en-US" altLang="en-US" sz="1400" baseline="-25000" dirty="0" err="1"/>
              <a:t>n</a:t>
            </a:r>
            <a:r>
              <a:rPr lang="en-US" altLang="en-US" sz="1400" dirty="0"/>
              <a:t> that makes F = true?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5F1EDC0-6470-4B3F-9A5A-04192CA75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1305358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2000" dirty="0"/>
              <a:t>Find a way to compare the difficulties of problems.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F3B470C2-BB01-463D-89FB-AE8F14C96C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769041"/>
                <a:ext cx="7228375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F3B470C2-BB01-463D-89FB-AE8F14C96C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769041"/>
                <a:ext cx="7228375" cy="876505"/>
              </a:xfrm>
              <a:prstGeom prst="rect">
                <a:avLst/>
              </a:prstGeom>
              <a:blipFill>
                <a:blip r:embed="rId3"/>
                <a:stretch>
                  <a:fillRect l="-336" t="-1361" r="-1093" b="-340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3">
            <a:extLst>
              <a:ext uri="{FF2B5EF4-FFF2-40B4-BE49-F238E27FC236}">
                <a16:creationId xmlns:a16="http://schemas.microsoft.com/office/drawing/2014/main" id="{4FDA3573-C7DB-BC7B-27A0-590F133D3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888617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433257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EDA01CF8-BB3C-4373-923B-6284479A5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2792371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2. Identify the first hard problem in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3">
                <a:extLst>
                  <a:ext uri="{FF2B5EF4-FFF2-40B4-BE49-F238E27FC236}">
                    <a16:creationId xmlns:a16="http://schemas.microsoft.com/office/drawing/2014/main" id="{DB6D995D-2045-47D7-83D6-045EBB543AE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3430" y="3311715"/>
                <a:ext cx="7272764" cy="408029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u="sng" dirty="0">
                    <a:solidFill>
                      <a:srgbClr val="FF0000"/>
                    </a:solidFill>
                  </a:rPr>
                  <a:t>Cook Theorem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.</a:t>
                </a:r>
                <a:r>
                  <a:rPr lang="en-US" altLang="en-US" sz="1800" dirty="0"/>
                  <a:t> For every problem Q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,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Q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</a:rPr>
                  <a:t> SAT. </a:t>
                </a:r>
                <a:endParaRPr lang="en-US" altLang="en-US" sz="1800" dirty="0"/>
              </a:p>
            </p:txBody>
          </p:sp>
        </mc:Choice>
        <mc:Fallback xmlns="">
          <p:sp>
            <p:nvSpPr>
              <p:cNvPr id="30" name="Rectangle 3">
                <a:extLst>
                  <a:ext uri="{FF2B5EF4-FFF2-40B4-BE49-F238E27FC236}">
                    <a16:creationId xmlns:a16="http://schemas.microsoft.com/office/drawing/2014/main" id="{DB6D995D-2045-47D7-83D6-045EBB543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3430" y="3311715"/>
                <a:ext cx="7272764" cy="408029"/>
              </a:xfrm>
              <a:prstGeom prst="rect">
                <a:avLst/>
              </a:prstGeom>
              <a:blipFill>
                <a:blip r:embed="rId2"/>
                <a:stretch>
                  <a:fillRect l="-585" t="-5714" b="-14286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">
            <a:extLst>
              <a:ext uri="{FF2B5EF4-FFF2-40B4-BE49-F238E27FC236}">
                <a16:creationId xmlns:a16="http://schemas.microsoft.com/office/drawing/2014/main" id="{60E337EE-F658-42D2-9DF0-ECDE3833D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429" y="3826755"/>
            <a:ext cx="7272764" cy="33501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Thus, no problem in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 is harder than SAT. SAT is the hardest in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. 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C873793D-91C7-4BDD-A199-AEA988B1D2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7" y="5755307"/>
            <a:ext cx="7518407" cy="515412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Satisfiability (SAT).</a:t>
            </a:r>
            <a:r>
              <a:rPr lang="en-US" altLang="en-US" sz="1400" dirty="0"/>
              <a:t> Given a CNF formula F = F(x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, x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, …, </a:t>
            </a:r>
            <a:r>
              <a:rPr lang="en-US" altLang="en-US" sz="1400" dirty="0" err="1"/>
              <a:t>x</a:t>
            </a:r>
            <a:r>
              <a:rPr lang="en-US" altLang="en-US" sz="1400" baseline="-25000" dirty="0" err="1"/>
              <a:t>n</a:t>
            </a:r>
            <a:r>
              <a:rPr lang="en-US" altLang="en-US" sz="1400" dirty="0"/>
              <a:t>), is there an assignment to x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, x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, …, </a:t>
            </a:r>
            <a:r>
              <a:rPr lang="en-US" altLang="en-US" sz="1400" dirty="0" err="1"/>
              <a:t>x</a:t>
            </a:r>
            <a:r>
              <a:rPr lang="en-US" altLang="en-US" sz="1400" baseline="-25000" dirty="0" err="1"/>
              <a:t>n</a:t>
            </a:r>
            <a:r>
              <a:rPr lang="en-US" altLang="en-US" sz="1400" dirty="0"/>
              <a:t> that makes F = true?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5F1EDC0-6470-4B3F-9A5A-04192CA75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1305358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2000" dirty="0"/>
              <a:t>Find a way to compare the difficulties of problems.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F3B470C2-BB01-463D-89FB-AE8F14C96C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769041"/>
                <a:ext cx="7228375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F3B470C2-BB01-463D-89FB-AE8F14C96C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769041"/>
                <a:ext cx="7228375" cy="876505"/>
              </a:xfrm>
              <a:prstGeom prst="rect">
                <a:avLst/>
              </a:prstGeom>
              <a:blipFill>
                <a:blip r:embed="rId3"/>
                <a:stretch>
                  <a:fillRect l="-336" t="-1361" r="-1093" b="-340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A41A1733-93F0-4AD5-BA87-912C753C5D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1427" y="4213698"/>
                <a:ext cx="7084331" cy="68457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800" dirty="0"/>
                  <a:t> 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–hard </a:t>
                </a:r>
                <a:r>
                  <a:rPr lang="en-US" altLang="en-US" sz="1800" dirty="0"/>
                  <a:t>if for every problem Q’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,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</a:rPr>
                  <a:t> Q. </a:t>
                </a:r>
                <a:r>
                  <a:rPr lang="en-US" altLang="en-US" sz="1800" dirty="0"/>
                  <a:t>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–complete </a:t>
                </a:r>
                <a:r>
                  <a:rPr lang="en-US" altLang="en-US" sz="1800" dirty="0"/>
                  <a:t>if it is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 and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–hard. </a:t>
                </a: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A41A1733-93F0-4AD5-BA87-912C753C5D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427" y="4213698"/>
                <a:ext cx="7084331" cy="684575"/>
              </a:xfrm>
              <a:prstGeom prst="rect">
                <a:avLst/>
              </a:prstGeom>
              <a:blipFill>
                <a:blip r:embed="rId4"/>
                <a:stretch>
                  <a:fillRect l="-688" t="-7080" b="-9735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3">
            <a:extLst>
              <a:ext uri="{FF2B5EF4-FFF2-40B4-BE49-F238E27FC236}">
                <a16:creationId xmlns:a16="http://schemas.microsoft.com/office/drawing/2014/main" id="{FB1697F0-F4FD-256A-A03D-AFC216CEEA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888617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510829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EDA01CF8-BB3C-4373-923B-6284479A5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2792371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2. Identify the first hard problem in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.</a:t>
            </a:r>
          </a:p>
        </p:txBody>
      </p:sp>
      <p:sp>
        <p:nvSpPr>
          <p:cNvPr id="30" name="Rectangle 3">
            <a:extLst>
              <a:ext uri="{FF2B5EF4-FFF2-40B4-BE49-F238E27FC236}">
                <a16:creationId xmlns:a16="http://schemas.microsoft.com/office/drawing/2014/main" id="{DB6D995D-2045-47D7-83D6-045EBB543A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430" y="3311715"/>
            <a:ext cx="7272764" cy="40802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u="sng" dirty="0">
                <a:solidFill>
                  <a:srgbClr val="FF0000"/>
                </a:solidFill>
              </a:rPr>
              <a:t>Cook Theorem</a:t>
            </a:r>
            <a:r>
              <a:rPr lang="en-US" altLang="en-US" sz="1800" dirty="0">
                <a:solidFill>
                  <a:srgbClr val="FF0000"/>
                </a:solidFill>
              </a:rPr>
              <a:t>.</a:t>
            </a:r>
            <a:r>
              <a:rPr lang="en-US" altLang="en-US" sz="1800" dirty="0"/>
              <a:t> SAT is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–complete. 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60E337EE-F658-42D2-9DF0-ECDE3833D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429" y="3826755"/>
            <a:ext cx="7272764" cy="33501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Thus, no problem in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 is harder than SAT. SAT is the hardest in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. 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C873793D-91C7-4BDD-A199-AEA988B1D2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7" y="5755307"/>
            <a:ext cx="7518407" cy="515412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Satisfiability (SAT).</a:t>
            </a:r>
            <a:r>
              <a:rPr lang="en-US" altLang="en-US" sz="1400" dirty="0"/>
              <a:t> Given a CNF formula F = F(x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, x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, …, </a:t>
            </a:r>
            <a:r>
              <a:rPr lang="en-US" altLang="en-US" sz="1400" dirty="0" err="1"/>
              <a:t>x</a:t>
            </a:r>
            <a:r>
              <a:rPr lang="en-US" altLang="en-US" sz="1400" baseline="-25000" dirty="0" err="1"/>
              <a:t>n</a:t>
            </a:r>
            <a:r>
              <a:rPr lang="en-US" altLang="en-US" sz="1400" dirty="0"/>
              <a:t>), is there an assignment to x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, x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, …, </a:t>
            </a:r>
            <a:r>
              <a:rPr lang="en-US" altLang="en-US" sz="1400" dirty="0" err="1"/>
              <a:t>x</a:t>
            </a:r>
            <a:r>
              <a:rPr lang="en-US" altLang="en-US" sz="1400" baseline="-25000" dirty="0" err="1"/>
              <a:t>n</a:t>
            </a:r>
            <a:r>
              <a:rPr lang="en-US" altLang="en-US" sz="1400" dirty="0"/>
              <a:t> that makes F = true?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5F1EDC0-6470-4B3F-9A5A-04192CA75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1305358"/>
            <a:ext cx="7440469" cy="4080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2000" dirty="0"/>
              <a:t>Find a way to compare the difficulties of problems.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F3B470C2-BB01-463D-89FB-AE8F14C96C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916" y="1769041"/>
                <a:ext cx="7228375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F3B470C2-BB01-463D-89FB-AE8F14C96C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916" y="1769041"/>
                <a:ext cx="7228375" cy="876505"/>
              </a:xfrm>
              <a:prstGeom prst="rect">
                <a:avLst/>
              </a:prstGeom>
              <a:blipFill>
                <a:blip r:embed="rId2"/>
                <a:stretch>
                  <a:fillRect l="-336" t="-1361" r="-1093" b="-340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A41A1733-93F0-4AD5-BA87-912C753C5D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1427" y="4213698"/>
                <a:ext cx="7084331" cy="68457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800" dirty="0"/>
                  <a:t> 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–hard </a:t>
                </a:r>
                <a:r>
                  <a:rPr lang="en-US" altLang="en-US" sz="1800" dirty="0"/>
                  <a:t>if for every problem Q’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,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</a:rPr>
                  <a:t> Q. </a:t>
                </a:r>
                <a:r>
                  <a:rPr lang="en-US" altLang="en-US" sz="1800" dirty="0"/>
                  <a:t>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–complete </a:t>
                </a:r>
                <a:r>
                  <a:rPr lang="en-US" altLang="en-US" sz="1800" dirty="0"/>
                  <a:t>if it is in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 and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–hard. </a:t>
                </a: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A41A1733-93F0-4AD5-BA87-912C753C5D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427" y="4213698"/>
                <a:ext cx="7084331" cy="684575"/>
              </a:xfrm>
              <a:prstGeom prst="rect">
                <a:avLst/>
              </a:prstGeom>
              <a:blipFill>
                <a:blip r:embed="rId3"/>
                <a:stretch>
                  <a:fillRect l="-688" t="-7080" b="-9735"/>
                </a:stretch>
              </a:blipFill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3">
            <a:extLst>
              <a:ext uri="{FF2B5EF4-FFF2-40B4-BE49-F238E27FC236}">
                <a16:creationId xmlns:a16="http://schemas.microsoft.com/office/drawing/2014/main" id="{9C158700-4B98-264E-3CB6-8B913CD47E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7" y="888617"/>
            <a:ext cx="7440470" cy="324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How do we identify hard problems in </a:t>
            </a:r>
            <a:r>
              <a:rPr lang="en-US" altLang="en-US" sz="24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400" dirty="0">
                <a:latin typeface="Lucida Handwriting" panose="03010101010101010101" pitchFamily="66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4909684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8070</TotalTime>
  <Words>3662</Words>
  <Application>Microsoft Office PowerPoint</Application>
  <PresentationFormat>On-screen Show (4:3)</PresentationFormat>
  <Paragraphs>251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宋体</vt:lpstr>
      <vt:lpstr>Cambria Math</vt:lpstr>
      <vt:lpstr>Lucida Handwriting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793</cp:revision>
  <cp:lastPrinted>2001-01-16T17:12:14Z</cp:lastPrinted>
  <dcterms:created xsi:type="dcterms:W3CDTF">1999-07-13T19:55:20Z</dcterms:created>
  <dcterms:modified xsi:type="dcterms:W3CDTF">2025-04-16T18:26:33Z</dcterms:modified>
</cp:coreProperties>
</file>