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752" r:id="rId2"/>
    <p:sldId id="787" r:id="rId3"/>
    <p:sldId id="852" r:id="rId4"/>
    <p:sldId id="789" r:id="rId5"/>
    <p:sldId id="790" r:id="rId6"/>
    <p:sldId id="791" r:id="rId7"/>
    <p:sldId id="792" r:id="rId8"/>
    <p:sldId id="793" r:id="rId9"/>
    <p:sldId id="794" r:id="rId10"/>
    <p:sldId id="795" r:id="rId11"/>
    <p:sldId id="767" r:id="rId12"/>
    <p:sldId id="768" r:id="rId13"/>
    <p:sldId id="766" r:id="rId14"/>
    <p:sldId id="744" r:id="rId15"/>
    <p:sldId id="748" r:id="rId16"/>
    <p:sldId id="747" r:id="rId17"/>
    <p:sldId id="746" r:id="rId18"/>
    <p:sldId id="738" r:id="rId1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33"/>
    <a:srgbClr val="FFCC00"/>
    <a:srgbClr val="DE3ED3"/>
    <a:srgbClr val="FFCCFF"/>
    <a:srgbClr val="FF3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118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2" name="Text Box 49">
            <a:extLst>
              <a:ext uri="{FF2B5EF4-FFF2-40B4-BE49-F238E27FC236}">
                <a16:creationId xmlns:a16="http://schemas.microsoft.com/office/drawing/2014/main" id="{4A68493D-6DA6-8F12-E951-F5F2DEE35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15744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34: </a:t>
            </a:r>
            <a:r>
              <a:rPr lang="en-US" altLang="zh-CN" sz="1200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P</a:t>
            </a:r>
            <a:r>
              <a:rPr lang="en-US" altLang="zh-CN" sz="1200" dirty="0">
                <a:ea typeface="宋体" panose="02010600030101010101" pitchFamily="2" charset="-122"/>
              </a:rPr>
              <a:t> and </a:t>
            </a:r>
            <a:r>
              <a:rPr lang="en-US" altLang="zh-CN" sz="1200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endParaRPr lang="en-US" altLang="zh-CN" sz="12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45797B50-D028-2A57-3A6A-1D0783D8A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654849"/>
            <a:ext cx="7571624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A theory for realizing computational difficulties, i.e., infeasibility, of problems (in particular, those encountered in practice.) </a:t>
            </a:r>
          </a:p>
        </p:txBody>
      </p:sp>
    </p:spTree>
    <p:extLst>
      <p:ext uri="{BB962C8B-B14F-4D97-AF65-F5344CB8AC3E}">
        <p14:creationId xmlns:p14="http://schemas.microsoft.com/office/powerpoint/2010/main" val="1357867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D282A-D47F-AD40-C50E-9CECE6E6E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DA99D211-2A9C-E22C-7242-E420F0312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F3E5985-D8ED-3877-8824-F11D847B8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1513305"/>
            <a:ext cx="7440468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If a problem Q can be solved in </a:t>
            </a:r>
            <a:r>
              <a:rPr lang="en-US" altLang="en-US" sz="2000" dirty="0">
                <a:solidFill>
                  <a:srgbClr val="FF0000"/>
                </a:solidFill>
              </a:rPr>
              <a:t>polynomial time</a:t>
            </a:r>
            <a:r>
              <a:rPr lang="en-US" altLang="en-US" sz="2000" dirty="0"/>
              <a:t>, i.e., in time O(</a:t>
            </a:r>
            <a:r>
              <a:rPr lang="en-US" altLang="en-US" sz="2000" dirty="0" err="1"/>
              <a:t>n</a:t>
            </a:r>
            <a:r>
              <a:rPr lang="en-US" altLang="en-US" sz="2000" baseline="30000" dirty="0" err="1"/>
              <a:t>c</a:t>
            </a:r>
            <a:r>
              <a:rPr lang="en-US" altLang="en-US" sz="2000" dirty="0"/>
              <a:t>) for a constant c, then we consider Q </a:t>
            </a:r>
            <a:r>
              <a:rPr lang="en-US" altLang="en-US" sz="2000" dirty="0">
                <a:solidFill>
                  <a:srgbClr val="FF0000"/>
                </a:solidFill>
              </a:rPr>
              <a:t>feasible</a:t>
            </a:r>
            <a:r>
              <a:rPr lang="en-US" altLang="en-US" sz="2000" dirty="0"/>
              <a:t>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83E61FA2-F097-AF8D-6580-5B30BE95D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2237008"/>
            <a:ext cx="7440468" cy="4400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Let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dirty="0"/>
              <a:t> to be the class of all problems solvable in polynomial time.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40F93AD-3F18-6016-6BF4-29F7AD4DB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1" y="2804459"/>
            <a:ext cx="7440468" cy="4400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Examples. </a:t>
            </a:r>
            <a:r>
              <a:rPr lang="en-US" altLang="en-US" sz="2000" dirty="0"/>
              <a:t>All problems we have studied in this class are in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dirty="0"/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F374906-6FCE-06B8-5150-F88628DB2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3196293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Sorting:</a:t>
            </a:r>
            <a:r>
              <a:rPr lang="en-US" altLang="en-US" sz="1600" dirty="0"/>
              <a:t>	O(n log n) =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0C87FA-9C1F-5DE9-A16A-1B7A29951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3552775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Longest Common Subsequence</a:t>
            </a:r>
            <a:r>
              <a:rPr lang="en-US" altLang="en-US" sz="1600" dirty="0"/>
              <a:t>:	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4BC39C0-9996-A46F-57E6-A0FFF5B93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3942091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Many graph problems </a:t>
            </a:r>
            <a:r>
              <a:rPr lang="en-US" altLang="en-US" sz="1600" dirty="0"/>
              <a:t>solvable based on DFS and BFS: 	O(</a:t>
            </a:r>
            <a:r>
              <a:rPr lang="en-US" altLang="en-US" sz="1600" dirty="0" err="1"/>
              <a:t>m+n</a:t>
            </a:r>
            <a:r>
              <a:rPr lang="en-US" altLang="en-US" sz="1600" dirty="0"/>
              <a:t>) = O(L)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02613ED-AA7D-36F8-2CE8-7A5984F61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4347388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Single Source Shortest Path: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2E66720-C671-7B95-F4D2-66CE31DB7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2390" y="4661227"/>
            <a:ext cx="6431385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 err="1"/>
              <a:t>Dijktra</a:t>
            </a:r>
            <a:r>
              <a:rPr lang="en-US" altLang="en-US" sz="1400" dirty="0"/>
              <a:t>: O(n</a:t>
            </a:r>
            <a:r>
              <a:rPr lang="en-US" altLang="en-US" sz="1400" baseline="30000" dirty="0"/>
              <a:t>2</a:t>
            </a:r>
            <a:r>
              <a:rPr lang="en-US" altLang="en-US" sz="1400" dirty="0"/>
              <a:t>) or O(m log n) = O(n</a:t>
            </a:r>
            <a:r>
              <a:rPr lang="en-US" altLang="en-US" sz="1400" baseline="30000" dirty="0"/>
              <a:t>3</a:t>
            </a:r>
            <a:r>
              <a:rPr lang="en-US" altLang="en-US" sz="1400" dirty="0"/>
              <a:t>),	Bellman-Ford: O(nm) = O(n</a:t>
            </a:r>
            <a:r>
              <a:rPr lang="en-US" altLang="en-US" sz="1400" baseline="30000" dirty="0"/>
              <a:t>3</a:t>
            </a:r>
            <a:r>
              <a:rPr lang="en-US" altLang="en-US" sz="1400" dirty="0"/>
              <a:t>)  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7EB6DE6-7110-A9BC-DCFA-82147228A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5010578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All-Pairs Shortest Path: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20753EC-27C2-FA4A-50C9-B9776B2FB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2390" y="5315539"/>
            <a:ext cx="6431385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: O(n</a:t>
            </a:r>
            <a:r>
              <a:rPr lang="en-US" altLang="en-US" sz="1400" baseline="30000" dirty="0"/>
              <a:t>3</a:t>
            </a:r>
            <a:r>
              <a:rPr lang="en-US" altLang="en-US" sz="1400" dirty="0"/>
              <a:t>),		Johnson: O(nm log n) = O(n</a:t>
            </a:r>
            <a:r>
              <a:rPr lang="en-US" altLang="en-US" sz="1400" baseline="30000" dirty="0"/>
              <a:t>4</a:t>
            </a:r>
            <a:r>
              <a:rPr lang="en-US" altLang="en-US" sz="1400" dirty="0"/>
              <a:t>)   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ACE25B9-07A1-6FFE-3024-07C74A68D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5672322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Minimum Spanning Tree:</a:t>
            </a:r>
            <a:r>
              <a:rPr lang="en-US" altLang="en-US" sz="1600" dirty="0"/>
              <a:t>	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 or O(m log n) = O(n</a:t>
            </a:r>
            <a:r>
              <a:rPr lang="en-US" altLang="en-US" sz="1600" baseline="30000" dirty="0"/>
              <a:t>3</a:t>
            </a:r>
            <a:r>
              <a:rPr lang="en-US" altLang="en-US" sz="1600" dirty="0"/>
              <a:t>), 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46AADDC2-E20B-7A7D-7E05-563232293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6110361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Bipartite Graph Matching:</a:t>
            </a:r>
            <a:r>
              <a:rPr lang="en-US" altLang="en-US" sz="1600" dirty="0"/>
              <a:t>	O(nm) = O(n</a:t>
            </a:r>
            <a:r>
              <a:rPr lang="en-US" altLang="en-US" sz="1600" baseline="30000" dirty="0"/>
              <a:t>3</a:t>
            </a:r>
            <a:r>
              <a:rPr lang="en-US" altLang="en-US" sz="1600" dirty="0"/>
              <a:t>), 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091BE193-C76C-C7FA-820A-0C2CE7B88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654849"/>
            <a:ext cx="7571624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A theory for realizing computational difficulties, i.e., infeasibility, of problems (in particular, those encountered in practice.) </a:t>
            </a:r>
          </a:p>
        </p:txBody>
      </p:sp>
    </p:spTree>
    <p:extLst>
      <p:ext uri="{BB962C8B-B14F-4D97-AF65-F5344CB8AC3E}">
        <p14:creationId xmlns:p14="http://schemas.microsoft.com/office/powerpoint/2010/main" val="3028190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2616841"/>
            <a:ext cx="7518407" cy="69905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Vertex Cover (VC).</a:t>
            </a:r>
            <a:r>
              <a:rPr lang="en-US" altLang="en-US" sz="1800" dirty="0"/>
              <a:t> Given a graph G and an integer k, can we find a set C of k vertices in G such that every edge of G has at least one end in C?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B305E678-5464-4BD6-8856-202F0219B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5" y="5763054"/>
            <a:ext cx="7518405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These problems have wide applications in practice, but no one knows how to solve any of them efficiently (i.e., are they in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dirty="0">
                <a:latin typeface="Lucida Handwriting" panose="03010101010101010101" pitchFamily="66" charset="0"/>
              </a:rPr>
              <a:t> </a:t>
            </a:r>
            <a:r>
              <a:rPr lang="en-US" altLang="en-US" sz="2000" dirty="0"/>
              <a:t>?)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5C6FB1CC-FFAC-4CB2-8869-5B2B1B464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5" y="3412185"/>
            <a:ext cx="7518407" cy="69905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Independent Set (IS).</a:t>
            </a:r>
            <a:r>
              <a:rPr lang="en-US" altLang="en-US" sz="1800" dirty="0"/>
              <a:t> Given a graph G and an integer k, can we find a set I of k vertices in G such that no two vertices in I are adjacent?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44BFE672-441F-4C7A-807A-941086C18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4232613"/>
            <a:ext cx="7518407" cy="69905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Satisfiability (SAT).</a:t>
            </a:r>
            <a:r>
              <a:rPr lang="en-US" altLang="en-US" sz="1800" dirty="0"/>
              <a:t> Given a CNF formula F = F(x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, x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, …, </a:t>
            </a:r>
            <a:r>
              <a:rPr lang="en-US" altLang="en-US" sz="1800" dirty="0" err="1"/>
              <a:t>x</a:t>
            </a:r>
            <a:r>
              <a:rPr lang="en-US" altLang="en-US" sz="1800" baseline="-25000" dirty="0" err="1"/>
              <a:t>n</a:t>
            </a:r>
            <a:r>
              <a:rPr lang="en-US" altLang="en-US" sz="1800" dirty="0"/>
              <a:t>), is there an assignment to x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, x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, …, </a:t>
            </a:r>
            <a:r>
              <a:rPr lang="en-US" altLang="en-US" sz="1800" dirty="0" err="1"/>
              <a:t>x</a:t>
            </a:r>
            <a:r>
              <a:rPr lang="en-US" altLang="en-US" sz="1800" baseline="-25000" dirty="0" err="1"/>
              <a:t>n</a:t>
            </a:r>
            <a:r>
              <a:rPr lang="en-US" altLang="en-US" sz="1800" dirty="0"/>
              <a:t> such that F = true?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F6FFE55F-4549-4F22-9EE1-F6EC08259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5043751"/>
            <a:ext cx="7518407" cy="69905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Partition.</a:t>
            </a:r>
            <a:r>
              <a:rPr lang="en-US" altLang="en-US" sz="1800" dirty="0"/>
              <a:t> Given a set S = {a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, a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, …, a</a:t>
            </a:r>
            <a:r>
              <a:rPr lang="en-US" altLang="en-US" sz="1800" baseline="-25000" dirty="0"/>
              <a:t>n</a:t>
            </a:r>
            <a:r>
              <a:rPr lang="en-US" altLang="en-US" sz="1800" dirty="0"/>
              <a:t>} of n integers, is there a way to partition S into S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 and S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 such that S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 and S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 have the same sum? 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F98BAC4-B266-4C68-A58A-6DE60EC52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011" y="2159466"/>
            <a:ext cx="7334038" cy="4573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Consider the following problems: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BF765014-6B27-4823-BA35-6577748D7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1691079"/>
            <a:ext cx="7440468" cy="4400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Let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dirty="0"/>
              <a:t> to be the class of all problems solvable in polynomial time.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24EDD6A-EAB6-46CF-B062-032E510E4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880435"/>
            <a:ext cx="7440468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If a problem Q can be solved in </a:t>
            </a:r>
            <a:r>
              <a:rPr lang="en-US" altLang="en-US" sz="2000" dirty="0">
                <a:solidFill>
                  <a:srgbClr val="FF0000"/>
                </a:solidFill>
              </a:rPr>
              <a:t>polynomial time</a:t>
            </a:r>
            <a:r>
              <a:rPr lang="en-US" altLang="en-US" sz="2000" dirty="0"/>
              <a:t>, i.e., in time O(</a:t>
            </a:r>
            <a:r>
              <a:rPr lang="en-US" altLang="en-US" sz="2000" dirty="0" err="1"/>
              <a:t>n</a:t>
            </a:r>
            <a:r>
              <a:rPr lang="en-US" altLang="en-US" sz="2000" baseline="30000" dirty="0" err="1"/>
              <a:t>c</a:t>
            </a:r>
            <a:r>
              <a:rPr lang="en-US" altLang="en-US" sz="2000" dirty="0"/>
              <a:t>) for a constant c, then we consider Q </a:t>
            </a:r>
            <a:r>
              <a:rPr lang="en-US" altLang="en-US" sz="2000" dirty="0">
                <a:solidFill>
                  <a:srgbClr val="FF0000"/>
                </a:solidFill>
              </a:rPr>
              <a:t>feasible</a:t>
            </a:r>
            <a:r>
              <a:rPr lang="en-US" alt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09191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81025A-267C-4A82-AEA4-04FDDFD6D675}"/>
              </a:ext>
            </a:extLst>
          </p:cNvPr>
          <p:cNvGrpSpPr/>
          <p:nvPr/>
        </p:nvGrpSpPr>
        <p:grpSpPr>
          <a:xfrm>
            <a:off x="5718082" y="69455"/>
            <a:ext cx="3357552" cy="3456297"/>
            <a:chOff x="5718082" y="69455"/>
            <a:chExt cx="3357552" cy="3456297"/>
          </a:xfrm>
        </p:grpSpPr>
        <p:sp>
          <p:nvSpPr>
            <p:cNvPr id="170" name="Rectangle 3">
              <a:extLst>
                <a:ext uri="{FF2B5EF4-FFF2-40B4-BE49-F238E27FC236}">
                  <a16:creationId xmlns:a16="http://schemas.microsoft.com/office/drawing/2014/main" id="{7C656C2A-37B2-4C82-9F17-16881EAD6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8082" y="69455"/>
              <a:ext cx="3357552" cy="345629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Vertex Cover (VC).</a:t>
              </a:r>
              <a:r>
                <a:rPr lang="en-US" altLang="en-US" sz="1400" dirty="0"/>
                <a:t> Given a graph G and an integer k, can we find a set C of k vertices in G such that every edge of G has at least one end in C?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a graph G and an integer k,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such that F = true?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Partition.</a:t>
              </a:r>
              <a:r>
                <a:rPr lang="en-US" altLang="en-US" sz="1400" dirty="0"/>
                <a:t> Given a set S = {a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a</a:t>
              </a:r>
              <a:r>
                <a:rPr lang="en-US" altLang="en-US" sz="1400" baseline="-25000" dirty="0"/>
                <a:t>n</a:t>
              </a:r>
              <a:r>
                <a:rPr lang="en-US" altLang="en-US" sz="1400" dirty="0"/>
                <a:t>} of n integers, is there a way to partition S into S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 and S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 such that S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 and S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 have the same sum? 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05EEB64C-779D-4126-BC6F-BAD7182797FB}"/>
                </a:ext>
              </a:extLst>
            </p:cNvPr>
            <p:cNvCxnSpPr/>
            <p:nvPr/>
          </p:nvCxnSpPr>
          <p:spPr>
            <a:xfrm>
              <a:off x="5718082" y="982766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BF4BA4A-C5E0-4E3A-A839-41F31C4A91BF}"/>
                </a:ext>
              </a:extLst>
            </p:cNvPr>
            <p:cNvCxnSpPr/>
            <p:nvPr/>
          </p:nvCxnSpPr>
          <p:spPr>
            <a:xfrm>
              <a:off x="5718082" y="2579406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5B4BC5D-C3DA-43C2-8B07-B0FFD28033BE}"/>
                </a:ext>
              </a:extLst>
            </p:cNvPr>
            <p:cNvCxnSpPr/>
            <p:nvPr/>
          </p:nvCxnSpPr>
          <p:spPr>
            <a:xfrm>
              <a:off x="5718082" y="1885771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5533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81025A-267C-4A82-AEA4-04FDDFD6D675}"/>
              </a:ext>
            </a:extLst>
          </p:cNvPr>
          <p:cNvGrpSpPr/>
          <p:nvPr/>
        </p:nvGrpSpPr>
        <p:grpSpPr>
          <a:xfrm>
            <a:off x="5718082" y="69455"/>
            <a:ext cx="3357552" cy="3456297"/>
            <a:chOff x="5718082" y="69455"/>
            <a:chExt cx="3357552" cy="3456297"/>
          </a:xfrm>
        </p:grpSpPr>
        <p:sp>
          <p:nvSpPr>
            <p:cNvPr id="170" name="Rectangle 3">
              <a:extLst>
                <a:ext uri="{FF2B5EF4-FFF2-40B4-BE49-F238E27FC236}">
                  <a16:creationId xmlns:a16="http://schemas.microsoft.com/office/drawing/2014/main" id="{7C656C2A-37B2-4C82-9F17-16881EAD6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8082" y="69455"/>
              <a:ext cx="3357552" cy="345629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Vertex Cover (VC).</a:t>
              </a:r>
              <a:r>
                <a:rPr lang="en-US" altLang="en-US" sz="1400" dirty="0"/>
                <a:t> Given a graph G and an integer k, can we find a set C of k vertices in G such that every edge of G has at least one end in C?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a graph G and an integer k,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such that F = true?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Partition.</a:t>
              </a:r>
              <a:r>
                <a:rPr lang="en-US" altLang="en-US" sz="1400" dirty="0"/>
                <a:t> Given a set S = {a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a</a:t>
              </a:r>
              <a:r>
                <a:rPr lang="en-US" altLang="en-US" sz="1400" baseline="-25000" dirty="0"/>
                <a:t>n</a:t>
              </a:r>
              <a:r>
                <a:rPr lang="en-US" altLang="en-US" sz="1400" dirty="0"/>
                <a:t>} of n integers, is there a way to partition S into S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 and S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 such that S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 and S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 have the same sum? 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05EEB64C-779D-4126-BC6F-BAD7182797FB}"/>
                </a:ext>
              </a:extLst>
            </p:cNvPr>
            <p:cNvCxnSpPr/>
            <p:nvPr/>
          </p:nvCxnSpPr>
          <p:spPr>
            <a:xfrm>
              <a:off x="5718082" y="982766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BF4BA4A-C5E0-4E3A-A839-41F31C4A91BF}"/>
                </a:ext>
              </a:extLst>
            </p:cNvPr>
            <p:cNvCxnSpPr/>
            <p:nvPr/>
          </p:nvCxnSpPr>
          <p:spPr>
            <a:xfrm>
              <a:off x="5718082" y="2579406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5B4BC5D-C3DA-43C2-8B07-B0FFD28033BE}"/>
                </a:ext>
              </a:extLst>
            </p:cNvPr>
            <p:cNvCxnSpPr/>
            <p:nvPr/>
          </p:nvCxnSpPr>
          <p:spPr>
            <a:xfrm>
              <a:off x="5718082" y="1885771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3">
            <a:extLst>
              <a:ext uri="{FF2B5EF4-FFF2-40B4-BE49-F238E27FC236}">
                <a16:creationId xmlns:a16="http://schemas.microsoft.com/office/drawing/2014/main" id="{CDEDA3F0-BFEC-4B2A-BA36-5B1451D08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861126"/>
            <a:ext cx="4762821" cy="191625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These are the problems whose instances require a yes/no answer. This kind of problems are called “</a:t>
            </a:r>
            <a:r>
              <a:rPr lang="en-US" altLang="en-US" sz="2000" dirty="0">
                <a:solidFill>
                  <a:srgbClr val="FF0000"/>
                </a:solidFill>
              </a:rPr>
              <a:t>decision problems</a:t>
            </a:r>
            <a:r>
              <a:rPr lang="en-US" altLang="en-US" sz="2000" dirty="0"/>
              <a:t>.” In general, they ask for the existence of “solutions” satisfying certain given conditions. </a:t>
            </a:r>
          </a:p>
        </p:txBody>
      </p:sp>
    </p:spTree>
    <p:extLst>
      <p:ext uri="{BB962C8B-B14F-4D97-AF65-F5344CB8AC3E}">
        <p14:creationId xmlns:p14="http://schemas.microsoft.com/office/powerpoint/2010/main" val="3928815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81025A-267C-4A82-AEA4-04FDDFD6D675}"/>
              </a:ext>
            </a:extLst>
          </p:cNvPr>
          <p:cNvGrpSpPr/>
          <p:nvPr/>
        </p:nvGrpSpPr>
        <p:grpSpPr>
          <a:xfrm>
            <a:off x="5718082" y="69455"/>
            <a:ext cx="3357552" cy="3456297"/>
            <a:chOff x="5718082" y="69455"/>
            <a:chExt cx="3357552" cy="3456297"/>
          </a:xfrm>
        </p:grpSpPr>
        <p:sp>
          <p:nvSpPr>
            <p:cNvPr id="170" name="Rectangle 3">
              <a:extLst>
                <a:ext uri="{FF2B5EF4-FFF2-40B4-BE49-F238E27FC236}">
                  <a16:creationId xmlns:a16="http://schemas.microsoft.com/office/drawing/2014/main" id="{7C656C2A-37B2-4C82-9F17-16881EAD6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8082" y="69455"/>
              <a:ext cx="3357552" cy="345629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Vertex Cover (VC).</a:t>
              </a:r>
              <a:r>
                <a:rPr lang="en-US" altLang="en-US" sz="1400" dirty="0"/>
                <a:t> Given a graph G and an integer k, can we find a set C of k vertices in G such that every edge of G has at least one end in C?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a graph G and an integer k,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such that F = true?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Partition.</a:t>
              </a:r>
              <a:r>
                <a:rPr lang="en-US" altLang="en-US" sz="1400" dirty="0"/>
                <a:t> Given a set S = {a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a</a:t>
              </a:r>
              <a:r>
                <a:rPr lang="en-US" altLang="en-US" sz="1400" baseline="-25000" dirty="0"/>
                <a:t>n</a:t>
              </a:r>
              <a:r>
                <a:rPr lang="en-US" altLang="en-US" sz="1400" dirty="0"/>
                <a:t>} of n integers, is there a way to partition S into S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 and S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 such that S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 and S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 have the same sum? 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05EEB64C-779D-4126-BC6F-BAD7182797FB}"/>
                </a:ext>
              </a:extLst>
            </p:cNvPr>
            <p:cNvCxnSpPr/>
            <p:nvPr/>
          </p:nvCxnSpPr>
          <p:spPr>
            <a:xfrm>
              <a:off x="5718082" y="982766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BF4BA4A-C5E0-4E3A-A839-41F31C4A91BF}"/>
                </a:ext>
              </a:extLst>
            </p:cNvPr>
            <p:cNvCxnSpPr/>
            <p:nvPr/>
          </p:nvCxnSpPr>
          <p:spPr>
            <a:xfrm>
              <a:off x="5718082" y="2579406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5B4BC5D-C3DA-43C2-8B07-B0FFD28033BE}"/>
                </a:ext>
              </a:extLst>
            </p:cNvPr>
            <p:cNvCxnSpPr/>
            <p:nvPr/>
          </p:nvCxnSpPr>
          <p:spPr>
            <a:xfrm>
              <a:off x="5718082" y="1885771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3">
            <a:extLst>
              <a:ext uri="{FF2B5EF4-FFF2-40B4-BE49-F238E27FC236}">
                <a16:creationId xmlns:a16="http://schemas.microsoft.com/office/drawing/2014/main" id="{CDEDA3F0-BFEC-4B2A-BA36-5B1451D08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861126"/>
            <a:ext cx="4762821" cy="191625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These are the problems whose instances require a yes/no answer. This kind of problems are called “</a:t>
            </a:r>
            <a:r>
              <a:rPr lang="en-US" altLang="en-US" sz="2000" dirty="0">
                <a:solidFill>
                  <a:srgbClr val="FF0000"/>
                </a:solidFill>
              </a:rPr>
              <a:t>decision problems</a:t>
            </a:r>
            <a:r>
              <a:rPr lang="en-US" altLang="en-US" sz="2000" dirty="0"/>
              <a:t>.” In general, they ask for the existence of “solutions” satisfying certain given conditions. 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1986895A-F716-4063-B221-273543E45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2775960"/>
            <a:ext cx="4762821" cy="10098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Although it is not clear how we can find the desired solutions, it is easy to verify if anything given is a desired solution. </a:t>
            </a:r>
          </a:p>
        </p:txBody>
      </p:sp>
    </p:spTree>
    <p:extLst>
      <p:ext uri="{BB962C8B-B14F-4D97-AF65-F5344CB8AC3E}">
        <p14:creationId xmlns:p14="http://schemas.microsoft.com/office/powerpoint/2010/main" val="304275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81025A-267C-4A82-AEA4-04FDDFD6D675}"/>
              </a:ext>
            </a:extLst>
          </p:cNvPr>
          <p:cNvGrpSpPr/>
          <p:nvPr/>
        </p:nvGrpSpPr>
        <p:grpSpPr>
          <a:xfrm>
            <a:off x="5718082" y="69455"/>
            <a:ext cx="3357552" cy="3456297"/>
            <a:chOff x="5718082" y="69455"/>
            <a:chExt cx="3357552" cy="3456297"/>
          </a:xfrm>
        </p:grpSpPr>
        <p:sp>
          <p:nvSpPr>
            <p:cNvPr id="170" name="Rectangle 3">
              <a:extLst>
                <a:ext uri="{FF2B5EF4-FFF2-40B4-BE49-F238E27FC236}">
                  <a16:creationId xmlns:a16="http://schemas.microsoft.com/office/drawing/2014/main" id="{7C656C2A-37B2-4C82-9F17-16881EAD6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8082" y="69455"/>
              <a:ext cx="3357552" cy="345629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Vertex Cover (VC).</a:t>
              </a:r>
              <a:r>
                <a:rPr lang="en-US" altLang="en-US" sz="1400" dirty="0"/>
                <a:t> Given a graph G and an integer k, can we find a set C of k vertices in G such that every edge of G has at least one end in C?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a graph G and an integer k,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such that F = true?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Partition.</a:t>
              </a:r>
              <a:r>
                <a:rPr lang="en-US" altLang="en-US" sz="1400" dirty="0"/>
                <a:t> Given a set S = {a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a</a:t>
              </a:r>
              <a:r>
                <a:rPr lang="en-US" altLang="en-US" sz="1400" baseline="-25000" dirty="0"/>
                <a:t>n</a:t>
              </a:r>
              <a:r>
                <a:rPr lang="en-US" altLang="en-US" sz="1400" dirty="0"/>
                <a:t>} of n integers, is there a way to partition S into S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 and S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 such that S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 and S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 have the same sum? 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05EEB64C-779D-4126-BC6F-BAD7182797FB}"/>
                </a:ext>
              </a:extLst>
            </p:cNvPr>
            <p:cNvCxnSpPr/>
            <p:nvPr/>
          </p:nvCxnSpPr>
          <p:spPr>
            <a:xfrm>
              <a:off x="5718082" y="982766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BF4BA4A-C5E0-4E3A-A839-41F31C4A91BF}"/>
                </a:ext>
              </a:extLst>
            </p:cNvPr>
            <p:cNvCxnSpPr/>
            <p:nvPr/>
          </p:nvCxnSpPr>
          <p:spPr>
            <a:xfrm>
              <a:off x="5718082" y="2579406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5B4BC5D-C3DA-43C2-8B07-B0FFD28033BE}"/>
                </a:ext>
              </a:extLst>
            </p:cNvPr>
            <p:cNvCxnSpPr/>
            <p:nvPr/>
          </p:nvCxnSpPr>
          <p:spPr>
            <a:xfrm>
              <a:off x="5718082" y="1885771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3">
            <a:extLst>
              <a:ext uri="{FF2B5EF4-FFF2-40B4-BE49-F238E27FC236}">
                <a16:creationId xmlns:a16="http://schemas.microsoft.com/office/drawing/2014/main" id="{CDEDA3F0-BFEC-4B2A-BA36-5B1451D08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861126"/>
            <a:ext cx="4762821" cy="191625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These are the problems whose instances require a yes/no answer. This kind of problems are called “</a:t>
            </a:r>
            <a:r>
              <a:rPr lang="en-US" altLang="en-US" sz="2000" dirty="0">
                <a:solidFill>
                  <a:srgbClr val="FF0000"/>
                </a:solidFill>
              </a:rPr>
              <a:t>decision problems</a:t>
            </a:r>
            <a:r>
              <a:rPr lang="en-US" altLang="en-US" sz="2000" dirty="0"/>
              <a:t>.” In general, they ask for the existence of “solutions” satisfying certain given conditions.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588A338B-6EA4-4F55-8993-62720F091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3785789"/>
            <a:ext cx="6658171" cy="3674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This kind of problems are called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>
                <a:solidFill>
                  <a:srgbClr val="FF0000"/>
                </a:solidFill>
              </a:rPr>
              <a:t>-problems</a:t>
            </a:r>
            <a:r>
              <a:rPr lang="en-US" altLang="en-US" sz="2000" dirty="0"/>
              <a:t>. Formally,  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7A50733-BFE0-4B80-A31E-700BF6E39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2775960"/>
            <a:ext cx="4762821" cy="10098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Although it is not clear how we can find the desired solutions, it is easy to verify if anything given is a desired solution. </a:t>
            </a:r>
          </a:p>
        </p:txBody>
      </p:sp>
    </p:spTree>
    <p:extLst>
      <p:ext uri="{BB962C8B-B14F-4D97-AF65-F5344CB8AC3E}">
        <p14:creationId xmlns:p14="http://schemas.microsoft.com/office/powerpoint/2010/main" val="3948508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81025A-267C-4A82-AEA4-04FDDFD6D675}"/>
              </a:ext>
            </a:extLst>
          </p:cNvPr>
          <p:cNvGrpSpPr/>
          <p:nvPr/>
        </p:nvGrpSpPr>
        <p:grpSpPr>
          <a:xfrm>
            <a:off x="5718082" y="69455"/>
            <a:ext cx="3357552" cy="3456297"/>
            <a:chOff x="5718082" y="69455"/>
            <a:chExt cx="3357552" cy="3456297"/>
          </a:xfrm>
        </p:grpSpPr>
        <p:sp>
          <p:nvSpPr>
            <p:cNvPr id="170" name="Rectangle 3">
              <a:extLst>
                <a:ext uri="{FF2B5EF4-FFF2-40B4-BE49-F238E27FC236}">
                  <a16:creationId xmlns:a16="http://schemas.microsoft.com/office/drawing/2014/main" id="{7C656C2A-37B2-4C82-9F17-16881EAD6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8082" y="69455"/>
              <a:ext cx="3357552" cy="345629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Vertex Cover (VC).</a:t>
              </a:r>
              <a:r>
                <a:rPr lang="en-US" altLang="en-US" sz="1400" dirty="0"/>
                <a:t> Given a graph G and an integer k, can we find a set C of k vertices in G such that every edge of G has at least one end in C?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a graph G and an integer k,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such that F = true?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Partition.</a:t>
              </a:r>
              <a:r>
                <a:rPr lang="en-US" altLang="en-US" sz="1400" dirty="0"/>
                <a:t> Given a set S = {a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a</a:t>
              </a:r>
              <a:r>
                <a:rPr lang="en-US" altLang="en-US" sz="1400" baseline="-25000" dirty="0"/>
                <a:t>n</a:t>
              </a:r>
              <a:r>
                <a:rPr lang="en-US" altLang="en-US" sz="1400" dirty="0"/>
                <a:t>} of n integers, is there a way to partition S into S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 and S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 such that S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 and S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 have the same sum? 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05EEB64C-779D-4126-BC6F-BAD7182797FB}"/>
                </a:ext>
              </a:extLst>
            </p:cNvPr>
            <p:cNvCxnSpPr/>
            <p:nvPr/>
          </p:nvCxnSpPr>
          <p:spPr>
            <a:xfrm>
              <a:off x="5718082" y="982766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BF4BA4A-C5E0-4E3A-A839-41F31C4A91BF}"/>
                </a:ext>
              </a:extLst>
            </p:cNvPr>
            <p:cNvCxnSpPr/>
            <p:nvPr/>
          </p:nvCxnSpPr>
          <p:spPr>
            <a:xfrm>
              <a:off x="5718082" y="2579406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5B4BC5D-C3DA-43C2-8B07-B0FFD28033BE}"/>
                </a:ext>
              </a:extLst>
            </p:cNvPr>
            <p:cNvCxnSpPr/>
            <p:nvPr/>
          </p:nvCxnSpPr>
          <p:spPr>
            <a:xfrm>
              <a:off x="5718082" y="1885771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3">
            <a:extLst>
              <a:ext uri="{FF2B5EF4-FFF2-40B4-BE49-F238E27FC236}">
                <a16:creationId xmlns:a16="http://schemas.microsoft.com/office/drawing/2014/main" id="{CDEDA3F0-BFEC-4B2A-BA36-5B1451D08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861126"/>
            <a:ext cx="4762821" cy="191625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These are the problems whose instances require a yes/no answer. This kind of problems are called “</a:t>
            </a:r>
            <a:r>
              <a:rPr lang="en-US" altLang="en-US" sz="2000" dirty="0">
                <a:solidFill>
                  <a:srgbClr val="FF0000"/>
                </a:solidFill>
              </a:rPr>
              <a:t>decision problems</a:t>
            </a:r>
            <a:r>
              <a:rPr lang="en-US" altLang="en-US" sz="2000" dirty="0"/>
              <a:t>.” In general, they ask for the existence of “solutions” satisfying certain given conditions.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588A338B-6EA4-4F55-8993-62720F091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3785789"/>
            <a:ext cx="6658171" cy="3674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This kind of problems are called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>
                <a:solidFill>
                  <a:srgbClr val="FF0000"/>
                </a:solidFill>
              </a:rPr>
              <a:t>-problems</a:t>
            </a:r>
            <a:r>
              <a:rPr lang="en-US" altLang="en-US" sz="2000" dirty="0"/>
              <a:t>. Formally,  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0753798-A062-4A9D-811A-B9761450A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4291408"/>
            <a:ext cx="7440470" cy="65363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 problem Q is in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 if Q is a decision problem and there is an algorithm A</a:t>
            </a:r>
            <a:r>
              <a:rPr lang="en-US" altLang="en-US" sz="1800" baseline="-25000" dirty="0"/>
              <a:t>Q</a:t>
            </a:r>
            <a:r>
              <a:rPr lang="en-US" altLang="en-US" sz="1800" dirty="0"/>
              <a:t> such that for any instance x of Q: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01895866-CCDB-4733-921B-F0ACB2145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4899455"/>
            <a:ext cx="7440470" cy="367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1. If x is a yes-instance, then there is a y such that A</a:t>
            </a:r>
            <a:r>
              <a:rPr lang="en-US" altLang="en-US" sz="1800" baseline="-25000" dirty="0"/>
              <a:t>Q</a:t>
            </a:r>
            <a:r>
              <a:rPr lang="en-US" altLang="en-US" sz="1800" dirty="0"/>
              <a:t>(x, y) = 1;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6C53A4DB-DBF0-40DC-BF02-33F782F54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5211731"/>
            <a:ext cx="7440470" cy="3640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2. If x is a no-instance, then for all y, A</a:t>
            </a:r>
            <a:r>
              <a:rPr lang="en-US" altLang="en-US" sz="1800" baseline="-25000" dirty="0"/>
              <a:t>Q</a:t>
            </a:r>
            <a:r>
              <a:rPr lang="en-US" altLang="en-US" sz="1800" dirty="0"/>
              <a:t>(x, y) = 0; 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D067D16-027D-4873-996C-483FFC30E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5500088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3. A</a:t>
            </a:r>
            <a:r>
              <a:rPr lang="en-US" altLang="en-US" sz="1800" baseline="-25000" dirty="0"/>
              <a:t>Q</a:t>
            </a:r>
            <a:r>
              <a:rPr lang="en-US" altLang="en-US" sz="1800" dirty="0"/>
              <a:t>(x, y) runs in time polynomial in |x|.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23A624-88DD-417A-B5D7-9758682B12B7}"/>
              </a:ext>
            </a:extLst>
          </p:cNvPr>
          <p:cNvSpPr/>
          <p:nvPr/>
        </p:nvSpPr>
        <p:spPr>
          <a:xfrm>
            <a:off x="759579" y="4299309"/>
            <a:ext cx="7529842" cy="1575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72DB4A58-C17B-4D15-9610-04AD31628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2775960"/>
            <a:ext cx="4762821" cy="10098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Although it is not clear how we can find the desired solutions, it is easy to verify if anything given is a desired solution. </a:t>
            </a:r>
          </a:p>
        </p:txBody>
      </p:sp>
    </p:spTree>
    <p:extLst>
      <p:ext uri="{BB962C8B-B14F-4D97-AF65-F5344CB8AC3E}">
        <p14:creationId xmlns:p14="http://schemas.microsoft.com/office/powerpoint/2010/main" val="2033079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81025A-267C-4A82-AEA4-04FDDFD6D675}"/>
              </a:ext>
            </a:extLst>
          </p:cNvPr>
          <p:cNvGrpSpPr/>
          <p:nvPr/>
        </p:nvGrpSpPr>
        <p:grpSpPr>
          <a:xfrm>
            <a:off x="5718082" y="69455"/>
            <a:ext cx="3357552" cy="3456297"/>
            <a:chOff x="5718082" y="69455"/>
            <a:chExt cx="3357552" cy="3456297"/>
          </a:xfrm>
        </p:grpSpPr>
        <p:sp>
          <p:nvSpPr>
            <p:cNvPr id="170" name="Rectangle 3">
              <a:extLst>
                <a:ext uri="{FF2B5EF4-FFF2-40B4-BE49-F238E27FC236}">
                  <a16:creationId xmlns:a16="http://schemas.microsoft.com/office/drawing/2014/main" id="{7C656C2A-37B2-4C82-9F17-16881EAD6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8082" y="69455"/>
              <a:ext cx="3357552" cy="345629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Vertex Cover (VC).</a:t>
              </a:r>
              <a:r>
                <a:rPr lang="en-US" altLang="en-US" sz="1400" dirty="0"/>
                <a:t> Given a graph G and an integer k, can we find a set C of k vertices in G such that every edge of G has at least one end in C?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a graph G and an integer k,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such that F = true?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Partition.</a:t>
              </a:r>
              <a:r>
                <a:rPr lang="en-US" altLang="en-US" sz="1400" dirty="0"/>
                <a:t> Given a set S = {a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…, a</a:t>
              </a:r>
              <a:r>
                <a:rPr lang="en-US" altLang="en-US" sz="1400" baseline="-25000" dirty="0"/>
                <a:t>n</a:t>
              </a:r>
              <a:r>
                <a:rPr lang="en-US" altLang="en-US" sz="1400" dirty="0"/>
                <a:t>} of n integers, is there a way to partition S into S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 and S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 such that S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 and S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 have the same sum? 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05EEB64C-779D-4126-BC6F-BAD7182797FB}"/>
                </a:ext>
              </a:extLst>
            </p:cNvPr>
            <p:cNvCxnSpPr/>
            <p:nvPr/>
          </p:nvCxnSpPr>
          <p:spPr>
            <a:xfrm>
              <a:off x="5718082" y="982766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BF4BA4A-C5E0-4E3A-A839-41F31C4A91BF}"/>
                </a:ext>
              </a:extLst>
            </p:cNvPr>
            <p:cNvCxnSpPr/>
            <p:nvPr/>
          </p:nvCxnSpPr>
          <p:spPr>
            <a:xfrm>
              <a:off x="5718082" y="2579406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5B4BC5D-C3DA-43C2-8B07-B0FFD28033BE}"/>
                </a:ext>
              </a:extLst>
            </p:cNvPr>
            <p:cNvCxnSpPr/>
            <p:nvPr/>
          </p:nvCxnSpPr>
          <p:spPr>
            <a:xfrm>
              <a:off x="5718082" y="1885771"/>
              <a:ext cx="33575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3">
            <a:extLst>
              <a:ext uri="{FF2B5EF4-FFF2-40B4-BE49-F238E27FC236}">
                <a16:creationId xmlns:a16="http://schemas.microsoft.com/office/drawing/2014/main" id="{CDEDA3F0-BFEC-4B2A-BA36-5B1451D08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861126"/>
            <a:ext cx="4762821" cy="191625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These are the problems whose instances require a yes/no answer. This kind of problems are called “</a:t>
            </a:r>
            <a:r>
              <a:rPr lang="en-US" altLang="en-US" sz="2000" dirty="0">
                <a:solidFill>
                  <a:srgbClr val="FF0000"/>
                </a:solidFill>
              </a:rPr>
              <a:t>decision problems</a:t>
            </a:r>
            <a:r>
              <a:rPr lang="en-US" altLang="en-US" sz="2000" dirty="0"/>
              <a:t>.” In general, they ask for the existence of “solutions” satisfying certain given conditions.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588A338B-6EA4-4F55-8993-62720F091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3785789"/>
            <a:ext cx="6658171" cy="3674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This kind of problems are called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>
                <a:solidFill>
                  <a:srgbClr val="FF0000"/>
                </a:solidFill>
              </a:rPr>
              <a:t>-problems</a:t>
            </a:r>
            <a:r>
              <a:rPr lang="en-US" altLang="en-US" sz="2000" dirty="0"/>
              <a:t>. Formally,  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0753798-A062-4A9D-811A-B9761450A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4291408"/>
            <a:ext cx="7440470" cy="65363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 problem Q is in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 if Q is a decision problem and there is an algorithm A</a:t>
            </a:r>
            <a:r>
              <a:rPr lang="en-US" altLang="en-US" sz="1800" baseline="-25000" dirty="0"/>
              <a:t>Q</a:t>
            </a:r>
            <a:r>
              <a:rPr lang="en-US" altLang="en-US" sz="1800" dirty="0"/>
              <a:t> such that for any instance x of Q: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01895866-CCDB-4733-921B-F0ACB2145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4899455"/>
            <a:ext cx="7440470" cy="367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1. If x is a yes-instance, then there is a y such that A</a:t>
            </a:r>
            <a:r>
              <a:rPr lang="en-US" altLang="en-US" sz="1800" baseline="-25000" dirty="0"/>
              <a:t>Q</a:t>
            </a:r>
            <a:r>
              <a:rPr lang="en-US" altLang="en-US" sz="1800" dirty="0"/>
              <a:t>(x, y) = 1;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6C53A4DB-DBF0-40DC-BF02-33F782F54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5211731"/>
            <a:ext cx="7440470" cy="3640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2. If x is a no-instance, then for all y, A</a:t>
            </a:r>
            <a:r>
              <a:rPr lang="en-US" altLang="en-US" sz="1800" baseline="-25000" dirty="0"/>
              <a:t>Q</a:t>
            </a:r>
            <a:r>
              <a:rPr lang="en-US" altLang="en-US" sz="1800" dirty="0"/>
              <a:t>(x, y) = 0; 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D067D16-027D-4873-996C-483FFC30E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5500088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3. A</a:t>
            </a:r>
            <a:r>
              <a:rPr lang="en-US" altLang="en-US" sz="1800" baseline="-25000" dirty="0"/>
              <a:t>Q</a:t>
            </a:r>
            <a:r>
              <a:rPr lang="en-US" altLang="en-US" sz="1800" dirty="0"/>
              <a:t>(x, y) runs in time polynomial in |x|.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23A624-88DD-417A-B5D7-9758682B12B7}"/>
              </a:ext>
            </a:extLst>
          </p:cNvPr>
          <p:cNvSpPr/>
          <p:nvPr/>
        </p:nvSpPr>
        <p:spPr>
          <a:xfrm>
            <a:off x="759579" y="4299309"/>
            <a:ext cx="7529842" cy="1575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72DB4A58-C17B-4D15-9610-04AD31628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2775960"/>
            <a:ext cx="4762821" cy="10098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Although it is not clear how we can find the desired solutions, it is easy to verify if anything given is a desired solution. 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C1EB58F5-126A-4969-8EDB-22DA8B400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6071883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Vertex-Cover, Independent-Set, Satisfiability, and Partition are all in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5221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71418A6-7861-47DD-A54C-EE79060E0537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50753798-A062-4A9D-811A-B9761450AC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623A624-88DD-417A-B5D7-9758682B12B7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63D5DF53-6E49-45DD-A1F1-04C4C5ED52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C8667DB-0D82-48BE-93E3-D8F04989D6F3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58342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76E6D46-4C3B-49E4-AE80-463905674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55" y="2743481"/>
            <a:ext cx="7351693" cy="5842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Example: </a:t>
            </a:r>
            <a:r>
              <a:rPr lang="en-US" altLang="en-US" sz="1600" dirty="0"/>
              <a:t>The following Satisfiability (SAT) problem is in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>
                <a:latin typeface="Lucida Handwriting" panose="03010101010101010101" pitchFamily="66" charset="0"/>
              </a:rPr>
              <a:t> </a:t>
            </a:r>
            <a:r>
              <a:rPr lang="en-US" altLang="en-US" sz="1600" dirty="0"/>
              <a:t>: Given a CNF formula F = F(x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 …, </a:t>
            </a:r>
            <a:r>
              <a:rPr lang="en-US" altLang="en-US" sz="1600" dirty="0" err="1"/>
              <a:t>x</a:t>
            </a:r>
            <a:r>
              <a:rPr lang="en-US" altLang="en-US" sz="1600" baseline="-25000" dirty="0" err="1"/>
              <a:t>n</a:t>
            </a:r>
            <a:r>
              <a:rPr lang="en-US" altLang="en-US" sz="1600" dirty="0"/>
              <a:t>), is there an assignment to x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 …, </a:t>
            </a:r>
            <a:r>
              <a:rPr lang="en-US" altLang="en-US" sz="1600" dirty="0" err="1"/>
              <a:t>x</a:t>
            </a:r>
            <a:r>
              <a:rPr lang="en-US" altLang="en-US" sz="1600" baseline="-25000" dirty="0" err="1"/>
              <a:t>n</a:t>
            </a:r>
            <a:r>
              <a:rPr lang="en-US" altLang="en-US" sz="1600" dirty="0"/>
              <a:t> to make F = true?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C7B83CB-7B93-44BD-9959-B2A104401333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DEF34D96-107F-459F-A0CE-54D87ED8DF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E8FD86F-B4DA-4430-8D0C-AD12265924F2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45C0FC26-4B6A-4068-917D-3324D55179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41D9A7F-FEF3-4333-8EA4-35E97A886EFF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27897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76E6D46-4C3B-49E4-AE80-463905674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55" y="2743481"/>
            <a:ext cx="7351693" cy="5842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Example: </a:t>
            </a:r>
            <a:r>
              <a:rPr lang="en-US" altLang="en-US" sz="1600" dirty="0"/>
              <a:t>The following Satisfiability (SAT) problem is in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>
                <a:latin typeface="Lucida Handwriting" panose="03010101010101010101" pitchFamily="66" charset="0"/>
              </a:rPr>
              <a:t> </a:t>
            </a:r>
            <a:r>
              <a:rPr lang="en-US" altLang="en-US" sz="1600" dirty="0"/>
              <a:t>: Given a CNF formula F = F(x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 …, </a:t>
            </a:r>
            <a:r>
              <a:rPr lang="en-US" altLang="en-US" sz="1600" dirty="0" err="1"/>
              <a:t>x</a:t>
            </a:r>
            <a:r>
              <a:rPr lang="en-US" altLang="en-US" sz="1600" baseline="-25000" dirty="0" err="1"/>
              <a:t>n</a:t>
            </a:r>
            <a:r>
              <a:rPr lang="en-US" altLang="en-US" sz="1600" dirty="0"/>
              <a:t>), is there an assignment to x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 …, </a:t>
            </a:r>
            <a:r>
              <a:rPr lang="en-US" altLang="en-US" sz="1600" dirty="0" err="1"/>
              <a:t>x</a:t>
            </a:r>
            <a:r>
              <a:rPr lang="en-US" altLang="en-US" sz="1600" baseline="-25000" dirty="0" err="1"/>
              <a:t>n</a:t>
            </a:r>
            <a:r>
              <a:rPr lang="en-US" altLang="en-US" sz="1600" dirty="0"/>
              <a:t> to make F = true?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22BEFEB5-CD77-4848-AA33-68B89B12D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8423" y="3554375"/>
            <a:ext cx="3315026" cy="218947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Algorithm A</a:t>
            </a:r>
            <a:r>
              <a:rPr lang="en-US" altLang="en-US" sz="1400" baseline="-25000" dirty="0"/>
              <a:t>SAT</a:t>
            </a:r>
            <a:r>
              <a:rPr lang="en-US" altLang="en-US" sz="1400" dirty="0"/>
              <a:t>(F, y)</a:t>
            </a:r>
          </a:p>
          <a:p>
            <a:pPr marL="0" indent="0">
              <a:buNone/>
            </a:pPr>
            <a:r>
              <a:rPr lang="en-US" altLang="en-US" sz="1400" dirty="0"/>
              <a:t>1. if (F is not a CNF formula) </a:t>
            </a:r>
          </a:p>
          <a:p>
            <a:pPr marL="0" indent="0">
              <a:buNone/>
            </a:pPr>
            <a:r>
              <a:rPr lang="en-US" altLang="en-US" sz="1400" dirty="0"/>
              <a:t>        return (0);</a:t>
            </a:r>
          </a:p>
          <a:p>
            <a:pPr marL="0" indent="0">
              <a:buNone/>
            </a:pPr>
            <a:r>
              <a:rPr lang="en-US" altLang="en-US" sz="1400" dirty="0"/>
              <a:t>2. \\ so F is a CNF formula F(x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, …, </a:t>
            </a:r>
            <a:r>
              <a:rPr lang="en-US" altLang="en-US" sz="1400" dirty="0" err="1"/>
              <a:t>x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)</a:t>
            </a:r>
          </a:p>
          <a:p>
            <a:pPr marL="0" indent="0">
              <a:buNone/>
            </a:pPr>
            <a:r>
              <a:rPr lang="en-US" altLang="en-US" sz="1400" dirty="0"/>
              <a:t>    if (y is not a binary string of n bits)</a:t>
            </a:r>
          </a:p>
          <a:p>
            <a:pPr marL="0" indent="0">
              <a:buNone/>
            </a:pPr>
            <a:r>
              <a:rPr lang="en-US" altLang="en-US" sz="1400" dirty="0"/>
              <a:t>        return (0); </a:t>
            </a:r>
          </a:p>
          <a:p>
            <a:pPr marL="0" indent="0">
              <a:buNone/>
            </a:pPr>
            <a:r>
              <a:rPr lang="en-US" altLang="en-US" sz="1400" dirty="0"/>
              <a:t>3. \\ so y = y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y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∙∙∙ </a:t>
            </a:r>
            <a:r>
              <a:rPr lang="en-US" altLang="en-US" sz="1400" dirty="0" err="1"/>
              <a:t>y</a:t>
            </a:r>
            <a:r>
              <a:rPr lang="en-US" altLang="en-US" sz="1400" baseline="-25000" dirty="0" err="1"/>
              <a:t>n</a:t>
            </a:r>
            <a:endParaRPr lang="en-US" altLang="en-US" sz="1400" baseline="-25000" dirty="0"/>
          </a:p>
          <a:p>
            <a:pPr marL="0" indent="0">
              <a:buNone/>
            </a:pPr>
            <a:r>
              <a:rPr lang="en-US" altLang="en-US" sz="1400" dirty="0"/>
              <a:t>    return (F(y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, …, </a:t>
            </a:r>
            <a:r>
              <a:rPr lang="en-US" altLang="en-US" sz="1400" dirty="0" err="1"/>
              <a:t>y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)).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6C2532-B43F-488A-96E3-A4DA0A61154C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BFA0D34A-4C56-4891-9B6C-60C1F93ABA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8E28F99-4352-4B9B-A490-F1DDB21EFE70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A774D7FE-CF87-41C7-B776-3DC8920888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A2AD1FD-9854-4317-A687-1722047565B4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9195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BE6FA4C2-F88E-479D-A35E-7067670CA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742966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Discussions.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FE62CC7E-6CE8-4544-B591-47711B049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8" y="3160789"/>
            <a:ext cx="7440469" cy="9495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In general, decision problems and their corresponding optimization problems have similar complexity, i.e., either both solvable in poly-time or both not. Thus, we will focus on decision problems.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E13ADB4-922E-4B58-A346-EDE0AA80900A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5EEF34A-A9D6-4CDB-9F8F-192748DF40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A3ED7D4-C400-4720-9149-D5DB3723C9BF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FEBEE5FF-F6E4-49FD-9A3A-C881A60874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B4FA192-E5D0-498B-A4CC-939705AC866C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85172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BE6FA4C2-F88E-479D-A35E-7067670CA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742966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Discussions.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F69BF25A-661F-4845-8EF8-1F988A475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8" y="3160789"/>
            <a:ext cx="7440469" cy="9495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In general, decision problems and their corresponding optimization problems have similar complexity, i.e., either both solvable in poly-time or both not. Thus, we will focus on decision problems.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B3E4BFD-BC68-446F-AFB8-9A07324E2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488" y="4222941"/>
            <a:ext cx="2610825" cy="186013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Independent Set (IS).</a:t>
            </a:r>
            <a:r>
              <a:rPr lang="en-US" altLang="en-US" sz="1400" dirty="0"/>
              <a:t> Given a graph G and an integer k, can we find a set I of k vertices in G such that no two vertices in I are adjacent?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Max Independent Set (</a:t>
            </a:r>
            <a:r>
              <a:rPr lang="en-US" altLang="en-US" sz="1400" dirty="0" err="1">
                <a:solidFill>
                  <a:srgbClr val="FF0000"/>
                </a:solidFill>
              </a:rPr>
              <a:t>MaxIS</a:t>
            </a:r>
            <a:r>
              <a:rPr lang="en-US" altLang="en-US" sz="1400" dirty="0">
                <a:solidFill>
                  <a:srgbClr val="FF0000"/>
                </a:solidFill>
              </a:rPr>
              <a:t>).</a:t>
            </a:r>
            <a:r>
              <a:rPr lang="en-US" altLang="en-US" sz="1400" dirty="0"/>
              <a:t> Given a graph G, construct a largest independent set.  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906380-E462-463F-9411-F8008E44A591}"/>
              </a:ext>
            </a:extLst>
          </p:cNvPr>
          <p:cNvCxnSpPr/>
          <p:nvPr/>
        </p:nvCxnSpPr>
        <p:spPr>
          <a:xfrm>
            <a:off x="922488" y="5370974"/>
            <a:ext cx="26108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BBA831B-B8E5-48CD-ABC0-6A0B975433FD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id="{21F8D55C-E7BE-4830-899D-876BFB0F86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B4934FD-0D66-4F11-9C5D-E44903678BEC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065286D9-BD85-46B4-A165-555C6C9031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682122C-09A9-47BE-B651-AA62E72D6168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9039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BE6FA4C2-F88E-479D-A35E-7067670CA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742966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Discussions.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36022F6F-82E1-4B42-93BD-E20A9EE68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089" y="4164904"/>
            <a:ext cx="2610825" cy="6011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</a:t>
            </a:r>
            <a:r>
              <a:rPr lang="en-US" altLang="en-US" sz="1600" dirty="0" err="1"/>
              <a:t>MaxIS</a:t>
            </a:r>
            <a:r>
              <a:rPr lang="en-US" altLang="en-US" sz="1600" dirty="0"/>
              <a:t> is solvable in time O(</a:t>
            </a:r>
            <a:r>
              <a:rPr lang="en-US" altLang="en-US" sz="1600" dirty="0" err="1"/>
              <a:t>n</a:t>
            </a:r>
            <a:r>
              <a:rPr lang="en-US" altLang="en-US" sz="1600" baseline="30000" dirty="0" err="1"/>
              <a:t>c</a:t>
            </a:r>
            <a:r>
              <a:rPr lang="en-US" altLang="en-US" sz="1600" dirty="0"/>
              <a:t>), then so is </a:t>
            </a:r>
            <a:r>
              <a:rPr lang="en-US" altLang="en-US" sz="1600" dirty="0" err="1"/>
              <a:t>IS</a:t>
            </a:r>
            <a:r>
              <a:rPr lang="en-US" altLang="en-US" sz="1600" dirty="0"/>
              <a:t>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F69BF25A-661F-4845-8EF8-1F988A475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8" y="3160789"/>
            <a:ext cx="7440469" cy="9495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In general, decision problems and their corresponding optimization problems have similar complexity, i.e., either both solvable in poly-time or both not. Thus, we will focus on decision problems.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6310C253-60CE-4A32-A1A0-ADE851D3A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488" y="4222941"/>
            <a:ext cx="2610825" cy="186013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Independent Set (IS).</a:t>
            </a:r>
            <a:r>
              <a:rPr lang="en-US" altLang="en-US" sz="1400" dirty="0"/>
              <a:t> Given a graph G and an integer k, can we find a set I of k vertices in G such that no two vertices in I are adjacent?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Max Independent Set (</a:t>
            </a:r>
            <a:r>
              <a:rPr lang="en-US" altLang="en-US" sz="1400" dirty="0" err="1">
                <a:solidFill>
                  <a:srgbClr val="FF0000"/>
                </a:solidFill>
              </a:rPr>
              <a:t>MaxIS</a:t>
            </a:r>
            <a:r>
              <a:rPr lang="en-US" altLang="en-US" sz="1400" dirty="0">
                <a:solidFill>
                  <a:srgbClr val="FF0000"/>
                </a:solidFill>
              </a:rPr>
              <a:t>).</a:t>
            </a:r>
            <a:r>
              <a:rPr lang="en-US" altLang="en-US" sz="1400" dirty="0"/>
              <a:t> Given a graph G, construct a largest independent set.  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7830E5-B3F7-48D7-897B-4C92751DE3ED}"/>
              </a:ext>
            </a:extLst>
          </p:cNvPr>
          <p:cNvCxnSpPr/>
          <p:nvPr/>
        </p:nvCxnSpPr>
        <p:spPr>
          <a:xfrm>
            <a:off x="922488" y="5370974"/>
            <a:ext cx="26108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6A5C9CE-D9F2-41BD-84D2-9A1E0042CFD0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5CEC1675-21B5-4C43-8699-62238F1F31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D6C5E23-7B64-4F41-9F98-51DC5E67CDAC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6" name="Rectangle 3">
              <a:extLst>
                <a:ext uri="{FF2B5EF4-FFF2-40B4-BE49-F238E27FC236}">
                  <a16:creationId xmlns:a16="http://schemas.microsoft.com/office/drawing/2014/main" id="{7239E677-F4FA-47D1-ABA5-5C6619FB3D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3249A35-EAC8-46AD-98B3-C2FB93B941D0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02867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BE6FA4C2-F88E-479D-A35E-7067670CA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742966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Discussions.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36022F6F-82E1-4B42-93BD-E20A9EE68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089" y="4164904"/>
            <a:ext cx="2610825" cy="6011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</a:t>
            </a:r>
            <a:r>
              <a:rPr lang="en-US" altLang="en-US" sz="1600" dirty="0" err="1"/>
              <a:t>MaxIS</a:t>
            </a:r>
            <a:r>
              <a:rPr lang="en-US" altLang="en-US" sz="1600" dirty="0"/>
              <a:t> is solvable in time O(</a:t>
            </a:r>
            <a:r>
              <a:rPr lang="en-US" altLang="en-US" sz="1600" dirty="0" err="1"/>
              <a:t>n</a:t>
            </a:r>
            <a:r>
              <a:rPr lang="en-US" altLang="en-US" sz="1600" baseline="30000" dirty="0" err="1"/>
              <a:t>c</a:t>
            </a:r>
            <a:r>
              <a:rPr lang="en-US" altLang="en-US" sz="1600" dirty="0"/>
              <a:t>), then so is </a:t>
            </a:r>
            <a:r>
              <a:rPr lang="en-US" altLang="en-US" sz="1600" dirty="0" err="1"/>
              <a:t>IS</a:t>
            </a:r>
            <a:r>
              <a:rPr lang="en-US" altLang="en-US" sz="1600" dirty="0"/>
              <a:t>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5CFBAA23-11A1-4754-931C-F7E248F43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089" y="4774391"/>
            <a:ext cx="2610825" cy="136127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IS is solvable in time O(</a:t>
            </a:r>
            <a:r>
              <a:rPr lang="en-US" altLang="en-US" sz="1600" dirty="0" err="1"/>
              <a:t>n</a:t>
            </a:r>
            <a:r>
              <a:rPr lang="en-US" altLang="en-US" sz="1600" baseline="30000" dirty="0" err="1"/>
              <a:t>c</a:t>
            </a:r>
            <a:r>
              <a:rPr lang="en-US" altLang="en-US" sz="1600" dirty="0"/>
              <a:t>), then we have an algorithm max-size(G) that finds the size of max IS in time O(n</a:t>
            </a:r>
            <a:r>
              <a:rPr lang="en-US" altLang="en-US" sz="1600" baseline="30000" dirty="0"/>
              <a:t>c+1</a:t>
            </a:r>
            <a:r>
              <a:rPr lang="en-US" altLang="en-US" sz="1600" dirty="0"/>
              <a:t>).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F69BF25A-661F-4845-8EF8-1F988A475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8" y="3160789"/>
            <a:ext cx="7440469" cy="9495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In general, decision problems and their corresponding optimization problems have similar complexity, i.e., either both solvable in poly-time or both not. Thus, we will focus on decision problems.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27EE33EA-9A67-4549-A257-E6C749F93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488" y="4222941"/>
            <a:ext cx="2610825" cy="186013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Independent Set (IS).</a:t>
            </a:r>
            <a:r>
              <a:rPr lang="en-US" altLang="en-US" sz="1400" dirty="0"/>
              <a:t> Given a graph G and an integer k, can we find a set I of k vertices in G such that no two vertices in I are adjacent?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Max Independent Set (</a:t>
            </a:r>
            <a:r>
              <a:rPr lang="en-US" altLang="en-US" sz="1400" dirty="0" err="1">
                <a:solidFill>
                  <a:srgbClr val="FF0000"/>
                </a:solidFill>
              </a:rPr>
              <a:t>MaxIS</a:t>
            </a:r>
            <a:r>
              <a:rPr lang="en-US" altLang="en-US" sz="1400" dirty="0">
                <a:solidFill>
                  <a:srgbClr val="FF0000"/>
                </a:solidFill>
              </a:rPr>
              <a:t>).</a:t>
            </a:r>
            <a:r>
              <a:rPr lang="en-US" altLang="en-US" sz="1400" dirty="0"/>
              <a:t> Given a graph G, construct a largest independent set.  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2196ED-B559-43B7-9D77-302912218478}"/>
              </a:ext>
            </a:extLst>
          </p:cNvPr>
          <p:cNvCxnSpPr/>
          <p:nvPr/>
        </p:nvCxnSpPr>
        <p:spPr>
          <a:xfrm>
            <a:off x="922488" y="5370974"/>
            <a:ext cx="26108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C1331D8-E801-4DAB-8E65-7E62AC014F3D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9E017538-D424-4CC4-8345-49C2B06357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32000D-8DC5-480C-B11E-51FA7EBA3E7F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8" name="Rectangle 3">
              <a:extLst>
                <a:ext uri="{FF2B5EF4-FFF2-40B4-BE49-F238E27FC236}">
                  <a16:creationId xmlns:a16="http://schemas.microsoft.com/office/drawing/2014/main" id="{6085F681-F7E2-4F4B-B492-BEB4B98C5B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39742F3-465A-4DDE-AEC8-BAC7373A4D19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8380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BE6FA4C2-F88E-479D-A35E-7067670CA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742966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Discussions.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2437EEF8-A4DC-4094-B347-890CCD345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488" y="4222941"/>
            <a:ext cx="2610825" cy="186013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Independent Set (IS).</a:t>
            </a:r>
            <a:r>
              <a:rPr lang="en-US" altLang="en-US" sz="1400" dirty="0"/>
              <a:t> Given a graph G and an integer k, can we find a set I of k vertices in G such that no two vertices in I are adjacent?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Max Independent Set (</a:t>
            </a:r>
            <a:r>
              <a:rPr lang="en-US" altLang="en-US" sz="1400" dirty="0" err="1">
                <a:solidFill>
                  <a:srgbClr val="FF0000"/>
                </a:solidFill>
              </a:rPr>
              <a:t>MaxIS</a:t>
            </a:r>
            <a:r>
              <a:rPr lang="en-US" altLang="en-US" sz="1400" dirty="0">
                <a:solidFill>
                  <a:srgbClr val="FF0000"/>
                </a:solidFill>
              </a:rPr>
              <a:t>).</a:t>
            </a:r>
            <a:r>
              <a:rPr lang="en-US" altLang="en-US" sz="1400" dirty="0"/>
              <a:t> Given a graph G, construct a largest independent set.  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B937ED1-A62C-43B6-B708-C6466514EFB1}"/>
              </a:ext>
            </a:extLst>
          </p:cNvPr>
          <p:cNvCxnSpPr/>
          <p:nvPr/>
        </p:nvCxnSpPr>
        <p:spPr>
          <a:xfrm>
            <a:off x="922488" y="5370974"/>
            <a:ext cx="26108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3">
            <a:extLst>
              <a:ext uri="{FF2B5EF4-FFF2-40B4-BE49-F238E27FC236}">
                <a16:creationId xmlns:a16="http://schemas.microsoft.com/office/drawing/2014/main" id="{36022F6F-82E1-4B42-93BD-E20A9EE68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089" y="4164904"/>
            <a:ext cx="2610825" cy="6011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</a:t>
            </a:r>
            <a:r>
              <a:rPr lang="en-US" altLang="en-US" sz="1600" dirty="0" err="1"/>
              <a:t>MaxIS</a:t>
            </a:r>
            <a:r>
              <a:rPr lang="en-US" altLang="en-US" sz="1600" dirty="0"/>
              <a:t> is solvable in time O(</a:t>
            </a:r>
            <a:r>
              <a:rPr lang="en-US" altLang="en-US" sz="1600" dirty="0" err="1"/>
              <a:t>n</a:t>
            </a:r>
            <a:r>
              <a:rPr lang="en-US" altLang="en-US" sz="1600" baseline="30000" dirty="0" err="1"/>
              <a:t>c</a:t>
            </a:r>
            <a:r>
              <a:rPr lang="en-US" altLang="en-US" sz="1600" dirty="0"/>
              <a:t>), then so is </a:t>
            </a:r>
            <a:r>
              <a:rPr lang="en-US" altLang="en-US" sz="1600" dirty="0" err="1"/>
              <a:t>IS</a:t>
            </a:r>
            <a:r>
              <a:rPr lang="en-US" altLang="en-US" sz="1600" dirty="0"/>
              <a:t>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5CFBAA23-11A1-4754-931C-F7E248F43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089" y="4774391"/>
            <a:ext cx="2610825" cy="136127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IS is solvable in time O(</a:t>
            </a:r>
            <a:r>
              <a:rPr lang="en-US" altLang="en-US" sz="1600" dirty="0" err="1"/>
              <a:t>n</a:t>
            </a:r>
            <a:r>
              <a:rPr lang="en-US" altLang="en-US" sz="1600" baseline="30000" dirty="0" err="1"/>
              <a:t>c</a:t>
            </a:r>
            <a:r>
              <a:rPr lang="en-US" altLang="en-US" sz="1600" dirty="0"/>
              <a:t>), then we have an algorithm max-size(G) that finds the size of max IS in time O(n</a:t>
            </a:r>
            <a:r>
              <a:rPr lang="en-US" altLang="en-US" sz="1600" baseline="30000" dirty="0"/>
              <a:t>c+1</a:t>
            </a:r>
            <a:r>
              <a:rPr lang="en-US" altLang="en-US" sz="1600" dirty="0"/>
              <a:t>).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383AA42-2213-4619-9728-098A1819B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90" y="4325488"/>
            <a:ext cx="2222526" cy="206358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/>
              <a:t>MaxIS</a:t>
            </a:r>
            <a:r>
              <a:rPr lang="en-US" altLang="en-US" sz="1200" dirty="0"/>
              <a:t>(G)</a:t>
            </a:r>
          </a:p>
          <a:p>
            <a:pPr marL="0" indent="0">
              <a:buNone/>
            </a:pPr>
            <a:r>
              <a:rPr lang="en-US" altLang="en-US" sz="1200" dirty="0"/>
              <a:t>1. let k = max-size(G);</a:t>
            </a:r>
          </a:p>
          <a:p>
            <a:pPr marL="0" indent="0">
              <a:buNone/>
            </a:pPr>
            <a:r>
              <a:rPr lang="en-US" altLang="en-US" sz="1200" dirty="0"/>
              <a:t>2. I = </a:t>
            </a:r>
            <a:r>
              <a:rPr lang="el-GR" altLang="en-US" sz="1200" dirty="0"/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(h = k; h &gt; 0; h--)</a:t>
            </a:r>
          </a:p>
          <a:p>
            <a:pPr marL="0" indent="0">
              <a:buNone/>
            </a:pPr>
            <a:r>
              <a:rPr lang="en-US" altLang="en-US" sz="1200" dirty="0"/>
              <a:t>      find a vertex v such that </a:t>
            </a:r>
          </a:p>
          <a:p>
            <a:pPr marL="0" indent="0">
              <a:buNone/>
            </a:pPr>
            <a:r>
              <a:rPr lang="en-US" altLang="en-US" sz="1200" dirty="0"/>
              <a:t>      max-size(G-N(v)) = h-1; </a:t>
            </a:r>
          </a:p>
          <a:p>
            <a:pPr marL="0" indent="0">
              <a:buNone/>
            </a:pPr>
            <a:r>
              <a:rPr lang="en-US" altLang="en-US" sz="1200" dirty="0"/>
              <a:t>      I = I + v;</a:t>
            </a:r>
          </a:p>
          <a:p>
            <a:pPr marL="0" indent="0">
              <a:buNone/>
            </a:pPr>
            <a:r>
              <a:rPr lang="en-US" altLang="en-US" sz="1200" dirty="0"/>
              <a:t>      G = G – N(v);</a:t>
            </a:r>
          </a:p>
          <a:p>
            <a:pPr marL="0" indent="0">
              <a:buNone/>
            </a:pPr>
            <a:r>
              <a:rPr lang="en-US" altLang="en-US" sz="1200" dirty="0"/>
              <a:t>4. return(I).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8C942A30-9C86-4A6E-90B5-93591DD6B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4436" y="4005254"/>
            <a:ext cx="1407076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O(n</a:t>
            </a:r>
            <a:r>
              <a:rPr lang="en-US" altLang="en-US" sz="1400" baseline="30000" dirty="0">
                <a:solidFill>
                  <a:srgbClr val="FF0000"/>
                </a:solidFill>
              </a:rPr>
              <a:t>c+3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F69BF25A-661F-4845-8EF8-1F988A475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8" y="3160789"/>
            <a:ext cx="7440469" cy="9495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In general, decision problems and their corresponding optimization problems have similar complexity, i.e., either both solvable in poly-time or both not. Thus, we will focus on decision problems.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4A4E54-7104-45A8-BDBE-E38752B14F13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7615898E-60F8-47D2-8F38-B8C9CE311F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CF09D0C-6DF1-46BC-9DD2-9D43749CD361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8" name="Rectangle 3">
              <a:extLst>
                <a:ext uri="{FF2B5EF4-FFF2-40B4-BE49-F238E27FC236}">
                  <a16:creationId xmlns:a16="http://schemas.microsoft.com/office/drawing/2014/main" id="{201A91EA-C9CA-416B-8F9C-82969DC689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2313BBE-C927-4347-AA37-6B7CD072B102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1200248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8061</TotalTime>
  <Words>3504</Words>
  <Application>Microsoft Office PowerPoint</Application>
  <PresentationFormat>On-screen Show (4:3)</PresentationFormat>
  <Paragraphs>183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宋体</vt:lpstr>
      <vt:lpstr>Lucida Handwriting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789</cp:revision>
  <cp:lastPrinted>2001-01-16T17:12:14Z</cp:lastPrinted>
  <dcterms:created xsi:type="dcterms:W3CDTF">1999-07-13T19:55:20Z</dcterms:created>
  <dcterms:modified xsi:type="dcterms:W3CDTF">2025-04-14T18:12:14Z</dcterms:modified>
</cp:coreProperties>
</file>