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752" r:id="rId2"/>
    <p:sldId id="785" r:id="rId3"/>
    <p:sldId id="797" r:id="rId4"/>
    <p:sldId id="798" r:id="rId5"/>
    <p:sldId id="799" r:id="rId6"/>
    <p:sldId id="801" r:id="rId7"/>
    <p:sldId id="800" r:id="rId8"/>
    <p:sldId id="803" r:id="rId9"/>
    <p:sldId id="802" r:id="rId10"/>
    <p:sldId id="804" r:id="rId11"/>
    <p:sldId id="805" r:id="rId12"/>
    <p:sldId id="806" r:id="rId13"/>
    <p:sldId id="807" r:id="rId14"/>
    <p:sldId id="783" r:id="rId15"/>
    <p:sldId id="808" r:id="rId16"/>
    <p:sldId id="817" r:id="rId17"/>
    <p:sldId id="816" r:id="rId18"/>
    <p:sldId id="815" r:id="rId19"/>
    <p:sldId id="814" r:id="rId20"/>
    <p:sldId id="812" r:id="rId21"/>
    <p:sldId id="813" r:id="rId22"/>
    <p:sldId id="811" r:id="rId23"/>
    <p:sldId id="810" r:id="rId24"/>
    <p:sldId id="809" r:id="rId25"/>
    <p:sldId id="824" r:id="rId26"/>
    <p:sldId id="825" r:id="rId27"/>
    <p:sldId id="830" r:id="rId28"/>
    <p:sldId id="829" r:id="rId29"/>
    <p:sldId id="828" r:id="rId30"/>
    <p:sldId id="832" r:id="rId31"/>
    <p:sldId id="834" r:id="rId32"/>
    <p:sldId id="835" r:id="rId33"/>
    <p:sldId id="836" r:id="rId34"/>
    <p:sldId id="838" r:id="rId35"/>
    <p:sldId id="839" r:id="rId36"/>
    <p:sldId id="840" r:id="rId37"/>
    <p:sldId id="786" r:id="rId38"/>
    <p:sldId id="843" r:id="rId39"/>
    <p:sldId id="787" r:id="rId40"/>
    <p:sldId id="841" r:id="rId41"/>
    <p:sldId id="844" r:id="rId42"/>
    <p:sldId id="845" r:id="rId43"/>
    <p:sldId id="842" r:id="rId44"/>
    <p:sldId id="789" r:id="rId4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33"/>
    <a:srgbClr val="FFCC00"/>
    <a:srgbClr val="DE3ED3"/>
    <a:srgbClr val="FFCCFF"/>
    <a:srgbClr val="FF3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18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4A68493D-6DA6-8F12-E951-F5F2DEE35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6244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33: </a:t>
            </a:r>
            <a:r>
              <a:rPr lang="en-US" altLang="zh-CN" sz="12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sz="1200" dirty="0">
                <a:ea typeface="宋体" panose="02010600030101010101" pitchFamily="2" charset="-122"/>
              </a:rPr>
              <a:t>-completeness Theory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BE214-2D71-61CB-EE27-89B3D46F1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E731151C-AAC7-3450-A006-9CE735F3C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52337E8-68F8-D5D4-FF18-2DC90F06F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</p:spTree>
    <p:extLst>
      <p:ext uri="{BB962C8B-B14F-4D97-AF65-F5344CB8AC3E}">
        <p14:creationId xmlns:p14="http://schemas.microsoft.com/office/powerpoint/2010/main" val="1458552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DB018-AE54-0B0E-CB84-2E55B235C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6EC38915-D12D-FB04-EC76-4A81033D4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1809DF7-A286-5E28-5753-1D8F49ED6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837CA94-E392-A18F-9FE7-762B13316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0D8403-F87A-83C3-51E0-BBCD39ED7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1585732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1EB37-07A9-B6EB-C43D-E1DEDAD3C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F6B125B-81BC-AE25-2518-611093DA5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52D1BA8-7229-B3DC-ED63-C6B74C710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A93D7BC-77FE-4F84-36E1-BA4123F51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</a:t>
            </a:r>
            <a:endParaRPr lang="en-US" altLang="en-US" sz="14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DF9303FE-939C-3F46-B257-98C4A0054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6596903-C2BF-EF5C-ED44-45157FF7A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B386CA-0C7D-A79A-1279-BF3FED9C6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700163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FFAAF-1277-4CF9-81CA-25224340F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DCDD96B8-6E04-E3F8-97B5-8376A7936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2E246BB-D01F-EC23-7C58-0A098229F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702BE1D-45B8-FDBA-EFDE-417C2634F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</a:t>
            </a:r>
          </a:p>
        </p:txBody>
      </p:sp>
      <p:pic>
        <p:nvPicPr>
          <p:cNvPr id="8" name="Graphic 7" descr="Angel face outline with solid fill">
            <a:extLst>
              <a:ext uri="{FF2B5EF4-FFF2-40B4-BE49-F238E27FC236}">
                <a16:creationId xmlns:a16="http://schemas.microsoft.com/office/drawing/2014/main" id="{BFFE225B-D618-5375-64D4-20A922386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2787" y="3376052"/>
            <a:ext cx="645616" cy="64561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0BDC64D9-D60F-C07E-3166-3CA877508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DDB4267-E8E3-5C96-6E53-22EEA3893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BDA458-8070-4AB8-D669-687C40A99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882010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1A46B-2896-2BBC-4854-E4B70B5AB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34C17E9-363E-28CD-B2C8-C6767F31F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3A888D0-39D9-1D22-2529-0E56F35E6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5632559-D663-CFA7-E156-DDEE3EA99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</a:t>
            </a:r>
          </a:p>
        </p:txBody>
      </p:sp>
      <p:pic>
        <p:nvPicPr>
          <p:cNvPr id="8" name="Graphic 7" descr="Angel face outline with solid fill">
            <a:extLst>
              <a:ext uri="{FF2B5EF4-FFF2-40B4-BE49-F238E27FC236}">
                <a16:creationId xmlns:a16="http://schemas.microsoft.com/office/drawing/2014/main" id="{92D62327-E2F0-1C55-7475-631CB8EDC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2787" y="3376052"/>
            <a:ext cx="645616" cy="64561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FBC96E7C-E1E3-4861-E054-32AE7E083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you: </a:t>
            </a:r>
            <a:r>
              <a:rPr lang="en-US" altLang="en-US" sz="1400" dirty="0"/>
              <a:t>Dijkstra?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521668E-C63A-AC2D-D64E-9A486B12E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BED673-50B3-AE67-7C65-BD711422F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4104142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BDA42-1250-CC3F-C687-4EB98420E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DB2F7DD-ABD8-2C54-078F-47C7C7491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DE378B1-4E85-6067-7453-404CCE51E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DEC81B6-4FB8-E650-1D5A-7859666E1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</a:t>
            </a:r>
          </a:p>
        </p:txBody>
      </p:sp>
      <p:pic>
        <p:nvPicPr>
          <p:cNvPr id="8" name="Graphic 7" descr="Angel face outline with solid fill">
            <a:extLst>
              <a:ext uri="{FF2B5EF4-FFF2-40B4-BE49-F238E27FC236}">
                <a16:creationId xmlns:a16="http://schemas.microsoft.com/office/drawing/2014/main" id="{D19B1AAA-7345-EFC0-56F2-9DFF618D5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2787" y="3376052"/>
            <a:ext cx="645616" cy="64561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7C412E86-BF4D-5192-1251-CEBFB64CE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you: </a:t>
            </a:r>
            <a:r>
              <a:rPr lang="en-US" altLang="en-US" sz="1400" dirty="0"/>
              <a:t>Dijkstra, 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2A77D57-2309-9AE3-F896-328FC0F97003}"/>
              </a:ext>
            </a:extLst>
          </p:cNvPr>
          <p:cNvGrpSpPr/>
          <p:nvPr/>
        </p:nvGrpSpPr>
        <p:grpSpPr>
          <a:xfrm>
            <a:off x="2522738" y="5776511"/>
            <a:ext cx="673223" cy="132861"/>
            <a:chOff x="1242874" y="6223551"/>
            <a:chExt cx="665825" cy="13286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D974B1E-88B7-0121-6E6F-D69E0D4B1697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7B30F0C-C411-D049-C6D3-A5755D56C1C4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89C6D546-E60A-FD3E-5A7B-1AC03788C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82C76A-DF07-B9A9-B33D-16C7CB0F1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2749700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F918E-6700-8099-B47E-57C85C661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5594132B-2E85-D88D-1749-948BE4602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EAE32F9-41EE-74A7-5D32-7FF42B2A5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72BD9FF-9601-CB38-4C73-1EBE58719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</a:t>
            </a:r>
          </a:p>
        </p:txBody>
      </p:sp>
      <p:pic>
        <p:nvPicPr>
          <p:cNvPr id="8" name="Graphic 7" descr="Angel face outline with solid fill">
            <a:extLst>
              <a:ext uri="{FF2B5EF4-FFF2-40B4-BE49-F238E27FC236}">
                <a16:creationId xmlns:a16="http://schemas.microsoft.com/office/drawing/2014/main" id="{02F92F8D-1328-57DF-A489-A876F2493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2787" y="3376052"/>
            <a:ext cx="645616" cy="64561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A6FB00FC-0BCE-A995-2D91-24A04571C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you: </a:t>
            </a:r>
            <a:r>
              <a:rPr lang="en-US" altLang="en-US" sz="1400" dirty="0"/>
              <a:t>Dijkstra, Bellman-Ford? 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EF4303C-F479-FDF0-B0C1-BEC693CB973E}"/>
              </a:ext>
            </a:extLst>
          </p:cNvPr>
          <p:cNvGrpSpPr/>
          <p:nvPr/>
        </p:nvGrpSpPr>
        <p:grpSpPr>
          <a:xfrm>
            <a:off x="2522738" y="5776511"/>
            <a:ext cx="673223" cy="132861"/>
            <a:chOff x="1242874" y="6223551"/>
            <a:chExt cx="665825" cy="13286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C730FAE-C54A-23D1-3B10-702A6613DF53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65BF205-51C9-2FE2-A72B-2FB38A588283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ED932A9C-DE35-569E-4CF0-7DD657969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E8E957-F9BD-F529-217D-03DD85775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2396643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135B4-EA21-8DAB-D189-BE451C98D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2AFEA8C6-DBFB-95B0-3A51-42C4EADCA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3D7FF2C-87EF-C798-D269-3775492C3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AD326E5-20BC-FD90-EF2A-923A6AEF5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</a:t>
            </a:r>
          </a:p>
        </p:txBody>
      </p:sp>
      <p:pic>
        <p:nvPicPr>
          <p:cNvPr id="8" name="Graphic 7" descr="Angel face outline with solid fill">
            <a:extLst>
              <a:ext uri="{FF2B5EF4-FFF2-40B4-BE49-F238E27FC236}">
                <a16:creationId xmlns:a16="http://schemas.microsoft.com/office/drawing/2014/main" id="{8DD9E307-C0D9-CD07-B7CF-E0BE655AC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2787" y="3376052"/>
            <a:ext cx="645616" cy="64561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EEA7708E-4057-ADE4-2DB5-3D5F52411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you: </a:t>
            </a:r>
            <a:r>
              <a:rPr lang="en-US" altLang="en-US" sz="1400" dirty="0"/>
              <a:t>Dijkstra, Bellman-Ford, 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053D5F-77E4-A90C-F69A-BBF6B81FE720}"/>
              </a:ext>
            </a:extLst>
          </p:cNvPr>
          <p:cNvGrpSpPr/>
          <p:nvPr/>
        </p:nvGrpSpPr>
        <p:grpSpPr>
          <a:xfrm>
            <a:off x="2522738" y="5776511"/>
            <a:ext cx="673223" cy="132861"/>
            <a:chOff x="1242874" y="6223551"/>
            <a:chExt cx="665825" cy="13286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B2D826-6CD4-F0DB-97E3-A42CA95CC6B4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44F727C-97DE-69ED-B673-3E792462CCB3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73C4F53-B1F7-0FFE-1C57-C5A1143AFC57}"/>
              </a:ext>
            </a:extLst>
          </p:cNvPr>
          <p:cNvGrpSpPr/>
          <p:nvPr/>
        </p:nvGrpSpPr>
        <p:grpSpPr>
          <a:xfrm>
            <a:off x="3250707" y="5776510"/>
            <a:ext cx="1028330" cy="132861"/>
            <a:chOff x="1242874" y="6223551"/>
            <a:chExt cx="665825" cy="13286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57B5913-1531-4DD3-8DF8-92E2D605E864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B7D5E7B-F82C-2063-DB0F-57A5467176A9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845DCE20-EFFB-C1B3-4BE7-EB55E0552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B5968B-2F05-E771-AE51-3D9D4059A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1641036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FD574-1768-11A8-5BC0-56FC729F0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B087CDED-E92B-03A4-D0E0-8A9F41AA2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E49E99F-480B-6968-B288-29C7DDDCD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32643E4-3BA5-0D4A-30D7-C6C75EF24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</a:t>
            </a:r>
          </a:p>
        </p:txBody>
      </p:sp>
      <p:pic>
        <p:nvPicPr>
          <p:cNvPr id="8" name="Graphic 7" descr="Angel face outline with solid fill">
            <a:extLst>
              <a:ext uri="{FF2B5EF4-FFF2-40B4-BE49-F238E27FC236}">
                <a16:creationId xmlns:a16="http://schemas.microsoft.com/office/drawing/2014/main" id="{D7007C8A-490D-0893-A005-B3F5D8F48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2787" y="3376052"/>
            <a:ext cx="645616" cy="64561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D21C530-1B3B-B53D-C8B5-2198B2CDE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?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65EC934-E2A1-3C82-902B-9D4750361DDE}"/>
              </a:ext>
            </a:extLst>
          </p:cNvPr>
          <p:cNvGrpSpPr/>
          <p:nvPr/>
        </p:nvGrpSpPr>
        <p:grpSpPr>
          <a:xfrm>
            <a:off x="2522738" y="5776511"/>
            <a:ext cx="673223" cy="132861"/>
            <a:chOff x="1242874" y="6223551"/>
            <a:chExt cx="665825" cy="13286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8AD1499-07B6-8380-4D38-B6DEFF560B5D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C42B10F-C02E-824B-E644-73FD4473E0F4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FA13095-3B52-6A58-ECF5-6254CF7F4CFE}"/>
              </a:ext>
            </a:extLst>
          </p:cNvPr>
          <p:cNvGrpSpPr/>
          <p:nvPr/>
        </p:nvGrpSpPr>
        <p:grpSpPr>
          <a:xfrm>
            <a:off x="3250707" y="5776510"/>
            <a:ext cx="1028330" cy="132861"/>
            <a:chOff x="1242874" y="6223551"/>
            <a:chExt cx="665825" cy="13286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E6DBFA4-1BE8-D08A-598D-748F08B62D31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260FF06-3C07-8580-D5DA-519710FB8437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3E756DED-1514-47D9-3206-2FF136AF2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9271A4-3BCF-3024-EAB6-9CC428947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603554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FE420-BCEF-CA0F-E965-F6C6354FA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B9E08DD9-E878-6D55-7A93-DAC1DF869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3DD323C-F9DA-82E6-D8FB-CEE1AB951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5859367-B02C-4309-2F6A-0F87D760A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</a:t>
            </a:r>
          </a:p>
        </p:txBody>
      </p:sp>
      <p:pic>
        <p:nvPicPr>
          <p:cNvPr id="8" name="Graphic 7" descr="Angel face outline with solid fill">
            <a:extLst>
              <a:ext uri="{FF2B5EF4-FFF2-40B4-BE49-F238E27FC236}">
                <a16:creationId xmlns:a16="http://schemas.microsoft.com/office/drawing/2014/main" id="{CC240573-9982-5EF5-6C33-669970AB8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2787" y="3376052"/>
            <a:ext cx="645616" cy="64561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C5E72ADD-877D-DD54-AAC1-7CBDCA680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E31DA05-F8BC-EC89-0DC3-C13B0EAF4C31}"/>
              </a:ext>
            </a:extLst>
          </p:cNvPr>
          <p:cNvGrpSpPr/>
          <p:nvPr/>
        </p:nvGrpSpPr>
        <p:grpSpPr>
          <a:xfrm>
            <a:off x="2522738" y="5776511"/>
            <a:ext cx="673223" cy="132861"/>
            <a:chOff x="1242874" y="6223551"/>
            <a:chExt cx="665825" cy="13286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C29E57E-5F4B-D349-D3D7-F446FB74B2BF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7FECB66-596F-50D6-EE7C-0E4ED0090FAF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78C146-A34C-91E4-406C-4ADBEABCE542}"/>
              </a:ext>
            </a:extLst>
          </p:cNvPr>
          <p:cNvGrpSpPr/>
          <p:nvPr/>
        </p:nvGrpSpPr>
        <p:grpSpPr>
          <a:xfrm>
            <a:off x="3250707" y="5776510"/>
            <a:ext cx="1028330" cy="132861"/>
            <a:chOff x="1242874" y="6223551"/>
            <a:chExt cx="665825" cy="13286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00CF0C3-5897-EF61-B977-296D3308C271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6F353D6-F86C-4513-6C4F-CCD9A8DF4B32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CD45CD-14A2-697B-A9C9-F8A7F7F117FA}"/>
              </a:ext>
            </a:extLst>
          </p:cNvPr>
          <p:cNvGrpSpPr/>
          <p:nvPr/>
        </p:nvGrpSpPr>
        <p:grpSpPr>
          <a:xfrm>
            <a:off x="4410252" y="5776510"/>
            <a:ext cx="1129414" cy="132861"/>
            <a:chOff x="1242874" y="6223551"/>
            <a:chExt cx="665825" cy="132861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495243F-FD0E-FF77-FF11-DBDFF98EAEBA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CF75C37-EC26-77B5-70AC-B426EF3744D4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5001BCBB-6CAE-B232-805B-8511E6B94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7C4627-D799-80E8-A1CD-BBD51E515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3047014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38EB2-E426-FAF8-8838-F474C58AE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8F07676-F8C9-8E66-4BDA-D1DB8E350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3602FEF-9265-07EC-39D1-4AF1AE225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1A4483F-35ED-E39E-1339-5E36CDF0E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</a:t>
            </a:r>
          </a:p>
        </p:txBody>
      </p:sp>
      <p:pic>
        <p:nvPicPr>
          <p:cNvPr id="8" name="Graphic 7" descr="Angel face outline with solid fill">
            <a:extLst>
              <a:ext uri="{FF2B5EF4-FFF2-40B4-BE49-F238E27FC236}">
                <a16:creationId xmlns:a16="http://schemas.microsoft.com/office/drawing/2014/main" id="{FC2D3244-EAC1-9F27-907E-ADB34A332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2787" y="3376052"/>
            <a:ext cx="645616" cy="64561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13E47E46-864E-D133-7D6D-8B14796BF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Johnson?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4A1149-30A0-7FBB-ACD8-8FC5867A7F30}"/>
              </a:ext>
            </a:extLst>
          </p:cNvPr>
          <p:cNvGrpSpPr/>
          <p:nvPr/>
        </p:nvGrpSpPr>
        <p:grpSpPr>
          <a:xfrm>
            <a:off x="2522738" y="5776511"/>
            <a:ext cx="673223" cy="132861"/>
            <a:chOff x="1242874" y="6223551"/>
            <a:chExt cx="665825" cy="13286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74DD82B-9D54-B51D-395A-578D6D6F165F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D398E93-4A4F-EF97-7A1A-B4BDA6EE4507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494A0F1-FDF9-E21A-08C5-E77109E9C2A5}"/>
              </a:ext>
            </a:extLst>
          </p:cNvPr>
          <p:cNvGrpSpPr/>
          <p:nvPr/>
        </p:nvGrpSpPr>
        <p:grpSpPr>
          <a:xfrm>
            <a:off x="3250707" y="5776510"/>
            <a:ext cx="1028330" cy="132861"/>
            <a:chOff x="1242874" y="6223551"/>
            <a:chExt cx="665825" cy="13286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63C8AF-A55C-F407-928A-D554BE92A1F9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4E4EBBC-4231-9D13-55E3-D3F734D217B1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AD709B0-785B-7AA2-8EF0-8B76C553ACA7}"/>
              </a:ext>
            </a:extLst>
          </p:cNvPr>
          <p:cNvGrpSpPr/>
          <p:nvPr/>
        </p:nvGrpSpPr>
        <p:grpSpPr>
          <a:xfrm>
            <a:off x="4410252" y="5776510"/>
            <a:ext cx="1129414" cy="132861"/>
            <a:chOff x="1242874" y="6223551"/>
            <a:chExt cx="665825" cy="132861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C339E5D-D2FE-3B75-37ED-67B6895567A2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C90714B-7FDA-5527-729C-2513ADD38E10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C129C025-0128-A8D3-F39B-AF655F4BB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9793C7-4D8A-9C26-5755-63573D033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222862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E141C-A289-67D4-C90E-1E948816A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6D211313-812B-708F-7E08-DA33A668F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62DA63F-5EEB-B78F-E18D-493C946A9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C8AD18A-FF37-596F-66F3-A18F9C4D0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</a:t>
            </a:r>
          </a:p>
        </p:txBody>
      </p:sp>
      <p:pic>
        <p:nvPicPr>
          <p:cNvPr id="8" name="Graphic 7" descr="Angel face outline with solid fill">
            <a:extLst>
              <a:ext uri="{FF2B5EF4-FFF2-40B4-BE49-F238E27FC236}">
                <a16:creationId xmlns:a16="http://schemas.microsoft.com/office/drawing/2014/main" id="{44E484FA-CA6F-D5E6-C09A-38E46C035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2787" y="3376052"/>
            <a:ext cx="645616" cy="64561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77DE45FB-1439-6E5D-2D7D-B2C276F9E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 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1A32B66-3180-4F87-B73F-3EE0783BD536}"/>
              </a:ext>
            </a:extLst>
          </p:cNvPr>
          <p:cNvGrpSpPr/>
          <p:nvPr/>
        </p:nvGrpSpPr>
        <p:grpSpPr>
          <a:xfrm>
            <a:off x="5615128" y="5794266"/>
            <a:ext cx="665825" cy="132861"/>
            <a:chOff x="1242874" y="6223551"/>
            <a:chExt cx="665825" cy="13286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9443B21-F42D-4BBB-E796-A8B64C1E646F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191DA11-559C-7A75-5F13-E85FDFB4F4CD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BD78A6D-74BE-91C4-1197-DD46AA6F2FFB}"/>
              </a:ext>
            </a:extLst>
          </p:cNvPr>
          <p:cNvGrpSpPr/>
          <p:nvPr/>
        </p:nvGrpSpPr>
        <p:grpSpPr>
          <a:xfrm>
            <a:off x="2522738" y="5776511"/>
            <a:ext cx="673223" cy="132861"/>
            <a:chOff x="1242874" y="6223551"/>
            <a:chExt cx="665825" cy="13286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C11DD3B-77D1-2007-A1D6-FEF16162517D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5020EE7-0269-18E1-BD0B-B16DF779A138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5C43146-A4E5-A1F8-5C68-ADD6016E76B6}"/>
              </a:ext>
            </a:extLst>
          </p:cNvPr>
          <p:cNvGrpSpPr/>
          <p:nvPr/>
        </p:nvGrpSpPr>
        <p:grpSpPr>
          <a:xfrm>
            <a:off x="3250707" y="5776510"/>
            <a:ext cx="1028330" cy="132861"/>
            <a:chOff x="1242874" y="6223551"/>
            <a:chExt cx="665825" cy="13286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8758EBB-B7D4-B4F0-E81B-4F6273A784F2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54CF8F1-08F3-1203-CC41-42CC019BEF9F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AE75D0F-8829-45EE-6F96-B36C23D6C4AB}"/>
              </a:ext>
            </a:extLst>
          </p:cNvPr>
          <p:cNvGrpSpPr/>
          <p:nvPr/>
        </p:nvGrpSpPr>
        <p:grpSpPr>
          <a:xfrm>
            <a:off x="4410252" y="5776510"/>
            <a:ext cx="1129414" cy="132861"/>
            <a:chOff x="1242874" y="6223551"/>
            <a:chExt cx="665825" cy="132861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B8FB9F0-24EA-9E29-BA6F-D5F23D71708E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25D1E82-1F85-4AF2-FDE3-208F6971DA81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92FA6756-A500-5DA3-AADD-BCE0CE70D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2FF60E-2C59-C5B5-05F9-F602B424F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2752359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4588E-2F10-B1DA-1121-336D1EFDA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188C9511-9391-0CA0-9797-29DC8C2F1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D2A8778-3DC9-67FD-52A6-27A9C757A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F7345FC-7EC1-A73C-80CF-A59E563A8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</a:t>
            </a:r>
          </a:p>
        </p:txBody>
      </p:sp>
      <p:pic>
        <p:nvPicPr>
          <p:cNvPr id="8" name="Graphic 7" descr="Angel face outline with solid fill">
            <a:extLst>
              <a:ext uri="{FF2B5EF4-FFF2-40B4-BE49-F238E27FC236}">
                <a16:creationId xmlns:a16="http://schemas.microsoft.com/office/drawing/2014/main" id="{29600080-5608-7EA4-CF69-8696AEBFB0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2787" y="3376052"/>
            <a:ext cx="645616" cy="64561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1EDF3D10-C3AD-F445-A265-6222BEE79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 </a:t>
            </a:r>
            <a:r>
              <a:rPr lang="en-US" altLang="en-US" sz="1400" dirty="0">
                <a:solidFill>
                  <a:srgbClr val="FF0000"/>
                </a:solidFill>
              </a:rPr>
              <a:t>XXXXXXXXXXXXXX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3AD72B-C578-5D24-570F-07145690D532}"/>
              </a:ext>
            </a:extLst>
          </p:cNvPr>
          <p:cNvGrpSpPr/>
          <p:nvPr/>
        </p:nvGrpSpPr>
        <p:grpSpPr>
          <a:xfrm>
            <a:off x="5615128" y="5794266"/>
            <a:ext cx="665825" cy="132861"/>
            <a:chOff x="1242874" y="6223551"/>
            <a:chExt cx="665825" cy="13286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D81DA16-F3DB-878D-D85C-2A96CA2E4233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FAC1462-153C-31F5-C2DF-59C1EF7E48E6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3F2546-0E45-9F3F-1A3F-75DCE7CE0F3D}"/>
              </a:ext>
            </a:extLst>
          </p:cNvPr>
          <p:cNvGrpSpPr/>
          <p:nvPr/>
        </p:nvGrpSpPr>
        <p:grpSpPr>
          <a:xfrm>
            <a:off x="2522738" y="5776511"/>
            <a:ext cx="673223" cy="132861"/>
            <a:chOff x="1242874" y="6223551"/>
            <a:chExt cx="665825" cy="13286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113B18A-0274-F84B-A420-BDD31420DDEF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F1A22BA-A043-DBD9-E987-70C60423232F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5A348B-C6B6-2525-0F00-4D680EC9BAFA}"/>
              </a:ext>
            </a:extLst>
          </p:cNvPr>
          <p:cNvGrpSpPr/>
          <p:nvPr/>
        </p:nvGrpSpPr>
        <p:grpSpPr>
          <a:xfrm>
            <a:off x="3250707" y="5776510"/>
            <a:ext cx="1028330" cy="132861"/>
            <a:chOff x="1242874" y="6223551"/>
            <a:chExt cx="665825" cy="13286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0F242E3-7A2E-6B7E-0160-3D6C1E1AF871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F3AF3D0-C35E-396E-20D9-46AA67BF9462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62DD886-D3E7-8738-8E35-047418284E1F}"/>
              </a:ext>
            </a:extLst>
          </p:cNvPr>
          <p:cNvGrpSpPr/>
          <p:nvPr/>
        </p:nvGrpSpPr>
        <p:grpSpPr>
          <a:xfrm>
            <a:off x="4410252" y="5776510"/>
            <a:ext cx="1129414" cy="132861"/>
            <a:chOff x="1242874" y="6223551"/>
            <a:chExt cx="665825" cy="132861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F60674E-5641-23E3-9CA9-3E4C60321DFB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0E14516-D4AE-CFBA-2159-667855D3FF5B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648610D0-EF6F-1803-F9B8-CCC1C7044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D7ADEC-13F6-F2BC-1284-E40C100CD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2511984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56594-F1C0-8847-DC3E-6F3609978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90E3D02B-540A-7565-7C03-9C462BCEB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805788D-188E-1DD1-7996-962EEAE59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948628"/>
            <a:ext cx="6600058" cy="8418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/>
              <a:t>Try to tell you how to avoid solving a problem (because it is too hard).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9F5FF96-B82C-295B-6217-C341688BC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1853345"/>
            <a:ext cx="6979799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A.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shortest path from s to 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A2C6B0-C3DC-8F30-CD3C-082AF9D8D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4052722"/>
            <a:ext cx="7212568" cy="16570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2400" dirty="0"/>
              <a:t>Write a “useable” program (algorithm) that, given a weighted graph G and two vertices s and t, finds a </a:t>
            </a:r>
            <a:r>
              <a:rPr lang="en-US" altLang="en-US" sz="2400" dirty="0">
                <a:solidFill>
                  <a:srgbClr val="FFC000"/>
                </a:solidFill>
              </a:rPr>
              <a:t>longest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simple</a:t>
            </a:r>
            <a:r>
              <a:rPr lang="en-US" altLang="en-US" sz="2400" dirty="0"/>
              <a:t> path from s to t.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9CD942E-327B-F113-6D52-58F6EF515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4" y="3510444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Assigned to your colleague: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</a:t>
            </a:r>
          </a:p>
        </p:txBody>
      </p:sp>
      <p:pic>
        <p:nvPicPr>
          <p:cNvPr id="8" name="Graphic 7" descr="Angel face outline with solid fill">
            <a:extLst>
              <a:ext uri="{FF2B5EF4-FFF2-40B4-BE49-F238E27FC236}">
                <a16:creationId xmlns:a16="http://schemas.microsoft.com/office/drawing/2014/main" id="{07A1EF53-EF2D-6A3A-FA65-2EE98949B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2787" y="3376052"/>
            <a:ext cx="645616" cy="64561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EF703FA7-EB14-1E63-E3E1-ADFD1B7E3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00" y="5686851"/>
            <a:ext cx="7101621" cy="3768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Assigned to you: </a:t>
            </a:r>
            <a:r>
              <a:rPr lang="en-US" altLang="en-US" sz="1400" dirty="0"/>
              <a:t>Dijkstra, Bellman-Ford, 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, Johnson, …. </a:t>
            </a:r>
            <a:r>
              <a:rPr lang="en-US" altLang="en-US" sz="1400" dirty="0">
                <a:solidFill>
                  <a:srgbClr val="FF0000"/>
                </a:solidFill>
              </a:rPr>
              <a:t>XXXXXXXXXXXXXX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1D3EC89-A592-EF62-C543-960662D498C4}"/>
              </a:ext>
            </a:extLst>
          </p:cNvPr>
          <p:cNvGrpSpPr/>
          <p:nvPr/>
        </p:nvGrpSpPr>
        <p:grpSpPr>
          <a:xfrm>
            <a:off x="5615128" y="5794266"/>
            <a:ext cx="665825" cy="132861"/>
            <a:chOff x="1242874" y="6223551"/>
            <a:chExt cx="665825" cy="13286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93BCE3C-049B-28FC-1F28-E3B86DFBAEE1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B5BABC3-A299-0047-4DC9-DF3CA4577A96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EA1757F-E7D4-596B-F036-393E96D6C0F2}"/>
              </a:ext>
            </a:extLst>
          </p:cNvPr>
          <p:cNvGrpSpPr/>
          <p:nvPr/>
        </p:nvGrpSpPr>
        <p:grpSpPr>
          <a:xfrm>
            <a:off x="2522738" y="5776511"/>
            <a:ext cx="673223" cy="132861"/>
            <a:chOff x="1242874" y="6223551"/>
            <a:chExt cx="665825" cy="13286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7A0F8E8-58D4-7157-30B6-0D474ECB14F4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0801FA9-F687-E31B-AF84-056BA124B762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DAC9666-CEF6-CEC3-331D-B0FCD0564BEC}"/>
              </a:ext>
            </a:extLst>
          </p:cNvPr>
          <p:cNvGrpSpPr/>
          <p:nvPr/>
        </p:nvGrpSpPr>
        <p:grpSpPr>
          <a:xfrm>
            <a:off x="3250707" y="5776510"/>
            <a:ext cx="1028330" cy="132861"/>
            <a:chOff x="1242874" y="6223551"/>
            <a:chExt cx="665825" cy="13286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45CB49D-7D19-CBCD-0F46-5A6A6F168633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9FC480-5DCC-7A68-6C7B-F0F80B8AD03D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B2D73C6-E0DC-296E-4D9A-397165E7612B}"/>
              </a:ext>
            </a:extLst>
          </p:cNvPr>
          <p:cNvGrpSpPr/>
          <p:nvPr/>
        </p:nvGrpSpPr>
        <p:grpSpPr>
          <a:xfrm>
            <a:off x="4410252" y="5776510"/>
            <a:ext cx="1129414" cy="132861"/>
            <a:chOff x="1242874" y="6223551"/>
            <a:chExt cx="665825" cy="132861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090BB58-3D5C-3528-4DA0-196329CF20BB}"/>
                </a:ext>
              </a:extLst>
            </p:cNvPr>
            <p:cNvCxnSpPr/>
            <p:nvPr/>
          </p:nvCxnSpPr>
          <p:spPr>
            <a:xfrm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156722C-9646-8296-DE1E-93E0E83BE8FF}"/>
                </a:ext>
              </a:extLst>
            </p:cNvPr>
            <p:cNvCxnSpPr/>
            <p:nvPr/>
          </p:nvCxnSpPr>
          <p:spPr>
            <a:xfrm flipV="1">
              <a:off x="1242874" y="6223551"/>
              <a:ext cx="665825" cy="13286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Graphic 23" descr="Dia De Muertos outline">
            <a:extLst>
              <a:ext uri="{FF2B5EF4-FFF2-40B4-BE49-F238E27FC236}">
                <a16:creationId xmlns:a16="http://schemas.microsoft.com/office/drawing/2014/main" id="{9AAFE3A0-A4CF-9F5B-AF41-6192B0F95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83721" y="5467857"/>
            <a:ext cx="750166" cy="75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281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58385-AB0B-C47A-2DF1-6D118D042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7902194A-BA93-820D-A2E2-20CB7B65A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E2B8F3D-0F6E-2BCB-052A-2A66F8956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885680"/>
            <a:ext cx="697979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What you will do next?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76CC1B-E02B-813E-5776-92B2FAC86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1430189"/>
            <a:ext cx="7212568" cy="10311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2B24229-5FFD-DA02-7047-5EE8CAED2CF0}"/>
              </a:ext>
            </a:extLst>
          </p:cNvPr>
          <p:cNvGrpSpPr/>
          <p:nvPr/>
        </p:nvGrpSpPr>
        <p:grpSpPr>
          <a:xfrm>
            <a:off x="914915" y="2298529"/>
            <a:ext cx="7851787" cy="750166"/>
            <a:chOff x="1082100" y="5467857"/>
            <a:chExt cx="7851787" cy="750166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01B17B35-F0A1-F4F4-CCB6-C4280ECAC4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100" y="5686851"/>
              <a:ext cx="7101621" cy="3768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Assigned to you: </a:t>
              </a:r>
              <a:r>
                <a:rPr lang="en-US" altLang="en-US" sz="1400" dirty="0"/>
                <a:t>Dijkstra, Bellman-Ford, Floyd-</a:t>
              </a:r>
              <a:r>
                <a:rPr lang="en-US" altLang="en-US" sz="1400" dirty="0" err="1"/>
                <a:t>Warshall</a:t>
              </a:r>
              <a:r>
                <a:rPr lang="en-US" altLang="en-US" sz="1400" dirty="0"/>
                <a:t>, Johnson, …. </a:t>
              </a:r>
              <a:r>
                <a:rPr lang="en-US" altLang="en-US" sz="1400" dirty="0">
                  <a:solidFill>
                    <a:srgbClr val="FF0000"/>
                  </a:solidFill>
                </a:rPr>
                <a:t>XXXXXXXXXXXXXX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D396C4D-AA38-9798-CB4D-A60FC1875ABC}"/>
                </a:ext>
              </a:extLst>
            </p:cNvPr>
            <p:cNvGrpSpPr/>
            <p:nvPr/>
          </p:nvGrpSpPr>
          <p:grpSpPr>
            <a:xfrm>
              <a:off x="5615128" y="5794266"/>
              <a:ext cx="665825" cy="132861"/>
              <a:chOff x="1242874" y="6223551"/>
              <a:chExt cx="665825" cy="132861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508436A-49F5-9DB2-1B18-BFB7CFD2808A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592161D-3368-5EEB-DD8C-2FBE7E5A3110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00FCA1F-AE2D-4E9B-165B-4F23E7CEC003}"/>
                </a:ext>
              </a:extLst>
            </p:cNvPr>
            <p:cNvGrpSpPr/>
            <p:nvPr/>
          </p:nvGrpSpPr>
          <p:grpSpPr>
            <a:xfrm>
              <a:off x="2522738" y="5776511"/>
              <a:ext cx="673223" cy="132861"/>
              <a:chOff x="1242874" y="6223551"/>
              <a:chExt cx="665825" cy="132861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2AF76B1-A40B-9F90-9B7E-B23F5C745DD8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FFECDB4D-DF14-7A73-D350-772E6D413472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16D8DA8-A566-6AA7-6390-4B74A7C7A627}"/>
                </a:ext>
              </a:extLst>
            </p:cNvPr>
            <p:cNvGrpSpPr/>
            <p:nvPr/>
          </p:nvGrpSpPr>
          <p:grpSpPr>
            <a:xfrm>
              <a:off x="3250707" y="5776510"/>
              <a:ext cx="1028330" cy="132861"/>
              <a:chOff x="1242874" y="6223551"/>
              <a:chExt cx="665825" cy="13286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219B6374-1934-9503-20DA-CB2E01D80218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E0CB5FA-E56A-414A-B419-2237C4E557B3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1BE372-D6AA-5BA5-EB99-018468C954A4}"/>
                </a:ext>
              </a:extLst>
            </p:cNvPr>
            <p:cNvGrpSpPr/>
            <p:nvPr/>
          </p:nvGrpSpPr>
          <p:grpSpPr>
            <a:xfrm>
              <a:off x="4410252" y="5776510"/>
              <a:ext cx="1129414" cy="132861"/>
              <a:chOff x="1242874" y="6223551"/>
              <a:chExt cx="665825" cy="13286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8AEFF011-228C-CA01-76BA-816F8E6F52EE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0C4068C-0964-5FBF-25A3-6D06006F7958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Graphic 23" descr="Dia De Muertos outline">
              <a:extLst>
                <a:ext uri="{FF2B5EF4-FFF2-40B4-BE49-F238E27FC236}">
                  <a16:creationId xmlns:a16="http://schemas.microsoft.com/office/drawing/2014/main" id="{7CD34569-14E7-8D3F-BCD5-F8AB4B066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83721" y="5467857"/>
              <a:ext cx="750166" cy="7501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5017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F1B37-7BA7-1454-6886-B91048A31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A482DC95-392B-4236-44A4-D959E37FA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F18D8AD-F314-77F5-6350-247C7EF5D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885680"/>
            <a:ext cx="697979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What you will do next?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FB60F70-C7DE-C9AC-823F-EA247EC23C1C}"/>
              </a:ext>
            </a:extLst>
          </p:cNvPr>
          <p:cNvGrpSpPr/>
          <p:nvPr/>
        </p:nvGrpSpPr>
        <p:grpSpPr>
          <a:xfrm>
            <a:off x="914915" y="2298529"/>
            <a:ext cx="7851787" cy="750166"/>
            <a:chOff x="1082100" y="5467857"/>
            <a:chExt cx="7851787" cy="750166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6FDCFF87-45EF-CB5F-3EF0-372D18EA59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100" y="5686851"/>
              <a:ext cx="7101621" cy="3768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Assigned to you: </a:t>
              </a:r>
              <a:r>
                <a:rPr lang="en-US" altLang="en-US" sz="1400" dirty="0"/>
                <a:t>Dijkstra, Bellman-Ford, Floyd-</a:t>
              </a:r>
              <a:r>
                <a:rPr lang="en-US" altLang="en-US" sz="1400" dirty="0" err="1"/>
                <a:t>Warshall</a:t>
              </a:r>
              <a:r>
                <a:rPr lang="en-US" altLang="en-US" sz="1400" dirty="0"/>
                <a:t>, Johnson, …. </a:t>
              </a:r>
              <a:r>
                <a:rPr lang="en-US" altLang="en-US" sz="1400" dirty="0">
                  <a:solidFill>
                    <a:srgbClr val="FF0000"/>
                  </a:solidFill>
                </a:rPr>
                <a:t>XXXXXXXXXXXXXX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B1E129-70E5-2102-90F5-D6BA2C2D9750}"/>
                </a:ext>
              </a:extLst>
            </p:cNvPr>
            <p:cNvGrpSpPr/>
            <p:nvPr/>
          </p:nvGrpSpPr>
          <p:grpSpPr>
            <a:xfrm>
              <a:off x="5615128" y="5794266"/>
              <a:ext cx="665825" cy="132861"/>
              <a:chOff x="1242874" y="6223551"/>
              <a:chExt cx="665825" cy="132861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0AFBA9F-999D-3E39-78C3-D5ACFC55FBB6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17D36DC-7809-85DC-DE46-38467D5A791C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2F4214F-5D2F-0028-87BD-38F5E273F812}"/>
                </a:ext>
              </a:extLst>
            </p:cNvPr>
            <p:cNvGrpSpPr/>
            <p:nvPr/>
          </p:nvGrpSpPr>
          <p:grpSpPr>
            <a:xfrm>
              <a:off x="2522738" y="5776511"/>
              <a:ext cx="673223" cy="132861"/>
              <a:chOff x="1242874" y="6223551"/>
              <a:chExt cx="665825" cy="132861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856D830-7C78-13E0-4A22-63F8FB5B5E1A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DFB4C5E1-6552-F213-48DC-77DFE851CD1A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90F1A2D-6A72-4117-D56E-5FB52356E38C}"/>
                </a:ext>
              </a:extLst>
            </p:cNvPr>
            <p:cNvGrpSpPr/>
            <p:nvPr/>
          </p:nvGrpSpPr>
          <p:grpSpPr>
            <a:xfrm>
              <a:off x="3250707" y="5776510"/>
              <a:ext cx="1028330" cy="132861"/>
              <a:chOff x="1242874" y="6223551"/>
              <a:chExt cx="665825" cy="13286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122CACEC-5C17-D70E-781F-E5F9E3CE1315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FBF90E41-45FD-0BE5-C5A8-A4CCB0459F18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8F73857-BC2F-5709-EBE8-7325659136F8}"/>
                </a:ext>
              </a:extLst>
            </p:cNvPr>
            <p:cNvGrpSpPr/>
            <p:nvPr/>
          </p:nvGrpSpPr>
          <p:grpSpPr>
            <a:xfrm>
              <a:off x="4410252" y="5776510"/>
              <a:ext cx="1129414" cy="132861"/>
              <a:chOff x="1242874" y="6223551"/>
              <a:chExt cx="665825" cy="13286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5BA5C5B-09D1-EAC7-BB18-40390713F153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FB37F2E9-2FD6-1B03-752D-9C612F0F0172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Graphic 23" descr="Dia De Muertos outline">
              <a:extLst>
                <a:ext uri="{FF2B5EF4-FFF2-40B4-BE49-F238E27FC236}">
                  <a16:creationId xmlns:a16="http://schemas.microsoft.com/office/drawing/2014/main" id="{7B98FDAF-DF3D-4152-F5F7-90B56EC5C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83721" y="5467857"/>
              <a:ext cx="750166" cy="750166"/>
            </a:xfrm>
            <a:prstGeom prst="rect">
              <a:avLst/>
            </a:prstGeom>
          </p:spPr>
        </p:pic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DA07F77E-1F75-4EAD-E6D1-ABF8A23D8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007226"/>
            <a:ext cx="219377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Work harder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5FF83B4-6EE4-31A3-49A6-5F2F1C3D1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1430189"/>
            <a:ext cx="7212568" cy="10311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3149494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156AC-BFE2-E568-7AA5-E17FA777A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746FADBA-DAA5-038E-552E-F6F0DAABD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B4345B7-63FF-DA54-2E55-487A9E2CB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885680"/>
            <a:ext cx="697979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What you will do next?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B3E483E-6B03-3F17-FECB-FEEAD577D349}"/>
              </a:ext>
            </a:extLst>
          </p:cNvPr>
          <p:cNvGrpSpPr/>
          <p:nvPr/>
        </p:nvGrpSpPr>
        <p:grpSpPr>
          <a:xfrm>
            <a:off x="914915" y="2298529"/>
            <a:ext cx="7851787" cy="750166"/>
            <a:chOff x="1082100" y="5467857"/>
            <a:chExt cx="7851787" cy="750166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F56C21C1-9F33-D973-66FE-D18A55A044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100" y="5686851"/>
              <a:ext cx="7101621" cy="3768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Assigned to you: </a:t>
              </a:r>
              <a:r>
                <a:rPr lang="en-US" altLang="en-US" sz="1400" dirty="0"/>
                <a:t>Dijkstra, Bellman-Ford, Floyd-</a:t>
              </a:r>
              <a:r>
                <a:rPr lang="en-US" altLang="en-US" sz="1400" dirty="0" err="1"/>
                <a:t>Warshall</a:t>
              </a:r>
              <a:r>
                <a:rPr lang="en-US" altLang="en-US" sz="1400" dirty="0"/>
                <a:t>, Johnson, …. </a:t>
              </a:r>
              <a:r>
                <a:rPr lang="en-US" altLang="en-US" sz="1400" dirty="0">
                  <a:solidFill>
                    <a:srgbClr val="FF0000"/>
                  </a:solidFill>
                </a:rPr>
                <a:t>XXXXXXXXXXXXXX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F15C56B-AE71-C3A4-A70B-878327D07FAA}"/>
                </a:ext>
              </a:extLst>
            </p:cNvPr>
            <p:cNvGrpSpPr/>
            <p:nvPr/>
          </p:nvGrpSpPr>
          <p:grpSpPr>
            <a:xfrm>
              <a:off x="5615128" y="5794266"/>
              <a:ext cx="665825" cy="132861"/>
              <a:chOff x="1242874" y="6223551"/>
              <a:chExt cx="665825" cy="132861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205218E4-0790-B9DD-1FD0-F300DA16FF8A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08775CA-0657-8235-B991-5C33D0F12C4B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53174FC-930C-0BC6-1274-C85773DEF046}"/>
                </a:ext>
              </a:extLst>
            </p:cNvPr>
            <p:cNvGrpSpPr/>
            <p:nvPr/>
          </p:nvGrpSpPr>
          <p:grpSpPr>
            <a:xfrm>
              <a:off x="2522738" y="5776511"/>
              <a:ext cx="673223" cy="132861"/>
              <a:chOff x="1242874" y="6223551"/>
              <a:chExt cx="665825" cy="132861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07524A7-F2CA-4F60-7DDD-BC7AECE8BE21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861ECA99-5F67-A099-14C4-37F436D43CB8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FF83609-5418-451B-068C-44875C5FCFF5}"/>
                </a:ext>
              </a:extLst>
            </p:cNvPr>
            <p:cNvGrpSpPr/>
            <p:nvPr/>
          </p:nvGrpSpPr>
          <p:grpSpPr>
            <a:xfrm>
              <a:off x="3250707" y="5776510"/>
              <a:ext cx="1028330" cy="132861"/>
              <a:chOff x="1242874" y="6223551"/>
              <a:chExt cx="665825" cy="13286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4E3C8DA-2728-FAA6-0C6C-B336AA396368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D148CDE-924A-1D86-BFC1-AC77B24B8E8D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79ED561-3B8A-22B8-000D-BA6FE15D7E39}"/>
                </a:ext>
              </a:extLst>
            </p:cNvPr>
            <p:cNvGrpSpPr/>
            <p:nvPr/>
          </p:nvGrpSpPr>
          <p:grpSpPr>
            <a:xfrm>
              <a:off x="4410252" y="5776510"/>
              <a:ext cx="1129414" cy="132861"/>
              <a:chOff x="1242874" y="6223551"/>
              <a:chExt cx="665825" cy="13286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55F2AF6-DE5E-8D92-DE1B-09EDF87B41FE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C00E9EED-D4EA-BB08-C850-0F1FE16456CD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Graphic 23" descr="Dia De Muertos outline">
              <a:extLst>
                <a:ext uri="{FF2B5EF4-FFF2-40B4-BE49-F238E27FC236}">
                  <a16:creationId xmlns:a16="http://schemas.microsoft.com/office/drawing/2014/main" id="{3BB59D09-F874-D55D-3708-69C262E34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83721" y="5467857"/>
              <a:ext cx="750166" cy="750166"/>
            </a:xfrm>
            <a:prstGeom prst="rect">
              <a:avLst/>
            </a:prstGeom>
          </p:spPr>
        </p:pic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0205ED1F-AA97-9787-9103-A19A00402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007226"/>
            <a:ext cx="219377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Work harder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F097521-68FD-06C7-3D69-77BD6BE4B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3351492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not help – I guarantee that you would not solve it.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40ACE91-545D-214C-5D10-C20E0F44D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1430189"/>
            <a:ext cx="7212568" cy="10311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519744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6D085-2392-B2C7-1D24-5A7EA8BF8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0DE000B0-B919-AECB-2633-43FBACB72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A63A279-759B-22A2-A84F-C786FC80B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885680"/>
            <a:ext cx="697979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What you will do next?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D2798D6-E1D3-CEC7-5F66-222C99120BF7}"/>
              </a:ext>
            </a:extLst>
          </p:cNvPr>
          <p:cNvGrpSpPr/>
          <p:nvPr/>
        </p:nvGrpSpPr>
        <p:grpSpPr>
          <a:xfrm>
            <a:off x="914915" y="2298529"/>
            <a:ext cx="7851787" cy="750166"/>
            <a:chOff x="1082100" y="5467857"/>
            <a:chExt cx="7851787" cy="750166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05CDDFE6-649B-6360-CA37-D0B9E7D45B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100" y="5686851"/>
              <a:ext cx="7101621" cy="3768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Assigned to you: </a:t>
              </a:r>
              <a:r>
                <a:rPr lang="en-US" altLang="en-US" sz="1400" dirty="0"/>
                <a:t>Dijkstra, Bellman-Ford, Floyd-</a:t>
              </a:r>
              <a:r>
                <a:rPr lang="en-US" altLang="en-US" sz="1400" dirty="0" err="1"/>
                <a:t>Warshall</a:t>
              </a:r>
              <a:r>
                <a:rPr lang="en-US" altLang="en-US" sz="1400" dirty="0"/>
                <a:t>, Johnson, …. </a:t>
              </a:r>
              <a:r>
                <a:rPr lang="en-US" altLang="en-US" sz="1400" dirty="0">
                  <a:solidFill>
                    <a:srgbClr val="FF0000"/>
                  </a:solidFill>
                </a:rPr>
                <a:t>XXXXXXXXXXXXXX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C13FF8F-4BE7-A0E4-DAC4-7165F4CBD02C}"/>
                </a:ext>
              </a:extLst>
            </p:cNvPr>
            <p:cNvGrpSpPr/>
            <p:nvPr/>
          </p:nvGrpSpPr>
          <p:grpSpPr>
            <a:xfrm>
              <a:off x="5615128" y="5794266"/>
              <a:ext cx="665825" cy="132861"/>
              <a:chOff x="1242874" y="6223551"/>
              <a:chExt cx="665825" cy="132861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11D90BD-B416-9EC9-B6A7-56758785E972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3F954E9-8943-31EE-CD81-4ACF90B5C1FE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6077838-EEF0-0D63-05DD-9199F8E3AD64}"/>
                </a:ext>
              </a:extLst>
            </p:cNvPr>
            <p:cNvGrpSpPr/>
            <p:nvPr/>
          </p:nvGrpSpPr>
          <p:grpSpPr>
            <a:xfrm>
              <a:off x="2522738" y="5776511"/>
              <a:ext cx="673223" cy="132861"/>
              <a:chOff x="1242874" y="6223551"/>
              <a:chExt cx="665825" cy="132861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AAC5858-F8DD-B49D-134C-84BAA2E6100C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630BF8CA-C2B5-A2A2-3D86-8942A59BEC2A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78387BC-891C-1813-9D8B-0B8E266470FA}"/>
                </a:ext>
              </a:extLst>
            </p:cNvPr>
            <p:cNvGrpSpPr/>
            <p:nvPr/>
          </p:nvGrpSpPr>
          <p:grpSpPr>
            <a:xfrm>
              <a:off x="3250707" y="5776510"/>
              <a:ext cx="1028330" cy="132861"/>
              <a:chOff x="1242874" y="6223551"/>
              <a:chExt cx="665825" cy="13286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163D251-F40F-429E-DF82-74ACEB050203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D5B0CCE7-DC57-7EAA-73CB-ACC34B850CC4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E70EB7F-CC99-788B-841A-D57887126612}"/>
                </a:ext>
              </a:extLst>
            </p:cNvPr>
            <p:cNvGrpSpPr/>
            <p:nvPr/>
          </p:nvGrpSpPr>
          <p:grpSpPr>
            <a:xfrm>
              <a:off x="4410252" y="5776510"/>
              <a:ext cx="1129414" cy="132861"/>
              <a:chOff x="1242874" y="6223551"/>
              <a:chExt cx="665825" cy="13286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CEBC9FF6-8A8F-9FB4-C837-0B7DC26C0B56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E95CA3D-2030-F381-17CD-9D815021D1ED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Graphic 23" descr="Dia De Muertos outline">
              <a:extLst>
                <a:ext uri="{FF2B5EF4-FFF2-40B4-BE49-F238E27FC236}">
                  <a16:creationId xmlns:a16="http://schemas.microsoft.com/office/drawing/2014/main" id="{40EC9129-20D9-E177-0CBF-0E76E0E74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83721" y="5467857"/>
              <a:ext cx="750166" cy="750166"/>
            </a:xfrm>
            <a:prstGeom prst="rect">
              <a:avLst/>
            </a:prstGeom>
          </p:spPr>
        </p:pic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F66DD224-0231-97E4-4FE5-DA75942DC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007226"/>
            <a:ext cx="219377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Work harder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0002D10-E97C-6DE6-D644-B45137765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3351492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not help – I guarantee that you would not solve it.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51C03033-794C-BC04-1D00-C83D39445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754373"/>
            <a:ext cx="5565794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Tell your boss the problem is difficult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1430A0A-C4EE-5C6E-3FA5-5F1E29B92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1430189"/>
            <a:ext cx="7212568" cy="10311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2416748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803D1-6918-C63E-DE80-3DEB4A275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1E945449-8FE2-BB79-5DFE-0385C968E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4C3CCED-8672-2D57-DF5C-1C4297F0D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885680"/>
            <a:ext cx="697979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What you will do next?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43A2200-4410-552A-19A9-1E6B2B3E2CC8}"/>
              </a:ext>
            </a:extLst>
          </p:cNvPr>
          <p:cNvGrpSpPr/>
          <p:nvPr/>
        </p:nvGrpSpPr>
        <p:grpSpPr>
          <a:xfrm>
            <a:off x="914915" y="2298529"/>
            <a:ext cx="7851787" cy="750166"/>
            <a:chOff x="1082100" y="5467857"/>
            <a:chExt cx="7851787" cy="750166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80A9ED8A-8E4B-C544-FF73-4CD2E4D25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100" y="5686851"/>
              <a:ext cx="7101621" cy="3768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Assigned to you: </a:t>
              </a:r>
              <a:r>
                <a:rPr lang="en-US" altLang="en-US" sz="1400" dirty="0"/>
                <a:t>Dijkstra, Bellman-Ford, Floyd-</a:t>
              </a:r>
              <a:r>
                <a:rPr lang="en-US" altLang="en-US" sz="1400" dirty="0" err="1"/>
                <a:t>Warshall</a:t>
              </a:r>
              <a:r>
                <a:rPr lang="en-US" altLang="en-US" sz="1400" dirty="0"/>
                <a:t>, Johnson, …. </a:t>
              </a:r>
              <a:r>
                <a:rPr lang="en-US" altLang="en-US" sz="1400" dirty="0">
                  <a:solidFill>
                    <a:srgbClr val="FF0000"/>
                  </a:solidFill>
                </a:rPr>
                <a:t>XXXXXXXXXXXXXX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C24D90B-D6FD-CF37-8656-0C07AE495211}"/>
                </a:ext>
              </a:extLst>
            </p:cNvPr>
            <p:cNvGrpSpPr/>
            <p:nvPr/>
          </p:nvGrpSpPr>
          <p:grpSpPr>
            <a:xfrm>
              <a:off x="5615128" y="5794266"/>
              <a:ext cx="665825" cy="132861"/>
              <a:chOff x="1242874" y="6223551"/>
              <a:chExt cx="665825" cy="132861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B5FFF0F-9EBE-8BAC-F703-F04755FF6E2C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36413E7-B29A-06D7-9409-C22798CF600B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58C33B0-87B9-2CFE-026B-82E7E05EB673}"/>
                </a:ext>
              </a:extLst>
            </p:cNvPr>
            <p:cNvGrpSpPr/>
            <p:nvPr/>
          </p:nvGrpSpPr>
          <p:grpSpPr>
            <a:xfrm>
              <a:off x="2522738" y="5776511"/>
              <a:ext cx="673223" cy="132861"/>
              <a:chOff x="1242874" y="6223551"/>
              <a:chExt cx="665825" cy="132861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73546C5-B85D-2170-10EB-10DCC2F67E2F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D17CAB7-E144-3FA0-B579-8569905844EF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CA157B8-1732-021B-48A5-9A8514D41599}"/>
                </a:ext>
              </a:extLst>
            </p:cNvPr>
            <p:cNvGrpSpPr/>
            <p:nvPr/>
          </p:nvGrpSpPr>
          <p:grpSpPr>
            <a:xfrm>
              <a:off x="3250707" y="5776510"/>
              <a:ext cx="1028330" cy="132861"/>
              <a:chOff x="1242874" y="6223551"/>
              <a:chExt cx="665825" cy="13286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1920907-3369-2980-F7BF-8C13972ABC23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A71944E5-6AFE-FEBA-65F3-1BA15ADAE7FD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34F1BA8-3EF5-2BC3-F1A1-FD594118EFB5}"/>
                </a:ext>
              </a:extLst>
            </p:cNvPr>
            <p:cNvGrpSpPr/>
            <p:nvPr/>
          </p:nvGrpSpPr>
          <p:grpSpPr>
            <a:xfrm>
              <a:off x="4410252" y="5776510"/>
              <a:ext cx="1129414" cy="132861"/>
              <a:chOff x="1242874" y="6223551"/>
              <a:chExt cx="665825" cy="13286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C35D455E-527C-21C6-DECF-921E4082C213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AF709C6-79A1-1958-D13B-DA64979D8D39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Graphic 23" descr="Dia De Muertos outline">
              <a:extLst>
                <a:ext uri="{FF2B5EF4-FFF2-40B4-BE49-F238E27FC236}">
                  <a16:creationId xmlns:a16="http://schemas.microsoft.com/office/drawing/2014/main" id="{9C2B368A-0FE5-2128-95FE-5EE3E32B6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83721" y="5467857"/>
              <a:ext cx="750166" cy="750166"/>
            </a:xfrm>
            <a:prstGeom prst="rect">
              <a:avLst/>
            </a:prstGeom>
          </p:spPr>
        </p:pic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876C9BD6-FB5C-A37F-79FE-641424395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007226"/>
            <a:ext cx="219377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Work harder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7EB10AE8-9440-5DE1-E014-F2AEEF0C2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3351492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not help – I guarantee that you would not solve it.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14884BD2-DDC1-9912-903F-F21D61AE8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754373"/>
            <a:ext cx="5565794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Tell your boss the problem is difficult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5C60C7C1-F98B-7016-3E64-8F36DBB9B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4080560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Your boss is not going to be convinced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BE9E5E9-E24A-E9A4-E3A4-E39E4C763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1430189"/>
            <a:ext cx="7212568" cy="10311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3949131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13213-41B2-378E-2CD2-8855764D3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86DA171-7351-7171-59A3-A101FF3F0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9F194F6-900A-DC1B-AEAC-6178C87F6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885680"/>
            <a:ext cx="697979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What you will do next?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8C928E9-58B5-BD9A-4351-0FAD4A9DC3C0}"/>
              </a:ext>
            </a:extLst>
          </p:cNvPr>
          <p:cNvGrpSpPr/>
          <p:nvPr/>
        </p:nvGrpSpPr>
        <p:grpSpPr>
          <a:xfrm>
            <a:off x="914915" y="2298529"/>
            <a:ext cx="7851787" cy="750166"/>
            <a:chOff x="1082100" y="5467857"/>
            <a:chExt cx="7851787" cy="750166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ABA629AC-9CA8-CB54-F3A5-9651BCAE10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100" y="5686851"/>
              <a:ext cx="7101621" cy="3768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Assigned to you: </a:t>
              </a:r>
              <a:r>
                <a:rPr lang="en-US" altLang="en-US" sz="1400" dirty="0"/>
                <a:t>Dijkstra, Bellman-Ford, Floyd-</a:t>
              </a:r>
              <a:r>
                <a:rPr lang="en-US" altLang="en-US" sz="1400" dirty="0" err="1"/>
                <a:t>Warshall</a:t>
              </a:r>
              <a:r>
                <a:rPr lang="en-US" altLang="en-US" sz="1400" dirty="0"/>
                <a:t>, Johnson, …. </a:t>
              </a:r>
              <a:r>
                <a:rPr lang="en-US" altLang="en-US" sz="1400" dirty="0">
                  <a:solidFill>
                    <a:srgbClr val="FF0000"/>
                  </a:solidFill>
                </a:rPr>
                <a:t>XXXXXXXXXXXXXX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F3BD88F-0012-2DE3-5289-55E313AC7F0C}"/>
                </a:ext>
              </a:extLst>
            </p:cNvPr>
            <p:cNvGrpSpPr/>
            <p:nvPr/>
          </p:nvGrpSpPr>
          <p:grpSpPr>
            <a:xfrm>
              <a:off x="5615128" y="5794266"/>
              <a:ext cx="665825" cy="132861"/>
              <a:chOff x="1242874" y="6223551"/>
              <a:chExt cx="665825" cy="132861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F95AFF2-834B-FBEA-D170-26789AA59605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6A5C842-3A3B-22E7-EF57-19B47A76DDEE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E80D6EE-5903-4AF3-008C-078AADE59ED6}"/>
                </a:ext>
              </a:extLst>
            </p:cNvPr>
            <p:cNvGrpSpPr/>
            <p:nvPr/>
          </p:nvGrpSpPr>
          <p:grpSpPr>
            <a:xfrm>
              <a:off x="2522738" y="5776511"/>
              <a:ext cx="673223" cy="132861"/>
              <a:chOff x="1242874" y="6223551"/>
              <a:chExt cx="665825" cy="132861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AE0DE613-D3FC-460C-89AF-E86994F4D998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0ED91F00-901A-1B0D-219D-9026F6CF8743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8C2AC1B-47AA-51AA-A3ED-5808BD2475C2}"/>
                </a:ext>
              </a:extLst>
            </p:cNvPr>
            <p:cNvGrpSpPr/>
            <p:nvPr/>
          </p:nvGrpSpPr>
          <p:grpSpPr>
            <a:xfrm>
              <a:off x="3250707" y="5776510"/>
              <a:ext cx="1028330" cy="132861"/>
              <a:chOff x="1242874" y="6223551"/>
              <a:chExt cx="665825" cy="13286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5623DF2-4553-01BE-BBA6-D6BCEC16DD50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BE5F6FD-42D3-D217-9123-B691C3290C89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A44F060-04E6-38C0-32F6-F8CDFA1495BD}"/>
                </a:ext>
              </a:extLst>
            </p:cNvPr>
            <p:cNvGrpSpPr/>
            <p:nvPr/>
          </p:nvGrpSpPr>
          <p:grpSpPr>
            <a:xfrm>
              <a:off x="4410252" y="5776510"/>
              <a:ext cx="1129414" cy="132861"/>
              <a:chOff x="1242874" y="6223551"/>
              <a:chExt cx="665825" cy="13286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49920D2-F0D3-BC98-C14C-FC500002383C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E9BA370-94AB-316A-E335-E238BC805A20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Graphic 23" descr="Dia De Muertos outline">
              <a:extLst>
                <a:ext uri="{FF2B5EF4-FFF2-40B4-BE49-F238E27FC236}">
                  <a16:creationId xmlns:a16="http://schemas.microsoft.com/office/drawing/2014/main" id="{8A3CDC80-8B1F-9967-0DFC-1969AE6DE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83721" y="5467857"/>
              <a:ext cx="750166" cy="750166"/>
            </a:xfrm>
            <a:prstGeom prst="rect">
              <a:avLst/>
            </a:prstGeom>
          </p:spPr>
        </p:pic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C613E45E-4A98-9C5D-4E4B-EE9DCEAF8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007226"/>
            <a:ext cx="219377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Work harder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CC72DEB0-A2EB-BB73-BCD0-20FAEE2C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3351492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not help – I guarantee that you would not solve it.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336E9216-B062-7464-9212-2E671E483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754373"/>
            <a:ext cx="5565794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Tell your boss the problem is difficult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D650F6C3-3F14-BAA8-F501-505D59C9F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4080560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Your boss is not going to be convinced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70E24ACD-4C08-7857-52D6-5C7344678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029" y="4517654"/>
            <a:ext cx="6537645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Tell your boss you are not as good as your colleague </a:t>
            </a:r>
          </a:p>
        </p:txBody>
      </p:sp>
      <p:pic>
        <p:nvPicPr>
          <p:cNvPr id="30" name="Graphic 29" descr="Grinning with tears of joy face outline with solid fill">
            <a:extLst>
              <a:ext uri="{FF2B5EF4-FFF2-40B4-BE49-F238E27FC236}">
                <a16:creationId xmlns:a16="http://schemas.microsoft.com/office/drawing/2014/main" id="{88945B2B-2868-81F8-FB7E-F883C7F5D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6805" y="4444543"/>
            <a:ext cx="604174" cy="604174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D1929C0F-4163-1FF3-C8B9-765A5A55A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1430189"/>
            <a:ext cx="7212568" cy="10311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4213337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9C234-9EB6-DC14-37BA-E35748059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8A037BBC-6413-EF94-3DDB-B83355701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AA31189-9155-268D-9EFE-AC950E0A1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885680"/>
            <a:ext cx="697979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What you will do next?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72AFA42-20D5-3FA3-AE95-F9EB600EEC86}"/>
              </a:ext>
            </a:extLst>
          </p:cNvPr>
          <p:cNvGrpSpPr/>
          <p:nvPr/>
        </p:nvGrpSpPr>
        <p:grpSpPr>
          <a:xfrm>
            <a:off x="914915" y="2298529"/>
            <a:ext cx="7851787" cy="750166"/>
            <a:chOff x="1082100" y="5467857"/>
            <a:chExt cx="7851787" cy="750166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FE467BAC-FF74-F648-6AA9-F077814447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100" y="5686851"/>
              <a:ext cx="7101621" cy="3768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Assigned to you: </a:t>
              </a:r>
              <a:r>
                <a:rPr lang="en-US" altLang="en-US" sz="1400" dirty="0"/>
                <a:t>Dijkstra, Bellman-Ford, Floyd-</a:t>
              </a:r>
              <a:r>
                <a:rPr lang="en-US" altLang="en-US" sz="1400" dirty="0" err="1"/>
                <a:t>Warshall</a:t>
              </a:r>
              <a:r>
                <a:rPr lang="en-US" altLang="en-US" sz="1400" dirty="0"/>
                <a:t>, Johnson, …. </a:t>
              </a:r>
              <a:r>
                <a:rPr lang="en-US" altLang="en-US" sz="1400" dirty="0">
                  <a:solidFill>
                    <a:srgbClr val="FF0000"/>
                  </a:solidFill>
                </a:rPr>
                <a:t>XXXXXXXXXXXXXX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CB27800-2F67-7CB6-35AD-CDCD237D1B91}"/>
                </a:ext>
              </a:extLst>
            </p:cNvPr>
            <p:cNvGrpSpPr/>
            <p:nvPr/>
          </p:nvGrpSpPr>
          <p:grpSpPr>
            <a:xfrm>
              <a:off x="5615128" y="5794266"/>
              <a:ext cx="665825" cy="132861"/>
              <a:chOff x="1242874" y="6223551"/>
              <a:chExt cx="665825" cy="132861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700BA65-E0C2-4357-A98F-F501C6B43880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266B03F-B1AD-45CC-A71A-A25BBFD4E84F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4401880-CFAC-09D4-8B2B-8426710DACE4}"/>
                </a:ext>
              </a:extLst>
            </p:cNvPr>
            <p:cNvGrpSpPr/>
            <p:nvPr/>
          </p:nvGrpSpPr>
          <p:grpSpPr>
            <a:xfrm>
              <a:off x="2522738" y="5776511"/>
              <a:ext cx="673223" cy="132861"/>
              <a:chOff x="1242874" y="6223551"/>
              <a:chExt cx="665825" cy="132861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62D242F-299D-785F-E8A8-F18405034D20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9D458DE-03D3-C444-281A-2034069E267F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35E218-3D46-BDC6-0EA9-05F4C786A543}"/>
                </a:ext>
              </a:extLst>
            </p:cNvPr>
            <p:cNvGrpSpPr/>
            <p:nvPr/>
          </p:nvGrpSpPr>
          <p:grpSpPr>
            <a:xfrm>
              <a:off x="3250707" y="5776510"/>
              <a:ext cx="1028330" cy="132861"/>
              <a:chOff x="1242874" y="6223551"/>
              <a:chExt cx="665825" cy="13286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3BF69EC-8E6E-78B6-3C3A-5889A12B0E62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C339E5D-D5B2-2A6B-3265-0EFE8F4E32BC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1B537FD-8543-3D39-2B5C-70495A8B9850}"/>
                </a:ext>
              </a:extLst>
            </p:cNvPr>
            <p:cNvGrpSpPr/>
            <p:nvPr/>
          </p:nvGrpSpPr>
          <p:grpSpPr>
            <a:xfrm>
              <a:off x="4410252" y="5776510"/>
              <a:ext cx="1129414" cy="132861"/>
              <a:chOff x="1242874" y="6223551"/>
              <a:chExt cx="665825" cy="13286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9F7949F-EFDD-E3CD-0A99-FE5CDC848960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0983961B-4455-28CA-3075-7D6D15367E9C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Graphic 23" descr="Dia De Muertos outline">
              <a:extLst>
                <a:ext uri="{FF2B5EF4-FFF2-40B4-BE49-F238E27FC236}">
                  <a16:creationId xmlns:a16="http://schemas.microsoft.com/office/drawing/2014/main" id="{3326B6CC-17F1-8D11-C1A0-474D57B02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83721" y="5467857"/>
              <a:ext cx="750166" cy="750166"/>
            </a:xfrm>
            <a:prstGeom prst="rect">
              <a:avLst/>
            </a:prstGeom>
          </p:spPr>
        </p:pic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CA2EFC67-2307-410B-7AD5-375FC6F32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007226"/>
            <a:ext cx="219377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Work harder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12EF80B-E22B-EE5E-EB10-026A04294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3351492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not help – I guarantee that you would not solve it.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436C3ADA-02ED-AF92-8DA4-D585DDC4C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754373"/>
            <a:ext cx="5565794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Tell your boss the problem is difficult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5378F6D4-34A8-43D3-6921-3F64B2894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4080560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Your boss is not going to be convinced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F7D7B2C0-B829-C334-66D1-083AEA333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029" y="4517654"/>
            <a:ext cx="6537645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Tell your boss you are not as good as your colleague </a:t>
            </a:r>
          </a:p>
        </p:txBody>
      </p:sp>
      <p:pic>
        <p:nvPicPr>
          <p:cNvPr id="30" name="Graphic 29" descr="Grinning with tears of joy face outline with solid fill">
            <a:extLst>
              <a:ext uri="{FF2B5EF4-FFF2-40B4-BE49-F238E27FC236}">
                <a16:creationId xmlns:a16="http://schemas.microsoft.com/office/drawing/2014/main" id="{34337496-FF42-D941-98ED-DB89CC59C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6805" y="4444543"/>
            <a:ext cx="604174" cy="604174"/>
          </a:xfrm>
          <a:prstGeom prst="rect">
            <a:avLst/>
          </a:prstGeom>
        </p:spPr>
      </p:pic>
      <p:sp>
        <p:nvSpPr>
          <p:cNvPr id="31" name="Rectangle 3">
            <a:extLst>
              <a:ext uri="{FF2B5EF4-FFF2-40B4-BE49-F238E27FC236}">
                <a16:creationId xmlns:a16="http://schemas.microsoft.com/office/drawing/2014/main" id="{55858CB2-7222-FE6C-65F6-06CAB114C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5096601"/>
            <a:ext cx="3237323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In fact, you are innocent: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8E70914-333A-6A2E-7010-DC6A81CD4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1430189"/>
            <a:ext cx="7212568" cy="10311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11218960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E28AE-881F-85E2-3D62-B651E05F6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BEBE59CA-AC3E-6E57-D889-6FD759075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41AB34D-2B07-70EB-088E-F3367F4BA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885680"/>
            <a:ext cx="697979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What you will do next?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22B8CB1-4E92-B32B-5F62-B9061EEDC3A7}"/>
              </a:ext>
            </a:extLst>
          </p:cNvPr>
          <p:cNvGrpSpPr/>
          <p:nvPr/>
        </p:nvGrpSpPr>
        <p:grpSpPr>
          <a:xfrm>
            <a:off x="914915" y="2298529"/>
            <a:ext cx="7851787" cy="750166"/>
            <a:chOff x="1082100" y="5467857"/>
            <a:chExt cx="7851787" cy="750166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C81A25A9-60EB-63AA-B393-145ED34D7A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100" y="5686851"/>
              <a:ext cx="7101621" cy="3768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Assigned to you: </a:t>
              </a:r>
              <a:r>
                <a:rPr lang="en-US" altLang="en-US" sz="1400" dirty="0"/>
                <a:t>Dijkstra, Bellman-Ford, Floyd-</a:t>
              </a:r>
              <a:r>
                <a:rPr lang="en-US" altLang="en-US" sz="1400" dirty="0" err="1"/>
                <a:t>Warshall</a:t>
              </a:r>
              <a:r>
                <a:rPr lang="en-US" altLang="en-US" sz="1400" dirty="0"/>
                <a:t>, Johnson, …. </a:t>
              </a:r>
              <a:r>
                <a:rPr lang="en-US" altLang="en-US" sz="1400" dirty="0">
                  <a:solidFill>
                    <a:srgbClr val="FF0000"/>
                  </a:solidFill>
                </a:rPr>
                <a:t>XXXXXXXXXXXXXX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CC6C6C8-D296-F09D-7366-925902D3E112}"/>
                </a:ext>
              </a:extLst>
            </p:cNvPr>
            <p:cNvGrpSpPr/>
            <p:nvPr/>
          </p:nvGrpSpPr>
          <p:grpSpPr>
            <a:xfrm>
              <a:off x="5615128" y="5794266"/>
              <a:ext cx="665825" cy="132861"/>
              <a:chOff x="1242874" y="6223551"/>
              <a:chExt cx="665825" cy="132861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7D9FEC2-F66C-E52A-9D15-D5563C517050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CD62EA5D-522B-FB0C-95C4-029ABB649C01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EC20337-3F64-AE89-9208-A56404AA1602}"/>
                </a:ext>
              </a:extLst>
            </p:cNvPr>
            <p:cNvGrpSpPr/>
            <p:nvPr/>
          </p:nvGrpSpPr>
          <p:grpSpPr>
            <a:xfrm>
              <a:off x="2522738" y="5776511"/>
              <a:ext cx="673223" cy="132861"/>
              <a:chOff x="1242874" y="6223551"/>
              <a:chExt cx="665825" cy="132861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5930872C-51F6-193E-F135-0E4698EF8200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2A32B0B-1A69-07CB-2888-05C27060C730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80C415-1C1D-D253-5321-4E9CD023AC48}"/>
                </a:ext>
              </a:extLst>
            </p:cNvPr>
            <p:cNvGrpSpPr/>
            <p:nvPr/>
          </p:nvGrpSpPr>
          <p:grpSpPr>
            <a:xfrm>
              <a:off x="3250707" y="5776510"/>
              <a:ext cx="1028330" cy="132861"/>
              <a:chOff x="1242874" y="6223551"/>
              <a:chExt cx="665825" cy="13286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64EA8BC-2670-BC5D-D92A-CBF392743B9D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5A2C89A-FD8D-2DBE-A714-071E817661F6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83232E5-F4BA-3457-08CD-A959A4149CAC}"/>
                </a:ext>
              </a:extLst>
            </p:cNvPr>
            <p:cNvGrpSpPr/>
            <p:nvPr/>
          </p:nvGrpSpPr>
          <p:grpSpPr>
            <a:xfrm>
              <a:off x="4410252" y="5776510"/>
              <a:ext cx="1129414" cy="132861"/>
              <a:chOff x="1242874" y="6223551"/>
              <a:chExt cx="665825" cy="13286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A55F20DB-C05E-3750-D158-C39B74CDC919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9F0EF40-9503-160B-E20A-F40BF594A20F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Graphic 23" descr="Dia De Muertos outline">
              <a:extLst>
                <a:ext uri="{FF2B5EF4-FFF2-40B4-BE49-F238E27FC236}">
                  <a16:creationId xmlns:a16="http://schemas.microsoft.com/office/drawing/2014/main" id="{1925A552-F798-6EDD-C1AA-63EA8350E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83721" y="5467857"/>
              <a:ext cx="750166" cy="750166"/>
            </a:xfrm>
            <a:prstGeom prst="rect">
              <a:avLst/>
            </a:prstGeom>
          </p:spPr>
        </p:pic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4A7CBC4B-BCB7-CB23-02D5-4A3D70D9A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007226"/>
            <a:ext cx="219377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Work harder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DDAFEDD-BBA7-FB74-CF78-F143C200B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3351492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not help – I guarantee that you would not solve it.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22018624-CDA1-F0F7-88D7-A7741522D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754373"/>
            <a:ext cx="5565794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Tell your boss the problem is difficult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314BCCFA-3AE5-AF03-D814-B22EF6F5C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4080560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Your boss is not going to be convinced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8830A347-EA51-ADE3-DE94-256421A3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029" y="4517654"/>
            <a:ext cx="6537645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Tell your boss you are not as good as your colleague </a:t>
            </a:r>
          </a:p>
        </p:txBody>
      </p:sp>
      <p:pic>
        <p:nvPicPr>
          <p:cNvPr id="30" name="Graphic 29" descr="Grinning with tears of joy face outline with solid fill">
            <a:extLst>
              <a:ext uri="{FF2B5EF4-FFF2-40B4-BE49-F238E27FC236}">
                <a16:creationId xmlns:a16="http://schemas.microsoft.com/office/drawing/2014/main" id="{EAB797D9-778E-3679-94DF-F959B81F20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6805" y="4444543"/>
            <a:ext cx="604174" cy="604174"/>
          </a:xfrm>
          <a:prstGeom prst="rect">
            <a:avLst/>
          </a:prstGeom>
        </p:spPr>
      </p:pic>
      <p:sp>
        <p:nvSpPr>
          <p:cNvPr id="31" name="Rectangle 3">
            <a:extLst>
              <a:ext uri="{FF2B5EF4-FFF2-40B4-BE49-F238E27FC236}">
                <a16:creationId xmlns:a16="http://schemas.microsoft.com/office/drawing/2014/main" id="{1942DF65-0104-9C70-1EED-BA5827EDB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5096601"/>
            <a:ext cx="3237323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In fact, you are innocent: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71929DE7-8CE1-8994-21AE-6A183A700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5535226"/>
            <a:ext cx="747935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800" dirty="0"/>
              <a:t>Nobody (in the world) can give a useable algorithm for this problem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44B4FD5-559A-4E9B-6F79-AC6A9C068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1430189"/>
            <a:ext cx="7212568" cy="10311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2814999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7F258-7957-A6E2-89FE-03F6BDFB0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B4C510AF-4FC1-4419-0F57-5036A7E8A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DF508D6-CB29-FDB7-B2C6-A73C9AF35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885680"/>
            <a:ext cx="697979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What you will do next?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A82850-419A-1B16-464A-E587430FADE0}"/>
              </a:ext>
            </a:extLst>
          </p:cNvPr>
          <p:cNvGrpSpPr/>
          <p:nvPr/>
        </p:nvGrpSpPr>
        <p:grpSpPr>
          <a:xfrm>
            <a:off x="914915" y="2298529"/>
            <a:ext cx="7851787" cy="750166"/>
            <a:chOff x="1082100" y="5467857"/>
            <a:chExt cx="7851787" cy="750166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07F67EFF-EF9E-523C-3609-DCF6BF2504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100" y="5686851"/>
              <a:ext cx="7101621" cy="3768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Assigned to you: </a:t>
              </a:r>
              <a:r>
                <a:rPr lang="en-US" altLang="en-US" sz="1400" dirty="0"/>
                <a:t>Dijkstra, Bellman-Ford, Floyd-</a:t>
              </a:r>
              <a:r>
                <a:rPr lang="en-US" altLang="en-US" sz="1400" dirty="0" err="1"/>
                <a:t>Warshall</a:t>
              </a:r>
              <a:r>
                <a:rPr lang="en-US" altLang="en-US" sz="1400" dirty="0"/>
                <a:t>, Johnson, …. </a:t>
              </a:r>
              <a:r>
                <a:rPr lang="en-US" altLang="en-US" sz="1400" dirty="0">
                  <a:solidFill>
                    <a:srgbClr val="FF0000"/>
                  </a:solidFill>
                </a:rPr>
                <a:t>XXXXXXXXXXXXXX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2DA9844-98C8-9E11-1F31-0BFE483A73DA}"/>
                </a:ext>
              </a:extLst>
            </p:cNvPr>
            <p:cNvGrpSpPr/>
            <p:nvPr/>
          </p:nvGrpSpPr>
          <p:grpSpPr>
            <a:xfrm>
              <a:off x="5615128" y="5794266"/>
              <a:ext cx="665825" cy="132861"/>
              <a:chOff x="1242874" y="6223551"/>
              <a:chExt cx="665825" cy="132861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2ABCE6AC-6DDD-E884-1EE0-74FE2371E8CF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BAA0714-9579-CFD4-4845-FC73CA62F340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8AAF3D3-F6FA-70F1-BC77-F03C5A9C95B4}"/>
                </a:ext>
              </a:extLst>
            </p:cNvPr>
            <p:cNvGrpSpPr/>
            <p:nvPr/>
          </p:nvGrpSpPr>
          <p:grpSpPr>
            <a:xfrm>
              <a:off x="2522738" y="5776511"/>
              <a:ext cx="673223" cy="132861"/>
              <a:chOff x="1242874" y="6223551"/>
              <a:chExt cx="665825" cy="132861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55908DB0-AC25-BF9F-8EF8-21F91DB158A6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60EC4BD0-D94E-7DAC-0038-ACCA327EE562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2F2B104-A584-AB3A-0E37-2952BCF4E870}"/>
                </a:ext>
              </a:extLst>
            </p:cNvPr>
            <p:cNvGrpSpPr/>
            <p:nvPr/>
          </p:nvGrpSpPr>
          <p:grpSpPr>
            <a:xfrm>
              <a:off x="3250707" y="5776510"/>
              <a:ext cx="1028330" cy="132861"/>
              <a:chOff x="1242874" y="6223551"/>
              <a:chExt cx="665825" cy="13286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B90966E-83D2-079D-FFA3-EE33CC5EF0E1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530C2E1-E809-CEAC-C004-A4842D3732D3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969FF73-AE53-277F-B635-950F549425DC}"/>
                </a:ext>
              </a:extLst>
            </p:cNvPr>
            <p:cNvGrpSpPr/>
            <p:nvPr/>
          </p:nvGrpSpPr>
          <p:grpSpPr>
            <a:xfrm>
              <a:off x="4410252" y="5776510"/>
              <a:ext cx="1129414" cy="132861"/>
              <a:chOff x="1242874" y="6223551"/>
              <a:chExt cx="665825" cy="13286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1F687A6-BF85-8799-D141-937F6B2FBD59}"/>
                  </a:ext>
                </a:extLst>
              </p:cNvPr>
              <p:cNvCxnSpPr/>
              <p:nvPr/>
            </p:nvCxnSpPr>
            <p:spPr>
              <a:xfrm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8175D2DA-F1F5-1D4C-105F-68FF9DB0AC75}"/>
                  </a:ext>
                </a:extLst>
              </p:cNvPr>
              <p:cNvCxnSpPr/>
              <p:nvPr/>
            </p:nvCxnSpPr>
            <p:spPr>
              <a:xfrm flipV="1">
                <a:off x="1242874" y="6223551"/>
                <a:ext cx="665825" cy="1328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Graphic 23" descr="Dia De Muertos outline">
              <a:extLst>
                <a:ext uri="{FF2B5EF4-FFF2-40B4-BE49-F238E27FC236}">
                  <a16:creationId xmlns:a16="http://schemas.microsoft.com/office/drawing/2014/main" id="{4413871A-BD87-4DF7-48D2-9D7F29CFF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83721" y="5467857"/>
              <a:ext cx="750166" cy="750166"/>
            </a:xfrm>
            <a:prstGeom prst="rect">
              <a:avLst/>
            </a:prstGeom>
          </p:spPr>
        </p:pic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CB785F31-92E1-BB61-8512-CECF01727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007226"/>
            <a:ext cx="219377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Work harder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19A756F-63A0-601F-48B3-1F8EF6241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3351492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Does not help – I guarantee that you would not solve it.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AC5D35A7-0732-7681-2011-660D490CB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07" y="3754373"/>
            <a:ext cx="5565794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Tell your boss the problem is difficult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D3E01628-6739-DB38-37B2-E035B607F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451" y="4080560"/>
            <a:ext cx="5284164" cy="363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Your boss is not going to be convinced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936C5D6B-8FFA-998A-F81F-3950FBF16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029" y="4517654"/>
            <a:ext cx="6537645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000" dirty="0"/>
              <a:t>Tell your boss you are not as good as your colleague </a:t>
            </a:r>
          </a:p>
        </p:txBody>
      </p:sp>
      <p:pic>
        <p:nvPicPr>
          <p:cNvPr id="30" name="Graphic 29" descr="Grinning with tears of joy face outline with solid fill">
            <a:extLst>
              <a:ext uri="{FF2B5EF4-FFF2-40B4-BE49-F238E27FC236}">
                <a16:creationId xmlns:a16="http://schemas.microsoft.com/office/drawing/2014/main" id="{18043FDD-3CFB-4AE7-18E1-6280964513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6805" y="4444543"/>
            <a:ext cx="604174" cy="604174"/>
          </a:xfrm>
          <a:prstGeom prst="rect">
            <a:avLst/>
          </a:prstGeom>
        </p:spPr>
      </p:pic>
      <p:sp>
        <p:nvSpPr>
          <p:cNvPr id="31" name="Rectangle 3">
            <a:extLst>
              <a:ext uri="{FF2B5EF4-FFF2-40B4-BE49-F238E27FC236}">
                <a16:creationId xmlns:a16="http://schemas.microsoft.com/office/drawing/2014/main" id="{6B451326-A7F2-1111-601D-7B63DE138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5096601"/>
            <a:ext cx="3237323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In fact, you are innocent: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E57CD32D-B284-F959-E73F-66CA4BAAA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5535226"/>
            <a:ext cx="7488237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800" dirty="0"/>
              <a:t>Nobody (in the world) can give a useable algorithm for this problem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068BB2C5-63E5-B30A-87CD-1FD78542F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5909502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800" dirty="0"/>
              <a:t>Nobody (in the world) can prove that the problem is difficult.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46B4DAE-2C2D-A502-AF8E-BE3AD73B8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180" y="1430189"/>
            <a:ext cx="7212568" cy="10311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</a:p>
          <a:p>
            <a:pPr marL="0" indent="0">
              <a:buNone/>
            </a:pP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4006167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1E724-70CB-EE91-6C23-7A427ABAB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2F47EECB-E489-F928-A8A9-979401239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BB1BC0-64B0-DB8C-4045-A03C3D4E3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F44A32FD-4FE6-9C52-3B67-1A516B280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603647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give a useable algorithm for the problem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B8EC85F0-5FB8-C970-72A7-58473C93A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prove that the problem is difficult.</a:t>
            </a:r>
          </a:p>
        </p:txBody>
      </p:sp>
    </p:spTree>
    <p:extLst>
      <p:ext uri="{BB962C8B-B14F-4D97-AF65-F5344CB8AC3E}">
        <p14:creationId xmlns:p14="http://schemas.microsoft.com/office/powerpoint/2010/main" val="1680205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82E6A-5221-7428-5BA1-045E7DB62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233CA2C6-4933-6A14-5F6A-AD56AA582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1A08241F-AA83-C310-6155-6248E2CB8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59476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>
                <a:solidFill>
                  <a:srgbClr val="FF0000"/>
                </a:solidFill>
              </a:rPr>
              <a:t>Nobody (in the world) can give a useable algorithm for the problem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09CB352C-56EE-6B44-77BF-41CA5BBFE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prove that the problem is difficult.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DFBF79-DB23-E51E-BA97-D7CC65CE8948}"/>
              </a:ext>
            </a:extLst>
          </p:cNvPr>
          <p:cNvSpPr/>
          <p:nvPr/>
        </p:nvSpPr>
        <p:spPr>
          <a:xfrm>
            <a:off x="4270164" y="1740994"/>
            <a:ext cx="1686754" cy="272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E7DE2CD-012A-4E68-22B3-D5872D7F5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647141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83BA4-AB99-9ED3-CC9B-5BE34982D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23B427D8-19D0-7881-937E-AC8AA2B4A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CB13942A-4B65-2B1B-C028-53B14D779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prove that the problem is difficult.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3331B99-2978-6312-60FC-448983E3C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402560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is a “</a:t>
            </a:r>
            <a:r>
              <a:rPr lang="en-US" altLang="en-US" sz="1800" dirty="0">
                <a:solidFill>
                  <a:srgbClr val="FF0000"/>
                </a:solidFill>
              </a:rPr>
              <a:t>useable algorithm</a:t>
            </a:r>
            <a:r>
              <a:rPr lang="en-US" altLang="en-US" sz="1800" dirty="0"/>
              <a:t>?”  an algorithm that is fast enough.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0545C7E-80DF-A81B-08C2-6D92D56CE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49447E1-1BDB-B97F-768A-4396B62DA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59476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>
                <a:solidFill>
                  <a:srgbClr val="FF0000"/>
                </a:solidFill>
              </a:rPr>
              <a:t>Nobody (in the world) can give a useable algorithm for the problem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B620FE5-F3F9-10D8-A182-1E46CD897DB0}"/>
              </a:ext>
            </a:extLst>
          </p:cNvPr>
          <p:cNvSpPr/>
          <p:nvPr/>
        </p:nvSpPr>
        <p:spPr>
          <a:xfrm>
            <a:off x="4270164" y="1740994"/>
            <a:ext cx="1686754" cy="272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446432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35C31-33AC-AFA6-2FD2-D11A7DCD1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BEF488D0-0B46-BBF6-0A75-2C9D5DC30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06C318AE-F5EB-4CB9-15B0-8E662A082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prove that the problem is difficult.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8FE65AE-4FB8-1C61-4FE5-22A5B6D88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402560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is a “</a:t>
            </a:r>
            <a:r>
              <a:rPr lang="en-US" altLang="en-US" sz="1800" dirty="0">
                <a:solidFill>
                  <a:srgbClr val="FF0000"/>
                </a:solidFill>
              </a:rPr>
              <a:t>useable algorithm</a:t>
            </a:r>
            <a:r>
              <a:rPr lang="en-US" altLang="en-US" sz="1800" dirty="0"/>
              <a:t>?”  an algorithm that is fast enough.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7EA87A4-6B6C-C869-EB3D-4CB89303F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741998"/>
            <a:ext cx="7363950" cy="31753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problem is </a:t>
            </a:r>
            <a:r>
              <a:rPr lang="en-US" altLang="en-US" sz="1400" dirty="0">
                <a:solidFill>
                  <a:srgbClr val="FF0000"/>
                </a:solidFill>
              </a:rPr>
              <a:t>feasible</a:t>
            </a:r>
            <a:r>
              <a:rPr lang="en-US" altLang="en-US" sz="1400" dirty="0"/>
              <a:t> if it can be solved by a useable algorithm.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29BF378-E0E1-85FB-4598-198724D78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F9077C6-9D3C-3862-8124-A72E25798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59476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>
                <a:solidFill>
                  <a:srgbClr val="FF0000"/>
                </a:solidFill>
              </a:rPr>
              <a:t>Nobody (in the world) can give a useable algorithm for the problem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7657B5F-94EA-AA63-AB8D-1D1E693BB2CB}"/>
              </a:ext>
            </a:extLst>
          </p:cNvPr>
          <p:cNvSpPr/>
          <p:nvPr/>
        </p:nvSpPr>
        <p:spPr>
          <a:xfrm>
            <a:off x="4270164" y="1740994"/>
            <a:ext cx="1686754" cy="272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187487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3C6FB-9939-4615-A7F6-676554BBF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9723E2A-5D88-5095-2A6D-FC07A8A21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B780C9EF-DA4C-1BE2-D75D-0B3EDF270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59476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give a useable algorithm for the problem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0143107D-561B-D53F-3BC7-F6B0C1826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>
                <a:solidFill>
                  <a:srgbClr val="FF0000"/>
                </a:solidFill>
              </a:rPr>
              <a:t>Nobody (in the world) can prove that the problem is difficult.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3C64525-D2BE-BB82-8117-0CD49569397E}"/>
              </a:ext>
            </a:extLst>
          </p:cNvPr>
          <p:cNvSpPr/>
          <p:nvPr/>
        </p:nvSpPr>
        <p:spPr>
          <a:xfrm>
            <a:off x="4656343" y="2064063"/>
            <a:ext cx="2161708" cy="272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6F71DA1-2B91-F9C0-3070-F3F53EED7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402560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is a “</a:t>
            </a:r>
            <a:r>
              <a:rPr lang="en-US" altLang="en-US" sz="1800" dirty="0">
                <a:solidFill>
                  <a:srgbClr val="FF0000"/>
                </a:solidFill>
              </a:rPr>
              <a:t>useable algorithm</a:t>
            </a:r>
            <a:r>
              <a:rPr lang="en-US" altLang="en-US" sz="1800" dirty="0"/>
              <a:t>?”  an algorithm that is fast enough.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FDA5B03-B2A6-E31C-C646-DD3DA12F3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741998"/>
            <a:ext cx="7363950" cy="31753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problem is </a:t>
            </a:r>
            <a:r>
              <a:rPr lang="en-US" altLang="en-US" sz="1400" dirty="0">
                <a:solidFill>
                  <a:srgbClr val="FF0000"/>
                </a:solidFill>
              </a:rPr>
              <a:t>feasible</a:t>
            </a:r>
            <a:r>
              <a:rPr lang="en-US" altLang="en-US" sz="1400" dirty="0"/>
              <a:t> if it can be solved by a useable algorithm.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36A1B41-6244-D4FD-6F0F-F3AE88828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</p:spTree>
    <p:extLst>
      <p:ext uri="{BB962C8B-B14F-4D97-AF65-F5344CB8AC3E}">
        <p14:creationId xmlns:p14="http://schemas.microsoft.com/office/powerpoint/2010/main" val="11218501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5107-AADF-2446-7296-C8D9423B1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E723C63B-A081-7822-948C-E44F95A8D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FB24B7F-3A03-718D-64EC-9E8F40E13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169515"/>
            <a:ext cx="7363950" cy="36952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problem is “</a:t>
            </a:r>
            <a:r>
              <a:rPr lang="en-US" altLang="en-US" sz="1800" dirty="0">
                <a:solidFill>
                  <a:srgbClr val="FF0000"/>
                </a:solidFill>
              </a:rPr>
              <a:t>difficult</a:t>
            </a:r>
            <a:r>
              <a:rPr lang="en-US" altLang="en-US" sz="1800" dirty="0"/>
              <a:t>?”  A problem that is </a:t>
            </a:r>
            <a:r>
              <a:rPr lang="en-US" altLang="en-US" sz="1800" dirty="0">
                <a:solidFill>
                  <a:srgbClr val="FF0000"/>
                </a:solidFill>
              </a:rPr>
              <a:t>infeasible</a:t>
            </a:r>
            <a:r>
              <a:rPr lang="en-US" altLang="en-US" sz="1800" dirty="0"/>
              <a:t>.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6A677F56-AD34-AD5D-9827-3131CA0C3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3489679"/>
            <a:ext cx="7363950" cy="31510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i.e., a problem that has no useable algorithms.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1E18BD6-411A-DD3E-4B92-36A026112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>
                <a:solidFill>
                  <a:srgbClr val="FF0000"/>
                </a:solidFill>
              </a:rPr>
              <a:t>Nobody (in the world) can prove that the problem is difficult.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57BA536-CC9A-4940-6C2E-BEF0EC9D6A1F}"/>
              </a:ext>
            </a:extLst>
          </p:cNvPr>
          <p:cNvSpPr/>
          <p:nvPr/>
        </p:nvSpPr>
        <p:spPr>
          <a:xfrm>
            <a:off x="4656343" y="2064063"/>
            <a:ext cx="2161708" cy="272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C947A65-5E07-D643-46C9-190B3B03C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402560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is a “</a:t>
            </a:r>
            <a:r>
              <a:rPr lang="en-US" altLang="en-US" sz="1800" dirty="0">
                <a:solidFill>
                  <a:srgbClr val="FF0000"/>
                </a:solidFill>
              </a:rPr>
              <a:t>useable algorithm</a:t>
            </a:r>
            <a:r>
              <a:rPr lang="en-US" altLang="en-US" sz="1800" dirty="0"/>
              <a:t>?”  an algorithm that is fast enough.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4682439-8D99-77EF-D7B9-444B5604C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741998"/>
            <a:ext cx="7363950" cy="31753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problem is </a:t>
            </a:r>
            <a:r>
              <a:rPr lang="en-US" altLang="en-US" sz="1400" dirty="0">
                <a:solidFill>
                  <a:srgbClr val="FF0000"/>
                </a:solidFill>
              </a:rPr>
              <a:t>feasible</a:t>
            </a:r>
            <a:r>
              <a:rPr lang="en-US" altLang="en-US" sz="1400" dirty="0"/>
              <a:t> if it can be solved by a useable algorithm.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98028AE-2D55-2715-2928-46E6BD925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ED58A78-F4A1-5C0A-E8A9-42B3AD821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59476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give a useable algorithm for the problem</a:t>
            </a:r>
          </a:p>
        </p:txBody>
      </p:sp>
    </p:spTree>
    <p:extLst>
      <p:ext uri="{BB962C8B-B14F-4D97-AF65-F5344CB8AC3E}">
        <p14:creationId xmlns:p14="http://schemas.microsoft.com/office/powerpoint/2010/main" val="24329571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ED800-5532-7920-7410-188D0F464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3FC783FC-8C89-A2F5-BF92-54D93712B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FB72D06-176D-4CDD-34B7-4B8B56A60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169515"/>
            <a:ext cx="7363950" cy="36952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problem is “</a:t>
            </a:r>
            <a:r>
              <a:rPr lang="en-US" altLang="en-US" sz="1800" dirty="0">
                <a:solidFill>
                  <a:srgbClr val="FF0000"/>
                </a:solidFill>
              </a:rPr>
              <a:t>difficult</a:t>
            </a:r>
            <a:r>
              <a:rPr lang="en-US" altLang="en-US" sz="1800" dirty="0"/>
              <a:t>?”  A problem that is </a:t>
            </a:r>
            <a:r>
              <a:rPr lang="en-US" altLang="en-US" sz="1800" dirty="0">
                <a:solidFill>
                  <a:srgbClr val="FF0000"/>
                </a:solidFill>
              </a:rPr>
              <a:t>infeasible</a:t>
            </a:r>
            <a:r>
              <a:rPr lang="en-US" altLang="en-US" sz="1800" dirty="0"/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D756005-2E6B-0714-49ED-01A0012B0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916908"/>
            <a:ext cx="7674668" cy="6814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But how can you know (prove) that a problem has no useable algorithms?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1DC6937-4252-EECE-21AC-062210EF7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4257655"/>
            <a:ext cx="7272762" cy="3072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04149148-37B6-2933-AFCA-1DD664D07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3489679"/>
            <a:ext cx="7363950" cy="31510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i.e., a problem that has no useable algorithms.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20D8965-BB1C-BC3C-3C9D-9B9CC7F07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>
                <a:solidFill>
                  <a:srgbClr val="FF0000"/>
                </a:solidFill>
              </a:rPr>
              <a:t>Nobody (in the world) can prove that the problem is difficult.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34FB2EF-8FE4-3621-EC30-9D0EFC6E565A}"/>
              </a:ext>
            </a:extLst>
          </p:cNvPr>
          <p:cNvSpPr/>
          <p:nvPr/>
        </p:nvSpPr>
        <p:spPr>
          <a:xfrm>
            <a:off x="4656343" y="2064063"/>
            <a:ext cx="2161708" cy="272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D69C7530-4A8F-08AF-CAA9-7AC28127A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402560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is a “</a:t>
            </a:r>
            <a:r>
              <a:rPr lang="en-US" altLang="en-US" sz="1800" dirty="0">
                <a:solidFill>
                  <a:srgbClr val="FF0000"/>
                </a:solidFill>
              </a:rPr>
              <a:t>useable algorithm</a:t>
            </a:r>
            <a:r>
              <a:rPr lang="en-US" altLang="en-US" sz="1800" dirty="0"/>
              <a:t>?”  an algorithm that is fast enough.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5CCC6C3-3D58-3F41-1511-67CFA1509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741998"/>
            <a:ext cx="7363950" cy="31753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problem is </a:t>
            </a:r>
            <a:r>
              <a:rPr lang="en-US" altLang="en-US" sz="1400" dirty="0">
                <a:solidFill>
                  <a:srgbClr val="FF0000"/>
                </a:solidFill>
              </a:rPr>
              <a:t>feasible</a:t>
            </a:r>
            <a:r>
              <a:rPr lang="en-US" altLang="en-US" sz="1400" dirty="0"/>
              <a:t> if it can be solved by a useable algorithm.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C86F53F-1FD1-49DD-DAE0-144DC6F4D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24B8435-31F6-21EA-69F5-FF8B24379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59476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give a useable algorithm for the problem</a:t>
            </a:r>
          </a:p>
        </p:txBody>
      </p:sp>
    </p:spTree>
    <p:extLst>
      <p:ext uri="{BB962C8B-B14F-4D97-AF65-F5344CB8AC3E}">
        <p14:creationId xmlns:p14="http://schemas.microsoft.com/office/powerpoint/2010/main" val="3023429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5186-491F-1237-D8E7-678F789C5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65519994-499E-89D6-0A89-8683CB7F9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D4E654B-33A1-700A-9F62-3A43251DD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169515"/>
            <a:ext cx="7363950" cy="36952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problem is “</a:t>
            </a:r>
            <a:r>
              <a:rPr lang="en-US" altLang="en-US" sz="1800" dirty="0">
                <a:solidFill>
                  <a:srgbClr val="FF0000"/>
                </a:solidFill>
              </a:rPr>
              <a:t>difficult</a:t>
            </a:r>
            <a:r>
              <a:rPr lang="en-US" altLang="en-US" sz="1800" dirty="0"/>
              <a:t>?”  A problem that is </a:t>
            </a:r>
            <a:r>
              <a:rPr lang="en-US" altLang="en-US" sz="1800" dirty="0">
                <a:solidFill>
                  <a:srgbClr val="FF0000"/>
                </a:solidFill>
              </a:rPr>
              <a:t>infeasible</a:t>
            </a:r>
            <a:r>
              <a:rPr lang="en-US" altLang="en-US" sz="1800" dirty="0"/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509FB43-7663-1137-2CF8-7CC524E00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916908"/>
            <a:ext cx="7674668" cy="6814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But how can you know (prove) that a problem has no useable algorithms?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D7B9C8A0-8BB5-18B8-FEBC-A567395DA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4257655"/>
            <a:ext cx="7272762" cy="3072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Nobody can.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C451F24-5FCF-49FC-1D6B-C9E82B005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3489679"/>
            <a:ext cx="7363950" cy="31510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i.e., a problem that has no useable algorithms.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740670C6-8387-0E47-52F2-E8C962FAF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>
                <a:solidFill>
                  <a:srgbClr val="FF0000"/>
                </a:solidFill>
              </a:rPr>
              <a:t>Nobody (in the world) can prove that the problem is difficult.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192A84E-F41A-355E-4183-9DA7958EF707}"/>
              </a:ext>
            </a:extLst>
          </p:cNvPr>
          <p:cNvSpPr/>
          <p:nvPr/>
        </p:nvSpPr>
        <p:spPr>
          <a:xfrm>
            <a:off x="4656343" y="2064063"/>
            <a:ext cx="2161708" cy="272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36334F44-9E60-6327-0E9F-C43AD58B2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402560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is a “</a:t>
            </a:r>
            <a:r>
              <a:rPr lang="en-US" altLang="en-US" sz="1800" dirty="0">
                <a:solidFill>
                  <a:srgbClr val="FF0000"/>
                </a:solidFill>
              </a:rPr>
              <a:t>useable algorithm</a:t>
            </a:r>
            <a:r>
              <a:rPr lang="en-US" altLang="en-US" sz="1800" dirty="0"/>
              <a:t>?”  an algorithm that is fast enough.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35A91E29-A9D0-0806-F0F3-971872EFF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741998"/>
            <a:ext cx="7363950" cy="31753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problem is </a:t>
            </a:r>
            <a:r>
              <a:rPr lang="en-US" altLang="en-US" sz="1400" dirty="0">
                <a:solidFill>
                  <a:srgbClr val="FF0000"/>
                </a:solidFill>
              </a:rPr>
              <a:t>feasible</a:t>
            </a:r>
            <a:r>
              <a:rPr lang="en-US" altLang="en-US" sz="1400" dirty="0"/>
              <a:t> if it can be solved by a useable algorithm.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C1E8C42-299B-AB19-249E-6D900AE9F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B00676F-6958-43D7-08BD-C04C85CE4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59476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give a useable algorithm for the problem</a:t>
            </a:r>
          </a:p>
        </p:txBody>
      </p:sp>
    </p:spTree>
    <p:extLst>
      <p:ext uri="{BB962C8B-B14F-4D97-AF65-F5344CB8AC3E}">
        <p14:creationId xmlns:p14="http://schemas.microsoft.com/office/powerpoint/2010/main" val="24032154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4550E-FB7A-0BE9-6604-195CEE243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B752DC0D-1898-55AB-B7D8-F12DC5064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C206EC2-68E1-5F06-D979-7EAF2C01E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169515"/>
            <a:ext cx="7363950" cy="36952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problem is “</a:t>
            </a:r>
            <a:r>
              <a:rPr lang="en-US" altLang="en-US" sz="1800" dirty="0">
                <a:solidFill>
                  <a:srgbClr val="FF0000"/>
                </a:solidFill>
              </a:rPr>
              <a:t>difficult</a:t>
            </a:r>
            <a:r>
              <a:rPr lang="en-US" altLang="en-US" sz="1800" dirty="0"/>
              <a:t>?”  A problem that is </a:t>
            </a:r>
            <a:r>
              <a:rPr lang="en-US" altLang="en-US" sz="1800" dirty="0">
                <a:solidFill>
                  <a:srgbClr val="FF0000"/>
                </a:solidFill>
              </a:rPr>
              <a:t>infeasible</a:t>
            </a:r>
            <a:r>
              <a:rPr lang="en-US" altLang="en-US" sz="1800" dirty="0"/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38B7069-EB4C-65EE-CA6F-02701C7DA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916908"/>
            <a:ext cx="7674668" cy="6814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But how can you know (prove) that a problem has no useable algorithms?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AC5FB9F-0700-0079-F3EB-C65A162A3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4257655"/>
            <a:ext cx="7272762" cy="3072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Nobody can. But we have </a:t>
            </a:r>
            <a:r>
              <a:rPr lang="en-US" altLang="en-US" sz="1800" dirty="0">
                <a:solidFill>
                  <a:srgbClr val="FF0000"/>
                </a:solidFill>
              </a:rPr>
              <a:t>NP-completeness theory</a:t>
            </a:r>
            <a:r>
              <a:rPr lang="en-US" altLang="en-US" sz="1800" dirty="0"/>
              <a:t>.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6A9E39A-CE43-7971-F44E-AADF5F435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3489679"/>
            <a:ext cx="7363950" cy="31510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i.e., a problem that has no useable algorithms.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86ABE349-DDB7-1FF6-3E66-CF9BD41C8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>
                <a:solidFill>
                  <a:srgbClr val="FF0000"/>
                </a:solidFill>
              </a:rPr>
              <a:t>Nobody (in the world) can prove that the problem is difficult.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6284D66-BBED-E829-585A-B11C3EC369C1}"/>
              </a:ext>
            </a:extLst>
          </p:cNvPr>
          <p:cNvSpPr/>
          <p:nvPr/>
        </p:nvSpPr>
        <p:spPr>
          <a:xfrm>
            <a:off x="4656343" y="2064063"/>
            <a:ext cx="2161708" cy="272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7153562D-59A5-7854-A0F7-34A1F9BEC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402560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is a “</a:t>
            </a:r>
            <a:r>
              <a:rPr lang="en-US" altLang="en-US" sz="1800" dirty="0">
                <a:solidFill>
                  <a:srgbClr val="FF0000"/>
                </a:solidFill>
              </a:rPr>
              <a:t>useable algorithm</a:t>
            </a:r>
            <a:r>
              <a:rPr lang="en-US" altLang="en-US" sz="1800" dirty="0"/>
              <a:t>?”  an algorithm that is fast enough.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5DF12043-3FCA-FED1-EFE0-B48A79594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741998"/>
            <a:ext cx="7363950" cy="31753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problem is </a:t>
            </a:r>
            <a:r>
              <a:rPr lang="en-US" altLang="en-US" sz="1400" dirty="0">
                <a:solidFill>
                  <a:srgbClr val="FF0000"/>
                </a:solidFill>
              </a:rPr>
              <a:t>feasible</a:t>
            </a:r>
            <a:r>
              <a:rPr lang="en-US" altLang="en-US" sz="1400" dirty="0"/>
              <a:t> if it can be solved by a useable algorithm.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769A99B-88F4-06AA-106F-297A693DB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09F9927-F4C4-5198-B319-7812FF40E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59476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give a useable algorithm for the problem</a:t>
            </a:r>
          </a:p>
        </p:txBody>
      </p:sp>
    </p:spTree>
    <p:extLst>
      <p:ext uri="{BB962C8B-B14F-4D97-AF65-F5344CB8AC3E}">
        <p14:creationId xmlns:p14="http://schemas.microsoft.com/office/powerpoint/2010/main" val="8225936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E3E4F-10E4-7798-30C5-53DADE5C7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E605AC17-4253-6736-E478-4882357E2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A4394A8-64F3-1348-0D17-FCC332F15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169515"/>
            <a:ext cx="7363950" cy="36952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problem is “</a:t>
            </a:r>
            <a:r>
              <a:rPr lang="en-US" altLang="en-US" sz="1800" dirty="0">
                <a:solidFill>
                  <a:srgbClr val="FF0000"/>
                </a:solidFill>
              </a:rPr>
              <a:t>difficult</a:t>
            </a:r>
            <a:r>
              <a:rPr lang="en-US" altLang="en-US" sz="1800" dirty="0"/>
              <a:t>?”  A problem that is </a:t>
            </a:r>
            <a:r>
              <a:rPr lang="en-US" altLang="en-US" sz="1800" dirty="0">
                <a:solidFill>
                  <a:srgbClr val="FF0000"/>
                </a:solidFill>
              </a:rPr>
              <a:t>infeasible</a:t>
            </a:r>
            <a:r>
              <a:rPr lang="en-US" altLang="en-US" sz="1800" dirty="0"/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72B2255-A566-0554-519D-EC337D72E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916908"/>
            <a:ext cx="7674668" cy="6814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But how can you know (prove) that a problem has no useable algorithms?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4AC2DE0-34AA-A3AD-F47E-2A3972639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4257655"/>
            <a:ext cx="7272762" cy="3072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Nobody can. But we have </a:t>
            </a:r>
            <a:r>
              <a:rPr lang="en-US" altLang="en-US" sz="1800" dirty="0">
                <a:solidFill>
                  <a:srgbClr val="FF0000"/>
                </a:solidFill>
              </a:rPr>
              <a:t>NP-completeness theory</a:t>
            </a:r>
            <a:r>
              <a:rPr lang="en-US" altLang="en-US" sz="1800" dirty="0"/>
              <a:t>.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64C2889-16FD-16D8-036E-CA772989C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3489679"/>
            <a:ext cx="7363950" cy="31510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i.e., a problem that has no useable algorithms.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00997453-A3E0-1A1A-26DB-EE50978F9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>
                <a:solidFill>
                  <a:srgbClr val="FF0000"/>
                </a:solidFill>
              </a:rPr>
              <a:t>Nobody (in the world) can prove that the problem is difficult.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1CC1BBA-1F46-6A77-3032-9097A708B282}"/>
              </a:ext>
            </a:extLst>
          </p:cNvPr>
          <p:cNvSpPr/>
          <p:nvPr/>
        </p:nvSpPr>
        <p:spPr>
          <a:xfrm>
            <a:off x="4656343" y="2064063"/>
            <a:ext cx="2161708" cy="272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73913BB-799A-5887-297E-2AFB0837C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402560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is a “</a:t>
            </a:r>
            <a:r>
              <a:rPr lang="en-US" altLang="en-US" sz="1800" dirty="0">
                <a:solidFill>
                  <a:srgbClr val="FF0000"/>
                </a:solidFill>
              </a:rPr>
              <a:t>useable algorithm</a:t>
            </a:r>
            <a:r>
              <a:rPr lang="en-US" altLang="en-US" sz="1800" dirty="0"/>
              <a:t>?”  an algorithm that is fast enough.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040518DC-5EE8-5776-183C-FED67D68B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741998"/>
            <a:ext cx="7363950" cy="31753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problem is </a:t>
            </a:r>
            <a:r>
              <a:rPr lang="en-US" altLang="en-US" sz="1400" dirty="0">
                <a:solidFill>
                  <a:srgbClr val="FF0000"/>
                </a:solidFill>
              </a:rPr>
              <a:t>feasible</a:t>
            </a:r>
            <a:r>
              <a:rPr lang="en-US" altLang="en-US" sz="1400" dirty="0"/>
              <a:t> if it can be solved by a useable algorithm.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3BB1A65-6E38-5352-0EE5-5672EEB53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4662160"/>
            <a:ext cx="7272762" cy="6643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theory developed a framework that enables to prove that the given problem belongs to a class of (over thousands) problems that are all “equivalent,” in the sense that if you find a useable algorithm for any single of these problems, then you have useable algorithms for all (&gt; 2,000) problems in the class.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DACDD04-604E-E7B5-629B-602DCF04B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CD36F8A-861A-5B10-1ABC-18009AA63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59476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give a useable algorithm for the problem</a:t>
            </a:r>
          </a:p>
        </p:txBody>
      </p:sp>
    </p:spTree>
    <p:extLst>
      <p:ext uri="{BB962C8B-B14F-4D97-AF65-F5344CB8AC3E}">
        <p14:creationId xmlns:p14="http://schemas.microsoft.com/office/powerpoint/2010/main" val="8609150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5D75D-D8C4-9B07-903B-4A8AFC1A2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E817593F-1EF3-7EC6-1C65-5222584BE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1497333-A164-E99A-F9D3-8CF3DA9C1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169515"/>
            <a:ext cx="7363950" cy="36952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problem is “</a:t>
            </a:r>
            <a:r>
              <a:rPr lang="en-US" altLang="en-US" sz="1800" dirty="0">
                <a:solidFill>
                  <a:srgbClr val="FF0000"/>
                </a:solidFill>
              </a:rPr>
              <a:t>difficult</a:t>
            </a:r>
            <a:r>
              <a:rPr lang="en-US" altLang="en-US" sz="1800" dirty="0"/>
              <a:t>?”  A problem that is </a:t>
            </a:r>
            <a:r>
              <a:rPr lang="en-US" altLang="en-US" sz="1800" dirty="0">
                <a:solidFill>
                  <a:srgbClr val="FF0000"/>
                </a:solidFill>
              </a:rPr>
              <a:t>infeasible</a:t>
            </a:r>
            <a:r>
              <a:rPr lang="en-US" altLang="en-US" sz="1800" dirty="0"/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CA5FEE1-F7EA-DF36-028D-F32065254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916908"/>
            <a:ext cx="7674668" cy="6814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But how can you know (prove) that a problem has no useable algorithms?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4B2CB5F-0555-82FC-2654-50B23EDA2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4257655"/>
            <a:ext cx="7272762" cy="3072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Nobody can. But we have </a:t>
            </a:r>
            <a:r>
              <a:rPr lang="en-US" altLang="en-US" sz="1800" dirty="0">
                <a:solidFill>
                  <a:srgbClr val="FF0000"/>
                </a:solidFill>
              </a:rPr>
              <a:t>NP-completeness theory</a:t>
            </a:r>
            <a:r>
              <a:rPr lang="en-US" altLang="en-US" sz="1800" dirty="0"/>
              <a:t>.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0FAADE4A-38B1-9898-CC1A-D625CA9E5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3489679"/>
            <a:ext cx="7363950" cy="31510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i.e., a problem that has no useable algorithms.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4C74B0E-7EFC-5FAD-358C-D20108B9B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>
                <a:solidFill>
                  <a:srgbClr val="FF0000"/>
                </a:solidFill>
              </a:rPr>
              <a:t>Nobody (in the world) can prove that the problem is difficult.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B46490B-25CB-9E2F-D893-A675877895E8}"/>
              </a:ext>
            </a:extLst>
          </p:cNvPr>
          <p:cNvSpPr/>
          <p:nvPr/>
        </p:nvSpPr>
        <p:spPr>
          <a:xfrm>
            <a:off x="4656343" y="2064063"/>
            <a:ext cx="2161708" cy="272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BB1F5F5-92A4-9840-6C29-265FC0920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402560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is a “</a:t>
            </a:r>
            <a:r>
              <a:rPr lang="en-US" altLang="en-US" sz="1800" dirty="0">
                <a:solidFill>
                  <a:srgbClr val="FF0000"/>
                </a:solidFill>
              </a:rPr>
              <a:t>useable algorithm</a:t>
            </a:r>
            <a:r>
              <a:rPr lang="en-US" altLang="en-US" sz="1800" dirty="0"/>
              <a:t>?”  an algorithm that is fast enough.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2A0CC06-08E6-B496-3644-366F6A4F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741998"/>
            <a:ext cx="7363950" cy="31753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problem is </a:t>
            </a:r>
            <a:r>
              <a:rPr lang="en-US" altLang="en-US" sz="1400" dirty="0">
                <a:solidFill>
                  <a:srgbClr val="FF0000"/>
                </a:solidFill>
              </a:rPr>
              <a:t>feasible</a:t>
            </a:r>
            <a:r>
              <a:rPr lang="en-US" altLang="en-US" sz="1400" dirty="0"/>
              <a:t> if it can be solved by a useable algorithm.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9F6927F-6CAD-2458-6921-71CD7AD4C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4662160"/>
            <a:ext cx="7272762" cy="6643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theory developed a framework that enables to prove that the given problem belongs to a class of (over thousands) problems that are all “equivalent,” in the sense that if you find a useable algorithm for any single of these problems, then you have useable algorithms for all (&gt; 2,000) problems in the class.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6C9D4B7-657B-4A66-206D-C63A3D854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5329381"/>
            <a:ext cx="7272762" cy="5084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Current Status: </a:t>
            </a:r>
            <a:r>
              <a:rPr lang="en-US" altLang="en-US" sz="1200" dirty="0"/>
              <a:t>No one in the world (including the smartest ones) has been able to find a useable algorithm for any single of the problems in the class.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627F403-8CA6-43C6-8CDC-91EF6EC4A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20A2452-6297-EB73-42EB-425E12839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59476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give a useable algorithm for the problem</a:t>
            </a:r>
          </a:p>
        </p:txBody>
      </p:sp>
    </p:spTree>
    <p:extLst>
      <p:ext uri="{BB962C8B-B14F-4D97-AF65-F5344CB8AC3E}">
        <p14:creationId xmlns:p14="http://schemas.microsoft.com/office/powerpoint/2010/main" val="4173663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D7E01-37A8-1965-61A1-78713C846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1F99FE32-70B5-63AC-5ADA-5984CE7FE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35" y="212562"/>
            <a:ext cx="6537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FD40702-2951-9463-622A-6AD63EF22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169515"/>
            <a:ext cx="7363950" cy="36952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problem is “</a:t>
            </a:r>
            <a:r>
              <a:rPr lang="en-US" altLang="en-US" sz="1800" dirty="0">
                <a:solidFill>
                  <a:srgbClr val="FF0000"/>
                </a:solidFill>
              </a:rPr>
              <a:t>difficult</a:t>
            </a:r>
            <a:r>
              <a:rPr lang="en-US" altLang="en-US" sz="1800" dirty="0"/>
              <a:t>?”  A problem that is </a:t>
            </a:r>
            <a:r>
              <a:rPr lang="en-US" altLang="en-US" sz="1800" dirty="0">
                <a:solidFill>
                  <a:srgbClr val="FF0000"/>
                </a:solidFill>
              </a:rPr>
              <a:t>infeasible</a:t>
            </a:r>
            <a:r>
              <a:rPr lang="en-US" altLang="en-US" sz="1800" dirty="0"/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D6274E4-D72B-C729-C8A5-D60784E13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3916908"/>
            <a:ext cx="7674668" cy="6814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But how can you know (prove) that a problem has no useable algorithms?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FFE56AF-08AA-91BA-98C3-232AC049D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4257655"/>
            <a:ext cx="7272762" cy="3072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Nobody can. But we have </a:t>
            </a:r>
            <a:r>
              <a:rPr lang="en-US" altLang="en-US" sz="1800" dirty="0">
                <a:solidFill>
                  <a:srgbClr val="FF0000"/>
                </a:solidFill>
              </a:rPr>
              <a:t>NP-completeness theory</a:t>
            </a:r>
            <a:r>
              <a:rPr lang="en-US" altLang="en-US" sz="1800" dirty="0"/>
              <a:t>.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A23064E-7A9B-D3B2-616E-26ABB361D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3489679"/>
            <a:ext cx="7363950" cy="31510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i.e., a problem that has no useable algorithms.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51F9A58F-3780-934D-42FB-59F752D4D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2013803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>
                <a:solidFill>
                  <a:srgbClr val="FF0000"/>
                </a:solidFill>
              </a:rPr>
              <a:t>Nobody (in the world) can prove that the problem is difficult.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C3598C6-AAB0-2466-EED2-D2561A8D1E30}"/>
              </a:ext>
            </a:extLst>
          </p:cNvPr>
          <p:cNvSpPr/>
          <p:nvPr/>
        </p:nvSpPr>
        <p:spPr>
          <a:xfrm>
            <a:off x="4656343" y="2064063"/>
            <a:ext cx="2161708" cy="272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4386791E-C2B3-860A-5F80-B172B9AAC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402560"/>
            <a:ext cx="7363950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What is a “</a:t>
            </a:r>
            <a:r>
              <a:rPr lang="en-US" altLang="en-US" sz="1800" dirty="0">
                <a:solidFill>
                  <a:srgbClr val="FF0000"/>
                </a:solidFill>
              </a:rPr>
              <a:t>useable algorithm</a:t>
            </a:r>
            <a:r>
              <a:rPr lang="en-US" altLang="en-US" sz="1800" dirty="0"/>
              <a:t>?”  an algorithm that is fast enough. 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871EF691-952D-7CB9-8422-CD049E0CF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025" y="2741998"/>
            <a:ext cx="7363950" cy="31753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A problem is </a:t>
            </a:r>
            <a:r>
              <a:rPr lang="en-US" altLang="en-US" sz="1400" dirty="0">
                <a:solidFill>
                  <a:srgbClr val="FF0000"/>
                </a:solidFill>
              </a:rPr>
              <a:t>feasible</a:t>
            </a:r>
            <a:r>
              <a:rPr lang="en-US" altLang="en-US" sz="1400" dirty="0"/>
              <a:t> if it can be solved by a useable algorithm.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0E2D682-0AA4-6220-08D4-F8F66462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4662160"/>
            <a:ext cx="7272762" cy="6643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The theory developed a framework that enables to prove that the given problem belongs to a class of (over thousands) problems that are all “equivalent,” in the sense that if you find a useable algorithm for any single of these problems, then you have useable algorithms for all (&gt; 2,000) problems in the class.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19DB6E4-9CF0-0A21-DE05-2ADFCF557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5329381"/>
            <a:ext cx="7272762" cy="5084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Current Status: </a:t>
            </a:r>
            <a:r>
              <a:rPr lang="en-US" altLang="en-US" sz="1200" dirty="0"/>
              <a:t>No one in the world (including the smartest ones) has been able to find a useable algorithm for any single of the problems in the class.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54EB95B-6622-633D-C041-6CC845378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8" y="5837842"/>
            <a:ext cx="7168641" cy="80759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Thus, if your problem belongs to this class, you probably want to consider quitting (hopeless, unless you are smarter than all smartest computer scientists in the world).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C572B07-9145-F40A-BB50-455C6BF0E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19" y="951357"/>
            <a:ext cx="7212568" cy="68321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Project B. </a:t>
            </a:r>
            <a:r>
              <a:rPr lang="en-US" altLang="en-US" sz="1800" dirty="0"/>
              <a:t>Write a “useable” algorithm that, given a weighted graph G and two vertices s and t, finds a </a:t>
            </a:r>
            <a:r>
              <a:rPr lang="en-US" altLang="en-US" sz="1800" dirty="0">
                <a:solidFill>
                  <a:srgbClr val="FFC000"/>
                </a:solidFill>
              </a:rPr>
              <a:t>longest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FFC000"/>
                </a:solidFill>
              </a:rPr>
              <a:t>simple</a:t>
            </a:r>
            <a:r>
              <a:rPr lang="en-US" altLang="en-US" sz="1800" dirty="0"/>
              <a:t> path from s to t.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E187BAC-5F4D-99FE-C390-2D4F7C9CC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527" y="1698974"/>
            <a:ext cx="7594769" cy="437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altLang="en-US" sz="1600" dirty="0"/>
              <a:t>Nobody (in the world) can give a useable algorithm for the problem</a:t>
            </a:r>
          </a:p>
        </p:txBody>
      </p:sp>
    </p:spTree>
    <p:extLst>
      <p:ext uri="{BB962C8B-B14F-4D97-AF65-F5344CB8AC3E}">
        <p14:creationId xmlns:p14="http://schemas.microsoft.com/office/powerpoint/2010/main" val="20180163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DC5A5A-4E02-4B28-BFBE-A55510F3B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88043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646723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F7B42-E85B-E1F4-3DB5-2E03122A5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9A176C35-6344-FC25-189A-196F0C21E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BAE95A9-2A33-776E-BA83-39A5168CD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88043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0F3557-835F-3699-A9C5-9E13A1BCA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1691079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 to be the class of all problems solvable in polynomial time. </a:t>
            </a:r>
          </a:p>
        </p:txBody>
      </p:sp>
    </p:spTree>
    <p:extLst>
      <p:ext uri="{BB962C8B-B14F-4D97-AF65-F5344CB8AC3E}">
        <p14:creationId xmlns:p14="http://schemas.microsoft.com/office/powerpoint/2010/main" val="61261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A4D6C7C-EB85-4C0E-AF98-B59767874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88043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BF765014-6B27-4823-BA35-6577748D7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1691079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 to be the class of all problems solvable in polynomial time.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DF26C6F-0326-3048-5058-794A57387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2385017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Examples. </a:t>
            </a:r>
            <a:r>
              <a:rPr lang="en-US" altLang="en-US" sz="2000" dirty="0"/>
              <a:t>All problems we have studied in this class are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4DC18E2-99A9-74BE-B9D7-1755B1D32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2858938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Sorting:</a:t>
            </a:r>
            <a:r>
              <a:rPr lang="en-US" altLang="en-US" sz="1600" dirty="0"/>
              <a:t>	O(n log n) = 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73B6E4-339E-14A4-A0F2-386252BDE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3215420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Longest Common Subsequence</a:t>
            </a:r>
            <a:r>
              <a:rPr lang="en-US" altLang="en-US" sz="1600" dirty="0"/>
              <a:t>:	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11D0D79-5937-0311-CA60-6F7FE6536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3604736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Many graph problems </a:t>
            </a:r>
            <a:r>
              <a:rPr lang="en-US" altLang="en-US" sz="1600" dirty="0"/>
              <a:t>solvable based on DFS and BFS: 	O(</a:t>
            </a:r>
            <a:r>
              <a:rPr lang="en-US" altLang="en-US" sz="1600" dirty="0" err="1"/>
              <a:t>m+n</a:t>
            </a:r>
            <a:r>
              <a:rPr lang="en-US" altLang="en-US" sz="1600" dirty="0"/>
              <a:t>) = O(L)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DE55B15-116F-F35C-EB95-13221E30C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4010033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Single Source Shortest Path: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213A66C-3BF8-F343-1C28-584547FEB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2390" y="4323872"/>
            <a:ext cx="6431385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 err="1"/>
              <a:t>Dijktra</a:t>
            </a:r>
            <a:r>
              <a:rPr lang="en-US" altLang="en-US" sz="1400" dirty="0"/>
              <a:t>: O(n</a:t>
            </a:r>
            <a:r>
              <a:rPr lang="en-US" altLang="en-US" sz="1400" baseline="30000" dirty="0"/>
              <a:t>2</a:t>
            </a:r>
            <a:r>
              <a:rPr lang="en-US" altLang="en-US" sz="1400" dirty="0"/>
              <a:t>) or O(m log n) = O(n</a:t>
            </a:r>
            <a:r>
              <a:rPr lang="en-US" altLang="en-US" sz="1400" baseline="30000" dirty="0"/>
              <a:t>3</a:t>
            </a:r>
            <a:r>
              <a:rPr lang="en-US" altLang="en-US" sz="1400" dirty="0"/>
              <a:t>),	Bellman-Ford: O(nm) = O(n</a:t>
            </a:r>
            <a:r>
              <a:rPr lang="en-US" altLang="en-US" sz="1400" baseline="30000" dirty="0"/>
              <a:t>3</a:t>
            </a:r>
            <a:r>
              <a:rPr lang="en-US" altLang="en-US" sz="1400" dirty="0"/>
              <a:t>)  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5C79FA7E-4046-119E-32E3-7F10D29A5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4673223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All-Pairs Shortest Path: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52C49BD-5FD3-46C6-C05D-4C063F8F1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2390" y="4978184"/>
            <a:ext cx="6431385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Floyd-</a:t>
            </a:r>
            <a:r>
              <a:rPr lang="en-US" altLang="en-US" sz="1400" dirty="0" err="1"/>
              <a:t>Warshall</a:t>
            </a:r>
            <a:r>
              <a:rPr lang="en-US" altLang="en-US" sz="1400" dirty="0"/>
              <a:t>: O(n</a:t>
            </a:r>
            <a:r>
              <a:rPr lang="en-US" altLang="en-US" sz="1400" baseline="30000" dirty="0"/>
              <a:t>3</a:t>
            </a:r>
            <a:r>
              <a:rPr lang="en-US" altLang="en-US" sz="1400" dirty="0"/>
              <a:t>),		Johnson: O(nm log n) = O(n</a:t>
            </a:r>
            <a:r>
              <a:rPr lang="en-US" altLang="en-US" sz="1400" baseline="30000" dirty="0"/>
              <a:t>4</a:t>
            </a:r>
            <a:r>
              <a:rPr lang="en-US" altLang="en-US" sz="1400" dirty="0"/>
              <a:t>)  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8C2B2A8-C4E5-9616-52C3-4A8BDE092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5334967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Minimum Spanning Tree:</a:t>
            </a:r>
            <a:r>
              <a:rPr lang="en-US" altLang="en-US" sz="1600" dirty="0"/>
              <a:t>	O(n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 or O(m log n) = O(n</a:t>
            </a:r>
            <a:r>
              <a:rPr lang="en-US" altLang="en-US" sz="1600" baseline="30000" dirty="0"/>
              <a:t>3</a:t>
            </a:r>
            <a:r>
              <a:rPr lang="en-US" altLang="en-US" sz="1600" dirty="0"/>
              <a:t>),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095CD2CA-3C2D-368B-EC93-944F4F8A8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5773006"/>
            <a:ext cx="7440468" cy="3586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Bipartite Graph Matching:</a:t>
            </a:r>
            <a:r>
              <a:rPr lang="en-US" altLang="en-US" sz="1600" dirty="0"/>
              <a:t>	O(nm) = O(n</a:t>
            </a:r>
            <a:r>
              <a:rPr lang="en-US" altLang="en-US" sz="1600" baseline="30000" dirty="0"/>
              <a:t>3</a:t>
            </a:r>
            <a:r>
              <a:rPr lang="en-US" altLang="en-US" sz="1600" dirty="0"/>
              <a:t>), </a:t>
            </a:r>
          </a:p>
        </p:txBody>
      </p:sp>
    </p:spTree>
    <p:extLst>
      <p:ext uri="{BB962C8B-B14F-4D97-AF65-F5344CB8AC3E}">
        <p14:creationId xmlns:p14="http://schemas.microsoft.com/office/powerpoint/2010/main" val="13578671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6E7D-B826-9227-20F4-B7A7A0C9F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96AC97C5-A18F-DD8A-DDC1-D575FE13D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45344183-CCE0-6800-3EEC-533D31E28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2616841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Vertex Cover (VC).</a:t>
            </a:r>
            <a:r>
              <a:rPr lang="en-US" altLang="en-US" sz="1800" dirty="0"/>
              <a:t> Given a graph G and an integer k, can we find a set C of k vertices in G such that every edge of G has at least one end in C?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EFAE58A-6D26-3925-EBC7-614BAF212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011" y="2159466"/>
            <a:ext cx="7334038" cy="457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Consider the following problems: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CAE0FB4-BB37-3D0B-B3B8-5A22B07D9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1691079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 to be the class of all problems solvable in polynomial time.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F61697C-7EA6-B89D-E7E5-9E9A84C3C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88043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094785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16851-371F-EBA7-0324-8693A604C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22BF0F50-0E62-BA12-8763-FBDD1079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F809F5EF-8119-C8E8-DB8E-4876025D6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2616841"/>
            <a:ext cx="7518407" cy="699055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Vertex Cover (VC). Given a graph G and an integer k, can we find a set C of k vertices in G such that every edge of G has at least one end in C?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E9E3AF5-4B62-AA0E-CA0C-84CA468F0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5" y="3412185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Independent Set (IS).</a:t>
            </a:r>
            <a:r>
              <a:rPr lang="en-US" altLang="en-US" sz="1800" dirty="0"/>
              <a:t> Given a graph G and an integer k, can we find a set I of k vertices in G such that no two vertices in I are adjacent?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93698F3-8BAE-B038-9BC3-93D0592B6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011" y="2159466"/>
            <a:ext cx="7334038" cy="457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Consider the following problems: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46ADC7A8-AD89-C887-B3C1-ECA1B221F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1691079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 to be the class of all problems solvable in polynomial time.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B95AF84-CA57-3728-1EBF-657C9A3A4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88043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69616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AD769-C718-FB97-433C-C2383EAF0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113C187-5C00-080B-4B19-B9A471CBA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F56869F-1B65-AF0B-8860-2BD887C82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2616841"/>
            <a:ext cx="7518407" cy="699055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Vertex Cover (VC). Given a graph G and an integer k, can we find a set C of k vertices in G such that every edge of G has at least one end in C?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924C1B73-446F-FEFC-4E87-06E90DF5B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5" y="3412185"/>
            <a:ext cx="7518407" cy="699055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Independent Set (IS). Given a graph G and an integer k, can we find a set I of k vertices in G such that no two vertices in I are adjacent?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8749A338-73D1-E984-8232-7837EA0A2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4232613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Satisfiability (SAT).</a:t>
            </a:r>
            <a:r>
              <a:rPr lang="en-US" altLang="en-US" sz="1800" dirty="0"/>
              <a:t> Given a CNF formula F = F(x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, x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, …, </a:t>
            </a:r>
            <a:r>
              <a:rPr lang="en-US" altLang="en-US" sz="1800" dirty="0" err="1"/>
              <a:t>x</a:t>
            </a:r>
            <a:r>
              <a:rPr lang="en-US" altLang="en-US" sz="1800" baseline="-25000" dirty="0" err="1"/>
              <a:t>n</a:t>
            </a:r>
            <a:r>
              <a:rPr lang="en-US" altLang="en-US" sz="1800" dirty="0"/>
              <a:t>), is there an assignment to x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, x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, …, </a:t>
            </a:r>
            <a:r>
              <a:rPr lang="en-US" altLang="en-US" sz="1800" dirty="0" err="1"/>
              <a:t>x</a:t>
            </a:r>
            <a:r>
              <a:rPr lang="en-US" altLang="en-US" sz="1800" baseline="-25000" dirty="0" err="1"/>
              <a:t>n</a:t>
            </a:r>
            <a:r>
              <a:rPr lang="en-US" altLang="en-US" sz="1800" dirty="0"/>
              <a:t> such that F = true?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79A6487-DDFD-4F28-84CC-6157B099B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011" y="2159466"/>
            <a:ext cx="7334038" cy="457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Consider the following problems: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81054C18-EC14-1675-77F8-074F79B2E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1691079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 to be the class of all problems solvable in polynomial time.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5643D33-0C46-D7A2-1F78-2AF8B4BF6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88043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616775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49210-9426-41F9-3DDB-79B0B08D6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C222D7A1-4969-A44E-C318-6D8086EBC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346364AE-FE98-722A-DA4D-BF04351BA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2616841"/>
            <a:ext cx="7518407" cy="699055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Vertex Cover (VC). Given a graph G and an integer k, can we find a set C of k vertices in G such that every edge of G has at least one end in C?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50D76F9A-B655-E320-B133-779B25274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5" y="3412185"/>
            <a:ext cx="7518407" cy="699055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Independent Set (IS). Given a graph G and an integer k, can we find a set I of k vertices in G such that no two vertices in I are adjacent?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A16D3AE7-AC06-E96B-604E-0FDB0CF41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4232613"/>
            <a:ext cx="7518407" cy="699055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Satisfiability (SAT). Given a CNF formula F = F(x</a:t>
            </a:r>
            <a:r>
              <a:rPr lang="en-US" altLang="en-US" sz="1800" baseline="-25000" dirty="0">
                <a:solidFill>
                  <a:schemeClr val="bg1">
                    <a:lumMod val="95000"/>
                  </a:schemeClr>
                </a:solidFill>
              </a:rPr>
              <a:t>1</a:t>
            </a: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, x</a:t>
            </a:r>
            <a:r>
              <a:rPr lang="en-US" altLang="en-US" sz="1800" baseline="-25000" dirty="0">
                <a:solidFill>
                  <a:schemeClr val="bg1">
                    <a:lumMod val="95000"/>
                  </a:schemeClr>
                </a:solidFill>
              </a:rPr>
              <a:t>2</a:t>
            </a: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, …, </a:t>
            </a:r>
            <a:r>
              <a:rPr lang="en-US" altLang="en-US" sz="1800" dirty="0" err="1">
                <a:solidFill>
                  <a:schemeClr val="bg1">
                    <a:lumMod val="95000"/>
                  </a:schemeClr>
                </a:solidFill>
              </a:rPr>
              <a:t>x</a:t>
            </a:r>
            <a:r>
              <a:rPr lang="en-US" altLang="en-US" sz="1800" baseline="-25000" dirty="0" err="1">
                <a:solidFill>
                  <a:schemeClr val="bg1">
                    <a:lumMod val="95000"/>
                  </a:schemeClr>
                </a:solidFill>
              </a:rPr>
              <a:t>n</a:t>
            </a: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), is there an assignment to x</a:t>
            </a:r>
            <a:r>
              <a:rPr lang="en-US" altLang="en-US" sz="1800" baseline="-25000" dirty="0">
                <a:solidFill>
                  <a:schemeClr val="bg1">
                    <a:lumMod val="95000"/>
                  </a:schemeClr>
                </a:solidFill>
              </a:rPr>
              <a:t>1</a:t>
            </a: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, x</a:t>
            </a:r>
            <a:r>
              <a:rPr lang="en-US" altLang="en-US" sz="1800" baseline="-25000" dirty="0">
                <a:solidFill>
                  <a:schemeClr val="bg1">
                    <a:lumMod val="95000"/>
                  </a:schemeClr>
                </a:solidFill>
              </a:rPr>
              <a:t>2</a:t>
            </a: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, …, </a:t>
            </a:r>
            <a:r>
              <a:rPr lang="en-US" altLang="en-US" sz="1800" dirty="0" err="1">
                <a:solidFill>
                  <a:schemeClr val="bg1">
                    <a:lumMod val="95000"/>
                  </a:schemeClr>
                </a:solidFill>
              </a:rPr>
              <a:t>x</a:t>
            </a:r>
            <a:r>
              <a:rPr lang="en-US" altLang="en-US" sz="1800" baseline="-25000" dirty="0" err="1">
                <a:solidFill>
                  <a:schemeClr val="bg1">
                    <a:lumMod val="95000"/>
                  </a:schemeClr>
                </a:solidFill>
              </a:rPr>
              <a:t>n</a:t>
            </a:r>
            <a:r>
              <a:rPr lang="en-US" altLang="en-US" sz="1800" dirty="0">
                <a:solidFill>
                  <a:schemeClr val="bg1">
                    <a:lumMod val="95000"/>
                  </a:schemeClr>
                </a:solidFill>
              </a:rPr>
              <a:t> such that F = true?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7C91975A-E921-5950-3194-671643561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5043751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Partition.</a:t>
            </a:r>
            <a:r>
              <a:rPr lang="en-US" altLang="en-US" sz="1800" dirty="0"/>
              <a:t> Given a set S = {a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, a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, …, a</a:t>
            </a:r>
            <a:r>
              <a:rPr lang="en-US" altLang="en-US" sz="1800" baseline="-25000" dirty="0"/>
              <a:t>n</a:t>
            </a:r>
            <a:r>
              <a:rPr lang="en-US" altLang="en-US" sz="1800" dirty="0"/>
              <a:t>} of n integers, is there a way to partition S into S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 and S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 such that S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 and S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 have the same sum? 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7F111CA-41FE-69B8-91D3-753C6547C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011" y="2159466"/>
            <a:ext cx="7334038" cy="457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Consider the following problems: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91D4009-9348-A9F4-E856-964ABBD09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1691079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 to be the class of all problems solvable in polynomial time.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0C80F96-1E00-11BD-562E-C14E6E12D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88043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87017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7C656C2A-37B2-4C82-9F17-16881EAD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2616841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Vertex Cover (VC).</a:t>
            </a:r>
            <a:r>
              <a:rPr lang="en-US" altLang="en-US" sz="1800" dirty="0"/>
              <a:t> Given a graph G and an integer k, can we find a set C of k vertices in G such that every edge of G has at least one end in C?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B305E678-5464-4BD6-8856-202F0219B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5" y="5763054"/>
            <a:ext cx="7518405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These problems have wide applications in practice, but no one knows how to solve any of them efficiently (i.e., are they in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>
                <a:latin typeface="Lucida Handwriting" panose="03010101010101010101" pitchFamily="66" charset="0"/>
              </a:rPr>
              <a:t> </a:t>
            </a:r>
            <a:r>
              <a:rPr lang="en-US" altLang="en-US" sz="2000" dirty="0"/>
              <a:t>?)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5C6FB1CC-FFAC-4CB2-8869-5B2B1B464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5" y="3412185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Independent Set (IS).</a:t>
            </a:r>
            <a:r>
              <a:rPr lang="en-US" altLang="en-US" sz="1800" dirty="0"/>
              <a:t> Given a graph G and an integer k, can we find a set I of k vertices in G such that no two vertices in I are adjacent?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44BFE672-441F-4C7A-807A-941086C18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4232613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Satisfiability (SAT).</a:t>
            </a:r>
            <a:r>
              <a:rPr lang="en-US" altLang="en-US" sz="1800" dirty="0"/>
              <a:t> Given a CNF formula F = F(x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, x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, …, </a:t>
            </a:r>
            <a:r>
              <a:rPr lang="en-US" altLang="en-US" sz="1800" dirty="0" err="1"/>
              <a:t>x</a:t>
            </a:r>
            <a:r>
              <a:rPr lang="en-US" altLang="en-US" sz="1800" baseline="-25000" dirty="0" err="1"/>
              <a:t>n</a:t>
            </a:r>
            <a:r>
              <a:rPr lang="en-US" altLang="en-US" sz="1800" dirty="0"/>
              <a:t>), is there an assignment to x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, x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, …, </a:t>
            </a:r>
            <a:r>
              <a:rPr lang="en-US" altLang="en-US" sz="1800" dirty="0" err="1"/>
              <a:t>x</a:t>
            </a:r>
            <a:r>
              <a:rPr lang="en-US" altLang="en-US" sz="1800" baseline="-25000" dirty="0" err="1"/>
              <a:t>n</a:t>
            </a:r>
            <a:r>
              <a:rPr lang="en-US" altLang="en-US" sz="1800" dirty="0"/>
              <a:t> such that F = true?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F6FFE55F-4549-4F22-9EE1-F6EC08259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5043751"/>
            <a:ext cx="7518407" cy="6990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Partition.</a:t>
            </a:r>
            <a:r>
              <a:rPr lang="en-US" altLang="en-US" sz="1800" dirty="0"/>
              <a:t> Given a set S = {a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, a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, …, a</a:t>
            </a:r>
            <a:r>
              <a:rPr lang="en-US" altLang="en-US" sz="1800" baseline="-25000" dirty="0"/>
              <a:t>n</a:t>
            </a:r>
            <a:r>
              <a:rPr lang="en-US" altLang="en-US" sz="1800" dirty="0"/>
              <a:t>} of n integers, is there a way to partition S into S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 and S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 such that S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 and S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 have the same sum? 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F98BAC4-B266-4C68-A58A-6DE60EC52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011" y="2159466"/>
            <a:ext cx="7334038" cy="457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Consider the following problems: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BF765014-6B27-4823-BA35-6577748D7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4" y="1691079"/>
            <a:ext cx="7440468" cy="44003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2000" dirty="0"/>
              <a:t> to be the class of all problems solvable in polynomial time.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24EDD6A-EAB6-46CF-B062-032E510E4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6" y="880435"/>
            <a:ext cx="7440468" cy="6990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If a problem Q can be solved in </a:t>
            </a:r>
            <a:r>
              <a:rPr lang="en-US" altLang="en-US" sz="2000" dirty="0">
                <a:solidFill>
                  <a:srgbClr val="FF0000"/>
                </a:solidFill>
              </a:rPr>
              <a:t>polynomial time</a:t>
            </a:r>
            <a:r>
              <a:rPr lang="en-US" altLang="en-US" sz="2000" dirty="0"/>
              <a:t>, i.e., in time O(</a:t>
            </a:r>
            <a:r>
              <a:rPr lang="en-US" altLang="en-US" sz="2000" dirty="0" err="1"/>
              <a:t>n</a:t>
            </a:r>
            <a:r>
              <a:rPr lang="en-US" altLang="en-US" sz="2000" baseline="30000" dirty="0" err="1"/>
              <a:t>c</a:t>
            </a:r>
            <a:r>
              <a:rPr lang="en-US" altLang="en-US" sz="2000" dirty="0"/>
              <a:t>) for a constant c, then we consider Q </a:t>
            </a:r>
            <a:r>
              <a:rPr lang="en-US" altLang="en-US" sz="2000" dirty="0">
                <a:solidFill>
                  <a:srgbClr val="FF0000"/>
                </a:solidFill>
              </a:rPr>
              <a:t>feasible</a:t>
            </a:r>
            <a:r>
              <a:rPr lang="en-US" alt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919152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8046</TotalTime>
  <Words>4983</Words>
  <Application>Microsoft Office PowerPoint</Application>
  <PresentationFormat>On-screen Show (4:3)</PresentationFormat>
  <Paragraphs>344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宋体</vt:lpstr>
      <vt:lpstr>Lucida Handwriting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789</cp:revision>
  <cp:lastPrinted>2001-01-16T17:12:14Z</cp:lastPrinted>
  <dcterms:created xsi:type="dcterms:W3CDTF">1999-07-13T19:55:20Z</dcterms:created>
  <dcterms:modified xsi:type="dcterms:W3CDTF">2025-04-14T14:38:35Z</dcterms:modified>
</cp:coreProperties>
</file>