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93" r:id="rId2"/>
    <p:sldId id="760" r:id="rId3"/>
    <p:sldId id="759" r:id="rId4"/>
    <p:sldId id="758" r:id="rId5"/>
    <p:sldId id="757" r:id="rId6"/>
    <p:sldId id="755" r:id="rId7"/>
    <p:sldId id="754" r:id="rId8"/>
    <p:sldId id="702" r:id="rId9"/>
    <p:sldId id="753" r:id="rId10"/>
    <p:sldId id="769" r:id="rId11"/>
    <p:sldId id="768" r:id="rId12"/>
    <p:sldId id="767" r:id="rId13"/>
    <p:sldId id="765" r:id="rId14"/>
    <p:sldId id="766" r:id="rId15"/>
    <p:sldId id="764" r:id="rId16"/>
    <p:sldId id="763" r:id="rId17"/>
    <p:sldId id="762" r:id="rId18"/>
    <p:sldId id="761" r:id="rId19"/>
    <p:sldId id="774" r:id="rId20"/>
    <p:sldId id="773" r:id="rId21"/>
    <p:sldId id="791" r:id="rId22"/>
    <p:sldId id="790" r:id="rId23"/>
    <p:sldId id="772" r:id="rId24"/>
    <p:sldId id="771" r:id="rId25"/>
    <p:sldId id="770" r:id="rId26"/>
    <p:sldId id="752" r:id="rId27"/>
    <p:sldId id="784" r:id="rId28"/>
    <p:sldId id="783" r:id="rId29"/>
    <p:sldId id="782" r:id="rId30"/>
    <p:sldId id="781" r:id="rId31"/>
    <p:sldId id="780" r:id="rId32"/>
    <p:sldId id="779" r:id="rId33"/>
    <p:sldId id="778" r:id="rId34"/>
    <p:sldId id="777" r:id="rId35"/>
    <p:sldId id="776" r:id="rId36"/>
    <p:sldId id="775" r:id="rId37"/>
    <p:sldId id="787" r:id="rId38"/>
    <p:sldId id="786" r:id="rId39"/>
    <p:sldId id="789" r:id="rId40"/>
    <p:sldId id="788" r:id="rId4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  <a:srgbClr val="FFCC00"/>
    <a:srgbClr val="DE3ED3"/>
    <a:srgbClr val="FFCCFF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1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19446"/>
            <a:ext cx="3240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Notes 32: Randomized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0E38-2A04-797E-74C8-6362DEAF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82C6AE0-698F-4D2F-3DE7-545908EF2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08F0178-4891-0E7D-04F7-B97B53B26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5511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AA844-3FFB-B2D2-7931-481C95A2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F515A598-C469-4C8B-7768-7FAD0DA53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4F45571-5F46-1C8A-5FBC-F6D0230DF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B213D875-AD95-5CE0-09D8-4DC50DD50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303747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2AB99-C764-C9DA-B103-611ADCF6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931E28B-FE0C-D72A-72D1-C3BB544B2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D16F4BD-EA3B-E92D-A711-D511DA015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30AB740-9BEC-2123-DCD9-FF1C4A0C1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EF28D9FE-571B-2B9E-432D-5BB211D7D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255674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85B19-47B3-8C2E-D926-C0F5BE56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0B85EA5E-F354-BAFD-02B4-68AF93240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7761569-4B47-C345-537B-DEB36FB55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73E1AFC-1AF6-9BF6-A5AC-035AD9F9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2CC9A66-8C65-D578-C914-D053D59C8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In a list of 60,000 people in which half are males and half are females, find (any) person who is a female.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032380B-DD6C-82FE-6005-46EC456B1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3915486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A813-B6EC-C74C-7B30-9D6B2A09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A5FD840E-4529-1D42-C418-62DDFD33C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7D9382E-B9C3-7546-4A54-B90EF7FF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8D32C89-6B5C-60BE-32D2-5728EA584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919D0F0-9A00-CF86-67BB-3032F3547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In a list of 60,000 people in which half are males and half are females, find (any) person who is a female.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DBBB68B-24C0-84AD-7DF5-399ABCA70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58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loop 10 times:</a:t>
            </a:r>
          </a:p>
          <a:p>
            <a:pPr marL="0" indent="0">
              <a:buNone/>
            </a:pPr>
            <a:r>
              <a:rPr lang="en-US" altLang="en-US" sz="1200" dirty="0"/>
              <a:t>1.1 randomly pick a person in the list;</a:t>
            </a:r>
          </a:p>
          <a:p>
            <a:pPr marL="0" indent="0">
              <a:buNone/>
            </a:pPr>
            <a:r>
              <a:rPr lang="en-US" altLang="en-US" sz="1200" dirty="0"/>
              <a:t>1.2  If this is a female, stop;</a:t>
            </a:r>
          </a:p>
          <a:p>
            <a:pPr marL="0" indent="0">
              <a:buNone/>
            </a:pPr>
            <a:r>
              <a:rPr lang="en-US" altLang="en-US" sz="1200" dirty="0"/>
              <a:t>2. report(fail)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208989B-EF10-1884-1961-E7E6BA5D1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5872456"/>
            <a:ext cx="3256396" cy="682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“</a:t>
            </a:r>
            <a:r>
              <a:rPr lang="en-US" altLang="en-US" sz="1000" dirty="0">
                <a:solidFill>
                  <a:srgbClr val="FF0000"/>
                </a:solidFill>
              </a:rPr>
              <a:t>randomly pick a person in the list</a:t>
            </a:r>
            <a:r>
              <a:rPr lang="en-US" altLang="en-US" sz="1000" dirty="0"/>
              <a:t>” is implemented as:</a:t>
            </a:r>
          </a:p>
          <a:p>
            <a:pPr marL="0" indent="0">
              <a:buNone/>
            </a:pPr>
            <a:r>
              <a:rPr lang="en-US" altLang="en-US" sz="1000" dirty="0"/>
              <a:t>1.1.1 r = (rand() % 60,000) + 1;</a:t>
            </a:r>
          </a:p>
          <a:p>
            <a:pPr marL="0" indent="0">
              <a:buNone/>
            </a:pPr>
            <a:r>
              <a:rPr lang="en-US" altLang="en-US" sz="1000" dirty="0"/>
              <a:t>1.1.2 pick the r-</a:t>
            </a:r>
            <a:r>
              <a:rPr lang="en-US" altLang="en-US" sz="1000" dirty="0" err="1"/>
              <a:t>th</a:t>
            </a:r>
            <a:r>
              <a:rPr lang="en-US" altLang="en-US" sz="1000" dirty="0"/>
              <a:t> person in the list;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BE60FE1-1E0A-ED5E-3369-2DC9AF35D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5479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8D73-0A0A-38E1-FBBD-883157808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FD0BCE3A-8956-9A8F-6DE4-0C8BC6304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502449D-BAEB-BB6E-35DF-7BB02B112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15E5EEE-77B4-0CF9-C91D-80252B5D5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5D0776C-28F9-76A2-D122-3E69E6F98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In a list of 60,000 people in which half are males and half are females, find (any) person who is a female.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5DA3157-916C-1DEA-4507-F09374831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58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loop 10 times:</a:t>
            </a:r>
          </a:p>
          <a:p>
            <a:pPr marL="0" indent="0">
              <a:buNone/>
            </a:pPr>
            <a:r>
              <a:rPr lang="en-US" altLang="en-US" sz="1200" dirty="0"/>
              <a:t>1.1 randomly pick a person in the list;</a:t>
            </a:r>
          </a:p>
          <a:p>
            <a:pPr marL="0" indent="0">
              <a:buNone/>
            </a:pPr>
            <a:r>
              <a:rPr lang="en-US" altLang="en-US" sz="1200" dirty="0"/>
              <a:t>1.2  If this is a female, stop;</a:t>
            </a:r>
          </a:p>
          <a:p>
            <a:pPr marL="0" indent="0">
              <a:buNone/>
            </a:pPr>
            <a:r>
              <a:rPr lang="en-US" altLang="en-US" sz="1200" dirty="0"/>
              <a:t>2. report(fail)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B2B1A4C-0F70-23E6-DF9A-24271E23E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5872456"/>
            <a:ext cx="3256396" cy="682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“</a:t>
            </a:r>
            <a:r>
              <a:rPr lang="en-US" altLang="en-US" sz="1000" dirty="0">
                <a:solidFill>
                  <a:srgbClr val="FF0000"/>
                </a:solidFill>
              </a:rPr>
              <a:t>randomly pick a person in the list</a:t>
            </a:r>
            <a:r>
              <a:rPr lang="en-US" altLang="en-US" sz="1000" dirty="0"/>
              <a:t>” is implemented as:</a:t>
            </a:r>
          </a:p>
          <a:p>
            <a:pPr marL="0" indent="0">
              <a:buNone/>
            </a:pPr>
            <a:r>
              <a:rPr lang="en-US" altLang="en-US" sz="1000" dirty="0"/>
              <a:t>1.1.1 r = (rand() % 60,000) + 1;</a:t>
            </a:r>
          </a:p>
          <a:p>
            <a:pPr marL="0" indent="0">
              <a:buNone/>
            </a:pPr>
            <a:r>
              <a:rPr lang="en-US" altLang="en-US" sz="1000" dirty="0"/>
              <a:t>1.1.2 pick the r-</a:t>
            </a:r>
            <a:r>
              <a:rPr lang="en-US" altLang="en-US" sz="1000" dirty="0" err="1"/>
              <a:t>th</a:t>
            </a:r>
            <a:r>
              <a:rPr lang="en-US" altLang="en-US" sz="1000" dirty="0"/>
              <a:t> person in the list;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9507CC3-E72E-ACBB-FD21-8599A996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7374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Given two polynomials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and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 (in different representations), check if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=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BF5228FB-E087-C74F-E4F7-550EF7232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20729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AA5DDA1-3B73-35C8-84FD-557F632E6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8DE83B-3063-32F5-7A9E-E58881644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73D4EB-30F8-A8F5-4D9F-2D5DFC2A1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In a list of 60,000 people in which half are males and half are females, find (any) person who is a female.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0ECE866-9CCF-1D0C-50A1-4D945CF95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58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loop 10 times:</a:t>
            </a:r>
          </a:p>
          <a:p>
            <a:pPr marL="0" indent="0">
              <a:buNone/>
            </a:pPr>
            <a:r>
              <a:rPr lang="en-US" altLang="en-US" sz="1200" dirty="0"/>
              <a:t>1.1 randomly pick a person in the list;</a:t>
            </a:r>
          </a:p>
          <a:p>
            <a:pPr marL="0" indent="0">
              <a:buNone/>
            </a:pPr>
            <a:r>
              <a:rPr lang="en-US" altLang="en-US" sz="1200" dirty="0"/>
              <a:t>1.2  If this is a female, stop;</a:t>
            </a:r>
          </a:p>
          <a:p>
            <a:pPr marL="0" indent="0">
              <a:buNone/>
            </a:pPr>
            <a:r>
              <a:rPr lang="en-US" altLang="en-US" sz="1200" dirty="0"/>
              <a:t>2. report(fail)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24FE035-D6C3-3861-6D45-5BAB8A1B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5872456"/>
            <a:ext cx="3256396" cy="682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“</a:t>
            </a:r>
            <a:r>
              <a:rPr lang="en-US" altLang="en-US" sz="1000" dirty="0">
                <a:solidFill>
                  <a:srgbClr val="FF0000"/>
                </a:solidFill>
              </a:rPr>
              <a:t>randomly pick a person in the list</a:t>
            </a:r>
            <a:r>
              <a:rPr lang="en-US" altLang="en-US" sz="1000" dirty="0"/>
              <a:t>” is implemented as:</a:t>
            </a:r>
          </a:p>
          <a:p>
            <a:pPr marL="0" indent="0">
              <a:buNone/>
            </a:pPr>
            <a:r>
              <a:rPr lang="en-US" altLang="en-US" sz="1000" dirty="0"/>
              <a:t>1.1.1 r = (rand() % 60,000) + 1;</a:t>
            </a:r>
          </a:p>
          <a:p>
            <a:pPr marL="0" indent="0">
              <a:buNone/>
            </a:pPr>
            <a:r>
              <a:rPr lang="en-US" altLang="en-US" sz="1000" dirty="0"/>
              <a:t>1.1.2 pick the r-</a:t>
            </a:r>
            <a:r>
              <a:rPr lang="en-US" altLang="en-US" sz="1000" dirty="0" err="1"/>
              <a:t>th</a:t>
            </a:r>
            <a:r>
              <a:rPr lang="en-US" altLang="en-US" sz="1000" dirty="0"/>
              <a:t> person in the list;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20E5525-7559-7BC7-4C27-E55202073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7374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Given two polynomials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and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 (in different representations), check if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=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A4D0087-1B74-83C4-F2AE-A6E5F3C26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502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= rand();</a:t>
            </a:r>
          </a:p>
          <a:p>
            <a:pPr marL="0" indent="0">
              <a:buNone/>
            </a:pPr>
            <a:r>
              <a:rPr lang="en-US" altLang="en-US" sz="1200" dirty="0"/>
              <a:t>2. If (P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(x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) == P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(x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))</a:t>
            </a:r>
          </a:p>
          <a:p>
            <a:pPr marL="0" indent="0">
              <a:buNone/>
            </a:pPr>
            <a:r>
              <a:rPr lang="en-US" altLang="en-US" sz="1200" dirty="0"/>
              <a:t>    then return (“equal”)</a:t>
            </a:r>
          </a:p>
          <a:p>
            <a:pPr marL="0" indent="0">
              <a:buNone/>
            </a:pPr>
            <a:r>
              <a:rPr lang="en-US" altLang="en-US" sz="1200" dirty="0"/>
              <a:t>    else return (“not equal”).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C3058E5-AD1D-0115-718F-054BDD60F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3418421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E8220-2D45-5897-AD3F-D11197D48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5B1A02AD-E73F-C1E4-5C10-FA1CFCB70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7262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randomized algorithm </a:t>
            </a:r>
            <a:r>
              <a:rPr lang="en-US" altLang="en-US" sz="2400" dirty="0"/>
              <a:t>can use “randomness”, in the hope of achieving good/better performance.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223CF2B-910E-EA1E-7B28-73E02C918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1830395"/>
            <a:ext cx="7523235" cy="1232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Computers cannot produce true randomness, but can give “</a:t>
            </a:r>
            <a:r>
              <a:rPr lang="en-US" altLang="en-US" sz="2400" dirty="0">
                <a:solidFill>
                  <a:srgbClr val="FF0000"/>
                </a:solidFill>
              </a:rPr>
              <a:t>pseudo-randomness</a:t>
            </a:r>
            <a:r>
              <a:rPr lang="en-US" altLang="en-US" sz="2400" dirty="0"/>
              <a:t>” that is good enough for most applications.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5AD3EE5-07F9-00B9-2D31-270DB05AC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027281"/>
            <a:ext cx="7523235" cy="3050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in C++, “</a:t>
            </a:r>
            <a:r>
              <a:rPr lang="en-US" altLang="en-US" sz="1400" dirty="0">
                <a:solidFill>
                  <a:srgbClr val="FF0000"/>
                </a:solidFill>
              </a:rPr>
              <a:t>rand() % 100” </a:t>
            </a:r>
            <a:r>
              <a:rPr lang="en-US" altLang="en-US" sz="1400" dirty="0"/>
              <a:t>will give you a random integer </a:t>
            </a:r>
            <a:r>
              <a:rPr lang="en-US" altLang="en-US" sz="1400" dirty="0">
                <a:solidFill>
                  <a:srgbClr val="FF0000"/>
                </a:solidFill>
              </a:rPr>
              <a:t>r</a:t>
            </a:r>
            <a:r>
              <a:rPr lang="en-US" altLang="en-US" sz="1400" dirty="0"/>
              <a:t> (uniformly) between 0 and 99.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3942CA-320F-FE3F-D67B-1DA49BE4C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In a list of 60,000 people in which half are males and half are females, find (any) person who is a female.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288CE9C-0D96-7C6B-F6EA-29309992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58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loop 10 times:</a:t>
            </a:r>
          </a:p>
          <a:p>
            <a:pPr marL="0" indent="0">
              <a:buNone/>
            </a:pPr>
            <a:r>
              <a:rPr lang="en-US" altLang="en-US" sz="1200" dirty="0"/>
              <a:t>1.1 randomly pick a person in the list;</a:t>
            </a:r>
          </a:p>
          <a:p>
            <a:pPr marL="0" indent="0">
              <a:buNone/>
            </a:pPr>
            <a:r>
              <a:rPr lang="en-US" altLang="en-US" sz="1200" dirty="0"/>
              <a:t>1.2  If this is a female, stop;</a:t>
            </a:r>
          </a:p>
          <a:p>
            <a:pPr marL="0" indent="0">
              <a:buNone/>
            </a:pPr>
            <a:r>
              <a:rPr lang="en-US" altLang="en-US" sz="1200" dirty="0"/>
              <a:t>2. report(fail)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7DA4F41-0DBC-E446-6FCF-EADFE0EC4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5872456"/>
            <a:ext cx="3256396" cy="682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“</a:t>
            </a:r>
            <a:r>
              <a:rPr lang="en-US" altLang="en-US" sz="1000" dirty="0">
                <a:solidFill>
                  <a:srgbClr val="FF0000"/>
                </a:solidFill>
              </a:rPr>
              <a:t>randomly pick a person in the list</a:t>
            </a:r>
            <a:r>
              <a:rPr lang="en-US" altLang="en-US" sz="1000" dirty="0"/>
              <a:t>” is implemented as:</a:t>
            </a:r>
          </a:p>
          <a:p>
            <a:pPr marL="0" indent="0">
              <a:buNone/>
            </a:pPr>
            <a:r>
              <a:rPr lang="en-US" altLang="en-US" sz="1000" dirty="0"/>
              <a:t>1.1.1 r = (rand() % 60,000) + 1;</a:t>
            </a:r>
          </a:p>
          <a:p>
            <a:pPr marL="0" indent="0">
              <a:buNone/>
            </a:pPr>
            <a:r>
              <a:rPr lang="en-US" altLang="en-US" sz="1000" dirty="0"/>
              <a:t>1.1.2 pick the r-</a:t>
            </a:r>
            <a:r>
              <a:rPr lang="en-US" altLang="en-US" sz="1000" dirty="0" err="1"/>
              <a:t>th</a:t>
            </a:r>
            <a:r>
              <a:rPr lang="en-US" altLang="en-US" sz="1000" dirty="0"/>
              <a:t> person in the list;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64C6B10-09E9-D645-0901-6741362F5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7374" y="3407589"/>
            <a:ext cx="3469460" cy="10990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Simple Example II:</a:t>
            </a:r>
            <a:r>
              <a:rPr lang="en-US" altLang="en-US" sz="1600" u="sng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Given two polynomials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and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 (in different representations), check if P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(x) = P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(x).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1509F02-798C-0620-E81D-4C35CFF9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502" y="4581966"/>
            <a:ext cx="2793952" cy="1161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Algorithm. </a:t>
            </a:r>
          </a:p>
          <a:p>
            <a:pPr marL="0" indent="0">
              <a:buNone/>
            </a:pPr>
            <a:r>
              <a:rPr lang="en-US" altLang="en-US" sz="1200" dirty="0"/>
              <a:t>1. 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= rand();</a:t>
            </a:r>
          </a:p>
          <a:p>
            <a:pPr marL="0" indent="0">
              <a:buNone/>
            </a:pPr>
            <a:r>
              <a:rPr lang="en-US" altLang="en-US" sz="1200" dirty="0"/>
              <a:t>2. If (P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(x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) == P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(x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))</a:t>
            </a:r>
          </a:p>
          <a:p>
            <a:pPr marL="0" indent="0">
              <a:buNone/>
            </a:pPr>
            <a:r>
              <a:rPr lang="en-US" altLang="en-US" sz="1200" dirty="0"/>
              <a:t>    then return (“equal”)</a:t>
            </a:r>
          </a:p>
          <a:p>
            <a:pPr marL="0" indent="0">
              <a:buNone/>
            </a:pPr>
            <a:r>
              <a:rPr lang="en-US" altLang="en-US" sz="1200" dirty="0"/>
              <a:t>    else return (“not equal”).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D5F826-BC35-3A13-47F8-E89DB85C3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7374" y="5872456"/>
            <a:ext cx="3072832" cy="682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rand() gives an integer r between 0 and 2</a:t>
            </a:r>
            <a:r>
              <a:rPr lang="en-US" altLang="en-US" sz="1000" baseline="30000" dirty="0"/>
              <a:t>15</a:t>
            </a:r>
            <a:r>
              <a:rPr lang="en-US" altLang="en-US" sz="1000" dirty="0"/>
              <a:t>, which can hardly be the root of P(x) = P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(x) - P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(x) if P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(x) ≠ P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(x).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838A090F-1B33-1FB8-79B5-07698468F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42440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9200E-D25B-6CD3-0A07-D531B2F2B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CC6EB87B-7F14-C649-BFC4-70EB5876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46C19142-DD50-8365-5F93-D89E367F5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3409E71-4E6E-F1CF-8E3B-EDCA008AD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</p:spTree>
    <p:extLst>
      <p:ext uri="{BB962C8B-B14F-4D97-AF65-F5344CB8AC3E}">
        <p14:creationId xmlns:p14="http://schemas.microsoft.com/office/powerpoint/2010/main" val="2475547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A36E6-7B5C-AF7A-3830-B88153674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06A0545-893E-7064-6E68-C680E18D9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09FD62B9-52DF-B0CB-2D25-8EC03D65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E4ED38-B0E9-10CC-C366-4C4132522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3F6A8ACE-B209-E270-52E3-2C82A4368B98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174C661-1D08-E4A3-818A-FEF8977810EB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D1B785C-3437-F6DE-49B0-0041A4F359BF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CA3923A-E7DB-FE69-9759-C4D6B9635628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83886323-FA4F-F0A9-1FEC-B258C67334EB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D4EAC9A-E611-E25C-CA30-D50E3919D980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4A686D6-2920-84B3-EA4B-FA81EB4208D9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7382E71-FEAD-C7C0-C70D-BB67FEEE0D56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B6DC5C3-7815-8CB1-6237-4009FF2D51BD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71D2606-5456-1F0E-A24F-7EA4B6185494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9272D8C-1ADC-BFD5-533E-0F4E5FA780D8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FDC77D0-938E-80CD-9C30-6DDCD1220C34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78C226C-1C49-5E52-D21C-46C4146BC5EB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E27804-CAFB-0856-8855-34802A327813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2AB8F98B-BB87-1B8A-3195-ACDDC7C9691D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3171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9B966-B0C1-048F-F4CC-C44353E85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B824F481-0F8D-D71E-FAA8-21254CC2D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2FCFD6A-1FD0-ED99-174D-C1A2B1915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23FB296-E186-83C7-F0D9-CFA13EFF3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67BB06-CBBE-2119-67CF-B1B567C4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277AA1FD-6313-4D58-18D0-E7DB21810FE8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1BE5BB9-FDD4-ED53-AA2A-249EB9DF5CF5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130A2CCA-5AC8-951E-6096-7188EF94C7FB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332864E-51D0-0AEB-0F8E-405B0DFB8262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D1D77BB-8112-08B2-3352-462FA4E70919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04F9C44-CF20-F040-4C73-766FBD684200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CF4E2C3-D03E-B3B9-94B6-9238E43433A7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1D8DFA-1C2C-941E-9457-42EEF2B6F5BE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4A0B7A1-6A78-D22C-89A2-F13A9ABA28A7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04A8B20-90AB-A24D-31AB-E72C61AA9B18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6BC8A2B-66C4-A1A4-59C2-48B8219D5AFE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53087DA-7D6A-7774-6FFB-E360759D309C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8B9FD56-C4A8-2369-EF6B-1BBC86056EA7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008D0E0-A52A-6697-CFC6-E3A4EE29B341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DB30E6C3-2B55-530C-B50C-12E89EB6A456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655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C2BE8-8344-462B-B60E-2E214242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0DDC2BFA-EB4F-7D41-C3CA-3C0F5B750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A9DFFF9A-79A8-94D5-FE08-117148F2E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CF5403C-09A7-4954-888A-05ABDFC68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826E7D-B461-FD34-AB46-E6EFAF167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B3DE4F8A-BDFC-27BD-1AC8-1F73879C02FE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AB2247E-6E2E-ACC6-B398-DBCC70676B96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563CE59A-67EF-BA4C-5A58-A2DE022190FB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94DBB4F-1EF2-39AC-2AB0-B3879E87A7BD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A6B928E-5418-F2A9-FAAA-7760AB9D025A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778C267-D06C-B209-9365-F669786E0F58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40D9B76-C684-9E96-F3D7-B32BED351BC0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D5C718F-4F8E-48FF-A5CB-A4D83000A998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9D92658-D9DF-BAC1-7914-D56B3046ABE5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7384605-507F-E7DC-0CD8-B8B491F8F19C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E50421E-7148-C580-1A0E-1D3B5A110B63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CA6C5EE-6E1D-074E-8D02-7D23EE90C6A9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5CF2842-46A6-511A-C06B-CB48327B4EB5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686326-7DE6-51CF-1432-75BE19B32FA0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E0D928C7-812E-7E8F-F758-B72ECD3F097E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3">
            <a:extLst>
              <a:ext uri="{FF2B5EF4-FFF2-40B4-BE49-F238E27FC236}">
                <a16:creationId xmlns:a16="http://schemas.microsoft.com/office/drawing/2014/main" id="{B7187F11-0633-77DD-4153-0FE663999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</p:spTree>
    <p:extLst>
      <p:ext uri="{BB962C8B-B14F-4D97-AF65-F5344CB8AC3E}">
        <p14:creationId xmlns:p14="http://schemas.microsoft.com/office/powerpoint/2010/main" val="1584175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1967F-334A-9137-A013-77BE02D37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76C37144-7DD0-C747-C12B-983221C9D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CD63B08-9898-A9C1-E868-FE4B00B93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53868F-BFF8-F8D8-A58A-0821C1A31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2EFE-6EE4-E20A-B894-4179C3EB4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74A3E9C1-A060-5488-2719-DD36F487165B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473991-983B-48EA-0A49-DA4FAE73C503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DAFEA4A-563D-BB64-908E-92CB29EE5F16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35CA4E0-7300-A8D3-B90F-EC26B9048305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5BA1A65-B08E-F97A-817F-A5F12148D66A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83E2414-F646-1195-76E0-510546F2A1E7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93FEE21-5169-5DF0-9157-BE0E8B47B4F1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4E323F8-A162-5EEC-94F0-8275DCCBFE18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68A1CFF-9902-5F91-9EA7-79D7B96B8C10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9BB60EC-9CF3-03D2-2339-67B5D0E14DF9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EF793B2-BF91-BFBA-39F5-0D9827E56F2C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93F687D-087C-1173-7618-48E2B7380B3E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DAE8C0E-6990-E862-98FE-66A8CCA85603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A43213F-791E-84F2-95B6-5F5C4A1B8EF0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8612395C-8529-4576-2B8D-1EE0E56E4FA8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Diamond 26">
            <a:extLst>
              <a:ext uri="{FF2B5EF4-FFF2-40B4-BE49-F238E27FC236}">
                <a16:creationId xmlns:a16="http://schemas.microsoft.com/office/drawing/2014/main" id="{03625D5A-3A98-15E2-793E-09538EE47EE3}"/>
              </a:ext>
            </a:extLst>
          </p:cNvPr>
          <p:cNvSpPr/>
          <p:nvPr/>
        </p:nvSpPr>
        <p:spPr>
          <a:xfrm>
            <a:off x="744282" y="5213864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47E63C0-FFFC-5A17-34A4-8B7DAF9D8D8B}"/>
              </a:ext>
            </a:extLst>
          </p:cNvPr>
          <p:cNvSpPr/>
          <p:nvPr/>
        </p:nvSpPr>
        <p:spPr>
          <a:xfrm>
            <a:off x="1170411" y="51947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3CD575B-AF98-A207-DF78-628B52216050}"/>
              </a:ext>
            </a:extLst>
          </p:cNvPr>
          <p:cNvSpPr/>
          <p:nvPr/>
        </p:nvSpPr>
        <p:spPr>
          <a:xfrm>
            <a:off x="710252" y="564463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9AB5F10-4CC0-5D29-2E8E-8E193721B0DD}"/>
              </a:ext>
            </a:extLst>
          </p:cNvPr>
          <p:cNvSpPr/>
          <p:nvPr/>
        </p:nvSpPr>
        <p:spPr>
          <a:xfrm>
            <a:off x="1609855" y="564443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A3D7BA4-52A9-25CB-D9AB-62788BFCA8A7}"/>
              </a:ext>
            </a:extLst>
          </p:cNvPr>
          <p:cNvSpPr/>
          <p:nvPr/>
        </p:nvSpPr>
        <p:spPr>
          <a:xfrm>
            <a:off x="1170411" y="60891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0949DD76-F0A6-F14C-5080-AC126464867C}"/>
              </a:ext>
            </a:extLst>
          </p:cNvPr>
          <p:cNvSpPr/>
          <p:nvPr/>
        </p:nvSpPr>
        <p:spPr>
          <a:xfrm>
            <a:off x="1973840" y="5297105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93F18A9-B827-33A0-1E06-3285C46FBC83}"/>
              </a:ext>
            </a:extLst>
          </p:cNvPr>
          <p:cNvSpPr/>
          <p:nvPr/>
        </p:nvSpPr>
        <p:spPr>
          <a:xfrm>
            <a:off x="2145041" y="52668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C0C8803-3156-391A-9068-99044A19D0CD}"/>
              </a:ext>
            </a:extLst>
          </p:cNvPr>
          <p:cNvSpPr/>
          <p:nvPr/>
        </p:nvSpPr>
        <p:spPr>
          <a:xfrm>
            <a:off x="2621910" y="525829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12B9DAE-4F6E-44A6-AE6A-3F8CF555DDEE}"/>
              </a:ext>
            </a:extLst>
          </p:cNvPr>
          <p:cNvSpPr/>
          <p:nvPr/>
        </p:nvSpPr>
        <p:spPr>
          <a:xfrm>
            <a:off x="2848291" y="567106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E65669C-56FC-EA59-4EC0-7A450FD699AD}"/>
              </a:ext>
            </a:extLst>
          </p:cNvPr>
          <p:cNvSpPr/>
          <p:nvPr/>
        </p:nvSpPr>
        <p:spPr>
          <a:xfrm>
            <a:off x="1933891" y="56500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C554352-96F8-5C62-3776-5E89D8A429E9}"/>
              </a:ext>
            </a:extLst>
          </p:cNvPr>
          <p:cNvSpPr/>
          <p:nvPr/>
        </p:nvSpPr>
        <p:spPr>
          <a:xfrm>
            <a:off x="2647912" y="605750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54EC37D-E442-4050-924C-52E143D4A460}"/>
              </a:ext>
            </a:extLst>
          </p:cNvPr>
          <p:cNvSpPr/>
          <p:nvPr/>
        </p:nvSpPr>
        <p:spPr>
          <a:xfrm>
            <a:off x="2136163" y="606369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68B8F4A-4DC4-A235-23A7-4ED0A989F7C2}"/>
              </a:ext>
            </a:extLst>
          </p:cNvPr>
          <p:cNvCxnSpPr>
            <a:stCxn id="37" idx="6"/>
            <a:endCxn id="42" idx="2"/>
          </p:cNvCxnSpPr>
          <p:nvPr/>
        </p:nvCxnSpPr>
        <p:spPr>
          <a:xfrm>
            <a:off x="1689753" y="5679941"/>
            <a:ext cx="244138" cy="5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78ACE98-74F8-4B8D-430B-E2835F50899E}"/>
              </a:ext>
            </a:extLst>
          </p:cNvPr>
          <p:cNvCxnSpPr>
            <a:cxnSpLocks/>
            <a:endCxn id="42" idx="3"/>
          </p:cNvCxnSpPr>
          <p:nvPr/>
        </p:nvCxnSpPr>
        <p:spPr>
          <a:xfrm flipV="1">
            <a:off x="1244911" y="5710703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FA2C139-2B25-B20F-B00A-7290C4876864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1231922" y="5193021"/>
            <a:ext cx="913119" cy="1093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6296D0A-1AC5-D06C-E24C-CC88409CD683}"/>
              </a:ext>
            </a:extLst>
          </p:cNvPr>
          <p:cNvCxnSpPr>
            <a:cxnSpLocks/>
            <a:stCxn id="38" idx="0"/>
            <a:endCxn id="29" idx="4"/>
          </p:cNvCxnSpPr>
          <p:nvPr/>
        </p:nvCxnSpPr>
        <p:spPr>
          <a:xfrm flipV="1">
            <a:off x="1210360" y="5265767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F716312-74B2-27B1-44C6-3AFF4B5FEE79}"/>
              </a:ext>
            </a:extLst>
          </p:cNvPr>
          <p:cNvCxnSpPr>
            <a:cxnSpLocks/>
            <a:stCxn id="44" idx="7"/>
            <a:endCxn id="40" idx="3"/>
          </p:cNvCxnSpPr>
          <p:nvPr/>
        </p:nvCxnSpPr>
        <p:spPr>
          <a:xfrm flipV="1">
            <a:off x="2204360" y="5318915"/>
            <a:ext cx="429251" cy="755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CDB4D2C-F057-779F-F6B6-954E1FB2D188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2661859" y="5329316"/>
            <a:ext cx="23280" cy="7337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B8F627B-9AD2-7D74-0BE4-F7C083BA66DA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01115" y="5331329"/>
            <a:ext cx="458498" cy="736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3">
            <a:extLst>
              <a:ext uri="{FF2B5EF4-FFF2-40B4-BE49-F238E27FC236}">
                <a16:creationId xmlns:a16="http://schemas.microsoft.com/office/drawing/2014/main" id="{964A6A85-0315-A5DB-9EA8-76222176D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92" y="50007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58" name="Rectangle 3">
            <a:extLst>
              <a:ext uri="{FF2B5EF4-FFF2-40B4-BE49-F238E27FC236}">
                <a16:creationId xmlns:a16="http://schemas.microsoft.com/office/drawing/2014/main" id="{BB7DE856-B731-B28D-088D-A8C874E3C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53" y="56010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59" name="Rectangle 3">
            <a:extLst>
              <a:ext uri="{FF2B5EF4-FFF2-40B4-BE49-F238E27FC236}">
                <a16:creationId xmlns:a16="http://schemas.microsoft.com/office/drawing/2014/main" id="{F0CE72A0-C791-0AC5-DD4E-C92D944F7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65" y="61504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61" name="Rectangle 3">
            <a:extLst>
              <a:ext uri="{FF2B5EF4-FFF2-40B4-BE49-F238E27FC236}">
                <a16:creationId xmlns:a16="http://schemas.microsoft.com/office/drawing/2014/main" id="{4F415C56-C72A-2B88-87AE-FCB5A6A99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25" y="541772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62" name="Rectangle 3">
            <a:extLst>
              <a:ext uri="{FF2B5EF4-FFF2-40B4-BE49-F238E27FC236}">
                <a16:creationId xmlns:a16="http://schemas.microsoft.com/office/drawing/2014/main" id="{DEFB895A-A213-8665-6E60-E64F65EEA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824" y="50462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063" name="Rectangle 3">
            <a:extLst>
              <a:ext uri="{FF2B5EF4-FFF2-40B4-BE49-F238E27FC236}">
                <a16:creationId xmlns:a16="http://schemas.microsoft.com/office/drawing/2014/main" id="{3F3CED73-A77C-2F37-99BA-D3DAF7671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506553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64" name="Rectangle 3">
            <a:extLst>
              <a:ext uri="{FF2B5EF4-FFF2-40B4-BE49-F238E27FC236}">
                <a16:creationId xmlns:a16="http://schemas.microsoft.com/office/drawing/2014/main" id="{FD55CF7F-6F2C-F545-5788-22373FDD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519" y="55796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65" name="Rectangle 3">
            <a:extLst>
              <a:ext uri="{FF2B5EF4-FFF2-40B4-BE49-F238E27FC236}">
                <a16:creationId xmlns:a16="http://schemas.microsoft.com/office/drawing/2014/main" id="{775B14FC-A200-4546-832C-2EFDA1119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43" y="604507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66" name="Rectangle 3">
            <a:extLst>
              <a:ext uri="{FF2B5EF4-FFF2-40B4-BE49-F238E27FC236}">
                <a16:creationId xmlns:a16="http://schemas.microsoft.com/office/drawing/2014/main" id="{5AC6794A-2E6A-B8E7-EFB4-894811084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036" y="609859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069" name="Rectangle 3">
            <a:extLst>
              <a:ext uri="{FF2B5EF4-FFF2-40B4-BE49-F238E27FC236}">
                <a16:creationId xmlns:a16="http://schemas.microsoft.com/office/drawing/2014/main" id="{8778A7D0-1502-E1AC-AA90-04572551F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19" y="545592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C49A501-6772-BAC4-D596-095B91A38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</p:spTree>
    <p:extLst>
      <p:ext uri="{BB962C8B-B14F-4D97-AF65-F5344CB8AC3E}">
        <p14:creationId xmlns:p14="http://schemas.microsoft.com/office/powerpoint/2010/main" val="3597246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D75B9-D47C-339E-5CAB-ABBDD2CE8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1310116-F24E-E4EB-D0AC-1FCFAF7A6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CCA12FDD-0F87-1E08-5E19-180673810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A1D0B5B-80CD-22E8-A2D6-65041EFB7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BDC3E4-4ED1-4297-0688-7421E842B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4AB96417-E1A5-4F7F-C6A0-9DD740BC7B8C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3A396F0-9BED-1375-9429-31C8953D4713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57723013-F15A-622E-CC3A-9DC5B028EEE2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15F1803-76C5-059C-F282-23FAD77B7142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2A46158-D55F-D677-A44D-0FE66098DDB8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1396B95-4581-1060-5239-61FF627D107A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1B200C3-EE3E-D5BD-AC70-DE7551348B95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DF1AF75-B20C-BC6C-7683-56EAFA043B58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0CA7F7A-9893-F496-FF37-1900E6711218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416976C-AF0F-96AA-DBDA-72B1C416A5C1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61193C8-5D1A-5856-B4D0-F4163EA45A33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59A5B12-423C-8D20-050C-6B53D302EA35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73E3E5C-65E0-99F6-382C-1145E2AB6030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6593DB-55B7-F6A3-2C8A-A29E2E5FB680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18269BCE-003A-CF64-BBBE-EF4364E9210E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Diamond 26">
            <a:extLst>
              <a:ext uri="{FF2B5EF4-FFF2-40B4-BE49-F238E27FC236}">
                <a16:creationId xmlns:a16="http://schemas.microsoft.com/office/drawing/2014/main" id="{06EE9EB0-B5F0-4850-8906-F936A724D52B}"/>
              </a:ext>
            </a:extLst>
          </p:cNvPr>
          <p:cNvSpPr/>
          <p:nvPr/>
        </p:nvSpPr>
        <p:spPr>
          <a:xfrm>
            <a:off x="744282" y="5213864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B3C4C2B-6A90-42AD-51C9-BC397068EF22}"/>
              </a:ext>
            </a:extLst>
          </p:cNvPr>
          <p:cNvSpPr/>
          <p:nvPr/>
        </p:nvSpPr>
        <p:spPr>
          <a:xfrm>
            <a:off x="1170411" y="51947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E48D1D3-1AF4-1050-208F-FC4130FEF1B1}"/>
              </a:ext>
            </a:extLst>
          </p:cNvPr>
          <p:cNvSpPr/>
          <p:nvPr/>
        </p:nvSpPr>
        <p:spPr>
          <a:xfrm>
            <a:off x="710252" y="564463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37E7A68-CA1A-A303-86CB-3DEEB1FAE8E9}"/>
              </a:ext>
            </a:extLst>
          </p:cNvPr>
          <p:cNvSpPr/>
          <p:nvPr/>
        </p:nvSpPr>
        <p:spPr>
          <a:xfrm>
            <a:off x="1609855" y="564443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9E267A3-4126-C34C-4AFC-C80B70035423}"/>
              </a:ext>
            </a:extLst>
          </p:cNvPr>
          <p:cNvSpPr/>
          <p:nvPr/>
        </p:nvSpPr>
        <p:spPr>
          <a:xfrm>
            <a:off x="1170411" y="60891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BAAF6846-2661-1A02-22D0-AFC555DF29DD}"/>
              </a:ext>
            </a:extLst>
          </p:cNvPr>
          <p:cNvSpPr/>
          <p:nvPr/>
        </p:nvSpPr>
        <p:spPr>
          <a:xfrm>
            <a:off x="1973840" y="5297105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FD6FCDA-18B3-E6AF-6763-0558749B5E4F}"/>
              </a:ext>
            </a:extLst>
          </p:cNvPr>
          <p:cNvSpPr/>
          <p:nvPr/>
        </p:nvSpPr>
        <p:spPr>
          <a:xfrm>
            <a:off x="2145041" y="52668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4AF90AA-9579-D345-363D-8689A198B23F}"/>
              </a:ext>
            </a:extLst>
          </p:cNvPr>
          <p:cNvSpPr/>
          <p:nvPr/>
        </p:nvSpPr>
        <p:spPr>
          <a:xfrm>
            <a:off x="2621910" y="525829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0E82388-7F9B-2E8E-E7EA-BEA27921F5DB}"/>
              </a:ext>
            </a:extLst>
          </p:cNvPr>
          <p:cNvSpPr/>
          <p:nvPr/>
        </p:nvSpPr>
        <p:spPr>
          <a:xfrm>
            <a:off x="2848291" y="567106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ACA832F-BF99-498E-C5FB-63D3674FCD68}"/>
              </a:ext>
            </a:extLst>
          </p:cNvPr>
          <p:cNvSpPr/>
          <p:nvPr/>
        </p:nvSpPr>
        <p:spPr>
          <a:xfrm>
            <a:off x="1933891" y="56500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DE2AD7F-6EF2-A404-964F-7FDAD6D0035C}"/>
              </a:ext>
            </a:extLst>
          </p:cNvPr>
          <p:cNvSpPr/>
          <p:nvPr/>
        </p:nvSpPr>
        <p:spPr>
          <a:xfrm>
            <a:off x="2647912" y="605750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459C7C6-D24C-2C78-96E7-1529666AB5FE}"/>
              </a:ext>
            </a:extLst>
          </p:cNvPr>
          <p:cNvSpPr/>
          <p:nvPr/>
        </p:nvSpPr>
        <p:spPr>
          <a:xfrm>
            <a:off x="2136163" y="606369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4F805F6-F583-4FBA-3733-50505E0B8CDB}"/>
              </a:ext>
            </a:extLst>
          </p:cNvPr>
          <p:cNvCxnSpPr>
            <a:stCxn id="37" idx="6"/>
            <a:endCxn id="42" idx="2"/>
          </p:cNvCxnSpPr>
          <p:nvPr/>
        </p:nvCxnSpPr>
        <p:spPr>
          <a:xfrm>
            <a:off x="1689753" y="5679941"/>
            <a:ext cx="244138" cy="5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9FED435-3CBC-5BE1-457D-1039BB199727}"/>
              </a:ext>
            </a:extLst>
          </p:cNvPr>
          <p:cNvCxnSpPr>
            <a:cxnSpLocks/>
            <a:endCxn id="42" idx="3"/>
          </p:cNvCxnSpPr>
          <p:nvPr/>
        </p:nvCxnSpPr>
        <p:spPr>
          <a:xfrm flipV="1">
            <a:off x="1244911" y="5710703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D4CD41E-179D-60DB-9871-F88689B1BDFB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1231922" y="5193021"/>
            <a:ext cx="913119" cy="1093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38A0D47-3CF1-B058-F585-7866AD7EC447}"/>
              </a:ext>
            </a:extLst>
          </p:cNvPr>
          <p:cNvCxnSpPr>
            <a:cxnSpLocks/>
            <a:stCxn id="38" idx="0"/>
            <a:endCxn id="29" idx="4"/>
          </p:cNvCxnSpPr>
          <p:nvPr/>
        </p:nvCxnSpPr>
        <p:spPr>
          <a:xfrm flipV="1">
            <a:off x="1210360" y="5265767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2BFB1BF-CF67-AA7F-295E-A9849D50B515}"/>
              </a:ext>
            </a:extLst>
          </p:cNvPr>
          <p:cNvCxnSpPr>
            <a:cxnSpLocks/>
            <a:stCxn id="44" idx="7"/>
            <a:endCxn id="40" idx="3"/>
          </p:cNvCxnSpPr>
          <p:nvPr/>
        </p:nvCxnSpPr>
        <p:spPr>
          <a:xfrm flipV="1">
            <a:off x="2204360" y="5318915"/>
            <a:ext cx="429251" cy="755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D804E1A-9A9E-6508-8B51-9E7A9B945723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2661859" y="5329316"/>
            <a:ext cx="23280" cy="7337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B05993F-8104-92B1-CEE9-DD0DD9019E02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01115" y="5331329"/>
            <a:ext cx="458498" cy="736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3">
            <a:extLst>
              <a:ext uri="{FF2B5EF4-FFF2-40B4-BE49-F238E27FC236}">
                <a16:creationId xmlns:a16="http://schemas.microsoft.com/office/drawing/2014/main" id="{AF87B4D9-9E1B-BA98-89FF-7A4C39BDF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92" y="50007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58" name="Rectangle 3">
            <a:extLst>
              <a:ext uri="{FF2B5EF4-FFF2-40B4-BE49-F238E27FC236}">
                <a16:creationId xmlns:a16="http://schemas.microsoft.com/office/drawing/2014/main" id="{25280647-CE00-8FA3-2F66-A308C710E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53" y="56010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59" name="Rectangle 3">
            <a:extLst>
              <a:ext uri="{FF2B5EF4-FFF2-40B4-BE49-F238E27FC236}">
                <a16:creationId xmlns:a16="http://schemas.microsoft.com/office/drawing/2014/main" id="{8F109443-1578-E35F-D1C0-33F60840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65" y="61504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61" name="Rectangle 3">
            <a:extLst>
              <a:ext uri="{FF2B5EF4-FFF2-40B4-BE49-F238E27FC236}">
                <a16:creationId xmlns:a16="http://schemas.microsoft.com/office/drawing/2014/main" id="{6B5168F0-80CB-B168-5652-E0E2370A6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25" y="541772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62" name="Rectangle 3">
            <a:extLst>
              <a:ext uri="{FF2B5EF4-FFF2-40B4-BE49-F238E27FC236}">
                <a16:creationId xmlns:a16="http://schemas.microsoft.com/office/drawing/2014/main" id="{7843CE63-2F82-A691-0F4A-F1DEE46B7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824" y="50462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063" name="Rectangle 3">
            <a:extLst>
              <a:ext uri="{FF2B5EF4-FFF2-40B4-BE49-F238E27FC236}">
                <a16:creationId xmlns:a16="http://schemas.microsoft.com/office/drawing/2014/main" id="{AB48950D-D3EB-30A9-682C-A91E2159D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506553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64" name="Rectangle 3">
            <a:extLst>
              <a:ext uri="{FF2B5EF4-FFF2-40B4-BE49-F238E27FC236}">
                <a16:creationId xmlns:a16="http://schemas.microsoft.com/office/drawing/2014/main" id="{FA296BBD-CFEE-3AA8-DB53-33651BFF9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519" y="55796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65" name="Rectangle 3">
            <a:extLst>
              <a:ext uri="{FF2B5EF4-FFF2-40B4-BE49-F238E27FC236}">
                <a16:creationId xmlns:a16="http://schemas.microsoft.com/office/drawing/2014/main" id="{9C826116-10C5-92AE-F34B-D14EE7961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43" y="604507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66" name="Rectangle 3">
            <a:extLst>
              <a:ext uri="{FF2B5EF4-FFF2-40B4-BE49-F238E27FC236}">
                <a16:creationId xmlns:a16="http://schemas.microsoft.com/office/drawing/2014/main" id="{DF6FEB77-DD25-4204-0341-4E7741FA6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036" y="609859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069" name="Rectangle 3">
            <a:extLst>
              <a:ext uri="{FF2B5EF4-FFF2-40B4-BE49-F238E27FC236}">
                <a16:creationId xmlns:a16="http://schemas.microsoft.com/office/drawing/2014/main" id="{17B237A1-166A-5500-B5D6-213F79895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19" y="545592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07202CA-E1AF-0FF8-DA92-B04B9186C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</p:spTree>
    <p:extLst>
      <p:ext uri="{BB962C8B-B14F-4D97-AF65-F5344CB8AC3E}">
        <p14:creationId xmlns:p14="http://schemas.microsoft.com/office/powerpoint/2010/main" val="4088346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74405-F2B2-74BB-745E-05891874F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63CC5834-E2D6-1D46-C4BD-7C923F4AB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97FEEA9-6B52-D5F7-791D-D36D29C00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EEE1C68-10FC-1803-15A7-93BEFF0FB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FA625-0CB0-4B11-C2AE-DA64B0F1D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52D15793-98B3-BEDE-EC96-9CC63C43A59C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2D2C470-C0F8-9DAA-E562-C85F8E71D27A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BC11709-21B8-4B3E-E160-E9E6B3028E2A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583666E-1C41-50B3-62D4-2A91A8C137DA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820C250-A528-7D1E-B22C-3FDAD1F57C80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16A13D5-4CF8-17E3-7414-4EAF80352535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F348647-E7E3-B17E-AE99-A1EEFF14959F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865CDFA-D2C8-9967-6295-7FC3C5A59B93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7829E84-EF26-7F03-91B7-8652707DB0FB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13F0B74-541D-63B9-FE8F-6DA89F26F0A8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0B2C95A-B693-AC78-20CD-8E01DD9E5F58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E3F88E0-DD3B-060F-568D-E532690193AC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08A937D-5991-AC5A-637D-89FD709E8430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5A6F0FE-8A8D-7C57-966B-FFFEB1FE0479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B28CCBA7-6E14-D0C6-71D4-5B8551CA30EB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Diamond 26">
            <a:extLst>
              <a:ext uri="{FF2B5EF4-FFF2-40B4-BE49-F238E27FC236}">
                <a16:creationId xmlns:a16="http://schemas.microsoft.com/office/drawing/2014/main" id="{741CCBCC-055E-6F33-8F47-0163B6F2BE8E}"/>
              </a:ext>
            </a:extLst>
          </p:cNvPr>
          <p:cNvSpPr/>
          <p:nvPr/>
        </p:nvSpPr>
        <p:spPr>
          <a:xfrm>
            <a:off x="744282" y="5213864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91FA12F-A5A1-221C-CD07-73093E54E88D}"/>
              </a:ext>
            </a:extLst>
          </p:cNvPr>
          <p:cNvSpPr/>
          <p:nvPr/>
        </p:nvSpPr>
        <p:spPr>
          <a:xfrm>
            <a:off x="1170411" y="51947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7EC8A97-1244-F62C-821B-3F037C12D573}"/>
              </a:ext>
            </a:extLst>
          </p:cNvPr>
          <p:cNvSpPr/>
          <p:nvPr/>
        </p:nvSpPr>
        <p:spPr>
          <a:xfrm>
            <a:off x="710252" y="564463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63B733-9AC4-5967-3025-3A06070A7C0F}"/>
              </a:ext>
            </a:extLst>
          </p:cNvPr>
          <p:cNvSpPr/>
          <p:nvPr/>
        </p:nvSpPr>
        <p:spPr>
          <a:xfrm>
            <a:off x="1609855" y="564443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3FA6D81-85DF-7419-B6C6-BBB4A55E96CE}"/>
              </a:ext>
            </a:extLst>
          </p:cNvPr>
          <p:cNvSpPr/>
          <p:nvPr/>
        </p:nvSpPr>
        <p:spPr>
          <a:xfrm>
            <a:off x="1170411" y="60891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B552D695-9280-C963-A866-F0092E477CFA}"/>
              </a:ext>
            </a:extLst>
          </p:cNvPr>
          <p:cNvSpPr/>
          <p:nvPr/>
        </p:nvSpPr>
        <p:spPr>
          <a:xfrm>
            <a:off x="1973840" y="5297105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F6796FC-3B3C-3BB9-93D8-1A0DDFD5ADF0}"/>
              </a:ext>
            </a:extLst>
          </p:cNvPr>
          <p:cNvSpPr/>
          <p:nvPr/>
        </p:nvSpPr>
        <p:spPr>
          <a:xfrm>
            <a:off x="2145041" y="52668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82F683C-19B8-183F-FD33-B49E23C56A16}"/>
              </a:ext>
            </a:extLst>
          </p:cNvPr>
          <p:cNvSpPr/>
          <p:nvPr/>
        </p:nvSpPr>
        <p:spPr>
          <a:xfrm>
            <a:off x="2621910" y="525829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0E8C59-7B3A-10DC-5458-8A2B557466BD}"/>
              </a:ext>
            </a:extLst>
          </p:cNvPr>
          <p:cNvSpPr/>
          <p:nvPr/>
        </p:nvSpPr>
        <p:spPr>
          <a:xfrm>
            <a:off x="2848291" y="567106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0E455C6-DFB2-1D5F-486F-4A59DD8F6E48}"/>
              </a:ext>
            </a:extLst>
          </p:cNvPr>
          <p:cNvSpPr/>
          <p:nvPr/>
        </p:nvSpPr>
        <p:spPr>
          <a:xfrm>
            <a:off x="1933891" y="56500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8FC533-4882-50AB-E368-B0D3C76E69E5}"/>
              </a:ext>
            </a:extLst>
          </p:cNvPr>
          <p:cNvSpPr/>
          <p:nvPr/>
        </p:nvSpPr>
        <p:spPr>
          <a:xfrm>
            <a:off x="2647912" y="605750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4EAED1F-CFAE-461E-0108-8FE0939DA0DB}"/>
              </a:ext>
            </a:extLst>
          </p:cNvPr>
          <p:cNvSpPr/>
          <p:nvPr/>
        </p:nvSpPr>
        <p:spPr>
          <a:xfrm>
            <a:off x="2136163" y="606369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A49F87D-2538-02C4-26D6-234FFAAB56F4}"/>
              </a:ext>
            </a:extLst>
          </p:cNvPr>
          <p:cNvCxnSpPr>
            <a:stCxn id="37" idx="6"/>
            <a:endCxn id="42" idx="2"/>
          </p:cNvCxnSpPr>
          <p:nvPr/>
        </p:nvCxnSpPr>
        <p:spPr>
          <a:xfrm>
            <a:off x="1689753" y="5679941"/>
            <a:ext cx="244138" cy="5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8B647E6-327E-4B26-3B2E-18A4CF384A70}"/>
              </a:ext>
            </a:extLst>
          </p:cNvPr>
          <p:cNvCxnSpPr>
            <a:cxnSpLocks/>
            <a:endCxn id="42" idx="3"/>
          </p:cNvCxnSpPr>
          <p:nvPr/>
        </p:nvCxnSpPr>
        <p:spPr>
          <a:xfrm flipV="1">
            <a:off x="1244911" y="5710703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87AAD67-20CC-4B53-E6FF-476C2C362B99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1231922" y="5193021"/>
            <a:ext cx="913119" cy="1093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07C68E8-1AAE-F05E-EAD0-3BCE6490A3C9}"/>
              </a:ext>
            </a:extLst>
          </p:cNvPr>
          <p:cNvCxnSpPr>
            <a:cxnSpLocks/>
            <a:stCxn id="38" idx="0"/>
            <a:endCxn id="29" idx="4"/>
          </p:cNvCxnSpPr>
          <p:nvPr/>
        </p:nvCxnSpPr>
        <p:spPr>
          <a:xfrm flipV="1">
            <a:off x="1210360" y="5265767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D787E7D-AD38-F409-7CA0-9AB6D5115A68}"/>
              </a:ext>
            </a:extLst>
          </p:cNvPr>
          <p:cNvCxnSpPr>
            <a:cxnSpLocks/>
            <a:stCxn id="44" idx="7"/>
            <a:endCxn id="40" idx="3"/>
          </p:cNvCxnSpPr>
          <p:nvPr/>
        </p:nvCxnSpPr>
        <p:spPr>
          <a:xfrm flipV="1">
            <a:off x="2204360" y="5318915"/>
            <a:ext cx="429251" cy="755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E6B568E-6F48-BE9B-B487-C424BBD1CBA6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2661859" y="5329316"/>
            <a:ext cx="23280" cy="7337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6939ED5-83E8-C03F-16A7-5B441BC61D4A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01115" y="5331329"/>
            <a:ext cx="458498" cy="736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3">
            <a:extLst>
              <a:ext uri="{FF2B5EF4-FFF2-40B4-BE49-F238E27FC236}">
                <a16:creationId xmlns:a16="http://schemas.microsoft.com/office/drawing/2014/main" id="{29D5DA19-89C9-8CC9-1453-6567CAE12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92" y="50007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58" name="Rectangle 3">
            <a:extLst>
              <a:ext uri="{FF2B5EF4-FFF2-40B4-BE49-F238E27FC236}">
                <a16:creationId xmlns:a16="http://schemas.microsoft.com/office/drawing/2014/main" id="{BC86D145-2F14-284F-AD81-6BEA3EB1B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53" y="56010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59" name="Rectangle 3">
            <a:extLst>
              <a:ext uri="{FF2B5EF4-FFF2-40B4-BE49-F238E27FC236}">
                <a16:creationId xmlns:a16="http://schemas.microsoft.com/office/drawing/2014/main" id="{F8E9470A-1DA0-FEC5-D956-99E009FA5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65" y="61504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61" name="Rectangle 3">
            <a:extLst>
              <a:ext uri="{FF2B5EF4-FFF2-40B4-BE49-F238E27FC236}">
                <a16:creationId xmlns:a16="http://schemas.microsoft.com/office/drawing/2014/main" id="{D97923D4-991E-1231-EE52-3B6AC2ED9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25" y="541772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62" name="Rectangle 3">
            <a:extLst>
              <a:ext uri="{FF2B5EF4-FFF2-40B4-BE49-F238E27FC236}">
                <a16:creationId xmlns:a16="http://schemas.microsoft.com/office/drawing/2014/main" id="{D47D5E26-57A1-74BD-2052-FF7D7D9BC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824" y="50462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063" name="Rectangle 3">
            <a:extLst>
              <a:ext uri="{FF2B5EF4-FFF2-40B4-BE49-F238E27FC236}">
                <a16:creationId xmlns:a16="http://schemas.microsoft.com/office/drawing/2014/main" id="{18512CD2-E4B9-6F74-D0CC-4E616F5CB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506553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64" name="Rectangle 3">
            <a:extLst>
              <a:ext uri="{FF2B5EF4-FFF2-40B4-BE49-F238E27FC236}">
                <a16:creationId xmlns:a16="http://schemas.microsoft.com/office/drawing/2014/main" id="{32668207-E492-D63C-4719-56956447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519" y="55796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65" name="Rectangle 3">
            <a:extLst>
              <a:ext uri="{FF2B5EF4-FFF2-40B4-BE49-F238E27FC236}">
                <a16:creationId xmlns:a16="http://schemas.microsoft.com/office/drawing/2014/main" id="{8406069A-1B84-5169-2E94-7B2B5A679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43" y="604507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66" name="Rectangle 3">
            <a:extLst>
              <a:ext uri="{FF2B5EF4-FFF2-40B4-BE49-F238E27FC236}">
                <a16:creationId xmlns:a16="http://schemas.microsoft.com/office/drawing/2014/main" id="{8331FD18-97DC-C555-3865-D610B0555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036" y="609859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069" name="Rectangle 3">
            <a:extLst>
              <a:ext uri="{FF2B5EF4-FFF2-40B4-BE49-F238E27FC236}">
                <a16:creationId xmlns:a16="http://schemas.microsoft.com/office/drawing/2014/main" id="{A461B4D9-C442-1BBD-D357-590577131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19" y="545592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41EEC6FE-91B5-A13A-E0D4-69FDE9543808}"/>
              </a:ext>
            </a:extLst>
          </p:cNvPr>
          <p:cNvCxnSpPr>
            <a:cxnSpLocks/>
            <a:stCxn id="1032" idx="0"/>
            <a:endCxn id="1046" idx="2"/>
          </p:cNvCxnSpPr>
          <p:nvPr/>
        </p:nvCxnSpPr>
        <p:spPr>
          <a:xfrm flipV="1">
            <a:off x="4155340" y="5888344"/>
            <a:ext cx="348329" cy="101609"/>
          </a:xfrm>
          <a:prstGeom prst="lin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Diamond 1028">
            <a:extLst>
              <a:ext uri="{FF2B5EF4-FFF2-40B4-BE49-F238E27FC236}">
                <a16:creationId xmlns:a16="http://schemas.microsoft.com/office/drawing/2014/main" id="{5FE39588-7663-081D-4F6E-5256FEE8EDB2}"/>
              </a:ext>
            </a:extLst>
          </p:cNvPr>
          <p:cNvSpPr/>
          <p:nvPr/>
        </p:nvSpPr>
        <p:spPr>
          <a:xfrm rot="4328655">
            <a:off x="3535323" y="5114193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Oval 1030">
            <a:extLst>
              <a:ext uri="{FF2B5EF4-FFF2-40B4-BE49-F238E27FC236}">
                <a16:creationId xmlns:a16="http://schemas.microsoft.com/office/drawing/2014/main" id="{41CE2F65-5C8A-7176-C553-2C74E3BC5EB1}"/>
              </a:ext>
            </a:extLst>
          </p:cNvPr>
          <p:cNvSpPr/>
          <p:nvPr/>
        </p:nvSpPr>
        <p:spPr>
          <a:xfrm rot="4328655">
            <a:off x="3805558" y="510912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153D2A56-4412-65B4-2D82-D8051D601D25}"/>
              </a:ext>
            </a:extLst>
          </p:cNvPr>
          <p:cNvSpPr/>
          <p:nvPr/>
        </p:nvSpPr>
        <p:spPr>
          <a:xfrm rot="4328655">
            <a:off x="4081591" y="5965331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2B04437B-16E7-D28E-E571-0B04B2D60B6E}"/>
              </a:ext>
            </a:extLst>
          </p:cNvPr>
          <p:cNvSpPr/>
          <p:nvPr/>
        </p:nvSpPr>
        <p:spPr>
          <a:xfrm rot="4328655">
            <a:off x="3523553" y="568341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B1403250-D992-5CB6-AE23-A89FBF6E450C}"/>
              </a:ext>
            </a:extLst>
          </p:cNvPr>
          <p:cNvCxnSpPr>
            <a:cxnSpLocks/>
            <a:stCxn id="1033" idx="0"/>
          </p:cNvCxnSpPr>
          <p:nvPr/>
        </p:nvCxnSpPr>
        <p:spPr>
          <a:xfrm rot="4328655" flipV="1">
            <a:off x="3989161" y="5170114"/>
            <a:ext cx="0" cy="823379"/>
          </a:xfrm>
          <a:prstGeom prst="lin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Hexagon 1041">
            <a:extLst>
              <a:ext uri="{FF2B5EF4-FFF2-40B4-BE49-F238E27FC236}">
                <a16:creationId xmlns:a16="http://schemas.microsoft.com/office/drawing/2014/main" id="{76518D46-BC4A-9011-611A-BC9274F2FBC8}"/>
              </a:ext>
            </a:extLst>
          </p:cNvPr>
          <p:cNvSpPr/>
          <p:nvPr/>
        </p:nvSpPr>
        <p:spPr>
          <a:xfrm rot="19184407">
            <a:off x="4433676" y="5175702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Oval 1042">
            <a:extLst>
              <a:ext uri="{FF2B5EF4-FFF2-40B4-BE49-F238E27FC236}">
                <a16:creationId xmlns:a16="http://schemas.microsoft.com/office/drawing/2014/main" id="{C1137619-7832-DBAB-7612-269B52F4C71D}"/>
              </a:ext>
            </a:extLst>
          </p:cNvPr>
          <p:cNvSpPr/>
          <p:nvPr/>
        </p:nvSpPr>
        <p:spPr>
          <a:xfrm rot="19184407">
            <a:off x="4407683" y="5398119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22B5AF4E-32B4-1BEC-4E89-91A1C5D1835F}"/>
              </a:ext>
            </a:extLst>
          </p:cNvPr>
          <p:cNvSpPr/>
          <p:nvPr/>
        </p:nvSpPr>
        <p:spPr>
          <a:xfrm rot="19184407">
            <a:off x="4766052" y="508339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Oval 1044">
            <a:extLst>
              <a:ext uri="{FF2B5EF4-FFF2-40B4-BE49-F238E27FC236}">
                <a16:creationId xmlns:a16="http://schemas.microsoft.com/office/drawing/2014/main" id="{17B41A2B-DE69-305E-028D-6DC6DF7697B7}"/>
              </a:ext>
            </a:extLst>
          </p:cNvPr>
          <p:cNvSpPr/>
          <p:nvPr/>
        </p:nvSpPr>
        <p:spPr>
          <a:xfrm rot="19184407">
            <a:off x="5205563" y="5252091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Oval 1045">
            <a:extLst>
              <a:ext uri="{FF2B5EF4-FFF2-40B4-BE49-F238E27FC236}">
                <a16:creationId xmlns:a16="http://schemas.microsoft.com/office/drawing/2014/main" id="{A4D2D78A-4FD1-3A4E-E3D6-EB3C7549BF49}"/>
              </a:ext>
            </a:extLst>
          </p:cNvPr>
          <p:cNvSpPr/>
          <p:nvPr/>
        </p:nvSpPr>
        <p:spPr>
          <a:xfrm rot="19184407">
            <a:off x="4494206" y="582701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3ED92E42-F79E-E056-A0BE-54D026C2F665}"/>
              </a:ext>
            </a:extLst>
          </p:cNvPr>
          <p:cNvSpPr/>
          <p:nvPr/>
        </p:nvSpPr>
        <p:spPr>
          <a:xfrm rot="19184407">
            <a:off x="5302391" y="567649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5E532C88-1691-936B-0425-3B0ECC7BF08A}"/>
              </a:ext>
            </a:extLst>
          </p:cNvPr>
          <p:cNvSpPr/>
          <p:nvPr/>
        </p:nvSpPr>
        <p:spPr>
          <a:xfrm rot="19184407">
            <a:off x="4915862" y="6011931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B360663B-961F-7B24-DA3B-9B7D69CFBC06}"/>
              </a:ext>
            </a:extLst>
          </p:cNvPr>
          <p:cNvSpPr/>
          <p:nvPr/>
        </p:nvSpPr>
        <p:spPr>
          <a:xfrm>
            <a:off x="3573051" y="5752224"/>
            <a:ext cx="1358284" cy="501067"/>
          </a:xfrm>
          <a:custGeom>
            <a:avLst/>
            <a:gdLst>
              <a:gd name="connsiteX0" fmla="*/ 0 w 1358284"/>
              <a:gd name="connsiteY0" fmla="*/ 0 h 501067"/>
              <a:gd name="connsiteX1" fmla="*/ 408373 w 1358284"/>
              <a:gd name="connsiteY1" fmla="*/ 488271 h 501067"/>
              <a:gd name="connsiteX2" fmla="*/ 1358284 w 1358284"/>
              <a:gd name="connsiteY2" fmla="*/ 310718 h 5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284" h="501067">
                <a:moveTo>
                  <a:pt x="0" y="0"/>
                </a:moveTo>
                <a:cubicBezTo>
                  <a:pt x="90996" y="218242"/>
                  <a:pt x="181992" y="436485"/>
                  <a:pt x="408373" y="488271"/>
                </a:cubicBezTo>
                <a:cubicBezTo>
                  <a:pt x="634754" y="540057"/>
                  <a:pt x="996519" y="425387"/>
                  <a:pt x="1358284" y="31071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67" name="Rectangle 3">
            <a:extLst>
              <a:ext uri="{FF2B5EF4-FFF2-40B4-BE49-F238E27FC236}">
                <a16:creationId xmlns:a16="http://schemas.microsoft.com/office/drawing/2014/main" id="{65180233-407B-1704-9068-7B0041B57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232" y="5168256"/>
            <a:ext cx="37883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1,6</a:t>
            </a:r>
          </a:p>
        </p:txBody>
      </p:sp>
      <p:sp>
        <p:nvSpPr>
          <p:cNvPr id="1068" name="Rectangle 3">
            <a:extLst>
              <a:ext uri="{FF2B5EF4-FFF2-40B4-BE49-F238E27FC236}">
                <a16:creationId xmlns:a16="http://schemas.microsoft.com/office/drawing/2014/main" id="{01EFB7D9-B889-F6CF-6C62-EE389A58E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593" y="4975125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70" name="Rectangle 3">
            <a:extLst>
              <a:ext uri="{FF2B5EF4-FFF2-40B4-BE49-F238E27FC236}">
                <a16:creationId xmlns:a16="http://schemas.microsoft.com/office/drawing/2014/main" id="{3693FBB4-E207-981A-5C78-C38B9EC0D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700" y="5702306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73" name="Rectangle 3">
            <a:extLst>
              <a:ext uri="{FF2B5EF4-FFF2-40B4-BE49-F238E27FC236}">
                <a16:creationId xmlns:a16="http://schemas.microsoft.com/office/drawing/2014/main" id="{C6AD793B-E900-7F57-2C6C-324582954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253" y="563691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74" name="Rectangle 3">
            <a:extLst>
              <a:ext uri="{FF2B5EF4-FFF2-40B4-BE49-F238E27FC236}">
                <a16:creationId xmlns:a16="http://schemas.microsoft.com/office/drawing/2014/main" id="{22CEC055-00DF-0049-62A3-F16682BD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653" y="6054291"/>
            <a:ext cx="334521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FEEC2035-0715-C011-E915-4AEEFE211EE9}"/>
              </a:ext>
            </a:extLst>
          </p:cNvPr>
          <p:cNvCxnSpPr>
            <a:cxnSpLocks/>
            <a:stCxn id="1048" idx="7"/>
            <a:endCxn id="1044" idx="3"/>
          </p:cNvCxnSpPr>
          <p:nvPr/>
        </p:nvCxnSpPr>
        <p:spPr>
          <a:xfrm rot="19184407" flipV="1">
            <a:off x="4666280" y="5205585"/>
            <a:ext cx="429251" cy="755179"/>
          </a:xfrm>
          <a:prstGeom prst="lin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BF2028D5-F6F9-2A0B-72C8-8D5BE899A3BD}"/>
              </a:ext>
            </a:extLst>
          </p:cNvPr>
          <p:cNvCxnSpPr>
            <a:cxnSpLocks/>
            <a:endCxn id="1044" idx="4"/>
          </p:cNvCxnSpPr>
          <p:nvPr/>
        </p:nvCxnSpPr>
        <p:spPr>
          <a:xfrm rot="19184407" flipH="1" flipV="1">
            <a:off x="5063292" y="5051578"/>
            <a:ext cx="23280" cy="733764"/>
          </a:xfrm>
          <a:prstGeom prst="lin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21057041-E101-7C5C-FC1E-2525A94CC558}"/>
              </a:ext>
            </a:extLst>
          </p:cNvPr>
          <p:cNvCxnSpPr>
            <a:cxnSpLocks/>
            <a:stCxn id="1047" idx="1"/>
          </p:cNvCxnSpPr>
          <p:nvPr/>
        </p:nvCxnSpPr>
        <p:spPr>
          <a:xfrm rot="19184407" flipH="1" flipV="1">
            <a:off x="4662353" y="5209908"/>
            <a:ext cx="458498" cy="736580"/>
          </a:xfrm>
          <a:prstGeom prst="lin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1" name="Rectangle 3">
            <a:extLst>
              <a:ext uri="{FF2B5EF4-FFF2-40B4-BE49-F238E27FC236}">
                <a16:creationId xmlns:a16="http://schemas.microsoft.com/office/drawing/2014/main" id="{78BED256-6648-A899-2246-295E402E8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1530" y="491229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72" name="Rectangle 3">
            <a:extLst>
              <a:ext uri="{FF2B5EF4-FFF2-40B4-BE49-F238E27FC236}">
                <a16:creationId xmlns:a16="http://schemas.microsoft.com/office/drawing/2014/main" id="{6E28BE22-B1F8-1D37-0251-4970719EC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818" y="5111366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75" name="Rectangle 3">
            <a:extLst>
              <a:ext uri="{FF2B5EF4-FFF2-40B4-BE49-F238E27FC236}">
                <a16:creationId xmlns:a16="http://schemas.microsoft.com/office/drawing/2014/main" id="{5D964E40-9E79-01CF-0FD0-333956894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768" y="5677456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sp>
        <p:nvSpPr>
          <p:cNvPr id="1076" name="Rectangle 3">
            <a:extLst>
              <a:ext uri="{FF2B5EF4-FFF2-40B4-BE49-F238E27FC236}">
                <a16:creationId xmlns:a16="http://schemas.microsoft.com/office/drawing/2014/main" id="{998766DB-8AB4-0A2A-1B7D-1E24A8536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740" y="5960202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77" name="Rectangle 3">
            <a:extLst>
              <a:ext uri="{FF2B5EF4-FFF2-40B4-BE49-F238E27FC236}">
                <a16:creationId xmlns:a16="http://schemas.microsoft.com/office/drawing/2014/main" id="{1C19CE34-2FF9-2A2B-4D8B-7CEDBDC55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301" y="6347095"/>
            <a:ext cx="1538392" cy="2554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Contract edge [1,6]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5325DC8-8D49-985F-19ED-F91F7FF1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</p:spTree>
    <p:extLst>
      <p:ext uri="{BB962C8B-B14F-4D97-AF65-F5344CB8AC3E}">
        <p14:creationId xmlns:p14="http://schemas.microsoft.com/office/powerpoint/2010/main" val="1298537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038E0-27A8-AE5F-1E41-3BFA02F40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80127035-32D5-30EA-97A2-4B5A92ED2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FC71F562-4E51-D56B-19E0-418A01680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C66049A-0F38-522F-5EE8-B685E2A6C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95D93-1081-176E-0D5C-71F90CFB7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3EE518D8-097D-E2D8-195B-61111ED26E42}"/>
              </a:ext>
            </a:extLst>
          </p:cNvPr>
          <p:cNvGrpSpPr/>
          <p:nvPr/>
        </p:nvGrpSpPr>
        <p:grpSpPr>
          <a:xfrm>
            <a:off x="1841563" y="2712526"/>
            <a:ext cx="5061538" cy="985482"/>
            <a:chOff x="1842116" y="2818660"/>
            <a:chExt cx="5061538" cy="98548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8D049EA-3F86-B5CA-CB1D-E5A4A046A546}"/>
                </a:ext>
              </a:extLst>
            </p:cNvPr>
            <p:cNvGrpSpPr/>
            <p:nvPr/>
          </p:nvGrpSpPr>
          <p:grpSpPr>
            <a:xfrm>
              <a:off x="1842116" y="2818660"/>
              <a:ext cx="1731146" cy="985482"/>
              <a:chOff x="2707689" y="2889621"/>
              <a:chExt cx="1731146" cy="98548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5315126-942F-BDFA-A781-C9E7D72282D7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936B944-AE70-6085-14A5-69D1F6CDAAEB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85BF9C45-5BAE-FE2E-C603-5B01CCA92E9E}"/>
                  </a:ext>
                </a:extLst>
              </p:cNvPr>
              <p:cNvCxnSpPr>
                <a:stCxn id="5" idx="6"/>
                <a:endCxn id="7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46DF53A-1F6F-93DD-ECE0-6C5435B00D6F}"/>
                  </a:ext>
                </a:extLst>
              </p:cNvPr>
              <p:cNvCxnSpPr>
                <a:stCxn id="5" idx="6"/>
                <a:endCxn id="7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A522D54-DEFA-6EF2-CBC0-225AE550B665}"/>
                  </a:ext>
                </a:extLst>
              </p:cNvPr>
              <p:cNvCxnSpPr>
                <a:cxnSpLocks/>
                <a:stCxn id="5" idx="5"/>
                <a:endCxn id="7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7EC6F8-487B-B1F4-D7AC-77C91AFC6F6E}"/>
                </a:ext>
              </a:extLst>
            </p:cNvPr>
            <p:cNvGrpSpPr/>
            <p:nvPr/>
          </p:nvGrpSpPr>
          <p:grpSpPr>
            <a:xfrm>
              <a:off x="5172508" y="2818660"/>
              <a:ext cx="1731146" cy="985482"/>
              <a:chOff x="2707689" y="2889621"/>
              <a:chExt cx="1731146" cy="98548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999664F-428E-9622-7B61-917E83180C03}"/>
                  </a:ext>
                </a:extLst>
              </p:cNvPr>
              <p:cNvSpPr/>
              <p:nvPr/>
            </p:nvSpPr>
            <p:spPr>
              <a:xfrm>
                <a:off x="2707689" y="2889621"/>
                <a:ext cx="710214" cy="9854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0FA4751-5B87-FDEC-5357-2B878EC8B02D}"/>
                  </a:ext>
                </a:extLst>
              </p:cNvPr>
              <p:cNvSpPr/>
              <p:nvPr/>
            </p:nvSpPr>
            <p:spPr>
              <a:xfrm>
                <a:off x="4083727" y="3144841"/>
                <a:ext cx="355108" cy="51044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3132F47-9940-4E26-B9DF-585D472DA2D7}"/>
                  </a:ext>
                </a:extLst>
              </p:cNvPr>
              <p:cNvCxnSpPr>
                <a:stCxn id="17" idx="6"/>
                <a:endCxn id="18" idx="1"/>
              </p:cNvCxnSpPr>
              <p:nvPr/>
            </p:nvCxnSpPr>
            <p:spPr>
              <a:xfrm flipV="1">
                <a:off x="3417903" y="3219593"/>
                <a:ext cx="717828" cy="1627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9F281B2-AEF1-FB12-2DE3-B72296DCD5B8}"/>
                  </a:ext>
                </a:extLst>
              </p:cNvPr>
              <p:cNvCxnSpPr>
                <a:stCxn id="17" idx="6"/>
                <a:endCxn id="18" idx="2"/>
              </p:cNvCxnSpPr>
              <p:nvPr/>
            </p:nvCxnSpPr>
            <p:spPr>
              <a:xfrm>
                <a:off x="3417903" y="3382362"/>
                <a:ext cx="665824" cy="177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AFC8674-2646-3310-3093-38034A527182}"/>
                  </a:ext>
                </a:extLst>
              </p:cNvPr>
              <p:cNvCxnSpPr>
                <a:cxnSpLocks/>
                <a:stCxn id="17" idx="5"/>
                <a:endCxn id="18" idx="3"/>
              </p:cNvCxnSpPr>
              <p:nvPr/>
            </p:nvCxnSpPr>
            <p:spPr>
              <a:xfrm flipV="1">
                <a:off x="3313895" y="3580530"/>
                <a:ext cx="821836" cy="1502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DE2115E-081B-746B-7B32-10C40EB088AB}"/>
                </a:ext>
              </a:extLst>
            </p:cNvPr>
            <p:cNvSpPr/>
            <p:nvPr/>
          </p:nvSpPr>
          <p:spPr>
            <a:xfrm>
              <a:off x="6189632" y="3073880"/>
              <a:ext cx="131269" cy="71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334935FB-E231-9CC4-0ABF-D2A6CFC817C0}"/>
                </a:ext>
              </a:extLst>
            </p:cNvPr>
            <p:cNvSpPr/>
            <p:nvPr/>
          </p:nvSpPr>
          <p:spPr>
            <a:xfrm>
              <a:off x="4193113" y="3283609"/>
              <a:ext cx="503174" cy="225960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Diamond 26">
            <a:extLst>
              <a:ext uri="{FF2B5EF4-FFF2-40B4-BE49-F238E27FC236}">
                <a16:creationId xmlns:a16="http://schemas.microsoft.com/office/drawing/2014/main" id="{2DE9EE14-1B60-A2BD-88BF-9F63020F8DC1}"/>
              </a:ext>
            </a:extLst>
          </p:cNvPr>
          <p:cNvSpPr/>
          <p:nvPr/>
        </p:nvSpPr>
        <p:spPr>
          <a:xfrm>
            <a:off x="744282" y="5213864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CFAF5DE-3668-A9E3-AF2F-565995598EB3}"/>
              </a:ext>
            </a:extLst>
          </p:cNvPr>
          <p:cNvSpPr/>
          <p:nvPr/>
        </p:nvSpPr>
        <p:spPr>
          <a:xfrm>
            <a:off x="1170411" y="51947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2622276-186F-CA95-9CEF-A496D42F9D75}"/>
              </a:ext>
            </a:extLst>
          </p:cNvPr>
          <p:cNvSpPr/>
          <p:nvPr/>
        </p:nvSpPr>
        <p:spPr>
          <a:xfrm>
            <a:off x="710252" y="564463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AB8E11-A7A9-A48F-FF28-83F2CAD55A29}"/>
              </a:ext>
            </a:extLst>
          </p:cNvPr>
          <p:cNvSpPr/>
          <p:nvPr/>
        </p:nvSpPr>
        <p:spPr>
          <a:xfrm>
            <a:off x="1609855" y="564443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E76CE77-BE98-6B12-4B0F-3FE0D717B72B}"/>
              </a:ext>
            </a:extLst>
          </p:cNvPr>
          <p:cNvSpPr/>
          <p:nvPr/>
        </p:nvSpPr>
        <p:spPr>
          <a:xfrm>
            <a:off x="1170411" y="60891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3899177C-E21D-A5FE-67E4-F2A4B58D1744}"/>
              </a:ext>
            </a:extLst>
          </p:cNvPr>
          <p:cNvSpPr/>
          <p:nvPr/>
        </p:nvSpPr>
        <p:spPr>
          <a:xfrm>
            <a:off x="1973840" y="5297105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F3108B5-0A59-AF13-3245-743FFC7DEE31}"/>
              </a:ext>
            </a:extLst>
          </p:cNvPr>
          <p:cNvSpPr/>
          <p:nvPr/>
        </p:nvSpPr>
        <p:spPr>
          <a:xfrm>
            <a:off x="2145041" y="52668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CEA6B35-4C89-60DD-A42D-74E921C4F092}"/>
              </a:ext>
            </a:extLst>
          </p:cNvPr>
          <p:cNvSpPr/>
          <p:nvPr/>
        </p:nvSpPr>
        <p:spPr>
          <a:xfrm>
            <a:off x="2621910" y="525829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701234D-A85C-C719-B832-3392D01D562E}"/>
              </a:ext>
            </a:extLst>
          </p:cNvPr>
          <p:cNvSpPr/>
          <p:nvPr/>
        </p:nvSpPr>
        <p:spPr>
          <a:xfrm>
            <a:off x="2848291" y="567106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1730963-E292-0147-4F7D-FAAA78B36013}"/>
              </a:ext>
            </a:extLst>
          </p:cNvPr>
          <p:cNvSpPr/>
          <p:nvPr/>
        </p:nvSpPr>
        <p:spPr>
          <a:xfrm>
            <a:off x="1933891" y="56500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69391E8-D807-7BC4-95C6-2B4DE7B6DF8D}"/>
              </a:ext>
            </a:extLst>
          </p:cNvPr>
          <p:cNvSpPr/>
          <p:nvPr/>
        </p:nvSpPr>
        <p:spPr>
          <a:xfrm>
            <a:off x="2647912" y="605750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50B3E8D-221B-5B0F-7919-FCFE6D927237}"/>
              </a:ext>
            </a:extLst>
          </p:cNvPr>
          <p:cNvSpPr/>
          <p:nvPr/>
        </p:nvSpPr>
        <p:spPr>
          <a:xfrm>
            <a:off x="2136163" y="606369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286353F-F84D-2DCF-59BF-E693DE92CFE5}"/>
              </a:ext>
            </a:extLst>
          </p:cNvPr>
          <p:cNvCxnSpPr>
            <a:stCxn id="37" idx="6"/>
            <a:endCxn id="42" idx="2"/>
          </p:cNvCxnSpPr>
          <p:nvPr/>
        </p:nvCxnSpPr>
        <p:spPr>
          <a:xfrm>
            <a:off x="1689753" y="5679941"/>
            <a:ext cx="244138" cy="5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47B76FF-EDD6-D013-F7B3-B267E5A3540A}"/>
              </a:ext>
            </a:extLst>
          </p:cNvPr>
          <p:cNvCxnSpPr>
            <a:cxnSpLocks/>
            <a:endCxn id="42" idx="3"/>
          </p:cNvCxnSpPr>
          <p:nvPr/>
        </p:nvCxnSpPr>
        <p:spPr>
          <a:xfrm flipV="1">
            <a:off x="1244911" y="5710703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32ED223-537B-DE49-FE4F-073A0EFD7E99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1231922" y="5193021"/>
            <a:ext cx="913119" cy="1093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0E0F99A-5F62-3692-5F28-CE60D2647540}"/>
              </a:ext>
            </a:extLst>
          </p:cNvPr>
          <p:cNvCxnSpPr>
            <a:cxnSpLocks/>
            <a:stCxn id="38" idx="0"/>
            <a:endCxn id="29" idx="4"/>
          </p:cNvCxnSpPr>
          <p:nvPr/>
        </p:nvCxnSpPr>
        <p:spPr>
          <a:xfrm flipV="1">
            <a:off x="1210360" y="5265767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9C8E4F1-E5E2-48B0-CB3D-C2E24E98415A}"/>
              </a:ext>
            </a:extLst>
          </p:cNvPr>
          <p:cNvCxnSpPr>
            <a:cxnSpLocks/>
            <a:stCxn id="44" idx="7"/>
            <a:endCxn id="40" idx="3"/>
          </p:cNvCxnSpPr>
          <p:nvPr/>
        </p:nvCxnSpPr>
        <p:spPr>
          <a:xfrm flipV="1">
            <a:off x="2204360" y="5318915"/>
            <a:ext cx="429251" cy="755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329B95C-95B1-E341-6DC7-828263E7C89D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2661859" y="5329316"/>
            <a:ext cx="23280" cy="73376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D0D706D-4FDD-C0B0-CE73-905000EDCC9C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01115" y="5331329"/>
            <a:ext cx="458498" cy="736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3">
            <a:extLst>
              <a:ext uri="{FF2B5EF4-FFF2-40B4-BE49-F238E27FC236}">
                <a16:creationId xmlns:a16="http://schemas.microsoft.com/office/drawing/2014/main" id="{63A914BF-7734-B325-DBD3-63EE5F992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92" y="50007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58" name="Rectangle 3">
            <a:extLst>
              <a:ext uri="{FF2B5EF4-FFF2-40B4-BE49-F238E27FC236}">
                <a16:creationId xmlns:a16="http://schemas.microsoft.com/office/drawing/2014/main" id="{83F24A54-479C-E272-E973-8A1D409D5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53" y="56010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59" name="Rectangle 3">
            <a:extLst>
              <a:ext uri="{FF2B5EF4-FFF2-40B4-BE49-F238E27FC236}">
                <a16:creationId xmlns:a16="http://schemas.microsoft.com/office/drawing/2014/main" id="{2B43E19A-7817-1B84-1858-511C98AB3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65" y="61504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61" name="Rectangle 3">
            <a:extLst>
              <a:ext uri="{FF2B5EF4-FFF2-40B4-BE49-F238E27FC236}">
                <a16:creationId xmlns:a16="http://schemas.microsoft.com/office/drawing/2014/main" id="{0F5BED1F-E5B5-3AFE-39CE-F963B07A3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25" y="541772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62" name="Rectangle 3">
            <a:extLst>
              <a:ext uri="{FF2B5EF4-FFF2-40B4-BE49-F238E27FC236}">
                <a16:creationId xmlns:a16="http://schemas.microsoft.com/office/drawing/2014/main" id="{D3E1E400-5539-B095-0C2D-4C2B39B1D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824" y="50462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063" name="Rectangle 3">
            <a:extLst>
              <a:ext uri="{FF2B5EF4-FFF2-40B4-BE49-F238E27FC236}">
                <a16:creationId xmlns:a16="http://schemas.microsoft.com/office/drawing/2014/main" id="{72D92E94-4E02-F127-1246-0FFA9150D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506553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64" name="Rectangle 3">
            <a:extLst>
              <a:ext uri="{FF2B5EF4-FFF2-40B4-BE49-F238E27FC236}">
                <a16:creationId xmlns:a16="http://schemas.microsoft.com/office/drawing/2014/main" id="{C4AF1BEF-E360-2768-0B4A-125534458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519" y="55796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65" name="Rectangle 3">
            <a:extLst>
              <a:ext uri="{FF2B5EF4-FFF2-40B4-BE49-F238E27FC236}">
                <a16:creationId xmlns:a16="http://schemas.microsoft.com/office/drawing/2014/main" id="{4719842A-87B2-432D-5546-D397AAF81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43" y="604507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66" name="Rectangle 3">
            <a:extLst>
              <a:ext uri="{FF2B5EF4-FFF2-40B4-BE49-F238E27FC236}">
                <a16:creationId xmlns:a16="http://schemas.microsoft.com/office/drawing/2014/main" id="{C9C8977E-8CD4-F230-091E-2FF6DADDE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036" y="609859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069" name="Rectangle 3">
            <a:extLst>
              <a:ext uri="{FF2B5EF4-FFF2-40B4-BE49-F238E27FC236}">
                <a16:creationId xmlns:a16="http://schemas.microsoft.com/office/drawing/2014/main" id="{06701CB5-7ADC-EAEF-9F63-0D418CF8F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19" y="545592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1F786D0-A8BD-46C6-3F9C-4021FE00A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7821A21-95DE-9A70-0C55-90F5FF1ADCDB}"/>
              </a:ext>
            </a:extLst>
          </p:cNvPr>
          <p:cNvCxnSpPr>
            <a:cxnSpLocks/>
            <a:stCxn id="25" idx="0"/>
            <a:endCxn id="35" idx="2"/>
          </p:cNvCxnSpPr>
          <p:nvPr/>
        </p:nvCxnSpPr>
        <p:spPr>
          <a:xfrm flipV="1">
            <a:off x="4155340" y="5888344"/>
            <a:ext cx="348329" cy="101609"/>
          </a:xfrm>
          <a:prstGeom prst="line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amond 11">
            <a:extLst>
              <a:ext uri="{FF2B5EF4-FFF2-40B4-BE49-F238E27FC236}">
                <a16:creationId xmlns:a16="http://schemas.microsoft.com/office/drawing/2014/main" id="{F17F36AD-C369-F0B7-CA5F-AED960C61740}"/>
              </a:ext>
            </a:extLst>
          </p:cNvPr>
          <p:cNvSpPr/>
          <p:nvPr/>
        </p:nvSpPr>
        <p:spPr>
          <a:xfrm rot="4328655">
            <a:off x="3535323" y="5114193"/>
            <a:ext cx="914400" cy="914400"/>
          </a:xfrm>
          <a:prstGeom prst="diamond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22DB71-5CE5-A5A4-A0DA-F754BD25F0E1}"/>
              </a:ext>
            </a:extLst>
          </p:cNvPr>
          <p:cNvSpPr/>
          <p:nvPr/>
        </p:nvSpPr>
        <p:spPr>
          <a:xfrm rot="4328655">
            <a:off x="3805558" y="5109123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D4060A3-6704-BA61-31EA-34E55E0EE0AB}"/>
              </a:ext>
            </a:extLst>
          </p:cNvPr>
          <p:cNvSpPr/>
          <p:nvPr/>
        </p:nvSpPr>
        <p:spPr>
          <a:xfrm rot="4328655">
            <a:off x="4081591" y="596533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CD1639E-A4D9-D453-3FD2-4F64F9CD10EC}"/>
              </a:ext>
            </a:extLst>
          </p:cNvPr>
          <p:cNvSpPr/>
          <p:nvPr/>
        </p:nvSpPr>
        <p:spPr>
          <a:xfrm rot="4328655">
            <a:off x="3523553" y="5683414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67FD07-F6C6-2DBE-C012-A1C736C0392E}"/>
              </a:ext>
            </a:extLst>
          </p:cNvPr>
          <p:cNvCxnSpPr>
            <a:cxnSpLocks/>
            <a:stCxn id="26" idx="0"/>
          </p:cNvCxnSpPr>
          <p:nvPr/>
        </p:nvCxnSpPr>
        <p:spPr>
          <a:xfrm rot="4328655" flipV="1">
            <a:off x="3989161" y="5170114"/>
            <a:ext cx="0" cy="823379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Hexagon 30">
            <a:extLst>
              <a:ext uri="{FF2B5EF4-FFF2-40B4-BE49-F238E27FC236}">
                <a16:creationId xmlns:a16="http://schemas.microsoft.com/office/drawing/2014/main" id="{9E1ED97F-7C95-AFC0-4B4E-404876007584}"/>
              </a:ext>
            </a:extLst>
          </p:cNvPr>
          <p:cNvSpPr/>
          <p:nvPr/>
        </p:nvSpPr>
        <p:spPr>
          <a:xfrm rot="19184407">
            <a:off x="4433676" y="5175702"/>
            <a:ext cx="914400" cy="801186"/>
          </a:xfrm>
          <a:prstGeom prst="hexagon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3A50410-B89E-7C37-204E-826D956709C2}"/>
              </a:ext>
            </a:extLst>
          </p:cNvPr>
          <p:cNvSpPr/>
          <p:nvPr/>
        </p:nvSpPr>
        <p:spPr>
          <a:xfrm rot="19184407">
            <a:off x="4407683" y="5398119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D56365C-8C01-8D53-6571-8A60B855ABD0}"/>
              </a:ext>
            </a:extLst>
          </p:cNvPr>
          <p:cNvSpPr/>
          <p:nvPr/>
        </p:nvSpPr>
        <p:spPr>
          <a:xfrm rot="19184407">
            <a:off x="4766052" y="5083398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97248A5-39E3-AA64-4E3C-EAF1057AD37C}"/>
              </a:ext>
            </a:extLst>
          </p:cNvPr>
          <p:cNvSpPr/>
          <p:nvPr/>
        </p:nvSpPr>
        <p:spPr>
          <a:xfrm rot="19184407">
            <a:off x="5205563" y="525209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1F697A4-967F-9535-18CE-46AF587BDEDB}"/>
              </a:ext>
            </a:extLst>
          </p:cNvPr>
          <p:cNvSpPr/>
          <p:nvPr/>
        </p:nvSpPr>
        <p:spPr>
          <a:xfrm rot="19184407">
            <a:off x="4494206" y="5827016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D826E4-4BD3-836C-0264-9DCCE435CAFE}"/>
              </a:ext>
            </a:extLst>
          </p:cNvPr>
          <p:cNvSpPr/>
          <p:nvPr/>
        </p:nvSpPr>
        <p:spPr>
          <a:xfrm rot="19184407">
            <a:off x="5302391" y="5676490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B8D06BD-0E49-D1D7-64D9-0E7B73D723A1}"/>
              </a:ext>
            </a:extLst>
          </p:cNvPr>
          <p:cNvSpPr/>
          <p:nvPr/>
        </p:nvSpPr>
        <p:spPr>
          <a:xfrm rot="19184407">
            <a:off x="4915862" y="601193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731BD61-0D8A-1ECB-3119-AD2C2D0EAFA3}"/>
              </a:ext>
            </a:extLst>
          </p:cNvPr>
          <p:cNvSpPr/>
          <p:nvPr/>
        </p:nvSpPr>
        <p:spPr>
          <a:xfrm>
            <a:off x="3573051" y="5752224"/>
            <a:ext cx="1358284" cy="501067"/>
          </a:xfrm>
          <a:custGeom>
            <a:avLst/>
            <a:gdLst>
              <a:gd name="connsiteX0" fmla="*/ 0 w 1358284"/>
              <a:gd name="connsiteY0" fmla="*/ 0 h 501067"/>
              <a:gd name="connsiteX1" fmla="*/ 408373 w 1358284"/>
              <a:gd name="connsiteY1" fmla="*/ 488271 h 501067"/>
              <a:gd name="connsiteX2" fmla="*/ 1358284 w 1358284"/>
              <a:gd name="connsiteY2" fmla="*/ 310718 h 5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284" h="501067">
                <a:moveTo>
                  <a:pt x="0" y="0"/>
                </a:moveTo>
                <a:cubicBezTo>
                  <a:pt x="90996" y="218242"/>
                  <a:pt x="181992" y="436485"/>
                  <a:pt x="408373" y="488271"/>
                </a:cubicBezTo>
                <a:cubicBezTo>
                  <a:pt x="634754" y="540057"/>
                  <a:pt x="996519" y="425387"/>
                  <a:pt x="1358284" y="310718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916B83DF-739D-0A04-3120-A05685172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232" y="5168256"/>
            <a:ext cx="37883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1,6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4B3123FB-548C-FBDA-8993-524AA697D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593" y="4975125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73AAB205-2B89-68BA-4DB3-29282DFF4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700" y="570230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112EFD81-8D5F-BDBB-B96A-92AFD01F7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253" y="5636914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9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05344942-8EA7-8227-06F6-AA5FC65B0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653" y="6054291"/>
            <a:ext cx="334521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D48DC3C-B9BB-C114-EFEF-42A2B95BEBD2}"/>
              </a:ext>
            </a:extLst>
          </p:cNvPr>
          <p:cNvCxnSpPr>
            <a:cxnSpLocks/>
            <a:stCxn id="46" idx="7"/>
            <a:endCxn id="33" idx="3"/>
          </p:cNvCxnSpPr>
          <p:nvPr/>
        </p:nvCxnSpPr>
        <p:spPr>
          <a:xfrm rot="19184407" flipV="1">
            <a:off x="4666280" y="5205585"/>
            <a:ext cx="429251" cy="755179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DC45ED4-9C4C-8B52-C335-4BC6F9A10FB1}"/>
              </a:ext>
            </a:extLst>
          </p:cNvPr>
          <p:cNvCxnSpPr>
            <a:cxnSpLocks/>
            <a:endCxn id="33" idx="4"/>
          </p:cNvCxnSpPr>
          <p:nvPr/>
        </p:nvCxnSpPr>
        <p:spPr>
          <a:xfrm rot="19184407" flipH="1" flipV="1">
            <a:off x="5063292" y="5051578"/>
            <a:ext cx="23280" cy="733764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0D94464-A86A-F246-14F1-F9C4492CEDB8}"/>
              </a:ext>
            </a:extLst>
          </p:cNvPr>
          <p:cNvCxnSpPr>
            <a:cxnSpLocks/>
            <a:stCxn id="45" idx="1"/>
          </p:cNvCxnSpPr>
          <p:nvPr/>
        </p:nvCxnSpPr>
        <p:spPr>
          <a:xfrm rot="19184407" flipH="1" flipV="1">
            <a:off x="4662353" y="5209908"/>
            <a:ext cx="458498" cy="73658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59446168-09E9-F0CC-4434-4BD7397DB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1530" y="4912290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7</a:t>
            </a:r>
          </a:p>
        </p:txBody>
      </p:sp>
      <p:sp>
        <p:nvSpPr>
          <p:cNvPr id="1024" name="Rectangle 3">
            <a:extLst>
              <a:ext uri="{FF2B5EF4-FFF2-40B4-BE49-F238E27FC236}">
                <a16:creationId xmlns:a16="http://schemas.microsoft.com/office/drawing/2014/main" id="{A9AA0BF4-4A9A-010B-583A-DF760EDB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818" y="511136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8</a:t>
            </a:r>
          </a:p>
        </p:txBody>
      </p:sp>
      <p:sp>
        <p:nvSpPr>
          <p:cNvPr id="1025" name="Rectangle 3">
            <a:extLst>
              <a:ext uri="{FF2B5EF4-FFF2-40B4-BE49-F238E27FC236}">
                <a16:creationId xmlns:a16="http://schemas.microsoft.com/office/drawing/2014/main" id="{4D701617-1A7A-AE2E-F4BD-82E47A67D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768" y="567745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026" name="Rectangle 3">
            <a:extLst>
              <a:ext uri="{FF2B5EF4-FFF2-40B4-BE49-F238E27FC236}">
                <a16:creationId xmlns:a16="http://schemas.microsoft.com/office/drawing/2014/main" id="{CB870CE0-4365-403E-33AC-F14201D74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740" y="5960202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7619979-A276-CCF0-51E0-B4A3B6FD8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301" y="6347095"/>
            <a:ext cx="1538392" cy="25540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Contract edge [1,6]</a:t>
            </a:r>
          </a:p>
        </p:txBody>
      </p:sp>
    </p:spTree>
    <p:extLst>
      <p:ext uri="{BB962C8B-B14F-4D97-AF65-F5344CB8AC3E}">
        <p14:creationId xmlns:p14="http://schemas.microsoft.com/office/powerpoint/2010/main" val="1293028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8EF0-DF62-87F0-92CE-19CE69F46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0" name="Straight Connector 1129">
            <a:extLst>
              <a:ext uri="{FF2B5EF4-FFF2-40B4-BE49-F238E27FC236}">
                <a16:creationId xmlns:a16="http://schemas.microsoft.com/office/drawing/2014/main" id="{091C5378-C330-5A41-079F-4A146DFF95F1}"/>
              </a:ext>
            </a:extLst>
          </p:cNvPr>
          <p:cNvCxnSpPr>
            <a:cxnSpLocks/>
          </p:cNvCxnSpPr>
          <p:nvPr/>
        </p:nvCxnSpPr>
        <p:spPr>
          <a:xfrm flipH="1">
            <a:off x="7563783" y="5605690"/>
            <a:ext cx="609408" cy="3639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856428CD-57DF-B219-FFB9-5F7AE3B3E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less simple (but famous) example.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D79C075-2B6F-A43A-05EB-AFB380DA2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Randomized Algorithms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FE993A-33B8-16A9-EF3A-CED97944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1" y="1394183"/>
            <a:ext cx="7523235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Let G be an undirected graph. A </a:t>
            </a:r>
            <a:r>
              <a:rPr lang="en-US" altLang="en-US" sz="2400" dirty="0">
                <a:solidFill>
                  <a:srgbClr val="FF0000"/>
                </a:solidFill>
              </a:rPr>
              <a:t>cut</a:t>
            </a:r>
            <a:r>
              <a:rPr lang="en-US" altLang="en-US" sz="2400" dirty="0"/>
              <a:t> for G is a set of edges whose removal disconnects the graph. A cut is a </a:t>
            </a:r>
            <a:r>
              <a:rPr lang="en-US" altLang="en-US" sz="2400" dirty="0">
                <a:solidFill>
                  <a:srgbClr val="FF0000"/>
                </a:solidFill>
              </a:rPr>
              <a:t>min-cut</a:t>
            </a:r>
            <a:r>
              <a:rPr lang="en-US" altLang="en-US" sz="2400" dirty="0"/>
              <a:t> if it contains the fewest edges.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58E8AF-2A2F-04B1-115F-B92B7100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3868131"/>
            <a:ext cx="5253873" cy="4703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Applications: network capacity and reliability.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CE3944B-2B3B-26F8-4DF8-99B149A50660}"/>
              </a:ext>
            </a:extLst>
          </p:cNvPr>
          <p:cNvGrpSpPr/>
          <p:nvPr/>
        </p:nvGrpSpPr>
        <p:grpSpPr>
          <a:xfrm>
            <a:off x="1841563" y="2712526"/>
            <a:ext cx="1731146" cy="985482"/>
            <a:chOff x="2707689" y="2889621"/>
            <a:chExt cx="1731146" cy="98548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FC12EEA-B472-E28B-5994-9A29C34EFA6F}"/>
                </a:ext>
              </a:extLst>
            </p:cNvPr>
            <p:cNvSpPr/>
            <p:nvPr/>
          </p:nvSpPr>
          <p:spPr>
            <a:xfrm>
              <a:off x="2707689" y="2889621"/>
              <a:ext cx="710214" cy="98548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34D955F-93F8-F359-67D5-D4E30BF26B8C}"/>
                </a:ext>
              </a:extLst>
            </p:cNvPr>
            <p:cNvSpPr/>
            <p:nvPr/>
          </p:nvSpPr>
          <p:spPr>
            <a:xfrm>
              <a:off x="4083727" y="3144841"/>
              <a:ext cx="355108" cy="51044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CF59463-AA71-04C7-2C75-681D12E6A5F8}"/>
                </a:ext>
              </a:extLst>
            </p:cNvPr>
            <p:cNvCxnSpPr>
              <a:stCxn id="5" idx="6"/>
              <a:endCxn id="7" idx="1"/>
            </p:cNvCxnSpPr>
            <p:nvPr/>
          </p:nvCxnSpPr>
          <p:spPr>
            <a:xfrm flipV="1">
              <a:off x="3417903" y="3219593"/>
              <a:ext cx="717828" cy="16276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F05F20-CB86-5B88-8777-2790350D4C41}"/>
                </a:ext>
              </a:extLst>
            </p:cNvPr>
            <p:cNvCxnSpPr>
              <a:stCxn id="5" idx="6"/>
              <a:endCxn id="7" idx="2"/>
            </p:cNvCxnSpPr>
            <p:nvPr/>
          </p:nvCxnSpPr>
          <p:spPr>
            <a:xfrm>
              <a:off x="3417903" y="3382362"/>
              <a:ext cx="665824" cy="177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3ACC629-23B8-A822-6B32-31BAA6C57CDA}"/>
                </a:ext>
              </a:extLst>
            </p:cNvPr>
            <p:cNvCxnSpPr>
              <a:cxnSpLocks/>
              <a:stCxn id="5" idx="5"/>
              <a:endCxn id="7" idx="3"/>
            </p:cNvCxnSpPr>
            <p:nvPr/>
          </p:nvCxnSpPr>
          <p:spPr>
            <a:xfrm flipV="1">
              <a:off x="3313895" y="3580530"/>
              <a:ext cx="821836" cy="15025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7E3F33-09EE-250C-2823-8CA6087EF6C7}"/>
              </a:ext>
            </a:extLst>
          </p:cNvPr>
          <p:cNvGrpSpPr/>
          <p:nvPr/>
        </p:nvGrpSpPr>
        <p:grpSpPr>
          <a:xfrm>
            <a:off x="5171955" y="2712526"/>
            <a:ext cx="1731146" cy="985482"/>
            <a:chOff x="2707689" y="2889621"/>
            <a:chExt cx="1731146" cy="98548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9C53475-F198-F0B8-F9AE-11BCD7AE386E}"/>
                </a:ext>
              </a:extLst>
            </p:cNvPr>
            <p:cNvSpPr/>
            <p:nvPr/>
          </p:nvSpPr>
          <p:spPr>
            <a:xfrm>
              <a:off x="2707689" y="2889621"/>
              <a:ext cx="710214" cy="98548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F25D3AB-C10A-AD75-3675-3EA507ED8645}"/>
                </a:ext>
              </a:extLst>
            </p:cNvPr>
            <p:cNvSpPr/>
            <p:nvPr/>
          </p:nvSpPr>
          <p:spPr>
            <a:xfrm>
              <a:off x="4083727" y="3144841"/>
              <a:ext cx="355108" cy="51044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D0CF7B7-D67B-1B17-756D-0B3B29464BD4}"/>
                </a:ext>
              </a:extLst>
            </p:cNvPr>
            <p:cNvCxnSpPr>
              <a:stCxn id="17" idx="6"/>
              <a:endCxn id="18" idx="1"/>
            </p:cNvCxnSpPr>
            <p:nvPr/>
          </p:nvCxnSpPr>
          <p:spPr>
            <a:xfrm flipV="1">
              <a:off x="3417903" y="3219593"/>
              <a:ext cx="717828" cy="16276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4DAB6D-AEAE-85E9-36A0-491D73EC53F2}"/>
                </a:ext>
              </a:extLst>
            </p:cNvPr>
            <p:cNvCxnSpPr>
              <a:stCxn id="17" idx="6"/>
              <a:endCxn id="18" idx="2"/>
            </p:cNvCxnSpPr>
            <p:nvPr/>
          </p:nvCxnSpPr>
          <p:spPr>
            <a:xfrm>
              <a:off x="3417903" y="3382362"/>
              <a:ext cx="665824" cy="177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BE4F5E1-534D-568D-5853-FEDF79A6FC3A}"/>
                </a:ext>
              </a:extLst>
            </p:cNvPr>
            <p:cNvCxnSpPr>
              <a:cxnSpLocks/>
              <a:stCxn id="17" idx="5"/>
              <a:endCxn id="18" idx="3"/>
            </p:cNvCxnSpPr>
            <p:nvPr/>
          </p:nvCxnSpPr>
          <p:spPr>
            <a:xfrm flipV="1">
              <a:off x="3313895" y="3580530"/>
              <a:ext cx="821836" cy="15025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AB1910A-EC60-66BA-2EA7-6960D2554AFD}"/>
              </a:ext>
            </a:extLst>
          </p:cNvPr>
          <p:cNvSpPr/>
          <p:nvPr/>
        </p:nvSpPr>
        <p:spPr>
          <a:xfrm>
            <a:off x="6189079" y="2967746"/>
            <a:ext cx="131269" cy="712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7247AD8-E9AE-CA7A-F17F-8826D0EFC7A5}"/>
              </a:ext>
            </a:extLst>
          </p:cNvPr>
          <p:cNvSpPr/>
          <p:nvPr/>
        </p:nvSpPr>
        <p:spPr>
          <a:xfrm>
            <a:off x="4192560" y="3177475"/>
            <a:ext cx="503174" cy="2259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D816296A-BA8D-8710-F9F0-4A8C2CFD384E}"/>
              </a:ext>
            </a:extLst>
          </p:cNvPr>
          <p:cNvSpPr/>
          <p:nvPr/>
        </p:nvSpPr>
        <p:spPr>
          <a:xfrm>
            <a:off x="744282" y="5213864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7349CAF-94AD-51C6-2B12-36204DEF49EC}"/>
              </a:ext>
            </a:extLst>
          </p:cNvPr>
          <p:cNvSpPr/>
          <p:nvPr/>
        </p:nvSpPr>
        <p:spPr>
          <a:xfrm>
            <a:off x="1170411" y="51947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2022826-AE9F-A777-4B22-387C9AA7FB95}"/>
              </a:ext>
            </a:extLst>
          </p:cNvPr>
          <p:cNvSpPr/>
          <p:nvPr/>
        </p:nvSpPr>
        <p:spPr>
          <a:xfrm>
            <a:off x="710252" y="564463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CAC5542-C3C5-318C-F37B-F2C95DDC85DE}"/>
              </a:ext>
            </a:extLst>
          </p:cNvPr>
          <p:cNvSpPr/>
          <p:nvPr/>
        </p:nvSpPr>
        <p:spPr>
          <a:xfrm>
            <a:off x="1609855" y="5644430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A14C7CB-5FB2-5392-6BAD-C10994B8E543}"/>
              </a:ext>
            </a:extLst>
          </p:cNvPr>
          <p:cNvSpPr/>
          <p:nvPr/>
        </p:nvSpPr>
        <p:spPr>
          <a:xfrm>
            <a:off x="1170411" y="6089146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480B93CE-44DE-9ABB-7312-E1B3E03615EE}"/>
              </a:ext>
            </a:extLst>
          </p:cNvPr>
          <p:cNvSpPr/>
          <p:nvPr/>
        </p:nvSpPr>
        <p:spPr>
          <a:xfrm>
            <a:off x="1973840" y="5297105"/>
            <a:ext cx="914400" cy="801186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E3B369B-D343-1261-B6C8-1DD2CB902A07}"/>
              </a:ext>
            </a:extLst>
          </p:cNvPr>
          <p:cNvSpPr/>
          <p:nvPr/>
        </p:nvSpPr>
        <p:spPr>
          <a:xfrm>
            <a:off x="2145041" y="52668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E3627CA-43A2-DC97-8811-CFAC14FBB543}"/>
              </a:ext>
            </a:extLst>
          </p:cNvPr>
          <p:cNvSpPr/>
          <p:nvPr/>
        </p:nvSpPr>
        <p:spPr>
          <a:xfrm>
            <a:off x="2621910" y="525829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A5533B5-90BA-B815-42D9-07D01DC70E9A}"/>
              </a:ext>
            </a:extLst>
          </p:cNvPr>
          <p:cNvSpPr/>
          <p:nvPr/>
        </p:nvSpPr>
        <p:spPr>
          <a:xfrm>
            <a:off x="2848291" y="567106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91D6A5B-1C90-7289-C2E3-B80CBD5845C8}"/>
              </a:ext>
            </a:extLst>
          </p:cNvPr>
          <p:cNvSpPr/>
          <p:nvPr/>
        </p:nvSpPr>
        <p:spPr>
          <a:xfrm>
            <a:off x="1933891" y="56500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A16BE7-CAA4-AAD3-744C-8104D346D899}"/>
              </a:ext>
            </a:extLst>
          </p:cNvPr>
          <p:cNvSpPr/>
          <p:nvPr/>
        </p:nvSpPr>
        <p:spPr>
          <a:xfrm>
            <a:off x="2647912" y="6057508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1A542B3-BA2B-F736-DECA-8201AE4E18B3}"/>
              </a:ext>
            </a:extLst>
          </p:cNvPr>
          <p:cNvSpPr/>
          <p:nvPr/>
        </p:nvSpPr>
        <p:spPr>
          <a:xfrm>
            <a:off x="2136163" y="606369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1F192C7-D890-9E88-ACB5-36DDCE2E8043}"/>
              </a:ext>
            </a:extLst>
          </p:cNvPr>
          <p:cNvCxnSpPr>
            <a:stCxn id="37" idx="6"/>
            <a:endCxn id="42" idx="2"/>
          </p:cNvCxnSpPr>
          <p:nvPr/>
        </p:nvCxnSpPr>
        <p:spPr>
          <a:xfrm>
            <a:off x="1689753" y="5679941"/>
            <a:ext cx="244138" cy="5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0B08A37-6C55-BBDB-C6FA-411AE0C6BF46}"/>
              </a:ext>
            </a:extLst>
          </p:cNvPr>
          <p:cNvCxnSpPr>
            <a:cxnSpLocks/>
            <a:endCxn id="42" idx="3"/>
          </p:cNvCxnSpPr>
          <p:nvPr/>
        </p:nvCxnSpPr>
        <p:spPr>
          <a:xfrm flipV="1">
            <a:off x="1244911" y="5710703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957E2C-F2A3-5FB6-516B-63EB9AF5264C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1231922" y="5193021"/>
            <a:ext cx="913119" cy="1093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9ED0277-DCC9-6150-A29F-5929E7C4AB31}"/>
              </a:ext>
            </a:extLst>
          </p:cNvPr>
          <p:cNvCxnSpPr>
            <a:cxnSpLocks/>
            <a:stCxn id="38" idx="0"/>
            <a:endCxn id="29" idx="4"/>
          </p:cNvCxnSpPr>
          <p:nvPr/>
        </p:nvCxnSpPr>
        <p:spPr>
          <a:xfrm flipV="1">
            <a:off x="1210360" y="5265767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B8FA167-A15E-E6BC-F6DA-0333A89C6FC4}"/>
              </a:ext>
            </a:extLst>
          </p:cNvPr>
          <p:cNvCxnSpPr>
            <a:cxnSpLocks/>
            <a:stCxn id="44" idx="7"/>
            <a:endCxn id="40" idx="3"/>
          </p:cNvCxnSpPr>
          <p:nvPr/>
        </p:nvCxnSpPr>
        <p:spPr>
          <a:xfrm flipV="1">
            <a:off x="2204360" y="5318915"/>
            <a:ext cx="429251" cy="755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8A226E8-CE7D-64DD-C563-7ABC6DA3A358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2661859" y="5329316"/>
            <a:ext cx="23280" cy="73376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FC8B183-C90E-59D8-D113-6EB7E4DBE832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01115" y="5331329"/>
            <a:ext cx="458498" cy="736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3">
            <a:extLst>
              <a:ext uri="{FF2B5EF4-FFF2-40B4-BE49-F238E27FC236}">
                <a16:creationId xmlns:a16="http://schemas.microsoft.com/office/drawing/2014/main" id="{24E17393-7D4F-155A-CCCE-4555677EE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92" y="50007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58" name="Rectangle 3">
            <a:extLst>
              <a:ext uri="{FF2B5EF4-FFF2-40B4-BE49-F238E27FC236}">
                <a16:creationId xmlns:a16="http://schemas.microsoft.com/office/drawing/2014/main" id="{8CF5AAA5-9244-FC49-D74F-B0921CDA8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53" y="56010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59" name="Rectangle 3">
            <a:extLst>
              <a:ext uri="{FF2B5EF4-FFF2-40B4-BE49-F238E27FC236}">
                <a16:creationId xmlns:a16="http://schemas.microsoft.com/office/drawing/2014/main" id="{B44E4869-463E-D381-30C9-8B2730862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65" y="61504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61" name="Rectangle 3">
            <a:extLst>
              <a:ext uri="{FF2B5EF4-FFF2-40B4-BE49-F238E27FC236}">
                <a16:creationId xmlns:a16="http://schemas.microsoft.com/office/drawing/2014/main" id="{6F477A44-0C19-5062-0D43-7A0344F19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25" y="541772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sp>
        <p:nvSpPr>
          <p:cNvPr id="1062" name="Rectangle 3">
            <a:extLst>
              <a:ext uri="{FF2B5EF4-FFF2-40B4-BE49-F238E27FC236}">
                <a16:creationId xmlns:a16="http://schemas.microsoft.com/office/drawing/2014/main" id="{B2865B3F-C0D2-3B7A-7E6A-43840C84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824" y="504626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063" name="Rectangle 3">
            <a:extLst>
              <a:ext uri="{FF2B5EF4-FFF2-40B4-BE49-F238E27FC236}">
                <a16:creationId xmlns:a16="http://schemas.microsoft.com/office/drawing/2014/main" id="{12137504-2CB8-1E97-E570-A35006A0B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506553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</a:t>
            </a:r>
          </a:p>
        </p:txBody>
      </p:sp>
      <p:sp>
        <p:nvSpPr>
          <p:cNvPr id="1064" name="Rectangle 3">
            <a:extLst>
              <a:ext uri="{FF2B5EF4-FFF2-40B4-BE49-F238E27FC236}">
                <a16:creationId xmlns:a16="http://schemas.microsoft.com/office/drawing/2014/main" id="{21ECD128-D1F8-AC0A-9136-CDAD25FDD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519" y="557964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065" name="Rectangle 3">
            <a:extLst>
              <a:ext uri="{FF2B5EF4-FFF2-40B4-BE49-F238E27FC236}">
                <a16:creationId xmlns:a16="http://schemas.microsoft.com/office/drawing/2014/main" id="{15972463-7181-9BAB-5E5B-C7DBC736D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43" y="6045071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9</a:t>
            </a:r>
          </a:p>
        </p:txBody>
      </p:sp>
      <p:sp>
        <p:nvSpPr>
          <p:cNvPr id="1066" name="Rectangle 3">
            <a:extLst>
              <a:ext uri="{FF2B5EF4-FFF2-40B4-BE49-F238E27FC236}">
                <a16:creationId xmlns:a16="http://schemas.microsoft.com/office/drawing/2014/main" id="{88BE4668-A846-2573-1511-518B8AEDA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036" y="609859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069" name="Rectangle 3">
            <a:extLst>
              <a:ext uri="{FF2B5EF4-FFF2-40B4-BE49-F238E27FC236}">
                <a16:creationId xmlns:a16="http://schemas.microsoft.com/office/drawing/2014/main" id="{691E37DD-2025-8213-5733-9B976A248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19" y="545592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A16619E1-3D34-C935-6AD9-D9FE11A66489}"/>
              </a:ext>
            </a:extLst>
          </p:cNvPr>
          <p:cNvCxnSpPr>
            <a:cxnSpLocks/>
            <a:stCxn id="1032" idx="0"/>
            <a:endCxn id="1046" idx="2"/>
          </p:cNvCxnSpPr>
          <p:nvPr/>
        </p:nvCxnSpPr>
        <p:spPr>
          <a:xfrm flipV="1">
            <a:off x="4155340" y="5888344"/>
            <a:ext cx="348329" cy="101609"/>
          </a:xfrm>
          <a:prstGeom prst="line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Diamond 1028">
            <a:extLst>
              <a:ext uri="{FF2B5EF4-FFF2-40B4-BE49-F238E27FC236}">
                <a16:creationId xmlns:a16="http://schemas.microsoft.com/office/drawing/2014/main" id="{521EDA6E-5A90-8637-88C1-5FC6347C4841}"/>
              </a:ext>
            </a:extLst>
          </p:cNvPr>
          <p:cNvSpPr/>
          <p:nvPr/>
        </p:nvSpPr>
        <p:spPr>
          <a:xfrm rot="4328655">
            <a:off x="3535323" y="5114193"/>
            <a:ext cx="914400" cy="914400"/>
          </a:xfrm>
          <a:prstGeom prst="diamond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31" name="Oval 1030">
            <a:extLst>
              <a:ext uri="{FF2B5EF4-FFF2-40B4-BE49-F238E27FC236}">
                <a16:creationId xmlns:a16="http://schemas.microsoft.com/office/drawing/2014/main" id="{8F32FA8D-CDA1-0E17-20C5-198BFEF9BA19}"/>
              </a:ext>
            </a:extLst>
          </p:cNvPr>
          <p:cNvSpPr/>
          <p:nvPr/>
        </p:nvSpPr>
        <p:spPr>
          <a:xfrm rot="4328655">
            <a:off x="3805558" y="5109123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E32789BF-B998-231D-FF84-B1868A89B039}"/>
              </a:ext>
            </a:extLst>
          </p:cNvPr>
          <p:cNvSpPr/>
          <p:nvPr/>
        </p:nvSpPr>
        <p:spPr>
          <a:xfrm rot="4328655">
            <a:off x="4081591" y="596533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1ACFB74B-6AA2-076B-A44C-CF38B5674C59}"/>
              </a:ext>
            </a:extLst>
          </p:cNvPr>
          <p:cNvSpPr/>
          <p:nvPr/>
        </p:nvSpPr>
        <p:spPr>
          <a:xfrm rot="4328655">
            <a:off x="3523553" y="5683414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26024190-8D93-5893-3400-AAD07D52F756}"/>
              </a:ext>
            </a:extLst>
          </p:cNvPr>
          <p:cNvCxnSpPr>
            <a:cxnSpLocks/>
            <a:stCxn id="1033" idx="0"/>
          </p:cNvCxnSpPr>
          <p:nvPr/>
        </p:nvCxnSpPr>
        <p:spPr>
          <a:xfrm rot="4328655" flipV="1">
            <a:off x="3989161" y="5170114"/>
            <a:ext cx="0" cy="823379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Hexagon 1041">
            <a:extLst>
              <a:ext uri="{FF2B5EF4-FFF2-40B4-BE49-F238E27FC236}">
                <a16:creationId xmlns:a16="http://schemas.microsoft.com/office/drawing/2014/main" id="{8042ACBB-B571-4082-DAE1-4EE01DA05072}"/>
              </a:ext>
            </a:extLst>
          </p:cNvPr>
          <p:cNvSpPr/>
          <p:nvPr/>
        </p:nvSpPr>
        <p:spPr>
          <a:xfrm rot="19184407">
            <a:off x="4433676" y="5175702"/>
            <a:ext cx="914400" cy="801186"/>
          </a:xfrm>
          <a:prstGeom prst="hexagon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3" name="Oval 1042">
            <a:extLst>
              <a:ext uri="{FF2B5EF4-FFF2-40B4-BE49-F238E27FC236}">
                <a16:creationId xmlns:a16="http://schemas.microsoft.com/office/drawing/2014/main" id="{B3A847F5-0DEF-825E-203A-5C52F522CF19}"/>
              </a:ext>
            </a:extLst>
          </p:cNvPr>
          <p:cNvSpPr/>
          <p:nvPr/>
        </p:nvSpPr>
        <p:spPr>
          <a:xfrm rot="19184407">
            <a:off x="4407683" y="5398119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42537260-BF3B-CB2C-BBDF-8BC0F25166B2}"/>
              </a:ext>
            </a:extLst>
          </p:cNvPr>
          <p:cNvSpPr/>
          <p:nvPr/>
        </p:nvSpPr>
        <p:spPr>
          <a:xfrm rot="19184407">
            <a:off x="4766052" y="5083398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5" name="Oval 1044">
            <a:extLst>
              <a:ext uri="{FF2B5EF4-FFF2-40B4-BE49-F238E27FC236}">
                <a16:creationId xmlns:a16="http://schemas.microsoft.com/office/drawing/2014/main" id="{F86D8D55-F4A3-130C-7604-3C3E2BC938A3}"/>
              </a:ext>
            </a:extLst>
          </p:cNvPr>
          <p:cNvSpPr/>
          <p:nvPr/>
        </p:nvSpPr>
        <p:spPr>
          <a:xfrm rot="19184407">
            <a:off x="5205563" y="525209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6" name="Oval 1045">
            <a:extLst>
              <a:ext uri="{FF2B5EF4-FFF2-40B4-BE49-F238E27FC236}">
                <a16:creationId xmlns:a16="http://schemas.microsoft.com/office/drawing/2014/main" id="{8A407D13-2006-176D-9A75-A80F49FAB933}"/>
              </a:ext>
            </a:extLst>
          </p:cNvPr>
          <p:cNvSpPr/>
          <p:nvPr/>
        </p:nvSpPr>
        <p:spPr>
          <a:xfrm rot="19184407">
            <a:off x="4494206" y="5827016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839A642B-00AF-692C-A373-84E98A5BB9D6}"/>
              </a:ext>
            </a:extLst>
          </p:cNvPr>
          <p:cNvSpPr/>
          <p:nvPr/>
        </p:nvSpPr>
        <p:spPr>
          <a:xfrm rot="19184407">
            <a:off x="5302391" y="5676490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703093C5-C4FF-E8B8-84F0-29FBA0CE2D1C}"/>
              </a:ext>
            </a:extLst>
          </p:cNvPr>
          <p:cNvSpPr/>
          <p:nvPr/>
        </p:nvSpPr>
        <p:spPr>
          <a:xfrm rot="19184407">
            <a:off x="4915862" y="6011931"/>
            <a:ext cx="79898" cy="71021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7E390A86-9BFD-BE1F-9E8C-09D8601A532E}"/>
              </a:ext>
            </a:extLst>
          </p:cNvPr>
          <p:cNvSpPr/>
          <p:nvPr/>
        </p:nvSpPr>
        <p:spPr>
          <a:xfrm>
            <a:off x="3573051" y="5752224"/>
            <a:ext cx="1358284" cy="501067"/>
          </a:xfrm>
          <a:custGeom>
            <a:avLst/>
            <a:gdLst>
              <a:gd name="connsiteX0" fmla="*/ 0 w 1358284"/>
              <a:gd name="connsiteY0" fmla="*/ 0 h 501067"/>
              <a:gd name="connsiteX1" fmla="*/ 408373 w 1358284"/>
              <a:gd name="connsiteY1" fmla="*/ 488271 h 501067"/>
              <a:gd name="connsiteX2" fmla="*/ 1358284 w 1358284"/>
              <a:gd name="connsiteY2" fmla="*/ 310718 h 5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284" h="501067">
                <a:moveTo>
                  <a:pt x="0" y="0"/>
                </a:moveTo>
                <a:cubicBezTo>
                  <a:pt x="90996" y="218242"/>
                  <a:pt x="181992" y="436485"/>
                  <a:pt x="408373" y="488271"/>
                </a:cubicBezTo>
                <a:cubicBezTo>
                  <a:pt x="634754" y="540057"/>
                  <a:pt x="996519" y="425387"/>
                  <a:pt x="1358284" y="310718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7" name="Rectangle 3">
            <a:extLst>
              <a:ext uri="{FF2B5EF4-FFF2-40B4-BE49-F238E27FC236}">
                <a16:creationId xmlns:a16="http://schemas.microsoft.com/office/drawing/2014/main" id="{89C2960B-4DBC-5D3E-4A14-CCD1966A4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232" y="5168256"/>
            <a:ext cx="37883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1,6</a:t>
            </a:r>
          </a:p>
        </p:txBody>
      </p:sp>
      <p:sp>
        <p:nvSpPr>
          <p:cNvPr id="1068" name="Rectangle 3">
            <a:extLst>
              <a:ext uri="{FF2B5EF4-FFF2-40B4-BE49-F238E27FC236}">
                <a16:creationId xmlns:a16="http://schemas.microsoft.com/office/drawing/2014/main" id="{0ED40FF5-841F-F893-7AC4-C7A6308FF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593" y="4975125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1070" name="Rectangle 3">
            <a:extLst>
              <a:ext uri="{FF2B5EF4-FFF2-40B4-BE49-F238E27FC236}">
                <a16:creationId xmlns:a16="http://schemas.microsoft.com/office/drawing/2014/main" id="{3E567AE3-E80D-DD9B-AA5C-FB59F1B0B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700" y="570230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1073" name="Rectangle 3">
            <a:extLst>
              <a:ext uri="{FF2B5EF4-FFF2-40B4-BE49-F238E27FC236}">
                <a16:creationId xmlns:a16="http://schemas.microsoft.com/office/drawing/2014/main" id="{5ADEB64E-2D37-6800-DB9B-C63412760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253" y="5636914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9</a:t>
            </a:r>
          </a:p>
        </p:txBody>
      </p:sp>
      <p:sp>
        <p:nvSpPr>
          <p:cNvPr id="1074" name="Rectangle 3">
            <a:extLst>
              <a:ext uri="{FF2B5EF4-FFF2-40B4-BE49-F238E27FC236}">
                <a16:creationId xmlns:a16="http://schemas.microsoft.com/office/drawing/2014/main" id="{6439A796-6973-E9C9-EAA0-94F960EEF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8653" y="6054291"/>
            <a:ext cx="334521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9584D2F5-9A9F-84A7-2720-6A9D37224D42}"/>
              </a:ext>
            </a:extLst>
          </p:cNvPr>
          <p:cNvCxnSpPr>
            <a:cxnSpLocks/>
            <a:stCxn id="1048" idx="7"/>
            <a:endCxn id="1044" idx="3"/>
          </p:cNvCxnSpPr>
          <p:nvPr/>
        </p:nvCxnSpPr>
        <p:spPr>
          <a:xfrm rot="19184407" flipV="1">
            <a:off x="4666280" y="5205585"/>
            <a:ext cx="429251" cy="755179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18842596-DC10-352A-2CC7-11C81B7BA60E}"/>
              </a:ext>
            </a:extLst>
          </p:cNvPr>
          <p:cNvCxnSpPr>
            <a:cxnSpLocks/>
            <a:endCxn id="1044" idx="4"/>
          </p:cNvCxnSpPr>
          <p:nvPr/>
        </p:nvCxnSpPr>
        <p:spPr>
          <a:xfrm rot="19184407" flipH="1" flipV="1">
            <a:off x="5063292" y="5051578"/>
            <a:ext cx="23280" cy="733764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F9D07197-BB14-212B-0886-C94E1AE8A537}"/>
              </a:ext>
            </a:extLst>
          </p:cNvPr>
          <p:cNvCxnSpPr>
            <a:cxnSpLocks/>
            <a:stCxn id="1047" idx="1"/>
          </p:cNvCxnSpPr>
          <p:nvPr/>
        </p:nvCxnSpPr>
        <p:spPr>
          <a:xfrm rot="19184407" flipH="1" flipV="1">
            <a:off x="4662353" y="5209908"/>
            <a:ext cx="458498" cy="73658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1" name="Rectangle 3">
            <a:extLst>
              <a:ext uri="{FF2B5EF4-FFF2-40B4-BE49-F238E27FC236}">
                <a16:creationId xmlns:a16="http://schemas.microsoft.com/office/drawing/2014/main" id="{2A46B8D0-E5C9-D19A-ED75-389465A8F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1530" y="4912290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7</a:t>
            </a:r>
          </a:p>
        </p:txBody>
      </p:sp>
      <p:sp>
        <p:nvSpPr>
          <p:cNvPr id="1072" name="Rectangle 3">
            <a:extLst>
              <a:ext uri="{FF2B5EF4-FFF2-40B4-BE49-F238E27FC236}">
                <a16:creationId xmlns:a16="http://schemas.microsoft.com/office/drawing/2014/main" id="{AC9A589F-3D65-53AC-B42B-75751199D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818" y="511136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8</a:t>
            </a:r>
          </a:p>
        </p:txBody>
      </p:sp>
      <p:sp>
        <p:nvSpPr>
          <p:cNvPr id="1075" name="Rectangle 3">
            <a:extLst>
              <a:ext uri="{FF2B5EF4-FFF2-40B4-BE49-F238E27FC236}">
                <a16:creationId xmlns:a16="http://schemas.microsoft.com/office/drawing/2014/main" id="{C7DEA734-E153-65C7-66AF-ADB69F8B8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768" y="5677456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076" name="Rectangle 3">
            <a:extLst>
              <a:ext uri="{FF2B5EF4-FFF2-40B4-BE49-F238E27FC236}">
                <a16:creationId xmlns:a16="http://schemas.microsoft.com/office/drawing/2014/main" id="{77B7BF52-6CF7-C08E-C96B-6D96A2739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740" y="5960202"/>
            <a:ext cx="303104" cy="22446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1077" name="Rectangle 3">
            <a:extLst>
              <a:ext uri="{FF2B5EF4-FFF2-40B4-BE49-F238E27FC236}">
                <a16:creationId xmlns:a16="http://schemas.microsoft.com/office/drawing/2014/main" id="{386825FE-5501-5967-F796-F33CA4AD5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301" y="6347095"/>
            <a:ext cx="1538392" cy="25540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</a:rPr>
              <a:t>Contract edge [1,6]</a:t>
            </a:r>
          </a:p>
        </p:txBody>
      </p:sp>
      <p:sp>
        <p:nvSpPr>
          <p:cNvPr id="1082" name="Diamond 1081">
            <a:extLst>
              <a:ext uri="{FF2B5EF4-FFF2-40B4-BE49-F238E27FC236}">
                <a16:creationId xmlns:a16="http://schemas.microsoft.com/office/drawing/2014/main" id="{44068211-3E9B-D86C-7A1F-A702302D7072}"/>
              </a:ext>
            </a:extLst>
          </p:cNvPr>
          <p:cNvSpPr/>
          <p:nvPr/>
        </p:nvSpPr>
        <p:spPr>
          <a:xfrm>
            <a:off x="6071631" y="5107683"/>
            <a:ext cx="914400" cy="914400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3" name="Oval 1082">
            <a:extLst>
              <a:ext uri="{FF2B5EF4-FFF2-40B4-BE49-F238E27FC236}">
                <a16:creationId xmlns:a16="http://schemas.microsoft.com/office/drawing/2014/main" id="{8A1F6E7B-7404-578B-DA9A-BE3FACDD02EF}"/>
              </a:ext>
            </a:extLst>
          </p:cNvPr>
          <p:cNvSpPr/>
          <p:nvPr/>
        </p:nvSpPr>
        <p:spPr>
          <a:xfrm>
            <a:off x="6497760" y="508856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4" name="Oval 1083">
            <a:extLst>
              <a:ext uri="{FF2B5EF4-FFF2-40B4-BE49-F238E27FC236}">
                <a16:creationId xmlns:a16="http://schemas.microsoft.com/office/drawing/2014/main" id="{5E765003-DFEB-CEAE-F4C1-5F9544571EC5}"/>
              </a:ext>
            </a:extLst>
          </p:cNvPr>
          <p:cNvSpPr/>
          <p:nvPr/>
        </p:nvSpPr>
        <p:spPr>
          <a:xfrm>
            <a:off x="6037601" y="5538454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5" name="Oval 1084">
            <a:extLst>
              <a:ext uri="{FF2B5EF4-FFF2-40B4-BE49-F238E27FC236}">
                <a16:creationId xmlns:a16="http://schemas.microsoft.com/office/drawing/2014/main" id="{6CE4148A-79D2-6613-A2D5-7F06BF070AD0}"/>
              </a:ext>
            </a:extLst>
          </p:cNvPr>
          <p:cNvSpPr/>
          <p:nvPr/>
        </p:nvSpPr>
        <p:spPr>
          <a:xfrm>
            <a:off x="6937204" y="5538249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6" name="Oval 1085">
            <a:extLst>
              <a:ext uri="{FF2B5EF4-FFF2-40B4-BE49-F238E27FC236}">
                <a16:creationId xmlns:a16="http://schemas.microsoft.com/office/drawing/2014/main" id="{1B686AB5-FE7A-67A4-26CE-1FF112599BFB}"/>
              </a:ext>
            </a:extLst>
          </p:cNvPr>
          <p:cNvSpPr/>
          <p:nvPr/>
        </p:nvSpPr>
        <p:spPr>
          <a:xfrm>
            <a:off x="6497760" y="5982965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8" name="Straight Connector 1087">
            <a:extLst>
              <a:ext uri="{FF2B5EF4-FFF2-40B4-BE49-F238E27FC236}">
                <a16:creationId xmlns:a16="http://schemas.microsoft.com/office/drawing/2014/main" id="{D6943062-8BBA-56BF-5CC4-DDC38F42DEDA}"/>
              </a:ext>
            </a:extLst>
          </p:cNvPr>
          <p:cNvCxnSpPr>
            <a:stCxn id="1085" idx="6"/>
            <a:endCxn id="1109" idx="2"/>
          </p:cNvCxnSpPr>
          <p:nvPr/>
        </p:nvCxnSpPr>
        <p:spPr>
          <a:xfrm>
            <a:off x="7017102" y="5573760"/>
            <a:ext cx="263965" cy="73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0" name="Straight Connector 1089">
            <a:extLst>
              <a:ext uri="{FF2B5EF4-FFF2-40B4-BE49-F238E27FC236}">
                <a16:creationId xmlns:a16="http://schemas.microsoft.com/office/drawing/2014/main" id="{02FDC094-B222-349A-964B-9196810B08C3}"/>
              </a:ext>
            </a:extLst>
          </p:cNvPr>
          <p:cNvCxnSpPr>
            <a:cxnSpLocks/>
            <a:endCxn id="1106" idx="2"/>
          </p:cNvCxnSpPr>
          <p:nvPr/>
        </p:nvCxnSpPr>
        <p:spPr>
          <a:xfrm>
            <a:off x="6579098" y="5088511"/>
            <a:ext cx="913119" cy="1093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1" name="Straight Connector 1090">
            <a:extLst>
              <a:ext uri="{FF2B5EF4-FFF2-40B4-BE49-F238E27FC236}">
                <a16:creationId xmlns:a16="http://schemas.microsoft.com/office/drawing/2014/main" id="{F75A26B8-B323-4EC5-7126-900C1A454C07}"/>
              </a:ext>
            </a:extLst>
          </p:cNvPr>
          <p:cNvCxnSpPr>
            <a:cxnSpLocks/>
            <a:stCxn id="1086" idx="0"/>
            <a:endCxn id="1083" idx="4"/>
          </p:cNvCxnSpPr>
          <p:nvPr/>
        </p:nvCxnSpPr>
        <p:spPr>
          <a:xfrm flipV="1">
            <a:off x="6537709" y="5159586"/>
            <a:ext cx="0" cy="8233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" name="Rectangle 3">
            <a:extLst>
              <a:ext uri="{FF2B5EF4-FFF2-40B4-BE49-F238E27FC236}">
                <a16:creationId xmlns:a16="http://schemas.microsoft.com/office/drawing/2014/main" id="{D62B6BC3-5255-F6EA-A290-470BBE802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941" y="4894583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</a:t>
            </a:r>
          </a:p>
        </p:txBody>
      </p:sp>
      <p:sp>
        <p:nvSpPr>
          <p:cNvPr id="1096" name="Rectangle 3">
            <a:extLst>
              <a:ext uri="{FF2B5EF4-FFF2-40B4-BE49-F238E27FC236}">
                <a16:creationId xmlns:a16="http://schemas.microsoft.com/office/drawing/2014/main" id="{B16A6E14-12D7-57A4-AE50-3228DE24A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802" y="5494860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2</a:t>
            </a:r>
          </a:p>
        </p:txBody>
      </p:sp>
      <p:sp>
        <p:nvSpPr>
          <p:cNvPr id="1097" name="Rectangle 3">
            <a:extLst>
              <a:ext uri="{FF2B5EF4-FFF2-40B4-BE49-F238E27FC236}">
                <a16:creationId xmlns:a16="http://schemas.microsoft.com/office/drawing/2014/main" id="{7149A78C-FFB3-BDFB-172A-F3AE15C70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514" y="6008767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3</a:t>
            </a:r>
          </a:p>
        </p:txBody>
      </p:sp>
      <p:sp>
        <p:nvSpPr>
          <p:cNvPr id="1098" name="Rectangle 3">
            <a:extLst>
              <a:ext uri="{FF2B5EF4-FFF2-40B4-BE49-F238E27FC236}">
                <a16:creationId xmlns:a16="http://schemas.microsoft.com/office/drawing/2014/main" id="{3E74CF3F-D562-E88A-0F4A-026B1BDA4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1474" y="5311542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4</a:t>
            </a:r>
          </a:p>
        </p:txBody>
      </p: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7E8BDDAA-087D-9EF9-C045-4593E1E23025}"/>
              </a:ext>
            </a:extLst>
          </p:cNvPr>
          <p:cNvCxnSpPr>
            <a:cxnSpLocks/>
            <a:endCxn id="1109" idx="4"/>
          </p:cNvCxnSpPr>
          <p:nvPr/>
        </p:nvCxnSpPr>
        <p:spPr>
          <a:xfrm flipH="1" flipV="1">
            <a:off x="7321016" y="5616594"/>
            <a:ext cx="187329" cy="328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8" name="Oval 1107">
            <a:extLst>
              <a:ext uri="{FF2B5EF4-FFF2-40B4-BE49-F238E27FC236}">
                <a16:creationId xmlns:a16="http://schemas.microsoft.com/office/drawing/2014/main" id="{374AA5ED-A04C-5A82-C438-E739DF01460F}"/>
              </a:ext>
            </a:extLst>
          </p:cNvPr>
          <p:cNvSpPr/>
          <p:nvPr/>
        </p:nvSpPr>
        <p:spPr>
          <a:xfrm>
            <a:off x="8497564" y="554936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1" name="Rectangle 3">
            <a:extLst>
              <a:ext uri="{FF2B5EF4-FFF2-40B4-BE49-F238E27FC236}">
                <a16:creationId xmlns:a16="http://schemas.microsoft.com/office/drawing/2014/main" id="{0AE10AA8-459D-C006-321A-A1CBF22DF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0792" y="545794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8</a:t>
            </a:r>
          </a:p>
        </p:txBody>
      </p:sp>
      <p:sp>
        <p:nvSpPr>
          <p:cNvPr id="1102" name="Rectangle 3">
            <a:extLst>
              <a:ext uri="{FF2B5EF4-FFF2-40B4-BE49-F238E27FC236}">
                <a16:creationId xmlns:a16="http://schemas.microsoft.com/office/drawing/2014/main" id="{E0740412-858D-B4F4-F327-10ED04FEC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9462" y="5624087"/>
            <a:ext cx="382406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7,9</a:t>
            </a:r>
          </a:p>
        </p:txBody>
      </p:sp>
      <p:sp>
        <p:nvSpPr>
          <p:cNvPr id="1106" name="Oval 1105">
            <a:extLst>
              <a:ext uri="{FF2B5EF4-FFF2-40B4-BE49-F238E27FC236}">
                <a16:creationId xmlns:a16="http://schemas.microsoft.com/office/drawing/2014/main" id="{850D5C7B-6AF8-8A29-E002-4E4EFB55E3E5}"/>
              </a:ext>
            </a:extLst>
          </p:cNvPr>
          <p:cNvSpPr/>
          <p:nvPr/>
        </p:nvSpPr>
        <p:spPr>
          <a:xfrm>
            <a:off x="7492217" y="5162357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9" name="Oval 1108">
            <a:extLst>
              <a:ext uri="{FF2B5EF4-FFF2-40B4-BE49-F238E27FC236}">
                <a16:creationId xmlns:a16="http://schemas.microsoft.com/office/drawing/2014/main" id="{4E2BD6E8-5B79-502E-FC7E-B0D6E54A823B}"/>
              </a:ext>
            </a:extLst>
          </p:cNvPr>
          <p:cNvSpPr/>
          <p:nvPr/>
        </p:nvSpPr>
        <p:spPr>
          <a:xfrm>
            <a:off x="7281067" y="554557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1" name="Oval 1110">
            <a:extLst>
              <a:ext uri="{FF2B5EF4-FFF2-40B4-BE49-F238E27FC236}">
                <a16:creationId xmlns:a16="http://schemas.microsoft.com/office/drawing/2014/main" id="{B2DEA544-A051-FB4C-DD7A-E7C49DE2037F}"/>
              </a:ext>
            </a:extLst>
          </p:cNvPr>
          <p:cNvSpPr/>
          <p:nvPr/>
        </p:nvSpPr>
        <p:spPr>
          <a:xfrm>
            <a:off x="7483339" y="5959183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9" name="Rectangle 3">
            <a:extLst>
              <a:ext uri="{FF2B5EF4-FFF2-40B4-BE49-F238E27FC236}">
                <a16:creationId xmlns:a16="http://schemas.microsoft.com/office/drawing/2014/main" id="{15A1AFDF-CCBD-857E-63D4-72DE7C53F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000" y="494175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6</a:t>
            </a:r>
          </a:p>
        </p:txBody>
      </p:sp>
      <p:sp>
        <p:nvSpPr>
          <p:cNvPr id="1103" name="Rectangle 3">
            <a:extLst>
              <a:ext uri="{FF2B5EF4-FFF2-40B4-BE49-F238E27FC236}">
                <a16:creationId xmlns:a16="http://schemas.microsoft.com/office/drawing/2014/main" id="{6E121FD8-05F3-12E0-D466-D45773F3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9212" y="5994082"/>
            <a:ext cx="330963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10</a:t>
            </a:r>
          </a:p>
        </p:txBody>
      </p:sp>
      <p:sp>
        <p:nvSpPr>
          <p:cNvPr id="1104" name="Rectangle 3">
            <a:extLst>
              <a:ext uri="{FF2B5EF4-FFF2-40B4-BE49-F238E27FC236}">
                <a16:creationId xmlns:a16="http://schemas.microsoft.com/office/drawing/2014/main" id="{E4B53923-371A-EF2D-BA56-6306A7FF9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1795" y="5351414"/>
            <a:ext cx="303104" cy="2244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5</a:t>
            </a:r>
          </a:p>
        </p:txBody>
      </p:sp>
      <p:sp>
        <p:nvSpPr>
          <p:cNvPr id="1117" name="Freeform: Shape 1116">
            <a:extLst>
              <a:ext uri="{FF2B5EF4-FFF2-40B4-BE49-F238E27FC236}">
                <a16:creationId xmlns:a16="http://schemas.microsoft.com/office/drawing/2014/main" id="{23BC35A3-A383-7F95-4E55-1ED486B43D0B}"/>
              </a:ext>
            </a:extLst>
          </p:cNvPr>
          <p:cNvSpPr/>
          <p:nvPr/>
        </p:nvSpPr>
        <p:spPr>
          <a:xfrm>
            <a:off x="8202965" y="5512963"/>
            <a:ext cx="316412" cy="52790"/>
          </a:xfrm>
          <a:custGeom>
            <a:avLst/>
            <a:gdLst>
              <a:gd name="connsiteX0" fmla="*/ 0 w 177553"/>
              <a:gd name="connsiteY0" fmla="*/ 53333 h 53333"/>
              <a:gd name="connsiteX1" fmla="*/ 88777 w 177553"/>
              <a:gd name="connsiteY1" fmla="*/ 67 h 53333"/>
              <a:gd name="connsiteX2" fmla="*/ 177553 w 177553"/>
              <a:gd name="connsiteY2" fmla="*/ 44455 h 5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553" h="53333">
                <a:moveTo>
                  <a:pt x="0" y="53333"/>
                </a:moveTo>
                <a:cubicBezTo>
                  <a:pt x="29592" y="27440"/>
                  <a:pt x="59185" y="1547"/>
                  <a:pt x="88777" y="67"/>
                </a:cubicBezTo>
                <a:cubicBezTo>
                  <a:pt x="118369" y="-1413"/>
                  <a:pt x="147961" y="21521"/>
                  <a:pt x="177553" y="44455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8" name="Freeform: Shape 1117">
            <a:extLst>
              <a:ext uri="{FF2B5EF4-FFF2-40B4-BE49-F238E27FC236}">
                <a16:creationId xmlns:a16="http://schemas.microsoft.com/office/drawing/2014/main" id="{A3693991-07BA-1F80-A254-F2C8F5449DB1}"/>
              </a:ext>
            </a:extLst>
          </p:cNvPr>
          <p:cNvSpPr/>
          <p:nvPr/>
        </p:nvSpPr>
        <p:spPr>
          <a:xfrm rot="10800000">
            <a:off x="8213236" y="5608467"/>
            <a:ext cx="306140" cy="45719"/>
          </a:xfrm>
          <a:custGeom>
            <a:avLst/>
            <a:gdLst>
              <a:gd name="connsiteX0" fmla="*/ 0 w 177553"/>
              <a:gd name="connsiteY0" fmla="*/ 53333 h 53333"/>
              <a:gd name="connsiteX1" fmla="*/ 88777 w 177553"/>
              <a:gd name="connsiteY1" fmla="*/ 67 h 53333"/>
              <a:gd name="connsiteX2" fmla="*/ 177553 w 177553"/>
              <a:gd name="connsiteY2" fmla="*/ 44455 h 5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553" h="53333">
                <a:moveTo>
                  <a:pt x="0" y="53333"/>
                </a:moveTo>
                <a:cubicBezTo>
                  <a:pt x="29592" y="27440"/>
                  <a:pt x="59185" y="1547"/>
                  <a:pt x="88777" y="67"/>
                </a:cubicBezTo>
                <a:cubicBezTo>
                  <a:pt x="118369" y="-1413"/>
                  <a:pt x="147961" y="21521"/>
                  <a:pt x="177553" y="44455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0" name="Straight Connector 1119">
            <a:extLst>
              <a:ext uri="{FF2B5EF4-FFF2-40B4-BE49-F238E27FC236}">
                <a16:creationId xmlns:a16="http://schemas.microsoft.com/office/drawing/2014/main" id="{43513369-D295-66B2-0A46-F25BF24F088C}"/>
              </a:ext>
            </a:extLst>
          </p:cNvPr>
          <p:cNvCxnSpPr>
            <a:cxnSpLocks/>
          </p:cNvCxnSpPr>
          <p:nvPr/>
        </p:nvCxnSpPr>
        <p:spPr>
          <a:xfrm flipV="1">
            <a:off x="6576415" y="5604632"/>
            <a:ext cx="700681" cy="4139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4" name="Straight Connector 1123">
            <a:extLst>
              <a:ext uri="{FF2B5EF4-FFF2-40B4-BE49-F238E27FC236}">
                <a16:creationId xmlns:a16="http://schemas.microsoft.com/office/drawing/2014/main" id="{539BD91A-0C91-6A83-1450-2DDF068C1BBD}"/>
              </a:ext>
            </a:extLst>
          </p:cNvPr>
          <p:cNvCxnSpPr>
            <a:cxnSpLocks/>
            <a:stCxn id="1106" idx="4"/>
          </p:cNvCxnSpPr>
          <p:nvPr/>
        </p:nvCxnSpPr>
        <p:spPr>
          <a:xfrm flipH="1">
            <a:off x="7332648" y="5233378"/>
            <a:ext cx="199518" cy="3110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7" name="Straight Connector 1126">
            <a:extLst>
              <a:ext uri="{FF2B5EF4-FFF2-40B4-BE49-F238E27FC236}">
                <a16:creationId xmlns:a16="http://schemas.microsoft.com/office/drawing/2014/main" id="{E388C169-1642-B0F9-827B-003045354B08}"/>
              </a:ext>
            </a:extLst>
          </p:cNvPr>
          <p:cNvCxnSpPr>
            <a:cxnSpLocks/>
            <a:stCxn id="1110" idx="1"/>
            <a:endCxn id="1106" idx="5"/>
          </p:cNvCxnSpPr>
          <p:nvPr/>
        </p:nvCxnSpPr>
        <p:spPr>
          <a:xfrm flipH="1" flipV="1">
            <a:off x="7560414" y="5222977"/>
            <a:ext cx="593989" cy="3427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0" name="Oval 1109">
            <a:extLst>
              <a:ext uri="{FF2B5EF4-FFF2-40B4-BE49-F238E27FC236}">
                <a16:creationId xmlns:a16="http://schemas.microsoft.com/office/drawing/2014/main" id="{946A1167-73FB-85BA-165F-F025117C96E3}"/>
              </a:ext>
            </a:extLst>
          </p:cNvPr>
          <p:cNvSpPr/>
          <p:nvPr/>
        </p:nvSpPr>
        <p:spPr>
          <a:xfrm>
            <a:off x="8142702" y="5555351"/>
            <a:ext cx="79898" cy="7102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Freeform: Shape 1132">
            <a:extLst>
              <a:ext uri="{FF2B5EF4-FFF2-40B4-BE49-F238E27FC236}">
                <a16:creationId xmlns:a16="http://schemas.microsoft.com/office/drawing/2014/main" id="{166BA9BB-A27C-2B03-5BFC-5944D8FECAF8}"/>
              </a:ext>
            </a:extLst>
          </p:cNvPr>
          <p:cNvSpPr/>
          <p:nvPr/>
        </p:nvSpPr>
        <p:spPr>
          <a:xfrm rot="21351431">
            <a:off x="7599940" y="5167253"/>
            <a:ext cx="578929" cy="394049"/>
          </a:xfrm>
          <a:custGeom>
            <a:avLst/>
            <a:gdLst>
              <a:gd name="connsiteX0" fmla="*/ 0 w 632497"/>
              <a:gd name="connsiteY0" fmla="*/ 0 h 394904"/>
              <a:gd name="connsiteX1" fmla="*/ 479394 w 632497"/>
              <a:gd name="connsiteY1" fmla="*/ 115409 h 394904"/>
              <a:gd name="connsiteX2" fmla="*/ 621437 w 632497"/>
              <a:gd name="connsiteY2" fmla="*/ 372862 h 394904"/>
              <a:gd name="connsiteX3" fmla="*/ 612559 w 632497"/>
              <a:gd name="connsiteY3" fmla="*/ 363984 h 39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2497" h="394904">
                <a:moveTo>
                  <a:pt x="0" y="0"/>
                </a:moveTo>
                <a:cubicBezTo>
                  <a:pt x="187910" y="26632"/>
                  <a:pt x="375821" y="53265"/>
                  <a:pt x="479394" y="115409"/>
                </a:cubicBezTo>
                <a:cubicBezTo>
                  <a:pt x="582967" y="177553"/>
                  <a:pt x="599243" y="331433"/>
                  <a:pt x="621437" y="372862"/>
                </a:cubicBezTo>
                <a:cubicBezTo>
                  <a:pt x="643631" y="414291"/>
                  <a:pt x="628095" y="389137"/>
                  <a:pt x="612559" y="363984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5" name="Freeform: Shape 1134">
            <a:extLst>
              <a:ext uri="{FF2B5EF4-FFF2-40B4-BE49-F238E27FC236}">
                <a16:creationId xmlns:a16="http://schemas.microsoft.com/office/drawing/2014/main" id="{641CF53B-9DB4-945D-34A7-1E13F8F57C1B}"/>
              </a:ext>
            </a:extLst>
          </p:cNvPr>
          <p:cNvSpPr/>
          <p:nvPr/>
        </p:nvSpPr>
        <p:spPr>
          <a:xfrm>
            <a:off x="7554895" y="5628438"/>
            <a:ext cx="621437" cy="372862"/>
          </a:xfrm>
          <a:custGeom>
            <a:avLst/>
            <a:gdLst>
              <a:gd name="connsiteX0" fmla="*/ 0 w 621437"/>
              <a:gd name="connsiteY0" fmla="*/ 372862 h 372862"/>
              <a:gd name="connsiteX1" fmla="*/ 435006 w 621437"/>
              <a:gd name="connsiteY1" fmla="*/ 248575 h 372862"/>
              <a:gd name="connsiteX2" fmla="*/ 621437 w 621437"/>
              <a:gd name="connsiteY2" fmla="*/ 0 h 37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437" h="372862">
                <a:moveTo>
                  <a:pt x="0" y="372862"/>
                </a:moveTo>
                <a:cubicBezTo>
                  <a:pt x="165716" y="341790"/>
                  <a:pt x="331433" y="310719"/>
                  <a:pt x="435006" y="248575"/>
                </a:cubicBezTo>
                <a:cubicBezTo>
                  <a:pt x="538579" y="186431"/>
                  <a:pt x="580008" y="93215"/>
                  <a:pt x="62143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Rectangle 3">
            <a:extLst>
              <a:ext uri="{FF2B5EF4-FFF2-40B4-BE49-F238E27FC236}">
                <a16:creationId xmlns:a16="http://schemas.microsoft.com/office/drawing/2014/main" id="{24107DDF-B4DE-1895-E9E2-9B854BEC0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66" y="6355977"/>
            <a:ext cx="1538392" cy="2554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Contract edge [7,9]</a:t>
            </a:r>
          </a:p>
        </p:txBody>
      </p:sp>
      <p:sp>
        <p:nvSpPr>
          <p:cNvPr id="1138" name="Rectangle 3">
            <a:extLst>
              <a:ext uri="{FF2B5EF4-FFF2-40B4-BE49-F238E27FC236}">
                <a16:creationId xmlns:a16="http://schemas.microsoft.com/office/drawing/2014/main" id="{20B37A9D-8CCE-3BBC-B064-F2D1FE18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0" y="4483654"/>
            <a:ext cx="7633089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Contracting an edge in a graph </a:t>
            </a:r>
            <a:r>
              <a:rPr lang="en-US" altLang="en-US" sz="1400" dirty="0"/>
              <a:t>(shrink the two ends of the edge into a single vertex)</a:t>
            </a:r>
          </a:p>
        </p:txBody>
      </p:sp>
    </p:spTree>
    <p:extLst>
      <p:ext uri="{BB962C8B-B14F-4D97-AF65-F5344CB8AC3E}">
        <p14:creationId xmlns:p14="http://schemas.microsoft.com/office/powerpoint/2010/main" val="705684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F3F4-48C4-66A2-F9F6-2B054A2CB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F33DE691-4B24-96FA-EE42-7EFAF98CA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D39ADEE-E9FF-2534-40B3-3813C0B0F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C1303D-6550-C122-9001-1151BD2AA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4955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0AAE1-018B-46AE-5520-1F269687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49B8D309-B568-CDA4-FBD7-59439356D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5A07DF-0665-DAC8-13F8-6129AB878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5CDF59-C5B5-3E2A-5387-8340012DD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44215FB-9D43-FFAB-DFD6-822990783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523235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18CC53A2-84DE-6EA1-B432-454DD877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2434725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FDD38-6822-5F80-17F5-D0397E10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218AE966-0F3A-8C2B-9025-175ACC5D3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EFC03F-BA31-65D3-5992-79994EE38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3C5E81-E099-ED3C-A809-AA16DE71B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A0300EC-42EB-4BFF-58DD-372745330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865776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C9390C33-BD64-68D5-141D-7170F624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5194F63-FD03-3188-384A-B2E238B50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895" y="1016196"/>
            <a:ext cx="3115497" cy="3687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Intuition for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25DEB9-0E01-E8DF-1124-187CF5DB1067}"/>
              </a:ext>
            </a:extLst>
          </p:cNvPr>
          <p:cNvSpPr/>
          <p:nvPr/>
        </p:nvSpPr>
        <p:spPr>
          <a:xfrm>
            <a:off x="4340548" y="2044597"/>
            <a:ext cx="710214" cy="9854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54D592-E577-8149-E85B-5B7D0EF48F2F}"/>
              </a:ext>
            </a:extLst>
          </p:cNvPr>
          <p:cNvCxnSpPr>
            <a:stCxn id="8" idx="6"/>
            <a:endCxn id="9" idx="1"/>
          </p:cNvCxnSpPr>
          <p:nvPr/>
        </p:nvCxnSpPr>
        <p:spPr>
          <a:xfrm flipV="1">
            <a:off x="5050762" y="2368957"/>
            <a:ext cx="600954" cy="16838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F843A9-ED59-EAAB-F38F-F665130F3E41}"/>
              </a:ext>
            </a:extLst>
          </p:cNvPr>
          <p:cNvCxnSpPr>
            <a:stCxn id="8" idx="6"/>
            <a:endCxn id="9" idx="2"/>
          </p:cNvCxnSpPr>
          <p:nvPr/>
        </p:nvCxnSpPr>
        <p:spPr>
          <a:xfrm>
            <a:off x="5050762" y="2537338"/>
            <a:ext cx="548950" cy="12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F15E51-B253-75DF-B22D-19395DCF15A3}"/>
              </a:ext>
            </a:extLst>
          </p:cNvPr>
          <p:cNvCxnSpPr>
            <a:cxnSpLocks/>
            <a:stCxn id="8" idx="5"/>
            <a:endCxn id="9" idx="3"/>
          </p:cNvCxnSpPr>
          <p:nvPr/>
        </p:nvCxnSpPr>
        <p:spPr>
          <a:xfrm flipV="1">
            <a:off x="4946754" y="2729894"/>
            <a:ext cx="704962" cy="1558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63BB66-6596-766F-3C32-6923F7C3FB18}"/>
              </a:ext>
            </a:extLst>
          </p:cNvPr>
          <p:cNvCxnSpPr>
            <a:cxnSpLocks/>
          </p:cNvCxnSpPr>
          <p:nvPr/>
        </p:nvCxnSpPr>
        <p:spPr>
          <a:xfrm flipV="1">
            <a:off x="4440095" y="2284995"/>
            <a:ext cx="410918" cy="167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C5E15E-8617-8427-B454-A255FEB61859}"/>
              </a:ext>
            </a:extLst>
          </p:cNvPr>
          <p:cNvCxnSpPr>
            <a:cxnSpLocks/>
          </p:cNvCxnSpPr>
          <p:nvPr/>
        </p:nvCxnSpPr>
        <p:spPr>
          <a:xfrm>
            <a:off x="4461228" y="2578315"/>
            <a:ext cx="472660" cy="12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BD9387-5F4A-946B-ED8A-7FAF0291235C}"/>
              </a:ext>
            </a:extLst>
          </p:cNvPr>
          <p:cNvCxnSpPr>
            <a:cxnSpLocks/>
          </p:cNvCxnSpPr>
          <p:nvPr/>
        </p:nvCxnSpPr>
        <p:spPr>
          <a:xfrm flipV="1">
            <a:off x="4553227" y="2267499"/>
            <a:ext cx="63919" cy="3700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4EFAE-B44E-725B-915D-4F8EE73CD5C7}"/>
              </a:ext>
            </a:extLst>
          </p:cNvPr>
          <p:cNvCxnSpPr>
            <a:cxnSpLocks/>
          </p:cNvCxnSpPr>
          <p:nvPr/>
        </p:nvCxnSpPr>
        <p:spPr>
          <a:xfrm flipV="1">
            <a:off x="4498902" y="2750298"/>
            <a:ext cx="447852" cy="1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977382A-C47A-A379-B6D5-20C0DC6B50F8}"/>
              </a:ext>
            </a:extLst>
          </p:cNvPr>
          <p:cNvCxnSpPr>
            <a:cxnSpLocks/>
          </p:cNvCxnSpPr>
          <p:nvPr/>
        </p:nvCxnSpPr>
        <p:spPr>
          <a:xfrm flipH="1" flipV="1">
            <a:off x="4737194" y="2209982"/>
            <a:ext cx="75379" cy="3552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98D404-B4CE-8FCA-7928-4802A9C81930}"/>
              </a:ext>
            </a:extLst>
          </p:cNvPr>
          <p:cNvCxnSpPr>
            <a:cxnSpLocks/>
          </p:cNvCxnSpPr>
          <p:nvPr/>
        </p:nvCxnSpPr>
        <p:spPr>
          <a:xfrm flipV="1">
            <a:off x="4497147" y="2612323"/>
            <a:ext cx="449607" cy="2579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613AE9-F6DF-3E5E-B60B-5E8C452E25D6}"/>
              </a:ext>
            </a:extLst>
          </p:cNvPr>
          <p:cNvCxnSpPr>
            <a:cxnSpLocks/>
          </p:cNvCxnSpPr>
          <p:nvPr/>
        </p:nvCxnSpPr>
        <p:spPr>
          <a:xfrm>
            <a:off x="4419063" y="2517629"/>
            <a:ext cx="393510" cy="3057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695B1A8-36FC-F442-A319-6BDEBD8D4636}"/>
              </a:ext>
            </a:extLst>
          </p:cNvPr>
          <p:cNvGrpSpPr/>
          <p:nvPr/>
        </p:nvGrpSpPr>
        <p:grpSpPr>
          <a:xfrm>
            <a:off x="5599712" y="2294205"/>
            <a:ext cx="355108" cy="510441"/>
            <a:chOff x="5716586" y="2299817"/>
            <a:chExt cx="355108" cy="51044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D3DECCC-2ED2-7E5F-EE52-D25ED9730175}"/>
                </a:ext>
              </a:extLst>
            </p:cNvPr>
            <p:cNvSpPr/>
            <p:nvPr/>
          </p:nvSpPr>
          <p:spPr>
            <a:xfrm>
              <a:off x="5716586" y="2299817"/>
              <a:ext cx="355108" cy="510441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59CDF0C-37E9-F83F-82A0-C390F66E9121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39" y="2541421"/>
              <a:ext cx="214746" cy="633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79C8842-C745-0DAC-5483-308923F1B7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2528" y="2457412"/>
              <a:ext cx="0" cy="2546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D6D1619-42D1-5758-CCED-E6440ACD2C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7988" y="2623039"/>
              <a:ext cx="292303" cy="66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2116B32-E686-96A2-E86B-604E979B5D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54010" y="2541766"/>
              <a:ext cx="258518" cy="49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9CD8C47-450B-1D9C-7EC8-B95EFF3BAF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0061" y="2451739"/>
              <a:ext cx="212236" cy="706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B1875B7-54BA-E02A-606F-017764B763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51741" y="2467632"/>
              <a:ext cx="28160" cy="289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9A821F5-7318-2DE0-40B6-96D9D0E50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7369" y="2368751"/>
              <a:ext cx="0" cy="1921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AF04969-B8B0-7866-4943-C70A30B77CF1}"/>
              </a:ext>
            </a:extLst>
          </p:cNvPr>
          <p:cNvCxnSpPr>
            <a:cxnSpLocks/>
          </p:cNvCxnSpPr>
          <p:nvPr/>
        </p:nvCxnSpPr>
        <p:spPr>
          <a:xfrm flipV="1">
            <a:off x="4491921" y="2421312"/>
            <a:ext cx="425406" cy="34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A885B90-CFE3-03A5-FB80-927ACB8B42C6}"/>
              </a:ext>
            </a:extLst>
          </p:cNvPr>
          <p:cNvCxnSpPr>
            <a:cxnSpLocks/>
          </p:cNvCxnSpPr>
          <p:nvPr/>
        </p:nvCxnSpPr>
        <p:spPr>
          <a:xfrm>
            <a:off x="4733141" y="2499233"/>
            <a:ext cx="6199" cy="236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FFAA9CD-59A9-5F5E-B95D-E05D5084C0A4}"/>
              </a:ext>
            </a:extLst>
          </p:cNvPr>
          <p:cNvCxnSpPr>
            <a:cxnSpLocks/>
          </p:cNvCxnSpPr>
          <p:nvPr/>
        </p:nvCxnSpPr>
        <p:spPr>
          <a:xfrm flipH="1" flipV="1">
            <a:off x="4583388" y="2251572"/>
            <a:ext cx="256527" cy="321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259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E8B4-543F-9754-3802-2E0F53E42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5429A8FD-8B82-AFF1-20F6-1CCE87E1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769B5-A84F-4D35-F8F4-96BD7CDAF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4D37FA-36E3-B60F-E4D0-F5820E33A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46F298E-5C27-37CC-11B0-CCEB43370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865776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39F173D7-2354-A993-8EB3-3D549D0B0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7749AB-449B-3CA5-1659-717A9E97D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895" y="1016196"/>
            <a:ext cx="3115497" cy="3687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Intuition for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55A8D4-E765-4C11-BD97-ECB555271659}"/>
              </a:ext>
            </a:extLst>
          </p:cNvPr>
          <p:cNvSpPr/>
          <p:nvPr/>
        </p:nvSpPr>
        <p:spPr>
          <a:xfrm>
            <a:off x="4340548" y="2044597"/>
            <a:ext cx="710214" cy="9854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70228C-8AA3-4CB3-8B37-CF1EEC3F7CE9}"/>
              </a:ext>
            </a:extLst>
          </p:cNvPr>
          <p:cNvCxnSpPr>
            <a:stCxn id="8" idx="6"/>
            <a:endCxn id="9" idx="1"/>
          </p:cNvCxnSpPr>
          <p:nvPr/>
        </p:nvCxnSpPr>
        <p:spPr>
          <a:xfrm flipV="1">
            <a:off x="5050762" y="2368957"/>
            <a:ext cx="600954" cy="16838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361309-E66F-D9DA-F7FA-D609CD12B1DC}"/>
              </a:ext>
            </a:extLst>
          </p:cNvPr>
          <p:cNvCxnSpPr>
            <a:stCxn id="8" idx="6"/>
            <a:endCxn id="9" idx="2"/>
          </p:cNvCxnSpPr>
          <p:nvPr/>
        </p:nvCxnSpPr>
        <p:spPr>
          <a:xfrm>
            <a:off x="5050762" y="2537338"/>
            <a:ext cx="548950" cy="12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E6CC43-9C57-CB5F-BF22-FE36C40AEEC5}"/>
              </a:ext>
            </a:extLst>
          </p:cNvPr>
          <p:cNvCxnSpPr>
            <a:cxnSpLocks/>
            <a:stCxn id="8" idx="5"/>
            <a:endCxn id="9" idx="3"/>
          </p:cNvCxnSpPr>
          <p:nvPr/>
        </p:nvCxnSpPr>
        <p:spPr>
          <a:xfrm flipV="1">
            <a:off x="4946754" y="2729894"/>
            <a:ext cx="704962" cy="1558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BB0C6A0-61B3-AD60-BA8C-E3569BACBD17}"/>
              </a:ext>
            </a:extLst>
          </p:cNvPr>
          <p:cNvSpPr/>
          <p:nvPr/>
        </p:nvSpPr>
        <p:spPr>
          <a:xfrm>
            <a:off x="6959625" y="2482496"/>
            <a:ext cx="103383" cy="1192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FC12CC-0DBA-E32C-C707-A59D748F35D0}"/>
              </a:ext>
            </a:extLst>
          </p:cNvPr>
          <p:cNvCxnSpPr>
            <a:cxnSpLocks/>
            <a:stCxn id="16" idx="6"/>
            <a:endCxn id="61" idx="2"/>
          </p:cNvCxnSpPr>
          <p:nvPr/>
        </p:nvCxnSpPr>
        <p:spPr>
          <a:xfrm flipV="1">
            <a:off x="7063008" y="2535809"/>
            <a:ext cx="723553" cy="63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685FD8-61E1-3862-B0BF-4B82E17F4F6F}"/>
              </a:ext>
            </a:extLst>
          </p:cNvPr>
          <p:cNvSpPr/>
          <p:nvPr/>
        </p:nvSpPr>
        <p:spPr>
          <a:xfrm>
            <a:off x="6229272" y="2430402"/>
            <a:ext cx="351090" cy="2259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4A5D2C0-2E4C-AA4B-C49D-6661BD721AF6}"/>
              </a:ext>
            </a:extLst>
          </p:cNvPr>
          <p:cNvCxnSpPr>
            <a:cxnSpLocks/>
          </p:cNvCxnSpPr>
          <p:nvPr/>
        </p:nvCxnSpPr>
        <p:spPr>
          <a:xfrm flipV="1">
            <a:off x="4440095" y="2284995"/>
            <a:ext cx="410918" cy="167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5EC0BD-01C4-39A1-24E5-08FD7C970351}"/>
              </a:ext>
            </a:extLst>
          </p:cNvPr>
          <p:cNvCxnSpPr>
            <a:cxnSpLocks/>
          </p:cNvCxnSpPr>
          <p:nvPr/>
        </p:nvCxnSpPr>
        <p:spPr>
          <a:xfrm>
            <a:off x="4461228" y="2578315"/>
            <a:ext cx="472660" cy="12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78D551-FBF4-CE90-0D81-91D660969496}"/>
              </a:ext>
            </a:extLst>
          </p:cNvPr>
          <p:cNvCxnSpPr>
            <a:cxnSpLocks/>
          </p:cNvCxnSpPr>
          <p:nvPr/>
        </p:nvCxnSpPr>
        <p:spPr>
          <a:xfrm flipV="1">
            <a:off x="4553227" y="2267499"/>
            <a:ext cx="63919" cy="3700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2F9548F-0DC6-2511-25E3-C20B49CCA71C}"/>
              </a:ext>
            </a:extLst>
          </p:cNvPr>
          <p:cNvCxnSpPr>
            <a:cxnSpLocks/>
          </p:cNvCxnSpPr>
          <p:nvPr/>
        </p:nvCxnSpPr>
        <p:spPr>
          <a:xfrm flipV="1">
            <a:off x="4498902" y="2750298"/>
            <a:ext cx="447852" cy="1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BD277FD-2C1C-CB0A-73CA-B8FE2AC11450}"/>
              </a:ext>
            </a:extLst>
          </p:cNvPr>
          <p:cNvCxnSpPr>
            <a:cxnSpLocks/>
          </p:cNvCxnSpPr>
          <p:nvPr/>
        </p:nvCxnSpPr>
        <p:spPr>
          <a:xfrm flipH="1" flipV="1">
            <a:off x="4737194" y="2209982"/>
            <a:ext cx="75379" cy="3552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2ABEDD6-41E3-53AC-DCF4-2CBD97FB8EB8}"/>
              </a:ext>
            </a:extLst>
          </p:cNvPr>
          <p:cNvCxnSpPr>
            <a:cxnSpLocks/>
          </p:cNvCxnSpPr>
          <p:nvPr/>
        </p:nvCxnSpPr>
        <p:spPr>
          <a:xfrm flipV="1">
            <a:off x="4497147" y="2612323"/>
            <a:ext cx="449607" cy="2579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FCFC715-E6E8-A332-ED63-1481AF97E17E}"/>
              </a:ext>
            </a:extLst>
          </p:cNvPr>
          <p:cNvCxnSpPr>
            <a:cxnSpLocks/>
          </p:cNvCxnSpPr>
          <p:nvPr/>
        </p:nvCxnSpPr>
        <p:spPr>
          <a:xfrm>
            <a:off x="4419063" y="2517629"/>
            <a:ext cx="393510" cy="3057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9492C7-294C-92B8-D6EC-8D562A02872C}"/>
              </a:ext>
            </a:extLst>
          </p:cNvPr>
          <p:cNvGrpSpPr/>
          <p:nvPr/>
        </p:nvGrpSpPr>
        <p:grpSpPr>
          <a:xfrm>
            <a:off x="5599712" y="2294205"/>
            <a:ext cx="355108" cy="510441"/>
            <a:chOff x="5716586" y="2299817"/>
            <a:chExt cx="355108" cy="51044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97D83F-2FB1-D1DF-D6E4-084B8AC5F192}"/>
                </a:ext>
              </a:extLst>
            </p:cNvPr>
            <p:cNvSpPr/>
            <p:nvPr/>
          </p:nvSpPr>
          <p:spPr>
            <a:xfrm>
              <a:off x="5716586" y="2299817"/>
              <a:ext cx="355108" cy="510441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CBB4F00-12EB-1FAB-2844-799C6620F9FB}"/>
                </a:ext>
              </a:extLst>
            </p:cNvPr>
            <p:cNvCxnSpPr>
              <a:cxnSpLocks/>
            </p:cNvCxnSpPr>
            <p:nvPr/>
          </p:nvCxnSpPr>
          <p:spPr>
            <a:xfrm>
              <a:off x="5782539" y="2541421"/>
              <a:ext cx="214746" cy="633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A1376F0-F372-811D-30A8-2DB8A82E9F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2528" y="2457412"/>
              <a:ext cx="0" cy="2546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7E7FDB6-DE67-C8EF-571C-569CC906E7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7988" y="2623039"/>
              <a:ext cx="292303" cy="66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DD7A52D-3EC9-4BC1-F1EF-2BA2EC3047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54010" y="2541766"/>
              <a:ext cx="258518" cy="494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4E2B9D6-B812-4F06-BF89-4D1C5D17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0061" y="2451739"/>
              <a:ext cx="212236" cy="706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B9C90E-33CF-8FBD-1221-EF94D6F53B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51741" y="2467632"/>
              <a:ext cx="28160" cy="289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B692C10-9A3D-5422-4207-50EBDEF486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7369" y="2368751"/>
              <a:ext cx="0" cy="1921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775AC1-0513-58C5-BC8F-B4D394A3E7F1}"/>
              </a:ext>
            </a:extLst>
          </p:cNvPr>
          <p:cNvCxnSpPr>
            <a:cxnSpLocks/>
          </p:cNvCxnSpPr>
          <p:nvPr/>
        </p:nvCxnSpPr>
        <p:spPr>
          <a:xfrm flipV="1">
            <a:off x="4491921" y="2421312"/>
            <a:ext cx="425406" cy="34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4A3B4-65E4-0B59-248F-451A61BC971C}"/>
              </a:ext>
            </a:extLst>
          </p:cNvPr>
          <p:cNvCxnSpPr>
            <a:cxnSpLocks/>
          </p:cNvCxnSpPr>
          <p:nvPr/>
        </p:nvCxnSpPr>
        <p:spPr>
          <a:xfrm>
            <a:off x="4733141" y="2499233"/>
            <a:ext cx="6199" cy="236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572CD14-3561-C72E-E1C1-ED07DB0B2AC2}"/>
              </a:ext>
            </a:extLst>
          </p:cNvPr>
          <p:cNvCxnSpPr>
            <a:cxnSpLocks/>
          </p:cNvCxnSpPr>
          <p:nvPr/>
        </p:nvCxnSpPr>
        <p:spPr>
          <a:xfrm flipH="1" flipV="1">
            <a:off x="4583388" y="2251572"/>
            <a:ext cx="256527" cy="321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959F4710-E2D9-BA18-E5F7-6B07C05EB697}"/>
              </a:ext>
            </a:extLst>
          </p:cNvPr>
          <p:cNvSpPr/>
          <p:nvPr/>
        </p:nvSpPr>
        <p:spPr>
          <a:xfrm>
            <a:off x="7786561" y="2476186"/>
            <a:ext cx="103383" cy="1192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4460195-04D0-5582-5ED5-5BD03C9AEBB7}"/>
              </a:ext>
            </a:extLst>
          </p:cNvPr>
          <p:cNvSpPr/>
          <p:nvPr/>
        </p:nvSpPr>
        <p:spPr>
          <a:xfrm>
            <a:off x="7048870" y="2394798"/>
            <a:ext cx="763480" cy="90950"/>
          </a:xfrm>
          <a:custGeom>
            <a:avLst/>
            <a:gdLst>
              <a:gd name="connsiteX0" fmla="*/ 0 w 763480"/>
              <a:gd name="connsiteY0" fmla="*/ 133165 h 133165"/>
              <a:gd name="connsiteX1" fmla="*/ 408373 w 763480"/>
              <a:gd name="connsiteY1" fmla="*/ 0 h 133165"/>
              <a:gd name="connsiteX2" fmla="*/ 763480 w 763480"/>
              <a:gd name="connsiteY2" fmla="*/ 133165 h 13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3480" h="133165">
                <a:moveTo>
                  <a:pt x="0" y="133165"/>
                </a:moveTo>
                <a:cubicBezTo>
                  <a:pt x="140563" y="66582"/>
                  <a:pt x="281126" y="0"/>
                  <a:pt x="408373" y="0"/>
                </a:cubicBezTo>
                <a:cubicBezTo>
                  <a:pt x="535620" y="0"/>
                  <a:pt x="649550" y="66582"/>
                  <a:pt x="763480" y="133165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rgbClr val="FF0000"/>
                </a:solidFill>
              </a:ln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73D3B54C-8EAB-A736-BC88-A1FE1FB61644}"/>
              </a:ext>
            </a:extLst>
          </p:cNvPr>
          <p:cNvSpPr/>
          <p:nvPr/>
        </p:nvSpPr>
        <p:spPr>
          <a:xfrm flipV="1">
            <a:off x="7037219" y="2594408"/>
            <a:ext cx="763480" cy="90310"/>
          </a:xfrm>
          <a:custGeom>
            <a:avLst/>
            <a:gdLst>
              <a:gd name="connsiteX0" fmla="*/ 0 w 763480"/>
              <a:gd name="connsiteY0" fmla="*/ 133165 h 133165"/>
              <a:gd name="connsiteX1" fmla="*/ 408373 w 763480"/>
              <a:gd name="connsiteY1" fmla="*/ 0 h 133165"/>
              <a:gd name="connsiteX2" fmla="*/ 763480 w 763480"/>
              <a:gd name="connsiteY2" fmla="*/ 133165 h 13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3480" h="133165">
                <a:moveTo>
                  <a:pt x="0" y="133165"/>
                </a:moveTo>
                <a:cubicBezTo>
                  <a:pt x="140563" y="66582"/>
                  <a:pt x="281126" y="0"/>
                  <a:pt x="408373" y="0"/>
                </a:cubicBezTo>
                <a:cubicBezTo>
                  <a:pt x="535620" y="0"/>
                  <a:pt x="649550" y="66582"/>
                  <a:pt x="763480" y="133165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48581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DDA8F-EB9C-80FF-A91D-BBBA95029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62634EDB-1015-78CD-083B-1B8D2B703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E449E0-1007-B2FE-52A9-6BA52B8D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94922D-4AFD-67D6-E816-B8AC88FBB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9E5A22C-97D6-7D92-2575-3003B36DF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23F0DC6-1EA8-E326-3001-29D8D2B93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4D11C59-5530-3194-FD61-78CDC0CD6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</p:spTree>
    <p:extLst>
      <p:ext uri="{BB962C8B-B14F-4D97-AF65-F5344CB8AC3E}">
        <p14:creationId xmlns:p14="http://schemas.microsoft.com/office/powerpoint/2010/main" val="4104828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AD023-3C67-EBB9-782B-31D015A70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809FB839-9891-DA15-EF50-E0A8C3AFC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CD1CB1-D32A-5A43-34B1-8882D44BF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642FAD-C4AB-8B95-18BC-FB5321BBB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1D44FA3E-CF2A-2E44-B41C-D6A357361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1102194-0302-A4DF-6972-ADC80D8A0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357740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3608E53-FF14-14E2-24FF-04F296B76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13944FD-4780-6193-8024-8AFDC4C14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2279469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BB76-E6DA-1776-9B68-C4119F54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0F2CE2CA-E0AF-83F8-C51B-E941B294A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CDDA69-4EA4-FE3F-3154-B01834E25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E155C9-47F7-FED8-E67D-C885EE6A3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74DD779-4D8F-E659-464C-D80E9747E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287" y="2222706"/>
            <a:ext cx="4544160" cy="120650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|C| = k, then every vertex in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has degree at least k. Thus,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has at least </a:t>
            </a:r>
            <a:r>
              <a:rPr lang="en-US" altLang="en-US" sz="1400" dirty="0" err="1"/>
              <a:t>hk</a:t>
            </a:r>
            <a:r>
              <a:rPr lang="en-US" altLang="en-US" sz="1400" dirty="0"/>
              <a:t>/2 edges. The probability that the randomly picked edge is in C is not larger than k/(</a:t>
            </a:r>
            <a:r>
              <a:rPr lang="en-US" altLang="en-US" sz="1400" dirty="0" err="1"/>
              <a:t>hk</a:t>
            </a:r>
            <a:r>
              <a:rPr lang="en-US" altLang="en-US" sz="1400" dirty="0"/>
              <a:t>/2) = 2/h, and the probability that the randomly picked edge is not in C is at least 1 − 2/h.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963F272-47B1-FE5E-9F73-59E20B1B9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337956B-0A97-3D4A-EF02-D6E12128F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357740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8EFF5AC-C588-9E58-2CA2-1864EEA19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B10D9BB-0219-3294-CD92-26CDD237B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516743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E7F79-6333-3036-2698-C21B3E271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95B9A4F8-F7E2-8147-071D-3A41E68C1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EB1176-B04D-6349-4BEC-F8D4D5128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A6E447-126E-92D9-ED56-8FC2D7194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C4C5A14-0965-3DB0-5015-AC31F5D2D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287" y="2222706"/>
            <a:ext cx="4544160" cy="120650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|C| = k, then every vertex in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has degree at least k. Thus,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has at least </a:t>
            </a:r>
            <a:r>
              <a:rPr lang="en-US" altLang="en-US" sz="1400" dirty="0" err="1"/>
              <a:t>hk</a:t>
            </a:r>
            <a:r>
              <a:rPr lang="en-US" altLang="en-US" sz="1400" dirty="0"/>
              <a:t>/2 edges. The probability that the randomly picked edge is in C is not larger than k/(</a:t>
            </a:r>
            <a:r>
              <a:rPr lang="en-US" altLang="en-US" sz="1400" dirty="0" err="1"/>
              <a:t>hk</a:t>
            </a:r>
            <a:r>
              <a:rPr lang="en-US" altLang="en-US" sz="1400" dirty="0"/>
              <a:t>/2) = 2/h, and the probability that the randomly picked edge is not in C is at least 1 − 2/h.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840B14D5-54EE-49F7-208A-C36A17DDE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3C9F0AB-FD20-88E1-490F-A82E5BEF8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7" y="1384917"/>
            <a:ext cx="4446519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106490D-4DA8-3EC0-0C2B-923CDA9DC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43D667-B9C6-2065-0B20-EE666E064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448755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7A60F-25CD-79AC-B3CF-E8B97BDE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34830AA6-EFDC-2AE1-9132-AE402FF16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961553-80ED-2BF8-1BE3-C213A96D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E6CC28-02D3-D17A-DB16-B300C0229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731242F-4354-17D3-04B9-D008CC7E5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C437F5C-779C-31E1-79AB-8F1CAB5E7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64EE109-9831-CC30-C58F-C351EBDF3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E2C6412-8E77-75F2-458E-CF553B76C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2727709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FA8D-5353-9919-55A6-6EAF249E9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2A15B9C2-2562-F171-8069-F7E41966E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48561A-EF8A-3011-4DD1-3B02A82E4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AD415C-9553-F651-860F-67DCC879D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E86B6EF-5B3A-0053-8098-B11D8F2B8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B0FCB147-EEC9-6073-DF75-C64B44257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8E0251C-8356-8C8C-64EF-C57F6B889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C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F5AFF7D-AD0F-9F97-17D1-19F74BD3A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0D26F6E-1F5B-DB53-C5B9-57C244C91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383135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EB4BE-B183-9443-898B-F34B3C3DF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435A01F7-D3B4-4DC4-3675-61533AA3C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6995EF-D9B5-C272-0DED-17A8CDF15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E87A3AF-EBE6-1C72-5247-2D2E697E4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84A5465-836A-435C-8131-CAFB31661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EB1B269D-AF8E-6CAA-D238-A6618E379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A4D358E-50DE-F132-DB36-E4B198E5F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208B289-E8CD-A84B-8005-41F752223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052B5C1-021D-DB96-D5A4-51C45EFCF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6617501-38EB-C43E-3D3E-74FFCE44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3684586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8A6A-2550-54FC-3E69-2FD2FD1FA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6A66B8A9-4993-1F51-986C-B0C70F95B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348BBA-B6E0-A8F2-7D3B-13244A118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7E9846C-BD57-B84A-FB15-80C39DCF7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BD37ECA-27FE-68E1-AC82-D54FE0955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8AEE9CB5-68BE-47A6-4EDE-930D399F0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06AC26-5F6A-5A29-71C4-43594575C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BFF36B2-C50D-2E47-E0A6-0DB4CAF5A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8298150-8FF9-7CD2-5E74-F73920BFB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7AEBF66-114E-5324-3720-9EA121522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A753583-2B8B-DB0A-C04C-77102E44A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2556066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9422-E9D2-0511-33F2-14AA8F930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F5B12D08-8A65-7341-DAB2-1D3AB4B5B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BD7B5E-E35D-084D-F54D-23902737D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07462C-25FE-483B-9206-4AFF84896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83BEDBD-FB29-81C8-F13E-AE4DA9DCE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D879D64B-7BB1-DECD-DD5D-D95D45064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CB53E0C-87B6-32E5-C764-8FE7F04BA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859AABB-F281-D6EE-DA15-FF7AE92EF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93C1451-D955-79A4-24EE-5EBE4B125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2D6A73BE-7D66-8D48-C9D5-E8BF9680A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206E24B-5A65-D4BF-E703-E4EFA33D6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337CD4F-AC87-A2E3-4386-E9B41ADE9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2F265C4-744A-830D-A620-CE49B3E70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1354498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47A76-5602-700F-5F1E-61A2B9034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F40A716E-7840-4B17-2E52-FAEE5947E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CC1BAD-44DF-E880-C555-134B19FAE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50E1B63-B655-937B-5350-88B533C13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1C83541-F79F-5C4F-3F3E-348D44499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3D9B515A-1CA3-3CDD-50B9-4F9E9A59D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920B0F2-8D0D-CC20-CAB1-EA3A2EBC8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F8AA79F-B78F-394E-8AC7-8E748F49A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28F26D6-F58C-4134-1381-3558A21F4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0F4C799-C417-2D8E-56C7-0BF3AB5C9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860969A-3979-429E-687D-E5CA91DB0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46E80EA4-0817-7683-9BAB-12A53D7F1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165295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3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1 − 2/4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90CE21D-F89E-5FEA-FF4C-5743F1538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494377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1 − 2/3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4E9C64B-947D-6710-ADC0-C188868C9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855910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F1D9AD7-3E06-0661-71E6-8124D0C77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94E0C7E-C90C-5F05-69BF-14E7FE8E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2277308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7DAE-C9E3-D987-4447-2B62AFF88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FD135104-EED8-EEA8-2E44-D1DE682A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314909-B4F9-A019-548D-7DD071733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A096A0E-67F7-2C2D-75BD-A579C351D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534F759-55D1-81DD-4537-65F23F046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1701B9ED-F2E1-C939-9F2E-A57EC31ED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F8F818D-7D2D-C0D6-2C5B-273D3FF5E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47760B02-D007-BFD4-5E43-44E40ADEC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10" y="4197542"/>
            <a:ext cx="3860358" cy="997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(1 − 2/n)</a:t>
            </a:r>
            <a:r>
              <a:rPr lang="en-US" altLang="en-US" sz="1200" baseline="-10000" dirty="0">
                <a:solidFill>
                  <a:srgbClr val="FF0000"/>
                </a:solidFill>
              </a:rPr>
              <a:t>*</a:t>
            </a:r>
            <a:r>
              <a:rPr lang="en-US" altLang="en-US" sz="1200" dirty="0">
                <a:solidFill>
                  <a:srgbClr val="FF0000"/>
                </a:solidFill>
              </a:rPr>
              <a:t>(1 − 2/(n-1))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baseline="-10000" dirty="0">
                <a:solidFill>
                  <a:srgbClr val="FF0000"/>
                </a:solidFill>
              </a:rPr>
              <a:t>*</a:t>
            </a:r>
            <a:r>
              <a:rPr lang="en-US" altLang="en-US" sz="1200" dirty="0">
                <a:solidFill>
                  <a:srgbClr val="FF0000"/>
                </a:solidFill>
              </a:rPr>
              <a:t> ‧‧‧ </a:t>
            </a:r>
            <a:r>
              <a:rPr lang="en-US" altLang="en-US" sz="1200" baseline="-10000" dirty="0">
                <a:solidFill>
                  <a:srgbClr val="FF0000"/>
                </a:solidFill>
              </a:rPr>
              <a:t>*</a:t>
            </a:r>
            <a:r>
              <a:rPr lang="en-US" altLang="en-US" sz="1200" dirty="0">
                <a:solidFill>
                  <a:srgbClr val="FF0000"/>
                </a:solidFill>
              </a:rPr>
              <a:t> (1 − 2/4)</a:t>
            </a:r>
            <a:r>
              <a:rPr lang="en-US" altLang="en-US" sz="1200" baseline="-10000" dirty="0">
                <a:solidFill>
                  <a:srgbClr val="FF0000"/>
                </a:solidFill>
              </a:rPr>
              <a:t>*</a:t>
            </a:r>
            <a:r>
              <a:rPr lang="en-US" altLang="en-US" sz="1200" dirty="0">
                <a:solidFill>
                  <a:srgbClr val="FF0000"/>
                </a:solidFill>
              </a:rPr>
              <a:t>(1 − 2/3)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3C73C19-D030-307E-E0A6-B551DCAD1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2FDEA8A-07AA-8BDD-9AA3-20C1EF093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D7633E2-4017-4BC0-E123-70A6C2944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B534AAB-EC20-0E69-1814-D39700A20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DB8B89F-5E92-CC7E-ADA3-8DA88B06D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0C249127-787B-D069-6AE5-E5AA2C6FB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31FEDE20-7686-A51D-AD22-8E3B370F0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01D913F2-9F5C-23A9-9DD8-A269C5DEB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165295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3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1 − 2/4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F1FA7EE5-C58E-459C-C82D-AC9054827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494377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1 − 2/3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A6069A5-1AFC-14BD-4FB8-B2225E705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855910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32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B9806-A393-1A4D-81A7-4BC430380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2238A648-EA3A-387F-E0F1-1EB0DA60C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A59A2A-7DD1-84B2-AF23-6AC4C030F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527D5A-4BCC-3A5F-407F-6D6A46D64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BD25A5-D48A-D479-D021-86C9DB64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B0F3FC5-74BC-58D6-EA8A-DA71EDB13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E465307C-CE9F-C8CD-CA50-ED1A5FE8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D4F51060-35D5-60A1-91C7-78963603D2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D4F51060-35D5-60A1-91C7-78963603D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3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82ED0999-CF2D-C099-1B60-99558A73E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4626794-1D87-39EE-9BF9-FB548D5E7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D90993A-81A3-6763-209F-1A32B28F3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A822932-EC3D-4B62-91DE-9CDAA0B08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C59F6FA-F8F0-2436-0A0B-59C52423B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5E1CD760-03DE-4978-8EA2-DD5165232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D71933FF-4CC0-4BEA-D0A0-F84C334BD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BB80CA5-3FD7-EE28-D428-95F09A904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165295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3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1 − 2/4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2DF7FB6-C1B3-111E-C6EC-DCC03B62B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494377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1 − 2/3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2F922123-BC77-3C67-A2AB-440F7EC16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855910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0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9DFA-6DD4-7C79-B046-A7431167B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5353623F-B491-810D-8D12-13FA3F7EC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B17182-AD2E-6ADB-D26C-8BDDD9495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3C5DB3-5DBA-E48F-DC4D-02FA180D2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EA6D8DF-2BDF-CB1C-1EC0-791454663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DAED5079-BCFF-BFE3-8204-4D4588E5E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D67D704-69C7-9936-7C55-6FED53BCC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E1B81976-697E-0F3A-6E2E-8DF2971D48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E1B81976-697E-0F3A-6E2E-8DF2971D4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3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5229CC-0F42-F2DE-C21D-10AD372FFB5E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6A1A29-6CF2-B6B9-C990-AAC53DD77F81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D2D84D-BCFC-B44B-75C8-04A337541BAF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361E7A4-174E-441A-608B-621F264AD7A4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5A107D6-0901-CF6B-A7F1-E8C88FA14BFA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18BE2EC-1817-FBFA-E687-F30A652F6CC7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25785FA-1BB8-1165-98E8-F0988BB168C4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A7315A-43EF-A6AF-B019-53E44C1BA6A3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BE1C2F3-884D-0D56-2CD3-D584C0102E20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93AF8B0-28B5-AA93-10C7-07022FF6BD09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76B0DACD-6A94-9145-623D-6D6C1587A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3CC099B-433C-B97E-6C2A-28D64FEBB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792CD73-F2AB-44D7-A63F-8F5F9C613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E32C180-D2A2-50FE-523C-937B32D6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8CB4908-E6C7-675F-CD52-FCF03A22F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410F0891-45E6-091A-5D41-56CC1D219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9AD533F-0922-98B9-60B6-580F8926E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C3C587C8-A3D8-E4FB-79FB-76453C2DA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165295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3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1 − 2/4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EC083A0E-6D1C-88F5-E731-E96F76019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494377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1 − 2/3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C93E7AB-7A49-1068-06B8-9CF219A10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855910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12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828B1-E875-8990-1CB0-1A460BDB1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1EFE0908-F40A-570A-87C2-39AC68B8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2EF02A-BF15-DE1F-C07A-B7C281FF2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96D4D7-64FC-C2B5-998A-DD05CE3F2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D17BEA9-F58A-D7A6-6587-1CAA266D6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1384917"/>
            <a:ext cx="4475218" cy="7406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Let C by a min-cut of a graph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h</a:t>
            </a:r>
            <a:r>
              <a:rPr lang="en-US" altLang="en-US" sz="1400" dirty="0"/>
              <a:t> of h vertices. If we randomly pick an edge from , what is the probability that no edge in C is picked? </a:t>
            </a:r>
            <a:r>
              <a:rPr lang="en-US" altLang="en-US" sz="1400" dirty="0">
                <a:solidFill>
                  <a:srgbClr val="FF0000"/>
                </a:solidFill>
              </a:rPr>
              <a:t>≥ 1 − 2/h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E86BE41-F9F1-818A-40C4-14719A8C3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3E854E1F-F9B8-DFCA-611B-069A38CA7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64AAFBCC-AC4D-390D-054A-813B48B071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en-US" sz="1200" b="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r>
                  <a:rPr lang="en-US" altLang="en-US" sz="1200" dirty="0"/>
                  <a:t>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≥ 2/n</a:t>
                </a:r>
                <a:r>
                  <a:rPr lang="en-US" altLang="en-US" sz="1200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64AAFBCC-AC4D-390D-054A-813B48B07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3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FBDD171-7EC4-83AA-6599-43B0BD18C4BC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C00C16-4899-2400-0054-45D800D93814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0136645-0B44-9D8B-C507-05340067C745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581BFEE-3F36-7058-52E1-1447AEB9B4F5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E4E811-47D4-69AD-C4AB-6EAADB554A60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528FF7A-D5D4-BD40-B2AA-88FD60A140FC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E811B9-12F0-2E28-A5C4-BDF7123FDE1C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069E03C-ABB8-13A9-0D30-F01C1B708359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C2D7E42-2085-2EE6-1C6B-1A54088F6D15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599A7C4-845D-87F9-48AA-5312B0C8EB73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EF6C6F27-8717-97B0-EACF-88FE50A4B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0206D69-C588-ABF0-79BD-65DD30C26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5B11DE8-8B08-C647-F53B-B24BC3B98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658" y="2209422"/>
            <a:ext cx="4357740" cy="3865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1400" dirty="0"/>
              <a:t>Fix a min-cut </a:t>
            </a:r>
            <a:r>
              <a:rPr lang="en-US" altLang="en-US" sz="1400" dirty="0">
                <a:solidFill>
                  <a:srgbClr val="FFC000"/>
                </a:solidFill>
              </a:rPr>
              <a:t>C</a:t>
            </a:r>
            <a:r>
              <a:rPr lang="en-US" altLang="en-US" sz="1400" dirty="0"/>
              <a:t> in the input graph G (= </a:t>
            </a:r>
            <a:r>
              <a:rPr lang="en-US" altLang="en-US" sz="1400" dirty="0" err="1"/>
              <a:t>G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).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B17105E-2AB2-51D0-259D-396880799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2547229"/>
            <a:ext cx="4475217" cy="520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no edge in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picked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, i.e.,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n-1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EA9E6BA-9C81-41F1-2F4A-9DD4739ED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108153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n-2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1 − 2/(n-1)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EB812F83-4DF8-28C6-444B-052CBC8DA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3630844"/>
            <a:ext cx="4769626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1 − 2/(h+1)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ABB27509-7B38-E558-6B6C-B55EE0241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331314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83218726-2723-2FB3-5375-5422AE079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165295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3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1 − 2/4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586451D0-7BC1-1B68-4405-0F2206653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398" y="4494377"/>
            <a:ext cx="4357740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is ≥ </a:t>
            </a:r>
            <a:r>
              <a:rPr lang="en-US" altLang="en-US" sz="1200" dirty="0">
                <a:solidFill>
                  <a:srgbClr val="FF0000"/>
                </a:solidFill>
              </a:rPr>
              <a:t>1 − 2/3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FC9BC41D-A15A-22F0-7E14-D2CB80D12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097" y="3855910"/>
            <a:ext cx="666342" cy="2995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……..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50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DDE13-B35B-4EF7-1D15-E9ABCF281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7565E998-CF4B-B8A9-DC8F-18749082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DA0ACA-ABF0-5B4C-C5EF-1259730FA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B189CA-C2A5-C272-44E6-7FEF016CE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E2975B3A-4AA7-2380-8C32-9B55BADB2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4E953401-48EF-0D1B-D90C-1FC4FDDD1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D6A0EF63-864C-6980-7F37-E4F07C5C52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en-US" sz="1200" b="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r>
                  <a:rPr lang="en-US" altLang="en-US" sz="1200" dirty="0"/>
                  <a:t>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≥ 2/n</a:t>
                </a:r>
                <a:r>
                  <a:rPr lang="en-US" altLang="en-US" sz="1200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D6A0EF63-864C-6980-7F37-E4F07C5C5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3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BCE5261-EF41-BB6C-631F-A128EAB65CFB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FB6907-74CF-5833-86A6-0B4BB65B2C91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C5FC78-F2A6-AA25-3205-8CA89E56B960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6165F8B-38FB-7CDF-652F-C0B5F9A166A6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0D8702-4305-A08E-BAB4-0AFE7020DDCE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AD4662-D86F-08E6-5943-6F6174DFD3B3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416FF5E-9B8B-C758-47E4-08B1570A401C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81E51A9-3ECF-227C-24F5-CC4637DBABFC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0327C6D-EF58-90F6-4F0B-24F0D52EADF7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BF66D8-5431-860D-68CC-0C4C9B6AFE0E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8F3CAE57-76C7-D703-9B7A-635FA2E71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8" y="1364564"/>
            <a:ext cx="3860358" cy="1376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we run steps 1.1-1.3 of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algorithm, the probability that the cut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at least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, so the probability that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3 is NOT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≤ 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D0B95A4-0EE4-51E2-CBAC-5EDA03DF4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589D784-8012-64CA-1292-6C16A862C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20370908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2B93-5BA7-BD4C-A07C-0D7D54C29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E2D9066E-130B-55D3-B8E0-88D8022AE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1" y="5212459"/>
            <a:ext cx="7598865" cy="99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9289E-6AFE-7ACC-93EE-089D054ED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9EB1E4A-C5FF-5523-3B4F-0A09F9463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11" y="6154518"/>
            <a:ext cx="2873175" cy="3034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Steps 1.1-1.3 in </a:t>
            </a:r>
            <a:r>
              <a:rPr lang="en-US" altLang="en-US" sz="1400" dirty="0" err="1"/>
              <a:t>Karge’s</a:t>
            </a:r>
            <a:r>
              <a:rPr lang="en-US" altLang="en-US" sz="1400" dirty="0"/>
              <a:t> Algorithm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C813A5C-B282-1974-4B92-7DA10F8A0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314BBEAA-C9BC-0C3E-B5EE-295C1C21B5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en-US" sz="1200" b="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r>
                  <a:rPr lang="en-US" altLang="en-US" sz="1200" dirty="0"/>
                  <a:t>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≥ 2/n</a:t>
                </a:r>
                <a:r>
                  <a:rPr lang="en-US" altLang="en-US" sz="1200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314BBEAA-C9BC-0C3E-B5EE-295C1C21B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3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9E5A46-E461-1BFB-82FC-42F2D48C29E7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ECD1552-3CF3-3AD8-1D2C-C44F2478C195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D97578-B6AD-7F89-A004-49DA619F0B67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CBF131-1C53-0D94-7B3C-B5D882BB65B0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C3007E-14BF-F257-29D7-24D23B9337A4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A2D196D-D963-794C-0692-0B8669F41AA1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4502CCA-0116-6A72-4F25-2E0B18A8C289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B77F97A-55D3-952A-F061-708E7EFE1B9C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0014E99-EC05-365F-948C-FFAB0C439B6C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EDE521C-EC26-E150-48B3-773829072E33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71A9DE6B-C1CE-9154-343A-A287422F4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8" y="1364564"/>
            <a:ext cx="3860358" cy="1376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we run steps 1.1-1.3 of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algorithm, the probability that the cut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at least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, so the probability that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3 is NOT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≤ 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9B1CFEE-0C41-C9BA-0595-40615AD72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7" y="2810037"/>
            <a:ext cx="3860357" cy="17598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 err="1"/>
              <a:t>Karge’s</a:t>
            </a:r>
            <a:r>
              <a:rPr lang="en-US" altLang="en-US" sz="1600" dirty="0"/>
              <a:t> algorithm runs steps 1.1-1.3 10n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times. Thus, the probability that none of the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’s constructed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</a:t>
            </a:r>
          </a:p>
          <a:p>
            <a:pPr marL="0" indent="0">
              <a:buNone/>
            </a:pPr>
            <a:r>
              <a:rPr lang="en-US" altLang="en-US" sz="1600" dirty="0"/>
              <a:t>≤ (1 − 2/n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  <a:r>
              <a:rPr lang="en-US" altLang="en-US" sz="1600" baseline="30000" dirty="0"/>
              <a:t>10n</a:t>
            </a:r>
            <a:r>
              <a:rPr lang="en-US" altLang="en-US" sz="1600" baseline="46000" dirty="0"/>
              <a:t>2</a:t>
            </a:r>
            <a:r>
              <a:rPr lang="en-US" altLang="en-US" sz="1600" dirty="0"/>
              <a:t> ≤ 1/e</a:t>
            </a:r>
            <a:r>
              <a:rPr lang="en-US" altLang="en-US" sz="1600" baseline="30000" dirty="0"/>
              <a:t>20</a:t>
            </a:r>
            <a:r>
              <a:rPr lang="en-US" altLang="en-US" sz="1600" dirty="0"/>
              <a:t> ≤ 0.00000001, </a:t>
            </a:r>
          </a:p>
          <a:p>
            <a:pPr marL="0" indent="0">
              <a:buNone/>
            </a:pPr>
            <a:r>
              <a:rPr lang="en-US" altLang="en-US" sz="1600" dirty="0"/>
              <a:t>(note 1 – x ≤ e</a:t>
            </a:r>
            <a:r>
              <a:rPr lang="en-US" altLang="en-US" sz="1600" baseline="30000" dirty="0"/>
              <a:t>-x</a:t>
            </a:r>
            <a:r>
              <a:rPr lang="en-US" altLang="en-US" sz="1600" dirty="0"/>
              <a:t>, where e = 2.718 ∙∙∙).</a:t>
            </a:r>
            <a:endParaRPr lang="en-US" altLang="en-US" sz="1600" baseline="46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D3E4566-FFF4-A3F5-540B-75373D47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3EC9A29-714A-0AFA-5CBA-E5256157B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017F7B4-71DE-CBEF-77C6-3DC33F8D3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</a:t>
            </a:r>
            <a:r>
              <a:rPr lang="en-US" altLang="en-US" sz="1200" dirty="0">
                <a:solidFill>
                  <a:srgbClr val="FFC000"/>
                </a:solidFill>
              </a:rPr>
              <a:t>C</a:t>
            </a:r>
            <a:r>
              <a:rPr lang="en-US" altLang="en-US" sz="1200" dirty="0"/>
              <a:t> is contained in all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is at least</a:t>
            </a:r>
          </a:p>
        </p:txBody>
      </p:sp>
    </p:spTree>
    <p:extLst>
      <p:ext uri="{BB962C8B-B14F-4D97-AF65-F5344CB8AC3E}">
        <p14:creationId xmlns:p14="http://schemas.microsoft.com/office/powerpoint/2010/main" val="1479726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29E3E-5A7F-43B7-18FF-1CD783BAB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8ADA96-D94B-C6A6-642A-8A103B5A5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E02A1E31-365A-7CB2-92A3-368D60904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D1D0EFF2-7D2B-8123-8D53-FC319382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C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C is contained in all </a:t>
            </a:r>
            <a:r>
              <a:rPr lang="en-US" altLang="en-US" sz="1200" dirty="0" err="1"/>
              <a:t>Gh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8B82F946-7C45-A1D4-E2EB-BA84CEB727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en-US" sz="1200" b="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r>
                  <a:rPr lang="en-US" altLang="en-US" sz="1200" dirty="0"/>
                  <a:t>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≥ 2/n</a:t>
                </a:r>
                <a:r>
                  <a:rPr lang="en-US" altLang="en-US" sz="1200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8B82F946-7C45-A1D4-E2EB-BA84CEB72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2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4F37CD6-3985-823C-489C-F0C8A1304563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273C72C-B814-778F-251F-4B0BFF70834E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554E26-B413-9F13-D057-6EC73D83355A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A22951-835F-E396-4696-0A6186073A4A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3C96D84-4852-CCA4-6423-E8599F600ABF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4D6F06-820F-CA0B-1D33-49FB016695F2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5317E2C-3148-9F4D-E057-5A39FA0EF093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E2FBDDE-C846-F4C2-6900-0AC57FDD9369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452755B-B838-7904-71A1-85B4EAAAAF52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E6500CD-9449-CBCE-A0F4-F4C57305F622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D3CBAFA0-DB6E-EA00-1B03-121B21D93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684" y="5265026"/>
            <a:ext cx="7653830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Karge’s</a:t>
            </a:r>
            <a:r>
              <a:rPr lang="en-US" altLang="en-US" sz="2000" dirty="0"/>
              <a:t> algorithm (runs in time O(n</a:t>
            </a:r>
            <a:r>
              <a:rPr lang="en-US" altLang="en-US" sz="2000" baseline="30000" dirty="0"/>
              <a:t>4</a:t>
            </a:r>
            <a:r>
              <a:rPr lang="en-US" altLang="en-US" sz="2000" dirty="0"/>
              <a:t>) and) constructs a min-cut of the given graph G with a probability 0.99999999.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8D3F909-27E3-DF39-4C9D-D39B956D4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7914F1-B62E-76C0-FBF7-049C5A63C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FD8D363-0381-6229-60F4-FBE4D195E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8" y="1364564"/>
            <a:ext cx="3860358" cy="1376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we run steps 1.1-1.3 of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algorithm, the probability that the cut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at least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, so the probability that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3 is NOT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≤ 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89701B-613B-B54C-401E-C47F00B07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7" y="2810037"/>
            <a:ext cx="3860357" cy="17598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 err="1"/>
              <a:t>Karge’s</a:t>
            </a:r>
            <a:r>
              <a:rPr lang="en-US" altLang="en-US" sz="1600" dirty="0"/>
              <a:t> algorithm runs steps 1.1-1.3 10n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times. Thus, the probability that none of the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’s constructed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</a:t>
            </a:r>
          </a:p>
          <a:p>
            <a:pPr marL="0" indent="0">
              <a:buNone/>
            </a:pPr>
            <a:r>
              <a:rPr lang="en-US" altLang="en-US" sz="1600" dirty="0"/>
              <a:t>≤ (1 − 2/n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  <a:r>
              <a:rPr lang="en-US" altLang="en-US" sz="1600" baseline="30000" dirty="0"/>
              <a:t>10n</a:t>
            </a:r>
            <a:r>
              <a:rPr lang="en-US" altLang="en-US" sz="1600" baseline="46000" dirty="0"/>
              <a:t>2</a:t>
            </a:r>
            <a:r>
              <a:rPr lang="en-US" altLang="en-US" sz="1600" dirty="0"/>
              <a:t> ≤ 1/e</a:t>
            </a:r>
            <a:r>
              <a:rPr lang="en-US" altLang="en-US" sz="1600" baseline="30000" dirty="0"/>
              <a:t>20</a:t>
            </a:r>
            <a:r>
              <a:rPr lang="en-US" altLang="en-US" sz="1600" dirty="0"/>
              <a:t> ≤ 0.00000001, </a:t>
            </a:r>
          </a:p>
          <a:p>
            <a:pPr marL="0" indent="0">
              <a:buNone/>
            </a:pPr>
            <a:r>
              <a:rPr lang="en-US" altLang="en-US" sz="1600" dirty="0"/>
              <a:t>(note 1 – x ≤ e</a:t>
            </a:r>
            <a:r>
              <a:rPr lang="en-US" altLang="en-US" sz="1600" baseline="30000" dirty="0"/>
              <a:t>-x</a:t>
            </a:r>
            <a:r>
              <a:rPr lang="en-US" altLang="en-US" sz="1600" dirty="0"/>
              <a:t>, where e = 2.718 ∙∙∙).</a:t>
            </a:r>
            <a:endParaRPr lang="en-US" altLang="en-US" sz="1600" baseline="46000" dirty="0"/>
          </a:p>
        </p:txBody>
      </p:sp>
    </p:spTree>
    <p:extLst>
      <p:ext uri="{BB962C8B-B14F-4D97-AF65-F5344CB8AC3E}">
        <p14:creationId xmlns:p14="http://schemas.microsoft.com/office/powerpoint/2010/main" val="2503642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985B4-717C-746F-7B88-7F174D218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A017-600A-AA37-89F5-B62F85385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602" y="1453220"/>
            <a:ext cx="2865775" cy="21333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Algorithm </a:t>
            </a:r>
            <a:r>
              <a:rPr lang="en-US" altLang="en-US" sz="1200" dirty="0" err="1">
                <a:solidFill>
                  <a:srgbClr val="FF0000"/>
                </a:solidFill>
              </a:rPr>
              <a:t>Karge</a:t>
            </a:r>
            <a:r>
              <a:rPr lang="en-US" altLang="en-US" sz="1200" dirty="0">
                <a:solidFill>
                  <a:srgbClr val="FF0000"/>
                </a:solidFill>
              </a:rPr>
              <a:t>(G). </a:t>
            </a:r>
          </a:p>
          <a:p>
            <a:pPr marL="0" indent="0">
              <a:buNone/>
            </a:pPr>
            <a:r>
              <a:rPr lang="en-US" altLang="en-US" sz="1200" dirty="0"/>
              <a:t>1.  loop 10n</a:t>
            </a:r>
            <a:r>
              <a:rPr lang="en-US" altLang="en-US" sz="1200" baseline="30000" dirty="0"/>
              <a:t>2</a:t>
            </a:r>
            <a:r>
              <a:rPr lang="en-US" altLang="en-US" sz="1200" dirty="0"/>
              <a:t> times:</a:t>
            </a:r>
          </a:p>
          <a:p>
            <a:pPr marL="0" indent="0">
              <a:buNone/>
            </a:pPr>
            <a:r>
              <a:rPr lang="en-US" altLang="en-US" sz="1200" dirty="0"/>
              <a:t>1.1 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n</a:t>
            </a:r>
            <a:r>
              <a:rPr lang="en-US" altLang="en-US" sz="1200" dirty="0"/>
              <a:t> = G; </a:t>
            </a:r>
          </a:p>
          <a:p>
            <a:pPr marL="0" indent="0">
              <a:buNone/>
            </a:pPr>
            <a:r>
              <a:rPr lang="en-US" altLang="en-US" sz="1200" dirty="0"/>
              <a:t>1.2  for (h=n; h&gt;2; h--)</a:t>
            </a:r>
          </a:p>
          <a:p>
            <a:pPr marL="0" indent="0">
              <a:buNone/>
            </a:pPr>
            <a:r>
              <a:rPr lang="en-US" altLang="en-US" sz="1200" dirty="0"/>
              <a:t>1.2.1    randomly pick an edge e in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1.2.2    G</a:t>
            </a:r>
            <a:r>
              <a:rPr lang="en-US" altLang="en-US" sz="1200" baseline="-25000" dirty="0"/>
              <a:t>h-1</a:t>
            </a:r>
            <a:r>
              <a:rPr lang="en-US" altLang="en-US" sz="1200" dirty="0"/>
              <a:t> = </a:t>
            </a:r>
            <a:r>
              <a:rPr lang="en-US" altLang="en-US" sz="1200" dirty="0" err="1"/>
              <a:t>G</a:t>
            </a:r>
            <a:r>
              <a:rPr lang="en-US" altLang="en-US" sz="1200" baseline="-25000" dirty="0" err="1"/>
              <a:t>h</a:t>
            </a:r>
            <a:r>
              <a:rPr lang="en-US" altLang="en-US" sz="1200" dirty="0"/>
              <a:t> with e contracted;</a:t>
            </a:r>
          </a:p>
          <a:p>
            <a:pPr marL="0" indent="0">
              <a:buNone/>
            </a:pPr>
            <a:r>
              <a:rPr lang="en-US" altLang="en-US" sz="1200" dirty="0"/>
              <a:t>1.3  take the edges between the two  </a:t>
            </a:r>
          </a:p>
          <a:p>
            <a:pPr marL="0" indent="0">
              <a:buNone/>
            </a:pPr>
            <a:r>
              <a:rPr lang="en-US" altLang="en-US" sz="1200" dirty="0"/>
              <a:t>       vertices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to make a cut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 Pick the smallest z</a:t>
            </a:r>
            <a:r>
              <a:rPr lang="en-US" altLang="en-US" sz="1200" baseline="-25000" dirty="0"/>
              <a:t>0</a:t>
            </a:r>
            <a:r>
              <a:rPr lang="en-US" altLang="en-US" sz="1200" dirty="0"/>
              <a:t> in step 1.</a:t>
            </a:r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34B21DFD-1F6C-3155-B2BD-5A4CAD384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 err="1">
                <a:ea typeface="宋体" panose="02010600030101010101" pitchFamily="2" charset="-122"/>
              </a:rPr>
              <a:t>Karge’s</a:t>
            </a:r>
            <a:r>
              <a:rPr lang="en-US" altLang="zh-CN" dirty="0">
                <a:ea typeface="宋体" panose="02010600030101010101" pitchFamily="2" charset="-122"/>
              </a:rPr>
              <a:t> Min-Cut Randomized Algorithms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3323CA96-49C1-51A4-657E-69C168F83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40" y="3647898"/>
            <a:ext cx="3860358" cy="487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Thus, the probability that C is contained in G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i.e., </a:t>
            </a:r>
          </a:p>
          <a:p>
            <a:pPr marL="0" indent="0">
              <a:buNone/>
            </a:pPr>
            <a:r>
              <a:rPr lang="en-US" altLang="en-US" sz="1200" dirty="0"/>
              <a:t>the probability that C is contained in all </a:t>
            </a:r>
            <a:r>
              <a:rPr lang="en-US" altLang="en-US" sz="1200" dirty="0" err="1"/>
              <a:t>Gh</a:t>
            </a:r>
            <a:r>
              <a:rPr lang="en-US" altLang="en-US" sz="1200" dirty="0"/>
              <a:t> is at least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3D1A58EA-AAA5-8A92-AC22-D75E313F8A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(1 − 2/n)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(1 − 2/(n-1))</a:t>
                </a:r>
                <a:r>
                  <a:rPr lang="en-US" altLang="en-US" sz="12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(1 − 2/4)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(1 − 2/3)</a:t>
                </a:r>
              </a:p>
              <a:p>
                <a:pPr marL="0" indent="0">
                  <a:buNone/>
                </a:pPr>
                <a:r>
                  <a:rPr lang="en-US" altLang="en-US" sz="12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‧‧‧ </a:t>
                </a:r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*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en-US" alt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200" baseline="-10000" dirty="0">
                    <a:solidFill>
                      <a:srgbClr val="FF0000"/>
                    </a:solidFill>
                  </a:rPr>
                  <a:t> </a:t>
                </a:r>
                <a:endParaRPr lang="en-US" altLang="en-US" sz="1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en-US" sz="1200" b="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r>
                  <a:rPr lang="en-US" altLang="en-US" sz="1200" dirty="0"/>
                  <a:t> </a:t>
                </a:r>
                <a:r>
                  <a:rPr lang="en-US" altLang="en-US" sz="1200" dirty="0">
                    <a:solidFill>
                      <a:srgbClr val="FF0000"/>
                    </a:solidFill>
                  </a:rPr>
                  <a:t>≥ 2/n</a:t>
                </a:r>
                <a:r>
                  <a:rPr lang="en-US" altLang="en-US" sz="1200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endParaRPr lang="en-US" altLang="en-US" sz="1200" dirty="0"/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3D1A58EA-AAA5-8A92-AC22-D75E313F8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310" y="4197542"/>
                <a:ext cx="3860358" cy="997350"/>
              </a:xfrm>
              <a:prstGeom prst="rect">
                <a:avLst/>
              </a:prstGeom>
              <a:blipFill>
                <a:blip r:embed="rId2"/>
                <a:stretch>
                  <a:fillRect l="-158" t="-613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ADD4E3-1A45-73C4-FCEC-F5A6DDF9EC90}"/>
              </a:ext>
            </a:extLst>
          </p:cNvPr>
          <p:cNvCxnSpPr>
            <a:cxnSpLocks/>
          </p:cNvCxnSpPr>
          <p:nvPr/>
        </p:nvCxnSpPr>
        <p:spPr>
          <a:xfrm>
            <a:off x="3541714" y="4702269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E7CDB10-0CD2-899F-3841-2E8B9972FAC6}"/>
              </a:ext>
            </a:extLst>
          </p:cNvPr>
          <p:cNvCxnSpPr/>
          <p:nvPr/>
        </p:nvCxnSpPr>
        <p:spPr>
          <a:xfrm>
            <a:off x="1664018" y="4710310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3088BE-1B2A-3150-4072-DB6617608B1C}"/>
              </a:ext>
            </a:extLst>
          </p:cNvPr>
          <p:cNvCxnSpPr/>
          <p:nvPr/>
        </p:nvCxnSpPr>
        <p:spPr>
          <a:xfrm>
            <a:off x="963663" y="4555079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A69FE62-C193-EDEA-E679-451B97114207}"/>
              </a:ext>
            </a:extLst>
          </p:cNvPr>
          <p:cNvCxnSpPr/>
          <p:nvPr/>
        </p:nvCxnSpPr>
        <p:spPr>
          <a:xfrm>
            <a:off x="1393318" y="469553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6B193ED-A975-BCD1-925F-37D41289FC0B}"/>
              </a:ext>
            </a:extLst>
          </p:cNvPr>
          <p:cNvCxnSpPr/>
          <p:nvPr/>
        </p:nvCxnSpPr>
        <p:spPr>
          <a:xfrm>
            <a:off x="622440" y="4524711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65B24D-8645-D01E-4252-9011E606B78B}"/>
              </a:ext>
            </a:extLst>
          </p:cNvPr>
          <p:cNvCxnSpPr>
            <a:cxnSpLocks/>
          </p:cNvCxnSpPr>
          <p:nvPr/>
        </p:nvCxnSpPr>
        <p:spPr>
          <a:xfrm>
            <a:off x="2379442" y="4539487"/>
            <a:ext cx="350944" cy="31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E534CE3-394F-D780-7386-4ECC0970E343}"/>
              </a:ext>
            </a:extLst>
          </p:cNvPr>
          <p:cNvCxnSpPr/>
          <p:nvPr/>
        </p:nvCxnSpPr>
        <p:spPr>
          <a:xfrm>
            <a:off x="1698784" y="4558814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053218-B9BC-4865-C19A-7860F898F87A}"/>
              </a:ext>
            </a:extLst>
          </p:cNvPr>
          <p:cNvCxnSpPr/>
          <p:nvPr/>
        </p:nvCxnSpPr>
        <p:spPr>
          <a:xfrm>
            <a:off x="1355851" y="4540303"/>
            <a:ext cx="204186" cy="29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AC4C79-EE53-E09B-3206-E576041FDC32}"/>
              </a:ext>
            </a:extLst>
          </p:cNvPr>
          <p:cNvCxnSpPr>
            <a:cxnSpLocks/>
          </p:cNvCxnSpPr>
          <p:nvPr/>
        </p:nvCxnSpPr>
        <p:spPr>
          <a:xfrm>
            <a:off x="2922293" y="472270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5CD51FC-FCC9-26F3-5040-2FD5FF940002}"/>
              </a:ext>
            </a:extLst>
          </p:cNvPr>
          <p:cNvCxnSpPr>
            <a:cxnSpLocks/>
          </p:cNvCxnSpPr>
          <p:nvPr/>
        </p:nvCxnSpPr>
        <p:spPr>
          <a:xfrm>
            <a:off x="2376080" y="4708186"/>
            <a:ext cx="453237" cy="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8F4C47AC-4AD8-B348-F16B-9EC479D8B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684" y="5265026"/>
            <a:ext cx="7653830" cy="11715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Theorem.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Karge’s</a:t>
            </a:r>
            <a:r>
              <a:rPr lang="en-US" altLang="en-US" sz="2000" dirty="0"/>
              <a:t> algorithm (runs in time O(n</a:t>
            </a:r>
            <a:r>
              <a:rPr lang="en-US" altLang="en-US" sz="2000" baseline="30000" dirty="0"/>
              <a:t>4</a:t>
            </a:r>
            <a:r>
              <a:rPr lang="en-US" altLang="en-US" sz="2000" dirty="0"/>
              <a:t>) and) constructs a min-cut of the given graph G with a probability 0.99999999.</a:t>
            </a:r>
          </a:p>
          <a:p>
            <a:pPr marL="0" indent="0">
              <a:buNone/>
            </a:pPr>
            <a:r>
              <a:rPr lang="en-US" altLang="en-US" sz="2000" dirty="0"/>
              <a:t>(</a:t>
            </a:r>
            <a:r>
              <a:rPr lang="en-US" altLang="en-US" sz="2000" dirty="0">
                <a:solidFill>
                  <a:srgbClr val="FF0000"/>
                </a:solidFill>
              </a:rPr>
              <a:t>Remark:</a:t>
            </a:r>
            <a:r>
              <a:rPr lang="en-US" altLang="en-US" sz="2000" dirty="0"/>
              <a:t> extending the idea can improve the time to O(n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log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n).)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BCEB2F-13AA-D6ED-5AFA-E1D3B65AB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4" y="914520"/>
            <a:ext cx="2954554" cy="4703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Karge’s</a:t>
            </a:r>
            <a:r>
              <a:rPr lang="en-US" altLang="en-US" sz="24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DAB105C-DDAC-C72D-EF54-21CBA54A4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80" y="963951"/>
            <a:ext cx="3151857" cy="3410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Correctness of </a:t>
            </a:r>
            <a:r>
              <a:rPr lang="en-US" altLang="en-US" sz="1600" dirty="0" err="1">
                <a:solidFill>
                  <a:srgbClr val="FF0000"/>
                </a:solidFill>
              </a:rPr>
              <a:t>Karge’s</a:t>
            </a:r>
            <a:r>
              <a:rPr lang="en-US" altLang="en-US" sz="1600" dirty="0">
                <a:solidFill>
                  <a:srgbClr val="FF0000"/>
                </a:solidFill>
              </a:rPr>
              <a:t> Algorithm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8D55C52-7B3A-4B6F-7612-5F9095057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8" y="1364564"/>
            <a:ext cx="3860358" cy="1376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we run steps 1.1-1.3 of </a:t>
            </a:r>
            <a:r>
              <a:rPr lang="en-US" altLang="en-US" sz="1600" dirty="0" err="1"/>
              <a:t>Karge’s</a:t>
            </a:r>
            <a:r>
              <a:rPr lang="en-US" altLang="en-US" sz="1600" dirty="0"/>
              <a:t> algorithm, the probability that the cut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at least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, so the probability that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 in step 3 is NOT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≤ 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FF61AF9-D3EB-A273-7344-237C30477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667" y="2810037"/>
            <a:ext cx="3860357" cy="17598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 err="1"/>
              <a:t>Karge’s</a:t>
            </a:r>
            <a:r>
              <a:rPr lang="en-US" altLang="en-US" sz="1600" dirty="0"/>
              <a:t> algorithm runs steps 1.1-1.3 10n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times. Thus, the probability that none of the z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’s constructed in step 1.3 is the min-cut </a:t>
            </a:r>
            <a:r>
              <a:rPr lang="en-US" altLang="en-US" sz="1600" dirty="0">
                <a:solidFill>
                  <a:srgbClr val="FFC000"/>
                </a:solidFill>
              </a:rPr>
              <a:t>C</a:t>
            </a:r>
            <a:r>
              <a:rPr lang="en-US" altLang="en-US" sz="1600" dirty="0"/>
              <a:t> is </a:t>
            </a:r>
          </a:p>
          <a:p>
            <a:pPr marL="0" indent="0">
              <a:buNone/>
            </a:pPr>
            <a:r>
              <a:rPr lang="en-US" altLang="en-US" sz="1600" dirty="0"/>
              <a:t>≤ (1 − 2/n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  <a:r>
              <a:rPr lang="en-US" altLang="en-US" sz="1600" baseline="30000" dirty="0"/>
              <a:t>10n</a:t>
            </a:r>
            <a:r>
              <a:rPr lang="en-US" altLang="en-US" sz="1600" baseline="46000" dirty="0"/>
              <a:t>2</a:t>
            </a:r>
            <a:r>
              <a:rPr lang="en-US" altLang="en-US" sz="1600" dirty="0"/>
              <a:t> ≤ 1/e</a:t>
            </a:r>
            <a:r>
              <a:rPr lang="en-US" altLang="en-US" sz="1600" baseline="30000" dirty="0"/>
              <a:t>20</a:t>
            </a:r>
            <a:r>
              <a:rPr lang="en-US" altLang="en-US" sz="1600" dirty="0"/>
              <a:t> ≤ 0.00000001, </a:t>
            </a:r>
          </a:p>
          <a:p>
            <a:pPr marL="0" indent="0">
              <a:buNone/>
            </a:pPr>
            <a:r>
              <a:rPr lang="en-US" altLang="en-US" sz="1600" dirty="0"/>
              <a:t>(note 1 – x ≤ e</a:t>
            </a:r>
            <a:r>
              <a:rPr lang="en-US" altLang="en-US" sz="1600" baseline="30000" dirty="0"/>
              <a:t>-x</a:t>
            </a:r>
            <a:r>
              <a:rPr lang="en-US" altLang="en-US" sz="1600" dirty="0"/>
              <a:t>, where e = 2.718 ∙∙∙).</a:t>
            </a:r>
            <a:endParaRPr lang="en-US" altLang="en-US" sz="1600" baseline="46000" dirty="0"/>
          </a:p>
        </p:txBody>
      </p:sp>
    </p:spTree>
    <p:extLst>
      <p:ext uri="{BB962C8B-B14F-4D97-AF65-F5344CB8AC3E}">
        <p14:creationId xmlns:p14="http://schemas.microsoft.com/office/powerpoint/2010/main" val="12880276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8222</TotalTime>
  <Words>6043</Words>
  <Application>Microsoft Office PowerPoint</Application>
  <PresentationFormat>On-screen Show (4:3)</PresentationFormat>
  <Paragraphs>625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宋体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772</cp:revision>
  <cp:lastPrinted>2001-01-16T17:12:14Z</cp:lastPrinted>
  <dcterms:created xsi:type="dcterms:W3CDTF">1999-07-13T19:55:20Z</dcterms:created>
  <dcterms:modified xsi:type="dcterms:W3CDTF">2025-04-09T14:52:36Z</dcterms:modified>
</cp:coreProperties>
</file>