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3" r:id="rId2"/>
    <p:sldId id="689" r:id="rId3"/>
    <p:sldId id="690" r:id="rId4"/>
    <p:sldId id="692" r:id="rId5"/>
    <p:sldId id="691" r:id="rId6"/>
    <p:sldId id="672" r:id="rId7"/>
    <p:sldId id="669" r:id="rId8"/>
    <p:sldId id="667" r:id="rId9"/>
    <p:sldId id="675" r:id="rId10"/>
    <p:sldId id="683" r:id="rId11"/>
    <p:sldId id="679" r:id="rId12"/>
    <p:sldId id="684" r:id="rId13"/>
    <p:sldId id="685" r:id="rId14"/>
    <p:sldId id="686" r:id="rId15"/>
    <p:sldId id="687" r:id="rId16"/>
    <p:sldId id="688" r:id="rId17"/>
    <p:sldId id="366" r:id="rId1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FF"/>
    <a:srgbClr val="33CC33"/>
    <a:srgbClr val="FFCC00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23332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27: Union, Find, </a:t>
            </a:r>
            <a:r>
              <a:rPr lang="en-US" altLang="zh-CN" sz="1200" dirty="0" err="1">
                <a:ea typeface="宋体" panose="02010600030101010101" pitchFamily="2" charset="-122"/>
              </a:rPr>
              <a:t>MakeSet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0160B-87D6-486C-968F-460A6D836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A526837-0F84-49BF-66CD-55DD18382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B93B5A-5125-7FD0-FDD5-3D6972B58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4A4382BD-08DF-216A-1596-67E671B95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79705299-2383-DEA8-8AC1-624477F61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887392-A2A0-A21D-147F-4D1161268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006" y="2444924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F7FE85A-0EB8-127C-7797-58E3D975B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26" y="2061239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25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E35A7-5295-9BF1-F85C-7E6AEA54C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7EC6C2F-38CA-D532-64F7-635B1622FBAA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D5C93F-46E7-9A38-6E20-D324E3C50C95}"/>
              </a:ext>
            </a:extLst>
          </p:cNvPr>
          <p:cNvCxnSpPr>
            <a:cxnSpLocks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2F3B75B-A61A-C31D-5779-289FBF0B3AE0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309B62F-0900-388A-3816-149C8D4BE957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BEE3BB-FA67-EEF9-6371-F04E9135AACE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72C972B-A7D5-F064-EC0F-B60FD6ECBC90}"/>
              </a:ext>
            </a:extLst>
          </p:cNvPr>
          <p:cNvCxnSpPr>
            <a:cxnSpLocks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ABEF3FF-4062-961C-3B76-48EB553B2B37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57D686B-C3EB-BF63-C3DF-81299C77BBA8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F6BFB6A-38C0-3742-0F75-217D27BC829F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A322C47A-EF48-B886-34ED-412363CF3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BAB6DF-6182-9587-F99A-B464D9093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B8A5A3-0934-C27A-5E8A-D84117ADA381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0E1B2BF-C0B3-55C6-9927-209D164A4850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8819D1F-C2CD-6085-2E22-B24F0A530280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93318A3-AC08-56EA-B5B6-09E2A5BC23B7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99BC8E9-5DAF-832D-3047-228A3D679040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0A22699-51E1-4E51-D188-FC6E97D9585C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F8DE88F-F031-B8AF-B85C-655A0A986EF6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7D8CF72-B792-5753-01E4-DE199B9CE406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B2AD9C0-21E7-6F8C-725D-7F05AAEABC6E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420D8EC-DA6C-D1E3-837B-B0EAF67200A8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7015ACE-0795-B831-EB1B-BBCA26D62EA8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F5297E9-DDE3-8818-8FED-11CFC0D0848F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F6813DA-15D1-5356-8FA7-50291E356D40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1737C7A-FAC2-612D-0950-858B683F8568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1049FF9-DDCA-CD5D-33CA-F64B91771BF5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814937F-EE1A-FD25-C43F-186CF827339B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51D8CF-D6CF-5461-8546-11D5E6360D7B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C6BD0-DE2F-660D-CBD3-7F5BE75AEF2E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32ADEF0-0F58-9A5B-2833-5FB9CC7DAD6F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EEB0A9D-0B61-6002-68C2-55D474A7D2AF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658131F-F4B0-863D-2DE2-4542B4C1B8E3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033F877-7503-6016-B65D-DC04FCF2290C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D56D377E-F849-3723-CCB7-F69462AE4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76EB6E95-988D-67E2-84D1-E071DB73DA18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247B285C-3DB3-A659-1856-C0672E65F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C1359B23-595B-18FA-8A94-4FF2DF1D3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E8CB98-887E-B775-3810-3AD2B3689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006" y="2444924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4E55EF5-A3A4-C445-AA83-E79BBD8F5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26" y="2061239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2361103-802C-48B4-55F7-84692B427DFC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3EC772-DD20-187A-5096-38C8DD96A00A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1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BB744-5B7F-623A-AC8A-CB2129034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53219D1-ACBA-7576-9554-FFEA98FFEDE0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493361D-A701-E968-D16D-364770E079C3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1474BD1-CD21-B5A3-F279-ABE54D897E49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6159E-206E-D4DF-47B1-D446D8B300E9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751263-57CC-C79F-EE98-B7D874E7429F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D8BD204-A38F-577F-F35C-B4E91C38A695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35FD9FA-EE5B-8BB5-B481-6139F1495C84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4D056A-59FC-6462-C6C6-E5D563D5FE21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C2FF146-A945-D696-6350-0C56B1A81FE7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72575258-A977-9007-4733-2B310712A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B6D4677-034A-06A7-797B-4A10F4861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1E333D-788B-CB9B-24F6-A8754587FD9B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52B5F81-007C-8094-92C4-D02517D6CCF8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69E5CA-5817-7164-C8FC-97CE1BA4DD4C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47C7B2F-B1AB-C2F6-6389-2DCF268D6FC0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90A1C89-6DE5-AEC0-997F-303226F3D737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8878BEB-534A-BA91-D9D6-9C835738A7C4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ED3E6F0-EAFE-86C7-39A3-35107DDDCD11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633FE0B-EB66-020D-051C-A04FE331214D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3F7892B-7FF9-4915-DC83-C71DD9BFFEC9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1798A8E-6441-6F43-E2E2-7D3E47DF88FC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379E2EA-6777-E8D8-8E04-5236DF147FFF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79EF1D1-0E48-9B7B-389C-5F62BD178124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A092DA0-B61A-664D-12A2-DC863A24836B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B664A14-12A5-8DC2-3932-3D471354CA4A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6FBF14-115B-4311-37EB-4A12C948BC63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67BB041-4843-35C3-6D84-8A4F56DC6E16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057B4AA-CA7B-4E6C-323F-28B4433E5041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D8379A-97F1-1B88-3296-EAC415E29CD6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5DB4C0F-DE9D-C3E0-7B61-8C74E9B8A4DA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3F5563-4186-A510-8513-C77990090DDB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276DF80-0D81-1CDF-6EF8-53BADBDD5B66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20DC69-DCE2-7126-ABB9-E30E9EA427AF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26CEBA7-B0F3-C7EA-D139-5B4B5AD735CE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5599840-07F8-74AC-460A-C760E893784E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77FCE92-FD0A-36D0-ACF9-66CC85C0396C}"/>
              </a:ext>
            </a:extLst>
          </p:cNvPr>
          <p:cNvSpPr txBox="1"/>
          <p:nvPr/>
        </p:nvSpPr>
        <p:spPr>
          <a:xfrm>
            <a:off x="3248425" y="575346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19812E-F334-5726-DD19-9CACF6C5B7F8}"/>
              </a:ext>
            </a:extLst>
          </p:cNvPr>
          <p:cNvGrpSpPr/>
          <p:nvPr/>
        </p:nvGrpSpPr>
        <p:grpSpPr>
          <a:xfrm>
            <a:off x="997894" y="5836008"/>
            <a:ext cx="3017889" cy="873720"/>
            <a:chOff x="1026103" y="4967055"/>
            <a:chExt cx="3017889" cy="873720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39E56FD-6EDE-F129-A4A1-4BA4339C4FA1}"/>
                </a:ext>
              </a:extLst>
            </p:cNvPr>
            <p:cNvCxnSpPr>
              <a:cxnSpLocks/>
              <a:stCxn id="74" idx="0"/>
            </p:cNvCxnSpPr>
            <p:nvPr/>
          </p:nvCxnSpPr>
          <p:spPr>
            <a:xfrm flipV="1">
              <a:off x="3471603" y="5408977"/>
              <a:ext cx="10950" cy="18934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C3F34F4-EA60-EC89-3413-10DAD876A7DC}"/>
                </a:ext>
              </a:extLst>
            </p:cNvPr>
            <p:cNvCxnSpPr>
              <a:cxnSpLocks/>
              <a:stCxn id="73" idx="2"/>
              <a:endCxn id="69" idx="7"/>
            </p:cNvCxnSpPr>
            <p:nvPr/>
          </p:nvCxnSpPr>
          <p:spPr>
            <a:xfrm flipH="1" flipV="1">
              <a:off x="3341584" y="5128922"/>
              <a:ext cx="330512" cy="245069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CC6FB15-AA50-608F-3F3B-A49AA11265F1}"/>
                </a:ext>
              </a:extLst>
            </p:cNvPr>
            <p:cNvCxnSpPr>
              <a:cxnSpLocks/>
              <a:stCxn id="71" idx="1"/>
            </p:cNvCxnSpPr>
            <p:nvPr/>
          </p:nvCxnSpPr>
          <p:spPr>
            <a:xfrm flipH="1" flipV="1">
              <a:off x="3342443" y="5171805"/>
              <a:ext cx="126950" cy="18540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2745065-08BF-8FE0-F20C-BD35D69FEEE7}"/>
                </a:ext>
              </a:extLst>
            </p:cNvPr>
            <p:cNvCxnSpPr>
              <a:cxnSpLocks/>
              <a:stCxn id="72" idx="1"/>
            </p:cNvCxnSpPr>
            <p:nvPr/>
          </p:nvCxnSpPr>
          <p:spPr>
            <a:xfrm flipV="1">
              <a:off x="3243813" y="5171805"/>
              <a:ext cx="47015" cy="18287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1DA9AD1-7AA5-6A28-7A49-3E742645B777}"/>
                </a:ext>
              </a:extLst>
            </p:cNvPr>
            <p:cNvCxnSpPr>
              <a:cxnSpLocks/>
              <a:stCxn id="70" idx="0"/>
            </p:cNvCxnSpPr>
            <p:nvPr/>
          </p:nvCxnSpPr>
          <p:spPr>
            <a:xfrm flipV="1">
              <a:off x="3027964" y="5141174"/>
              <a:ext cx="224977" cy="2126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44A739D-221A-BF46-65CA-DF4A9649C68F}"/>
                </a:ext>
              </a:extLst>
            </p:cNvPr>
            <p:cNvCxnSpPr>
              <a:cxnSpLocks/>
              <a:stCxn id="67" idx="1"/>
            </p:cNvCxnSpPr>
            <p:nvPr/>
          </p:nvCxnSpPr>
          <p:spPr>
            <a:xfrm flipH="1" flipV="1">
              <a:off x="1572233" y="5395900"/>
              <a:ext cx="160674" cy="136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E3547B6-F2A8-04EC-94D6-52CA7D6816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9360" y="5390537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C871231-80EB-DDBE-CF97-B9DD9A7D4F11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V="1">
              <a:off x="1363817" y="5383900"/>
              <a:ext cx="127449" cy="16582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434C648-447F-7AB4-4FE0-C9672A522A39}"/>
                </a:ext>
              </a:extLst>
            </p:cNvPr>
            <p:cNvCxnSpPr>
              <a:cxnSpLocks/>
              <a:stCxn id="64" idx="1"/>
            </p:cNvCxnSpPr>
            <p:nvPr/>
          </p:nvCxnSpPr>
          <p:spPr>
            <a:xfrm flipH="1" flipV="1">
              <a:off x="1514379" y="5189266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88CBF1-8F94-20CB-3391-83C5221110FA}"/>
                </a:ext>
              </a:extLst>
            </p:cNvPr>
            <p:cNvSpPr/>
            <p:nvPr/>
          </p:nvSpPr>
          <p:spPr>
            <a:xfrm rot="1912365">
              <a:off x="1476665" y="5119236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52075C4-26BD-4C25-D51B-4275065DB117}"/>
                </a:ext>
              </a:extLst>
            </p:cNvPr>
            <p:cNvSpPr/>
            <p:nvPr/>
          </p:nvSpPr>
          <p:spPr>
            <a:xfrm rot="1912365">
              <a:off x="1494514" y="5323027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1BC8F27-707C-B9D2-C147-717BE9A52C40}"/>
                </a:ext>
              </a:extLst>
            </p:cNvPr>
            <p:cNvSpPr/>
            <p:nvPr/>
          </p:nvSpPr>
          <p:spPr>
            <a:xfrm rot="1912365">
              <a:off x="1308878" y="5543984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42FA47B-EECF-EA30-8F1B-9CB77AC59B56}"/>
                </a:ext>
              </a:extLst>
            </p:cNvPr>
            <p:cNvSpPr/>
            <p:nvPr/>
          </p:nvSpPr>
          <p:spPr>
            <a:xfrm rot="1912365">
              <a:off x="1499286" y="554633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58581AE-9AB5-52BA-CF80-66F2CB8973A1}"/>
                </a:ext>
              </a:extLst>
            </p:cNvPr>
            <p:cNvSpPr/>
            <p:nvPr/>
          </p:nvSpPr>
          <p:spPr>
            <a:xfrm rot="1912365">
              <a:off x="1704778" y="5529765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19897B7-6AC8-1048-9F7F-8611752C1183}"/>
                </a:ext>
              </a:extLst>
            </p:cNvPr>
            <p:cNvSpPr/>
            <p:nvPr/>
          </p:nvSpPr>
          <p:spPr>
            <a:xfrm rot="1912365">
              <a:off x="2326207" y="5119236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89C6511-9AF0-9AD3-540E-673010F2D036}"/>
                </a:ext>
              </a:extLst>
            </p:cNvPr>
            <p:cNvSpPr/>
            <p:nvPr/>
          </p:nvSpPr>
          <p:spPr>
            <a:xfrm rot="1912365">
              <a:off x="3271605" y="510070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EF8072C-BB17-91F1-8533-605888297F9B}"/>
                </a:ext>
              </a:extLst>
            </p:cNvPr>
            <p:cNvSpPr/>
            <p:nvPr/>
          </p:nvSpPr>
          <p:spPr>
            <a:xfrm rot="1912365">
              <a:off x="2973025" y="5348088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AA024BE-BB8A-85CA-4BF6-D11BC9098C58}"/>
                </a:ext>
              </a:extLst>
            </p:cNvPr>
            <p:cNvSpPr/>
            <p:nvPr/>
          </p:nvSpPr>
          <p:spPr>
            <a:xfrm rot="1912365">
              <a:off x="3441264" y="535502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0AF7E72-32AE-25D4-5EB7-4E7BE12DDBAB}"/>
                </a:ext>
              </a:extLst>
            </p:cNvPr>
            <p:cNvSpPr/>
            <p:nvPr/>
          </p:nvSpPr>
          <p:spPr>
            <a:xfrm rot="1912365">
              <a:off x="3215684" y="5352484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25BF26-9711-8AB3-E89F-303DF730353E}"/>
                </a:ext>
              </a:extLst>
            </p:cNvPr>
            <p:cNvSpPr/>
            <p:nvPr/>
          </p:nvSpPr>
          <p:spPr>
            <a:xfrm rot="1912365">
              <a:off x="3666842" y="5354338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5C01160-4962-0C71-4259-F67EEF4CB4F4}"/>
                </a:ext>
              </a:extLst>
            </p:cNvPr>
            <p:cNvSpPr/>
            <p:nvPr/>
          </p:nvSpPr>
          <p:spPr>
            <a:xfrm rot="1912365">
              <a:off x="3416664" y="559257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BFCA7D3-C208-3C31-A6BE-D31265568996}"/>
                </a:ext>
              </a:extLst>
            </p:cNvPr>
            <p:cNvSpPr txBox="1"/>
            <p:nvPr/>
          </p:nvSpPr>
          <p:spPr>
            <a:xfrm>
              <a:off x="1026103" y="5402216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411F2B2-6845-B47B-BF3B-3DA6C44C8661}"/>
                </a:ext>
              </a:extLst>
            </p:cNvPr>
            <p:cNvSpPr txBox="1"/>
            <p:nvPr/>
          </p:nvSpPr>
          <p:spPr>
            <a:xfrm>
              <a:off x="1383868" y="553299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E52AED5-45AB-1546-0970-04F2E42155B0}"/>
                </a:ext>
              </a:extLst>
            </p:cNvPr>
            <p:cNvSpPr txBox="1"/>
            <p:nvPr/>
          </p:nvSpPr>
          <p:spPr>
            <a:xfrm>
              <a:off x="1743248" y="544442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860C4DA-0659-7BEC-6F19-B83CBED00A95}"/>
                </a:ext>
              </a:extLst>
            </p:cNvPr>
            <p:cNvSpPr txBox="1"/>
            <p:nvPr/>
          </p:nvSpPr>
          <p:spPr>
            <a:xfrm>
              <a:off x="1196182" y="4967055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9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F22496C-AB68-BB67-FA6E-7E3A2A3DDE70}"/>
                </a:ext>
              </a:extLst>
            </p:cNvPr>
            <p:cNvSpPr txBox="1"/>
            <p:nvPr/>
          </p:nvSpPr>
          <p:spPr>
            <a:xfrm>
              <a:off x="1522643" y="5160898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8E7AB68-1A05-DCAF-AF39-16B400CFD4D9}"/>
                </a:ext>
              </a:extLst>
            </p:cNvPr>
            <p:cNvSpPr txBox="1"/>
            <p:nvPr/>
          </p:nvSpPr>
          <p:spPr>
            <a:xfrm>
              <a:off x="2229486" y="5129080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5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7AB7D17-527D-2FD4-6076-F3B7C4FFFC13}"/>
                </a:ext>
              </a:extLst>
            </p:cNvPr>
            <p:cNvSpPr txBox="1"/>
            <p:nvPr/>
          </p:nvSpPr>
          <p:spPr>
            <a:xfrm>
              <a:off x="2726903" y="531727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11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324CB94-BBA5-D522-9523-4B7A918465AD}"/>
                </a:ext>
              </a:extLst>
            </p:cNvPr>
            <p:cNvSpPr txBox="1"/>
            <p:nvPr/>
          </p:nvSpPr>
          <p:spPr>
            <a:xfrm>
              <a:off x="3072274" y="5329229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EC9BB9D-749F-5A9F-7BFD-BC4CE68F5893}"/>
                </a:ext>
              </a:extLst>
            </p:cNvPr>
            <p:cNvSpPr txBox="1"/>
            <p:nvPr/>
          </p:nvSpPr>
          <p:spPr>
            <a:xfrm>
              <a:off x="3436592" y="5468973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701CFFD-E842-40C4-ED2A-711C2BF289A4}"/>
                </a:ext>
              </a:extLst>
            </p:cNvPr>
            <p:cNvSpPr txBox="1"/>
            <p:nvPr/>
          </p:nvSpPr>
          <p:spPr>
            <a:xfrm>
              <a:off x="3703834" y="5170977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8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97837AD-1465-9517-3EF1-ACA5983092B9}"/>
                </a:ext>
              </a:extLst>
            </p:cNvPr>
            <p:cNvSpPr txBox="1"/>
            <p:nvPr/>
          </p:nvSpPr>
          <p:spPr>
            <a:xfrm>
              <a:off x="3442220" y="5305876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6</a:t>
              </a:r>
            </a:p>
          </p:txBody>
        </p:sp>
      </p:grpSp>
      <p:sp>
        <p:nvSpPr>
          <p:cNvPr id="77" name="Rectangle 3">
            <a:extLst>
              <a:ext uri="{FF2B5EF4-FFF2-40B4-BE49-F238E27FC236}">
                <a16:creationId xmlns:a16="http://schemas.microsoft.com/office/drawing/2014/main" id="{0C6E9810-36A0-7069-672F-1C0C59339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5A076C9-EC24-C931-BCDF-7D95ABF8CF00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D4329239-26A0-98CC-B51E-5AE0D6C0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45" y="4973617"/>
            <a:ext cx="4170200" cy="80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same component. 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F9A68673-7BF9-1B51-2752-AEF478157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8315DB58-90FA-BBA1-BB6B-42CD2E41D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AF017-63A6-5906-3F7C-24ECCAFCE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006" y="2444924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70C9D19-512E-57EA-3D23-1FD1EE5FD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26" y="2061239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6132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F5DDA-FC1D-C4CC-8DB3-83E4F63D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9058BF-7EEF-08AD-C5E7-67EFA0A2E261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281221" y="4038113"/>
            <a:ext cx="18514" cy="2217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AC5104D-C81D-B83C-38EC-ADC8357C6FAF}"/>
              </a:ext>
            </a:extLst>
          </p:cNvPr>
          <p:cNvCxnSpPr>
            <a:cxnSpLocks/>
            <a:stCxn id="37" idx="6"/>
          </p:cNvCxnSpPr>
          <p:nvPr/>
        </p:nvCxnSpPr>
        <p:spPr>
          <a:xfrm flipH="1" flipV="1">
            <a:off x="3126623" y="4550877"/>
            <a:ext cx="308792" cy="2102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28CC8D0-C1BB-00E6-CB6B-C204D055041A}"/>
              </a:ext>
            </a:extLst>
          </p:cNvPr>
          <p:cNvCxnSpPr>
            <a:cxnSpLocks/>
            <a:stCxn id="34" idx="2"/>
          </p:cNvCxnSpPr>
          <p:nvPr/>
        </p:nvCxnSpPr>
        <p:spPr>
          <a:xfrm flipH="1" flipV="1">
            <a:off x="3291169" y="4026243"/>
            <a:ext cx="297414" cy="23218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88992EC-587C-7D72-B641-8746AAA25761}"/>
              </a:ext>
            </a:extLst>
          </p:cNvPr>
          <p:cNvCxnSpPr>
            <a:cxnSpLocks/>
          </p:cNvCxnSpPr>
          <p:nvPr/>
        </p:nvCxnSpPr>
        <p:spPr>
          <a:xfrm flipV="1">
            <a:off x="3129623" y="4305412"/>
            <a:ext cx="163641" cy="22731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D5BA8A-E67B-ED0D-7D37-8E09890FC06B}"/>
              </a:ext>
            </a:extLst>
          </p:cNvPr>
          <p:cNvCxnSpPr>
            <a:cxnSpLocks/>
          </p:cNvCxnSpPr>
          <p:nvPr/>
        </p:nvCxnSpPr>
        <p:spPr>
          <a:xfrm flipV="1">
            <a:off x="3024410" y="4024688"/>
            <a:ext cx="228531" cy="2249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76D4806-5DF3-0DF3-3657-CEA39EE53112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43724" y="4552778"/>
            <a:ext cx="158804" cy="2178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81BF49E-AA53-C4BA-E3F5-2CE1958EDC65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554161" y="4289208"/>
            <a:ext cx="190769" cy="20519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EDDEC16-C562-4074-7A15-3D2D1775872E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1534068" y="3986703"/>
            <a:ext cx="195609" cy="2547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6540C7C-EF8F-41DC-2FD8-4E087E1507DD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374566" y="4001232"/>
            <a:ext cx="105109" cy="22635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B2CA7554-14AE-D554-56C0-8BDA77866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1699279-3038-1FC1-36A9-4D1A474D4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AA302470-9876-639B-8B16-97BC9CD3F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646" y="5123940"/>
            <a:ext cx="3300401" cy="69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We use an array to represent the trees for the components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602AC3-53A1-C962-DE6F-D5A2728FB8C7}"/>
              </a:ext>
            </a:extLst>
          </p:cNvPr>
          <p:cNvSpPr txBox="1"/>
          <p:nvPr/>
        </p:nvSpPr>
        <p:spPr>
          <a:xfrm>
            <a:off x="1472723" y="4473604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6BBA5A-717C-CA91-EFDC-A94B2AA0C472}"/>
              </a:ext>
            </a:extLst>
          </p:cNvPr>
          <p:cNvSpPr/>
          <p:nvPr/>
        </p:nvSpPr>
        <p:spPr>
          <a:xfrm rot="1912365">
            <a:off x="1476664" y="392762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5B97512-0007-95F5-AE07-2346FB4662B9}"/>
              </a:ext>
            </a:extLst>
          </p:cNvPr>
          <p:cNvSpPr/>
          <p:nvPr/>
        </p:nvSpPr>
        <p:spPr>
          <a:xfrm rot="1912365">
            <a:off x="2980069" y="423855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BB0FEA5-71D9-D199-C956-D9CDB778B601}"/>
              </a:ext>
            </a:extLst>
          </p:cNvPr>
          <p:cNvSpPr/>
          <p:nvPr/>
        </p:nvSpPr>
        <p:spPr>
          <a:xfrm rot="1912365">
            <a:off x="3259562" y="3983231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7C2841A-2FF3-F7F7-EBF0-5C31DB70B2BE}"/>
              </a:ext>
            </a:extLst>
          </p:cNvPr>
          <p:cNvSpPr/>
          <p:nvPr/>
        </p:nvSpPr>
        <p:spPr>
          <a:xfrm rot="1912365">
            <a:off x="1319627" y="4221848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51C37AB-F921-43C4-F3B3-0C7C24B18657}"/>
              </a:ext>
            </a:extLst>
          </p:cNvPr>
          <p:cNvSpPr/>
          <p:nvPr/>
        </p:nvSpPr>
        <p:spPr>
          <a:xfrm rot="1912365">
            <a:off x="1724423" y="4221847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AFCEC9-7B87-DF04-FABB-9B5AC8589770}"/>
              </a:ext>
            </a:extLst>
          </p:cNvPr>
          <p:cNvSpPr/>
          <p:nvPr/>
        </p:nvSpPr>
        <p:spPr>
          <a:xfrm rot="1912365">
            <a:off x="1499222" y="448866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F296441-D637-264D-86AB-2E6FA475E799}"/>
              </a:ext>
            </a:extLst>
          </p:cNvPr>
          <p:cNvSpPr/>
          <p:nvPr/>
        </p:nvSpPr>
        <p:spPr>
          <a:xfrm rot="1912365">
            <a:off x="1288785" y="476489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9BEFB43-ACB1-1D3E-92E6-FE22C8D4F434}"/>
              </a:ext>
            </a:extLst>
          </p:cNvPr>
          <p:cNvSpPr/>
          <p:nvPr/>
        </p:nvSpPr>
        <p:spPr>
          <a:xfrm rot="1912365">
            <a:off x="2320071" y="3988794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B2E5589-00C5-2F61-AB4B-406DEB45878D}"/>
              </a:ext>
            </a:extLst>
          </p:cNvPr>
          <p:cNvSpPr/>
          <p:nvPr/>
        </p:nvSpPr>
        <p:spPr>
          <a:xfrm rot="1912365">
            <a:off x="3583329" y="423877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84AE71E-114B-5883-5CE7-B692CFDB8072}"/>
              </a:ext>
            </a:extLst>
          </p:cNvPr>
          <p:cNvSpPr/>
          <p:nvPr/>
        </p:nvSpPr>
        <p:spPr>
          <a:xfrm rot="1912365">
            <a:off x="3271606" y="4257696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C5D79BF-A29D-F270-AF3D-CE52A345033D}"/>
              </a:ext>
            </a:extLst>
          </p:cNvPr>
          <p:cNvSpPr/>
          <p:nvPr/>
        </p:nvSpPr>
        <p:spPr>
          <a:xfrm rot="1912365">
            <a:off x="3091776" y="4526992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A11F55F-B6F1-9C9B-9982-51BB26E514EE}"/>
              </a:ext>
            </a:extLst>
          </p:cNvPr>
          <p:cNvSpPr/>
          <p:nvPr/>
        </p:nvSpPr>
        <p:spPr>
          <a:xfrm rot="1912365">
            <a:off x="3370977" y="4704710"/>
            <a:ext cx="69692" cy="7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AEA4FA-1D48-93A5-CCDA-46A561459CAD}"/>
              </a:ext>
            </a:extLst>
          </p:cNvPr>
          <p:cNvSpPr txBox="1"/>
          <p:nvPr/>
        </p:nvSpPr>
        <p:spPr>
          <a:xfrm>
            <a:off x="2667713" y="4045857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BDBC1C-926C-6F54-02B2-7407F737B090}"/>
              </a:ext>
            </a:extLst>
          </p:cNvPr>
          <p:cNvSpPr txBox="1"/>
          <p:nvPr/>
        </p:nvSpPr>
        <p:spPr>
          <a:xfrm>
            <a:off x="2846435" y="4479308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B075D39-8FA8-AB8B-E49A-E9EFF41FF83A}"/>
              </a:ext>
            </a:extLst>
          </p:cNvPr>
          <p:cNvSpPr txBox="1"/>
          <p:nvPr/>
        </p:nvSpPr>
        <p:spPr>
          <a:xfrm>
            <a:off x="2214961" y="397701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B9203F2-8D29-9816-EC83-0A1227553C62}"/>
              </a:ext>
            </a:extLst>
          </p:cNvPr>
          <p:cNvSpPr txBox="1"/>
          <p:nvPr/>
        </p:nvSpPr>
        <p:spPr>
          <a:xfrm>
            <a:off x="1739625" y="418662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83CAAB6-63C3-0469-7510-FCC6B3041CAC}"/>
              </a:ext>
            </a:extLst>
          </p:cNvPr>
          <p:cNvSpPr txBox="1"/>
          <p:nvPr/>
        </p:nvSpPr>
        <p:spPr>
          <a:xfrm>
            <a:off x="3611013" y="4167732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1A14C9-5575-5291-6A6C-D1FA473D0011}"/>
              </a:ext>
            </a:extLst>
          </p:cNvPr>
          <p:cNvSpPr txBox="1"/>
          <p:nvPr/>
        </p:nvSpPr>
        <p:spPr>
          <a:xfrm>
            <a:off x="3293264" y="381952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6676E07-7673-C0EB-31EB-8F69ECC6C081}"/>
              </a:ext>
            </a:extLst>
          </p:cNvPr>
          <p:cNvSpPr txBox="1"/>
          <p:nvPr/>
        </p:nvSpPr>
        <p:spPr>
          <a:xfrm>
            <a:off x="1181589" y="373558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65668FA-819E-9DA6-C54B-46CB472D7E5B}"/>
              </a:ext>
            </a:extLst>
          </p:cNvPr>
          <p:cNvSpPr txBox="1"/>
          <p:nvPr/>
        </p:nvSpPr>
        <p:spPr>
          <a:xfrm>
            <a:off x="992587" y="4599085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76BC5E-65AD-765A-71C9-0C54932CEF87}"/>
              </a:ext>
            </a:extLst>
          </p:cNvPr>
          <p:cNvSpPr txBox="1"/>
          <p:nvPr/>
        </p:nvSpPr>
        <p:spPr>
          <a:xfrm>
            <a:off x="3412432" y="4539216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B7C8F3E-77EF-911C-882B-A0F7AE3D9540}"/>
              </a:ext>
            </a:extLst>
          </p:cNvPr>
          <p:cNvSpPr txBox="1"/>
          <p:nvPr/>
        </p:nvSpPr>
        <p:spPr>
          <a:xfrm>
            <a:off x="3236280" y="423791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69013D-ECA2-7D65-363D-5D39847BA9E1}"/>
              </a:ext>
            </a:extLst>
          </p:cNvPr>
          <p:cNvSpPr txBox="1"/>
          <p:nvPr/>
        </p:nvSpPr>
        <p:spPr>
          <a:xfrm>
            <a:off x="950185" y="4114101"/>
            <a:ext cx="40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12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02E5089-5928-C96B-DC40-D873F8512E3D}"/>
              </a:ext>
            </a:extLst>
          </p:cNvPr>
          <p:cNvSpPr txBox="1"/>
          <p:nvPr/>
        </p:nvSpPr>
        <p:spPr>
          <a:xfrm>
            <a:off x="3248425" y="5753461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baseline="-25000" dirty="0"/>
              <a:t>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B88E10-424B-CD43-52C9-B42073FF7E84}"/>
              </a:ext>
            </a:extLst>
          </p:cNvPr>
          <p:cNvGrpSpPr/>
          <p:nvPr/>
        </p:nvGrpSpPr>
        <p:grpSpPr>
          <a:xfrm>
            <a:off x="997894" y="5836008"/>
            <a:ext cx="3017889" cy="873720"/>
            <a:chOff x="1026103" y="4967055"/>
            <a:chExt cx="3017889" cy="873720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6A4BBE7-0C63-6875-0306-96C4C7AB18BB}"/>
                </a:ext>
              </a:extLst>
            </p:cNvPr>
            <p:cNvCxnSpPr>
              <a:cxnSpLocks/>
              <a:stCxn id="74" idx="0"/>
            </p:cNvCxnSpPr>
            <p:nvPr/>
          </p:nvCxnSpPr>
          <p:spPr>
            <a:xfrm flipV="1">
              <a:off x="3471603" y="5408977"/>
              <a:ext cx="10950" cy="18934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B86FF2F-7AC0-1A91-4C78-13D9FD8592FA}"/>
                </a:ext>
              </a:extLst>
            </p:cNvPr>
            <p:cNvCxnSpPr>
              <a:cxnSpLocks/>
              <a:stCxn id="73" idx="2"/>
              <a:endCxn id="69" idx="7"/>
            </p:cNvCxnSpPr>
            <p:nvPr/>
          </p:nvCxnSpPr>
          <p:spPr>
            <a:xfrm flipH="1" flipV="1">
              <a:off x="3341584" y="5128922"/>
              <a:ext cx="330512" cy="245069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576BE1E-497F-0952-B5F4-853182355DFB}"/>
                </a:ext>
              </a:extLst>
            </p:cNvPr>
            <p:cNvCxnSpPr>
              <a:cxnSpLocks/>
              <a:stCxn id="71" idx="1"/>
            </p:cNvCxnSpPr>
            <p:nvPr/>
          </p:nvCxnSpPr>
          <p:spPr>
            <a:xfrm flipH="1" flipV="1">
              <a:off x="3342443" y="5171805"/>
              <a:ext cx="126950" cy="18540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5F4D467-EC63-51A5-4112-2FD0877A5212}"/>
                </a:ext>
              </a:extLst>
            </p:cNvPr>
            <p:cNvCxnSpPr>
              <a:cxnSpLocks/>
              <a:stCxn id="72" idx="1"/>
            </p:cNvCxnSpPr>
            <p:nvPr/>
          </p:nvCxnSpPr>
          <p:spPr>
            <a:xfrm flipV="1">
              <a:off x="3243813" y="5171805"/>
              <a:ext cx="47015" cy="18287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D300445-F2E8-BAD0-3739-89A6A6E892F5}"/>
                </a:ext>
              </a:extLst>
            </p:cNvPr>
            <p:cNvCxnSpPr>
              <a:cxnSpLocks/>
              <a:stCxn id="70" idx="0"/>
            </p:cNvCxnSpPr>
            <p:nvPr/>
          </p:nvCxnSpPr>
          <p:spPr>
            <a:xfrm flipV="1">
              <a:off x="3027964" y="5141174"/>
              <a:ext cx="224977" cy="2126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847E096-CBF1-F10A-77E0-9B9A4CA164C0}"/>
                </a:ext>
              </a:extLst>
            </p:cNvPr>
            <p:cNvCxnSpPr>
              <a:cxnSpLocks/>
              <a:stCxn id="67" idx="1"/>
            </p:cNvCxnSpPr>
            <p:nvPr/>
          </p:nvCxnSpPr>
          <p:spPr>
            <a:xfrm flipH="1" flipV="1">
              <a:off x="1572233" y="5395900"/>
              <a:ext cx="160674" cy="136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17999B4-5A61-7DAF-AD95-D5EFD5FBFD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9360" y="5390537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56FCBAD-F3A9-77AF-F71B-56B71CF68C33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V="1">
              <a:off x="1363817" y="5383900"/>
              <a:ext cx="127449" cy="16582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EFAD493-768C-85BA-5D23-C9D8F7DFE8AB}"/>
                </a:ext>
              </a:extLst>
            </p:cNvPr>
            <p:cNvCxnSpPr>
              <a:cxnSpLocks/>
              <a:stCxn id="64" idx="1"/>
            </p:cNvCxnSpPr>
            <p:nvPr/>
          </p:nvCxnSpPr>
          <p:spPr>
            <a:xfrm flipH="1" flipV="1">
              <a:off x="1514379" y="5189266"/>
              <a:ext cx="8264" cy="1359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D6B3D2E-AA58-13FA-38A5-D27B3042C331}"/>
                </a:ext>
              </a:extLst>
            </p:cNvPr>
            <p:cNvSpPr/>
            <p:nvPr/>
          </p:nvSpPr>
          <p:spPr>
            <a:xfrm rot="1912365">
              <a:off x="1476665" y="5119236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D0D2008-3815-908D-1286-BEA27661BEEA}"/>
                </a:ext>
              </a:extLst>
            </p:cNvPr>
            <p:cNvSpPr/>
            <p:nvPr/>
          </p:nvSpPr>
          <p:spPr>
            <a:xfrm rot="1912365">
              <a:off x="1494514" y="5323027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6F9BB1F-EB2B-DFF3-033B-C92860BE67ED}"/>
                </a:ext>
              </a:extLst>
            </p:cNvPr>
            <p:cNvSpPr/>
            <p:nvPr/>
          </p:nvSpPr>
          <p:spPr>
            <a:xfrm rot="1912365">
              <a:off x="1308878" y="5543984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05707C8-674E-7B4E-112E-06B79B4C9D2A}"/>
                </a:ext>
              </a:extLst>
            </p:cNvPr>
            <p:cNvSpPr/>
            <p:nvPr/>
          </p:nvSpPr>
          <p:spPr>
            <a:xfrm rot="1912365">
              <a:off x="1499286" y="554633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A40EB1F-01ED-17E8-70D5-F315FD1F9CB3}"/>
                </a:ext>
              </a:extLst>
            </p:cNvPr>
            <p:cNvSpPr/>
            <p:nvPr/>
          </p:nvSpPr>
          <p:spPr>
            <a:xfrm rot="1912365">
              <a:off x="1704778" y="5529765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0D838E5-A4B5-3F81-75F1-0FC48BF0DCBF}"/>
                </a:ext>
              </a:extLst>
            </p:cNvPr>
            <p:cNvSpPr/>
            <p:nvPr/>
          </p:nvSpPr>
          <p:spPr>
            <a:xfrm rot="1912365">
              <a:off x="2326207" y="5119236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51667A9-614E-D9C4-3A0B-C94BEE973BFD}"/>
                </a:ext>
              </a:extLst>
            </p:cNvPr>
            <p:cNvSpPr/>
            <p:nvPr/>
          </p:nvSpPr>
          <p:spPr>
            <a:xfrm rot="1912365">
              <a:off x="3271605" y="510070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D5D4BAD-967D-0BB0-A2B2-47544F1DCE11}"/>
                </a:ext>
              </a:extLst>
            </p:cNvPr>
            <p:cNvSpPr/>
            <p:nvPr/>
          </p:nvSpPr>
          <p:spPr>
            <a:xfrm rot="1912365">
              <a:off x="2973025" y="5348088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B8E6DDE-62EA-829F-353F-58046CD037AB}"/>
                </a:ext>
              </a:extLst>
            </p:cNvPr>
            <p:cNvSpPr/>
            <p:nvPr/>
          </p:nvSpPr>
          <p:spPr>
            <a:xfrm rot="1912365">
              <a:off x="3441264" y="5355020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72CA0DE-220C-2EE7-4712-DE98FCCB4607}"/>
                </a:ext>
              </a:extLst>
            </p:cNvPr>
            <p:cNvSpPr/>
            <p:nvPr/>
          </p:nvSpPr>
          <p:spPr>
            <a:xfrm rot="1912365">
              <a:off x="3215684" y="5352484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BF4564B-96DD-726A-DE20-79793386FC61}"/>
                </a:ext>
              </a:extLst>
            </p:cNvPr>
            <p:cNvSpPr/>
            <p:nvPr/>
          </p:nvSpPr>
          <p:spPr>
            <a:xfrm rot="1912365">
              <a:off x="3666842" y="5354338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D8CDAFF-A84D-2FF7-194D-95B3DC76EA99}"/>
                </a:ext>
              </a:extLst>
            </p:cNvPr>
            <p:cNvSpPr/>
            <p:nvPr/>
          </p:nvSpPr>
          <p:spPr>
            <a:xfrm rot="1912365">
              <a:off x="3416664" y="5592579"/>
              <a:ext cx="69692" cy="7610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D21A904-C056-F2A4-7F76-ECDDA99F05C8}"/>
                </a:ext>
              </a:extLst>
            </p:cNvPr>
            <p:cNvSpPr txBox="1"/>
            <p:nvPr/>
          </p:nvSpPr>
          <p:spPr>
            <a:xfrm>
              <a:off x="1026103" y="5402216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C38453B-BA31-D475-47D4-4D6871234B2E}"/>
                </a:ext>
              </a:extLst>
            </p:cNvPr>
            <p:cNvSpPr txBox="1"/>
            <p:nvPr/>
          </p:nvSpPr>
          <p:spPr>
            <a:xfrm>
              <a:off x="1383868" y="553299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ECC08D3-D8E0-490C-7D05-DAA9345E68E9}"/>
                </a:ext>
              </a:extLst>
            </p:cNvPr>
            <p:cNvSpPr txBox="1"/>
            <p:nvPr/>
          </p:nvSpPr>
          <p:spPr>
            <a:xfrm>
              <a:off x="1743248" y="544442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6D4008D-BF6F-6010-AACB-C7A8DE3816D2}"/>
                </a:ext>
              </a:extLst>
            </p:cNvPr>
            <p:cNvSpPr txBox="1"/>
            <p:nvPr/>
          </p:nvSpPr>
          <p:spPr>
            <a:xfrm>
              <a:off x="1196182" y="4967055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9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740E600-1C34-F3A1-B1F6-B7331A3D152A}"/>
                </a:ext>
              </a:extLst>
            </p:cNvPr>
            <p:cNvSpPr txBox="1"/>
            <p:nvPr/>
          </p:nvSpPr>
          <p:spPr>
            <a:xfrm>
              <a:off x="1522643" y="5160898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98EA483-CE8B-6BF7-34D2-C067B5796CC6}"/>
                </a:ext>
              </a:extLst>
            </p:cNvPr>
            <p:cNvSpPr txBox="1"/>
            <p:nvPr/>
          </p:nvSpPr>
          <p:spPr>
            <a:xfrm>
              <a:off x="2229486" y="5129080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5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5932F88-3910-6EB9-5C69-A9223EB588C6}"/>
                </a:ext>
              </a:extLst>
            </p:cNvPr>
            <p:cNvSpPr txBox="1"/>
            <p:nvPr/>
          </p:nvSpPr>
          <p:spPr>
            <a:xfrm>
              <a:off x="2726903" y="5317278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11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2435ECE-887D-AB84-5DBC-DF8EF8481ADA}"/>
                </a:ext>
              </a:extLst>
            </p:cNvPr>
            <p:cNvSpPr txBox="1"/>
            <p:nvPr/>
          </p:nvSpPr>
          <p:spPr>
            <a:xfrm>
              <a:off x="3072274" y="5329229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F57B382-2999-4654-53B7-B4FCD3C4BA39}"/>
                </a:ext>
              </a:extLst>
            </p:cNvPr>
            <p:cNvSpPr txBox="1"/>
            <p:nvPr/>
          </p:nvSpPr>
          <p:spPr>
            <a:xfrm>
              <a:off x="3436592" y="5468973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D32B4E7-8CA0-7C65-D8B0-45EFD673605F}"/>
                </a:ext>
              </a:extLst>
            </p:cNvPr>
            <p:cNvSpPr txBox="1"/>
            <p:nvPr/>
          </p:nvSpPr>
          <p:spPr>
            <a:xfrm>
              <a:off x="3703834" y="5170977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8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BCDE379-4D75-C598-987F-2C1CA4191E7A}"/>
                </a:ext>
              </a:extLst>
            </p:cNvPr>
            <p:cNvSpPr txBox="1"/>
            <p:nvPr/>
          </p:nvSpPr>
          <p:spPr>
            <a:xfrm>
              <a:off x="3442220" y="5305876"/>
              <a:ext cx="3401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</a:t>
              </a:r>
              <a:r>
                <a:rPr lang="en-US" sz="1400" baseline="-25000" dirty="0"/>
                <a:t>6</a:t>
              </a:r>
            </a:p>
          </p:txBody>
        </p:sp>
      </p:grpSp>
      <p:sp>
        <p:nvSpPr>
          <p:cNvPr id="77" name="Rectangle 3">
            <a:extLst>
              <a:ext uri="{FF2B5EF4-FFF2-40B4-BE49-F238E27FC236}">
                <a16:creationId xmlns:a16="http://schemas.microsoft.com/office/drawing/2014/main" id="{EBDA7696-3AC9-8E12-97DE-A8D20B338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791" y="4161982"/>
            <a:ext cx="399017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2AC654-C0C6-825E-2BFD-30C61BA618FC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4051791" y="5471681"/>
            <a:ext cx="1203855" cy="5895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4C5307A4-1E58-D044-4E33-B09242A78416}"/>
              </a:ext>
            </a:extLst>
          </p:cNvPr>
          <p:cNvSpPr/>
          <p:nvPr/>
        </p:nvSpPr>
        <p:spPr>
          <a:xfrm>
            <a:off x="948487" y="3791202"/>
            <a:ext cx="3037260" cy="1072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CB46F94-928E-0A7C-B2A3-AC7F62878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614778"/>
              </p:ext>
            </p:extLst>
          </p:nvPr>
        </p:nvGraphicFramePr>
        <p:xfrm>
          <a:off x="5235018" y="5983154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95" name="Rectangle 3">
            <a:extLst>
              <a:ext uri="{FF2B5EF4-FFF2-40B4-BE49-F238E27FC236}">
                <a16:creationId xmlns:a16="http://schemas.microsoft.com/office/drawing/2014/main" id="{7454E4B0-979A-6DFB-C266-2F7F91DCC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1610" y="6227753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1F8BF91C-6DDF-00BC-ED6E-20B985467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8" y="623439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BDAF8D7E-282B-466D-A14F-AA8B362E5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831" y="6235068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28D2A322-F810-BE8E-56F0-2690DD7DE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521" y="623506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B61403FC-C218-41F5-C3DF-177B0CCFF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5339" y="6232670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8E712482-0F2A-7669-331B-79BEAFCF5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2" y="6228758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2B6817E0-B18C-8DB5-3ACD-47F2A64AB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5667" y="6237481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05C0F01E-F5AE-1181-0533-BDF32A760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385" y="6227753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117" name="Rectangle 3">
            <a:extLst>
              <a:ext uri="{FF2B5EF4-FFF2-40B4-BE49-F238E27FC236}">
                <a16:creationId xmlns:a16="http://schemas.microsoft.com/office/drawing/2014/main" id="{66A85AD3-074C-394C-7FF2-BD0DB721C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243" y="623506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118" name="Rectangle 3">
            <a:extLst>
              <a:ext uri="{FF2B5EF4-FFF2-40B4-BE49-F238E27FC236}">
                <a16:creationId xmlns:a16="http://schemas.microsoft.com/office/drawing/2014/main" id="{6A6C7FB9-5D09-0C7A-A1CA-78437A7DF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656" y="623729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119" name="Rectangle 3">
            <a:extLst>
              <a:ext uri="{FF2B5EF4-FFF2-40B4-BE49-F238E27FC236}">
                <a16:creationId xmlns:a16="http://schemas.microsoft.com/office/drawing/2014/main" id="{A9F0A3B2-91CC-7166-3BB9-42C099CEB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156" y="623093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BEA718F8-0DDA-0256-D8FD-9ACB5005D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88" y="622870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id="{FA4482CD-6065-77BF-C389-7804A1272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727" y="5931463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BE04B45F-4071-D3DD-D569-2CFE0F934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45" y="4973617"/>
            <a:ext cx="4170200" cy="80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We represent each component of T in a tree structure so that we can test if the two ends of an edge are in the same component. </a:t>
            </a:r>
          </a:p>
        </p:txBody>
      </p:sp>
      <p:sp>
        <p:nvSpPr>
          <p:cNvPr id="130" name="Rectangle 3">
            <a:extLst>
              <a:ext uri="{FF2B5EF4-FFF2-40B4-BE49-F238E27FC236}">
                <a16:creationId xmlns:a16="http://schemas.microsoft.com/office/drawing/2014/main" id="{335662F9-5636-931B-102E-F92E4508A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2029270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approach.</a:t>
            </a:r>
            <a:r>
              <a:rPr lang="en-US" altLang="en-US" sz="2000" dirty="0"/>
              <a:t> </a:t>
            </a:r>
          </a:p>
        </p:txBody>
      </p:sp>
      <p:sp>
        <p:nvSpPr>
          <p:cNvPr id="131" name="Rectangle 3">
            <a:extLst>
              <a:ext uri="{FF2B5EF4-FFF2-40B4-BE49-F238E27FC236}">
                <a16:creationId xmlns:a16="http://schemas.microsoft.com/office/drawing/2014/main" id="{3D1E0656-E34C-FE1C-924B-2D5908E7F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2" y="2408984"/>
            <a:ext cx="3865635" cy="13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Idea: repeatedly add the lightest edges to make a connected and acyclic graph that covers all vertices (i.e., a spanning tree).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51F01-F516-AEB4-F5E4-0402E9999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006" y="2444924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65E32F3-92AA-1694-C557-36AF8F4A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26" y="2061239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733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168" name="Rectangle 3">
            <a:extLst>
              <a:ext uri="{FF2B5EF4-FFF2-40B4-BE49-F238E27FC236}">
                <a16:creationId xmlns:a16="http://schemas.microsoft.com/office/drawing/2014/main" id="{91EA33C6-5043-44BE-BBCA-62A09BEAC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74284C1-BCC0-92CD-1CD2-ADF30C923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006" y="2444924"/>
            <a:ext cx="3247525" cy="2020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</a:t>
            </a:r>
          </a:p>
          <a:p>
            <a:pPr marL="0" indent="0">
              <a:buNone/>
            </a:pPr>
            <a:r>
              <a:rPr lang="en-US" altLang="en-US" sz="1200" dirty="0"/>
              <a:t>    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if (T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does not contain a cycle)</a:t>
            </a:r>
          </a:p>
          <a:p>
            <a:pPr marL="0" indent="0">
              <a:buNone/>
            </a:pPr>
            <a:r>
              <a:rPr lang="en-US" altLang="en-US" sz="1200" dirty="0"/>
              <a:t>          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217900F-9E40-13C5-B692-DBBA94E1E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26" y="2061239"/>
            <a:ext cx="2458708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</a:t>
            </a:r>
            <a:r>
              <a:rPr lang="en-US" altLang="en-US" sz="2000" dirty="0"/>
              <a:t> 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973372A3-898D-F44C-9DE5-A4F18CA27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646" y="5123940"/>
            <a:ext cx="3300401" cy="69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We use an array to represent the trees for the components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7201652-AB41-B639-9CB2-2E4BEA445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750493"/>
              </p:ext>
            </p:extLst>
          </p:nvPr>
        </p:nvGraphicFramePr>
        <p:xfrm>
          <a:off x="5235018" y="5983154"/>
          <a:ext cx="3529260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105">
                  <a:extLst>
                    <a:ext uri="{9D8B030D-6E8A-4147-A177-3AD203B41FA5}">
                      <a16:colId xmlns:a16="http://schemas.microsoft.com/office/drawing/2014/main" val="100017737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673690200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7265339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418610002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09298907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989066179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165214605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11292016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297967463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23873560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3737926658"/>
                    </a:ext>
                  </a:extLst>
                </a:gridCol>
                <a:gridCol w="294105">
                  <a:extLst>
                    <a:ext uri="{9D8B030D-6E8A-4147-A177-3AD203B41FA5}">
                      <a16:colId xmlns:a16="http://schemas.microsoft.com/office/drawing/2014/main" val="1276462758"/>
                    </a:ext>
                  </a:extLst>
                </a:gridCol>
              </a:tblGrid>
              <a:tr h="238416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9407"/>
                  </a:ext>
                </a:extLst>
              </a:tr>
            </a:tbl>
          </a:graphicData>
        </a:graphic>
      </p:graphicFrame>
      <p:sp>
        <p:nvSpPr>
          <p:cNvPr id="23" name="Rectangle 3">
            <a:extLst>
              <a:ext uri="{FF2B5EF4-FFF2-40B4-BE49-F238E27FC236}">
                <a16:creationId xmlns:a16="http://schemas.microsoft.com/office/drawing/2014/main" id="{F8F47156-5714-AE89-FA02-2277C96AC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1610" y="6227753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84FF45F8-F060-4A76-3784-511731B4E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8" y="623439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2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1CC9ADF-A842-77DD-9B46-40B6ACE7E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831" y="6235068"/>
            <a:ext cx="296534" cy="2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7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27B042CF-8603-8F22-DE12-C2FAF6DBE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521" y="623506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8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E4527B3E-59A8-EEDA-E474-8AFF7D8CD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5339" y="6232670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9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418F77BA-EADA-11C1-C482-5E4950268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2" y="6228758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12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032D9B31-1087-0D44-2908-7EDD01D6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5667" y="6237481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10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E0D2C978-68B8-4DB3-ACB9-403FFEF55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385" y="6227753"/>
            <a:ext cx="33945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11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CE1781AB-83A5-3A91-E9D9-C4CD5D22A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243" y="6235068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3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9BA9A4C0-40AC-6EC9-34EE-D906ECEFE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656" y="6237299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4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DDBAE8E2-B592-0191-29A4-F97409FD7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156" y="623093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5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90F7A957-2B16-8F2D-C04F-0F5F6FBE8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88" y="6228707"/>
            <a:ext cx="296534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900" dirty="0"/>
              <a:t>6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AEEF9C32-2A84-9EE0-5562-BC46674ED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727" y="5931463"/>
            <a:ext cx="477246" cy="26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64457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2438" y="5254837"/>
            <a:ext cx="1266201" cy="4366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5B4916C-1C09-7D85-65A0-59B21C538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8AF449F-095D-C48C-049F-5E79BE3C61FF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AA9FDF4A-E6AF-C9ED-8B3E-712E4643A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0E37802-F54F-5EEA-9FA9-D07D50835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6995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4777100"/>
            <a:ext cx="1588935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Find(w)</a:t>
            </a:r>
          </a:p>
          <a:p>
            <a:pPr marL="0" indent="0">
              <a:buNone/>
            </a:pPr>
            <a:r>
              <a:rPr lang="en-US" altLang="en-US" sz="1200" dirty="0"/>
              <a:t>1. y = w; </a:t>
            </a:r>
          </a:p>
          <a:p>
            <a:pPr marL="0" indent="0">
              <a:buNone/>
            </a:pPr>
            <a:r>
              <a:rPr lang="en-US" altLang="en-US" sz="12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200" dirty="0"/>
              <a:t>       y = p[y];</a:t>
            </a:r>
          </a:p>
          <a:p>
            <a:pPr marL="0" indent="0">
              <a:buNone/>
            </a:pPr>
            <a:r>
              <a:rPr lang="en-US" altLang="en-US" sz="1200" dirty="0"/>
              <a:t>3. return(y).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44" y="4775583"/>
            <a:ext cx="1293864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1. p[r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] =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;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318" y="4775582"/>
            <a:ext cx="1104916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MakeSet</a:t>
            </a:r>
            <a:r>
              <a:rPr lang="en-US" altLang="en-US" sz="1200" dirty="0"/>
              <a:t>(v)</a:t>
            </a:r>
          </a:p>
          <a:p>
            <a:pPr marL="0" indent="0">
              <a:buNone/>
            </a:pPr>
            <a:r>
              <a:rPr lang="en-US" altLang="en-US" sz="1200" dirty="0"/>
              <a:t>  p[v] = 0;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2438" y="5254837"/>
            <a:ext cx="1266201" cy="43666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1240DB5-813E-09B0-22B5-991D887A1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8DBF9FF-156A-62EC-1171-160329A05F89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3F706BC4-6746-C8ED-50EB-1A47829E1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D182D79-720D-6491-F69C-54A5030B9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44495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3">
            <a:extLst>
              <a:ext uri="{FF2B5EF4-FFF2-40B4-BE49-F238E27FC236}">
                <a16:creationId xmlns:a16="http://schemas.microsoft.com/office/drawing/2014/main" id="{C0202604-9B3F-4D63-B03B-33932F9F8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 return(T).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127" name="Rectangle 3">
            <a:extLst>
              <a:ext uri="{FF2B5EF4-FFF2-40B4-BE49-F238E27FC236}">
                <a16:creationId xmlns:a16="http://schemas.microsoft.com/office/drawing/2014/main" id="{134CDF89-FDDE-44FD-A6D5-D045D8649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4A47A88-4C74-4DDB-A8FF-AB52A63B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33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3300"/>
                </a:solidFill>
              </a:rPr>
              <a:t>1</a:t>
            </a:r>
            <a:r>
              <a:rPr lang="en-US" altLang="en-US" sz="1000" dirty="0">
                <a:solidFill>
                  <a:srgbClr val="FF33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3300"/>
                </a:solidFill>
              </a:rPr>
              <a:t>2</a:t>
            </a:r>
            <a:r>
              <a:rPr lang="en-US" altLang="en-US" sz="1000" dirty="0">
                <a:solidFill>
                  <a:srgbClr val="FF33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rand[r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rand[r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AF39E56-EAA4-4D17-83F5-707B56A86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92F4C861-9270-4C82-8636-9C824AC76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06CE72F5-DF69-4062-B508-A4E4DCCA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79FE3-C141-4B2A-84DE-56CCB514841D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778BCA5-11A6-44ED-A745-AC1A1EC6AAA6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812DC3-E52E-E7C2-49DD-5497E9ECB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B2D057E-D259-B16F-F589-951BCCA36E76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228269CC-9808-B8E5-AE95-58700C9DB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EB3D2FC-0BA5-CC2E-EB07-7BEBE797A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7BC01B4-8A68-C517-0A02-F5D591138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23444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CBDD256-C2B8-488E-93D2-BD642B8CE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4524844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Lemma.</a:t>
            </a:r>
            <a:r>
              <a:rPr lang="en-US" altLang="en-US" sz="1600" dirty="0"/>
              <a:t> A tree of height h contains at least 2</a:t>
            </a:r>
            <a:r>
              <a:rPr lang="en-US" altLang="en-US" sz="1600" baseline="30000" dirty="0"/>
              <a:t>h</a:t>
            </a:r>
            <a:r>
              <a:rPr lang="en-US" altLang="en-US" sz="1600" dirty="0"/>
              <a:t> vertices.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FC887A75-A34E-481C-9407-8BF023071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281F8F33-B011-4422-87C3-93DE90D54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6B8A914-EF8A-4360-BFF8-356686280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9E0C726-A484-4C9F-B5AB-8412008AD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8890441A-11D1-4F42-BBC5-3D1DC4921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0FA43BAB-7E07-4C16-971C-D7CC2E9CF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1192C78-F145-4512-9AD5-4D282D6F0D3F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EE7C4B0-796D-4E51-9B5C-03CCF1B36CE1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0A275FD9-52ED-4D59-B866-21A24DA2A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0C83B01E-28A3-4467-81E4-4284B81E1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E19DBE-B19A-DF64-3B49-E171F9C25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9AF95E6-D84F-1D1A-A989-16A9BD101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A450B55-3A09-D8C8-E035-90B5A3CC249C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246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CBDD256-C2B8-488E-93D2-BD642B8CE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4524844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Lemma.</a:t>
            </a:r>
            <a:r>
              <a:rPr lang="en-US" altLang="en-US" sz="1600" dirty="0"/>
              <a:t> A tree of height h contains at least 2</a:t>
            </a:r>
            <a:r>
              <a:rPr lang="en-US" altLang="en-US" sz="1600" baseline="30000" dirty="0"/>
              <a:t>h</a:t>
            </a:r>
            <a:r>
              <a:rPr lang="en-US" altLang="en-US" sz="1600" dirty="0"/>
              <a:t> vertices.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FC887A75-A34E-481C-9407-8BF023071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281F8F33-B011-4422-87C3-93DE90D54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6B8A914-EF8A-4360-BFF8-356686280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9E0C726-A484-4C9F-B5AB-8412008AD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8890441A-11D1-4F42-BBC5-3D1DC4921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0FA43BAB-7E07-4C16-971C-D7CC2E9CF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1192C78-F145-4512-9AD5-4D282D6F0D3F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EE7C4B0-796D-4E51-9B5C-03CCF1B36CE1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0A275FD9-52ED-4D59-B866-21A24DA2A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B331E297-A3DA-4361-B7FB-10891A90E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422" y="5098464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h. 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7D18B774-FD8F-4967-A51D-C8C5E9C22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4B6C072-F6FD-F9CC-06D2-4FD7CC23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2D62630-4E7B-64A8-9E0E-2837AC58D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5CD5D5-FF42-3510-B11D-92F179AE4A67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72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CBDD256-C2B8-488E-93D2-BD642B8CE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4524844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Lemma.</a:t>
            </a:r>
            <a:r>
              <a:rPr lang="en-US" altLang="en-US" sz="1600" dirty="0"/>
              <a:t> A tree of height h contains at least 2</a:t>
            </a:r>
            <a:r>
              <a:rPr lang="en-US" altLang="en-US" sz="1600" baseline="30000" dirty="0"/>
              <a:t>h</a:t>
            </a:r>
            <a:r>
              <a:rPr lang="en-US" altLang="en-US" sz="1600" dirty="0"/>
              <a:t> vertices.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5889D68F-0576-4F0A-B8A3-F5778FB9E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2788" y="5161138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Corollary.</a:t>
            </a:r>
            <a:r>
              <a:rPr lang="en-US" altLang="en-US" sz="1600" dirty="0"/>
              <a:t> The height of the trees is never larger than log n. 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B3079D47-6E25-4095-A4CB-F9B31FA58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02A5D6CF-7968-4236-9DBA-27D3677F5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B3FFED32-6D44-4B9B-9FCB-1209238B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E1A937DA-B72D-40E7-83BB-DA3E9D004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6CB1923C-90EE-4B80-8831-2341118B9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BF5D7965-CE05-43C0-B2D2-F37A39B05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050C38F-005F-42CF-8823-961D03376895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47AD61E-FF0D-4C57-A358-0CE75130DA19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7E5A3CEB-34A5-402C-B395-DCFA5E886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F69239B5-D82F-42EE-96EE-15C649BF7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21080EF-CF19-A994-E8FA-52D1237F2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B6176C-1D8B-22ED-F77E-BD40FFE03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782AEC-34E1-8757-66C8-7D6F6DBF6331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67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48B918-01F7-4F25-B2DA-40B8C7C5E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296603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while loop in Find(w) is faster with shorter trees.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4722227B-031A-47F5-BEB0-C6357D4F6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862763"/>
            <a:ext cx="3746432" cy="3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How do we keep the trees shorter?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005D582D-74EE-4046-83A1-45793CD8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228096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In Union, attach the shorter tree to the taller tree.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509B6DF-6615-4844-91F5-100E4CB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3876470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We introduce another array rank[1..n] to record the height of the trees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CBDD256-C2B8-488E-93D2-BD642B8CE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4524844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Lemma.</a:t>
            </a:r>
            <a:r>
              <a:rPr lang="en-US" altLang="en-US" sz="1600" dirty="0"/>
              <a:t> A tree of height h contains at least 2</a:t>
            </a:r>
            <a:r>
              <a:rPr lang="en-US" altLang="en-US" sz="1600" baseline="30000" dirty="0"/>
              <a:t>h</a:t>
            </a:r>
            <a:r>
              <a:rPr lang="en-US" altLang="en-US" sz="1600" dirty="0"/>
              <a:t> vertices.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5889D68F-0576-4F0A-B8A3-F5778FB9E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2788" y="5161138"/>
            <a:ext cx="3746432" cy="56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Corollary.</a:t>
            </a:r>
            <a:r>
              <a:rPr lang="en-US" altLang="en-US" sz="1600" dirty="0"/>
              <a:t> The height of the trees is never larger than log n. 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046B4A0C-F02F-4A86-ACBD-15415F0C7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116" y="5751265"/>
            <a:ext cx="3746432" cy="61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So Find(w) takes time O(log n), and Kruskal takes time O(m log n).</a:t>
            </a:r>
            <a:endParaRPr lang="en-US" altLang="en-US" sz="1600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9B947EF-60EA-46C1-B56B-EC4B3D534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D0AFB92B-14EF-42EE-A220-B2EF6E5B3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5C976BE-924E-484A-9382-8A131B67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CCA5626D-392B-4290-B862-F071D6EA3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E54BA0ED-314F-4824-ACFB-893B5087D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3F4A7933-55D6-4519-A899-EE586E577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2DFC609-C42F-4A35-AD61-08A6EE717DC4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C1DE0B1-2B4B-4755-BCD8-E521634E876B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F02A6185-4C74-4252-9D75-8B4FBAC7C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50D8E6BD-AD02-4194-AA75-A4EA5978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62ECBE4E-4FA3-426A-81AA-9AB6141D8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312" y="3767527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1795DB0-2DD2-4B75-99F2-B96D390B348F}"/>
              </a:ext>
            </a:extLst>
          </p:cNvPr>
          <p:cNvSpPr/>
          <p:nvPr/>
        </p:nvSpPr>
        <p:spPr>
          <a:xfrm>
            <a:off x="781273" y="3450096"/>
            <a:ext cx="253975" cy="915071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0DAF9DA-606A-8BBB-87E3-88776EE0B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A8B3ADE-72DB-A8A8-5399-A02A30011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0AD5B94-A063-B4CE-13D0-1F944DCD984E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752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2672043C-40C9-42E6-936F-09FB28154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376951"/>
            <a:ext cx="348151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00B050"/>
                </a:solidFill>
              </a:rPr>
              <a:t>Find with path compression</a:t>
            </a: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BF047C8A-9057-4A89-A29D-F7F4B13FE3DE}"/>
              </a:ext>
            </a:extLst>
          </p:cNvPr>
          <p:cNvSpPr/>
          <p:nvPr/>
        </p:nvSpPr>
        <p:spPr>
          <a:xfrm rot="20185875">
            <a:off x="5538103" y="4033281"/>
            <a:ext cx="313188" cy="67135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BBE3B15-C14D-4B65-A140-4B1293B0827F}"/>
              </a:ext>
            </a:extLst>
          </p:cNvPr>
          <p:cNvSpPr/>
          <p:nvPr/>
        </p:nvSpPr>
        <p:spPr>
          <a:xfrm>
            <a:off x="5068367" y="4678073"/>
            <a:ext cx="304737" cy="30916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91F6453-DCCB-472F-B7A3-FB1E56776B44}"/>
              </a:ext>
            </a:extLst>
          </p:cNvPr>
          <p:cNvSpPr/>
          <p:nvPr/>
        </p:nvSpPr>
        <p:spPr>
          <a:xfrm>
            <a:off x="5905144" y="2999574"/>
            <a:ext cx="145279" cy="13635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A9C4E62-6FEE-4669-8911-528F94DC79B1}"/>
              </a:ext>
            </a:extLst>
          </p:cNvPr>
          <p:cNvGrpSpPr/>
          <p:nvPr/>
        </p:nvGrpSpPr>
        <p:grpSpPr>
          <a:xfrm>
            <a:off x="5759865" y="3115963"/>
            <a:ext cx="200739" cy="318432"/>
            <a:chOff x="5700043" y="3115963"/>
            <a:chExt cx="200739" cy="31843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3B5C9EE-6A06-44FD-9A0F-C940D8CA3DE4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EA9B37B-0CC8-4E67-A504-917509A219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F7E885-1399-4E6E-98FD-A10FF879618C}"/>
              </a:ext>
            </a:extLst>
          </p:cNvPr>
          <p:cNvGrpSpPr/>
          <p:nvPr/>
        </p:nvGrpSpPr>
        <p:grpSpPr>
          <a:xfrm>
            <a:off x="5606707" y="3420763"/>
            <a:ext cx="200739" cy="318432"/>
            <a:chOff x="5700043" y="3115963"/>
            <a:chExt cx="200739" cy="31843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EB44C38-432C-4FE6-B1FB-3E6FBD5884E3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B87C6C9-A7AA-4EC0-AE15-1A89E602B8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564655-943B-4907-B664-0BD4C62B9EE5}"/>
              </a:ext>
            </a:extLst>
          </p:cNvPr>
          <p:cNvGrpSpPr/>
          <p:nvPr/>
        </p:nvGrpSpPr>
        <p:grpSpPr>
          <a:xfrm>
            <a:off x="5452069" y="3748415"/>
            <a:ext cx="200739" cy="318432"/>
            <a:chOff x="5700043" y="3115963"/>
            <a:chExt cx="200739" cy="31843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309BA1D-DC22-4ECE-98B8-4A89789A3370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03F8A01-62C7-441A-80F1-8EF316FA98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BAE8329-17EF-40FD-8BB8-02E6C3DCDED5}"/>
              </a:ext>
            </a:extLst>
          </p:cNvPr>
          <p:cNvGrpSpPr/>
          <p:nvPr/>
        </p:nvGrpSpPr>
        <p:grpSpPr>
          <a:xfrm>
            <a:off x="5296239" y="4066847"/>
            <a:ext cx="200739" cy="318432"/>
            <a:chOff x="5700043" y="3115963"/>
            <a:chExt cx="200739" cy="31843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8F1D2C9-BB50-43F8-ACA4-1C2BEDB069A0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DE3ED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8BE69C0-22DC-4261-B801-56EB3C4B30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EA8F8B3-FAED-42E6-A98B-90B5C5305855}"/>
              </a:ext>
            </a:extLst>
          </p:cNvPr>
          <p:cNvGrpSpPr/>
          <p:nvPr/>
        </p:nvGrpSpPr>
        <p:grpSpPr>
          <a:xfrm>
            <a:off x="5148097" y="4368186"/>
            <a:ext cx="200739" cy="318432"/>
            <a:chOff x="5700043" y="3115963"/>
            <a:chExt cx="200739" cy="3184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8B4B481-63CF-481E-B7C0-1A30A263D0E6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2C1EC59-2CD4-4D78-A24D-2CC1076A90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D64F26F-FF39-4A55-BCF8-6DCB4CC71882}"/>
              </a:ext>
            </a:extLst>
          </p:cNvPr>
          <p:cNvSpPr/>
          <p:nvPr/>
        </p:nvSpPr>
        <p:spPr>
          <a:xfrm rot="20952412">
            <a:off x="5305175" y="4388223"/>
            <a:ext cx="267757" cy="386022"/>
          </a:xfrm>
          <a:prstGeom prst="triangle">
            <a:avLst/>
          </a:prstGeom>
          <a:solidFill>
            <a:srgbClr val="DE3E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612187AF-80B9-41B4-84D4-D5DBE906EEA6}"/>
              </a:ext>
            </a:extLst>
          </p:cNvPr>
          <p:cNvSpPr/>
          <p:nvPr/>
        </p:nvSpPr>
        <p:spPr>
          <a:xfrm rot="19746971">
            <a:off x="5775785" y="3688150"/>
            <a:ext cx="309621" cy="78078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CA786377-9BE4-497F-B5F7-E962AD34E89F}"/>
              </a:ext>
            </a:extLst>
          </p:cNvPr>
          <p:cNvSpPr/>
          <p:nvPr/>
        </p:nvSpPr>
        <p:spPr>
          <a:xfrm rot="19746971">
            <a:off x="5906294" y="3394871"/>
            <a:ext cx="309621" cy="61279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7A0D7C2-773A-4856-AE06-5FCBFA8A8FE6}"/>
              </a:ext>
            </a:extLst>
          </p:cNvPr>
          <p:cNvSpPr/>
          <p:nvPr/>
        </p:nvSpPr>
        <p:spPr>
          <a:xfrm rot="19285109">
            <a:off x="6161427" y="3040315"/>
            <a:ext cx="305439" cy="980668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31DAD939-A016-4FB7-887C-B17ADE0CE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645" y="4415184"/>
            <a:ext cx="260992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C00000"/>
                </a:solidFill>
              </a:rPr>
              <a:t>v</a:t>
            </a: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996746C2-4636-421C-ABD1-08FD394F5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817" y="5158874"/>
            <a:ext cx="676396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Find(v)</a:t>
            </a:r>
            <a:endParaRPr lang="en-US" altLang="en-US" sz="12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10EFAF2-C373-4535-A445-E5613BEE5609}"/>
              </a:ext>
            </a:extLst>
          </p:cNvPr>
          <p:cNvCxnSpPr>
            <a:stCxn id="64" idx="0"/>
          </p:cNvCxnSpPr>
          <p:nvPr/>
        </p:nvCxnSpPr>
        <p:spPr>
          <a:xfrm flipV="1">
            <a:off x="5091141" y="3074971"/>
            <a:ext cx="716305" cy="13402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2FF50A8D-C523-410C-82A8-68E3D7B84315}"/>
              </a:ext>
            </a:extLst>
          </p:cNvPr>
          <p:cNvSpPr/>
          <p:nvPr/>
        </p:nvSpPr>
        <p:spPr>
          <a:xfrm rot="21075312">
            <a:off x="7679746" y="3460293"/>
            <a:ext cx="313188" cy="707986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2DF57D2A-4DA3-48BF-8E80-B28CAFD8B591}"/>
              </a:ext>
            </a:extLst>
          </p:cNvPr>
          <p:cNvSpPr/>
          <p:nvPr/>
        </p:nvSpPr>
        <p:spPr>
          <a:xfrm rot="2716574">
            <a:off x="7195554" y="3140180"/>
            <a:ext cx="304737" cy="30916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9577B1F-7541-4F5F-9D5A-619D445FDE6F}"/>
              </a:ext>
            </a:extLst>
          </p:cNvPr>
          <p:cNvSpPr/>
          <p:nvPr/>
        </p:nvSpPr>
        <p:spPr>
          <a:xfrm rot="19863474">
            <a:off x="7798402" y="2982323"/>
            <a:ext cx="145279" cy="13635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6EC756B-5810-4A71-BEF4-806030D45FFB}"/>
              </a:ext>
            </a:extLst>
          </p:cNvPr>
          <p:cNvGrpSpPr/>
          <p:nvPr/>
        </p:nvGrpSpPr>
        <p:grpSpPr>
          <a:xfrm rot="17230973">
            <a:off x="7929415" y="3077809"/>
            <a:ext cx="200739" cy="318432"/>
            <a:chOff x="5700043" y="3115963"/>
            <a:chExt cx="200739" cy="3184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2B5614F-7357-4782-AD71-8E78C850F6E6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49D095FE-D5CF-4F48-91CA-FB5093B232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F6D08F8-C6E1-4AD1-AED2-2C87BD7D21A2}"/>
              </a:ext>
            </a:extLst>
          </p:cNvPr>
          <p:cNvGrpSpPr/>
          <p:nvPr/>
        </p:nvGrpSpPr>
        <p:grpSpPr>
          <a:xfrm rot="19081437">
            <a:off x="7802724" y="3138821"/>
            <a:ext cx="200739" cy="318432"/>
            <a:chOff x="5700043" y="3115963"/>
            <a:chExt cx="200739" cy="318432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5052A5-1083-44D8-B1DD-54AD2A8DD94C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74B95740-2291-4E5E-9D17-157095956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0695E8F-6393-4AA7-93FD-F2301CB6DAF0}"/>
              </a:ext>
            </a:extLst>
          </p:cNvPr>
          <p:cNvGrpSpPr/>
          <p:nvPr/>
        </p:nvGrpSpPr>
        <p:grpSpPr>
          <a:xfrm rot="20600436">
            <a:off x="7675548" y="3131195"/>
            <a:ext cx="200739" cy="318432"/>
            <a:chOff x="5700043" y="3115963"/>
            <a:chExt cx="200739" cy="318432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95AA182-6DE1-4FC0-84AA-6507EE019099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E7F6522-6E19-4C8E-92E0-0D78AD84F2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1C2C0D-32A7-4D3F-95E3-090AC7521398}"/>
              </a:ext>
            </a:extLst>
          </p:cNvPr>
          <p:cNvGrpSpPr/>
          <p:nvPr/>
        </p:nvGrpSpPr>
        <p:grpSpPr>
          <a:xfrm rot="676006">
            <a:off x="7568645" y="3051610"/>
            <a:ext cx="200739" cy="318432"/>
            <a:chOff x="5700043" y="3115963"/>
            <a:chExt cx="200739" cy="31843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6D433CE-FB56-4705-80C5-425BF1FE63A5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DE3ED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A78EB05-AD86-42A8-9E2C-DB535DD30C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DB823F2-81F4-4E30-AAA5-E054AACDCF8D}"/>
              </a:ext>
            </a:extLst>
          </p:cNvPr>
          <p:cNvGrpSpPr/>
          <p:nvPr/>
        </p:nvGrpSpPr>
        <p:grpSpPr>
          <a:xfrm rot="2716574">
            <a:off x="7498270" y="2923306"/>
            <a:ext cx="200739" cy="318432"/>
            <a:chOff x="5700043" y="3115963"/>
            <a:chExt cx="200739" cy="31843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9800AD3F-5773-41A1-8F7A-B13E462AE6CE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D6774F8-53C0-40A8-A115-80A671D2FB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CCDEA94F-9D82-4C7C-BFBD-6ED77435270E}"/>
              </a:ext>
            </a:extLst>
          </p:cNvPr>
          <p:cNvSpPr/>
          <p:nvPr/>
        </p:nvSpPr>
        <p:spPr>
          <a:xfrm rot="677461">
            <a:off x="7423349" y="3359119"/>
            <a:ext cx="267757" cy="402240"/>
          </a:xfrm>
          <a:prstGeom prst="triangle">
            <a:avLst/>
          </a:prstGeom>
          <a:solidFill>
            <a:srgbClr val="DE3E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DD5E068F-629B-47E9-82E1-B8BE2C5BE4A7}"/>
              </a:ext>
            </a:extLst>
          </p:cNvPr>
          <p:cNvSpPr/>
          <p:nvPr/>
        </p:nvSpPr>
        <p:spPr>
          <a:xfrm rot="20195159">
            <a:off x="7972342" y="3429244"/>
            <a:ext cx="309621" cy="764966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E33BD4CE-0C05-47EB-8CF4-0A25A556EB4A}"/>
              </a:ext>
            </a:extLst>
          </p:cNvPr>
          <p:cNvSpPr/>
          <p:nvPr/>
        </p:nvSpPr>
        <p:spPr>
          <a:xfrm rot="19486823">
            <a:off x="8176028" y="3298919"/>
            <a:ext cx="309621" cy="61279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79D7DA27-88E6-4E47-A074-6DC67BD0008A}"/>
              </a:ext>
            </a:extLst>
          </p:cNvPr>
          <p:cNvSpPr/>
          <p:nvPr/>
        </p:nvSpPr>
        <p:spPr>
          <a:xfrm rot="17548583">
            <a:off x="8253490" y="2775390"/>
            <a:ext cx="305439" cy="980668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3318FB37-29FF-48FE-AF11-13F2C5CDF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140" y="2838100"/>
            <a:ext cx="260992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C00000"/>
                </a:solidFill>
              </a:rPr>
              <a:t>v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D96820B9-0B2F-4E79-BB5D-023A5D767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C7AA282-DB43-4CA6-B6D9-6F31ABD4E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  y = p[y];</a:t>
            </a:r>
          </a:p>
          <a:p>
            <a:pPr marL="0" indent="0">
              <a:buNone/>
            </a:pPr>
            <a:r>
              <a:rPr lang="en-US" altLang="en-US" sz="1000" dirty="0"/>
              <a:t>3. return(y).</a:t>
            </a: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C2C9DB0C-2D51-4E01-A8BF-76CF56D51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25378879-DCA4-4738-8B26-E8D062719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95" name="Rectangle 3">
            <a:extLst>
              <a:ext uri="{FF2B5EF4-FFF2-40B4-BE49-F238E27FC236}">
                <a16:creationId xmlns:a16="http://schemas.microsoft.com/office/drawing/2014/main" id="{910C1A3C-B938-482A-A8D5-ECD15FA54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EC9858A6-C635-43E6-82D3-60E10F46E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CDFA841D-D0EB-4B04-A096-0ADB3B421BD1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E2049B16-901B-4CFB-B9CD-E59476158F1C}"/>
              </a:ext>
            </a:extLst>
          </p:cNvPr>
          <p:cNvSpPr/>
          <p:nvPr/>
        </p:nvSpPr>
        <p:spPr>
          <a:xfrm>
            <a:off x="1093547" y="5199855"/>
            <a:ext cx="1051448" cy="3634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5C2E81F5-8EE7-4297-839F-C03639C4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C3E845F8-8A2F-4C6D-9220-90C5DA055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494884C7-716D-4C07-A15E-C15A8C50B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312" y="3767527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103" name="Left Brace 102">
            <a:extLst>
              <a:ext uri="{FF2B5EF4-FFF2-40B4-BE49-F238E27FC236}">
                <a16:creationId xmlns:a16="http://schemas.microsoft.com/office/drawing/2014/main" id="{CEE40D1E-4808-4F7B-8BBC-60D790722B50}"/>
              </a:ext>
            </a:extLst>
          </p:cNvPr>
          <p:cNvSpPr/>
          <p:nvPr/>
        </p:nvSpPr>
        <p:spPr>
          <a:xfrm>
            <a:off x="781273" y="3450096"/>
            <a:ext cx="253975" cy="915071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296BBC3-0A19-4DFB-90C5-3A64A0261B4F}"/>
              </a:ext>
            </a:extLst>
          </p:cNvPr>
          <p:cNvSpPr/>
          <p:nvPr/>
        </p:nvSpPr>
        <p:spPr>
          <a:xfrm>
            <a:off x="6725483" y="3392993"/>
            <a:ext cx="278829" cy="201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C70F7FF-08E5-BE79-6981-720739CD0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C8CC818-EC69-08A8-89A0-D1980F7FA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08AC26E-2F7E-2193-B974-FE08463C5649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782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B7FBF55-EC32-4CF5-B91B-6249D077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1989518"/>
            <a:ext cx="374643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Complexity Analysis and Improvements</a:t>
            </a:r>
            <a:endParaRPr lang="en-US" altLang="en-US" sz="1600" u="sng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9B947EF-60EA-46C1-B56B-EC4B3D534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D0AFB92B-14EF-42EE-A220-B2EF6E5B3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  <a:r>
              <a:rPr lang="en-US" altLang="en-US" sz="1000" dirty="0">
                <a:solidFill>
                  <a:srgbClr val="FF0000"/>
                </a:solidFill>
              </a:rPr>
              <a:t>S = </a:t>
            </a:r>
            <a:r>
              <a:rPr lang="el-GR" altLang="en-US" sz="1000" dirty="0">
                <a:solidFill>
                  <a:srgbClr val="FF0000"/>
                </a:solidFill>
              </a:rPr>
              <a:t>Φ</a:t>
            </a:r>
            <a:r>
              <a:rPr lang="en-US" altLang="en-US" sz="10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</a:t>
            </a:r>
            <a:r>
              <a:rPr lang="en-US" altLang="en-US" sz="1000" dirty="0">
                <a:solidFill>
                  <a:srgbClr val="FF0000"/>
                </a:solidFill>
              </a:rPr>
              <a:t>S ← y; </a:t>
            </a:r>
            <a:r>
              <a:rPr lang="en-US" altLang="en-US" sz="1000" dirty="0"/>
              <a:t>y = p[y];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3. while (S != </a:t>
            </a:r>
            <a:r>
              <a:rPr lang="el-GR" altLang="en-US" sz="1000" dirty="0">
                <a:solidFill>
                  <a:srgbClr val="FF0000"/>
                </a:solidFill>
              </a:rPr>
              <a:t>Φ</a:t>
            </a:r>
            <a:r>
              <a:rPr lang="en-US" altLang="en-US" sz="1000" dirty="0">
                <a:solidFill>
                  <a:srgbClr val="FF0000"/>
                </a:solidFill>
              </a:rPr>
              <a:t>)        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x ← S;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p[x] = y;</a:t>
            </a:r>
          </a:p>
          <a:p>
            <a:pPr marL="0" indent="0">
              <a:buNone/>
            </a:pPr>
            <a:r>
              <a:rPr lang="en-US" altLang="en-US" sz="1000" dirty="0"/>
              <a:t>4. return(y). 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5C976BE-924E-484A-9382-8A131B67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CCA5626D-392B-4290-B862-F071D6EA3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E54BA0ED-314F-4824-ACFB-893B5087D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3F4A7933-55D6-4519-A899-EE586E577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2DFC609-C42F-4A35-AD61-08A6EE717DC4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F02A6185-4C74-4252-9D75-8B4FBAC7C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50D8E6BD-AD02-4194-AA75-A4EA5978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62ECBE4E-4FA3-426A-81AA-9AB6141D8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312" y="3767527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1795DB0-2DD2-4B75-99F2-B96D390B348F}"/>
              </a:ext>
            </a:extLst>
          </p:cNvPr>
          <p:cNvSpPr/>
          <p:nvPr/>
        </p:nvSpPr>
        <p:spPr>
          <a:xfrm>
            <a:off x="781273" y="3450096"/>
            <a:ext cx="253975" cy="915071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2672043C-40C9-42E6-936F-09FB28154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74" y="2376951"/>
            <a:ext cx="3481512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00B050"/>
                </a:solidFill>
              </a:rPr>
              <a:t>Find with path compression</a:t>
            </a: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BF047C8A-9057-4A89-A29D-F7F4B13FE3DE}"/>
              </a:ext>
            </a:extLst>
          </p:cNvPr>
          <p:cNvSpPr/>
          <p:nvPr/>
        </p:nvSpPr>
        <p:spPr>
          <a:xfrm rot="20185875">
            <a:off x="5538103" y="4033281"/>
            <a:ext cx="313188" cy="67135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BBE3B15-C14D-4B65-A140-4B1293B0827F}"/>
              </a:ext>
            </a:extLst>
          </p:cNvPr>
          <p:cNvSpPr/>
          <p:nvPr/>
        </p:nvSpPr>
        <p:spPr>
          <a:xfrm>
            <a:off x="5068367" y="4678073"/>
            <a:ext cx="304737" cy="30916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91F6453-DCCB-472F-B7A3-FB1E56776B44}"/>
              </a:ext>
            </a:extLst>
          </p:cNvPr>
          <p:cNvSpPr/>
          <p:nvPr/>
        </p:nvSpPr>
        <p:spPr>
          <a:xfrm>
            <a:off x="5905144" y="2999574"/>
            <a:ext cx="145279" cy="13635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A9C4E62-6FEE-4669-8911-528F94DC79B1}"/>
              </a:ext>
            </a:extLst>
          </p:cNvPr>
          <p:cNvGrpSpPr/>
          <p:nvPr/>
        </p:nvGrpSpPr>
        <p:grpSpPr>
          <a:xfrm>
            <a:off x="5759865" y="3115963"/>
            <a:ext cx="200739" cy="318432"/>
            <a:chOff x="5700043" y="3115963"/>
            <a:chExt cx="200739" cy="31843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3B5C9EE-6A06-44FD-9A0F-C940D8CA3DE4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EA9B37B-0CC8-4E67-A504-917509A219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F7E885-1399-4E6E-98FD-A10FF879618C}"/>
              </a:ext>
            </a:extLst>
          </p:cNvPr>
          <p:cNvGrpSpPr/>
          <p:nvPr/>
        </p:nvGrpSpPr>
        <p:grpSpPr>
          <a:xfrm>
            <a:off x="5606707" y="3420763"/>
            <a:ext cx="200739" cy="318432"/>
            <a:chOff x="5700043" y="3115963"/>
            <a:chExt cx="200739" cy="31843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EB44C38-432C-4FE6-B1FB-3E6FBD5884E3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B87C6C9-A7AA-4EC0-AE15-1A89E602B8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564655-943B-4907-B664-0BD4C62B9EE5}"/>
              </a:ext>
            </a:extLst>
          </p:cNvPr>
          <p:cNvGrpSpPr/>
          <p:nvPr/>
        </p:nvGrpSpPr>
        <p:grpSpPr>
          <a:xfrm>
            <a:off x="5452069" y="3748415"/>
            <a:ext cx="200739" cy="318432"/>
            <a:chOff x="5700043" y="3115963"/>
            <a:chExt cx="200739" cy="31843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309BA1D-DC22-4ECE-98B8-4A89789A3370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03F8A01-62C7-441A-80F1-8EF316FA98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BAE8329-17EF-40FD-8BB8-02E6C3DCDED5}"/>
              </a:ext>
            </a:extLst>
          </p:cNvPr>
          <p:cNvGrpSpPr/>
          <p:nvPr/>
        </p:nvGrpSpPr>
        <p:grpSpPr>
          <a:xfrm>
            <a:off x="5296239" y="4066847"/>
            <a:ext cx="200739" cy="318432"/>
            <a:chOff x="5700043" y="3115963"/>
            <a:chExt cx="200739" cy="31843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8F1D2C9-BB50-43F8-ACA4-1C2BEDB069A0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DE3ED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8BE69C0-22DC-4261-B801-56EB3C4B30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EA8F8B3-FAED-42E6-A98B-90B5C5305855}"/>
              </a:ext>
            </a:extLst>
          </p:cNvPr>
          <p:cNvGrpSpPr/>
          <p:nvPr/>
        </p:nvGrpSpPr>
        <p:grpSpPr>
          <a:xfrm>
            <a:off x="5148097" y="4368186"/>
            <a:ext cx="200739" cy="318432"/>
            <a:chOff x="5700043" y="3115963"/>
            <a:chExt cx="200739" cy="3184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8B4B481-63CF-481E-B7C0-1A30A263D0E6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2C1EC59-2CD4-4D78-A24D-2CC1076A90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D64F26F-FF39-4A55-BCF8-6DCB4CC71882}"/>
              </a:ext>
            </a:extLst>
          </p:cNvPr>
          <p:cNvSpPr/>
          <p:nvPr/>
        </p:nvSpPr>
        <p:spPr>
          <a:xfrm rot="20952412">
            <a:off x="5305175" y="4388223"/>
            <a:ext cx="267757" cy="386022"/>
          </a:xfrm>
          <a:prstGeom prst="triangle">
            <a:avLst/>
          </a:prstGeom>
          <a:solidFill>
            <a:srgbClr val="DE3E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612187AF-80B9-41B4-84D4-D5DBE906EEA6}"/>
              </a:ext>
            </a:extLst>
          </p:cNvPr>
          <p:cNvSpPr/>
          <p:nvPr/>
        </p:nvSpPr>
        <p:spPr>
          <a:xfrm rot="19746971">
            <a:off x="5775785" y="3688150"/>
            <a:ext cx="309621" cy="78078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CA786377-9BE4-497F-B5F7-E962AD34E89F}"/>
              </a:ext>
            </a:extLst>
          </p:cNvPr>
          <p:cNvSpPr/>
          <p:nvPr/>
        </p:nvSpPr>
        <p:spPr>
          <a:xfrm rot="19746971">
            <a:off x="5906294" y="3394871"/>
            <a:ext cx="309621" cy="61279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7A0D7C2-773A-4856-AE06-5FCBFA8A8FE6}"/>
              </a:ext>
            </a:extLst>
          </p:cNvPr>
          <p:cNvSpPr/>
          <p:nvPr/>
        </p:nvSpPr>
        <p:spPr>
          <a:xfrm rot="19285109">
            <a:off x="6161427" y="3040315"/>
            <a:ext cx="305439" cy="980668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31DAD939-A016-4FB7-887C-B17ADE0CE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645" y="4415184"/>
            <a:ext cx="260992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C00000"/>
                </a:solidFill>
              </a:rPr>
              <a:t>v</a:t>
            </a: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996746C2-4636-421C-ABD1-08FD394F5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817" y="5158874"/>
            <a:ext cx="676396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Find(v)</a:t>
            </a:r>
            <a:endParaRPr lang="en-US" altLang="en-US" sz="12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10EFAF2-C373-4535-A445-E5613BEE5609}"/>
              </a:ext>
            </a:extLst>
          </p:cNvPr>
          <p:cNvCxnSpPr>
            <a:stCxn id="64" idx="0"/>
          </p:cNvCxnSpPr>
          <p:nvPr/>
        </p:nvCxnSpPr>
        <p:spPr>
          <a:xfrm flipV="1">
            <a:off x="5091141" y="3074971"/>
            <a:ext cx="716305" cy="13402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2FF50A8D-C523-410C-82A8-68E3D7B84315}"/>
              </a:ext>
            </a:extLst>
          </p:cNvPr>
          <p:cNvSpPr/>
          <p:nvPr/>
        </p:nvSpPr>
        <p:spPr>
          <a:xfrm rot="21075312">
            <a:off x="7679746" y="3460293"/>
            <a:ext cx="313188" cy="707986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2DF57D2A-4DA3-48BF-8E80-B28CAFD8B591}"/>
              </a:ext>
            </a:extLst>
          </p:cNvPr>
          <p:cNvSpPr/>
          <p:nvPr/>
        </p:nvSpPr>
        <p:spPr>
          <a:xfrm rot="2716574">
            <a:off x="7195554" y="3140180"/>
            <a:ext cx="304737" cy="30916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9577B1F-7541-4F5F-9D5A-619D445FDE6F}"/>
              </a:ext>
            </a:extLst>
          </p:cNvPr>
          <p:cNvSpPr/>
          <p:nvPr/>
        </p:nvSpPr>
        <p:spPr>
          <a:xfrm rot="19863474">
            <a:off x="7798402" y="2982323"/>
            <a:ext cx="145279" cy="13635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6EC756B-5810-4A71-BEF4-806030D45FFB}"/>
              </a:ext>
            </a:extLst>
          </p:cNvPr>
          <p:cNvGrpSpPr/>
          <p:nvPr/>
        </p:nvGrpSpPr>
        <p:grpSpPr>
          <a:xfrm rot="17230973">
            <a:off x="7929415" y="3077809"/>
            <a:ext cx="200739" cy="318432"/>
            <a:chOff x="5700043" y="3115963"/>
            <a:chExt cx="200739" cy="3184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2B5614F-7357-4782-AD71-8E78C850F6E6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49D095FE-D5CF-4F48-91CA-FB5093B232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F6D08F8-C6E1-4AD1-AED2-2C87BD7D21A2}"/>
              </a:ext>
            </a:extLst>
          </p:cNvPr>
          <p:cNvGrpSpPr/>
          <p:nvPr/>
        </p:nvGrpSpPr>
        <p:grpSpPr>
          <a:xfrm rot="19081437">
            <a:off x="7802724" y="3138821"/>
            <a:ext cx="200739" cy="318432"/>
            <a:chOff x="5700043" y="3115963"/>
            <a:chExt cx="200739" cy="318432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5052A5-1083-44D8-B1DD-54AD2A8DD94C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74B95740-2291-4E5E-9D17-157095956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0695E8F-6393-4AA7-93FD-F2301CB6DAF0}"/>
              </a:ext>
            </a:extLst>
          </p:cNvPr>
          <p:cNvGrpSpPr/>
          <p:nvPr/>
        </p:nvGrpSpPr>
        <p:grpSpPr>
          <a:xfrm rot="20600436">
            <a:off x="7675548" y="3131195"/>
            <a:ext cx="200739" cy="318432"/>
            <a:chOff x="5700043" y="3115963"/>
            <a:chExt cx="200739" cy="318432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95AA182-6DE1-4FC0-84AA-6507EE019099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E7F6522-6E19-4C8E-92E0-0D78AD84F2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1C2C0D-32A7-4D3F-95E3-090AC7521398}"/>
              </a:ext>
            </a:extLst>
          </p:cNvPr>
          <p:cNvGrpSpPr/>
          <p:nvPr/>
        </p:nvGrpSpPr>
        <p:grpSpPr>
          <a:xfrm rot="676006">
            <a:off x="7568645" y="3051610"/>
            <a:ext cx="200739" cy="318432"/>
            <a:chOff x="5700043" y="3115963"/>
            <a:chExt cx="200739" cy="31843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6D433CE-FB56-4705-80C5-425BF1FE63A5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DE3ED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A78EB05-AD86-42A8-9E2C-DB535DD30C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DB823F2-81F4-4E30-AAA5-E054AACDCF8D}"/>
              </a:ext>
            </a:extLst>
          </p:cNvPr>
          <p:cNvGrpSpPr/>
          <p:nvPr/>
        </p:nvGrpSpPr>
        <p:grpSpPr>
          <a:xfrm rot="2716574">
            <a:off x="7498270" y="2923306"/>
            <a:ext cx="200739" cy="318432"/>
            <a:chOff x="5700043" y="3115963"/>
            <a:chExt cx="200739" cy="31843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9800AD3F-5773-41A1-8F7A-B13E462AE6CE}"/>
                </a:ext>
              </a:extLst>
            </p:cNvPr>
            <p:cNvSpPr/>
            <p:nvPr/>
          </p:nvSpPr>
          <p:spPr>
            <a:xfrm>
              <a:off x="5700043" y="3298037"/>
              <a:ext cx="145279" cy="136358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D6774F8-53C0-40A8-A115-80A671D2FB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867" y="3115963"/>
              <a:ext cx="93915" cy="18207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CCDEA94F-9D82-4C7C-BFBD-6ED77435270E}"/>
              </a:ext>
            </a:extLst>
          </p:cNvPr>
          <p:cNvSpPr/>
          <p:nvPr/>
        </p:nvSpPr>
        <p:spPr>
          <a:xfrm rot="677461">
            <a:off x="7423349" y="3359119"/>
            <a:ext cx="267757" cy="402240"/>
          </a:xfrm>
          <a:prstGeom prst="triangle">
            <a:avLst/>
          </a:prstGeom>
          <a:solidFill>
            <a:srgbClr val="DE3E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DD5E068F-629B-47E9-82E1-B8BE2C5BE4A7}"/>
              </a:ext>
            </a:extLst>
          </p:cNvPr>
          <p:cNvSpPr/>
          <p:nvPr/>
        </p:nvSpPr>
        <p:spPr>
          <a:xfrm rot="20195159">
            <a:off x="7972342" y="3429244"/>
            <a:ext cx="309621" cy="764966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E33BD4CE-0C05-47EB-8CF4-0A25A556EB4A}"/>
              </a:ext>
            </a:extLst>
          </p:cNvPr>
          <p:cNvSpPr/>
          <p:nvPr/>
        </p:nvSpPr>
        <p:spPr>
          <a:xfrm rot="19486823">
            <a:off x="8176028" y="3298919"/>
            <a:ext cx="309621" cy="61279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79D7DA27-88E6-4E47-A074-6DC67BD0008A}"/>
              </a:ext>
            </a:extLst>
          </p:cNvPr>
          <p:cNvSpPr/>
          <p:nvPr/>
        </p:nvSpPr>
        <p:spPr>
          <a:xfrm rot="17548583">
            <a:off x="8253490" y="2775390"/>
            <a:ext cx="305439" cy="980668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3318FB37-29FF-48FE-AF11-13F2C5CDF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140" y="2838100"/>
            <a:ext cx="260992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C00000"/>
                </a:solidFill>
              </a:rPr>
              <a:t>v</a:t>
            </a:r>
          </a:p>
        </p:txBody>
      </p:sp>
      <p:sp>
        <p:nvSpPr>
          <p:cNvPr id="92" name="Rectangle 3">
            <a:extLst>
              <a:ext uri="{FF2B5EF4-FFF2-40B4-BE49-F238E27FC236}">
                <a16:creationId xmlns:a16="http://schemas.microsoft.com/office/drawing/2014/main" id="{3E134255-B4F2-4623-9ED1-CBF2FE766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49" y="6512960"/>
            <a:ext cx="1779120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Find with path compression</a:t>
            </a:r>
            <a:endParaRPr lang="en-US" altLang="en-US" sz="1000" dirty="0"/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51D1E4C5-821B-4E6B-BEC3-7DEA9B4AAAA0}"/>
              </a:ext>
            </a:extLst>
          </p:cNvPr>
          <p:cNvSpPr/>
          <p:nvPr/>
        </p:nvSpPr>
        <p:spPr>
          <a:xfrm>
            <a:off x="6725483" y="3392993"/>
            <a:ext cx="278829" cy="201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7786C38-7788-4713-CE26-CEDA70B2F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09" y="2061239"/>
            <a:ext cx="4149819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 (more detailed)</a:t>
            </a:r>
            <a:r>
              <a:rPr lang="en-US" altLang="en-US" sz="2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C923E25-82E8-7D25-80AE-DF026FD0A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395A418-3B5D-7F79-C2DC-04F75345C4FF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454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65" y="231825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Minimum Spanning Tree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625C8A7-783A-4C23-9E13-4D393510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3" y="914520"/>
            <a:ext cx="7355011" cy="10168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MST Problem.</a:t>
            </a:r>
            <a:r>
              <a:rPr lang="en-US" altLang="en-US" sz="2000" dirty="0"/>
              <a:t> Given a weighted and undirected graph G, construct a minimum spanning tree of G, i.e., a spanning tree of G whose weight is the smallest over all spanning trees of G. 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D9B947EF-60EA-46C1-B56B-EC4B3D534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708" y="2444924"/>
            <a:ext cx="4009336" cy="403806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Kruskal(G)</a:t>
            </a:r>
          </a:p>
          <a:p>
            <a:pPr marL="0" indent="0">
              <a:buNone/>
            </a:pPr>
            <a:r>
              <a:rPr lang="en-US" altLang="en-US" sz="1200" dirty="0"/>
              <a:t>1. sort the edges in nondecreasing order:  e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e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, …,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m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2. T = Φ;</a:t>
            </a:r>
          </a:p>
          <a:p>
            <a:pPr marL="0" indent="0">
              <a:buNone/>
            </a:pPr>
            <a:r>
              <a:rPr lang="en-US" altLang="en-US" sz="1200" dirty="0"/>
              <a:t>3. For (each vertex v) </a:t>
            </a:r>
            <a:r>
              <a:rPr lang="en-US" altLang="en-US" sz="1200" dirty="0" err="1"/>
              <a:t>MakeSet</a:t>
            </a:r>
            <a:r>
              <a:rPr lang="en-US" altLang="en-US" sz="1200" dirty="0"/>
              <a:t>(v);</a:t>
            </a:r>
          </a:p>
          <a:p>
            <a:pPr marL="0" indent="0">
              <a:buNone/>
            </a:pPr>
            <a:r>
              <a:rPr lang="en-US" altLang="en-US" sz="1200" dirty="0"/>
              <a:t>4. for (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= 1;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 &lt;= m; </a:t>
            </a:r>
            <a:r>
              <a:rPr lang="en-US" altLang="en-US" sz="1200" dirty="0" err="1"/>
              <a:t>i</a:t>
            </a:r>
            <a:r>
              <a:rPr lang="en-US" altLang="en-US" sz="1200" dirty="0"/>
              <a:t>++) </a:t>
            </a:r>
          </a:p>
          <a:p>
            <a:pPr marL="0" indent="0">
              <a:buNone/>
            </a:pPr>
            <a:r>
              <a:rPr lang="en-US" altLang="en-US" sz="1200" dirty="0"/>
              <a:t>       let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 = [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, 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]; </a:t>
            </a:r>
          </a:p>
          <a:p>
            <a:pPr marL="0" indent="0">
              <a:buNone/>
            </a:pPr>
            <a:r>
              <a:rPr lang="en-US" altLang="en-US" sz="1200" dirty="0"/>
              <a:t>       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= Find(</a:t>
            </a:r>
            <a:r>
              <a:rPr lang="en-US" altLang="en-US" sz="1200" dirty="0" err="1"/>
              <a:t>u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); 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 = Find(v</a:t>
            </a:r>
            <a:r>
              <a:rPr lang="en-US" altLang="en-US" sz="1200" baseline="-25000" dirty="0"/>
              <a:t>i</a:t>
            </a:r>
            <a:r>
              <a:rPr lang="en-US" altLang="en-US" sz="1200" dirty="0"/>
              <a:t>); </a:t>
            </a:r>
          </a:p>
          <a:p>
            <a:pPr marL="0" indent="0">
              <a:buNone/>
            </a:pPr>
            <a:r>
              <a:rPr lang="en-US" altLang="en-US" sz="1200" dirty="0"/>
              <a:t>       if 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 &lt;&gt;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</a:t>
            </a:r>
          </a:p>
          <a:p>
            <a:pPr marL="0" indent="0">
              <a:buNone/>
            </a:pPr>
            <a:r>
              <a:rPr lang="en-US" altLang="en-US" sz="1200" dirty="0"/>
              <a:t>           Union(r</a:t>
            </a:r>
            <a:r>
              <a:rPr lang="en-US" altLang="en-US" sz="1200" baseline="-25000" dirty="0"/>
              <a:t>1</a:t>
            </a:r>
            <a:r>
              <a:rPr lang="en-US" altLang="en-US" sz="1200" dirty="0"/>
              <a:t>, r</a:t>
            </a:r>
            <a:r>
              <a:rPr lang="en-US" altLang="en-US" sz="1200" baseline="-25000" dirty="0"/>
              <a:t>2</a:t>
            </a:r>
            <a:r>
              <a:rPr lang="en-US" altLang="en-US" sz="1200" dirty="0"/>
              <a:t>); T = T + </a:t>
            </a:r>
            <a:r>
              <a:rPr lang="en-US" altLang="en-US" sz="1200" dirty="0" err="1"/>
              <a:t>e</a:t>
            </a:r>
            <a:r>
              <a:rPr lang="en-US" altLang="en-US" sz="1200" baseline="-25000" dirty="0" err="1"/>
              <a:t>i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5. return(T).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D0AFB92B-14EF-42EE-A220-B2EF6E5B3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4" y="4784529"/>
            <a:ext cx="1339227" cy="170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Find(w)</a:t>
            </a:r>
          </a:p>
          <a:p>
            <a:pPr marL="0" indent="0">
              <a:buNone/>
            </a:pPr>
            <a:r>
              <a:rPr lang="en-US" altLang="en-US" sz="1000" dirty="0"/>
              <a:t>1. y = w; </a:t>
            </a:r>
            <a:r>
              <a:rPr lang="en-US" altLang="en-US" sz="1000" dirty="0">
                <a:solidFill>
                  <a:srgbClr val="FF0000"/>
                </a:solidFill>
              </a:rPr>
              <a:t>S = </a:t>
            </a:r>
            <a:r>
              <a:rPr lang="el-GR" altLang="en-US" sz="1000" dirty="0">
                <a:solidFill>
                  <a:srgbClr val="FF0000"/>
                </a:solidFill>
              </a:rPr>
              <a:t>Φ</a:t>
            </a:r>
            <a:r>
              <a:rPr lang="en-US" altLang="en-US" sz="10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en-US" altLang="en-US" sz="1000" dirty="0"/>
              <a:t>2. while (p[y] &lt;&gt; 0) </a:t>
            </a:r>
          </a:p>
          <a:p>
            <a:pPr marL="0" indent="0">
              <a:buNone/>
            </a:pPr>
            <a:r>
              <a:rPr lang="en-US" altLang="en-US" sz="1000" dirty="0"/>
              <a:t>     </a:t>
            </a:r>
            <a:r>
              <a:rPr lang="en-US" altLang="en-US" sz="1000" dirty="0">
                <a:solidFill>
                  <a:srgbClr val="FF0000"/>
                </a:solidFill>
              </a:rPr>
              <a:t>S ← y; </a:t>
            </a:r>
            <a:r>
              <a:rPr lang="en-US" altLang="en-US" sz="1000" dirty="0"/>
              <a:t>y = p[y];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3. while (S != </a:t>
            </a:r>
            <a:r>
              <a:rPr lang="el-GR" altLang="en-US" sz="1000" dirty="0">
                <a:solidFill>
                  <a:srgbClr val="FF0000"/>
                </a:solidFill>
              </a:rPr>
              <a:t>Φ</a:t>
            </a:r>
            <a:r>
              <a:rPr lang="en-US" altLang="en-US" sz="1000" dirty="0">
                <a:solidFill>
                  <a:srgbClr val="FF0000"/>
                </a:solidFill>
              </a:rPr>
              <a:t>)        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x ← S; 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p[x] = y;</a:t>
            </a:r>
          </a:p>
          <a:p>
            <a:pPr marL="0" indent="0">
              <a:buNone/>
            </a:pPr>
            <a:r>
              <a:rPr lang="en-US" altLang="en-US" sz="1000" dirty="0"/>
              <a:t>4. return(y). 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9E676177-3F43-4F80-98D1-D2F77CE0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429" y="2005210"/>
            <a:ext cx="4325220" cy="3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Kruskal’s Algorithm: time O(m log n)</a:t>
            </a:r>
            <a:r>
              <a:rPr lang="en-US" altLang="en-US" sz="2000" dirty="0"/>
              <a:t> 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5C976BE-924E-484A-9382-8A131B67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362" y="4775583"/>
            <a:ext cx="1709158" cy="17218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Union(r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,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]&gt;rank[r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if (</a:t>
            </a:r>
            <a:r>
              <a:rPr lang="en-US" altLang="en-US" sz="1000" dirty="0">
                <a:solidFill>
                  <a:srgbClr val="FF0000"/>
                </a:solidFill>
              </a:rPr>
              <a:t>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000" dirty="0">
                <a:solidFill>
                  <a:srgbClr val="FF0000"/>
                </a:solidFill>
              </a:rPr>
              <a:t>]&lt;rank[r</a:t>
            </a:r>
            <a:r>
              <a:rPr lang="en-US" altLang="en-US" sz="10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000" dirty="0">
                <a:solidFill>
                  <a:srgbClr val="FF0000"/>
                </a:solidFill>
              </a:rPr>
              <a:t>]</a:t>
            </a:r>
            <a:r>
              <a:rPr lang="en-US" altLang="en-US" sz="1000" dirty="0"/>
              <a:t>)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else </a:t>
            </a:r>
          </a:p>
          <a:p>
            <a:pPr marL="0" indent="0">
              <a:buNone/>
            </a:pPr>
            <a:r>
              <a:rPr lang="en-US" altLang="en-US" sz="1000" dirty="0"/>
              <a:t>     p[r</a:t>
            </a:r>
            <a:r>
              <a:rPr lang="en-US" altLang="en-US" sz="1000" baseline="-25000" dirty="0"/>
              <a:t>1</a:t>
            </a:r>
            <a:r>
              <a:rPr lang="en-US" altLang="en-US" sz="1000" dirty="0"/>
              <a:t>] = 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; </a:t>
            </a:r>
          </a:p>
          <a:p>
            <a:pPr marL="0" indent="0">
              <a:buNone/>
            </a:pPr>
            <a:r>
              <a:rPr lang="en-US" altLang="en-US" sz="1000" dirty="0"/>
              <a:t>    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 = rank[r</a:t>
            </a:r>
            <a:r>
              <a:rPr lang="en-US" altLang="en-US" sz="1000" baseline="-25000" dirty="0"/>
              <a:t>2</a:t>
            </a:r>
            <a:r>
              <a:rPr lang="en-US" altLang="en-US" sz="1000" dirty="0"/>
              <a:t>]+1.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CCA5626D-392B-4290-B862-F071D6EA3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520" y="4775582"/>
            <a:ext cx="939713" cy="17233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 err="1"/>
              <a:t>MakeSet</a:t>
            </a:r>
            <a:r>
              <a:rPr lang="en-US" altLang="en-US" sz="1000" dirty="0"/>
              <a:t>(v)</a:t>
            </a:r>
          </a:p>
          <a:p>
            <a:pPr marL="0" indent="0">
              <a:buNone/>
            </a:pPr>
            <a:r>
              <a:rPr lang="en-US" altLang="en-US" sz="1000" dirty="0"/>
              <a:t>  p[v]=0;</a:t>
            </a:r>
          </a:p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rank[v]=0.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E54BA0ED-314F-4824-ACFB-893B5087D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8604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3F4A7933-55D6-4519-A899-EE586E577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3102158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O(n)</a:t>
            </a:r>
            <a:endParaRPr lang="en-US" altLang="en-US" sz="120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2DFC609-C42F-4A35-AD61-08A6EE717DC4}"/>
              </a:ext>
            </a:extLst>
          </p:cNvPr>
          <p:cNvSpPr/>
          <p:nvPr/>
        </p:nvSpPr>
        <p:spPr>
          <a:xfrm>
            <a:off x="1162228" y="3794333"/>
            <a:ext cx="2076628" cy="2221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F02A6185-4C74-4252-9D75-8B4FBAC7C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81" y="2871874"/>
            <a:ext cx="512748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O(1)</a:t>
            </a:r>
            <a:endParaRPr lang="en-US" altLang="en-US" sz="1200" dirty="0"/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50D8E6BD-AD02-4194-AA75-A4EA5978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964" y="6512960"/>
            <a:ext cx="1039952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Union by ranks</a:t>
            </a:r>
            <a:endParaRPr lang="en-US" altLang="en-US" sz="1000" dirty="0"/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62ECBE4E-4FA3-426A-81AA-9AB6141D8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312" y="3767527"/>
            <a:ext cx="996110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O(m log n)</a:t>
            </a:r>
            <a:endParaRPr lang="en-US" altLang="en-US" sz="1200" dirty="0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1795DB0-2DD2-4B75-99F2-B96D390B348F}"/>
              </a:ext>
            </a:extLst>
          </p:cNvPr>
          <p:cNvSpPr/>
          <p:nvPr/>
        </p:nvSpPr>
        <p:spPr>
          <a:xfrm>
            <a:off x="781273" y="3450096"/>
            <a:ext cx="253975" cy="915071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3">
            <a:extLst>
              <a:ext uri="{FF2B5EF4-FFF2-40B4-BE49-F238E27FC236}">
                <a16:creationId xmlns:a16="http://schemas.microsoft.com/office/drawing/2014/main" id="{3E134255-B4F2-4623-9ED1-CBF2FE766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49" y="6512960"/>
            <a:ext cx="1779120" cy="2330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Find with path compression</a:t>
            </a:r>
            <a:endParaRPr lang="en-US" altLang="en-US" sz="1000" dirty="0"/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2F203E93-4EEA-4BE5-83CA-B55102148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23" y="6249949"/>
            <a:ext cx="1347845" cy="2330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Time: O(log n)</a:t>
            </a:r>
            <a:endParaRPr lang="en-US" altLang="en-US" sz="1000" dirty="0"/>
          </a:p>
        </p:txBody>
      </p:sp>
      <p:sp>
        <p:nvSpPr>
          <p:cNvPr id="95" name="Rectangle 3">
            <a:extLst>
              <a:ext uri="{FF2B5EF4-FFF2-40B4-BE49-F238E27FC236}">
                <a16:creationId xmlns:a16="http://schemas.microsoft.com/office/drawing/2014/main" id="{026ACF5E-1A93-4588-99E6-3C88186A7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7" y="6249948"/>
            <a:ext cx="1698732" cy="2330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          Time: O(1)</a:t>
            </a:r>
            <a:endParaRPr lang="en-US" altLang="en-US" sz="1000" dirty="0"/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B3A3953D-0E24-4D7A-B637-5B1068C06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7051" y="6249533"/>
            <a:ext cx="935182" cy="2330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000" dirty="0">
                <a:solidFill>
                  <a:srgbClr val="FF0000"/>
                </a:solidFill>
              </a:rPr>
              <a:t> Time: O(1)</a:t>
            </a:r>
            <a:endParaRPr lang="en-US" altLang="en-US" sz="10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7A465F-D604-FCA1-ABB0-0E9BF5826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523" y="3296971"/>
            <a:ext cx="749477" cy="26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m times</a:t>
            </a:r>
            <a:endParaRPr lang="en-US" altLang="en-US" sz="12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432601C-4B4E-DE71-C320-56BCECA2D1D4}"/>
              </a:ext>
            </a:extLst>
          </p:cNvPr>
          <p:cNvCxnSpPr>
            <a:cxnSpLocks/>
          </p:cNvCxnSpPr>
          <p:nvPr/>
        </p:nvCxnSpPr>
        <p:spPr>
          <a:xfrm flipH="1">
            <a:off x="2868376" y="3478224"/>
            <a:ext cx="954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36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Review for Midterm II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014674"/>
            <a:ext cx="7548646" cy="50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BFS and DFS: algorithms, analysis, and complexity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5353058" y="5977556"/>
            <a:ext cx="182049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4905576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95697EE-0D86-47AF-AE2D-A78AC9BCE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91070"/>
            <a:ext cx="7431923" cy="42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Simple applications of BFS and DFS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0509E97-AE6A-4167-90A6-E5EE99F92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990783"/>
            <a:ext cx="7548646" cy="50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Topological sorting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9942121-4D86-4390-9860-A4F66A65D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472997"/>
            <a:ext cx="7548646" cy="46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Strongly connected components: concepts and algorithm.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1C76947-B563-4AED-A7CB-A86C1B9F9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81" y="2976710"/>
            <a:ext cx="7548646" cy="50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Single source shortest path and variations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1795EF2-F55E-471F-8543-A8CC74D91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81" y="3459663"/>
            <a:ext cx="7548646" cy="64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Dijkstra’s algorithm: conditions, correctness, analysis, and complexity.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9699B8E2-9853-4D6E-9613-519F73309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009042"/>
            <a:ext cx="7548646" cy="71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Floyd-</a:t>
            </a:r>
            <a:r>
              <a:rPr lang="en-US" altLang="en-US" sz="2000" kern="0" dirty="0" err="1"/>
              <a:t>Warshall’s</a:t>
            </a:r>
            <a:r>
              <a:rPr lang="en-US" altLang="en-US" sz="2000" kern="0" dirty="0"/>
              <a:t> algorithm for All-Pair Shortest Paths problem: correctness and complexity.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5A70A2C-E16B-407C-B086-075F47DB8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4221032"/>
            <a:ext cx="7548646" cy="71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The Bellman-Ford algorithm: conditions,  correctness, analysis, and complexity.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99363C4-9072-5108-C984-D44CF5172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81" y="5763361"/>
            <a:ext cx="7548646" cy="71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Johnson’s algorithm for All-Pair Shortest Paths problem: correctness and complexity.</a:t>
            </a:r>
          </a:p>
        </p:txBody>
      </p:sp>
    </p:spTree>
    <p:extLst>
      <p:ext uri="{BB962C8B-B14F-4D97-AF65-F5344CB8AC3E}">
        <p14:creationId xmlns:p14="http://schemas.microsoft.com/office/powerpoint/2010/main" val="33700731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7336</TotalTime>
  <Words>4519</Words>
  <Application>Microsoft Office PowerPoint</Application>
  <PresentationFormat>On-screen Show (4:3)</PresentationFormat>
  <Paragraphs>611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宋体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721</cp:revision>
  <cp:lastPrinted>2001-01-16T17:12:14Z</cp:lastPrinted>
  <dcterms:created xsi:type="dcterms:W3CDTF">1999-07-13T19:55:20Z</dcterms:created>
  <dcterms:modified xsi:type="dcterms:W3CDTF">2025-03-26T15:00:14Z</dcterms:modified>
</cp:coreProperties>
</file>