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93" r:id="rId2"/>
    <p:sldId id="636" r:id="rId3"/>
    <p:sldId id="635" r:id="rId4"/>
    <p:sldId id="634" r:id="rId5"/>
    <p:sldId id="633" r:id="rId6"/>
    <p:sldId id="615" r:id="rId7"/>
    <p:sldId id="618" r:id="rId8"/>
    <p:sldId id="617" r:id="rId9"/>
    <p:sldId id="616" r:id="rId10"/>
    <p:sldId id="619" r:id="rId11"/>
    <p:sldId id="623" r:id="rId12"/>
    <p:sldId id="622" r:id="rId13"/>
    <p:sldId id="621" r:id="rId14"/>
    <p:sldId id="620" r:id="rId15"/>
    <p:sldId id="627" r:id="rId16"/>
    <p:sldId id="626" r:id="rId17"/>
    <p:sldId id="639" r:id="rId18"/>
    <p:sldId id="625" r:id="rId19"/>
    <p:sldId id="629" r:id="rId20"/>
    <p:sldId id="628" r:id="rId21"/>
    <p:sldId id="630" r:id="rId22"/>
    <p:sldId id="632" r:id="rId23"/>
    <p:sldId id="631" r:id="rId24"/>
    <p:sldId id="637" r:id="rId25"/>
    <p:sldId id="638" r:id="rId2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FF"/>
    <a:srgbClr val="FFCC00"/>
    <a:srgbClr val="33CC33"/>
    <a:srgbClr val="FF0000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84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81001"/>
            <a:ext cx="24607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23: All-Pairs Shortest Paths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557248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17" y="1259769"/>
            <a:ext cx="6932131" cy="45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Summary. </a:t>
            </a:r>
            <a:r>
              <a:rPr lang="en-US" altLang="en-US" sz="2400" dirty="0"/>
              <a:t>problem instance: (G, s, t) or (G, s)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  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63596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557248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17" y="1259769"/>
            <a:ext cx="6932131" cy="45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Summary. </a:t>
            </a:r>
            <a:r>
              <a:rPr lang="en-US" altLang="en-US" sz="2400" dirty="0"/>
              <a:t>problem instance: (G, s, t) or (G, s)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  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01E7D88-6EBD-4E2E-9319-A57D12D31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1853277"/>
            <a:ext cx="7136955" cy="12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1. If the graph has no negative edges, then apply Dijkstra’s algorithm, which takes time no more than O(m log n) and O(n</a:t>
            </a:r>
            <a:r>
              <a:rPr lang="en-US" altLang="en-US" sz="2400" baseline="30000" dirty="0"/>
              <a:t>2</a:t>
            </a:r>
            <a:r>
              <a:rPr lang="en-US" altLang="en-US" sz="2400" dirty="0"/>
              <a:t>). </a:t>
            </a:r>
          </a:p>
          <a:p>
            <a:pPr marL="0" indent="0"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48541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557248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17" y="1259769"/>
            <a:ext cx="6932131" cy="45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Summary. </a:t>
            </a:r>
            <a:r>
              <a:rPr lang="en-US" altLang="en-US" sz="2400" dirty="0"/>
              <a:t>problem instance: (G, s, t) or (G, s)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  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01E7D88-6EBD-4E2E-9319-A57D12D31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1853277"/>
            <a:ext cx="7136955" cy="12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1. If the graph has no negative edges, then apply Dijkstra’s algorithm, which takes time no more than O(m log n) and O(n</a:t>
            </a:r>
            <a:r>
              <a:rPr lang="en-US" altLang="en-US" sz="2400" baseline="30000" dirty="0"/>
              <a:t>2</a:t>
            </a:r>
            <a:r>
              <a:rPr lang="en-US" altLang="en-US" sz="2400" dirty="0"/>
              <a:t>). 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A45A3806-5EA6-4114-BCEA-1B7997112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16" y="3128560"/>
            <a:ext cx="7241849" cy="12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2. If the graph is undirected and has negative edges that are reachable from s, then the problem has no meaningful solutions.</a:t>
            </a:r>
          </a:p>
          <a:p>
            <a:pPr marL="0" indent="0"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81181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557248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17" y="1259769"/>
            <a:ext cx="6932131" cy="45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Summary. </a:t>
            </a:r>
            <a:r>
              <a:rPr lang="en-US" altLang="en-US" sz="2400" dirty="0"/>
              <a:t>problem instance: (G, s, t) or (G, s)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  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01E7D88-6EBD-4E2E-9319-A57D12D31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1853277"/>
            <a:ext cx="7136955" cy="12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1. If the graph has no negative edges, then apply Dijkstra’s algorithm, which takes time no more than O(m log n) and O(n</a:t>
            </a:r>
            <a:r>
              <a:rPr lang="en-US" altLang="en-US" sz="2400" baseline="30000" dirty="0"/>
              <a:t>2</a:t>
            </a:r>
            <a:r>
              <a:rPr lang="en-US" altLang="en-US" sz="2400" dirty="0"/>
              <a:t>). 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A45A3806-5EA6-4114-BCEA-1B7997112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16" y="3128560"/>
            <a:ext cx="7241849" cy="12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2. If the graph is undirected and has negative edges that are reachable from s, then the problem has no meaningful solutions.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E3F2FC05-27AB-4063-BAA9-0F36A82FE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15" y="4321940"/>
            <a:ext cx="6607669" cy="4417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Remark:</a:t>
            </a:r>
            <a:r>
              <a:rPr lang="en-US" altLang="en-US" sz="2000" dirty="0"/>
              <a:t> all conditions in 1 and 2 can be easily detected.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557540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557248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17" y="1259769"/>
            <a:ext cx="6932131" cy="45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Summary. </a:t>
            </a:r>
            <a:r>
              <a:rPr lang="en-US" altLang="en-US" sz="2400" dirty="0"/>
              <a:t>problem instance: (G, s, t) or (G, s)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  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01E7D88-6EBD-4E2E-9319-A57D12D31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1853277"/>
            <a:ext cx="7136955" cy="12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1. If the graph has no negative edges, then apply Dijkstra’s algorithm, which takes time no more than O(m log n) and O(n</a:t>
            </a:r>
            <a:r>
              <a:rPr lang="en-US" altLang="en-US" sz="2400" baseline="30000" dirty="0"/>
              <a:t>2</a:t>
            </a:r>
            <a:r>
              <a:rPr lang="en-US" altLang="en-US" sz="2400" dirty="0"/>
              <a:t>). 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A45A3806-5EA6-4114-BCEA-1B7997112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16" y="3128560"/>
            <a:ext cx="7241849" cy="12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2. If the graph is undirected and has negative edges that are reachable from s, then the problem has no meaningful solutions.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815BB5D-0B87-4846-8437-246D17F8F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14" y="4866965"/>
            <a:ext cx="7241849" cy="160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3. If the graph is directed and has negative edges,  then apply Bellman-Ford algorithm that runs in time O(nm), and either reports negative cycles or returns shortest paths from s. 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F9FF86C0-0387-42F6-8C8E-21A927CDC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15" y="4321940"/>
            <a:ext cx="6607669" cy="4417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Remark:</a:t>
            </a:r>
            <a:r>
              <a:rPr lang="en-US" altLang="en-US" sz="2000" dirty="0"/>
              <a:t> all conditions in 1 and 2 can be easily detected.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863705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3BBC495-A903-4C19-80C6-189CBBCEE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808CB6-90A1-4DC3-ACF0-B973C6A33E0E}"/>
              </a:ext>
            </a:extLst>
          </p:cNvPr>
          <p:cNvSpPr/>
          <p:nvPr/>
        </p:nvSpPr>
        <p:spPr>
          <a:xfrm>
            <a:off x="6571716" y="974221"/>
            <a:ext cx="1640792" cy="2563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5FCFCA-46F5-450C-B6D7-601D88013D73}"/>
              </a:ext>
            </a:extLst>
          </p:cNvPr>
          <p:cNvSpPr/>
          <p:nvPr/>
        </p:nvSpPr>
        <p:spPr>
          <a:xfrm>
            <a:off x="706364" y="1230594"/>
            <a:ext cx="1054070" cy="2563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35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1643302"/>
            <a:ext cx="7671662" cy="66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First Solution. </a:t>
            </a:r>
            <a:r>
              <a:rPr lang="en-US" altLang="en-US" sz="2000" dirty="0"/>
              <a:t>For each vertex s, call Bellman-Ford to find shortest paths from s to all other vertices.    </a:t>
            </a:r>
            <a:r>
              <a:rPr lang="en-US" altLang="en-US" sz="2000" dirty="0">
                <a:solidFill>
                  <a:srgbClr val="FF0000"/>
                </a:solidFill>
              </a:rPr>
              <a:t>Time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m)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4</a:t>
            </a:r>
            <a:r>
              <a:rPr lang="en-US" altLang="en-US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1EB471C-85E5-49B6-9731-51DB44187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6A5A92-25C7-4D97-87EA-E92F2BCADDC7}"/>
              </a:ext>
            </a:extLst>
          </p:cNvPr>
          <p:cNvSpPr/>
          <p:nvPr/>
        </p:nvSpPr>
        <p:spPr>
          <a:xfrm>
            <a:off x="6571716" y="974221"/>
            <a:ext cx="1640792" cy="2563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394F1A-2E0F-49EA-9650-392EF5054506}"/>
              </a:ext>
            </a:extLst>
          </p:cNvPr>
          <p:cNvSpPr/>
          <p:nvPr/>
        </p:nvSpPr>
        <p:spPr>
          <a:xfrm>
            <a:off x="706364" y="1230594"/>
            <a:ext cx="1054070" cy="2563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3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77FDAA82-4846-4DAA-A4A5-6164D88CA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1643302"/>
            <a:ext cx="7671662" cy="66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First Solution. </a:t>
            </a:r>
            <a:r>
              <a:rPr lang="en-US" altLang="en-US" sz="2000" dirty="0"/>
              <a:t>For each vertex s, call Bellman-Ford to find shortest paths from s to all other vertices.    </a:t>
            </a:r>
            <a:r>
              <a:rPr lang="en-US" altLang="en-US" sz="2000" dirty="0">
                <a:solidFill>
                  <a:srgbClr val="FF0000"/>
                </a:solidFill>
              </a:rPr>
              <a:t>Time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m)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4</a:t>
            </a:r>
            <a:r>
              <a:rPr lang="en-US" altLang="en-US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B65B5B-84CC-4927-AA80-088543F66F33}"/>
              </a:ext>
            </a:extLst>
          </p:cNvPr>
          <p:cNvSpPr/>
          <p:nvPr/>
        </p:nvSpPr>
        <p:spPr>
          <a:xfrm>
            <a:off x="6571716" y="974221"/>
            <a:ext cx="1640792" cy="2563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4C8392-4A19-4670-86CB-A91AC8BF24CC}"/>
              </a:ext>
            </a:extLst>
          </p:cNvPr>
          <p:cNvSpPr/>
          <p:nvPr/>
        </p:nvSpPr>
        <p:spPr>
          <a:xfrm>
            <a:off x="706364" y="1230594"/>
            <a:ext cx="1054070" cy="2563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5BE7D84C-C836-4041-A234-B70794962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69" y="2407675"/>
            <a:ext cx="7476339" cy="42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We want to do better. This time we use adjacency matrices. 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324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1643302"/>
            <a:ext cx="7671662" cy="66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First Solution. </a:t>
            </a:r>
            <a:r>
              <a:rPr lang="en-US" altLang="en-US" sz="2000" dirty="0"/>
              <a:t>For each vertex s, call Bellman-Ford to find shortest paths from s to all other vertices.    </a:t>
            </a:r>
            <a:r>
              <a:rPr lang="en-US" altLang="en-US" sz="2000" dirty="0">
                <a:solidFill>
                  <a:srgbClr val="FF0000"/>
                </a:solidFill>
              </a:rPr>
              <a:t>Time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m)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4</a:t>
            </a:r>
            <a:r>
              <a:rPr lang="en-US" altLang="en-US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3826657-1735-470B-BD59-65A746A9C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69" y="2407675"/>
            <a:ext cx="7476339" cy="42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We want to do better. This time we use adjacency matrices. 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346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1643302"/>
            <a:ext cx="7671662" cy="66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First Solution. </a:t>
            </a:r>
            <a:r>
              <a:rPr lang="en-US" altLang="en-US" sz="2000" dirty="0"/>
              <a:t>For each vertex s, call Bellman-Ford to find shortest paths from s to all other vertices.    </a:t>
            </a:r>
            <a:r>
              <a:rPr lang="en-US" altLang="en-US" sz="2000" dirty="0">
                <a:solidFill>
                  <a:srgbClr val="FF0000"/>
                </a:solidFill>
              </a:rPr>
              <a:t>Time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m)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4</a:t>
            </a:r>
            <a:r>
              <a:rPr lang="en-US" altLang="en-US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BFFA1CE-DF8D-4A1E-8FF6-10440DAC3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69" y="2407675"/>
            <a:ext cx="7476339" cy="42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We want to do better. This time we use adjacency matrices. 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4DDC394-EA8B-4E79-A79F-F5964A8AF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902" y="2856800"/>
            <a:ext cx="7581395" cy="42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For each k, define an n x n matrix M</a:t>
            </a:r>
            <a:r>
              <a:rPr lang="en-US" altLang="en-US" sz="2000" baseline="30000" dirty="0"/>
              <a:t>(k) </a:t>
            </a:r>
            <a:r>
              <a:rPr lang="en-US" altLang="en-US" sz="2000" dirty="0"/>
              <a:t>= [</a:t>
            </a:r>
            <a:r>
              <a:rPr lang="en-US" altLang="en-US" sz="2000" dirty="0" err="1"/>
              <a:t>d</a:t>
            </a:r>
            <a:r>
              <a:rPr lang="en-US" altLang="en-US" sz="2000" baseline="-25000" dirty="0" err="1"/>
              <a:t>ij</a:t>
            </a:r>
            <a:r>
              <a:rPr lang="en-US" altLang="en-US" sz="2000" baseline="30000" dirty="0"/>
              <a:t>(k)</a:t>
            </a:r>
            <a:r>
              <a:rPr lang="en-US" altLang="en-US" sz="2000" dirty="0"/>
              <a:t>]</a:t>
            </a:r>
            <a:r>
              <a:rPr lang="en-US" altLang="en-US" sz="2000" baseline="-25000" dirty="0"/>
              <a:t>1≤i≤n,1≤j≤n</a:t>
            </a:r>
            <a:r>
              <a:rPr lang="en-US" altLang="en-US" sz="2000" dirty="0"/>
              <a:t>, where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F545CEA-395A-4682-8B8A-5B36FF82E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910" y="3280288"/>
            <a:ext cx="6820221" cy="69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 err="1">
                <a:solidFill>
                  <a:srgbClr val="FF0000"/>
                </a:solidFill>
              </a:rPr>
              <a:t>d</a:t>
            </a:r>
            <a:r>
              <a:rPr lang="en-US" altLang="en-US" sz="20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20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2000" baseline="30000" dirty="0"/>
              <a:t> </a:t>
            </a:r>
            <a:r>
              <a:rPr lang="en-US" altLang="en-US" sz="2000" dirty="0"/>
              <a:t>= the </a:t>
            </a:r>
            <a:r>
              <a:rPr lang="en-US" altLang="en-US" sz="1800" dirty="0"/>
              <a:t>length</a:t>
            </a:r>
            <a:r>
              <a:rPr lang="en-US" altLang="en-US" sz="2000" dirty="0"/>
              <a:t> of the shortest path from </a:t>
            </a:r>
            <a:r>
              <a:rPr lang="en-US" altLang="en-US" sz="2000" dirty="0" err="1"/>
              <a:t>i</a:t>
            </a:r>
            <a:r>
              <a:rPr lang="en-US" altLang="en-US" sz="2000" dirty="0"/>
              <a:t> to j that uses      	only vertices in {1, …, k} for its internal vertices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47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1643302"/>
            <a:ext cx="7671662" cy="66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First Solution. </a:t>
            </a:r>
            <a:r>
              <a:rPr lang="en-US" altLang="en-US" sz="2000" dirty="0"/>
              <a:t>For each vertex s, call Bellman-Ford to find shortest paths from s to all other vertices.    </a:t>
            </a:r>
            <a:r>
              <a:rPr lang="en-US" altLang="en-US" sz="2000" dirty="0">
                <a:solidFill>
                  <a:srgbClr val="FF0000"/>
                </a:solidFill>
              </a:rPr>
              <a:t>Time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m)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4</a:t>
            </a:r>
            <a:r>
              <a:rPr lang="en-US" altLang="en-US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BFFA1CE-DF8D-4A1E-8FF6-10440DAC3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69" y="2407675"/>
            <a:ext cx="7476339" cy="42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We want to do better. This time we use adjacency matrices. 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4DDC394-EA8B-4E79-A79F-F5964A8AF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902" y="2856800"/>
            <a:ext cx="7581395" cy="42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For each k, define an n x n matrix M</a:t>
            </a:r>
            <a:r>
              <a:rPr lang="en-US" altLang="en-US" sz="2000" baseline="30000" dirty="0"/>
              <a:t>(k) </a:t>
            </a:r>
            <a:r>
              <a:rPr lang="en-US" altLang="en-US" sz="2000" dirty="0"/>
              <a:t>= [</a:t>
            </a:r>
            <a:r>
              <a:rPr lang="en-US" altLang="en-US" sz="2000" dirty="0" err="1"/>
              <a:t>d</a:t>
            </a:r>
            <a:r>
              <a:rPr lang="en-US" altLang="en-US" sz="2000" baseline="-25000" dirty="0" err="1"/>
              <a:t>ij</a:t>
            </a:r>
            <a:r>
              <a:rPr lang="en-US" altLang="en-US" sz="2000" baseline="30000" dirty="0"/>
              <a:t>(k)</a:t>
            </a:r>
            <a:r>
              <a:rPr lang="en-US" altLang="en-US" sz="2000" dirty="0"/>
              <a:t>]</a:t>
            </a:r>
            <a:r>
              <a:rPr lang="en-US" altLang="en-US" sz="2000" baseline="-25000" dirty="0"/>
              <a:t>1≤i≤n,1≤j≤n</a:t>
            </a:r>
            <a:r>
              <a:rPr lang="en-US" altLang="en-US" sz="2000" dirty="0"/>
              <a:t>, where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F545CEA-395A-4682-8B8A-5B36FF82E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910" y="3280288"/>
            <a:ext cx="6820221" cy="69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 err="1">
                <a:solidFill>
                  <a:srgbClr val="FF0000"/>
                </a:solidFill>
              </a:rPr>
              <a:t>d</a:t>
            </a:r>
            <a:r>
              <a:rPr lang="en-US" altLang="en-US" sz="20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20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2000" baseline="30000" dirty="0"/>
              <a:t> </a:t>
            </a:r>
            <a:r>
              <a:rPr lang="en-US" altLang="en-US" sz="2000" dirty="0"/>
              <a:t>= the </a:t>
            </a:r>
            <a:r>
              <a:rPr lang="en-US" altLang="en-US" sz="1800" dirty="0"/>
              <a:t>length</a:t>
            </a:r>
            <a:r>
              <a:rPr lang="en-US" altLang="en-US" sz="2000" dirty="0"/>
              <a:t> of the shortest path from </a:t>
            </a:r>
            <a:r>
              <a:rPr lang="en-US" altLang="en-US" sz="2000" dirty="0" err="1"/>
              <a:t>i</a:t>
            </a:r>
            <a:r>
              <a:rPr lang="en-US" altLang="en-US" sz="2000" dirty="0"/>
              <a:t> to j that uses      	only vertices in {1, …, k} for its internal vertices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B795A07-A12F-4A21-B142-60B1CF854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910" y="4138666"/>
            <a:ext cx="6982591" cy="42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M = M</a:t>
            </a:r>
            <a:r>
              <a:rPr lang="en-US" altLang="en-US" sz="2000" baseline="30000" dirty="0"/>
              <a:t>(0)</a:t>
            </a:r>
            <a:r>
              <a:rPr lang="en-US" altLang="en-US" sz="2000" dirty="0"/>
              <a:t>, M</a:t>
            </a:r>
            <a:r>
              <a:rPr lang="en-US" altLang="en-US" sz="2000" baseline="30000" dirty="0"/>
              <a:t>(n)</a:t>
            </a:r>
            <a:r>
              <a:rPr lang="en-US" altLang="en-US" sz="2000" dirty="0"/>
              <a:t> = the matrix for all-pairs shortest paths. </a:t>
            </a:r>
          </a:p>
        </p:txBody>
      </p:sp>
    </p:spTree>
    <p:extLst>
      <p:ext uri="{BB962C8B-B14F-4D97-AF65-F5344CB8AC3E}">
        <p14:creationId xmlns:p14="http://schemas.microsoft.com/office/powerpoint/2010/main" val="3600219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1643302"/>
            <a:ext cx="7671662" cy="66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First Solution. </a:t>
            </a:r>
            <a:r>
              <a:rPr lang="en-US" altLang="en-US" sz="2000" dirty="0"/>
              <a:t>For each vertex s, call Bellman-Ford to find shortest paths from s to all other vertices.    </a:t>
            </a:r>
            <a:r>
              <a:rPr lang="en-US" altLang="en-US" sz="2000" dirty="0">
                <a:solidFill>
                  <a:srgbClr val="FF0000"/>
                </a:solidFill>
              </a:rPr>
              <a:t>Time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m)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4</a:t>
            </a:r>
            <a:r>
              <a:rPr lang="en-US" altLang="en-US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BFFA1CE-DF8D-4A1E-8FF6-10440DAC3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69" y="2407675"/>
            <a:ext cx="7476339" cy="42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We want to do better. This time we use adjacency matrices. 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4DDC394-EA8B-4E79-A79F-F5964A8AF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902" y="2856800"/>
            <a:ext cx="7581395" cy="42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For each k, define an n x n matrix M</a:t>
            </a:r>
            <a:r>
              <a:rPr lang="en-US" altLang="en-US" sz="2000" baseline="30000" dirty="0"/>
              <a:t>(k) </a:t>
            </a:r>
            <a:r>
              <a:rPr lang="en-US" altLang="en-US" sz="2000" dirty="0"/>
              <a:t>= [</a:t>
            </a:r>
            <a:r>
              <a:rPr lang="en-US" altLang="en-US" sz="2000" dirty="0" err="1"/>
              <a:t>d</a:t>
            </a:r>
            <a:r>
              <a:rPr lang="en-US" altLang="en-US" sz="2000" baseline="-25000" dirty="0" err="1"/>
              <a:t>ij</a:t>
            </a:r>
            <a:r>
              <a:rPr lang="en-US" altLang="en-US" sz="2000" baseline="30000" dirty="0"/>
              <a:t>(k)</a:t>
            </a:r>
            <a:r>
              <a:rPr lang="en-US" altLang="en-US" sz="2000" dirty="0"/>
              <a:t>]</a:t>
            </a:r>
            <a:r>
              <a:rPr lang="en-US" altLang="en-US" sz="2000" baseline="-25000" dirty="0"/>
              <a:t>1≤i≤n,1≤j≤n</a:t>
            </a:r>
            <a:r>
              <a:rPr lang="en-US" altLang="en-US" sz="2000" dirty="0"/>
              <a:t>, where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F545CEA-395A-4682-8B8A-5B36FF82E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910" y="3280288"/>
            <a:ext cx="6820221" cy="69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 err="1">
                <a:solidFill>
                  <a:srgbClr val="FF0000"/>
                </a:solidFill>
              </a:rPr>
              <a:t>d</a:t>
            </a:r>
            <a:r>
              <a:rPr lang="en-US" altLang="en-US" sz="20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2000" baseline="30000" dirty="0">
                <a:solidFill>
                  <a:srgbClr val="FF0000"/>
                </a:solidFill>
              </a:rPr>
              <a:t>(k) </a:t>
            </a:r>
            <a:r>
              <a:rPr lang="en-US" altLang="en-US" sz="2000" dirty="0"/>
              <a:t>= the </a:t>
            </a:r>
            <a:r>
              <a:rPr lang="en-US" altLang="en-US" sz="1800" dirty="0"/>
              <a:t>length</a:t>
            </a:r>
            <a:r>
              <a:rPr lang="en-US" altLang="en-US" sz="2000" dirty="0"/>
              <a:t> of the shortest path from </a:t>
            </a:r>
            <a:r>
              <a:rPr lang="en-US" altLang="en-US" sz="2000" dirty="0" err="1"/>
              <a:t>i</a:t>
            </a:r>
            <a:r>
              <a:rPr lang="en-US" altLang="en-US" sz="2000" dirty="0"/>
              <a:t> to j that uses      	only vertices in {1, …, k} for its internal vertices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B795A07-A12F-4A21-B142-60B1CF854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910" y="4138666"/>
            <a:ext cx="6982591" cy="42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M = M</a:t>
            </a:r>
            <a:r>
              <a:rPr lang="en-US" altLang="en-US" sz="2000" baseline="30000" dirty="0"/>
              <a:t>(0)</a:t>
            </a:r>
            <a:r>
              <a:rPr lang="en-US" altLang="en-US" sz="2000" dirty="0"/>
              <a:t>, M</a:t>
            </a:r>
            <a:r>
              <a:rPr lang="en-US" altLang="en-US" sz="2000" baseline="30000" dirty="0"/>
              <a:t>(n)</a:t>
            </a:r>
            <a:r>
              <a:rPr lang="en-US" altLang="en-US" sz="2000" dirty="0"/>
              <a:t> = the matrix for all-pairs shortest paths.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BE4A8D97-2361-469D-8EDC-583F3F380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961" y="4653445"/>
            <a:ext cx="7336117" cy="42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How do we compute M</a:t>
            </a:r>
            <a:r>
              <a:rPr lang="en-US" altLang="en-US" sz="2000" baseline="30000" dirty="0"/>
              <a:t>(k) </a:t>
            </a:r>
            <a:r>
              <a:rPr lang="en-US" altLang="en-US" sz="2000" dirty="0"/>
              <a:t>from M</a:t>
            </a:r>
            <a:r>
              <a:rPr lang="en-US" altLang="en-US" sz="2000" baseline="30000" dirty="0"/>
              <a:t>(k-1)</a:t>
            </a:r>
            <a:r>
              <a:rPr lang="en-US" altLang="en-US" sz="2000" dirty="0"/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F33034-444E-48A8-B37D-FDB262C4F3DB}"/>
              </a:ext>
            </a:extLst>
          </p:cNvPr>
          <p:cNvSpPr/>
          <p:nvPr/>
        </p:nvSpPr>
        <p:spPr>
          <a:xfrm>
            <a:off x="1997262" y="5108612"/>
            <a:ext cx="4961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baseline="30000" dirty="0">
                <a:solidFill>
                  <a:srgbClr val="FF0000"/>
                </a:solidFill>
              </a:rPr>
              <a:t>(k) </a:t>
            </a:r>
            <a:r>
              <a:rPr lang="en-US" altLang="en-US" dirty="0">
                <a:solidFill>
                  <a:srgbClr val="FF0000"/>
                </a:solidFill>
              </a:rPr>
              <a:t>= min{</a:t>
            </a:r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baseline="30000" dirty="0">
                <a:solidFill>
                  <a:srgbClr val="FF0000"/>
                </a:solidFill>
              </a:rPr>
              <a:t>(k-1)</a:t>
            </a:r>
            <a:r>
              <a:rPr lang="en-US" altLang="en-US" dirty="0">
                <a:solidFill>
                  <a:srgbClr val="FF0000"/>
                </a:solidFill>
              </a:rPr>
              <a:t>, </a:t>
            </a:r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ik</a:t>
            </a:r>
            <a:r>
              <a:rPr lang="en-US" altLang="en-US" baseline="30000" dirty="0">
                <a:solidFill>
                  <a:srgbClr val="FF0000"/>
                </a:solidFill>
              </a:rPr>
              <a:t>(k-1) </a:t>
            </a:r>
            <a:r>
              <a:rPr lang="en-US" altLang="en-US" dirty="0">
                <a:solidFill>
                  <a:srgbClr val="FF0000"/>
                </a:solidFill>
              </a:rPr>
              <a:t>+ </a:t>
            </a:r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kj</a:t>
            </a:r>
            <a:r>
              <a:rPr lang="en-US" altLang="en-US" baseline="30000" dirty="0">
                <a:solidFill>
                  <a:srgbClr val="FF0000"/>
                </a:solidFill>
              </a:rPr>
              <a:t>(k-1)</a:t>
            </a:r>
            <a:r>
              <a:rPr lang="en-US" altLang="en-US" dirty="0">
                <a:solidFill>
                  <a:srgbClr val="FF0000"/>
                </a:solidFill>
              </a:rPr>
              <a:t>}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368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1643302"/>
            <a:ext cx="7671662" cy="66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First Solution. </a:t>
            </a:r>
            <a:r>
              <a:rPr lang="en-US" altLang="en-US" sz="2000" dirty="0"/>
              <a:t>For each vertex s, call Bellman-Ford to find shortest paths from s to all other vertices.    </a:t>
            </a:r>
            <a:r>
              <a:rPr lang="en-US" altLang="en-US" sz="2000" dirty="0">
                <a:solidFill>
                  <a:srgbClr val="FF0000"/>
                </a:solidFill>
              </a:rPr>
              <a:t>Time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m) = O(n</a:t>
            </a:r>
            <a:r>
              <a:rPr lang="en-US" altLang="en-US" sz="2000" baseline="30000" dirty="0">
                <a:solidFill>
                  <a:srgbClr val="FF0000"/>
                </a:solidFill>
              </a:rPr>
              <a:t>4</a:t>
            </a:r>
            <a:r>
              <a:rPr lang="en-US" altLang="en-US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BFFA1CE-DF8D-4A1E-8FF6-10440DAC3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69" y="2407675"/>
            <a:ext cx="7476339" cy="42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We want to do better. This time we use adjacency matrices. 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4DDC394-EA8B-4E79-A79F-F5964A8AF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902" y="2856800"/>
            <a:ext cx="7581395" cy="42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For each k, define an n x n matrix M</a:t>
            </a:r>
            <a:r>
              <a:rPr lang="en-US" altLang="en-US" sz="2000" baseline="30000" dirty="0"/>
              <a:t>(k) </a:t>
            </a:r>
            <a:r>
              <a:rPr lang="en-US" altLang="en-US" sz="2000" dirty="0"/>
              <a:t>= [</a:t>
            </a:r>
            <a:r>
              <a:rPr lang="en-US" altLang="en-US" sz="2000" dirty="0" err="1"/>
              <a:t>d</a:t>
            </a:r>
            <a:r>
              <a:rPr lang="en-US" altLang="en-US" sz="2000" baseline="-25000" dirty="0" err="1"/>
              <a:t>ij</a:t>
            </a:r>
            <a:r>
              <a:rPr lang="en-US" altLang="en-US" sz="2000" baseline="30000" dirty="0"/>
              <a:t>(k)</a:t>
            </a:r>
            <a:r>
              <a:rPr lang="en-US" altLang="en-US" sz="2000" dirty="0"/>
              <a:t>]</a:t>
            </a:r>
            <a:r>
              <a:rPr lang="en-US" altLang="en-US" sz="2000" baseline="-25000" dirty="0"/>
              <a:t>1≤i≤n,1≤j≤n</a:t>
            </a:r>
            <a:r>
              <a:rPr lang="en-US" altLang="en-US" sz="2000" dirty="0"/>
              <a:t>, where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F545CEA-395A-4682-8B8A-5B36FF82E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910" y="3280288"/>
            <a:ext cx="6820221" cy="69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 err="1">
                <a:solidFill>
                  <a:srgbClr val="FF0000"/>
                </a:solidFill>
              </a:rPr>
              <a:t>d</a:t>
            </a:r>
            <a:r>
              <a:rPr lang="en-US" altLang="en-US" sz="20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20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2000" baseline="30000" dirty="0"/>
              <a:t> </a:t>
            </a:r>
            <a:r>
              <a:rPr lang="en-US" altLang="en-US" sz="2000" dirty="0"/>
              <a:t>= the </a:t>
            </a:r>
            <a:r>
              <a:rPr lang="en-US" altLang="en-US" sz="1800" dirty="0"/>
              <a:t>length</a:t>
            </a:r>
            <a:r>
              <a:rPr lang="en-US" altLang="en-US" sz="2000" dirty="0"/>
              <a:t> of the shortest path from </a:t>
            </a:r>
            <a:r>
              <a:rPr lang="en-US" altLang="en-US" sz="2000" dirty="0" err="1"/>
              <a:t>i</a:t>
            </a:r>
            <a:r>
              <a:rPr lang="en-US" altLang="en-US" sz="2000" dirty="0"/>
              <a:t> to j that uses      	only vertices in {1, …, k} for its internal vertices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B795A07-A12F-4A21-B142-60B1CF854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910" y="4138666"/>
            <a:ext cx="6982591" cy="42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M = M</a:t>
            </a:r>
            <a:r>
              <a:rPr lang="en-US" altLang="en-US" sz="2000" baseline="30000" dirty="0"/>
              <a:t>(0)</a:t>
            </a:r>
            <a:r>
              <a:rPr lang="en-US" altLang="en-US" sz="2000" dirty="0"/>
              <a:t>, M</a:t>
            </a:r>
            <a:r>
              <a:rPr lang="en-US" altLang="en-US" sz="2000" baseline="30000" dirty="0"/>
              <a:t>(n)</a:t>
            </a:r>
            <a:r>
              <a:rPr lang="en-US" altLang="en-US" sz="2000" dirty="0"/>
              <a:t> = the matrix for all-pairs shortest paths.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BE4A8D97-2361-469D-8EDC-583F3F380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961" y="4653445"/>
            <a:ext cx="7336117" cy="42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How do we compute M</a:t>
            </a:r>
            <a:r>
              <a:rPr lang="en-US" altLang="en-US" sz="2000" baseline="30000" dirty="0"/>
              <a:t>(k) </a:t>
            </a:r>
            <a:r>
              <a:rPr lang="en-US" altLang="en-US" sz="2000" dirty="0"/>
              <a:t>from M</a:t>
            </a:r>
            <a:r>
              <a:rPr lang="en-US" altLang="en-US" sz="2000" baseline="30000" dirty="0"/>
              <a:t>(k-1)</a:t>
            </a:r>
            <a:r>
              <a:rPr lang="en-US" altLang="en-US" sz="2000" dirty="0"/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F33034-444E-48A8-B37D-FDB262C4F3DB}"/>
              </a:ext>
            </a:extLst>
          </p:cNvPr>
          <p:cNvSpPr/>
          <p:nvPr/>
        </p:nvSpPr>
        <p:spPr>
          <a:xfrm>
            <a:off x="1997262" y="5108612"/>
            <a:ext cx="4961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baseline="30000" dirty="0">
                <a:solidFill>
                  <a:srgbClr val="FF0000"/>
                </a:solidFill>
              </a:rPr>
              <a:t>(k) </a:t>
            </a:r>
            <a:r>
              <a:rPr lang="en-US" altLang="en-US" dirty="0">
                <a:solidFill>
                  <a:srgbClr val="FF0000"/>
                </a:solidFill>
              </a:rPr>
              <a:t>= min{</a:t>
            </a:r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baseline="30000" dirty="0">
                <a:solidFill>
                  <a:srgbClr val="FF0000"/>
                </a:solidFill>
              </a:rPr>
              <a:t>(k-1)</a:t>
            </a:r>
            <a:r>
              <a:rPr lang="en-US" altLang="en-US" dirty="0">
                <a:solidFill>
                  <a:srgbClr val="FF0000"/>
                </a:solidFill>
              </a:rPr>
              <a:t>, </a:t>
            </a:r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ik</a:t>
            </a:r>
            <a:r>
              <a:rPr lang="en-US" altLang="en-US" baseline="30000" dirty="0">
                <a:solidFill>
                  <a:srgbClr val="FF0000"/>
                </a:solidFill>
              </a:rPr>
              <a:t>(k-1) </a:t>
            </a:r>
            <a:r>
              <a:rPr lang="en-US" altLang="en-US" dirty="0">
                <a:solidFill>
                  <a:srgbClr val="FF0000"/>
                </a:solidFill>
              </a:rPr>
              <a:t>+ </a:t>
            </a:r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kj</a:t>
            </a:r>
            <a:r>
              <a:rPr lang="en-US" altLang="en-US" baseline="30000" dirty="0">
                <a:solidFill>
                  <a:srgbClr val="FF0000"/>
                </a:solidFill>
              </a:rPr>
              <a:t>(k-1)</a:t>
            </a:r>
            <a:r>
              <a:rPr lang="en-US" altLang="en-US" dirty="0">
                <a:solidFill>
                  <a:srgbClr val="FF0000"/>
                </a:solidFill>
              </a:rPr>
              <a:t>}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D8D1EC16-1000-4157-98FB-96D60B4AF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266" y="5741866"/>
            <a:ext cx="7374574" cy="70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Thus, starting from M</a:t>
            </a:r>
            <a:r>
              <a:rPr lang="en-US" altLang="en-US" sz="2000" baseline="30000" dirty="0"/>
              <a:t>(0)</a:t>
            </a:r>
            <a:r>
              <a:rPr lang="en-US" altLang="en-US" sz="2000" dirty="0"/>
              <a:t>= M, we can compute M</a:t>
            </a:r>
            <a:r>
              <a:rPr lang="en-US" altLang="en-US" sz="2000" baseline="30000" dirty="0"/>
              <a:t>(1)</a:t>
            </a:r>
            <a:r>
              <a:rPr lang="en-US" altLang="en-US" sz="2000" dirty="0"/>
              <a:t>, M</a:t>
            </a:r>
            <a:r>
              <a:rPr lang="en-US" altLang="en-US" sz="2000" baseline="30000" dirty="0"/>
              <a:t>(2)</a:t>
            </a:r>
            <a:r>
              <a:rPr lang="en-US" altLang="en-US" sz="2000" dirty="0"/>
              <a:t>, …, M</a:t>
            </a:r>
            <a:r>
              <a:rPr lang="en-US" altLang="en-US" sz="2000" baseline="30000" dirty="0"/>
              <a:t>(n)</a:t>
            </a:r>
            <a:r>
              <a:rPr lang="en-US" altLang="en-US" sz="2000" dirty="0"/>
              <a:t>, where M</a:t>
            </a:r>
            <a:r>
              <a:rPr lang="en-US" altLang="en-US" sz="2000" baseline="30000" dirty="0"/>
              <a:t>(n)</a:t>
            </a:r>
            <a:r>
              <a:rPr lang="en-US" altLang="en-US" sz="2000" dirty="0"/>
              <a:t> gives all-pairs shortest paths. </a:t>
            </a:r>
          </a:p>
        </p:txBody>
      </p:sp>
    </p:spTree>
    <p:extLst>
      <p:ext uri="{BB962C8B-B14F-4D97-AF65-F5344CB8AC3E}">
        <p14:creationId xmlns:p14="http://schemas.microsoft.com/office/powerpoint/2010/main" val="817429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B2F837-A348-4A78-AA46-BC6321404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126" y="1748993"/>
            <a:ext cx="4535311" cy="29941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Floyd-</a:t>
            </a:r>
            <a:r>
              <a:rPr lang="en-US" altLang="en-US" sz="1600" dirty="0" err="1">
                <a:solidFill>
                  <a:srgbClr val="FF0000"/>
                </a:solidFill>
              </a:rPr>
              <a:t>Warshall</a:t>
            </a:r>
            <a:r>
              <a:rPr lang="en-US" altLang="en-US" sz="1600" dirty="0"/>
              <a:t>(M)</a:t>
            </a:r>
          </a:p>
          <a:p>
            <a:pPr marL="0" indent="0">
              <a:buNone/>
            </a:pPr>
            <a:r>
              <a:rPr lang="en-US" altLang="en-US" sz="1600" dirty="0"/>
              <a:t>1. M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= M;</a:t>
            </a:r>
            <a:r>
              <a:rPr lang="en-US" sz="1600" dirty="0"/>
              <a:t>  \\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(0)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for (k = 1; k ≤ n; k++) </a:t>
            </a:r>
          </a:p>
          <a:p>
            <a:pPr marL="0" indent="0">
              <a:buNone/>
            </a:pPr>
            <a:r>
              <a:rPr lang="en-US" sz="1600" dirty="0"/>
              <a:t>   \\ compute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(k)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] from M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altLang="en-US" sz="1600" dirty="0"/>
              <a:t>2.1  </a:t>
            </a:r>
            <a:r>
              <a:rPr lang="en-US" sz="1600" dirty="0"/>
              <a:t>for (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  <a:r>
              <a:rPr lang="en-US" sz="1600" dirty="0" err="1"/>
              <a:t>i</a:t>
            </a:r>
            <a:r>
              <a:rPr lang="en-US" sz="1600" dirty="0"/>
              <a:t> ≤ 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</a:p>
          <a:p>
            <a:pPr marL="0" indent="0">
              <a:buNone/>
            </a:pPr>
            <a:r>
              <a:rPr lang="en-US" altLang="en-US" sz="1600" dirty="0"/>
              <a:t>2.2    </a:t>
            </a:r>
            <a:r>
              <a:rPr lang="en-US" sz="1600" dirty="0"/>
              <a:t>for (j = 1; j ≤ n; </a:t>
            </a:r>
            <a:r>
              <a:rPr lang="en-US" sz="1600" dirty="0" err="1"/>
              <a:t>j++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altLang="en-US" sz="1600" dirty="0"/>
              <a:t>           if (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 &lt;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                 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600" dirty="0"/>
              <a:t>           else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3. return the matrix M</a:t>
            </a:r>
            <a:r>
              <a:rPr lang="en-US" altLang="en-US" sz="1600" baseline="30000" dirty="0"/>
              <a:t>(n)</a:t>
            </a:r>
            <a:r>
              <a:rPr lang="en-US" altLang="en-US" sz="1600" dirty="0"/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C8B124-9679-3328-8463-A2A222977AB3}"/>
              </a:ext>
            </a:extLst>
          </p:cNvPr>
          <p:cNvSpPr/>
          <p:nvPr/>
        </p:nvSpPr>
        <p:spPr>
          <a:xfrm>
            <a:off x="852042" y="5055346"/>
            <a:ext cx="4961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baseline="30000" dirty="0">
                <a:solidFill>
                  <a:srgbClr val="FF0000"/>
                </a:solidFill>
              </a:rPr>
              <a:t>(k) </a:t>
            </a:r>
            <a:r>
              <a:rPr lang="en-US" altLang="en-US" dirty="0">
                <a:solidFill>
                  <a:srgbClr val="FF0000"/>
                </a:solidFill>
              </a:rPr>
              <a:t>= min{</a:t>
            </a:r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baseline="30000" dirty="0">
                <a:solidFill>
                  <a:srgbClr val="FF0000"/>
                </a:solidFill>
              </a:rPr>
              <a:t>(k-1)</a:t>
            </a:r>
            <a:r>
              <a:rPr lang="en-US" altLang="en-US" dirty="0">
                <a:solidFill>
                  <a:srgbClr val="FF0000"/>
                </a:solidFill>
              </a:rPr>
              <a:t>, </a:t>
            </a:r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ik</a:t>
            </a:r>
            <a:r>
              <a:rPr lang="en-US" altLang="en-US" baseline="30000" dirty="0">
                <a:solidFill>
                  <a:srgbClr val="FF0000"/>
                </a:solidFill>
              </a:rPr>
              <a:t>(k-1) </a:t>
            </a:r>
            <a:r>
              <a:rPr lang="en-US" altLang="en-US" dirty="0">
                <a:solidFill>
                  <a:srgbClr val="FF0000"/>
                </a:solidFill>
              </a:rPr>
              <a:t>+ </a:t>
            </a:r>
            <a:r>
              <a:rPr lang="en-US" altLang="en-US" dirty="0" err="1">
                <a:solidFill>
                  <a:srgbClr val="FF0000"/>
                </a:solidFill>
              </a:rPr>
              <a:t>d</a:t>
            </a:r>
            <a:r>
              <a:rPr lang="en-US" altLang="en-US" baseline="-25000" dirty="0" err="1">
                <a:solidFill>
                  <a:srgbClr val="FF0000"/>
                </a:solidFill>
              </a:rPr>
              <a:t>kj</a:t>
            </a:r>
            <a:r>
              <a:rPr lang="en-US" altLang="en-US" baseline="30000" dirty="0">
                <a:solidFill>
                  <a:srgbClr val="FF0000"/>
                </a:solidFill>
              </a:rPr>
              <a:t>(k-1)</a:t>
            </a:r>
            <a:r>
              <a:rPr lang="en-US" altLang="en-US" dirty="0">
                <a:solidFill>
                  <a:srgbClr val="FF0000"/>
                </a:solidFill>
              </a:rPr>
              <a:t>}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6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C239B19-90B6-44E1-B53B-2595A2E5A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1694405"/>
            <a:ext cx="3038274" cy="150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matrix only gives the length of the shortest path for each vertex pair. </a:t>
            </a:r>
            <a:r>
              <a:rPr lang="en-US" altLang="en-US" sz="1800" dirty="0">
                <a:solidFill>
                  <a:srgbClr val="FF0000"/>
                </a:solidFill>
              </a:rPr>
              <a:t>How do we get the actual shortest path for each vertex pair?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E7F7841-915F-434F-A757-5BD9E5548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126" y="1748993"/>
            <a:ext cx="4535311" cy="29941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Floyd-</a:t>
            </a:r>
            <a:r>
              <a:rPr lang="en-US" altLang="en-US" sz="1600" dirty="0" err="1">
                <a:solidFill>
                  <a:srgbClr val="FF0000"/>
                </a:solidFill>
              </a:rPr>
              <a:t>Warshall</a:t>
            </a:r>
            <a:r>
              <a:rPr lang="en-US" altLang="en-US" sz="1600" dirty="0"/>
              <a:t>(M)</a:t>
            </a:r>
          </a:p>
          <a:p>
            <a:pPr marL="0" indent="0">
              <a:buNone/>
            </a:pPr>
            <a:r>
              <a:rPr lang="en-US" altLang="en-US" sz="1600" dirty="0"/>
              <a:t>1. M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= M;</a:t>
            </a:r>
            <a:r>
              <a:rPr lang="en-US" sz="1600" dirty="0"/>
              <a:t>  \\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(0)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for (k = 1; k ≤ n; k++) </a:t>
            </a:r>
          </a:p>
          <a:p>
            <a:pPr marL="0" indent="0">
              <a:buNone/>
            </a:pPr>
            <a:r>
              <a:rPr lang="en-US" sz="1600" dirty="0"/>
              <a:t>   \\ compute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(k)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] from M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altLang="en-US" sz="1600" dirty="0"/>
              <a:t>2.1  </a:t>
            </a:r>
            <a:r>
              <a:rPr lang="en-US" sz="1600" dirty="0"/>
              <a:t>for (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  <a:r>
              <a:rPr lang="en-US" sz="1600" dirty="0" err="1"/>
              <a:t>i</a:t>
            </a:r>
            <a:r>
              <a:rPr lang="en-US" sz="1600" dirty="0"/>
              <a:t> ≤ 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</a:p>
          <a:p>
            <a:pPr marL="0" indent="0">
              <a:buNone/>
            </a:pPr>
            <a:r>
              <a:rPr lang="en-US" altLang="en-US" sz="1600" dirty="0"/>
              <a:t>2.2    </a:t>
            </a:r>
            <a:r>
              <a:rPr lang="en-US" sz="1600" dirty="0"/>
              <a:t>for (j = 1; j ≤ n; </a:t>
            </a:r>
            <a:r>
              <a:rPr lang="en-US" sz="1600" dirty="0" err="1"/>
              <a:t>j++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altLang="en-US" sz="1600" dirty="0"/>
              <a:t>           if (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 &lt;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                 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600" dirty="0"/>
              <a:t>           else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3. return the matrix M</a:t>
            </a:r>
            <a:r>
              <a:rPr lang="en-US" altLang="en-US" sz="1600" baseline="30000" dirty="0"/>
              <a:t>(n)</a:t>
            </a:r>
            <a:r>
              <a:rPr lang="en-US" alt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5013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D1097-EDB7-6625-D964-5EA53EE4C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D14BF2B8-C64D-6BC8-2986-3976D0E62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FABE433-4C94-0D0A-8B32-6927AC127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7A284FF2-98B8-1D8E-9C66-9497DB297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1694405"/>
            <a:ext cx="3038274" cy="150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matrix only gives the length of the shortest path for each vertex pair. </a:t>
            </a:r>
            <a:r>
              <a:rPr lang="en-US" altLang="en-US" sz="1800" dirty="0">
                <a:solidFill>
                  <a:srgbClr val="FF0000"/>
                </a:solidFill>
              </a:rPr>
              <a:t>How do we get the actual shortest path for each vertex pair?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61DD72DB-4730-71A4-2FBD-0D41CC8CB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3203257"/>
            <a:ext cx="2777016" cy="175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another group of matrices </a:t>
            </a:r>
            <a:r>
              <a:rPr lang="en-US" altLang="en-US" sz="1800" dirty="0">
                <a:solidFill>
                  <a:srgbClr val="FF0000"/>
                </a:solidFill>
              </a:rPr>
              <a:t>P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 = [</a:t>
            </a:r>
            <a:r>
              <a:rPr lang="en-US" altLang="en-US" sz="1800" dirty="0" err="1">
                <a:solidFill>
                  <a:srgbClr val="FF0000"/>
                </a:solidFill>
              </a:rPr>
              <a:t>p</a:t>
            </a:r>
            <a:r>
              <a:rPr lang="en-US" altLang="en-US" sz="18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]</a:t>
            </a:r>
            <a:r>
              <a:rPr lang="en-US" altLang="en-US" sz="1800" dirty="0"/>
              <a:t>, where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 is the vertex right before j on the shortest path from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to j for the matrix M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. 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B66E62E-CCBC-0A18-0634-FB8DD2899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126" y="1748993"/>
            <a:ext cx="4535311" cy="29941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Floyd-</a:t>
            </a:r>
            <a:r>
              <a:rPr lang="en-US" altLang="en-US" sz="1600" dirty="0" err="1">
                <a:solidFill>
                  <a:srgbClr val="FF0000"/>
                </a:solidFill>
              </a:rPr>
              <a:t>Warshall</a:t>
            </a:r>
            <a:r>
              <a:rPr lang="en-US" altLang="en-US" sz="1600" dirty="0"/>
              <a:t>(M)</a:t>
            </a:r>
          </a:p>
          <a:p>
            <a:pPr marL="0" indent="0">
              <a:buNone/>
            </a:pPr>
            <a:r>
              <a:rPr lang="en-US" altLang="en-US" sz="1600" dirty="0"/>
              <a:t>1. M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= M;</a:t>
            </a:r>
            <a:r>
              <a:rPr lang="en-US" sz="1600" dirty="0"/>
              <a:t>  \\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(0)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for (k = 1; k ≤ n; k++) </a:t>
            </a:r>
          </a:p>
          <a:p>
            <a:pPr marL="0" indent="0">
              <a:buNone/>
            </a:pPr>
            <a:r>
              <a:rPr lang="en-US" sz="1600" dirty="0"/>
              <a:t>   \\ compute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(k)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] from M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altLang="en-US" sz="1600" dirty="0"/>
              <a:t>2.1  </a:t>
            </a:r>
            <a:r>
              <a:rPr lang="en-US" sz="1600" dirty="0"/>
              <a:t>for (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  <a:r>
              <a:rPr lang="en-US" sz="1600" dirty="0" err="1"/>
              <a:t>i</a:t>
            </a:r>
            <a:r>
              <a:rPr lang="en-US" sz="1600" dirty="0"/>
              <a:t> ≤ 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</a:p>
          <a:p>
            <a:pPr marL="0" indent="0">
              <a:buNone/>
            </a:pPr>
            <a:r>
              <a:rPr lang="en-US" altLang="en-US" sz="1600" dirty="0"/>
              <a:t>2.2    </a:t>
            </a:r>
            <a:r>
              <a:rPr lang="en-US" sz="1600" dirty="0"/>
              <a:t>for (j = 1; j ≤ n; </a:t>
            </a:r>
            <a:r>
              <a:rPr lang="en-US" sz="1600" dirty="0" err="1"/>
              <a:t>j++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altLang="en-US" sz="1600" dirty="0"/>
              <a:t>           if (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 &lt;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                 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600" dirty="0"/>
              <a:t>           else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3. return the matrix M</a:t>
            </a:r>
            <a:r>
              <a:rPr lang="en-US" altLang="en-US" sz="1600" baseline="30000" dirty="0"/>
              <a:t>(n)</a:t>
            </a:r>
            <a:r>
              <a:rPr lang="en-US" alt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3074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C239B19-90B6-44E1-B53B-2595A2E5A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1694405"/>
            <a:ext cx="3038274" cy="150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matrix only gives the length of the shortest path for each vertex pair. </a:t>
            </a:r>
            <a:r>
              <a:rPr lang="en-US" altLang="en-US" sz="1800" dirty="0">
                <a:solidFill>
                  <a:srgbClr val="FF0000"/>
                </a:solidFill>
              </a:rPr>
              <a:t>How do we get the actual shortest path for each vertex pair?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A86CB0C-15B1-467C-9EE6-BFBA5FB9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3203257"/>
            <a:ext cx="2777016" cy="175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another group of matrices </a:t>
            </a:r>
            <a:r>
              <a:rPr lang="en-US" altLang="en-US" sz="1800" dirty="0">
                <a:solidFill>
                  <a:srgbClr val="FF0000"/>
                </a:solidFill>
              </a:rPr>
              <a:t>P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 = [</a:t>
            </a:r>
            <a:r>
              <a:rPr lang="en-US" altLang="en-US" sz="1800" dirty="0" err="1">
                <a:solidFill>
                  <a:srgbClr val="FF0000"/>
                </a:solidFill>
              </a:rPr>
              <a:t>p</a:t>
            </a:r>
            <a:r>
              <a:rPr lang="en-US" altLang="en-US" sz="18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]</a:t>
            </a:r>
            <a:r>
              <a:rPr lang="en-US" altLang="en-US" sz="1800" dirty="0"/>
              <a:t>, where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 is the vertex right before j on the shortest path from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to j for the matrix M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. 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EDE4627-F998-4F6A-AC28-8C199A7E4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126" y="1748993"/>
            <a:ext cx="4535311" cy="29941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Floyd-</a:t>
            </a:r>
            <a:r>
              <a:rPr lang="en-US" altLang="en-US" sz="1600" dirty="0" err="1">
                <a:solidFill>
                  <a:srgbClr val="FF0000"/>
                </a:solidFill>
              </a:rPr>
              <a:t>Warshall</a:t>
            </a:r>
            <a:r>
              <a:rPr lang="en-US" altLang="en-US" sz="1600" dirty="0"/>
              <a:t>(M)</a:t>
            </a:r>
          </a:p>
          <a:p>
            <a:pPr marL="0" indent="0">
              <a:buNone/>
            </a:pPr>
            <a:r>
              <a:rPr lang="en-US" altLang="en-US" sz="1600" dirty="0"/>
              <a:t>1. M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= M;</a:t>
            </a:r>
            <a:r>
              <a:rPr lang="en-US" sz="1600" dirty="0"/>
              <a:t>  \\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(0)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for (k = 1; k ≤ n; k++) </a:t>
            </a:r>
          </a:p>
          <a:p>
            <a:pPr marL="0" indent="0">
              <a:buNone/>
            </a:pPr>
            <a:r>
              <a:rPr lang="en-US" sz="1600" dirty="0"/>
              <a:t>   \\ compute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(k)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] from M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altLang="en-US" sz="1600" dirty="0"/>
              <a:t>2.1  </a:t>
            </a:r>
            <a:r>
              <a:rPr lang="en-US" sz="1600" dirty="0"/>
              <a:t>for (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  <a:r>
              <a:rPr lang="en-US" sz="1600" dirty="0" err="1"/>
              <a:t>i</a:t>
            </a:r>
            <a:r>
              <a:rPr lang="en-US" sz="1600" dirty="0"/>
              <a:t> ≤ 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</a:p>
          <a:p>
            <a:pPr marL="0" indent="0">
              <a:buNone/>
            </a:pPr>
            <a:r>
              <a:rPr lang="en-US" altLang="en-US" sz="1600" dirty="0"/>
              <a:t>2.2    </a:t>
            </a:r>
            <a:r>
              <a:rPr lang="en-US" sz="1600" dirty="0"/>
              <a:t>for (j = 1; j ≤ n; </a:t>
            </a:r>
            <a:r>
              <a:rPr lang="en-US" sz="1600" dirty="0" err="1"/>
              <a:t>j++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altLang="en-US" sz="1600" dirty="0"/>
              <a:t>           if (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 &lt;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                 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600" dirty="0"/>
              <a:t>           else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3. return the matrix M</a:t>
            </a:r>
            <a:r>
              <a:rPr lang="en-US" altLang="en-US" sz="1600" baseline="30000" dirty="0"/>
              <a:t>(n)</a:t>
            </a:r>
            <a:r>
              <a:rPr lang="en-US" altLang="en-US" sz="1600" dirty="0"/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120ED1-85A3-B9A0-8E9E-75AA1B60CF0C}"/>
              </a:ext>
            </a:extLst>
          </p:cNvPr>
          <p:cNvGrpSpPr/>
          <p:nvPr/>
        </p:nvGrpSpPr>
        <p:grpSpPr>
          <a:xfrm>
            <a:off x="5827572" y="4944792"/>
            <a:ext cx="2670627" cy="1655873"/>
            <a:chOff x="5707928" y="4987522"/>
            <a:chExt cx="2670627" cy="1655873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66094CC-89E0-EF9F-0D7D-A3BD73F30BB6}"/>
                </a:ext>
              </a:extLst>
            </p:cNvPr>
            <p:cNvSpPr/>
            <p:nvPr/>
          </p:nvSpPr>
          <p:spPr>
            <a:xfrm>
              <a:off x="5742774" y="5470922"/>
              <a:ext cx="1965533" cy="545317"/>
            </a:xfrm>
            <a:custGeom>
              <a:avLst/>
              <a:gdLst>
                <a:gd name="connsiteX0" fmla="*/ 0 w 1965533"/>
                <a:gd name="connsiteY0" fmla="*/ 545317 h 545317"/>
                <a:gd name="connsiteX1" fmla="*/ 256374 w 1965533"/>
                <a:gd name="connsiteY1" fmla="*/ 323127 h 545317"/>
                <a:gd name="connsiteX2" fmla="*/ 726392 w 1965533"/>
                <a:gd name="connsiteY2" fmla="*/ 357310 h 545317"/>
                <a:gd name="connsiteX3" fmla="*/ 1093862 w 1965533"/>
                <a:gd name="connsiteY3" fmla="*/ 374401 h 545317"/>
                <a:gd name="connsiteX4" fmla="*/ 1410056 w 1965533"/>
                <a:gd name="connsiteY4" fmla="*/ 6932 h 545317"/>
                <a:gd name="connsiteX5" fmla="*/ 1965533 w 1965533"/>
                <a:gd name="connsiteY5" fmla="*/ 169302 h 54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5533" h="545317">
                  <a:moveTo>
                    <a:pt x="0" y="545317"/>
                  </a:moveTo>
                  <a:cubicBezTo>
                    <a:pt x="67654" y="449889"/>
                    <a:pt x="135309" y="354462"/>
                    <a:pt x="256374" y="323127"/>
                  </a:cubicBezTo>
                  <a:cubicBezTo>
                    <a:pt x="377439" y="291792"/>
                    <a:pt x="586811" y="348764"/>
                    <a:pt x="726392" y="357310"/>
                  </a:cubicBezTo>
                  <a:cubicBezTo>
                    <a:pt x="865973" y="365856"/>
                    <a:pt x="979918" y="432797"/>
                    <a:pt x="1093862" y="374401"/>
                  </a:cubicBezTo>
                  <a:cubicBezTo>
                    <a:pt x="1207806" y="316005"/>
                    <a:pt x="1264778" y="41115"/>
                    <a:pt x="1410056" y="6932"/>
                  </a:cubicBezTo>
                  <a:cubicBezTo>
                    <a:pt x="1555334" y="-27251"/>
                    <a:pt x="1760433" y="71025"/>
                    <a:pt x="1965533" y="169302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4B5350C-5A58-0DAA-D237-D0DDD4FB96CE}"/>
                </a:ext>
              </a:extLst>
            </p:cNvPr>
            <p:cNvCxnSpPr/>
            <p:nvPr/>
          </p:nvCxnSpPr>
          <p:spPr>
            <a:xfrm flipV="1">
              <a:off x="7708307" y="5452217"/>
              <a:ext cx="367469" cy="196553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F1EB83A-9EAD-6D16-EDA6-E63C5140C9F7}"/>
                </a:ext>
              </a:extLst>
            </p:cNvPr>
            <p:cNvSpPr txBox="1"/>
            <p:nvPr/>
          </p:nvSpPr>
          <p:spPr>
            <a:xfrm>
              <a:off x="5728974" y="6016239"/>
              <a:ext cx="2263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i</a:t>
              </a:r>
              <a:endParaRPr lang="en-US" sz="14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FAE64E4-4E7A-64A7-3C85-84B14C0452FE}"/>
                </a:ext>
              </a:extLst>
            </p:cNvPr>
            <p:cNvSpPr/>
            <p:nvPr/>
          </p:nvSpPr>
          <p:spPr>
            <a:xfrm rot="1912365">
              <a:off x="5707928" y="5996891"/>
              <a:ext cx="69692" cy="76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29FDCDC-EFB1-479D-1941-51A1698737F4}"/>
                </a:ext>
              </a:extLst>
            </p:cNvPr>
            <p:cNvSpPr/>
            <p:nvPr/>
          </p:nvSpPr>
          <p:spPr>
            <a:xfrm rot="1912365">
              <a:off x="7673461" y="5616019"/>
              <a:ext cx="69692" cy="76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AB44F38-E0E8-73B0-D444-6AE7A5B4523B}"/>
                </a:ext>
              </a:extLst>
            </p:cNvPr>
            <p:cNvSpPr/>
            <p:nvPr/>
          </p:nvSpPr>
          <p:spPr>
            <a:xfrm rot="1912365">
              <a:off x="8062302" y="5408861"/>
              <a:ext cx="69692" cy="76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A6E42F-1F42-1C96-D792-7F0E36ACD83D}"/>
                </a:ext>
              </a:extLst>
            </p:cNvPr>
            <p:cNvSpPr txBox="1"/>
            <p:nvPr/>
          </p:nvSpPr>
          <p:spPr>
            <a:xfrm>
              <a:off x="8142593" y="5163145"/>
              <a:ext cx="2359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j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730537B-06B6-0C7F-76C3-8A6158C9C8D0}"/>
                </a:ext>
              </a:extLst>
            </p:cNvPr>
            <p:cNvSpPr txBox="1"/>
            <p:nvPr/>
          </p:nvSpPr>
          <p:spPr>
            <a:xfrm>
              <a:off x="7503355" y="4987522"/>
              <a:ext cx="4972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p</a:t>
              </a:r>
              <a:r>
                <a:rPr lang="en-US" sz="1400" baseline="-25000" dirty="0" err="1"/>
                <a:t>ij</a:t>
              </a:r>
              <a:r>
                <a:rPr lang="en-US" sz="1400" baseline="30000" dirty="0"/>
                <a:t>(k)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9B7C192-6009-3CF3-5591-2766B64948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06718" y="5293766"/>
              <a:ext cx="45263" cy="26157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61987D3-9F64-5DAF-4A9F-33F849B9B52A}"/>
                </a:ext>
              </a:extLst>
            </p:cNvPr>
            <p:cNvSpPr txBox="1"/>
            <p:nvPr/>
          </p:nvSpPr>
          <p:spPr>
            <a:xfrm>
              <a:off x="6304694" y="6120175"/>
              <a:ext cx="197682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C000"/>
                  </a:solidFill>
                </a:rPr>
                <a:t>the path of length </a:t>
              </a:r>
              <a:r>
                <a:rPr lang="en-US" sz="1400" dirty="0" err="1">
                  <a:solidFill>
                    <a:srgbClr val="FFC000"/>
                  </a:solidFill>
                </a:rPr>
                <a:t>d</a:t>
              </a:r>
              <a:r>
                <a:rPr lang="en-US" sz="1400" baseline="-25000" dirty="0" err="1">
                  <a:solidFill>
                    <a:srgbClr val="FFC000"/>
                  </a:solidFill>
                </a:rPr>
                <a:t>ij</a:t>
              </a:r>
              <a:r>
                <a:rPr lang="en-US" sz="1400" baseline="30000" dirty="0">
                  <a:solidFill>
                    <a:srgbClr val="FFC000"/>
                  </a:solidFill>
                </a:rPr>
                <a:t>(k)</a:t>
              </a:r>
            </a:p>
            <a:p>
              <a:r>
                <a:rPr lang="en-US" sz="1400" dirty="0">
                  <a:solidFill>
                    <a:srgbClr val="FFC000"/>
                  </a:solidFill>
                </a:rPr>
                <a:t>connecting </a:t>
              </a:r>
              <a:r>
                <a:rPr lang="en-US" sz="1400" dirty="0" err="1">
                  <a:solidFill>
                    <a:srgbClr val="FFC000"/>
                  </a:solidFill>
                </a:rPr>
                <a:t>i</a:t>
              </a:r>
              <a:r>
                <a:rPr lang="en-US" sz="1400" dirty="0">
                  <a:solidFill>
                    <a:srgbClr val="FFC000"/>
                  </a:solidFill>
                </a:rPr>
                <a:t> and j.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8188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C239B19-90B6-44E1-B53B-2595A2E5A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1694405"/>
            <a:ext cx="3038274" cy="150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matrix only gives the length of the shortest path for each vertex pair. </a:t>
            </a:r>
            <a:r>
              <a:rPr lang="en-US" altLang="en-US" sz="1800" dirty="0">
                <a:solidFill>
                  <a:srgbClr val="FF0000"/>
                </a:solidFill>
              </a:rPr>
              <a:t>How do we get the actual shortest path for each vertex pair?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A86CB0C-15B1-467C-9EE6-BFBA5FB9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3203257"/>
            <a:ext cx="2777016" cy="175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another group of matrices </a:t>
            </a:r>
            <a:r>
              <a:rPr lang="en-US" altLang="en-US" sz="1800" dirty="0">
                <a:solidFill>
                  <a:srgbClr val="FF0000"/>
                </a:solidFill>
              </a:rPr>
              <a:t>P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 = [</a:t>
            </a:r>
            <a:r>
              <a:rPr lang="en-US" altLang="en-US" sz="1800" dirty="0" err="1">
                <a:solidFill>
                  <a:srgbClr val="FF0000"/>
                </a:solidFill>
              </a:rPr>
              <a:t>p</a:t>
            </a:r>
            <a:r>
              <a:rPr lang="en-US" altLang="en-US" sz="18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]</a:t>
            </a:r>
            <a:r>
              <a:rPr lang="en-US" altLang="en-US" sz="1800" dirty="0"/>
              <a:t>, where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 is the vertex right before j on the shortest path from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to j for the matrix M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. 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466BA6F-B32B-480A-A061-915B9600B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522" y="4921869"/>
            <a:ext cx="4620915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For P</a:t>
            </a:r>
            <a:r>
              <a:rPr lang="en-US" altLang="en-US" sz="1800" baseline="30000" dirty="0"/>
              <a:t>(0)</a:t>
            </a:r>
            <a:r>
              <a:rPr lang="en-US" altLang="en-US" sz="1800" dirty="0"/>
              <a:t> = [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(0)</a:t>
            </a:r>
            <a:r>
              <a:rPr lang="en-US" altLang="en-US" sz="1800" dirty="0"/>
              <a:t>],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(0) </a:t>
            </a:r>
            <a:r>
              <a:rPr lang="en-US" altLang="en-US" sz="1800" dirty="0"/>
              <a:t>=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if [</a:t>
            </a:r>
            <a:r>
              <a:rPr lang="en-US" altLang="en-US" sz="1800" dirty="0" err="1"/>
              <a:t>i</a:t>
            </a:r>
            <a:r>
              <a:rPr lang="en-US" altLang="en-US" sz="1800" dirty="0"/>
              <a:t>, j] is an edge, and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(0) </a:t>
            </a:r>
            <a:r>
              <a:rPr lang="en-US" altLang="en-US" sz="1800" dirty="0"/>
              <a:t>= NIL otherwise.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853629-C033-36DA-068A-43173C665CEC}"/>
              </a:ext>
            </a:extLst>
          </p:cNvPr>
          <p:cNvGrpSpPr/>
          <p:nvPr/>
        </p:nvGrpSpPr>
        <p:grpSpPr>
          <a:xfrm>
            <a:off x="5827572" y="4944792"/>
            <a:ext cx="2670627" cy="1655873"/>
            <a:chOff x="5707928" y="4987522"/>
            <a:chExt cx="2670627" cy="1655873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F61DEFB-00BF-BBF2-0BE5-C768840FB282}"/>
                </a:ext>
              </a:extLst>
            </p:cNvPr>
            <p:cNvSpPr/>
            <p:nvPr/>
          </p:nvSpPr>
          <p:spPr>
            <a:xfrm>
              <a:off x="5742774" y="5470922"/>
              <a:ext cx="1965533" cy="545317"/>
            </a:xfrm>
            <a:custGeom>
              <a:avLst/>
              <a:gdLst>
                <a:gd name="connsiteX0" fmla="*/ 0 w 1965533"/>
                <a:gd name="connsiteY0" fmla="*/ 545317 h 545317"/>
                <a:gd name="connsiteX1" fmla="*/ 256374 w 1965533"/>
                <a:gd name="connsiteY1" fmla="*/ 323127 h 545317"/>
                <a:gd name="connsiteX2" fmla="*/ 726392 w 1965533"/>
                <a:gd name="connsiteY2" fmla="*/ 357310 h 545317"/>
                <a:gd name="connsiteX3" fmla="*/ 1093862 w 1965533"/>
                <a:gd name="connsiteY3" fmla="*/ 374401 h 545317"/>
                <a:gd name="connsiteX4" fmla="*/ 1410056 w 1965533"/>
                <a:gd name="connsiteY4" fmla="*/ 6932 h 545317"/>
                <a:gd name="connsiteX5" fmla="*/ 1965533 w 1965533"/>
                <a:gd name="connsiteY5" fmla="*/ 169302 h 54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5533" h="545317">
                  <a:moveTo>
                    <a:pt x="0" y="545317"/>
                  </a:moveTo>
                  <a:cubicBezTo>
                    <a:pt x="67654" y="449889"/>
                    <a:pt x="135309" y="354462"/>
                    <a:pt x="256374" y="323127"/>
                  </a:cubicBezTo>
                  <a:cubicBezTo>
                    <a:pt x="377439" y="291792"/>
                    <a:pt x="586811" y="348764"/>
                    <a:pt x="726392" y="357310"/>
                  </a:cubicBezTo>
                  <a:cubicBezTo>
                    <a:pt x="865973" y="365856"/>
                    <a:pt x="979918" y="432797"/>
                    <a:pt x="1093862" y="374401"/>
                  </a:cubicBezTo>
                  <a:cubicBezTo>
                    <a:pt x="1207806" y="316005"/>
                    <a:pt x="1264778" y="41115"/>
                    <a:pt x="1410056" y="6932"/>
                  </a:cubicBezTo>
                  <a:cubicBezTo>
                    <a:pt x="1555334" y="-27251"/>
                    <a:pt x="1760433" y="71025"/>
                    <a:pt x="1965533" y="169302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ED05822-721B-314A-2008-46144D1A6F1E}"/>
                </a:ext>
              </a:extLst>
            </p:cNvPr>
            <p:cNvCxnSpPr/>
            <p:nvPr/>
          </p:nvCxnSpPr>
          <p:spPr>
            <a:xfrm flipV="1">
              <a:off x="7708307" y="5452217"/>
              <a:ext cx="367469" cy="196553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DE4E534-E40B-4182-C080-C64F50CB0B47}"/>
                </a:ext>
              </a:extLst>
            </p:cNvPr>
            <p:cNvSpPr txBox="1"/>
            <p:nvPr/>
          </p:nvSpPr>
          <p:spPr>
            <a:xfrm>
              <a:off x="5728974" y="6016239"/>
              <a:ext cx="2263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i</a:t>
              </a:r>
              <a:endParaRPr lang="en-US" sz="14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B9B5A6B-0500-7ACB-B9A0-C02535EF57BE}"/>
                </a:ext>
              </a:extLst>
            </p:cNvPr>
            <p:cNvSpPr/>
            <p:nvPr/>
          </p:nvSpPr>
          <p:spPr>
            <a:xfrm rot="1912365">
              <a:off x="5707928" y="5996891"/>
              <a:ext cx="69692" cy="76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9795A5D-BDF5-AC49-E5BA-F01F16E38CC9}"/>
                </a:ext>
              </a:extLst>
            </p:cNvPr>
            <p:cNvSpPr/>
            <p:nvPr/>
          </p:nvSpPr>
          <p:spPr>
            <a:xfrm rot="1912365">
              <a:off x="7673461" y="5616019"/>
              <a:ext cx="69692" cy="76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81692F2-A85D-EB67-1A5A-19DFF802ED88}"/>
                </a:ext>
              </a:extLst>
            </p:cNvPr>
            <p:cNvSpPr/>
            <p:nvPr/>
          </p:nvSpPr>
          <p:spPr>
            <a:xfrm rot="1912365">
              <a:off x="8062302" y="5408861"/>
              <a:ext cx="69692" cy="76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B649D90-6A0F-88B7-9119-C1903005FD96}"/>
                </a:ext>
              </a:extLst>
            </p:cNvPr>
            <p:cNvSpPr txBox="1"/>
            <p:nvPr/>
          </p:nvSpPr>
          <p:spPr>
            <a:xfrm>
              <a:off x="8142593" y="5163145"/>
              <a:ext cx="2359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j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833A326-2B5A-D687-8987-E20BB0A5BC66}"/>
                </a:ext>
              </a:extLst>
            </p:cNvPr>
            <p:cNvSpPr txBox="1"/>
            <p:nvPr/>
          </p:nvSpPr>
          <p:spPr>
            <a:xfrm>
              <a:off x="7503355" y="4987522"/>
              <a:ext cx="4972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p</a:t>
              </a:r>
              <a:r>
                <a:rPr lang="en-US" sz="1400" baseline="-25000" dirty="0" err="1"/>
                <a:t>ij</a:t>
              </a:r>
              <a:r>
                <a:rPr lang="en-US" sz="1400" baseline="30000" dirty="0"/>
                <a:t>(k)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DD79408-153B-4FD5-D91C-F66EB27B83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06718" y="5293766"/>
              <a:ext cx="45263" cy="26157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B44998-12DA-3B09-1CF0-AFF4802D8ACE}"/>
                </a:ext>
              </a:extLst>
            </p:cNvPr>
            <p:cNvSpPr txBox="1"/>
            <p:nvPr/>
          </p:nvSpPr>
          <p:spPr>
            <a:xfrm>
              <a:off x="6304694" y="6120175"/>
              <a:ext cx="197682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C000"/>
                  </a:solidFill>
                </a:rPr>
                <a:t>the path of length </a:t>
              </a:r>
              <a:r>
                <a:rPr lang="en-US" sz="1400" dirty="0" err="1">
                  <a:solidFill>
                    <a:srgbClr val="FFC000"/>
                  </a:solidFill>
                </a:rPr>
                <a:t>d</a:t>
              </a:r>
              <a:r>
                <a:rPr lang="en-US" sz="1400" baseline="-25000" dirty="0" err="1">
                  <a:solidFill>
                    <a:srgbClr val="FFC000"/>
                  </a:solidFill>
                </a:rPr>
                <a:t>ij</a:t>
              </a:r>
              <a:r>
                <a:rPr lang="en-US" sz="1400" baseline="30000" dirty="0">
                  <a:solidFill>
                    <a:srgbClr val="FFC000"/>
                  </a:solidFill>
                </a:rPr>
                <a:t>(k)</a:t>
              </a:r>
            </a:p>
            <a:p>
              <a:r>
                <a:rPr lang="en-US" sz="1400" dirty="0">
                  <a:solidFill>
                    <a:srgbClr val="FFC000"/>
                  </a:solidFill>
                </a:rPr>
                <a:t>connecting </a:t>
              </a:r>
              <a:r>
                <a:rPr lang="en-US" sz="1400" dirty="0" err="1">
                  <a:solidFill>
                    <a:srgbClr val="FFC000"/>
                  </a:solidFill>
                </a:rPr>
                <a:t>i</a:t>
              </a:r>
              <a:r>
                <a:rPr lang="en-US" sz="1400" dirty="0">
                  <a:solidFill>
                    <a:srgbClr val="FFC000"/>
                  </a:solidFill>
                </a:rPr>
                <a:t> and j.</a:t>
              </a:r>
            </a:p>
          </p:txBody>
        </p:sp>
      </p:grpSp>
      <p:sp>
        <p:nvSpPr>
          <p:cNvPr id="19" name="Rectangle 3">
            <a:extLst>
              <a:ext uri="{FF2B5EF4-FFF2-40B4-BE49-F238E27FC236}">
                <a16:creationId xmlns:a16="http://schemas.microsoft.com/office/drawing/2014/main" id="{4D38D3B3-3FCB-5A6F-2CBE-125419CB2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126" y="1748993"/>
            <a:ext cx="4535311" cy="29941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Floyd-</a:t>
            </a:r>
            <a:r>
              <a:rPr lang="en-US" altLang="en-US" sz="1600" dirty="0" err="1">
                <a:solidFill>
                  <a:srgbClr val="FF0000"/>
                </a:solidFill>
              </a:rPr>
              <a:t>Warshall</a:t>
            </a:r>
            <a:r>
              <a:rPr lang="en-US" altLang="en-US" sz="1600" dirty="0"/>
              <a:t>(M)</a:t>
            </a:r>
          </a:p>
          <a:p>
            <a:pPr marL="0" indent="0">
              <a:buNone/>
            </a:pPr>
            <a:r>
              <a:rPr lang="en-US" altLang="en-US" sz="1600" dirty="0"/>
              <a:t>1. M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= M</a:t>
            </a:r>
            <a:r>
              <a:rPr lang="en-US" sz="1600" dirty="0"/>
              <a:t>;  </a:t>
            </a:r>
            <a:r>
              <a:rPr lang="en-US" sz="1600" dirty="0">
                <a:solidFill>
                  <a:srgbClr val="FF0000"/>
                </a:solidFill>
              </a:rPr>
              <a:t>initialize </a:t>
            </a:r>
            <a:r>
              <a:rPr lang="en-US" altLang="en-US" sz="1600" dirty="0">
                <a:solidFill>
                  <a:srgbClr val="FF0000"/>
                </a:solidFill>
              </a:rPr>
              <a:t>P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(0)</a:t>
            </a:r>
            <a:r>
              <a:rPr lang="en-US" altLang="en-US" sz="1600" dirty="0"/>
              <a:t>;</a:t>
            </a:r>
            <a:r>
              <a:rPr lang="en-US" sz="1600" dirty="0"/>
              <a:t>  \\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(0)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for (k = 1; k ≤ n; k++) </a:t>
            </a:r>
          </a:p>
          <a:p>
            <a:pPr marL="0" indent="0">
              <a:buNone/>
            </a:pPr>
            <a:r>
              <a:rPr lang="en-US" sz="1600" dirty="0"/>
              <a:t>   \\ compute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(k)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] from M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altLang="en-US" sz="1600" dirty="0"/>
              <a:t>2.1  </a:t>
            </a:r>
            <a:r>
              <a:rPr lang="en-US" sz="1600" dirty="0"/>
              <a:t>for (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  <a:r>
              <a:rPr lang="en-US" sz="1600" dirty="0" err="1"/>
              <a:t>i</a:t>
            </a:r>
            <a:r>
              <a:rPr lang="en-US" sz="1600" dirty="0"/>
              <a:t> ≤ 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</a:p>
          <a:p>
            <a:pPr marL="0" indent="0">
              <a:buNone/>
            </a:pPr>
            <a:r>
              <a:rPr lang="en-US" altLang="en-US" sz="1600" dirty="0"/>
              <a:t>2.2    </a:t>
            </a:r>
            <a:r>
              <a:rPr lang="en-US" sz="1600" dirty="0"/>
              <a:t>for (j = 1; j ≤ n; </a:t>
            </a:r>
            <a:r>
              <a:rPr lang="en-US" sz="1600" dirty="0" err="1"/>
              <a:t>j++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altLang="en-US" sz="1600" dirty="0"/>
              <a:t>           if (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 &lt;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                 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600" dirty="0"/>
              <a:t>           else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</a:p>
          <a:p>
            <a:pPr marL="0" indent="0">
              <a:buNone/>
            </a:pPr>
            <a:r>
              <a:rPr lang="en-US" altLang="en-US" sz="1600" dirty="0"/>
              <a:t>3. Return the matrix M</a:t>
            </a:r>
            <a:r>
              <a:rPr lang="en-US" altLang="en-US" sz="1600" baseline="30000" dirty="0"/>
              <a:t>(n)</a:t>
            </a:r>
            <a:r>
              <a:rPr lang="en-US" alt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4584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8C626B3-510B-417A-88B8-5FD634CC1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126" y="1748993"/>
            <a:ext cx="4535311" cy="29941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Floyd-</a:t>
            </a:r>
            <a:r>
              <a:rPr lang="en-US" altLang="en-US" sz="1600" dirty="0" err="1">
                <a:solidFill>
                  <a:srgbClr val="FF0000"/>
                </a:solidFill>
              </a:rPr>
              <a:t>Warshall</a:t>
            </a:r>
            <a:r>
              <a:rPr lang="en-US" altLang="en-US" sz="1600" dirty="0"/>
              <a:t>(M)</a:t>
            </a:r>
          </a:p>
          <a:p>
            <a:pPr marL="0" indent="0">
              <a:buNone/>
            </a:pPr>
            <a:r>
              <a:rPr lang="en-US" altLang="en-US" sz="1600" dirty="0"/>
              <a:t>1. M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= M</a:t>
            </a:r>
            <a:r>
              <a:rPr lang="en-US" sz="1600" dirty="0"/>
              <a:t>;  </a:t>
            </a:r>
            <a:r>
              <a:rPr lang="en-US" sz="1600" dirty="0">
                <a:solidFill>
                  <a:srgbClr val="FF0000"/>
                </a:solidFill>
              </a:rPr>
              <a:t>initialize </a:t>
            </a:r>
            <a:r>
              <a:rPr lang="en-US" altLang="en-US" sz="1600" dirty="0">
                <a:solidFill>
                  <a:srgbClr val="FF0000"/>
                </a:solidFill>
              </a:rPr>
              <a:t>P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(0)</a:t>
            </a:r>
            <a:r>
              <a:rPr lang="en-US" altLang="en-US" sz="1600" dirty="0"/>
              <a:t>;</a:t>
            </a:r>
            <a:r>
              <a:rPr lang="en-US" sz="1600" dirty="0"/>
              <a:t>  \\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(0)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for (k = 1; k ≤ n; k++) </a:t>
            </a:r>
          </a:p>
          <a:p>
            <a:pPr marL="0" indent="0">
              <a:buNone/>
            </a:pPr>
            <a:r>
              <a:rPr lang="en-US" sz="1600" dirty="0"/>
              <a:t>   \\ compute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(k)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] from M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altLang="en-US" sz="1600" dirty="0"/>
              <a:t>2.1  </a:t>
            </a:r>
            <a:r>
              <a:rPr lang="en-US" sz="1600" dirty="0"/>
              <a:t>for (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  <a:r>
              <a:rPr lang="en-US" sz="1600" dirty="0" err="1"/>
              <a:t>i</a:t>
            </a:r>
            <a:r>
              <a:rPr lang="en-US" sz="1600" dirty="0"/>
              <a:t> ≤ 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</a:p>
          <a:p>
            <a:pPr marL="0" indent="0">
              <a:buNone/>
            </a:pPr>
            <a:r>
              <a:rPr lang="en-US" altLang="en-US" sz="1600" dirty="0"/>
              <a:t>2.2    </a:t>
            </a:r>
            <a:r>
              <a:rPr lang="en-US" sz="1600" dirty="0"/>
              <a:t>for (j = 1; j ≤ n; </a:t>
            </a:r>
            <a:r>
              <a:rPr lang="en-US" sz="1600" dirty="0" err="1"/>
              <a:t>j++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altLang="en-US" sz="1600" dirty="0"/>
              <a:t>           if (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 &lt;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                 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600" dirty="0"/>
              <a:t>           else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kj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3. Return the matrix M</a:t>
            </a:r>
            <a:r>
              <a:rPr lang="en-US" altLang="en-US" sz="1600" baseline="30000" dirty="0"/>
              <a:t>(n)</a:t>
            </a:r>
            <a:r>
              <a:rPr lang="en-US" altLang="en-US" sz="1600" dirty="0"/>
              <a:t>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C239B19-90B6-44E1-B53B-2595A2E5A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1694405"/>
            <a:ext cx="3038274" cy="150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matrix only gives the length of the shortest path for each vertex pair. </a:t>
            </a:r>
            <a:r>
              <a:rPr lang="en-US" altLang="en-US" sz="1800" dirty="0">
                <a:solidFill>
                  <a:srgbClr val="FF0000"/>
                </a:solidFill>
              </a:rPr>
              <a:t>How do we get the actual shortest path for each vertex pair?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A86CB0C-15B1-467C-9EE6-BFBA5FB9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3203257"/>
            <a:ext cx="2777016" cy="175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another group of matrices </a:t>
            </a:r>
            <a:r>
              <a:rPr lang="en-US" altLang="en-US" sz="1800" dirty="0">
                <a:solidFill>
                  <a:srgbClr val="FF0000"/>
                </a:solidFill>
              </a:rPr>
              <a:t>P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 = [</a:t>
            </a:r>
            <a:r>
              <a:rPr lang="en-US" altLang="en-US" sz="1800" dirty="0" err="1">
                <a:solidFill>
                  <a:srgbClr val="FF0000"/>
                </a:solidFill>
              </a:rPr>
              <a:t>p</a:t>
            </a:r>
            <a:r>
              <a:rPr lang="en-US" altLang="en-US" sz="18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]</a:t>
            </a:r>
            <a:r>
              <a:rPr lang="en-US" altLang="en-US" sz="1800" dirty="0"/>
              <a:t>, where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 is the vertex right before j on the shortest path from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to j for the matrix M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. 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466BA6F-B32B-480A-A061-915B9600B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522" y="4921869"/>
            <a:ext cx="4620915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For P</a:t>
            </a:r>
            <a:r>
              <a:rPr lang="en-US" altLang="en-US" sz="1800" baseline="30000" dirty="0"/>
              <a:t>(0)</a:t>
            </a:r>
            <a:r>
              <a:rPr lang="en-US" altLang="en-US" sz="1800" dirty="0"/>
              <a:t> = [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(0)</a:t>
            </a:r>
            <a:r>
              <a:rPr lang="en-US" altLang="en-US" sz="1800" dirty="0"/>
              <a:t>],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(0) </a:t>
            </a:r>
            <a:r>
              <a:rPr lang="en-US" altLang="en-US" sz="1800" dirty="0"/>
              <a:t>=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if [</a:t>
            </a:r>
            <a:r>
              <a:rPr lang="en-US" altLang="en-US" sz="1800" dirty="0" err="1"/>
              <a:t>i</a:t>
            </a:r>
            <a:r>
              <a:rPr lang="en-US" altLang="en-US" sz="1800" dirty="0"/>
              <a:t>, j] is an edge, and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(0) </a:t>
            </a:r>
            <a:r>
              <a:rPr lang="en-US" altLang="en-US" sz="1800" dirty="0"/>
              <a:t>= NIL otherwise.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26032F-43EA-29F0-E73C-9CE0312AD297}"/>
              </a:ext>
            </a:extLst>
          </p:cNvPr>
          <p:cNvGrpSpPr/>
          <p:nvPr/>
        </p:nvGrpSpPr>
        <p:grpSpPr>
          <a:xfrm>
            <a:off x="5827572" y="4944792"/>
            <a:ext cx="2670627" cy="1655873"/>
            <a:chOff x="5707928" y="4987522"/>
            <a:chExt cx="2670627" cy="1655873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EE70F39-D9BF-4B37-F4A3-4E99A9936C6F}"/>
                </a:ext>
              </a:extLst>
            </p:cNvPr>
            <p:cNvSpPr/>
            <p:nvPr/>
          </p:nvSpPr>
          <p:spPr>
            <a:xfrm>
              <a:off x="5742774" y="5470922"/>
              <a:ext cx="1965533" cy="545317"/>
            </a:xfrm>
            <a:custGeom>
              <a:avLst/>
              <a:gdLst>
                <a:gd name="connsiteX0" fmla="*/ 0 w 1965533"/>
                <a:gd name="connsiteY0" fmla="*/ 545317 h 545317"/>
                <a:gd name="connsiteX1" fmla="*/ 256374 w 1965533"/>
                <a:gd name="connsiteY1" fmla="*/ 323127 h 545317"/>
                <a:gd name="connsiteX2" fmla="*/ 726392 w 1965533"/>
                <a:gd name="connsiteY2" fmla="*/ 357310 h 545317"/>
                <a:gd name="connsiteX3" fmla="*/ 1093862 w 1965533"/>
                <a:gd name="connsiteY3" fmla="*/ 374401 h 545317"/>
                <a:gd name="connsiteX4" fmla="*/ 1410056 w 1965533"/>
                <a:gd name="connsiteY4" fmla="*/ 6932 h 545317"/>
                <a:gd name="connsiteX5" fmla="*/ 1965533 w 1965533"/>
                <a:gd name="connsiteY5" fmla="*/ 169302 h 54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5533" h="545317">
                  <a:moveTo>
                    <a:pt x="0" y="545317"/>
                  </a:moveTo>
                  <a:cubicBezTo>
                    <a:pt x="67654" y="449889"/>
                    <a:pt x="135309" y="354462"/>
                    <a:pt x="256374" y="323127"/>
                  </a:cubicBezTo>
                  <a:cubicBezTo>
                    <a:pt x="377439" y="291792"/>
                    <a:pt x="586811" y="348764"/>
                    <a:pt x="726392" y="357310"/>
                  </a:cubicBezTo>
                  <a:cubicBezTo>
                    <a:pt x="865973" y="365856"/>
                    <a:pt x="979918" y="432797"/>
                    <a:pt x="1093862" y="374401"/>
                  </a:cubicBezTo>
                  <a:cubicBezTo>
                    <a:pt x="1207806" y="316005"/>
                    <a:pt x="1264778" y="41115"/>
                    <a:pt x="1410056" y="6932"/>
                  </a:cubicBezTo>
                  <a:cubicBezTo>
                    <a:pt x="1555334" y="-27251"/>
                    <a:pt x="1760433" y="71025"/>
                    <a:pt x="1965533" y="169302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E9A2FD6-1F6C-2EE7-A1CD-F64811B1299F}"/>
                </a:ext>
              </a:extLst>
            </p:cNvPr>
            <p:cNvCxnSpPr/>
            <p:nvPr/>
          </p:nvCxnSpPr>
          <p:spPr>
            <a:xfrm flipV="1">
              <a:off x="7708307" y="5452217"/>
              <a:ext cx="367469" cy="196553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808DA28-8D3D-C38D-06E6-91CCF004EC8C}"/>
                </a:ext>
              </a:extLst>
            </p:cNvPr>
            <p:cNvSpPr txBox="1"/>
            <p:nvPr/>
          </p:nvSpPr>
          <p:spPr>
            <a:xfrm>
              <a:off x="5728974" y="6016239"/>
              <a:ext cx="2263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i</a:t>
              </a:r>
              <a:endParaRPr lang="en-US" sz="14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4A18276-4F36-83D9-1DAA-F7A47764A5B7}"/>
                </a:ext>
              </a:extLst>
            </p:cNvPr>
            <p:cNvSpPr/>
            <p:nvPr/>
          </p:nvSpPr>
          <p:spPr>
            <a:xfrm rot="1912365">
              <a:off x="5707928" y="5996891"/>
              <a:ext cx="69692" cy="76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EB90702-F7C0-90E7-7295-EFE112D75D45}"/>
                </a:ext>
              </a:extLst>
            </p:cNvPr>
            <p:cNvSpPr/>
            <p:nvPr/>
          </p:nvSpPr>
          <p:spPr>
            <a:xfrm rot="1912365">
              <a:off x="7673461" y="5616019"/>
              <a:ext cx="69692" cy="76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D2DE124-A940-3D17-D4B0-4DE1B363CFBE}"/>
                </a:ext>
              </a:extLst>
            </p:cNvPr>
            <p:cNvSpPr/>
            <p:nvPr/>
          </p:nvSpPr>
          <p:spPr>
            <a:xfrm rot="1912365">
              <a:off x="8062302" y="5408861"/>
              <a:ext cx="69692" cy="7610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F0B9C4-E808-FB6A-3227-BCAAB4BC8656}"/>
                </a:ext>
              </a:extLst>
            </p:cNvPr>
            <p:cNvSpPr txBox="1"/>
            <p:nvPr/>
          </p:nvSpPr>
          <p:spPr>
            <a:xfrm>
              <a:off x="8142593" y="5163145"/>
              <a:ext cx="2359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j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00DB83-B59E-68A8-8698-F11B58F03E63}"/>
                </a:ext>
              </a:extLst>
            </p:cNvPr>
            <p:cNvSpPr txBox="1"/>
            <p:nvPr/>
          </p:nvSpPr>
          <p:spPr>
            <a:xfrm>
              <a:off x="7503355" y="4987522"/>
              <a:ext cx="4972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p</a:t>
              </a:r>
              <a:r>
                <a:rPr lang="en-US" sz="1400" baseline="-25000" dirty="0" err="1"/>
                <a:t>ij</a:t>
              </a:r>
              <a:r>
                <a:rPr lang="en-US" sz="1400" baseline="30000" dirty="0"/>
                <a:t>(k)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54BE163-125A-5514-DBEE-D2E93718D5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06718" y="5293766"/>
              <a:ext cx="45263" cy="26157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5FFCFA-2FED-423D-6FA0-E83DCB7695D2}"/>
                </a:ext>
              </a:extLst>
            </p:cNvPr>
            <p:cNvSpPr txBox="1"/>
            <p:nvPr/>
          </p:nvSpPr>
          <p:spPr>
            <a:xfrm>
              <a:off x="6304694" y="6120175"/>
              <a:ext cx="197682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C000"/>
                  </a:solidFill>
                </a:rPr>
                <a:t>the path of length </a:t>
              </a:r>
              <a:r>
                <a:rPr lang="en-US" sz="1400" dirty="0" err="1">
                  <a:solidFill>
                    <a:srgbClr val="FFC000"/>
                  </a:solidFill>
                </a:rPr>
                <a:t>d</a:t>
              </a:r>
              <a:r>
                <a:rPr lang="en-US" sz="1400" baseline="-25000" dirty="0" err="1">
                  <a:solidFill>
                    <a:srgbClr val="FFC000"/>
                  </a:solidFill>
                </a:rPr>
                <a:t>ij</a:t>
              </a:r>
              <a:r>
                <a:rPr lang="en-US" sz="1400" baseline="30000" dirty="0">
                  <a:solidFill>
                    <a:srgbClr val="FFC000"/>
                  </a:solidFill>
                </a:rPr>
                <a:t>(k)</a:t>
              </a:r>
            </a:p>
            <a:p>
              <a:r>
                <a:rPr lang="en-US" sz="1400" dirty="0">
                  <a:solidFill>
                    <a:srgbClr val="FFC000"/>
                  </a:solidFill>
                </a:rPr>
                <a:t>connecting </a:t>
              </a:r>
              <a:r>
                <a:rPr lang="en-US" sz="1400" dirty="0" err="1">
                  <a:solidFill>
                    <a:srgbClr val="FFC000"/>
                  </a:solidFill>
                </a:rPr>
                <a:t>i</a:t>
              </a:r>
              <a:r>
                <a:rPr lang="en-US" sz="1400" dirty="0">
                  <a:solidFill>
                    <a:srgbClr val="FFC000"/>
                  </a:solidFill>
                </a:rPr>
                <a:t> and j.</a:t>
              </a:r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9D86A5F-187A-5C08-2E85-F0E71F830729}"/>
              </a:ext>
            </a:extLst>
          </p:cNvPr>
          <p:cNvSpPr/>
          <p:nvPr/>
        </p:nvSpPr>
        <p:spPr>
          <a:xfrm>
            <a:off x="1118497" y="5718243"/>
            <a:ext cx="1601166" cy="456509"/>
          </a:xfrm>
          <a:custGeom>
            <a:avLst/>
            <a:gdLst>
              <a:gd name="connsiteX0" fmla="*/ 0 w 974221"/>
              <a:gd name="connsiteY0" fmla="*/ 264920 h 320888"/>
              <a:gd name="connsiteX1" fmla="*/ 247829 w 974221"/>
              <a:gd name="connsiteY1" fmla="*/ 42729 h 320888"/>
              <a:gd name="connsiteX2" fmla="*/ 512748 w 974221"/>
              <a:gd name="connsiteY2" fmla="*/ 179462 h 320888"/>
              <a:gd name="connsiteX3" fmla="*/ 717847 w 974221"/>
              <a:gd name="connsiteY3" fmla="*/ 316195 h 320888"/>
              <a:gd name="connsiteX4" fmla="*/ 974221 w 974221"/>
              <a:gd name="connsiteY4" fmla="*/ 0 h 32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4221" h="320888">
                <a:moveTo>
                  <a:pt x="0" y="264920"/>
                </a:moveTo>
                <a:cubicBezTo>
                  <a:pt x="81185" y="160946"/>
                  <a:pt x="162371" y="56972"/>
                  <a:pt x="247829" y="42729"/>
                </a:cubicBezTo>
                <a:cubicBezTo>
                  <a:pt x="333287" y="28486"/>
                  <a:pt x="434412" y="133884"/>
                  <a:pt x="512748" y="179462"/>
                </a:cubicBezTo>
                <a:cubicBezTo>
                  <a:pt x="591084" y="225040"/>
                  <a:pt x="640935" y="346105"/>
                  <a:pt x="717847" y="316195"/>
                </a:cubicBezTo>
                <a:cubicBezTo>
                  <a:pt x="794759" y="286285"/>
                  <a:pt x="884490" y="143142"/>
                  <a:pt x="974221" y="0"/>
                </a:cubicBezTo>
              </a:path>
            </a:pathLst>
          </a:cu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D094D0-4868-D124-73CA-2AE186ED9102}"/>
              </a:ext>
            </a:extLst>
          </p:cNvPr>
          <p:cNvSpPr/>
          <p:nvPr/>
        </p:nvSpPr>
        <p:spPr>
          <a:xfrm>
            <a:off x="2719663" y="5718243"/>
            <a:ext cx="1845892" cy="558987"/>
          </a:xfrm>
          <a:custGeom>
            <a:avLst/>
            <a:gdLst>
              <a:gd name="connsiteX0" fmla="*/ 0 w 1179320"/>
              <a:gd name="connsiteY0" fmla="*/ 0 h 450063"/>
              <a:gd name="connsiteX1" fmla="*/ 367469 w 1179320"/>
              <a:gd name="connsiteY1" fmla="*/ 136733 h 450063"/>
              <a:gd name="connsiteX2" fmla="*/ 444381 w 1179320"/>
              <a:gd name="connsiteY2" fmla="*/ 435836 h 450063"/>
              <a:gd name="connsiteX3" fmla="*/ 965675 w 1179320"/>
              <a:gd name="connsiteY3" fmla="*/ 384561 h 450063"/>
              <a:gd name="connsiteX4" fmla="*/ 1179320 w 1179320"/>
              <a:gd name="connsiteY4" fmla="*/ 230737 h 450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320" h="450063">
                <a:moveTo>
                  <a:pt x="0" y="0"/>
                </a:moveTo>
                <a:cubicBezTo>
                  <a:pt x="146703" y="32047"/>
                  <a:pt x="293406" y="64094"/>
                  <a:pt x="367469" y="136733"/>
                </a:cubicBezTo>
                <a:cubicBezTo>
                  <a:pt x="441532" y="209372"/>
                  <a:pt x="344680" y="394531"/>
                  <a:pt x="444381" y="435836"/>
                </a:cubicBezTo>
                <a:cubicBezTo>
                  <a:pt x="544082" y="477141"/>
                  <a:pt x="843185" y="418744"/>
                  <a:pt x="965675" y="384561"/>
                </a:cubicBezTo>
                <a:cubicBezTo>
                  <a:pt x="1088165" y="350378"/>
                  <a:pt x="1133742" y="290557"/>
                  <a:pt x="1179320" y="230737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29C03D2-4811-3BF9-6EBC-8250B730E6C5}"/>
              </a:ext>
            </a:extLst>
          </p:cNvPr>
          <p:cNvSpPr/>
          <p:nvPr/>
        </p:nvSpPr>
        <p:spPr>
          <a:xfrm rot="1912365">
            <a:off x="2677917" y="569471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709EC3C-0F33-E98E-5B93-947F31D4931B}"/>
              </a:ext>
            </a:extLst>
          </p:cNvPr>
          <p:cNvSpPr/>
          <p:nvPr/>
        </p:nvSpPr>
        <p:spPr>
          <a:xfrm rot="1912365">
            <a:off x="1090550" y="605022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16AFB5C-11AF-1F13-C0AE-A28A32518D2F}"/>
              </a:ext>
            </a:extLst>
          </p:cNvPr>
          <p:cNvSpPr/>
          <p:nvPr/>
        </p:nvSpPr>
        <p:spPr>
          <a:xfrm rot="1912365">
            <a:off x="4537154" y="596197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EA3BDDE-4F37-EC58-9E7D-A8516381A9D0}"/>
              </a:ext>
            </a:extLst>
          </p:cNvPr>
          <p:cNvCxnSpPr>
            <a:cxnSpLocks/>
          </p:cNvCxnSpPr>
          <p:nvPr/>
        </p:nvCxnSpPr>
        <p:spPr>
          <a:xfrm flipH="1" flipV="1">
            <a:off x="4606280" y="6010009"/>
            <a:ext cx="267049" cy="26860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AAF6A1C-F48D-329E-7203-E515714C55C7}"/>
              </a:ext>
            </a:extLst>
          </p:cNvPr>
          <p:cNvSpPr txBox="1"/>
          <p:nvPr/>
        </p:nvSpPr>
        <p:spPr>
          <a:xfrm>
            <a:off x="871155" y="6031537"/>
            <a:ext cx="2263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i</a:t>
            </a:r>
            <a:endParaRPr lang="en-US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ED6968-8287-90C0-35C3-8E41EF63CA95}"/>
              </a:ext>
            </a:extLst>
          </p:cNvPr>
          <p:cNvSpPr txBox="1"/>
          <p:nvPr/>
        </p:nvSpPr>
        <p:spPr>
          <a:xfrm>
            <a:off x="2625232" y="5760442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029EB8-044B-31E7-7F8F-E61A91CF3BBA}"/>
              </a:ext>
            </a:extLst>
          </p:cNvPr>
          <p:cNvSpPr txBox="1"/>
          <p:nvPr/>
        </p:nvSpPr>
        <p:spPr>
          <a:xfrm>
            <a:off x="4896540" y="6076182"/>
            <a:ext cx="2359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AB28502-DDF4-A14A-91ED-4F0FB8D22166}"/>
              </a:ext>
            </a:extLst>
          </p:cNvPr>
          <p:cNvSpPr/>
          <p:nvPr/>
        </p:nvSpPr>
        <p:spPr>
          <a:xfrm rot="1912365">
            <a:off x="4838483" y="6250545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9D2CFD-E084-5537-5444-EA4F67D41BEE}"/>
              </a:ext>
            </a:extLst>
          </p:cNvPr>
          <p:cNvSpPr txBox="1"/>
          <p:nvPr/>
        </p:nvSpPr>
        <p:spPr>
          <a:xfrm>
            <a:off x="4357205" y="5602338"/>
            <a:ext cx="632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</a:t>
            </a:r>
            <a:r>
              <a:rPr lang="en-US" sz="1400" baseline="-25000" dirty="0" err="1"/>
              <a:t>kj</a:t>
            </a:r>
            <a:r>
              <a:rPr lang="en-US" sz="1400" baseline="30000" dirty="0"/>
              <a:t>(k-1)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7934AE-9D76-BE9D-58E6-D99414584737}"/>
              </a:ext>
            </a:extLst>
          </p:cNvPr>
          <p:cNvSpPr txBox="1"/>
          <p:nvPr/>
        </p:nvSpPr>
        <p:spPr>
          <a:xfrm>
            <a:off x="1595772" y="6174752"/>
            <a:ext cx="6263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33CC33"/>
                </a:solidFill>
              </a:rPr>
              <a:t>d</a:t>
            </a:r>
            <a:r>
              <a:rPr lang="en-US" sz="1400" baseline="-25000" dirty="0" err="1">
                <a:solidFill>
                  <a:srgbClr val="33CC33"/>
                </a:solidFill>
              </a:rPr>
              <a:t>ik</a:t>
            </a:r>
            <a:r>
              <a:rPr lang="en-US" sz="1400" baseline="30000" dirty="0">
                <a:solidFill>
                  <a:srgbClr val="33CC33"/>
                </a:solidFill>
              </a:rPr>
              <a:t>(k-1)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81B69F4-E1DB-F855-DC56-9383D8A59604}"/>
              </a:ext>
            </a:extLst>
          </p:cNvPr>
          <p:cNvSpPr txBox="1"/>
          <p:nvPr/>
        </p:nvSpPr>
        <p:spPr>
          <a:xfrm>
            <a:off x="3709370" y="6242639"/>
            <a:ext cx="632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B0F0"/>
                </a:solidFill>
              </a:rPr>
              <a:t>d</a:t>
            </a:r>
            <a:r>
              <a:rPr lang="en-US" sz="1400" baseline="-25000" dirty="0" err="1">
                <a:solidFill>
                  <a:srgbClr val="00B0F0"/>
                </a:solidFill>
              </a:rPr>
              <a:t>kj</a:t>
            </a:r>
            <a:r>
              <a:rPr lang="en-US" sz="1400" baseline="30000" dirty="0">
                <a:solidFill>
                  <a:srgbClr val="00B0F0"/>
                </a:solidFill>
              </a:rPr>
              <a:t>(k-1)</a:t>
            </a:r>
          </a:p>
        </p:txBody>
      </p:sp>
    </p:spTree>
    <p:extLst>
      <p:ext uri="{BB962C8B-B14F-4D97-AF65-F5344CB8AC3E}">
        <p14:creationId xmlns:p14="http://schemas.microsoft.com/office/powerpoint/2010/main" val="3276277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8C626B3-510B-417A-88B8-5FD634CC1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126" y="1748993"/>
            <a:ext cx="4535311" cy="29941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Floyd-</a:t>
            </a:r>
            <a:r>
              <a:rPr lang="en-US" altLang="en-US" sz="1600" dirty="0" err="1">
                <a:solidFill>
                  <a:srgbClr val="FF0000"/>
                </a:solidFill>
              </a:rPr>
              <a:t>Warshall</a:t>
            </a:r>
            <a:r>
              <a:rPr lang="en-US" altLang="en-US" sz="1600" dirty="0"/>
              <a:t>(M)</a:t>
            </a:r>
          </a:p>
          <a:p>
            <a:pPr marL="0" indent="0">
              <a:buNone/>
            </a:pPr>
            <a:r>
              <a:rPr lang="en-US" altLang="en-US" sz="1600" dirty="0"/>
              <a:t>1. M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= M</a:t>
            </a:r>
            <a:r>
              <a:rPr lang="en-US" sz="1600" dirty="0"/>
              <a:t>;  </a:t>
            </a:r>
            <a:r>
              <a:rPr lang="en-US" sz="1600" dirty="0">
                <a:solidFill>
                  <a:srgbClr val="FF0000"/>
                </a:solidFill>
              </a:rPr>
              <a:t>initialize </a:t>
            </a:r>
            <a:r>
              <a:rPr lang="en-US" altLang="en-US" sz="1600" dirty="0">
                <a:solidFill>
                  <a:srgbClr val="FF0000"/>
                </a:solidFill>
              </a:rPr>
              <a:t>P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(0)</a:t>
            </a:r>
            <a:r>
              <a:rPr lang="en-US" altLang="en-US" sz="1600" dirty="0"/>
              <a:t>;</a:t>
            </a:r>
            <a:r>
              <a:rPr lang="en-US" sz="1600" dirty="0"/>
              <a:t>  \\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(0)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for (k = 1; k ≤ n; k++) </a:t>
            </a:r>
          </a:p>
          <a:p>
            <a:pPr marL="0" indent="0">
              <a:buNone/>
            </a:pPr>
            <a:r>
              <a:rPr lang="en-US" sz="1600" dirty="0"/>
              <a:t>   \\ compute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(k)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] from M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altLang="en-US" sz="1600" dirty="0"/>
              <a:t>2.1  </a:t>
            </a:r>
            <a:r>
              <a:rPr lang="en-US" sz="1600" dirty="0"/>
              <a:t>for (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  <a:r>
              <a:rPr lang="en-US" sz="1600" dirty="0" err="1"/>
              <a:t>i</a:t>
            </a:r>
            <a:r>
              <a:rPr lang="en-US" sz="1600" dirty="0"/>
              <a:t> ≤ 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</a:p>
          <a:p>
            <a:pPr marL="0" indent="0">
              <a:buNone/>
            </a:pPr>
            <a:r>
              <a:rPr lang="en-US" altLang="en-US" sz="1600" dirty="0"/>
              <a:t>2.2    </a:t>
            </a:r>
            <a:r>
              <a:rPr lang="en-US" sz="1600" dirty="0"/>
              <a:t>for (j = 1; j ≤ n; </a:t>
            </a:r>
            <a:r>
              <a:rPr lang="en-US" sz="1600" dirty="0" err="1"/>
              <a:t>j++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altLang="en-US" sz="1600" dirty="0"/>
              <a:t>           if (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 &lt;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                 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600" dirty="0"/>
              <a:t>           else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kj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3. Return the matrix M</a:t>
            </a:r>
            <a:r>
              <a:rPr lang="en-US" altLang="en-US" sz="1600" baseline="30000" dirty="0"/>
              <a:t>(n)</a:t>
            </a:r>
            <a:r>
              <a:rPr lang="en-US" altLang="en-US" sz="1600" dirty="0"/>
              <a:t>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C239B19-90B6-44E1-B53B-2595A2E5A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1694405"/>
            <a:ext cx="3038274" cy="150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matrix only gives the length of the shortest path for each vertex pair. </a:t>
            </a:r>
            <a:r>
              <a:rPr lang="en-US" altLang="en-US" sz="1800" dirty="0">
                <a:solidFill>
                  <a:srgbClr val="FF0000"/>
                </a:solidFill>
              </a:rPr>
              <a:t>How do we get the actual shortest path for each vertex pair?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A86CB0C-15B1-467C-9EE6-BFBA5FB9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3203257"/>
            <a:ext cx="2777016" cy="175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another group of matrices </a:t>
            </a:r>
            <a:r>
              <a:rPr lang="en-US" altLang="en-US" sz="1800" dirty="0">
                <a:solidFill>
                  <a:srgbClr val="FF0000"/>
                </a:solidFill>
              </a:rPr>
              <a:t>P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 = [</a:t>
            </a:r>
            <a:r>
              <a:rPr lang="en-US" altLang="en-US" sz="1800" dirty="0" err="1">
                <a:solidFill>
                  <a:srgbClr val="FF0000"/>
                </a:solidFill>
              </a:rPr>
              <a:t>p</a:t>
            </a:r>
            <a:r>
              <a:rPr lang="en-US" altLang="en-US" sz="18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]</a:t>
            </a:r>
            <a:r>
              <a:rPr lang="en-US" altLang="en-US" sz="1800" dirty="0"/>
              <a:t>, where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 is the vertex right before j on the shortest path from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to j for the matrix M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. 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466BA6F-B32B-480A-A061-915B9600B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522" y="4921869"/>
            <a:ext cx="4620915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For P</a:t>
            </a:r>
            <a:r>
              <a:rPr lang="en-US" altLang="en-US" sz="1800" baseline="30000" dirty="0"/>
              <a:t>(0)</a:t>
            </a:r>
            <a:r>
              <a:rPr lang="en-US" altLang="en-US" sz="1800" dirty="0"/>
              <a:t> = [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(0)</a:t>
            </a:r>
            <a:r>
              <a:rPr lang="en-US" altLang="en-US" sz="1800" dirty="0"/>
              <a:t>],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(0) </a:t>
            </a:r>
            <a:r>
              <a:rPr lang="en-US" altLang="en-US" sz="1800" dirty="0"/>
              <a:t>=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if [</a:t>
            </a:r>
            <a:r>
              <a:rPr lang="en-US" altLang="en-US" sz="1800" dirty="0" err="1"/>
              <a:t>i</a:t>
            </a:r>
            <a:r>
              <a:rPr lang="en-US" altLang="en-US" sz="1800" dirty="0"/>
              <a:t>, j] is an edge, and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(0) </a:t>
            </a:r>
            <a:r>
              <a:rPr lang="en-US" altLang="en-US" sz="1800" dirty="0"/>
              <a:t>= NIL otherwise.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DA47220-8A86-4EF0-BD3D-DE7D74E94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521" y="5628048"/>
            <a:ext cx="4620915" cy="93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With P</a:t>
            </a:r>
            <a:r>
              <a:rPr lang="en-US" altLang="en-US" sz="1800" baseline="30000" dirty="0"/>
              <a:t>(n)</a:t>
            </a:r>
            <a:r>
              <a:rPr lang="en-US" altLang="en-US" sz="1800" dirty="0"/>
              <a:t> = [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(n)</a:t>
            </a:r>
            <a:r>
              <a:rPr lang="en-US" altLang="en-US" sz="1800" dirty="0"/>
              <a:t>], for any vertex pair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and j, we can print out the shortest path from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to j backwards.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CA6D149-00ED-4499-AA0C-CF2000372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9776" y="5104973"/>
            <a:ext cx="2012534" cy="136406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Print</a:t>
            </a:r>
            <a:r>
              <a:rPr lang="en-US" altLang="en-US" sz="1400" dirty="0"/>
              <a:t>(P</a:t>
            </a:r>
            <a:r>
              <a:rPr lang="en-US" altLang="en-US" sz="1400" baseline="30000" dirty="0"/>
              <a:t>(n)</a:t>
            </a:r>
            <a:r>
              <a:rPr lang="en-US" altLang="en-US" sz="1400" dirty="0"/>
              <a:t>, </a:t>
            </a:r>
            <a:r>
              <a:rPr lang="en-US" altLang="en-US" sz="1400" dirty="0" err="1"/>
              <a:t>i</a:t>
            </a:r>
            <a:r>
              <a:rPr lang="en-US" altLang="en-US" sz="1400" dirty="0"/>
              <a:t>, j)</a:t>
            </a:r>
          </a:p>
          <a:p>
            <a:pPr marL="0" indent="0">
              <a:buNone/>
            </a:pPr>
            <a:r>
              <a:rPr lang="en-US" altLang="en-US" sz="1400" dirty="0"/>
              <a:t>1. k = j; </a:t>
            </a:r>
          </a:p>
          <a:p>
            <a:pPr marL="0" indent="0">
              <a:buNone/>
            </a:pPr>
            <a:r>
              <a:rPr lang="en-US" sz="1400" dirty="0"/>
              <a:t>2. while (k ≠ </a:t>
            </a:r>
            <a:r>
              <a:rPr lang="en-US" sz="1400" dirty="0" err="1"/>
              <a:t>i</a:t>
            </a:r>
            <a:r>
              <a:rPr lang="en-US" sz="1400" dirty="0"/>
              <a:t>)</a:t>
            </a:r>
          </a:p>
          <a:p>
            <a:pPr marL="0" indent="0">
              <a:buNone/>
            </a:pPr>
            <a:r>
              <a:rPr lang="en-US" sz="1400" dirty="0"/>
              <a:t>      print(k); k = </a:t>
            </a:r>
            <a:r>
              <a:rPr lang="en-US" altLang="en-US" sz="1400" dirty="0" err="1"/>
              <a:t>p</a:t>
            </a:r>
            <a:r>
              <a:rPr lang="en-US" altLang="en-US" sz="1400" baseline="-25000" dirty="0" err="1"/>
              <a:t>ik</a:t>
            </a:r>
            <a:r>
              <a:rPr lang="en-US" altLang="en-US" sz="1400" baseline="30000" dirty="0"/>
              <a:t>(n)</a:t>
            </a:r>
            <a:r>
              <a:rPr lang="en-US" sz="1400" dirty="0"/>
              <a:t>; </a:t>
            </a:r>
          </a:p>
          <a:p>
            <a:pPr marL="0" indent="0">
              <a:buNone/>
            </a:pPr>
            <a:r>
              <a:rPr lang="en-US" sz="1400" dirty="0"/>
              <a:t>3. print(k)</a:t>
            </a:r>
          </a:p>
        </p:txBody>
      </p:sp>
    </p:spTree>
    <p:extLst>
      <p:ext uri="{BB962C8B-B14F-4D97-AF65-F5344CB8AC3E}">
        <p14:creationId xmlns:p14="http://schemas.microsoft.com/office/powerpoint/2010/main" val="1794082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8C626B3-510B-417A-88B8-5FD634CC1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126" y="1748993"/>
            <a:ext cx="4535311" cy="29941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Floyd-</a:t>
            </a:r>
            <a:r>
              <a:rPr lang="en-US" altLang="en-US" sz="1600" dirty="0" err="1">
                <a:solidFill>
                  <a:srgbClr val="FF0000"/>
                </a:solidFill>
              </a:rPr>
              <a:t>Warshall</a:t>
            </a:r>
            <a:r>
              <a:rPr lang="en-US" altLang="en-US" sz="1600" dirty="0"/>
              <a:t>(M)</a:t>
            </a:r>
          </a:p>
          <a:p>
            <a:pPr marL="0" indent="0">
              <a:buNone/>
            </a:pPr>
            <a:r>
              <a:rPr lang="en-US" altLang="en-US" sz="1600" dirty="0"/>
              <a:t>1. M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= M</a:t>
            </a:r>
            <a:r>
              <a:rPr lang="en-US" sz="1600" dirty="0"/>
              <a:t>;  </a:t>
            </a:r>
            <a:r>
              <a:rPr lang="en-US" sz="1600" dirty="0">
                <a:solidFill>
                  <a:srgbClr val="FF0000"/>
                </a:solidFill>
              </a:rPr>
              <a:t>initialize </a:t>
            </a:r>
            <a:r>
              <a:rPr lang="en-US" altLang="en-US" sz="1600" dirty="0">
                <a:solidFill>
                  <a:srgbClr val="FF0000"/>
                </a:solidFill>
              </a:rPr>
              <a:t>P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(0)</a:t>
            </a:r>
            <a:r>
              <a:rPr lang="en-US" altLang="en-US" sz="1600" dirty="0"/>
              <a:t>;</a:t>
            </a:r>
            <a:r>
              <a:rPr lang="en-US" sz="1600" dirty="0"/>
              <a:t>  \\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(0)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for (k = 1; k ≤ n; k++) </a:t>
            </a:r>
          </a:p>
          <a:p>
            <a:pPr marL="0" indent="0">
              <a:buNone/>
            </a:pPr>
            <a:r>
              <a:rPr lang="en-US" sz="1600" dirty="0"/>
              <a:t>   \\ compute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(k)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] from M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altLang="en-US" sz="1600" dirty="0"/>
              <a:t>2.1  </a:t>
            </a:r>
            <a:r>
              <a:rPr lang="en-US" sz="1600" dirty="0"/>
              <a:t>for (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  <a:r>
              <a:rPr lang="en-US" sz="1600" dirty="0" err="1"/>
              <a:t>i</a:t>
            </a:r>
            <a:r>
              <a:rPr lang="en-US" sz="1600" dirty="0"/>
              <a:t> ≤ 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</a:p>
          <a:p>
            <a:pPr marL="0" indent="0">
              <a:buNone/>
            </a:pPr>
            <a:r>
              <a:rPr lang="en-US" altLang="en-US" sz="1600" dirty="0"/>
              <a:t>2.2    </a:t>
            </a:r>
            <a:r>
              <a:rPr lang="en-US" sz="1600" dirty="0"/>
              <a:t>for (j = 1; j ≤ n; </a:t>
            </a:r>
            <a:r>
              <a:rPr lang="en-US" sz="1600" dirty="0" err="1"/>
              <a:t>j++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altLang="en-US" sz="1600" dirty="0"/>
              <a:t>           if (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 &lt;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                 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600" dirty="0"/>
              <a:t>           else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kj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3. Return the matrix M</a:t>
            </a:r>
            <a:r>
              <a:rPr lang="en-US" altLang="en-US" sz="1600" baseline="30000" dirty="0"/>
              <a:t>(n)</a:t>
            </a:r>
            <a:r>
              <a:rPr lang="en-US" altLang="en-US" sz="1600" dirty="0"/>
              <a:t>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C239B19-90B6-44E1-B53B-2595A2E5A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1694405"/>
            <a:ext cx="3038274" cy="150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matrix only gives the length of the shortest path for each vertex pair. </a:t>
            </a:r>
            <a:r>
              <a:rPr lang="en-US" altLang="en-US" sz="1800" dirty="0">
                <a:solidFill>
                  <a:srgbClr val="FF0000"/>
                </a:solidFill>
              </a:rPr>
              <a:t>How do we get the actual shortest path for each vertex pair?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A86CB0C-15B1-467C-9EE6-BFBA5FB9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3203257"/>
            <a:ext cx="2777016" cy="175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another group of matrices </a:t>
            </a:r>
            <a:r>
              <a:rPr lang="en-US" altLang="en-US" sz="1800" dirty="0">
                <a:solidFill>
                  <a:srgbClr val="FF0000"/>
                </a:solidFill>
              </a:rPr>
              <a:t>P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 = [</a:t>
            </a:r>
            <a:r>
              <a:rPr lang="en-US" altLang="en-US" sz="1800" dirty="0" err="1">
                <a:solidFill>
                  <a:srgbClr val="FF0000"/>
                </a:solidFill>
              </a:rPr>
              <a:t>p</a:t>
            </a:r>
            <a:r>
              <a:rPr lang="en-US" altLang="en-US" sz="18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]</a:t>
            </a:r>
            <a:r>
              <a:rPr lang="en-US" altLang="en-US" sz="1800" dirty="0"/>
              <a:t>, where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 is the vertex right before j on the shortest path from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to j for the matrix M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. 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466BA6F-B32B-480A-A061-915B9600B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522" y="5041510"/>
            <a:ext cx="7308312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Floyd-</a:t>
            </a:r>
            <a:r>
              <a:rPr lang="en-US" altLang="en-US" sz="1800" dirty="0" err="1"/>
              <a:t>Warshall</a:t>
            </a:r>
            <a:r>
              <a:rPr lang="en-US" altLang="en-US" sz="1800" dirty="0"/>
              <a:t> solves the All-Pairs Shortest Paths Problem in </a:t>
            </a:r>
            <a:r>
              <a:rPr lang="en-US" altLang="en-US" sz="1800" dirty="0">
                <a:solidFill>
                  <a:srgbClr val="FF3300"/>
                </a:solidFill>
              </a:rPr>
              <a:t>time O(n</a:t>
            </a:r>
            <a:r>
              <a:rPr lang="en-US" altLang="en-US" sz="1800" baseline="30000" dirty="0">
                <a:solidFill>
                  <a:srgbClr val="FF3300"/>
                </a:solidFill>
              </a:rPr>
              <a:t>3</a:t>
            </a:r>
            <a:r>
              <a:rPr lang="en-US" altLang="en-US" sz="1800" dirty="0">
                <a:solidFill>
                  <a:srgbClr val="FF3300"/>
                </a:solidFill>
              </a:rPr>
              <a:t>) </a:t>
            </a:r>
            <a:r>
              <a:rPr lang="en-US" altLang="en-US" sz="1800" dirty="0"/>
              <a:t>and </a:t>
            </a:r>
            <a:r>
              <a:rPr lang="en-US" altLang="en-US" sz="1800" dirty="0">
                <a:solidFill>
                  <a:srgbClr val="FF3300"/>
                </a:solidFill>
              </a:rPr>
              <a:t>space O(n</a:t>
            </a:r>
            <a:r>
              <a:rPr lang="en-US" altLang="en-US" sz="1800" baseline="30000" dirty="0">
                <a:solidFill>
                  <a:srgbClr val="FF3300"/>
                </a:solidFill>
              </a:rPr>
              <a:t>2</a:t>
            </a:r>
            <a:r>
              <a:rPr lang="en-US" altLang="en-US" sz="1800" dirty="0">
                <a:solidFill>
                  <a:srgbClr val="FF3300"/>
                </a:solidFill>
              </a:rPr>
              <a:t>)</a:t>
            </a:r>
            <a:r>
              <a:rPr lang="en-US" alt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0470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8C626B3-510B-417A-88B8-5FD634CC1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126" y="1748993"/>
            <a:ext cx="4535311" cy="29941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Floyd-</a:t>
            </a:r>
            <a:r>
              <a:rPr lang="en-US" altLang="en-US" sz="1600" dirty="0" err="1">
                <a:solidFill>
                  <a:srgbClr val="FF0000"/>
                </a:solidFill>
              </a:rPr>
              <a:t>Warshall</a:t>
            </a:r>
            <a:r>
              <a:rPr lang="en-US" altLang="en-US" sz="1600" dirty="0"/>
              <a:t>(M)</a:t>
            </a:r>
          </a:p>
          <a:p>
            <a:pPr marL="0" indent="0">
              <a:buNone/>
            </a:pPr>
            <a:r>
              <a:rPr lang="en-US" altLang="en-US" sz="1600" dirty="0"/>
              <a:t>1. M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= M</a:t>
            </a:r>
            <a:r>
              <a:rPr lang="en-US" sz="1600" dirty="0"/>
              <a:t>;  </a:t>
            </a:r>
            <a:r>
              <a:rPr lang="en-US" sz="1600" dirty="0">
                <a:solidFill>
                  <a:srgbClr val="FF0000"/>
                </a:solidFill>
              </a:rPr>
              <a:t>initialize </a:t>
            </a:r>
            <a:r>
              <a:rPr lang="en-US" altLang="en-US" sz="1600" dirty="0">
                <a:solidFill>
                  <a:srgbClr val="FF0000"/>
                </a:solidFill>
              </a:rPr>
              <a:t>P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(0)</a:t>
            </a:r>
            <a:r>
              <a:rPr lang="en-US" altLang="en-US" sz="1600" dirty="0"/>
              <a:t>;</a:t>
            </a:r>
            <a:r>
              <a:rPr lang="en-US" sz="1600" dirty="0"/>
              <a:t>  \\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(0)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for (k = 1; k ≤ n; k++) </a:t>
            </a:r>
          </a:p>
          <a:p>
            <a:pPr marL="0" indent="0">
              <a:buNone/>
            </a:pPr>
            <a:r>
              <a:rPr lang="en-US" sz="1600" dirty="0"/>
              <a:t>   \\ compute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(k)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] from M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altLang="en-US" sz="1600" dirty="0"/>
              <a:t>2.1  </a:t>
            </a:r>
            <a:r>
              <a:rPr lang="en-US" sz="1600" dirty="0"/>
              <a:t>for (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  <a:r>
              <a:rPr lang="en-US" sz="1600" dirty="0" err="1"/>
              <a:t>i</a:t>
            </a:r>
            <a:r>
              <a:rPr lang="en-US" sz="1600" dirty="0"/>
              <a:t> ≤ 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</a:p>
          <a:p>
            <a:pPr marL="0" indent="0">
              <a:buNone/>
            </a:pPr>
            <a:r>
              <a:rPr lang="en-US" altLang="en-US" sz="1600" dirty="0"/>
              <a:t>2.2    </a:t>
            </a:r>
            <a:r>
              <a:rPr lang="en-US" sz="1600" dirty="0"/>
              <a:t>for (j = 1; j ≤ n; </a:t>
            </a:r>
            <a:r>
              <a:rPr lang="en-US" sz="1600" dirty="0" err="1"/>
              <a:t>j++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altLang="en-US" sz="1600" dirty="0"/>
              <a:t>           if (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 &lt;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                 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600" dirty="0"/>
              <a:t>           else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kj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3. Return the matrix M</a:t>
            </a:r>
            <a:r>
              <a:rPr lang="en-US" altLang="en-US" sz="1600" baseline="30000" dirty="0"/>
              <a:t>(n)</a:t>
            </a:r>
            <a:r>
              <a:rPr lang="en-US" altLang="en-US" sz="1600" dirty="0"/>
              <a:t>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C239B19-90B6-44E1-B53B-2595A2E5A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1694405"/>
            <a:ext cx="3038274" cy="150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matrix only gives the length of the shortest path for each vertex pair. </a:t>
            </a:r>
            <a:r>
              <a:rPr lang="en-US" altLang="en-US" sz="1800" dirty="0">
                <a:solidFill>
                  <a:srgbClr val="FF0000"/>
                </a:solidFill>
              </a:rPr>
              <a:t>How do we get the actual shortest path for each vertex pair?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A86CB0C-15B1-467C-9EE6-BFBA5FB9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3203257"/>
            <a:ext cx="2777016" cy="175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another group of matrices </a:t>
            </a:r>
            <a:r>
              <a:rPr lang="en-US" altLang="en-US" sz="1800" dirty="0">
                <a:solidFill>
                  <a:srgbClr val="FF0000"/>
                </a:solidFill>
              </a:rPr>
              <a:t>P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 = [</a:t>
            </a:r>
            <a:r>
              <a:rPr lang="en-US" altLang="en-US" sz="1800" dirty="0" err="1">
                <a:solidFill>
                  <a:srgbClr val="FF0000"/>
                </a:solidFill>
              </a:rPr>
              <a:t>p</a:t>
            </a:r>
            <a:r>
              <a:rPr lang="en-US" altLang="en-US" sz="18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]</a:t>
            </a:r>
            <a:r>
              <a:rPr lang="en-US" altLang="en-US" sz="1800" dirty="0"/>
              <a:t>, where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 is the vertex right before j on the shortest path from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to j for the matrix M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. 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466BA6F-B32B-480A-A061-915B9600B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522" y="5041510"/>
            <a:ext cx="7308312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Floyd-</a:t>
            </a:r>
            <a:r>
              <a:rPr lang="en-US" altLang="en-US" sz="1800" dirty="0" err="1"/>
              <a:t>Warshall</a:t>
            </a:r>
            <a:r>
              <a:rPr lang="en-US" altLang="en-US" sz="1800" dirty="0"/>
              <a:t> solves the All-Pairs Shortest Paths Problem in </a:t>
            </a:r>
            <a:r>
              <a:rPr lang="en-US" altLang="en-US" sz="1800" dirty="0">
                <a:solidFill>
                  <a:srgbClr val="FF3300"/>
                </a:solidFill>
              </a:rPr>
              <a:t>time O(n</a:t>
            </a:r>
            <a:r>
              <a:rPr lang="en-US" altLang="en-US" sz="1800" baseline="30000" dirty="0">
                <a:solidFill>
                  <a:srgbClr val="FF3300"/>
                </a:solidFill>
              </a:rPr>
              <a:t>3</a:t>
            </a:r>
            <a:r>
              <a:rPr lang="en-US" altLang="en-US" sz="1800" dirty="0">
                <a:solidFill>
                  <a:srgbClr val="FF3300"/>
                </a:solidFill>
              </a:rPr>
              <a:t>) </a:t>
            </a:r>
            <a:r>
              <a:rPr lang="en-US" altLang="en-US" sz="1800" dirty="0"/>
              <a:t>and </a:t>
            </a:r>
            <a:r>
              <a:rPr lang="en-US" altLang="en-US" sz="1800" dirty="0">
                <a:solidFill>
                  <a:srgbClr val="FF3300"/>
                </a:solidFill>
              </a:rPr>
              <a:t>space O(n</a:t>
            </a:r>
            <a:r>
              <a:rPr lang="en-US" altLang="en-US" sz="1800" baseline="30000" dirty="0">
                <a:solidFill>
                  <a:srgbClr val="FF3300"/>
                </a:solidFill>
              </a:rPr>
              <a:t>2</a:t>
            </a:r>
            <a:r>
              <a:rPr lang="en-US" altLang="en-US" sz="1800" dirty="0">
                <a:solidFill>
                  <a:srgbClr val="FF3300"/>
                </a:solidFill>
              </a:rPr>
              <a:t>)</a:t>
            </a:r>
            <a:r>
              <a:rPr lang="en-US" altLang="en-US" sz="1800" dirty="0"/>
              <a:t>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7477C24-6A1F-4C33-A093-19A576130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844" y="5790691"/>
            <a:ext cx="7308312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Compared to the approach we proposed based on Bellman-Ford: </a:t>
            </a:r>
          </a:p>
          <a:p>
            <a:pPr marL="0" indent="0">
              <a:buNone/>
            </a:pPr>
            <a:r>
              <a:rPr lang="en-US" altLang="en-US" sz="1800" dirty="0"/>
              <a:t>              </a:t>
            </a:r>
            <a:r>
              <a:rPr lang="en-US" altLang="en-US" sz="1800" dirty="0">
                <a:solidFill>
                  <a:srgbClr val="FF3300"/>
                </a:solidFill>
              </a:rPr>
              <a:t>time O(n</a:t>
            </a:r>
            <a:r>
              <a:rPr lang="en-US" altLang="en-US" sz="1800" baseline="30000" dirty="0">
                <a:solidFill>
                  <a:srgbClr val="FF3300"/>
                </a:solidFill>
              </a:rPr>
              <a:t>2</a:t>
            </a:r>
            <a:r>
              <a:rPr lang="en-US" altLang="en-US" sz="1800" dirty="0">
                <a:solidFill>
                  <a:srgbClr val="FF3300"/>
                </a:solidFill>
              </a:rPr>
              <a:t>m) </a:t>
            </a:r>
            <a:r>
              <a:rPr lang="en-US" altLang="en-US" sz="1800" dirty="0"/>
              <a:t>= O(n</a:t>
            </a:r>
            <a:r>
              <a:rPr lang="en-US" altLang="en-US" sz="1800" baseline="30000" dirty="0"/>
              <a:t>4</a:t>
            </a:r>
            <a:r>
              <a:rPr lang="en-US" altLang="en-US" sz="1800" dirty="0"/>
              <a:t>) and </a:t>
            </a:r>
            <a:r>
              <a:rPr lang="en-US" altLang="en-US" sz="1800" dirty="0">
                <a:solidFill>
                  <a:srgbClr val="FF3300"/>
                </a:solidFill>
              </a:rPr>
              <a:t>space O(m)</a:t>
            </a:r>
            <a:r>
              <a:rPr lang="en-US" altLang="en-US" sz="1800" dirty="0"/>
              <a:t> = O(n</a:t>
            </a:r>
            <a:r>
              <a:rPr lang="en-US" altLang="en-US" sz="1800" baseline="30000" dirty="0"/>
              <a:t>2</a:t>
            </a:r>
            <a:r>
              <a:rPr lang="en-US" altLang="en-US" sz="18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363658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8C626B3-510B-417A-88B8-5FD634CC1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126" y="1748993"/>
            <a:ext cx="4535311" cy="29941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Floyd-</a:t>
            </a:r>
            <a:r>
              <a:rPr lang="en-US" altLang="en-US" sz="1600" dirty="0" err="1">
                <a:solidFill>
                  <a:srgbClr val="FF0000"/>
                </a:solidFill>
              </a:rPr>
              <a:t>Warshall</a:t>
            </a:r>
            <a:r>
              <a:rPr lang="en-US" altLang="en-US" sz="1600" dirty="0"/>
              <a:t>(M)</a:t>
            </a:r>
          </a:p>
          <a:p>
            <a:pPr marL="0" indent="0">
              <a:buNone/>
            </a:pPr>
            <a:r>
              <a:rPr lang="en-US" altLang="en-US" sz="1600" dirty="0"/>
              <a:t>1. M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= M</a:t>
            </a:r>
            <a:r>
              <a:rPr lang="en-US" sz="1600" dirty="0"/>
              <a:t>;  </a:t>
            </a:r>
            <a:r>
              <a:rPr lang="en-US" sz="1600" dirty="0">
                <a:solidFill>
                  <a:srgbClr val="FF0000"/>
                </a:solidFill>
              </a:rPr>
              <a:t>initialize </a:t>
            </a:r>
            <a:r>
              <a:rPr lang="en-US" altLang="en-US" sz="1600" dirty="0">
                <a:solidFill>
                  <a:srgbClr val="FF0000"/>
                </a:solidFill>
              </a:rPr>
              <a:t>P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(0)</a:t>
            </a:r>
            <a:r>
              <a:rPr lang="en-US" altLang="en-US" sz="1600" dirty="0"/>
              <a:t>;</a:t>
            </a:r>
            <a:r>
              <a:rPr lang="en-US" sz="1600" dirty="0"/>
              <a:t>  \\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(0)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for (k = 1; k ≤ n; k++) </a:t>
            </a:r>
          </a:p>
          <a:p>
            <a:pPr marL="0" indent="0">
              <a:buNone/>
            </a:pPr>
            <a:r>
              <a:rPr lang="en-US" sz="1600" dirty="0"/>
              <a:t>   \\ compute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(k)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] from M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altLang="en-US" sz="1600" dirty="0"/>
              <a:t>2.1  </a:t>
            </a:r>
            <a:r>
              <a:rPr lang="en-US" sz="1600" dirty="0"/>
              <a:t>for (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  <a:r>
              <a:rPr lang="en-US" sz="1600" dirty="0" err="1"/>
              <a:t>i</a:t>
            </a:r>
            <a:r>
              <a:rPr lang="en-US" sz="1600" dirty="0"/>
              <a:t> ≤ 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</a:p>
          <a:p>
            <a:pPr marL="0" indent="0">
              <a:buNone/>
            </a:pPr>
            <a:r>
              <a:rPr lang="en-US" altLang="en-US" sz="1600" dirty="0"/>
              <a:t>2.2    </a:t>
            </a:r>
            <a:r>
              <a:rPr lang="en-US" sz="1600" dirty="0"/>
              <a:t>for (j = 1; j ≤ n; </a:t>
            </a:r>
            <a:r>
              <a:rPr lang="en-US" sz="1600" dirty="0" err="1"/>
              <a:t>j++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altLang="en-US" sz="1600" dirty="0"/>
              <a:t>           if (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 &lt;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                 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600" dirty="0"/>
              <a:t>           else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kj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3. Return the matrix M</a:t>
            </a:r>
            <a:r>
              <a:rPr lang="en-US" altLang="en-US" sz="1600" baseline="30000" dirty="0"/>
              <a:t>(n)</a:t>
            </a:r>
            <a:r>
              <a:rPr lang="en-US" altLang="en-US" sz="1600" dirty="0"/>
              <a:t>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C239B19-90B6-44E1-B53B-2595A2E5A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1694405"/>
            <a:ext cx="3038274" cy="150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matrix only gives the length of the shortest path for each vertex pair. </a:t>
            </a:r>
            <a:r>
              <a:rPr lang="en-US" altLang="en-US" sz="1800" dirty="0">
                <a:solidFill>
                  <a:srgbClr val="FF0000"/>
                </a:solidFill>
              </a:rPr>
              <a:t>How do we get the actual shortest path for each vertex pair?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A86CB0C-15B1-467C-9EE6-BFBA5FB9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3203257"/>
            <a:ext cx="2777016" cy="175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another group of matrices </a:t>
            </a:r>
            <a:r>
              <a:rPr lang="en-US" altLang="en-US" sz="1800" dirty="0">
                <a:solidFill>
                  <a:srgbClr val="FF0000"/>
                </a:solidFill>
              </a:rPr>
              <a:t>P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 = [</a:t>
            </a:r>
            <a:r>
              <a:rPr lang="en-US" altLang="en-US" sz="1800" dirty="0" err="1">
                <a:solidFill>
                  <a:srgbClr val="FF0000"/>
                </a:solidFill>
              </a:rPr>
              <a:t>p</a:t>
            </a:r>
            <a:r>
              <a:rPr lang="en-US" altLang="en-US" sz="18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]</a:t>
            </a:r>
            <a:r>
              <a:rPr lang="en-US" altLang="en-US" sz="1800" dirty="0"/>
              <a:t>, where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 is the vertex right before j on the shortest path from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to j for the matrix M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. 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466BA6F-B32B-480A-A061-915B9600B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522" y="5041510"/>
            <a:ext cx="7308312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Floyd-</a:t>
            </a:r>
            <a:r>
              <a:rPr lang="en-US" altLang="en-US" sz="1800" dirty="0" err="1"/>
              <a:t>Warshall</a:t>
            </a:r>
            <a:r>
              <a:rPr lang="en-US" altLang="en-US" sz="1800" dirty="0"/>
              <a:t> solves the All-Pairs Shortest Paths Problem in </a:t>
            </a:r>
            <a:r>
              <a:rPr lang="en-US" altLang="en-US" sz="1800" dirty="0">
                <a:solidFill>
                  <a:srgbClr val="FF3300"/>
                </a:solidFill>
              </a:rPr>
              <a:t>time O(n</a:t>
            </a:r>
            <a:r>
              <a:rPr lang="en-US" altLang="en-US" sz="1800" baseline="30000" dirty="0">
                <a:solidFill>
                  <a:srgbClr val="FF3300"/>
                </a:solidFill>
              </a:rPr>
              <a:t>3</a:t>
            </a:r>
            <a:r>
              <a:rPr lang="en-US" altLang="en-US" sz="1800" dirty="0">
                <a:solidFill>
                  <a:srgbClr val="FF3300"/>
                </a:solidFill>
              </a:rPr>
              <a:t>) </a:t>
            </a:r>
            <a:r>
              <a:rPr lang="en-US" altLang="en-US" sz="1800" dirty="0"/>
              <a:t>and </a:t>
            </a:r>
            <a:r>
              <a:rPr lang="en-US" altLang="en-US" sz="1800" dirty="0">
                <a:solidFill>
                  <a:srgbClr val="FF3300"/>
                </a:solidFill>
              </a:rPr>
              <a:t>space O(n</a:t>
            </a:r>
            <a:r>
              <a:rPr lang="en-US" altLang="en-US" sz="1800" baseline="30000" dirty="0">
                <a:solidFill>
                  <a:srgbClr val="FF3300"/>
                </a:solidFill>
              </a:rPr>
              <a:t>2</a:t>
            </a:r>
            <a:r>
              <a:rPr lang="en-US" altLang="en-US" sz="1800" dirty="0">
                <a:solidFill>
                  <a:srgbClr val="FF3300"/>
                </a:solidFill>
              </a:rPr>
              <a:t>)</a:t>
            </a:r>
            <a:r>
              <a:rPr lang="en-US" altLang="en-US" sz="1800" dirty="0"/>
              <a:t>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7477C24-6A1F-4C33-A093-19A576130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844" y="5790691"/>
            <a:ext cx="7308312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What if there are negative cycles? </a:t>
            </a:r>
          </a:p>
        </p:txBody>
      </p:sp>
    </p:spTree>
    <p:extLst>
      <p:ext uri="{BB962C8B-B14F-4D97-AF65-F5344CB8AC3E}">
        <p14:creationId xmlns:p14="http://schemas.microsoft.com/office/powerpoint/2010/main" val="3526255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All-Pairs Shortest Paths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1"/>
            <a:ext cx="7566606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Given a (possibly negatively) weighted graph G </a:t>
            </a:r>
            <a:r>
              <a:rPr lang="en-US" altLang="en-US" sz="1800" dirty="0">
                <a:solidFill>
                  <a:srgbClr val="FF0000"/>
                </a:solidFill>
              </a:rPr>
              <a:t>in an adjacency matrix M</a:t>
            </a:r>
            <a:r>
              <a:rPr lang="en-US" altLang="en-US" sz="1800" dirty="0"/>
              <a:t>, find the shortest path from s to t for all vertex pairs (s, t).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8C626B3-510B-417A-88B8-5FD634CC1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126" y="1748993"/>
            <a:ext cx="4535311" cy="29941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Floyd-</a:t>
            </a:r>
            <a:r>
              <a:rPr lang="en-US" altLang="en-US" sz="1600" dirty="0" err="1">
                <a:solidFill>
                  <a:srgbClr val="FF0000"/>
                </a:solidFill>
              </a:rPr>
              <a:t>Warshall</a:t>
            </a:r>
            <a:r>
              <a:rPr lang="en-US" altLang="en-US" sz="1600" dirty="0"/>
              <a:t>(M)</a:t>
            </a:r>
          </a:p>
          <a:p>
            <a:pPr marL="0" indent="0">
              <a:buNone/>
            </a:pPr>
            <a:r>
              <a:rPr lang="en-US" altLang="en-US" sz="1600" dirty="0"/>
              <a:t>1. M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= M</a:t>
            </a:r>
            <a:r>
              <a:rPr lang="en-US" sz="1600" dirty="0"/>
              <a:t>;  </a:t>
            </a:r>
            <a:r>
              <a:rPr lang="en-US" sz="1600" dirty="0">
                <a:solidFill>
                  <a:srgbClr val="FF0000"/>
                </a:solidFill>
              </a:rPr>
              <a:t>initialize </a:t>
            </a:r>
            <a:r>
              <a:rPr lang="en-US" altLang="en-US" sz="1600" dirty="0">
                <a:solidFill>
                  <a:srgbClr val="FF0000"/>
                </a:solidFill>
              </a:rPr>
              <a:t>P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(0)</a:t>
            </a:r>
            <a:r>
              <a:rPr lang="en-US" altLang="en-US" sz="1600" dirty="0"/>
              <a:t>;</a:t>
            </a:r>
            <a:r>
              <a:rPr lang="en-US" sz="1600" dirty="0"/>
              <a:t>  \\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(0)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(0)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for (k = 1; k ≤ n; k++) </a:t>
            </a:r>
          </a:p>
          <a:p>
            <a:pPr marL="0" indent="0">
              <a:buNone/>
            </a:pPr>
            <a:r>
              <a:rPr lang="en-US" sz="1600" dirty="0"/>
              <a:t>   \\ compute </a:t>
            </a:r>
            <a:r>
              <a:rPr lang="en-US" altLang="en-US" sz="1600" dirty="0"/>
              <a:t>M</a:t>
            </a:r>
            <a:r>
              <a:rPr lang="en-US" altLang="en-US" sz="1600" baseline="30000" dirty="0"/>
              <a:t>(k)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] from M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= [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] </a:t>
            </a:r>
            <a:endParaRPr lang="en-US" sz="1600" dirty="0"/>
          </a:p>
          <a:p>
            <a:pPr marL="0" indent="0">
              <a:buNone/>
            </a:pPr>
            <a:r>
              <a:rPr lang="en-US" altLang="en-US" sz="1600" dirty="0"/>
              <a:t>2.1  </a:t>
            </a:r>
            <a:r>
              <a:rPr lang="en-US" sz="1600" dirty="0"/>
              <a:t>for (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  <a:r>
              <a:rPr lang="en-US" sz="1600" dirty="0" err="1"/>
              <a:t>i</a:t>
            </a:r>
            <a:r>
              <a:rPr lang="en-US" sz="1600" dirty="0"/>
              <a:t> ≤ 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</a:p>
          <a:p>
            <a:pPr marL="0" indent="0">
              <a:buNone/>
            </a:pPr>
            <a:r>
              <a:rPr lang="en-US" altLang="en-US" sz="1600" dirty="0"/>
              <a:t>2.2    </a:t>
            </a:r>
            <a:r>
              <a:rPr lang="en-US" sz="1600" dirty="0"/>
              <a:t>for (j = 1; j ≤ n; </a:t>
            </a:r>
            <a:r>
              <a:rPr lang="en-US" sz="1600" dirty="0" err="1"/>
              <a:t>j++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altLang="en-US" sz="1600" dirty="0"/>
              <a:t>           if (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 &lt;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                 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600" dirty="0"/>
              <a:t>           else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ij</a:t>
            </a:r>
            <a:r>
              <a:rPr lang="en-US" altLang="en-US" sz="1600" baseline="30000" dirty="0"/>
              <a:t>(k)</a:t>
            </a:r>
            <a:r>
              <a:rPr lang="en-US" altLang="en-US" sz="1600" dirty="0"/>
              <a:t> =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ik</a:t>
            </a:r>
            <a:r>
              <a:rPr lang="en-US" altLang="en-US" sz="1600" baseline="30000" dirty="0"/>
              <a:t>(k-1) </a:t>
            </a:r>
            <a:r>
              <a:rPr lang="en-US" altLang="en-US" sz="1600" dirty="0"/>
              <a:t>+ </a:t>
            </a:r>
            <a:r>
              <a:rPr lang="en-US" altLang="en-US" sz="1600" dirty="0" err="1"/>
              <a:t>d</a:t>
            </a:r>
            <a:r>
              <a:rPr lang="en-US" altLang="en-US" sz="1600" baseline="-25000" dirty="0" err="1"/>
              <a:t>kj</a:t>
            </a:r>
            <a:r>
              <a:rPr lang="en-US" altLang="en-US" sz="1600" baseline="30000" dirty="0"/>
              <a:t>(k-1)</a:t>
            </a:r>
            <a:r>
              <a:rPr lang="en-US" altLang="en-US" sz="1600" dirty="0"/>
              <a:t>;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600" dirty="0">
                <a:solidFill>
                  <a:srgbClr val="FF0000"/>
                </a:solidFill>
              </a:rPr>
              <a:t> = </a:t>
            </a:r>
            <a:r>
              <a:rPr lang="en-US" altLang="en-US" sz="1600" dirty="0" err="1">
                <a:solidFill>
                  <a:srgbClr val="FF0000"/>
                </a:solidFill>
              </a:rPr>
              <a:t>p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kj</a:t>
            </a:r>
            <a:r>
              <a:rPr lang="en-US" altLang="en-US" sz="1600" baseline="30000" dirty="0">
                <a:solidFill>
                  <a:srgbClr val="FF0000"/>
                </a:solidFill>
              </a:rPr>
              <a:t>(k-1)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3. Return the matrix M</a:t>
            </a:r>
            <a:r>
              <a:rPr lang="en-US" altLang="en-US" sz="1600" baseline="30000" dirty="0"/>
              <a:t>(n)</a:t>
            </a:r>
            <a:r>
              <a:rPr lang="en-US" altLang="en-US" sz="1600" dirty="0"/>
              <a:t>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C239B19-90B6-44E1-B53B-2595A2E5A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1694405"/>
            <a:ext cx="3038274" cy="150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matrix only gives the length of the shortest path for each vertex pair. </a:t>
            </a:r>
            <a:r>
              <a:rPr lang="en-US" altLang="en-US" sz="1800" dirty="0">
                <a:solidFill>
                  <a:srgbClr val="FF0000"/>
                </a:solidFill>
              </a:rPr>
              <a:t>How do we get the actual shortest path for each vertex pair?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A86CB0C-15B1-467C-9EE6-BFBA5FB9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21" y="3203257"/>
            <a:ext cx="2777016" cy="175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another group of matrices </a:t>
            </a:r>
            <a:r>
              <a:rPr lang="en-US" altLang="en-US" sz="1800" dirty="0">
                <a:solidFill>
                  <a:srgbClr val="FF0000"/>
                </a:solidFill>
              </a:rPr>
              <a:t>P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 = [</a:t>
            </a:r>
            <a:r>
              <a:rPr lang="en-US" altLang="en-US" sz="1800" dirty="0" err="1">
                <a:solidFill>
                  <a:srgbClr val="FF0000"/>
                </a:solidFill>
              </a:rPr>
              <a:t>p</a:t>
            </a:r>
            <a:r>
              <a:rPr lang="en-US" altLang="en-US" sz="1800" baseline="-25000" dirty="0" err="1">
                <a:solidFill>
                  <a:srgbClr val="FF0000"/>
                </a:solidFill>
              </a:rPr>
              <a:t>ij</a:t>
            </a:r>
            <a:r>
              <a:rPr lang="en-US" altLang="en-US" sz="1800" baseline="30000" dirty="0">
                <a:solidFill>
                  <a:srgbClr val="FF0000"/>
                </a:solidFill>
              </a:rPr>
              <a:t>(k)</a:t>
            </a:r>
            <a:r>
              <a:rPr lang="en-US" altLang="en-US" sz="1800" dirty="0">
                <a:solidFill>
                  <a:srgbClr val="FF0000"/>
                </a:solidFill>
              </a:rPr>
              <a:t>]</a:t>
            </a:r>
            <a:r>
              <a:rPr lang="en-US" altLang="en-US" sz="1800" dirty="0"/>
              <a:t>, where </a:t>
            </a:r>
            <a:r>
              <a:rPr lang="en-US" altLang="en-US" sz="1800" dirty="0" err="1"/>
              <a:t>p</a:t>
            </a:r>
            <a:r>
              <a:rPr lang="en-US" altLang="en-US" sz="1800" baseline="-25000" dirty="0" err="1"/>
              <a:t>ij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 is the vertex right before j on the shortest path from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 to j for the matrix M</a:t>
            </a:r>
            <a:r>
              <a:rPr lang="en-US" altLang="en-US" sz="1800" baseline="30000" dirty="0"/>
              <a:t>(k)</a:t>
            </a:r>
            <a:r>
              <a:rPr lang="en-US" altLang="en-US" sz="1800" dirty="0"/>
              <a:t>. 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466BA6F-B32B-480A-A061-915B9600B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522" y="5041510"/>
            <a:ext cx="7308312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Floyd-</a:t>
            </a:r>
            <a:r>
              <a:rPr lang="en-US" altLang="en-US" sz="1800" dirty="0" err="1"/>
              <a:t>Warshall</a:t>
            </a:r>
            <a:r>
              <a:rPr lang="en-US" altLang="en-US" sz="1800" dirty="0"/>
              <a:t> solves the All-Pairs Shortest Paths Problem in </a:t>
            </a:r>
            <a:r>
              <a:rPr lang="en-US" altLang="en-US" sz="1800" dirty="0">
                <a:solidFill>
                  <a:srgbClr val="FF3300"/>
                </a:solidFill>
              </a:rPr>
              <a:t>time O(n</a:t>
            </a:r>
            <a:r>
              <a:rPr lang="en-US" altLang="en-US" sz="1800" baseline="30000" dirty="0">
                <a:solidFill>
                  <a:srgbClr val="FF3300"/>
                </a:solidFill>
              </a:rPr>
              <a:t>3</a:t>
            </a:r>
            <a:r>
              <a:rPr lang="en-US" altLang="en-US" sz="1800" dirty="0">
                <a:solidFill>
                  <a:srgbClr val="FF3300"/>
                </a:solidFill>
              </a:rPr>
              <a:t>) </a:t>
            </a:r>
            <a:r>
              <a:rPr lang="en-US" altLang="en-US" sz="1800" dirty="0"/>
              <a:t>and </a:t>
            </a:r>
            <a:r>
              <a:rPr lang="en-US" altLang="en-US" sz="1800" dirty="0">
                <a:solidFill>
                  <a:srgbClr val="FF3300"/>
                </a:solidFill>
              </a:rPr>
              <a:t>space O(n</a:t>
            </a:r>
            <a:r>
              <a:rPr lang="en-US" altLang="en-US" sz="1800" baseline="30000" dirty="0">
                <a:solidFill>
                  <a:srgbClr val="FF3300"/>
                </a:solidFill>
              </a:rPr>
              <a:t>2</a:t>
            </a:r>
            <a:r>
              <a:rPr lang="en-US" altLang="en-US" sz="1800" dirty="0">
                <a:solidFill>
                  <a:srgbClr val="FF3300"/>
                </a:solidFill>
              </a:rPr>
              <a:t>)</a:t>
            </a:r>
            <a:r>
              <a:rPr lang="en-US" altLang="en-US" sz="1800" dirty="0"/>
              <a:t>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7477C24-6A1F-4C33-A093-19A576130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844" y="5790691"/>
            <a:ext cx="7308312" cy="66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What if there are negative cycles? </a:t>
            </a:r>
          </a:p>
          <a:p>
            <a:pPr marL="0" indent="0">
              <a:buNone/>
            </a:pPr>
            <a:r>
              <a:rPr lang="en-US" altLang="en-US" sz="1800" dirty="0"/>
              <a:t>If a vertex v is in a negative cycle, then M</a:t>
            </a:r>
            <a:r>
              <a:rPr lang="en-US" altLang="en-US" sz="1800" baseline="30000" dirty="0"/>
              <a:t>(n)</a:t>
            </a:r>
            <a:r>
              <a:rPr lang="en-US" altLang="en-US" sz="1800" dirty="0"/>
              <a:t>[v, v] &lt; 0.</a:t>
            </a:r>
          </a:p>
        </p:txBody>
      </p:sp>
    </p:spTree>
    <p:extLst>
      <p:ext uri="{BB962C8B-B14F-4D97-AF65-F5344CB8AC3E}">
        <p14:creationId xmlns:p14="http://schemas.microsoft.com/office/powerpoint/2010/main" val="319608205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7138</TotalTime>
  <Words>4596</Words>
  <Application>Microsoft Office PowerPoint</Application>
  <PresentationFormat>On-screen Show (4:3)</PresentationFormat>
  <Paragraphs>269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701</cp:revision>
  <cp:lastPrinted>2001-01-16T17:12:14Z</cp:lastPrinted>
  <dcterms:created xsi:type="dcterms:W3CDTF">1999-07-13T19:55:20Z</dcterms:created>
  <dcterms:modified xsi:type="dcterms:W3CDTF">2025-03-17T20:08:20Z</dcterms:modified>
</cp:coreProperties>
</file>