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handoutMasterIdLst>
    <p:handoutMasterId r:id="rId30"/>
  </p:handoutMasterIdLst>
  <p:sldIdLst>
    <p:sldId id="293" r:id="rId2"/>
    <p:sldId id="582" r:id="rId3"/>
    <p:sldId id="587" r:id="rId4"/>
    <p:sldId id="586" r:id="rId5"/>
    <p:sldId id="584" r:id="rId6"/>
    <p:sldId id="588" r:id="rId7"/>
    <p:sldId id="590" r:id="rId8"/>
    <p:sldId id="591" r:id="rId9"/>
    <p:sldId id="595" r:id="rId10"/>
    <p:sldId id="596" r:id="rId11"/>
    <p:sldId id="597" r:id="rId12"/>
    <p:sldId id="589" r:id="rId13"/>
    <p:sldId id="606" r:id="rId14"/>
    <p:sldId id="602" r:id="rId15"/>
    <p:sldId id="601" r:id="rId16"/>
    <p:sldId id="600" r:id="rId17"/>
    <p:sldId id="599" r:id="rId18"/>
    <p:sldId id="603" r:id="rId19"/>
    <p:sldId id="604" r:id="rId20"/>
    <p:sldId id="605" r:id="rId21"/>
    <p:sldId id="613" r:id="rId22"/>
    <p:sldId id="612" r:id="rId23"/>
    <p:sldId id="611" r:id="rId24"/>
    <p:sldId id="610" r:id="rId25"/>
    <p:sldId id="607" r:id="rId26"/>
    <p:sldId id="614" r:id="rId27"/>
    <p:sldId id="615" r:id="rId28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FFCCFF"/>
    <a:srgbClr val="FFCC00"/>
    <a:srgbClr val="33CC33"/>
    <a:srgbClr val="FF0000"/>
    <a:srgbClr val="DDDDDD"/>
    <a:srgbClr val="DE3E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945" autoAdjust="0"/>
    <p:restoredTop sz="91657" autoAdjust="0"/>
  </p:normalViewPr>
  <p:slideViewPr>
    <p:cSldViewPr snapToGrid="0">
      <p:cViewPr varScale="1">
        <p:scale>
          <a:sx n="108" d="100"/>
          <a:sy n="108" d="100"/>
        </p:scale>
        <p:origin x="840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4122"/>
    </p:cViewPr>
  </p:sorterViewPr>
  <p:notesViewPr>
    <p:cSldViewPr snapToGrid="0">
      <p:cViewPr varScale="1">
        <p:scale>
          <a:sx n="104" d="100"/>
          <a:sy n="104" d="100"/>
        </p:scale>
        <p:origin x="-3498" y="-102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06F16FB9-8D84-4AD1-A708-AFB146A94E24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196733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/>
            </a:lvl1pPr>
          </a:lstStyle>
          <a:p>
            <a:pPr>
              <a:defRPr/>
            </a:pPr>
            <a:fld id="{91E1BDD9-3AEF-48D7-9C87-29E837DCF19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2803880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8F81013-0BEA-49DF-AD3C-558A27B7559E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16105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2391EF6-A1B5-468B-83B9-7C72E05AF268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09297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0B074CA-44A8-4A4E-AFF2-25413D7E123D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171692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4C082F0-364D-4711-8A13-E67520AACA75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30186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3889932-C464-41B2-9A82-C092D3997D6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132511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1FEA6C5-6032-474C-8B54-C8C6CDA0092F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487552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1F5A7B7-C3A1-4918-AD97-7E635ACCBB9C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72148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4959519-D87E-493A-9ED6-6711B4839D10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22534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CS 245/Summer ‘08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DF01F78A-6E5B-41DC-B74B-CF661B555806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70" r:id="rId1"/>
    <p:sldLayoutId id="2147484171" r:id="rId2"/>
    <p:sldLayoutId id="2147484172" r:id="rId3"/>
    <p:sldLayoutId id="2147484173" r:id="rId4"/>
    <p:sldLayoutId id="2147484174" r:id="rId5"/>
    <p:sldLayoutId id="2147484175" r:id="rId6"/>
    <p:sldLayoutId id="2147484176" r:id="rId7"/>
    <p:sldLayoutId id="2147484177" r:id="rId8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617402" y="1034802"/>
            <a:ext cx="7850458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CSCE-411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3800" dirty="0">
                <a:ea typeface="宋体" panose="02010600030101010101" pitchFamily="2" charset="-122"/>
              </a:rPr>
              <a:t>Design and Analysis of Algorithms</a:t>
            </a:r>
          </a:p>
        </p:txBody>
      </p:sp>
      <p:sp>
        <p:nvSpPr>
          <p:cNvPr id="13316" name="Text Box 47"/>
          <p:cNvSpPr txBox="1">
            <a:spLocks noChangeArrowheads="1"/>
          </p:cNvSpPr>
          <p:nvPr/>
        </p:nvSpPr>
        <p:spPr bwMode="auto">
          <a:xfrm>
            <a:off x="3472582" y="2490661"/>
            <a:ext cx="219883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Spring 2025</a:t>
            </a:r>
          </a:p>
        </p:txBody>
      </p:sp>
      <p:sp>
        <p:nvSpPr>
          <p:cNvPr id="13317" name="Text Box 48"/>
          <p:cNvSpPr txBox="1">
            <a:spLocks noChangeArrowheads="1"/>
          </p:cNvSpPr>
          <p:nvPr/>
        </p:nvSpPr>
        <p:spPr bwMode="auto">
          <a:xfrm>
            <a:off x="2858023" y="3844120"/>
            <a:ext cx="3878263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Instructor: </a:t>
            </a:r>
            <a:r>
              <a:rPr lang="en-US" altLang="zh-CN" sz="2400" dirty="0" err="1">
                <a:ea typeface="宋体" panose="02010600030101010101" pitchFamily="2" charset="-122"/>
              </a:rPr>
              <a:t>Jianer</a:t>
            </a:r>
            <a:r>
              <a:rPr lang="en-US" altLang="zh-CN" sz="2400" dirty="0">
                <a:ea typeface="宋体" panose="02010600030101010101" pitchFamily="2" charset="-122"/>
              </a:rPr>
              <a:t> Chen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Office: PETR 428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Phone: 845-4259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Email: chen@cse.tamu.edu</a:t>
            </a:r>
          </a:p>
        </p:txBody>
      </p:sp>
      <p:sp>
        <p:nvSpPr>
          <p:cNvPr id="13318" name="Text Box 49"/>
          <p:cNvSpPr txBox="1">
            <a:spLocks noChangeArrowheads="1"/>
          </p:cNvSpPr>
          <p:nvPr/>
        </p:nvSpPr>
        <p:spPr bwMode="auto">
          <a:xfrm>
            <a:off x="0" y="6581001"/>
            <a:ext cx="279801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22: The Bellman-Ford Algorithm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754864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Single-Source Shortest Path Problem</a:t>
            </a:r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E0E99D93-DFE8-48D4-BAC9-EA2901C83478}"/>
              </a:ext>
            </a:extLst>
          </p:cNvPr>
          <p:cNvGrpSpPr/>
          <p:nvPr/>
        </p:nvGrpSpPr>
        <p:grpSpPr>
          <a:xfrm>
            <a:off x="855587" y="2982627"/>
            <a:ext cx="3158914" cy="1575374"/>
            <a:chOff x="734354" y="4092192"/>
            <a:chExt cx="3158914" cy="1575374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5B2C515D-75C4-4C74-A789-0D1DB98BD423}"/>
                </a:ext>
              </a:extLst>
            </p:cNvPr>
            <p:cNvSpPr/>
            <p:nvPr/>
          </p:nvSpPr>
          <p:spPr>
            <a:xfrm>
              <a:off x="734354" y="4755734"/>
              <a:ext cx="264919" cy="26492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S</a:t>
              </a:r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A200E13A-E06F-41D7-9C8A-65A2D6A7B3C1}"/>
                </a:ext>
              </a:extLst>
            </p:cNvPr>
            <p:cNvSpPr/>
            <p:nvPr/>
          </p:nvSpPr>
          <p:spPr>
            <a:xfrm>
              <a:off x="1568573" y="5318333"/>
              <a:ext cx="264919" cy="26492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E</a:t>
              </a:r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9773B62B-2EC3-4FA9-8B0F-A12ECD5130A2}"/>
                </a:ext>
              </a:extLst>
            </p:cNvPr>
            <p:cNvSpPr/>
            <p:nvPr/>
          </p:nvSpPr>
          <p:spPr>
            <a:xfrm>
              <a:off x="2221974" y="4755734"/>
              <a:ext cx="264919" cy="26492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D</a:t>
              </a:r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29B11820-3CF5-44A8-A6E5-82F46442E5DD}"/>
                </a:ext>
              </a:extLst>
            </p:cNvPr>
            <p:cNvSpPr/>
            <p:nvPr/>
          </p:nvSpPr>
          <p:spPr>
            <a:xfrm>
              <a:off x="2907415" y="5318333"/>
              <a:ext cx="264919" cy="26492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C</a:t>
              </a:r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4914E3AD-5FDF-4C8B-9346-3243445BB95A}"/>
                </a:ext>
              </a:extLst>
            </p:cNvPr>
            <p:cNvSpPr/>
            <p:nvPr/>
          </p:nvSpPr>
          <p:spPr>
            <a:xfrm>
              <a:off x="3628349" y="4755734"/>
              <a:ext cx="264919" cy="26492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T</a:t>
              </a:r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13EBD62C-0AEE-499A-9029-106240E1DF44}"/>
                </a:ext>
              </a:extLst>
            </p:cNvPr>
            <p:cNvSpPr/>
            <p:nvPr/>
          </p:nvSpPr>
          <p:spPr>
            <a:xfrm>
              <a:off x="2907415" y="4179718"/>
              <a:ext cx="264919" cy="26492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B</a:t>
              </a:r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44D8DB7F-C382-4719-8A33-7162DB1D76BE}"/>
                </a:ext>
              </a:extLst>
            </p:cNvPr>
            <p:cNvSpPr/>
            <p:nvPr/>
          </p:nvSpPr>
          <p:spPr>
            <a:xfrm>
              <a:off x="1568573" y="4179718"/>
              <a:ext cx="264919" cy="26492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A</a:t>
              </a:r>
            </a:p>
          </p:txBody>
        </p: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E921D6E1-E3D7-4426-97F3-BD8157F16B21}"/>
                </a:ext>
              </a:extLst>
            </p:cNvPr>
            <p:cNvCxnSpPr>
              <a:stCxn id="4" idx="7"/>
              <a:endCxn id="49" idx="3"/>
            </p:cNvCxnSpPr>
            <p:nvPr/>
          </p:nvCxnSpPr>
          <p:spPr>
            <a:xfrm flipV="1">
              <a:off x="960477" y="4405841"/>
              <a:ext cx="646892" cy="38869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196DC5DC-9B24-4104-B39B-55C23177EDE8}"/>
                </a:ext>
              </a:extLst>
            </p:cNvPr>
            <p:cNvCxnSpPr>
              <a:cxnSpLocks/>
              <a:stCxn id="4" idx="5"/>
            </p:cNvCxnSpPr>
            <p:nvPr/>
          </p:nvCxnSpPr>
          <p:spPr>
            <a:xfrm>
              <a:off x="960477" y="4981857"/>
              <a:ext cx="617299" cy="40705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3E5ABE7C-1341-4BCD-8D81-84FD20806406}"/>
                </a:ext>
              </a:extLst>
            </p:cNvPr>
            <p:cNvCxnSpPr>
              <a:cxnSpLocks/>
              <a:stCxn id="45" idx="7"/>
            </p:cNvCxnSpPr>
            <p:nvPr/>
          </p:nvCxnSpPr>
          <p:spPr>
            <a:xfrm flipV="1">
              <a:off x="2448097" y="4405501"/>
              <a:ext cx="479997" cy="38903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487BAB4A-4986-4EE2-B85F-599442ED87C0}"/>
                </a:ext>
              </a:extLst>
            </p:cNvPr>
            <p:cNvCxnSpPr>
              <a:cxnSpLocks/>
              <a:stCxn id="46" idx="0"/>
            </p:cNvCxnSpPr>
            <p:nvPr/>
          </p:nvCxnSpPr>
          <p:spPr>
            <a:xfrm flipV="1">
              <a:off x="3039875" y="4435289"/>
              <a:ext cx="0" cy="88304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5E70741B-CAA1-45BD-8104-222DDA8633BC}"/>
                </a:ext>
              </a:extLst>
            </p:cNvPr>
            <p:cNvCxnSpPr>
              <a:cxnSpLocks/>
              <a:endCxn id="47" idx="1"/>
            </p:cNvCxnSpPr>
            <p:nvPr/>
          </p:nvCxnSpPr>
          <p:spPr>
            <a:xfrm>
              <a:off x="3144586" y="4384985"/>
              <a:ext cx="522559" cy="40954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DC6C8ABB-1703-47C8-AC71-66E99B6CF3C3}"/>
                </a:ext>
              </a:extLst>
            </p:cNvPr>
            <p:cNvCxnSpPr>
              <a:cxnSpLocks/>
              <a:stCxn id="46" idx="7"/>
              <a:endCxn id="47" idx="3"/>
            </p:cNvCxnSpPr>
            <p:nvPr/>
          </p:nvCxnSpPr>
          <p:spPr>
            <a:xfrm flipV="1">
              <a:off x="3133538" y="4981857"/>
              <a:ext cx="533607" cy="37527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1EFDA5D3-5EC7-4112-B45A-785B606F3FC9}"/>
                </a:ext>
              </a:extLst>
            </p:cNvPr>
            <p:cNvCxnSpPr>
              <a:cxnSpLocks/>
              <a:stCxn id="36" idx="6"/>
            </p:cNvCxnSpPr>
            <p:nvPr/>
          </p:nvCxnSpPr>
          <p:spPr>
            <a:xfrm>
              <a:off x="1833492" y="5450793"/>
              <a:ext cx="1072241" cy="1341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F76E4D8A-3CC2-47A2-A08B-B305C0D558F3}"/>
                </a:ext>
              </a:extLst>
            </p:cNvPr>
            <p:cNvCxnSpPr>
              <a:cxnSpLocks/>
              <a:stCxn id="49" idx="6"/>
              <a:endCxn id="48" idx="2"/>
            </p:cNvCxnSpPr>
            <p:nvPr/>
          </p:nvCxnSpPr>
          <p:spPr>
            <a:xfrm>
              <a:off x="1833492" y="4312178"/>
              <a:ext cx="107392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1137697-F6AE-43D4-ADAB-5DD5B60E3A5D}"/>
                </a:ext>
              </a:extLst>
            </p:cNvPr>
            <p:cNvCxnSpPr>
              <a:cxnSpLocks/>
              <a:stCxn id="45" idx="5"/>
              <a:endCxn id="46" idx="1"/>
            </p:cNvCxnSpPr>
            <p:nvPr/>
          </p:nvCxnSpPr>
          <p:spPr>
            <a:xfrm>
              <a:off x="2448097" y="4981857"/>
              <a:ext cx="498114" cy="37527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253E8019-0643-44CD-ACB8-CB70EF2206F5}"/>
                </a:ext>
              </a:extLst>
            </p:cNvPr>
            <p:cNvCxnSpPr>
              <a:cxnSpLocks/>
              <a:stCxn id="45" idx="1"/>
              <a:endCxn id="49" idx="5"/>
            </p:cNvCxnSpPr>
            <p:nvPr/>
          </p:nvCxnSpPr>
          <p:spPr>
            <a:xfrm flipH="1" flipV="1">
              <a:off x="1794696" y="4405841"/>
              <a:ext cx="466074" cy="38869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1C293BB-2FAE-4C27-ACE3-1010F8BC5F6B}"/>
                </a:ext>
              </a:extLst>
            </p:cNvPr>
            <p:cNvCxnSpPr>
              <a:cxnSpLocks/>
              <a:stCxn id="36" idx="7"/>
            </p:cNvCxnSpPr>
            <p:nvPr/>
          </p:nvCxnSpPr>
          <p:spPr>
            <a:xfrm flipV="1">
              <a:off x="1794696" y="4975148"/>
              <a:ext cx="455904" cy="38198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4183CB06-B955-4888-96B1-20C3D7BC4D67}"/>
                </a:ext>
              </a:extLst>
            </p:cNvPr>
            <p:cNvCxnSpPr>
              <a:cxnSpLocks/>
              <a:stCxn id="36" idx="0"/>
              <a:endCxn id="49" idx="4"/>
            </p:cNvCxnSpPr>
            <p:nvPr/>
          </p:nvCxnSpPr>
          <p:spPr>
            <a:xfrm flipV="1">
              <a:off x="1701033" y="4444638"/>
              <a:ext cx="0" cy="87369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C789165B-F61F-4497-A096-0BB9B4FF9A52}"/>
                </a:ext>
              </a:extLst>
            </p:cNvPr>
            <p:cNvSpPr txBox="1"/>
            <p:nvPr/>
          </p:nvSpPr>
          <p:spPr>
            <a:xfrm>
              <a:off x="2226511" y="4092192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-1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FFAA32ED-4B93-4CD7-83AD-6EA13D005DC3}"/>
                </a:ext>
              </a:extLst>
            </p:cNvPr>
            <p:cNvSpPr txBox="1"/>
            <p:nvPr/>
          </p:nvSpPr>
          <p:spPr>
            <a:xfrm>
              <a:off x="1424881" y="4777780"/>
              <a:ext cx="32573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15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46FFBD33-1A6B-4955-A55F-A294DA42402C}"/>
                </a:ext>
              </a:extLst>
            </p:cNvPr>
            <p:cNvSpPr txBox="1"/>
            <p:nvPr/>
          </p:nvSpPr>
          <p:spPr>
            <a:xfrm>
              <a:off x="1047563" y="4408107"/>
              <a:ext cx="32573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18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8B9C4187-A1BA-4884-A5A4-DFF392339D1C}"/>
                </a:ext>
              </a:extLst>
            </p:cNvPr>
            <p:cNvSpPr txBox="1"/>
            <p:nvPr/>
          </p:nvSpPr>
          <p:spPr>
            <a:xfrm>
              <a:off x="3379834" y="4390093"/>
              <a:ext cx="32573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20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CF7D920D-92CC-4953-8DA3-487E1D68EA07}"/>
                </a:ext>
              </a:extLst>
            </p:cNvPr>
            <p:cNvSpPr txBox="1"/>
            <p:nvPr/>
          </p:nvSpPr>
          <p:spPr>
            <a:xfrm>
              <a:off x="2022648" y="5034630"/>
              <a:ext cx="32573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12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6B823DB2-A1B8-4705-97EA-DC96A9BCCA4F}"/>
                </a:ext>
              </a:extLst>
            </p:cNvPr>
            <p:cNvSpPr txBox="1"/>
            <p:nvPr/>
          </p:nvSpPr>
          <p:spPr>
            <a:xfrm>
              <a:off x="3021756" y="4774433"/>
              <a:ext cx="25519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5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95054DDE-8E22-4D71-9F99-F4826A91EF5C}"/>
                </a:ext>
              </a:extLst>
            </p:cNvPr>
            <p:cNvSpPr txBox="1"/>
            <p:nvPr/>
          </p:nvSpPr>
          <p:spPr>
            <a:xfrm>
              <a:off x="3379834" y="5100860"/>
              <a:ext cx="25519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6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0CE789BA-AD34-40D1-82D8-38060EA0D17C}"/>
                </a:ext>
              </a:extLst>
            </p:cNvPr>
            <p:cNvSpPr txBox="1"/>
            <p:nvPr/>
          </p:nvSpPr>
          <p:spPr>
            <a:xfrm>
              <a:off x="2242013" y="5421345"/>
              <a:ext cx="25519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4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944CFAAC-0D6C-4A70-863B-FB26F4445925}"/>
                </a:ext>
              </a:extLst>
            </p:cNvPr>
            <p:cNvSpPr txBox="1"/>
            <p:nvPr/>
          </p:nvSpPr>
          <p:spPr>
            <a:xfrm>
              <a:off x="1013928" y="5088406"/>
              <a:ext cx="25519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3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D57FFD43-155B-4BFA-82A1-A1A0D84C0AED}"/>
                </a:ext>
              </a:extLst>
            </p:cNvPr>
            <p:cNvSpPr txBox="1"/>
            <p:nvPr/>
          </p:nvSpPr>
          <p:spPr>
            <a:xfrm>
              <a:off x="2625016" y="4948047"/>
              <a:ext cx="25519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2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0769498D-7ACE-49C1-B7AA-4B8CA608F6A0}"/>
                </a:ext>
              </a:extLst>
            </p:cNvPr>
            <p:cNvSpPr txBox="1"/>
            <p:nvPr/>
          </p:nvSpPr>
          <p:spPr>
            <a:xfrm>
              <a:off x="2477262" y="4442425"/>
              <a:ext cx="25519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9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EFDF3A2E-0409-4A21-AAEB-1128478C9D08}"/>
                </a:ext>
              </a:extLst>
            </p:cNvPr>
            <p:cNvSpPr txBox="1"/>
            <p:nvPr/>
          </p:nvSpPr>
          <p:spPr>
            <a:xfrm>
              <a:off x="1996242" y="4432075"/>
              <a:ext cx="32573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10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F6E5C0FC-5912-4DD7-B391-47AA70F749D2}"/>
              </a:ext>
            </a:extLst>
          </p:cNvPr>
          <p:cNvGrpSpPr/>
          <p:nvPr/>
        </p:nvGrpSpPr>
        <p:grpSpPr>
          <a:xfrm>
            <a:off x="871470" y="4736858"/>
            <a:ext cx="3158914" cy="1575374"/>
            <a:chOff x="871470" y="4402913"/>
            <a:chExt cx="3158914" cy="1575374"/>
          </a:xfrm>
        </p:grpSpPr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233FF4D3-2809-40FB-A467-D6CE0800A136}"/>
                </a:ext>
              </a:extLst>
            </p:cNvPr>
            <p:cNvSpPr/>
            <p:nvPr/>
          </p:nvSpPr>
          <p:spPr>
            <a:xfrm>
              <a:off x="871470" y="5066455"/>
              <a:ext cx="264919" cy="26492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S</a:t>
              </a:r>
            </a:p>
          </p:txBody>
        </p:sp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9C9D013E-66DC-4CFE-9F98-A8E6A0587F91}"/>
                </a:ext>
              </a:extLst>
            </p:cNvPr>
            <p:cNvSpPr/>
            <p:nvPr/>
          </p:nvSpPr>
          <p:spPr>
            <a:xfrm>
              <a:off x="1705689" y="5629054"/>
              <a:ext cx="264919" cy="26492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E</a:t>
              </a:r>
            </a:p>
          </p:txBody>
        </p:sp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D3F6AFC9-8237-4664-828D-720C21EBCB8D}"/>
                </a:ext>
              </a:extLst>
            </p:cNvPr>
            <p:cNvSpPr/>
            <p:nvPr/>
          </p:nvSpPr>
          <p:spPr>
            <a:xfrm>
              <a:off x="2359090" y="5066455"/>
              <a:ext cx="264919" cy="26492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D</a:t>
              </a:r>
            </a:p>
          </p:txBody>
        </p:sp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7747FB68-C763-4EBD-A8D5-B4B302339AF6}"/>
                </a:ext>
              </a:extLst>
            </p:cNvPr>
            <p:cNvSpPr/>
            <p:nvPr/>
          </p:nvSpPr>
          <p:spPr>
            <a:xfrm>
              <a:off x="3044531" y="5629054"/>
              <a:ext cx="264919" cy="26492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C</a:t>
              </a:r>
            </a:p>
          </p:txBody>
        </p:sp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3667EFBA-5A42-4EB8-803D-30C4814EA93D}"/>
                </a:ext>
              </a:extLst>
            </p:cNvPr>
            <p:cNvSpPr/>
            <p:nvPr/>
          </p:nvSpPr>
          <p:spPr>
            <a:xfrm>
              <a:off x="3765465" y="5066455"/>
              <a:ext cx="264919" cy="26492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T</a:t>
              </a:r>
            </a:p>
          </p:txBody>
        </p:sp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1E0966FA-D38D-4BF4-8681-4120EA7720A3}"/>
                </a:ext>
              </a:extLst>
            </p:cNvPr>
            <p:cNvSpPr/>
            <p:nvPr/>
          </p:nvSpPr>
          <p:spPr>
            <a:xfrm>
              <a:off x="3044531" y="4490439"/>
              <a:ext cx="264919" cy="26492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B</a:t>
              </a:r>
            </a:p>
          </p:txBody>
        </p:sp>
        <p:sp>
          <p:nvSpPr>
            <p:cNvPr id="85" name="Oval 84">
              <a:extLst>
                <a:ext uri="{FF2B5EF4-FFF2-40B4-BE49-F238E27FC236}">
                  <a16:creationId xmlns:a16="http://schemas.microsoft.com/office/drawing/2014/main" id="{C12C8692-C34B-465A-B693-947CE95D2B7B}"/>
                </a:ext>
              </a:extLst>
            </p:cNvPr>
            <p:cNvSpPr/>
            <p:nvPr/>
          </p:nvSpPr>
          <p:spPr>
            <a:xfrm>
              <a:off x="1705689" y="4490439"/>
              <a:ext cx="264919" cy="26492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A</a:t>
              </a:r>
            </a:p>
          </p:txBody>
        </p: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9D21AADB-8609-4C70-A8A1-D3A18287C6D9}"/>
                </a:ext>
              </a:extLst>
            </p:cNvPr>
            <p:cNvCxnSpPr>
              <a:stCxn id="79" idx="7"/>
              <a:endCxn id="85" idx="3"/>
            </p:cNvCxnSpPr>
            <p:nvPr/>
          </p:nvCxnSpPr>
          <p:spPr>
            <a:xfrm flipV="1">
              <a:off x="1097593" y="4716562"/>
              <a:ext cx="646892" cy="388690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21C8CA41-BFE8-4494-AD6E-86A7143042E5}"/>
                </a:ext>
              </a:extLst>
            </p:cNvPr>
            <p:cNvCxnSpPr>
              <a:cxnSpLocks/>
              <a:stCxn id="79" idx="5"/>
            </p:cNvCxnSpPr>
            <p:nvPr/>
          </p:nvCxnSpPr>
          <p:spPr>
            <a:xfrm>
              <a:off x="1097593" y="5292578"/>
              <a:ext cx="617299" cy="407051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F54FDDF7-7DC4-443F-8CCB-6E26E5EB833B}"/>
                </a:ext>
              </a:extLst>
            </p:cNvPr>
            <p:cNvCxnSpPr>
              <a:cxnSpLocks/>
              <a:stCxn id="81" idx="7"/>
            </p:cNvCxnSpPr>
            <p:nvPr/>
          </p:nvCxnSpPr>
          <p:spPr>
            <a:xfrm flipV="1">
              <a:off x="2585213" y="4716222"/>
              <a:ext cx="479997" cy="389030"/>
            </a:xfrm>
            <a:prstGeom prst="line">
              <a:avLst/>
            </a:prstGeom>
            <a:ln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4F8789CF-EAB3-4686-998E-7B26E552E72A}"/>
                </a:ext>
              </a:extLst>
            </p:cNvPr>
            <p:cNvCxnSpPr>
              <a:cxnSpLocks/>
              <a:stCxn id="82" idx="0"/>
            </p:cNvCxnSpPr>
            <p:nvPr/>
          </p:nvCxnSpPr>
          <p:spPr>
            <a:xfrm flipV="1">
              <a:off x="3176991" y="4746010"/>
              <a:ext cx="0" cy="883044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D496C3B6-B2A5-4EAE-9C99-91130BB5E358}"/>
                </a:ext>
              </a:extLst>
            </p:cNvPr>
            <p:cNvCxnSpPr>
              <a:cxnSpLocks/>
              <a:endCxn id="83" idx="1"/>
            </p:cNvCxnSpPr>
            <p:nvPr/>
          </p:nvCxnSpPr>
          <p:spPr>
            <a:xfrm>
              <a:off x="3281702" y="4695706"/>
              <a:ext cx="522559" cy="409546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C7912A1A-63F7-4D04-9ED9-59CAD87BDB66}"/>
                </a:ext>
              </a:extLst>
            </p:cNvPr>
            <p:cNvCxnSpPr>
              <a:cxnSpLocks/>
              <a:stCxn id="82" idx="7"/>
              <a:endCxn id="83" idx="3"/>
            </p:cNvCxnSpPr>
            <p:nvPr/>
          </p:nvCxnSpPr>
          <p:spPr>
            <a:xfrm flipV="1">
              <a:off x="3270654" y="5292578"/>
              <a:ext cx="533607" cy="375273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7642D809-0C5C-47B2-B090-69082C537B3D}"/>
                </a:ext>
              </a:extLst>
            </p:cNvPr>
            <p:cNvCxnSpPr>
              <a:cxnSpLocks/>
              <a:stCxn id="80" idx="6"/>
            </p:cNvCxnSpPr>
            <p:nvPr/>
          </p:nvCxnSpPr>
          <p:spPr>
            <a:xfrm>
              <a:off x="1970608" y="5761514"/>
              <a:ext cx="1072241" cy="13416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71B42CCC-8BC7-4557-AE4A-EF7E90394B97}"/>
                </a:ext>
              </a:extLst>
            </p:cNvPr>
            <p:cNvCxnSpPr>
              <a:cxnSpLocks/>
              <a:stCxn id="85" idx="6"/>
              <a:endCxn id="84" idx="2"/>
            </p:cNvCxnSpPr>
            <p:nvPr/>
          </p:nvCxnSpPr>
          <p:spPr>
            <a:xfrm>
              <a:off x="1970608" y="4622899"/>
              <a:ext cx="1073923" cy="0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F808CFA4-04BC-4F52-8DA1-E016714A6FE6}"/>
                </a:ext>
              </a:extLst>
            </p:cNvPr>
            <p:cNvCxnSpPr>
              <a:cxnSpLocks/>
              <a:stCxn id="81" idx="5"/>
              <a:endCxn id="82" idx="1"/>
            </p:cNvCxnSpPr>
            <p:nvPr/>
          </p:nvCxnSpPr>
          <p:spPr>
            <a:xfrm>
              <a:off x="2585213" y="5292578"/>
              <a:ext cx="498114" cy="375273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46E7A883-ECEE-45D2-B0BB-63148DADF31B}"/>
                </a:ext>
              </a:extLst>
            </p:cNvPr>
            <p:cNvCxnSpPr>
              <a:cxnSpLocks/>
              <a:stCxn id="81" idx="1"/>
              <a:endCxn id="85" idx="5"/>
            </p:cNvCxnSpPr>
            <p:nvPr/>
          </p:nvCxnSpPr>
          <p:spPr>
            <a:xfrm flipH="1" flipV="1">
              <a:off x="1931812" y="4716562"/>
              <a:ext cx="466074" cy="388690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264795F9-F4F7-4FA3-AD0A-5D885DCA3A96}"/>
                </a:ext>
              </a:extLst>
            </p:cNvPr>
            <p:cNvCxnSpPr>
              <a:cxnSpLocks/>
              <a:stCxn id="80" idx="7"/>
            </p:cNvCxnSpPr>
            <p:nvPr/>
          </p:nvCxnSpPr>
          <p:spPr>
            <a:xfrm flipV="1">
              <a:off x="1931812" y="5285869"/>
              <a:ext cx="455904" cy="381982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CD6C680D-633D-4B09-BD6F-D30D5F30C784}"/>
                </a:ext>
              </a:extLst>
            </p:cNvPr>
            <p:cNvCxnSpPr>
              <a:cxnSpLocks/>
              <a:stCxn id="80" idx="0"/>
              <a:endCxn id="85" idx="4"/>
            </p:cNvCxnSpPr>
            <p:nvPr/>
          </p:nvCxnSpPr>
          <p:spPr>
            <a:xfrm flipV="1">
              <a:off x="1838149" y="4755359"/>
              <a:ext cx="0" cy="873695"/>
            </a:xfrm>
            <a:prstGeom prst="line">
              <a:avLst/>
            </a:prstGeom>
            <a:ln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FB0C43FA-C374-4237-8E36-F8CB0CD96A5A}"/>
                </a:ext>
              </a:extLst>
            </p:cNvPr>
            <p:cNvSpPr txBox="1"/>
            <p:nvPr/>
          </p:nvSpPr>
          <p:spPr>
            <a:xfrm>
              <a:off x="2363627" y="4402913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-1</a:t>
              </a: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741DD408-EE03-4D99-9100-C9543D76D94F}"/>
                </a:ext>
              </a:extLst>
            </p:cNvPr>
            <p:cNvSpPr txBox="1"/>
            <p:nvPr/>
          </p:nvSpPr>
          <p:spPr>
            <a:xfrm>
              <a:off x="1561997" y="5088501"/>
              <a:ext cx="32573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15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2D4E7F7D-DF8F-4535-A812-9FB863FBBA15}"/>
                </a:ext>
              </a:extLst>
            </p:cNvPr>
            <p:cNvSpPr txBox="1"/>
            <p:nvPr/>
          </p:nvSpPr>
          <p:spPr>
            <a:xfrm>
              <a:off x="1184679" y="4718828"/>
              <a:ext cx="32573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18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803262F4-3F81-4F9F-926F-D5F55C60C2D1}"/>
                </a:ext>
              </a:extLst>
            </p:cNvPr>
            <p:cNvSpPr txBox="1"/>
            <p:nvPr/>
          </p:nvSpPr>
          <p:spPr>
            <a:xfrm>
              <a:off x="3516950" y="4700814"/>
              <a:ext cx="32573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20</a:t>
              </a:r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D7AAC8E3-584E-4427-A2A1-DFBEC4F56AD9}"/>
                </a:ext>
              </a:extLst>
            </p:cNvPr>
            <p:cNvSpPr txBox="1"/>
            <p:nvPr/>
          </p:nvSpPr>
          <p:spPr>
            <a:xfrm>
              <a:off x="2159764" y="5345351"/>
              <a:ext cx="32573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12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3D49573C-ADA5-430F-AD86-3501C1ED4829}"/>
                </a:ext>
              </a:extLst>
            </p:cNvPr>
            <p:cNvSpPr txBox="1"/>
            <p:nvPr/>
          </p:nvSpPr>
          <p:spPr>
            <a:xfrm>
              <a:off x="3158872" y="5085154"/>
              <a:ext cx="25519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5</a:t>
              </a: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79A1D596-6EC9-4BED-B236-831146F1AF2D}"/>
                </a:ext>
              </a:extLst>
            </p:cNvPr>
            <p:cNvSpPr txBox="1"/>
            <p:nvPr/>
          </p:nvSpPr>
          <p:spPr>
            <a:xfrm>
              <a:off x="3516950" y="5411581"/>
              <a:ext cx="25519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6</a:t>
              </a: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F4B25DE6-E8E9-42D8-969A-5A9D4642B38D}"/>
                </a:ext>
              </a:extLst>
            </p:cNvPr>
            <p:cNvSpPr txBox="1"/>
            <p:nvPr/>
          </p:nvSpPr>
          <p:spPr>
            <a:xfrm>
              <a:off x="2379129" y="5732066"/>
              <a:ext cx="25519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4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27ED7385-4D2B-4A3A-8180-4B11F626DA96}"/>
                </a:ext>
              </a:extLst>
            </p:cNvPr>
            <p:cNvSpPr txBox="1"/>
            <p:nvPr/>
          </p:nvSpPr>
          <p:spPr>
            <a:xfrm>
              <a:off x="1151044" y="5399127"/>
              <a:ext cx="25519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3</a:t>
              </a: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0F196885-681E-45BA-999F-07A8381D909E}"/>
                </a:ext>
              </a:extLst>
            </p:cNvPr>
            <p:cNvSpPr txBox="1"/>
            <p:nvPr/>
          </p:nvSpPr>
          <p:spPr>
            <a:xfrm>
              <a:off x="2762132" y="5258768"/>
              <a:ext cx="32573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11</a:t>
              </a: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23DD498F-1295-4137-96CC-6CC0C73F4199}"/>
                </a:ext>
              </a:extLst>
            </p:cNvPr>
            <p:cNvSpPr txBox="1"/>
            <p:nvPr/>
          </p:nvSpPr>
          <p:spPr>
            <a:xfrm>
              <a:off x="2614378" y="4753146"/>
              <a:ext cx="25519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2</a:t>
              </a:r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C6013EA3-6C6A-4808-BCC1-2D3F316BCDE2}"/>
                </a:ext>
              </a:extLst>
            </p:cNvPr>
            <p:cNvSpPr txBox="1"/>
            <p:nvPr/>
          </p:nvSpPr>
          <p:spPr>
            <a:xfrm>
              <a:off x="2133358" y="4742796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-2</a:t>
              </a:r>
            </a:p>
          </p:txBody>
        </p:sp>
      </p:grpSp>
      <p:sp>
        <p:nvSpPr>
          <p:cNvPr id="110" name="Rectangle 3">
            <a:extLst>
              <a:ext uri="{FF2B5EF4-FFF2-40B4-BE49-F238E27FC236}">
                <a16:creationId xmlns:a16="http://schemas.microsoft.com/office/drawing/2014/main" id="{B6D697DD-6F19-490A-8BF6-BDD1C52E10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666" y="921658"/>
            <a:ext cx="7850667" cy="379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Problem.</a:t>
            </a:r>
            <a:r>
              <a:rPr lang="en-US" altLang="en-US" sz="1800" dirty="0"/>
              <a:t> Solving the Shortest Path Problem on graphs with negative edges. </a:t>
            </a:r>
          </a:p>
          <a:p>
            <a:pPr marL="0" indent="0">
              <a:buNone/>
            </a:pPr>
            <a:endParaRPr lang="en-US" altLang="en-US" sz="1800" dirty="0"/>
          </a:p>
        </p:txBody>
      </p:sp>
      <p:sp>
        <p:nvSpPr>
          <p:cNvPr id="112" name="Rectangle 3">
            <a:extLst>
              <a:ext uri="{FF2B5EF4-FFF2-40B4-BE49-F238E27FC236}">
                <a16:creationId xmlns:a16="http://schemas.microsoft.com/office/drawing/2014/main" id="{57FB5C27-75E1-409E-9D72-3CDD5ED939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5090" y="1290295"/>
            <a:ext cx="7374537" cy="37996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The problem is meaningful only for directed graphs with </a:t>
            </a:r>
            <a:r>
              <a:rPr lang="en-US" altLang="en-US" sz="1600" dirty="0">
                <a:solidFill>
                  <a:srgbClr val="FF0000"/>
                </a:solidFill>
              </a:rPr>
              <a:t>no negative cycles</a:t>
            </a:r>
            <a:r>
              <a:rPr lang="en-US" altLang="en-US" sz="1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479845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754864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Single-Source Shortest Path Problem</a:t>
            </a:r>
          </a:p>
        </p:txBody>
      </p:sp>
      <p:sp>
        <p:nvSpPr>
          <p:cNvPr id="22" name="Rectangle 3">
            <a:extLst>
              <a:ext uri="{FF2B5EF4-FFF2-40B4-BE49-F238E27FC236}">
                <a16:creationId xmlns:a16="http://schemas.microsoft.com/office/drawing/2014/main" id="{9047B9C0-ED15-40E7-B23D-A4A043C5AD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1504" y="1902635"/>
            <a:ext cx="3236702" cy="4489619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Dijkstra(G, s, t)</a:t>
            </a:r>
          </a:p>
          <a:p>
            <a:pPr marL="0" indent="0">
              <a:buNone/>
            </a:pPr>
            <a:r>
              <a:rPr lang="en-US" altLang="en-US" sz="1200" dirty="0"/>
              <a:t>1. for (v=1; </a:t>
            </a:r>
            <a:r>
              <a:rPr lang="en-US" altLang="en-US" sz="1200" dirty="0" err="1"/>
              <a:t>v≤n</a:t>
            </a:r>
            <a:r>
              <a:rPr lang="en-US" altLang="en-US" sz="1200" dirty="0"/>
              <a:t>; v++) status[v] = unseen;</a:t>
            </a:r>
          </a:p>
          <a:p>
            <a:pPr marL="0" indent="0">
              <a:buNone/>
            </a:pPr>
            <a:r>
              <a:rPr lang="en-US" altLang="en-US" sz="1200" dirty="0"/>
              <a:t>2. status[s] = in-tree;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[s] = 0; H = </a:t>
            </a:r>
            <a:r>
              <a:rPr lang="el-GR" altLang="en-US" sz="1200" dirty="0"/>
              <a:t>Φ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3. for (each edge [s, w])</a:t>
            </a:r>
          </a:p>
          <a:p>
            <a:pPr marL="0" indent="0">
              <a:buNone/>
            </a:pPr>
            <a:r>
              <a:rPr lang="en-US" altLang="en-US" sz="1200" dirty="0"/>
              <a:t>      status[w] = fringe; dad[w] = s;</a:t>
            </a:r>
          </a:p>
          <a:p>
            <a:pPr marL="0" indent="0">
              <a:buNone/>
            </a:pPr>
            <a:r>
              <a:rPr lang="en-US" altLang="en-US" sz="1200" dirty="0"/>
              <a:t>     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=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(s, w); Insert(H, w); </a:t>
            </a:r>
          </a:p>
          <a:p>
            <a:pPr marL="0" indent="0">
              <a:buNone/>
            </a:pPr>
            <a:r>
              <a:rPr lang="en-US" altLang="en-US" sz="1200" dirty="0"/>
              <a:t>4. While (there are fringes)</a:t>
            </a:r>
          </a:p>
          <a:p>
            <a:pPr marL="0" indent="0">
              <a:buNone/>
            </a:pPr>
            <a:r>
              <a:rPr lang="en-US" altLang="en-US" sz="1200" dirty="0"/>
              <a:t>4.1   v = </a:t>
            </a:r>
            <a:r>
              <a:rPr lang="en-US" altLang="en-US" sz="1200" dirty="0" err="1"/>
              <a:t>RetrieveMin</a:t>
            </a:r>
            <a:r>
              <a:rPr lang="en-US" altLang="en-US" sz="1200" dirty="0"/>
              <a:t>(H);</a:t>
            </a:r>
          </a:p>
          <a:p>
            <a:pPr marL="0" indent="0">
              <a:buNone/>
            </a:pPr>
            <a:r>
              <a:rPr lang="en-US" altLang="en-US" sz="1200" dirty="0"/>
              <a:t>4.2   status[v] = in-tree;</a:t>
            </a:r>
          </a:p>
          <a:p>
            <a:pPr marL="0" indent="0">
              <a:buNone/>
            </a:pPr>
            <a:r>
              <a:rPr lang="en-US" altLang="en-US" sz="1200" dirty="0"/>
              <a:t>4.3   for (each edge [v, w])</a:t>
            </a:r>
          </a:p>
          <a:p>
            <a:pPr marL="0" indent="0">
              <a:buNone/>
            </a:pPr>
            <a:r>
              <a:rPr lang="en-US" altLang="en-US" sz="1200" dirty="0"/>
              <a:t>4.3.1   if (status[w] == unseen)</a:t>
            </a:r>
          </a:p>
          <a:p>
            <a:pPr marL="0" indent="0">
              <a:buNone/>
            </a:pPr>
            <a:r>
              <a:rPr lang="en-US" altLang="en-US" sz="1200" dirty="0"/>
              <a:t>             status[w] = fringe; dad[w] = v; </a:t>
            </a:r>
          </a:p>
          <a:p>
            <a:pPr marL="0" indent="0">
              <a:buNone/>
            </a:pPr>
            <a:r>
              <a:rPr lang="en-US" altLang="en-US" sz="1200" dirty="0"/>
              <a:t>            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=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[v] +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(v, w); </a:t>
            </a:r>
          </a:p>
          <a:p>
            <a:pPr marL="0" indent="0">
              <a:buNone/>
            </a:pPr>
            <a:r>
              <a:rPr lang="en-US" altLang="en-US" sz="1200" dirty="0"/>
              <a:t>             Insert(H, w);</a:t>
            </a:r>
          </a:p>
          <a:p>
            <a:pPr marL="0" indent="0">
              <a:buNone/>
            </a:pPr>
            <a:r>
              <a:rPr lang="en-US" altLang="en-US" sz="1200" dirty="0"/>
              <a:t>4.3.2   else if (status[w] == fringe) &amp; </a:t>
            </a:r>
          </a:p>
          <a:p>
            <a:pPr marL="0" indent="0">
              <a:buNone/>
            </a:pPr>
            <a:r>
              <a:rPr lang="en-US" altLang="en-US" sz="1200" dirty="0"/>
              <a:t>             (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&gt;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[v] +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(v, w))</a:t>
            </a:r>
          </a:p>
          <a:p>
            <a:pPr marL="0" indent="0">
              <a:buNone/>
            </a:pPr>
            <a:r>
              <a:rPr lang="en-US" altLang="en-US" sz="1200" dirty="0"/>
              <a:t>             Delete(H, w); dad[w] = v;</a:t>
            </a:r>
          </a:p>
          <a:p>
            <a:pPr marL="0" indent="0">
              <a:buNone/>
            </a:pPr>
            <a:r>
              <a:rPr lang="en-US" altLang="en-US" sz="1200" dirty="0"/>
              <a:t>            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=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[v] +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(v, w);</a:t>
            </a:r>
          </a:p>
          <a:p>
            <a:pPr marL="0" indent="0">
              <a:buNone/>
            </a:pPr>
            <a:r>
              <a:rPr lang="en-US" sz="1200" dirty="0"/>
              <a:t>             Insert(H, v);</a:t>
            </a:r>
            <a:endParaRPr lang="en-US" altLang="en-US" sz="1200" dirty="0"/>
          </a:p>
          <a:p>
            <a:pPr marL="0" indent="0">
              <a:buNone/>
            </a:pPr>
            <a:r>
              <a:rPr lang="en-US" altLang="en-US" sz="1200" dirty="0"/>
              <a:t>5. The array dad[1..n] gives the path from s.         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45B9B88F-24D5-4E23-AA3D-5BCB863DC7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666" y="921658"/>
            <a:ext cx="7850667" cy="379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Problem.</a:t>
            </a:r>
            <a:r>
              <a:rPr lang="en-US" altLang="en-US" sz="1800" dirty="0"/>
              <a:t> Solving the Shortest Path Problem on graphs with negative edges. </a:t>
            </a:r>
          </a:p>
          <a:p>
            <a:pPr marL="0" indent="0">
              <a:buNone/>
            </a:pPr>
            <a:endParaRPr lang="en-US" altLang="en-US" sz="1800" dirty="0"/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B17495C8-1322-4B25-8006-4B0E10A1F1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5090" y="1290295"/>
            <a:ext cx="7374537" cy="37996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The problem is meaningful only for directed graphs with </a:t>
            </a:r>
            <a:r>
              <a:rPr lang="en-US" altLang="en-US" sz="1600" dirty="0">
                <a:solidFill>
                  <a:srgbClr val="FF0000"/>
                </a:solidFill>
              </a:rPr>
              <a:t>no negative cycles</a:t>
            </a:r>
            <a:r>
              <a:rPr lang="en-US" altLang="en-US" sz="1600" dirty="0"/>
              <a:t>.</a:t>
            </a: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9FAF31EF-F8B9-4B4E-84C6-52C9C2D712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3" y="1973083"/>
            <a:ext cx="3893965" cy="56370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Why Dijkstra makes mistakes when there are negative edges?</a:t>
            </a:r>
          </a:p>
        </p:txBody>
      </p:sp>
    </p:spTree>
    <p:extLst>
      <p:ext uri="{BB962C8B-B14F-4D97-AF65-F5344CB8AC3E}">
        <p14:creationId xmlns:p14="http://schemas.microsoft.com/office/powerpoint/2010/main" val="22074604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754864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Single-Source Shortest Path Problem</a:t>
            </a:r>
          </a:p>
        </p:txBody>
      </p:sp>
      <p:sp>
        <p:nvSpPr>
          <p:cNvPr id="24" name="Rectangle 3">
            <a:extLst>
              <a:ext uri="{FF2B5EF4-FFF2-40B4-BE49-F238E27FC236}">
                <a16:creationId xmlns:a16="http://schemas.microsoft.com/office/drawing/2014/main" id="{2F47DE88-F8D4-4321-8BDD-D81B333447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1504" y="1902635"/>
            <a:ext cx="3236702" cy="4489619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Dijkstra(G, s, t)</a:t>
            </a:r>
          </a:p>
          <a:p>
            <a:pPr marL="0" indent="0">
              <a:buNone/>
            </a:pPr>
            <a:r>
              <a:rPr lang="en-US" altLang="en-US" sz="1200" dirty="0"/>
              <a:t>1. for (v=1; </a:t>
            </a:r>
            <a:r>
              <a:rPr lang="en-US" altLang="en-US" sz="1200" dirty="0" err="1"/>
              <a:t>v≤n</a:t>
            </a:r>
            <a:r>
              <a:rPr lang="en-US" altLang="en-US" sz="1200" dirty="0"/>
              <a:t>; v++) status[v] = unseen;</a:t>
            </a:r>
          </a:p>
          <a:p>
            <a:pPr marL="0" indent="0">
              <a:buNone/>
            </a:pPr>
            <a:r>
              <a:rPr lang="en-US" altLang="en-US" sz="1200" dirty="0"/>
              <a:t>2. status[s] = in-tree;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[s] = 0; H = </a:t>
            </a:r>
            <a:r>
              <a:rPr lang="el-GR" altLang="en-US" sz="1200" dirty="0"/>
              <a:t>Φ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3. for (each edge [s, w])</a:t>
            </a:r>
          </a:p>
          <a:p>
            <a:pPr marL="0" indent="0">
              <a:buNone/>
            </a:pPr>
            <a:r>
              <a:rPr lang="en-US" altLang="en-US" sz="1200" dirty="0"/>
              <a:t>      status[w] = fringe; dad[w] = s;</a:t>
            </a:r>
          </a:p>
          <a:p>
            <a:pPr marL="0" indent="0">
              <a:buNone/>
            </a:pPr>
            <a:r>
              <a:rPr lang="en-US" altLang="en-US" sz="1200" dirty="0"/>
              <a:t>     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=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(s, w); Insert(H, w); </a:t>
            </a:r>
          </a:p>
          <a:p>
            <a:pPr marL="0" indent="0">
              <a:buNone/>
            </a:pPr>
            <a:r>
              <a:rPr lang="en-US" altLang="en-US" sz="1200" dirty="0"/>
              <a:t>4. While (there are fringes)</a:t>
            </a:r>
          </a:p>
          <a:p>
            <a:pPr marL="0" indent="0">
              <a:buNone/>
            </a:pPr>
            <a:r>
              <a:rPr lang="en-US" altLang="en-US" sz="1200" dirty="0"/>
              <a:t>4.1   v = </a:t>
            </a:r>
            <a:r>
              <a:rPr lang="en-US" altLang="en-US" sz="1200" dirty="0" err="1"/>
              <a:t>RetrieveMin</a:t>
            </a:r>
            <a:r>
              <a:rPr lang="en-US" altLang="en-US" sz="1200" dirty="0"/>
              <a:t>(H);</a:t>
            </a:r>
          </a:p>
          <a:p>
            <a:pPr marL="0" indent="0">
              <a:buNone/>
            </a:pPr>
            <a:r>
              <a:rPr lang="en-US" altLang="en-US" sz="1200" dirty="0"/>
              <a:t>4.2   status[v] = in-tree;</a:t>
            </a:r>
          </a:p>
          <a:p>
            <a:pPr marL="0" indent="0">
              <a:buNone/>
            </a:pPr>
            <a:r>
              <a:rPr lang="en-US" altLang="en-US" sz="1200" dirty="0"/>
              <a:t>4.3   for (each edge [v, w])</a:t>
            </a:r>
          </a:p>
          <a:p>
            <a:pPr marL="0" indent="0">
              <a:buNone/>
            </a:pPr>
            <a:r>
              <a:rPr lang="en-US" altLang="en-US" sz="1200" dirty="0"/>
              <a:t>4.3.1   if (status[w] == unseen)</a:t>
            </a:r>
          </a:p>
          <a:p>
            <a:pPr marL="0" indent="0">
              <a:buNone/>
            </a:pPr>
            <a:r>
              <a:rPr lang="en-US" altLang="en-US" sz="1200" dirty="0"/>
              <a:t>             status[w] = fringe; dad[w] = v; </a:t>
            </a:r>
          </a:p>
          <a:p>
            <a:pPr marL="0" indent="0">
              <a:buNone/>
            </a:pPr>
            <a:r>
              <a:rPr lang="en-US" altLang="en-US" sz="1200" dirty="0"/>
              <a:t>            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=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[v] +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(v, w); </a:t>
            </a:r>
          </a:p>
          <a:p>
            <a:pPr marL="0" indent="0">
              <a:buNone/>
            </a:pPr>
            <a:r>
              <a:rPr lang="en-US" altLang="en-US" sz="1200" dirty="0"/>
              <a:t>             Insert(H, w);</a:t>
            </a:r>
          </a:p>
          <a:p>
            <a:pPr marL="0" indent="0">
              <a:buNone/>
            </a:pPr>
            <a:r>
              <a:rPr lang="en-US" altLang="en-US" sz="1200" dirty="0"/>
              <a:t>4.3.2   else if (status[w] == fringe) &amp; </a:t>
            </a:r>
          </a:p>
          <a:p>
            <a:pPr marL="0" indent="0">
              <a:buNone/>
            </a:pPr>
            <a:r>
              <a:rPr lang="en-US" altLang="en-US" sz="1200" dirty="0"/>
              <a:t>             (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&gt;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[v] +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(v, w))</a:t>
            </a:r>
          </a:p>
          <a:p>
            <a:pPr marL="0" indent="0">
              <a:buNone/>
            </a:pPr>
            <a:r>
              <a:rPr lang="en-US" altLang="en-US" sz="1200" dirty="0"/>
              <a:t>             Delete(H, w); dad[w] = v;</a:t>
            </a:r>
          </a:p>
          <a:p>
            <a:pPr marL="0" indent="0">
              <a:buNone/>
            </a:pPr>
            <a:r>
              <a:rPr lang="en-US" altLang="en-US" sz="1200" dirty="0"/>
              <a:t>            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=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[v] +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(v, w);</a:t>
            </a:r>
          </a:p>
          <a:p>
            <a:pPr marL="0" indent="0">
              <a:buNone/>
            </a:pPr>
            <a:r>
              <a:rPr lang="en-US" sz="1200" dirty="0"/>
              <a:t>             Insert(H, v);</a:t>
            </a:r>
            <a:endParaRPr lang="en-US" altLang="en-US" sz="1200" dirty="0"/>
          </a:p>
          <a:p>
            <a:pPr marL="0" indent="0">
              <a:buNone/>
            </a:pPr>
            <a:r>
              <a:rPr lang="en-US" altLang="en-US" sz="1200" dirty="0"/>
              <a:t>5. The array dad[1..n] gives the path from s.         </a:t>
            </a:r>
          </a:p>
        </p:txBody>
      </p:sp>
      <p:sp>
        <p:nvSpPr>
          <p:cNvPr id="22" name="Rectangle 3">
            <a:extLst>
              <a:ext uri="{FF2B5EF4-FFF2-40B4-BE49-F238E27FC236}">
                <a16:creationId xmlns:a16="http://schemas.microsoft.com/office/drawing/2014/main" id="{2B28EA6B-255E-4768-9AEB-9745C4B0AE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666" y="921658"/>
            <a:ext cx="7850667" cy="379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Problem.</a:t>
            </a:r>
            <a:r>
              <a:rPr lang="en-US" altLang="en-US" sz="1800" dirty="0"/>
              <a:t> Solving the Shortest Path Problem on graphs with negative edges. </a:t>
            </a:r>
          </a:p>
          <a:p>
            <a:pPr marL="0" indent="0">
              <a:buNone/>
            </a:pPr>
            <a:endParaRPr lang="en-US" altLang="en-US" sz="1800" dirty="0"/>
          </a:p>
        </p:txBody>
      </p:sp>
      <p:sp>
        <p:nvSpPr>
          <p:cNvPr id="25" name="Rectangle 3">
            <a:extLst>
              <a:ext uri="{FF2B5EF4-FFF2-40B4-BE49-F238E27FC236}">
                <a16:creationId xmlns:a16="http://schemas.microsoft.com/office/drawing/2014/main" id="{ACE653C6-431E-43BA-86B9-A83FFD69DA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5090" y="1290295"/>
            <a:ext cx="7374537" cy="37996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The problem is meaningful only for directed graphs with </a:t>
            </a:r>
            <a:r>
              <a:rPr lang="en-US" altLang="en-US" sz="1600" dirty="0">
                <a:solidFill>
                  <a:srgbClr val="FF0000"/>
                </a:solidFill>
              </a:rPr>
              <a:t>no negative cycles</a:t>
            </a:r>
            <a:r>
              <a:rPr lang="en-US" altLang="en-US" sz="1600" dirty="0"/>
              <a:t>.</a:t>
            </a:r>
          </a:p>
        </p:txBody>
      </p:sp>
      <p:sp>
        <p:nvSpPr>
          <p:cNvPr id="26" name="Rectangle 3">
            <a:extLst>
              <a:ext uri="{FF2B5EF4-FFF2-40B4-BE49-F238E27FC236}">
                <a16:creationId xmlns:a16="http://schemas.microsoft.com/office/drawing/2014/main" id="{DE95B8AA-E155-4590-AEE0-9899C756D1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3" y="1973083"/>
            <a:ext cx="3893965" cy="56370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Why Dijkstra makes mistakes when there are negative edges?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1600C331-DDB2-4816-8EE7-A559AD867BB4}"/>
              </a:ext>
            </a:extLst>
          </p:cNvPr>
          <p:cNvGrpSpPr/>
          <p:nvPr/>
        </p:nvGrpSpPr>
        <p:grpSpPr>
          <a:xfrm>
            <a:off x="1048366" y="3217832"/>
            <a:ext cx="2667208" cy="961966"/>
            <a:chOff x="5126378" y="4497448"/>
            <a:chExt cx="2667208" cy="961966"/>
          </a:xfrm>
        </p:grpSpPr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E4C5A2FB-06C3-487E-B4B2-74D39FDAB3F2}"/>
                </a:ext>
              </a:extLst>
            </p:cNvPr>
            <p:cNvSpPr/>
            <p:nvPr/>
          </p:nvSpPr>
          <p:spPr>
            <a:xfrm>
              <a:off x="5388417" y="5181893"/>
              <a:ext cx="119641" cy="11109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6AA4CB42-D7B2-4362-8018-41363236A725}"/>
                </a:ext>
              </a:extLst>
            </p:cNvPr>
            <p:cNvSpPr/>
            <p:nvPr/>
          </p:nvSpPr>
          <p:spPr>
            <a:xfrm>
              <a:off x="7455075" y="5215674"/>
              <a:ext cx="119641" cy="11109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6E497E01-EFB3-4D65-B4D0-9261DCD102CB}"/>
                </a:ext>
              </a:extLst>
            </p:cNvPr>
            <p:cNvSpPr/>
            <p:nvPr/>
          </p:nvSpPr>
          <p:spPr>
            <a:xfrm>
              <a:off x="6402518" y="4747591"/>
              <a:ext cx="119641" cy="11109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1F46D873-015F-43C7-993B-78D3C9DE1E6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508058" y="4825325"/>
              <a:ext cx="911981" cy="39502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576BEAEE-94E7-4DD4-A4DA-EE0D55C9D90F}"/>
                </a:ext>
              </a:extLst>
            </p:cNvPr>
            <p:cNvCxnSpPr>
              <a:cxnSpLocks/>
            </p:cNvCxnSpPr>
            <p:nvPr/>
          </p:nvCxnSpPr>
          <p:spPr>
            <a:xfrm>
              <a:off x="6505067" y="4820231"/>
              <a:ext cx="950437" cy="42880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01B9F397-0D4F-4D92-891E-1F0FFDB6C7FA}"/>
                </a:ext>
              </a:extLst>
            </p:cNvPr>
            <p:cNvCxnSpPr>
              <a:stCxn id="29" idx="6"/>
              <a:endCxn id="30" idx="2"/>
            </p:cNvCxnSpPr>
            <p:nvPr/>
          </p:nvCxnSpPr>
          <p:spPr>
            <a:xfrm>
              <a:off x="5508058" y="5237441"/>
              <a:ext cx="1947017" cy="3378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6570250F-F9CB-4244-B2BB-91C92255414B}"/>
                </a:ext>
              </a:extLst>
            </p:cNvPr>
            <p:cNvSpPr txBox="1"/>
            <p:nvPr/>
          </p:nvSpPr>
          <p:spPr>
            <a:xfrm>
              <a:off x="5126378" y="5098940"/>
              <a:ext cx="2616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s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5A287A5A-D3DD-4CE3-9F10-794E7D72785D}"/>
                </a:ext>
              </a:extLst>
            </p:cNvPr>
            <p:cNvSpPr txBox="1"/>
            <p:nvPr/>
          </p:nvSpPr>
          <p:spPr>
            <a:xfrm>
              <a:off x="6331533" y="4497448"/>
              <a:ext cx="2616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v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D1563E27-123D-4D71-A240-F6C5CCFF20B4}"/>
                </a:ext>
              </a:extLst>
            </p:cNvPr>
            <p:cNvSpPr txBox="1"/>
            <p:nvPr/>
          </p:nvSpPr>
          <p:spPr>
            <a:xfrm>
              <a:off x="7557624" y="5112840"/>
              <a:ext cx="23596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t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73D5CF24-9CD2-443E-935B-D9B4DE7FF7AE}"/>
                </a:ext>
              </a:extLst>
            </p:cNvPr>
            <p:cNvSpPr txBox="1"/>
            <p:nvPr/>
          </p:nvSpPr>
          <p:spPr>
            <a:xfrm>
              <a:off x="6319782" y="5228582"/>
              <a:ext cx="24718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/>
                <a:t>5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E1CD0424-FC77-4E34-859E-125FB9C30EEC}"/>
                </a:ext>
              </a:extLst>
            </p:cNvPr>
            <p:cNvSpPr txBox="1"/>
            <p:nvPr/>
          </p:nvSpPr>
          <p:spPr>
            <a:xfrm>
              <a:off x="5749164" y="4825325"/>
              <a:ext cx="309700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/>
                <a:t>10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B4FB7BE7-6D32-4872-B8B0-4EB02AB17BFB}"/>
                </a:ext>
              </a:extLst>
            </p:cNvPr>
            <p:cNvSpPr txBox="1"/>
            <p:nvPr/>
          </p:nvSpPr>
          <p:spPr>
            <a:xfrm>
              <a:off x="6882370" y="4853549"/>
              <a:ext cx="28886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/>
                <a:t>-8</a:t>
              </a:r>
            </a:p>
          </p:txBody>
        </p:sp>
      </p:grpSp>
      <p:sp>
        <p:nvSpPr>
          <p:cNvPr id="44" name="Rectangle 3">
            <a:extLst>
              <a:ext uri="{FF2B5EF4-FFF2-40B4-BE49-F238E27FC236}">
                <a16:creationId xmlns:a16="http://schemas.microsoft.com/office/drawing/2014/main" id="{875E837F-871D-4C3E-9EB3-92724D2DE2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4538" y="2605904"/>
            <a:ext cx="3807999" cy="563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Dijkstra stops updating the value </a:t>
            </a:r>
            <a:r>
              <a:rPr lang="en-US" altLang="en-US" sz="1600" dirty="0" err="1"/>
              <a:t>dist</a:t>
            </a:r>
            <a:r>
              <a:rPr lang="en-US" altLang="en-US" sz="1600" dirty="0"/>
              <a:t>[v] after v becomes “in-tree.”</a:t>
            </a:r>
          </a:p>
        </p:txBody>
      </p:sp>
    </p:spTree>
    <p:extLst>
      <p:ext uri="{BB962C8B-B14F-4D97-AF65-F5344CB8AC3E}">
        <p14:creationId xmlns:p14="http://schemas.microsoft.com/office/powerpoint/2010/main" val="17243960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754864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Single-Source Shortest Path Problem</a:t>
            </a:r>
          </a:p>
        </p:txBody>
      </p:sp>
      <p:sp>
        <p:nvSpPr>
          <p:cNvPr id="24" name="Rectangle 3">
            <a:extLst>
              <a:ext uri="{FF2B5EF4-FFF2-40B4-BE49-F238E27FC236}">
                <a16:creationId xmlns:a16="http://schemas.microsoft.com/office/drawing/2014/main" id="{B362E300-87EE-4E64-9678-24805FF98C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1504" y="1902635"/>
            <a:ext cx="3236702" cy="4489619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Dijkstra(G, s, t)</a:t>
            </a:r>
          </a:p>
          <a:p>
            <a:pPr marL="0" indent="0">
              <a:buNone/>
            </a:pPr>
            <a:r>
              <a:rPr lang="en-US" altLang="en-US" sz="1200" dirty="0"/>
              <a:t>1. for (v=1; </a:t>
            </a:r>
            <a:r>
              <a:rPr lang="en-US" altLang="en-US" sz="1200" dirty="0" err="1"/>
              <a:t>v≤n</a:t>
            </a:r>
            <a:r>
              <a:rPr lang="en-US" altLang="en-US" sz="1200" dirty="0"/>
              <a:t>; v++) status[v] = unseen;</a:t>
            </a:r>
          </a:p>
          <a:p>
            <a:pPr marL="0" indent="0">
              <a:buNone/>
            </a:pPr>
            <a:r>
              <a:rPr lang="en-US" altLang="en-US" sz="1200" dirty="0"/>
              <a:t>2. status[s] = in-tree;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[s] = 0; H = </a:t>
            </a:r>
            <a:r>
              <a:rPr lang="el-GR" altLang="en-US" sz="1200" dirty="0"/>
              <a:t>Φ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3. for (each edge [s, w])</a:t>
            </a:r>
          </a:p>
          <a:p>
            <a:pPr marL="0" indent="0">
              <a:buNone/>
            </a:pPr>
            <a:r>
              <a:rPr lang="en-US" altLang="en-US" sz="1200" dirty="0"/>
              <a:t>      status[w] = fringe; dad[w] = s;</a:t>
            </a:r>
          </a:p>
          <a:p>
            <a:pPr marL="0" indent="0">
              <a:buNone/>
            </a:pPr>
            <a:r>
              <a:rPr lang="en-US" altLang="en-US" sz="1200" dirty="0"/>
              <a:t>     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=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(s, w); Insert(H, w); </a:t>
            </a:r>
          </a:p>
          <a:p>
            <a:pPr marL="0" indent="0">
              <a:buNone/>
            </a:pPr>
            <a:r>
              <a:rPr lang="en-US" altLang="en-US" sz="1200" dirty="0"/>
              <a:t>4. While (there are fringes)</a:t>
            </a:r>
          </a:p>
          <a:p>
            <a:pPr marL="0" indent="0">
              <a:buNone/>
            </a:pPr>
            <a:r>
              <a:rPr lang="en-US" altLang="en-US" sz="1200" dirty="0"/>
              <a:t>4.1   v = </a:t>
            </a:r>
            <a:r>
              <a:rPr lang="en-US" altLang="en-US" sz="1200" dirty="0" err="1"/>
              <a:t>RetrieveMin</a:t>
            </a:r>
            <a:r>
              <a:rPr lang="en-US" altLang="en-US" sz="1200" dirty="0"/>
              <a:t>(H);</a:t>
            </a:r>
          </a:p>
          <a:p>
            <a:pPr marL="0" indent="0">
              <a:buNone/>
            </a:pPr>
            <a:r>
              <a:rPr lang="en-US" altLang="en-US" sz="1200" dirty="0"/>
              <a:t>4.2   status[v] = in-tree;</a:t>
            </a:r>
          </a:p>
          <a:p>
            <a:pPr marL="0" indent="0">
              <a:buNone/>
            </a:pPr>
            <a:r>
              <a:rPr lang="en-US" altLang="en-US" sz="1200" dirty="0"/>
              <a:t>4.3   for (each edge [v, w])</a:t>
            </a:r>
          </a:p>
          <a:p>
            <a:pPr marL="0" indent="0">
              <a:buNone/>
            </a:pPr>
            <a:r>
              <a:rPr lang="en-US" altLang="en-US" sz="1200" dirty="0"/>
              <a:t>4.3.1   if (status[w] == unseen)</a:t>
            </a:r>
          </a:p>
          <a:p>
            <a:pPr marL="0" indent="0">
              <a:buNone/>
            </a:pPr>
            <a:r>
              <a:rPr lang="en-US" altLang="en-US" sz="1200" dirty="0"/>
              <a:t>             status[w] = fringe; dad[w] = v; </a:t>
            </a:r>
          </a:p>
          <a:p>
            <a:pPr marL="0" indent="0">
              <a:buNone/>
            </a:pPr>
            <a:r>
              <a:rPr lang="en-US" altLang="en-US" sz="1200" dirty="0"/>
              <a:t>            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=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[v] +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(v, w); </a:t>
            </a:r>
          </a:p>
          <a:p>
            <a:pPr marL="0" indent="0">
              <a:buNone/>
            </a:pPr>
            <a:r>
              <a:rPr lang="en-US" altLang="en-US" sz="1200" dirty="0"/>
              <a:t>             Insert(H, w);</a:t>
            </a:r>
          </a:p>
          <a:p>
            <a:pPr marL="0" indent="0">
              <a:buNone/>
            </a:pPr>
            <a:r>
              <a:rPr lang="en-US" altLang="en-US" sz="1200" dirty="0"/>
              <a:t>4.3.2   else if (status[w] == fringe) &amp; </a:t>
            </a:r>
          </a:p>
          <a:p>
            <a:pPr marL="0" indent="0">
              <a:buNone/>
            </a:pPr>
            <a:r>
              <a:rPr lang="en-US" altLang="en-US" sz="1200" dirty="0"/>
              <a:t>             (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&gt;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[v] +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(v, w))</a:t>
            </a:r>
          </a:p>
          <a:p>
            <a:pPr marL="0" indent="0">
              <a:buNone/>
            </a:pPr>
            <a:r>
              <a:rPr lang="en-US" altLang="en-US" sz="1200" dirty="0"/>
              <a:t>             Delete(H, w); dad[w] = v;</a:t>
            </a:r>
          </a:p>
          <a:p>
            <a:pPr marL="0" indent="0">
              <a:buNone/>
            </a:pPr>
            <a:r>
              <a:rPr lang="en-US" altLang="en-US" sz="1200" dirty="0"/>
              <a:t>            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=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[v] +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(v, w);</a:t>
            </a:r>
          </a:p>
          <a:p>
            <a:pPr marL="0" indent="0">
              <a:buNone/>
            </a:pPr>
            <a:r>
              <a:rPr lang="en-US" sz="1200" dirty="0"/>
              <a:t>             Insert(H, v);</a:t>
            </a:r>
            <a:endParaRPr lang="en-US" altLang="en-US" sz="1200" dirty="0"/>
          </a:p>
          <a:p>
            <a:pPr marL="0" indent="0">
              <a:buNone/>
            </a:pPr>
            <a:r>
              <a:rPr lang="en-US" altLang="en-US" sz="1200" dirty="0"/>
              <a:t>5. The array dad[1..n] gives the path from s.         </a:t>
            </a:r>
          </a:p>
        </p:txBody>
      </p:sp>
      <p:sp>
        <p:nvSpPr>
          <p:cNvPr id="23" name="Rectangle 3">
            <a:extLst>
              <a:ext uri="{FF2B5EF4-FFF2-40B4-BE49-F238E27FC236}">
                <a16:creationId xmlns:a16="http://schemas.microsoft.com/office/drawing/2014/main" id="{42E74AB3-45D3-472E-A8E7-F70D5479BF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666" y="921658"/>
            <a:ext cx="7850667" cy="379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Problem.</a:t>
            </a:r>
            <a:r>
              <a:rPr lang="en-US" altLang="en-US" sz="1800" dirty="0"/>
              <a:t> Solving the Shortest Path Problem on graphs with negative edges. </a:t>
            </a:r>
          </a:p>
          <a:p>
            <a:pPr marL="0" indent="0">
              <a:buNone/>
            </a:pPr>
            <a:endParaRPr lang="en-US" altLang="en-US" sz="1800" dirty="0"/>
          </a:p>
        </p:txBody>
      </p:sp>
      <p:sp>
        <p:nvSpPr>
          <p:cNvPr id="25" name="Rectangle 3">
            <a:extLst>
              <a:ext uri="{FF2B5EF4-FFF2-40B4-BE49-F238E27FC236}">
                <a16:creationId xmlns:a16="http://schemas.microsoft.com/office/drawing/2014/main" id="{D2B93330-70D5-440A-8AE4-D57FE607B4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5090" y="1290295"/>
            <a:ext cx="7374537" cy="37996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The problem is meaningful only for directed graphs with </a:t>
            </a:r>
            <a:r>
              <a:rPr lang="en-US" altLang="en-US" sz="1600" dirty="0">
                <a:solidFill>
                  <a:srgbClr val="FF0000"/>
                </a:solidFill>
              </a:rPr>
              <a:t>no negative cycles</a:t>
            </a:r>
            <a:r>
              <a:rPr lang="en-US" altLang="en-US" sz="1600" dirty="0"/>
              <a:t>.</a:t>
            </a:r>
          </a:p>
        </p:txBody>
      </p:sp>
      <p:sp>
        <p:nvSpPr>
          <p:cNvPr id="26" name="Rectangle 3">
            <a:extLst>
              <a:ext uri="{FF2B5EF4-FFF2-40B4-BE49-F238E27FC236}">
                <a16:creationId xmlns:a16="http://schemas.microsoft.com/office/drawing/2014/main" id="{16EF1F22-8A84-4389-BA93-D93F1F27CF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3" y="1973083"/>
            <a:ext cx="3893965" cy="56370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Why Dijkstra makes mistakes when there are negative edges?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A2BB87F7-696C-4D31-92CA-08A60268CBB5}"/>
              </a:ext>
            </a:extLst>
          </p:cNvPr>
          <p:cNvGrpSpPr/>
          <p:nvPr/>
        </p:nvGrpSpPr>
        <p:grpSpPr>
          <a:xfrm>
            <a:off x="1048366" y="3217832"/>
            <a:ext cx="2667208" cy="961966"/>
            <a:chOff x="5126378" y="4497448"/>
            <a:chExt cx="2667208" cy="961966"/>
          </a:xfrm>
        </p:grpSpPr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883F35D3-A942-43BF-B256-357350608CF4}"/>
                </a:ext>
              </a:extLst>
            </p:cNvPr>
            <p:cNvSpPr/>
            <p:nvPr/>
          </p:nvSpPr>
          <p:spPr>
            <a:xfrm>
              <a:off x="5388417" y="5181893"/>
              <a:ext cx="119641" cy="11109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B16EC5A7-4115-4F17-A1CD-C52B4CBFA11C}"/>
                </a:ext>
              </a:extLst>
            </p:cNvPr>
            <p:cNvSpPr/>
            <p:nvPr/>
          </p:nvSpPr>
          <p:spPr>
            <a:xfrm>
              <a:off x="7455075" y="5215674"/>
              <a:ext cx="119641" cy="11109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4A7390ED-5C1A-4C84-95C2-83953789846E}"/>
                </a:ext>
              </a:extLst>
            </p:cNvPr>
            <p:cNvSpPr/>
            <p:nvPr/>
          </p:nvSpPr>
          <p:spPr>
            <a:xfrm>
              <a:off x="6402518" y="4747591"/>
              <a:ext cx="119641" cy="11109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49F23B64-C481-4D59-8F06-EE413FE5BD7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508058" y="4825325"/>
              <a:ext cx="911981" cy="39502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C05D59CF-309C-41FF-9CC5-88ACFD74253B}"/>
                </a:ext>
              </a:extLst>
            </p:cNvPr>
            <p:cNvCxnSpPr>
              <a:cxnSpLocks/>
            </p:cNvCxnSpPr>
            <p:nvPr/>
          </p:nvCxnSpPr>
          <p:spPr>
            <a:xfrm>
              <a:off x="6505067" y="4820231"/>
              <a:ext cx="950437" cy="42880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BCD71D64-CE8D-4723-A748-BE8F59CE418B}"/>
                </a:ext>
              </a:extLst>
            </p:cNvPr>
            <p:cNvCxnSpPr>
              <a:stCxn id="29" idx="6"/>
              <a:endCxn id="30" idx="2"/>
            </p:cNvCxnSpPr>
            <p:nvPr/>
          </p:nvCxnSpPr>
          <p:spPr>
            <a:xfrm>
              <a:off x="5508058" y="5237441"/>
              <a:ext cx="1947017" cy="3378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0C0F2F95-B115-49E3-B712-66CDE436AFAD}"/>
                </a:ext>
              </a:extLst>
            </p:cNvPr>
            <p:cNvSpPr txBox="1"/>
            <p:nvPr/>
          </p:nvSpPr>
          <p:spPr>
            <a:xfrm>
              <a:off x="5126378" y="5098940"/>
              <a:ext cx="2616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s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8A98B588-8051-4521-B3C8-AFAC9438B59C}"/>
                </a:ext>
              </a:extLst>
            </p:cNvPr>
            <p:cNvSpPr txBox="1"/>
            <p:nvPr/>
          </p:nvSpPr>
          <p:spPr>
            <a:xfrm>
              <a:off x="6331533" y="4497448"/>
              <a:ext cx="2616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v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BC92D497-5C1B-437E-8303-7844B1130A82}"/>
                </a:ext>
              </a:extLst>
            </p:cNvPr>
            <p:cNvSpPr txBox="1"/>
            <p:nvPr/>
          </p:nvSpPr>
          <p:spPr>
            <a:xfrm>
              <a:off x="7557624" y="5112840"/>
              <a:ext cx="23596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t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05DBF1FF-6641-45C2-8773-6DA8E00691EA}"/>
                </a:ext>
              </a:extLst>
            </p:cNvPr>
            <p:cNvSpPr txBox="1"/>
            <p:nvPr/>
          </p:nvSpPr>
          <p:spPr>
            <a:xfrm>
              <a:off x="6319782" y="5228582"/>
              <a:ext cx="24718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/>
                <a:t>5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64FEEE36-F7C2-4AC1-A529-3B867C7A71FB}"/>
                </a:ext>
              </a:extLst>
            </p:cNvPr>
            <p:cNvSpPr txBox="1"/>
            <p:nvPr/>
          </p:nvSpPr>
          <p:spPr>
            <a:xfrm>
              <a:off x="5749164" y="4825325"/>
              <a:ext cx="309700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/>
                <a:t>10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F3BD1078-7DD1-42EF-AF02-23532C3ADD32}"/>
                </a:ext>
              </a:extLst>
            </p:cNvPr>
            <p:cNvSpPr txBox="1"/>
            <p:nvPr/>
          </p:nvSpPr>
          <p:spPr>
            <a:xfrm>
              <a:off x="6882370" y="4853549"/>
              <a:ext cx="28886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/>
                <a:t>-8</a:t>
              </a:r>
            </a:p>
          </p:txBody>
        </p:sp>
      </p:grpSp>
      <p:sp>
        <p:nvSpPr>
          <p:cNvPr id="42" name="Rectangle 3">
            <a:extLst>
              <a:ext uri="{FF2B5EF4-FFF2-40B4-BE49-F238E27FC236}">
                <a16:creationId xmlns:a16="http://schemas.microsoft.com/office/drawing/2014/main" id="{D70F412C-EA39-4B98-8528-F3F444BF64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2" y="4297302"/>
            <a:ext cx="3970879" cy="1070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If we continue updating the value </a:t>
            </a:r>
            <a:r>
              <a:rPr lang="en-US" altLang="en-US" sz="1600" dirty="0" err="1"/>
              <a:t>dist</a:t>
            </a:r>
            <a:r>
              <a:rPr lang="en-US" altLang="en-US" sz="1600" dirty="0"/>
              <a:t>[v], even after v is “in-tree,” whenever improvement is achieved, would that correct Dijkstra?</a:t>
            </a:r>
          </a:p>
        </p:txBody>
      </p:sp>
      <p:sp>
        <p:nvSpPr>
          <p:cNvPr id="44" name="Rectangle 3">
            <a:extLst>
              <a:ext uri="{FF2B5EF4-FFF2-40B4-BE49-F238E27FC236}">
                <a16:creationId xmlns:a16="http://schemas.microsoft.com/office/drawing/2014/main" id="{48F683A0-F2C8-4DD2-87D6-A6A733BAAD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4538" y="2605904"/>
            <a:ext cx="3807999" cy="563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Dijkstra stops updating the value </a:t>
            </a:r>
            <a:r>
              <a:rPr lang="en-US" altLang="en-US" sz="1600" dirty="0" err="1"/>
              <a:t>dist</a:t>
            </a:r>
            <a:r>
              <a:rPr lang="en-US" altLang="en-US" sz="1600" dirty="0"/>
              <a:t>[v] after v becomes “in-tree.”</a:t>
            </a:r>
          </a:p>
        </p:txBody>
      </p:sp>
    </p:spTree>
    <p:extLst>
      <p:ext uri="{BB962C8B-B14F-4D97-AF65-F5344CB8AC3E}">
        <p14:creationId xmlns:p14="http://schemas.microsoft.com/office/powerpoint/2010/main" val="39600805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754864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Single-Source Shortest Path Problem</a:t>
            </a:r>
          </a:p>
        </p:txBody>
      </p:sp>
      <p:sp>
        <p:nvSpPr>
          <p:cNvPr id="112" name="Rectangle 3">
            <a:extLst>
              <a:ext uri="{FF2B5EF4-FFF2-40B4-BE49-F238E27FC236}">
                <a16:creationId xmlns:a16="http://schemas.microsoft.com/office/drawing/2014/main" id="{785EEDB0-3A8C-4BCE-8F1C-513485269B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1504" y="1902635"/>
            <a:ext cx="3236702" cy="449816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Bellman-Ford(G, s, t)</a:t>
            </a:r>
          </a:p>
          <a:p>
            <a:pPr marL="0" indent="0">
              <a:buNone/>
            </a:pPr>
            <a:r>
              <a:rPr lang="en-US" altLang="en-US" sz="1200" dirty="0"/>
              <a:t>1. for (v=1; </a:t>
            </a:r>
            <a:r>
              <a:rPr lang="en-US" altLang="en-US" sz="1200" dirty="0" err="1"/>
              <a:t>v≤n</a:t>
            </a:r>
            <a:r>
              <a:rPr lang="en-US" altLang="en-US" sz="1200" dirty="0"/>
              <a:t>; v++) </a:t>
            </a:r>
            <a:r>
              <a:rPr lang="en-US" sz="1200" dirty="0" err="1">
                <a:solidFill>
                  <a:srgbClr val="FF0000"/>
                </a:solidFill>
              </a:rPr>
              <a:t>dist</a:t>
            </a:r>
            <a:r>
              <a:rPr lang="en-US" sz="1200" dirty="0">
                <a:solidFill>
                  <a:srgbClr val="FF0000"/>
                </a:solidFill>
              </a:rPr>
              <a:t>[v] = ∞;</a:t>
            </a:r>
          </a:p>
          <a:p>
            <a:pPr marL="0" indent="0">
              <a:buNone/>
            </a:pPr>
            <a:r>
              <a:rPr lang="en-US" altLang="en-US" sz="1200" dirty="0"/>
              <a:t>2. status[s] = in-tree;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[s] = 0; H = </a:t>
            </a:r>
            <a:r>
              <a:rPr lang="el-GR" altLang="en-US" sz="1200" dirty="0"/>
              <a:t>Φ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3. for (each edge [s, w])</a:t>
            </a:r>
          </a:p>
          <a:p>
            <a:pPr marL="0" indent="0">
              <a:buNone/>
            </a:pPr>
            <a:r>
              <a:rPr lang="en-US" altLang="en-US" sz="1200" dirty="0"/>
              <a:t>      status[w] = fringe; dad[w] = s;</a:t>
            </a:r>
          </a:p>
          <a:p>
            <a:pPr marL="0" indent="0">
              <a:buNone/>
            </a:pPr>
            <a:r>
              <a:rPr lang="en-US" altLang="en-US" sz="1200" dirty="0"/>
              <a:t>     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=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(s, w); Insert(H, w); </a:t>
            </a:r>
          </a:p>
          <a:p>
            <a:pPr marL="0" indent="0">
              <a:buNone/>
            </a:pPr>
            <a:r>
              <a:rPr lang="en-US" altLang="en-US" sz="1200" dirty="0"/>
              <a:t>4. </a:t>
            </a:r>
            <a:r>
              <a:rPr lang="en-US" altLang="en-US" sz="1200" dirty="0">
                <a:solidFill>
                  <a:srgbClr val="FF0000"/>
                </a:solidFill>
              </a:rPr>
              <a:t>for (each vertex v)</a:t>
            </a:r>
          </a:p>
          <a:p>
            <a:pPr marL="0" indent="0">
              <a:buNone/>
            </a:pPr>
            <a:r>
              <a:rPr lang="en-US" altLang="en-US" sz="1200" dirty="0"/>
              <a:t>4.1   v = </a:t>
            </a:r>
            <a:r>
              <a:rPr lang="en-US" altLang="en-US" sz="1200" dirty="0" err="1"/>
              <a:t>RetrieveMin</a:t>
            </a:r>
            <a:r>
              <a:rPr lang="en-US" altLang="en-US" sz="1200" dirty="0"/>
              <a:t>(H);</a:t>
            </a:r>
          </a:p>
          <a:p>
            <a:pPr marL="0" indent="0">
              <a:buNone/>
            </a:pPr>
            <a:r>
              <a:rPr lang="en-US" altLang="en-US" sz="1200" dirty="0"/>
              <a:t>4.2   status[v] = in-tree;</a:t>
            </a:r>
          </a:p>
          <a:p>
            <a:pPr marL="0" indent="0">
              <a:buNone/>
            </a:pPr>
            <a:r>
              <a:rPr lang="en-US" altLang="en-US" sz="1200" dirty="0"/>
              <a:t>4.3   for (each edge [v, w])</a:t>
            </a:r>
          </a:p>
          <a:p>
            <a:pPr marL="0" indent="0">
              <a:buNone/>
            </a:pPr>
            <a:r>
              <a:rPr lang="en-US" altLang="en-US" sz="1200" dirty="0"/>
              <a:t>4.3.1   if (status[w] == unseen)</a:t>
            </a:r>
          </a:p>
          <a:p>
            <a:pPr marL="0" indent="0">
              <a:buNone/>
            </a:pPr>
            <a:r>
              <a:rPr lang="en-US" altLang="en-US" sz="1200" dirty="0"/>
              <a:t>             status[w] = fringe; dad[w] = v; </a:t>
            </a:r>
          </a:p>
          <a:p>
            <a:pPr marL="0" indent="0">
              <a:buNone/>
            </a:pPr>
            <a:r>
              <a:rPr lang="en-US" altLang="en-US" sz="1200" dirty="0"/>
              <a:t>            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=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[v] +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(v, w); </a:t>
            </a:r>
          </a:p>
          <a:p>
            <a:pPr marL="0" indent="0">
              <a:buNone/>
            </a:pPr>
            <a:r>
              <a:rPr lang="en-US" altLang="en-US" sz="1200" dirty="0"/>
              <a:t>             Insert(H, w);</a:t>
            </a:r>
          </a:p>
          <a:p>
            <a:pPr marL="0" indent="0">
              <a:buNone/>
            </a:pPr>
            <a:r>
              <a:rPr lang="en-US" altLang="en-US" sz="1200" dirty="0"/>
              <a:t>4.3.2   else if (status[w] == fringe) &amp; </a:t>
            </a:r>
          </a:p>
          <a:p>
            <a:pPr marL="0" indent="0">
              <a:buNone/>
            </a:pPr>
            <a:r>
              <a:rPr lang="en-US" altLang="en-US" sz="1200" dirty="0"/>
              <a:t>             (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&gt;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[v] +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(v, w))   </a:t>
            </a:r>
          </a:p>
          <a:p>
            <a:pPr marL="0" indent="0">
              <a:buNone/>
            </a:pPr>
            <a:r>
              <a:rPr lang="en-US" altLang="en-US" sz="1200" dirty="0"/>
              <a:t>             Delete(H, w); dad[w] = v;</a:t>
            </a:r>
          </a:p>
          <a:p>
            <a:pPr marL="0" indent="0">
              <a:buNone/>
            </a:pPr>
            <a:r>
              <a:rPr lang="en-US" altLang="en-US" sz="1200" dirty="0"/>
              <a:t>            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=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[v] +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(v, w);</a:t>
            </a:r>
          </a:p>
          <a:p>
            <a:pPr marL="0" indent="0">
              <a:buNone/>
            </a:pPr>
            <a:r>
              <a:rPr lang="en-US" sz="1200" dirty="0"/>
              <a:t>             Insert(H, v);</a:t>
            </a:r>
            <a:endParaRPr lang="en-US" altLang="en-US" sz="1200" dirty="0"/>
          </a:p>
          <a:p>
            <a:pPr marL="0" indent="0">
              <a:buNone/>
            </a:pPr>
            <a:r>
              <a:rPr lang="en-US" altLang="en-US" sz="1200" dirty="0"/>
              <a:t>5. The array dad[1..n] gives the path from s.         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DE515B-F856-453F-9C06-37D3B274BBDC}"/>
              </a:ext>
            </a:extLst>
          </p:cNvPr>
          <p:cNvCxnSpPr/>
          <p:nvPr/>
        </p:nvCxnSpPr>
        <p:spPr>
          <a:xfrm>
            <a:off x="5342545" y="2478280"/>
            <a:ext cx="1286326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9585F432-9FAB-4559-936F-F5344AD08318}"/>
              </a:ext>
            </a:extLst>
          </p:cNvPr>
          <p:cNvCxnSpPr>
            <a:cxnSpLocks/>
          </p:cNvCxnSpPr>
          <p:nvPr/>
        </p:nvCxnSpPr>
        <p:spPr>
          <a:xfrm>
            <a:off x="7486113" y="2451217"/>
            <a:ext cx="427292" cy="61246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9B9B50EF-A60D-4AC5-9A13-398C656ED3E8}"/>
              </a:ext>
            </a:extLst>
          </p:cNvPr>
          <p:cNvCxnSpPr>
            <a:cxnSpLocks/>
          </p:cNvCxnSpPr>
          <p:nvPr/>
        </p:nvCxnSpPr>
        <p:spPr>
          <a:xfrm>
            <a:off x="5371030" y="2707592"/>
            <a:ext cx="1465606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F301BE82-34F5-4C11-B9EB-1A520138637F}"/>
              </a:ext>
            </a:extLst>
          </p:cNvPr>
          <p:cNvCxnSpPr>
            <a:cxnSpLocks/>
          </p:cNvCxnSpPr>
          <p:nvPr/>
        </p:nvCxnSpPr>
        <p:spPr>
          <a:xfrm flipV="1">
            <a:off x="5460670" y="3593856"/>
            <a:ext cx="1375966" cy="90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A6980F36-4E71-46F4-AD37-F028A2FEDFED}"/>
              </a:ext>
            </a:extLst>
          </p:cNvPr>
          <p:cNvCxnSpPr>
            <a:cxnSpLocks/>
          </p:cNvCxnSpPr>
          <p:nvPr/>
        </p:nvCxnSpPr>
        <p:spPr>
          <a:xfrm>
            <a:off x="5458717" y="2917085"/>
            <a:ext cx="2087219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4D09BE07-622B-433F-BFBF-43533FC48063}"/>
              </a:ext>
            </a:extLst>
          </p:cNvPr>
          <p:cNvCxnSpPr/>
          <p:nvPr/>
        </p:nvCxnSpPr>
        <p:spPr>
          <a:xfrm>
            <a:off x="5505490" y="3812479"/>
            <a:ext cx="1286326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B4164846-DF76-4030-8099-68597E1412D8}"/>
              </a:ext>
            </a:extLst>
          </p:cNvPr>
          <p:cNvCxnSpPr>
            <a:cxnSpLocks/>
          </p:cNvCxnSpPr>
          <p:nvPr/>
        </p:nvCxnSpPr>
        <p:spPr>
          <a:xfrm>
            <a:off x="5452193" y="3166216"/>
            <a:ext cx="228623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74C7AF56-7488-461B-B0C6-8AF6648A52F0}"/>
              </a:ext>
            </a:extLst>
          </p:cNvPr>
          <p:cNvCxnSpPr>
            <a:cxnSpLocks/>
          </p:cNvCxnSpPr>
          <p:nvPr/>
        </p:nvCxnSpPr>
        <p:spPr>
          <a:xfrm>
            <a:off x="5588098" y="4209248"/>
            <a:ext cx="1761285" cy="6905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404BCFBE-D4FF-4F68-ACED-07A3D2BE544F}"/>
              </a:ext>
            </a:extLst>
          </p:cNvPr>
          <p:cNvCxnSpPr>
            <a:cxnSpLocks/>
          </p:cNvCxnSpPr>
          <p:nvPr/>
        </p:nvCxnSpPr>
        <p:spPr>
          <a:xfrm>
            <a:off x="5762667" y="4470553"/>
            <a:ext cx="2150738" cy="1794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72B8E4D0-C35C-4DE4-9A9A-F7A39B93CC67}"/>
              </a:ext>
            </a:extLst>
          </p:cNvPr>
          <p:cNvCxnSpPr>
            <a:cxnSpLocks/>
          </p:cNvCxnSpPr>
          <p:nvPr/>
        </p:nvCxnSpPr>
        <p:spPr>
          <a:xfrm>
            <a:off x="5773659" y="4673326"/>
            <a:ext cx="192610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62594B5A-0933-400F-B4BE-F3FC3E328E95}"/>
              </a:ext>
            </a:extLst>
          </p:cNvPr>
          <p:cNvCxnSpPr>
            <a:cxnSpLocks/>
          </p:cNvCxnSpPr>
          <p:nvPr/>
        </p:nvCxnSpPr>
        <p:spPr>
          <a:xfrm>
            <a:off x="5762667" y="4917735"/>
            <a:ext cx="93718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4B74D2A4-8764-47A3-BCE7-A32CD0A023E9}"/>
              </a:ext>
            </a:extLst>
          </p:cNvPr>
          <p:cNvCxnSpPr>
            <a:cxnSpLocks/>
          </p:cNvCxnSpPr>
          <p:nvPr/>
        </p:nvCxnSpPr>
        <p:spPr>
          <a:xfrm>
            <a:off x="6103833" y="5121410"/>
            <a:ext cx="1595926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660BE4BB-1E64-4E5A-968D-87391AB7F225}"/>
              </a:ext>
            </a:extLst>
          </p:cNvPr>
          <p:cNvCxnSpPr>
            <a:cxnSpLocks/>
          </p:cNvCxnSpPr>
          <p:nvPr/>
        </p:nvCxnSpPr>
        <p:spPr>
          <a:xfrm>
            <a:off x="5670777" y="5121410"/>
            <a:ext cx="251459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84AAB42C-BB35-4ABB-97D0-0C7A17C4820B}"/>
              </a:ext>
            </a:extLst>
          </p:cNvPr>
          <p:cNvCxnSpPr>
            <a:cxnSpLocks/>
          </p:cNvCxnSpPr>
          <p:nvPr/>
        </p:nvCxnSpPr>
        <p:spPr>
          <a:xfrm>
            <a:off x="5762667" y="5581458"/>
            <a:ext cx="926196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FA9A701D-4183-47F6-AE3F-52475E6792D8}"/>
              </a:ext>
            </a:extLst>
          </p:cNvPr>
          <p:cNvCxnSpPr>
            <a:cxnSpLocks/>
          </p:cNvCxnSpPr>
          <p:nvPr/>
        </p:nvCxnSpPr>
        <p:spPr>
          <a:xfrm>
            <a:off x="5762667" y="5990878"/>
            <a:ext cx="855212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3">
            <a:extLst>
              <a:ext uri="{FF2B5EF4-FFF2-40B4-BE49-F238E27FC236}">
                <a16:creationId xmlns:a16="http://schemas.microsoft.com/office/drawing/2014/main" id="{35AFABEB-9FE9-416E-86E9-A90DBF6BB6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666" y="921658"/>
            <a:ext cx="7850667" cy="379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Problem.</a:t>
            </a:r>
            <a:r>
              <a:rPr lang="en-US" altLang="en-US" sz="1800" dirty="0"/>
              <a:t> Solving the Shortest Path Problem on graphs with negative edges. </a:t>
            </a:r>
          </a:p>
          <a:p>
            <a:pPr marL="0" indent="0">
              <a:buNone/>
            </a:pPr>
            <a:endParaRPr lang="en-US" altLang="en-US" sz="1800" dirty="0"/>
          </a:p>
        </p:txBody>
      </p:sp>
      <p:sp>
        <p:nvSpPr>
          <p:cNvPr id="43" name="Rectangle 3">
            <a:extLst>
              <a:ext uri="{FF2B5EF4-FFF2-40B4-BE49-F238E27FC236}">
                <a16:creationId xmlns:a16="http://schemas.microsoft.com/office/drawing/2014/main" id="{D7F5E90C-5EE4-4C07-9076-475B5AEA26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5090" y="1290295"/>
            <a:ext cx="7374537" cy="37996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The problem is meaningful only for directed graphs with </a:t>
            </a:r>
            <a:r>
              <a:rPr lang="en-US" altLang="en-US" sz="1600" dirty="0">
                <a:solidFill>
                  <a:srgbClr val="FF0000"/>
                </a:solidFill>
              </a:rPr>
              <a:t>no negative cycles</a:t>
            </a:r>
            <a:r>
              <a:rPr lang="en-US" altLang="en-US" sz="1600" dirty="0"/>
              <a:t>.</a:t>
            </a:r>
          </a:p>
        </p:txBody>
      </p:sp>
      <p:sp>
        <p:nvSpPr>
          <p:cNvPr id="44" name="Rectangle 3">
            <a:extLst>
              <a:ext uri="{FF2B5EF4-FFF2-40B4-BE49-F238E27FC236}">
                <a16:creationId xmlns:a16="http://schemas.microsoft.com/office/drawing/2014/main" id="{BC3C56CC-9D23-4128-AE31-E4CD02015F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3" y="1973083"/>
            <a:ext cx="3893965" cy="56370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Why Dijkstra makes mistakes when there are negative edges?</a:t>
            </a: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178E90B3-9B53-4AD9-AB74-56B179B7A532}"/>
              </a:ext>
            </a:extLst>
          </p:cNvPr>
          <p:cNvGrpSpPr/>
          <p:nvPr/>
        </p:nvGrpSpPr>
        <p:grpSpPr>
          <a:xfrm>
            <a:off x="1048366" y="3217832"/>
            <a:ext cx="2667208" cy="961966"/>
            <a:chOff x="5126378" y="4497448"/>
            <a:chExt cx="2667208" cy="961966"/>
          </a:xfrm>
        </p:grpSpPr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A3D2DBBA-E938-4359-AB52-5557CB07FE1C}"/>
                </a:ext>
              </a:extLst>
            </p:cNvPr>
            <p:cNvSpPr/>
            <p:nvPr/>
          </p:nvSpPr>
          <p:spPr>
            <a:xfrm>
              <a:off x="5388417" y="5181893"/>
              <a:ext cx="119641" cy="11109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9C4E7872-EFFC-4984-A22D-E0ADB2831B46}"/>
                </a:ext>
              </a:extLst>
            </p:cNvPr>
            <p:cNvSpPr/>
            <p:nvPr/>
          </p:nvSpPr>
          <p:spPr>
            <a:xfrm>
              <a:off x="7455075" y="5215674"/>
              <a:ext cx="119641" cy="11109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C598BB99-2C32-46F0-9C44-435D66EC326E}"/>
                </a:ext>
              </a:extLst>
            </p:cNvPr>
            <p:cNvSpPr/>
            <p:nvPr/>
          </p:nvSpPr>
          <p:spPr>
            <a:xfrm>
              <a:off x="6402518" y="4747591"/>
              <a:ext cx="119641" cy="11109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3" name="Straight Arrow Connector 52">
              <a:extLst>
                <a:ext uri="{FF2B5EF4-FFF2-40B4-BE49-F238E27FC236}">
                  <a16:creationId xmlns:a16="http://schemas.microsoft.com/office/drawing/2014/main" id="{F500D906-7A4E-4AFD-90C1-0C838C80D98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508058" y="4825325"/>
              <a:ext cx="911981" cy="39502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D94FFF7F-AC82-46DA-9B29-D54ED4FB5598}"/>
                </a:ext>
              </a:extLst>
            </p:cNvPr>
            <p:cNvCxnSpPr>
              <a:cxnSpLocks/>
            </p:cNvCxnSpPr>
            <p:nvPr/>
          </p:nvCxnSpPr>
          <p:spPr>
            <a:xfrm>
              <a:off x="6505067" y="4820231"/>
              <a:ext cx="950437" cy="42880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Arrow Connector 54">
              <a:extLst>
                <a:ext uri="{FF2B5EF4-FFF2-40B4-BE49-F238E27FC236}">
                  <a16:creationId xmlns:a16="http://schemas.microsoft.com/office/drawing/2014/main" id="{A22E71C7-17B0-4090-AF67-16EBA064B14B}"/>
                </a:ext>
              </a:extLst>
            </p:cNvPr>
            <p:cNvCxnSpPr>
              <a:stCxn id="47" idx="6"/>
              <a:endCxn id="49" idx="2"/>
            </p:cNvCxnSpPr>
            <p:nvPr/>
          </p:nvCxnSpPr>
          <p:spPr>
            <a:xfrm>
              <a:off x="5508058" y="5237441"/>
              <a:ext cx="1947017" cy="3378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E0148B49-3022-42B3-90C0-BF46D1432114}"/>
                </a:ext>
              </a:extLst>
            </p:cNvPr>
            <p:cNvSpPr txBox="1"/>
            <p:nvPr/>
          </p:nvSpPr>
          <p:spPr>
            <a:xfrm>
              <a:off x="5126378" y="5098940"/>
              <a:ext cx="2616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s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4C966211-011F-4415-BE36-8FC265F530BB}"/>
                </a:ext>
              </a:extLst>
            </p:cNvPr>
            <p:cNvSpPr txBox="1"/>
            <p:nvPr/>
          </p:nvSpPr>
          <p:spPr>
            <a:xfrm>
              <a:off x="6331533" y="4497448"/>
              <a:ext cx="2616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v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492E3247-B78F-422B-9086-32D24045A4F7}"/>
                </a:ext>
              </a:extLst>
            </p:cNvPr>
            <p:cNvSpPr txBox="1"/>
            <p:nvPr/>
          </p:nvSpPr>
          <p:spPr>
            <a:xfrm>
              <a:off x="7557624" y="5112840"/>
              <a:ext cx="23596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t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4291B921-06B3-4034-93DC-AA7AAEE971D5}"/>
                </a:ext>
              </a:extLst>
            </p:cNvPr>
            <p:cNvSpPr txBox="1"/>
            <p:nvPr/>
          </p:nvSpPr>
          <p:spPr>
            <a:xfrm>
              <a:off x="6319782" y="5228582"/>
              <a:ext cx="24718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/>
                <a:t>5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2DECB682-1FFD-4348-B31E-9CCD4CC5197D}"/>
                </a:ext>
              </a:extLst>
            </p:cNvPr>
            <p:cNvSpPr txBox="1"/>
            <p:nvPr/>
          </p:nvSpPr>
          <p:spPr>
            <a:xfrm>
              <a:off x="5749164" y="4825325"/>
              <a:ext cx="309700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/>
                <a:t>10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55015654-0EDC-473C-A239-430E5D076D5C}"/>
                </a:ext>
              </a:extLst>
            </p:cNvPr>
            <p:cNvSpPr txBox="1"/>
            <p:nvPr/>
          </p:nvSpPr>
          <p:spPr>
            <a:xfrm>
              <a:off x="6882370" y="4853549"/>
              <a:ext cx="28886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/>
                <a:t>-8</a:t>
              </a:r>
            </a:p>
          </p:txBody>
        </p:sp>
      </p:grpSp>
      <p:sp>
        <p:nvSpPr>
          <p:cNvPr id="62" name="Rectangle 3">
            <a:extLst>
              <a:ext uri="{FF2B5EF4-FFF2-40B4-BE49-F238E27FC236}">
                <a16:creationId xmlns:a16="http://schemas.microsoft.com/office/drawing/2014/main" id="{18E2F76D-7285-4162-B1FC-30E8C03FC5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2" y="4297302"/>
            <a:ext cx="3970879" cy="1070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If we continue updating the value </a:t>
            </a:r>
            <a:r>
              <a:rPr lang="en-US" altLang="en-US" sz="1600" dirty="0" err="1"/>
              <a:t>dist</a:t>
            </a:r>
            <a:r>
              <a:rPr lang="en-US" altLang="en-US" sz="1600" dirty="0"/>
              <a:t>[v], even after v is “in-tree,” whenever improvement is achieved, would that correct Dijkstra?</a:t>
            </a:r>
          </a:p>
        </p:txBody>
      </p:sp>
      <p:sp>
        <p:nvSpPr>
          <p:cNvPr id="64" name="Rectangle 3">
            <a:extLst>
              <a:ext uri="{FF2B5EF4-FFF2-40B4-BE49-F238E27FC236}">
                <a16:creationId xmlns:a16="http://schemas.microsoft.com/office/drawing/2014/main" id="{C936566B-E4C9-4B53-83A3-FE8867861D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4538" y="2605904"/>
            <a:ext cx="3807999" cy="563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Dijkstra stops updating the value </a:t>
            </a:r>
            <a:r>
              <a:rPr lang="en-US" altLang="en-US" sz="1600" dirty="0" err="1"/>
              <a:t>dist</a:t>
            </a:r>
            <a:r>
              <a:rPr lang="en-US" altLang="en-US" sz="1600" dirty="0"/>
              <a:t>[v] after v becomes “in-tree.”</a:t>
            </a:r>
          </a:p>
        </p:txBody>
      </p:sp>
      <p:sp>
        <p:nvSpPr>
          <p:cNvPr id="65" name="Rectangle 3">
            <a:extLst>
              <a:ext uri="{FF2B5EF4-FFF2-40B4-BE49-F238E27FC236}">
                <a16:creationId xmlns:a16="http://schemas.microsoft.com/office/drawing/2014/main" id="{668C2CBD-B337-4895-977C-315A7072AC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9573" y="5635203"/>
            <a:ext cx="3970879" cy="565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First of all, then the information status[v] becomes useless. </a:t>
            </a:r>
          </a:p>
        </p:txBody>
      </p:sp>
    </p:spTree>
    <p:extLst>
      <p:ext uri="{BB962C8B-B14F-4D97-AF65-F5344CB8AC3E}">
        <p14:creationId xmlns:p14="http://schemas.microsoft.com/office/powerpoint/2010/main" val="23083476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754864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Single-Source Shortest Path Problem</a:t>
            </a:r>
          </a:p>
        </p:txBody>
      </p:sp>
      <p:sp>
        <p:nvSpPr>
          <p:cNvPr id="112" name="Rectangle 3">
            <a:extLst>
              <a:ext uri="{FF2B5EF4-FFF2-40B4-BE49-F238E27FC236}">
                <a16:creationId xmlns:a16="http://schemas.microsoft.com/office/drawing/2014/main" id="{785EEDB0-3A8C-4BCE-8F1C-513485269B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1504" y="1902636"/>
            <a:ext cx="3236702" cy="204732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Bellman-Ford(G, s, t)</a:t>
            </a:r>
          </a:p>
          <a:p>
            <a:pPr marL="0" indent="0">
              <a:buNone/>
            </a:pPr>
            <a:r>
              <a:rPr lang="en-US" altLang="en-US" sz="1200" dirty="0"/>
              <a:t>1. for (v=1; </a:t>
            </a:r>
            <a:r>
              <a:rPr lang="en-US" altLang="en-US" sz="1200" dirty="0" err="1"/>
              <a:t>v≤n</a:t>
            </a:r>
            <a:r>
              <a:rPr lang="en-US" altLang="en-US" sz="1200" dirty="0"/>
              <a:t>; v++) </a:t>
            </a:r>
            <a:r>
              <a:rPr lang="en-US" sz="1200" dirty="0" err="1"/>
              <a:t>dist</a:t>
            </a:r>
            <a:r>
              <a:rPr lang="en-US" sz="1200" dirty="0"/>
              <a:t>[v] = ∞;</a:t>
            </a:r>
          </a:p>
          <a:p>
            <a:pPr marL="0" indent="0">
              <a:buNone/>
            </a:pPr>
            <a:r>
              <a:rPr lang="en-US" sz="1200" dirty="0"/>
              <a:t>2. </a:t>
            </a:r>
            <a:r>
              <a:rPr lang="en-US" sz="1200" dirty="0" err="1"/>
              <a:t>dist</a:t>
            </a:r>
            <a:r>
              <a:rPr lang="en-US" sz="1200" dirty="0"/>
              <a:t>[s] = 0;</a:t>
            </a:r>
          </a:p>
          <a:p>
            <a:pPr marL="0" indent="0">
              <a:buNone/>
            </a:pPr>
            <a:r>
              <a:rPr lang="en-US" altLang="en-US" sz="1200" dirty="0"/>
              <a:t>3. for (each vertex v)</a:t>
            </a:r>
          </a:p>
          <a:p>
            <a:pPr marL="0" indent="0">
              <a:buNone/>
            </a:pPr>
            <a:r>
              <a:rPr lang="en-US" altLang="en-US" sz="1200" dirty="0"/>
              <a:t>      for (each edge [v, w])</a:t>
            </a:r>
          </a:p>
          <a:p>
            <a:pPr marL="0" indent="0">
              <a:buNone/>
            </a:pPr>
            <a:r>
              <a:rPr lang="en-US" altLang="en-US" sz="1200" dirty="0"/>
              <a:t>          if (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&gt;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[v] +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(v, w))   </a:t>
            </a:r>
          </a:p>
          <a:p>
            <a:pPr marL="0" indent="0">
              <a:buNone/>
            </a:pPr>
            <a:r>
              <a:rPr lang="en-US" altLang="en-US" sz="1200" dirty="0"/>
              <a:t>                   dad[w] = v;</a:t>
            </a:r>
          </a:p>
          <a:p>
            <a:pPr marL="0" indent="0">
              <a:buNone/>
            </a:pPr>
            <a:r>
              <a:rPr lang="en-US" altLang="en-US" sz="1200" dirty="0"/>
              <a:t>                  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=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[v] +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(v, w);</a:t>
            </a:r>
          </a:p>
          <a:p>
            <a:pPr marL="0" indent="0">
              <a:buNone/>
            </a:pPr>
            <a:r>
              <a:rPr lang="en-US" altLang="en-US" sz="1200" dirty="0"/>
              <a:t>4. The array dad[1..n] gives the path from s.         </a:t>
            </a:r>
          </a:p>
        </p:txBody>
      </p:sp>
      <p:sp>
        <p:nvSpPr>
          <p:cNvPr id="25" name="Rectangle 3">
            <a:extLst>
              <a:ext uri="{FF2B5EF4-FFF2-40B4-BE49-F238E27FC236}">
                <a16:creationId xmlns:a16="http://schemas.microsoft.com/office/drawing/2014/main" id="{00B516D5-4F01-42E0-9E24-47E67D98E9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666" y="921658"/>
            <a:ext cx="7850667" cy="379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Problem.</a:t>
            </a:r>
            <a:r>
              <a:rPr lang="en-US" altLang="en-US" sz="1800" dirty="0"/>
              <a:t> Solving the Shortest Path Problem on graphs with negative edges. </a:t>
            </a:r>
          </a:p>
          <a:p>
            <a:pPr marL="0" indent="0">
              <a:buNone/>
            </a:pPr>
            <a:endParaRPr lang="en-US" altLang="en-US" sz="1800" dirty="0"/>
          </a:p>
        </p:txBody>
      </p:sp>
      <p:sp>
        <p:nvSpPr>
          <p:cNvPr id="26" name="Rectangle 3">
            <a:extLst>
              <a:ext uri="{FF2B5EF4-FFF2-40B4-BE49-F238E27FC236}">
                <a16:creationId xmlns:a16="http://schemas.microsoft.com/office/drawing/2014/main" id="{77DD7466-5814-46D8-B652-F57E4507D2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5090" y="1290295"/>
            <a:ext cx="7374537" cy="37996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The problem is meaningful only for directed graphs with no negative cycles.</a:t>
            </a:r>
          </a:p>
        </p:txBody>
      </p:sp>
      <p:sp>
        <p:nvSpPr>
          <p:cNvPr id="28" name="Rectangle 3">
            <a:extLst>
              <a:ext uri="{FF2B5EF4-FFF2-40B4-BE49-F238E27FC236}">
                <a16:creationId xmlns:a16="http://schemas.microsoft.com/office/drawing/2014/main" id="{1DFF4CE4-4F37-4262-AD9A-3493850E06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3" y="1973083"/>
            <a:ext cx="3893965" cy="56370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Why Dijkstra makes mistakes when there are negative edges?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FCFB5D38-B7E5-4656-98FA-9A079638F864}"/>
              </a:ext>
            </a:extLst>
          </p:cNvPr>
          <p:cNvGrpSpPr/>
          <p:nvPr/>
        </p:nvGrpSpPr>
        <p:grpSpPr>
          <a:xfrm>
            <a:off x="1048366" y="3217832"/>
            <a:ext cx="2667208" cy="961966"/>
            <a:chOff x="5126378" y="4497448"/>
            <a:chExt cx="2667208" cy="961966"/>
          </a:xfrm>
        </p:grpSpPr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8771158A-DCDA-4F2E-8903-BD6116A3F507}"/>
                </a:ext>
              </a:extLst>
            </p:cNvPr>
            <p:cNvSpPr/>
            <p:nvPr/>
          </p:nvSpPr>
          <p:spPr>
            <a:xfrm>
              <a:off x="5388417" y="5181893"/>
              <a:ext cx="119641" cy="11109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91596D27-ED0C-4D92-9A0C-658B85D7D418}"/>
                </a:ext>
              </a:extLst>
            </p:cNvPr>
            <p:cNvSpPr/>
            <p:nvPr/>
          </p:nvSpPr>
          <p:spPr>
            <a:xfrm>
              <a:off x="7455075" y="5215674"/>
              <a:ext cx="119641" cy="11109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1ED87306-36C7-4FD5-B7F1-AC3C6AA57A82}"/>
                </a:ext>
              </a:extLst>
            </p:cNvPr>
            <p:cNvSpPr/>
            <p:nvPr/>
          </p:nvSpPr>
          <p:spPr>
            <a:xfrm>
              <a:off x="6402518" y="4747591"/>
              <a:ext cx="119641" cy="11109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449F9B56-CB84-48CC-8A94-14ABFDB3781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508058" y="4825325"/>
              <a:ext cx="911981" cy="39502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FBF7A97A-1687-43DB-8111-CED8E451B605}"/>
                </a:ext>
              </a:extLst>
            </p:cNvPr>
            <p:cNvCxnSpPr>
              <a:cxnSpLocks/>
            </p:cNvCxnSpPr>
            <p:nvPr/>
          </p:nvCxnSpPr>
          <p:spPr>
            <a:xfrm>
              <a:off x="6505067" y="4820231"/>
              <a:ext cx="950437" cy="42880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F689FC27-59A2-45A3-971B-5B6580E4DB6F}"/>
                </a:ext>
              </a:extLst>
            </p:cNvPr>
            <p:cNvCxnSpPr>
              <a:stCxn id="30" idx="6"/>
              <a:endCxn id="31" idx="2"/>
            </p:cNvCxnSpPr>
            <p:nvPr/>
          </p:nvCxnSpPr>
          <p:spPr>
            <a:xfrm>
              <a:off x="5508058" y="5237441"/>
              <a:ext cx="1947017" cy="3378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C20FBD65-CA00-4F40-8220-B134DCB2BDB1}"/>
                </a:ext>
              </a:extLst>
            </p:cNvPr>
            <p:cNvSpPr txBox="1"/>
            <p:nvPr/>
          </p:nvSpPr>
          <p:spPr>
            <a:xfrm>
              <a:off x="5126378" y="5098940"/>
              <a:ext cx="2616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s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E6C26C6B-135E-46AC-AE8B-AAF7F84E17DE}"/>
                </a:ext>
              </a:extLst>
            </p:cNvPr>
            <p:cNvSpPr txBox="1"/>
            <p:nvPr/>
          </p:nvSpPr>
          <p:spPr>
            <a:xfrm>
              <a:off x="6331533" y="4497448"/>
              <a:ext cx="2616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v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35EBFE9B-6892-4ED1-9B3A-A89312105377}"/>
                </a:ext>
              </a:extLst>
            </p:cNvPr>
            <p:cNvSpPr txBox="1"/>
            <p:nvPr/>
          </p:nvSpPr>
          <p:spPr>
            <a:xfrm>
              <a:off x="7557624" y="5112840"/>
              <a:ext cx="23596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t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5060EE3F-9494-4ED6-8914-6576237A35B1}"/>
                </a:ext>
              </a:extLst>
            </p:cNvPr>
            <p:cNvSpPr txBox="1"/>
            <p:nvPr/>
          </p:nvSpPr>
          <p:spPr>
            <a:xfrm>
              <a:off x="6319782" y="5228582"/>
              <a:ext cx="24718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/>
                <a:t>5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F55B2BE3-A8D5-4ACE-94BC-F9BA4403BFC6}"/>
                </a:ext>
              </a:extLst>
            </p:cNvPr>
            <p:cNvSpPr txBox="1"/>
            <p:nvPr/>
          </p:nvSpPr>
          <p:spPr>
            <a:xfrm>
              <a:off x="5749164" y="4825325"/>
              <a:ext cx="309700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/>
                <a:t>10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473156AA-A420-4BF8-B3D0-75C3D3E966EF}"/>
                </a:ext>
              </a:extLst>
            </p:cNvPr>
            <p:cNvSpPr txBox="1"/>
            <p:nvPr/>
          </p:nvSpPr>
          <p:spPr>
            <a:xfrm>
              <a:off x="6882370" y="4853549"/>
              <a:ext cx="28886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/>
                <a:t>-8</a:t>
              </a:r>
            </a:p>
          </p:txBody>
        </p:sp>
      </p:grpSp>
      <p:sp>
        <p:nvSpPr>
          <p:cNvPr id="45" name="Rectangle 3">
            <a:extLst>
              <a:ext uri="{FF2B5EF4-FFF2-40B4-BE49-F238E27FC236}">
                <a16:creationId xmlns:a16="http://schemas.microsoft.com/office/drawing/2014/main" id="{8B09CDE5-E84A-4AD9-92D5-B5A27BE06E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4538" y="2605904"/>
            <a:ext cx="3807999" cy="563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Dijkstra stops updating the value </a:t>
            </a:r>
            <a:r>
              <a:rPr lang="en-US" altLang="en-US" sz="1600" dirty="0" err="1"/>
              <a:t>dist</a:t>
            </a:r>
            <a:r>
              <a:rPr lang="en-US" altLang="en-US" sz="1600" dirty="0"/>
              <a:t>[v] after v becomes “in-tree.”</a:t>
            </a:r>
          </a:p>
        </p:txBody>
      </p:sp>
      <p:sp>
        <p:nvSpPr>
          <p:cNvPr id="23" name="Rectangle 3">
            <a:extLst>
              <a:ext uri="{FF2B5EF4-FFF2-40B4-BE49-F238E27FC236}">
                <a16:creationId xmlns:a16="http://schemas.microsoft.com/office/drawing/2014/main" id="{6C7D4302-CA91-4EAA-842C-543C27B482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2" y="4297302"/>
            <a:ext cx="3970879" cy="1070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If we continue updating the value </a:t>
            </a:r>
            <a:r>
              <a:rPr lang="en-US" altLang="en-US" sz="1600" dirty="0" err="1"/>
              <a:t>dist</a:t>
            </a:r>
            <a:r>
              <a:rPr lang="en-US" altLang="en-US" sz="1600" dirty="0"/>
              <a:t>[v], even after v is “in-tree,” whenever improvement is achieved, would that correct Dijkstra?</a:t>
            </a:r>
          </a:p>
        </p:txBody>
      </p:sp>
      <p:sp>
        <p:nvSpPr>
          <p:cNvPr id="24" name="Rectangle 3">
            <a:extLst>
              <a:ext uri="{FF2B5EF4-FFF2-40B4-BE49-F238E27FC236}">
                <a16:creationId xmlns:a16="http://schemas.microsoft.com/office/drawing/2014/main" id="{C06A0334-136E-4E57-8610-DC05BC41F9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9573" y="5635203"/>
            <a:ext cx="3970879" cy="565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First of all, then the information status[v] becomes useless. </a:t>
            </a:r>
          </a:p>
        </p:txBody>
      </p:sp>
    </p:spTree>
    <p:extLst>
      <p:ext uri="{BB962C8B-B14F-4D97-AF65-F5344CB8AC3E}">
        <p14:creationId xmlns:p14="http://schemas.microsoft.com/office/powerpoint/2010/main" val="2354769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754864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Single-Source Shortest Path Problem</a:t>
            </a:r>
          </a:p>
        </p:txBody>
      </p:sp>
      <p:sp>
        <p:nvSpPr>
          <p:cNvPr id="25" name="Rectangle 3">
            <a:extLst>
              <a:ext uri="{FF2B5EF4-FFF2-40B4-BE49-F238E27FC236}">
                <a16:creationId xmlns:a16="http://schemas.microsoft.com/office/drawing/2014/main" id="{6A1A1A70-D030-4033-AABA-F1747A9878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1504" y="1902636"/>
            <a:ext cx="3236702" cy="186182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Bellman-Ford(G, s, t)</a:t>
            </a:r>
          </a:p>
          <a:p>
            <a:pPr marL="0" indent="0">
              <a:buNone/>
            </a:pPr>
            <a:r>
              <a:rPr lang="en-US" altLang="en-US" sz="1200" dirty="0"/>
              <a:t>1. for (v=1; </a:t>
            </a:r>
            <a:r>
              <a:rPr lang="en-US" altLang="en-US" sz="1200" dirty="0" err="1"/>
              <a:t>v≤n</a:t>
            </a:r>
            <a:r>
              <a:rPr lang="en-US" altLang="en-US" sz="1200" dirty="0"/>
              <a:t>; v++) </a:t>
            </a:r>
            <a:r>
              <a:rPr lang="en-US" sz="1200" dirty="0" err="1"/>
              <a:t>dist</a:t>
            </a:r>
            <a:r>
              <a:rPr lang="en-US" sz="1200" dirty="0"/>
              <a:t>[v] = ∞;</a:t>
            </a:r>
          </a:p>
          <a:p>
            <a:pPr marL="0" indent="0">
              <a:buNone/>
            </a:pPr>
            <a:r>
              <a:rPr lang="en-US" sz="1200" dirty="0"/>
              <a:t>2. </a:t>
            </a:r>
            <a:r>
              <a:rPr lang="en-US" sz="1200" dirty="0" err="1"/>
              <a:t>dist</a:t>
            </a:r>
            <a:r>
              <a:rPr lang="en-US" sz="1200" dirty="0"/>
              <a:t>[s] = 0;</a:t>
            </a:r>
          </a:p>
          <a:p>
            <a:pPr marL="0" indent="0">
              <a:buNone/>
            </a:pPr>
            <a:r>
              <a:rPr lang="en-US" altLang="en-US" sz="1200" dirty="0"/>
              <a:t>3. </a:t>
            </a:r>
            <a:r>
              <a:rPr lang="en-US" altLang="en-US" sz="1200" dirty="0">
                <a:solidFill>
                  <a:srgbClr val="FF0000"/>
                </a:solidFill>
              </a:rPr>
              <a:t>for (each edge [v, w])</a:t>
            </a:r>
          </a:p>
          <a:p>
            <a:pPr marL="0" indent="0">
              <a:buNone/>
            </a:pPr>
            <a:r>
              <a:rPr lang="en-US" altLang="en-US" sz="1200" dirty="0"/>
              <a:t>         if (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&gt;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[v] +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(v, w))   </a:t>
            </a:r>
          </a:p>
          <a:p>
            <a:pPr marL="0" indent="0">
              <a:buNone/>
            </a:pPr>
            <a:r>
              <a:rPr lang="en-US" altLang="en-US" sz="1200" dirty="0"/>
              <a:t>                 dad[w] = v;</a:t>
            </a:r>
          </a:p>
          <a:p>
            <a:pPr marL="0" indent="0">
              <a:buNone/>
            </a:pPr>
            <a:r>
              <a:rPr lang="en-US" altLang="en-US" sz="1200" dirty="0"/>
              <a:t>                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=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[v] +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(v, w);</a:t>
            </a:r>
          </a:p>
          <a:p>
            <a:pPr marL="0" indent="0">
              <a:buNone/>
            </a:pPr>
            <a:r>
              <a:rPr lang="en-US" altLang="en-US" sz="1200" dirty="0"/>
              <a:t>4 The array dad[1..n] gives the path from s.         </a:t>
            </a:r>
          </a:p>
        </p:txBody>
      </p:sp>
      <p:sp>
        <p:nvSpPr>
          <p:cNvPr id="26" name="Rectangle 3">
            <a:extLst>
              <a:ext uri="{FF2B5EF4-FFF2-40B4-BE49-F238E27FC236}">
                <a16:creationId xmlns:a16="http://schemas.microsoft.com/office/drawing/2014/main" id="{BADDA64F-F0AD-4666-8EDF-177F3C6965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666" y="921658"/>
            <a:ext cx="7850667" cy="379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Problem.</a:t>
            </a:r>
            <a:r>
              <a:rPr lang="en-US" altLang="en-US" sz="1800" dirty="0"/>
              <a:t> Solving the Shortest Path Problem on graphs with negative edges. </a:t>
            </a:r>
          </a:p>
          <a:p>
            <a:pPr marL="0" indent="0">
              <a:buNone/>
            </a:pPr>
            <a:endParaRPr lang="en-US" altLang="en-US" sz="1800" dirty="0"/>
          </a:p>
        </p:txBody>
      </p:sp>
      <p:sp>
        <p:nvSpPr>
          <p:cNvPr id="28" name="Rectangle 3">
            <a:extLst>
              <a:ext uri="{FF2B5EF4-FFF2-40B4-BE49-F238E27FC236}">
                <a16:creationId xmlns:a16="http://schemas.microsoft.com/office/drawing/2014/main" id="{F0D97890-9844-42E0-A895-8DE9766A57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5090" y="1290295"/>
            <a:ext cx="7374537" cy="37996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The problem is meaningful only for directed graphs with no negative cycles.</a:t>
            </a:r>
          </a:p>
        </p:txBody>
      </p:sp>
      <p:sp>
        <p:nvSpPr>
          <p:cNvPr id="29" name="Rectangle 3">
            <a:extLst>
              <a:ext uri="{FF2B5EF4-FFF2-40B4-BE49-F238E27FC236}">
                <a16:creationId xmlns:a16="http://schemas.microsoft.com/office/drawing/2014/main" id="{9485D47B-3EF7-4E64-9482-22D9FFF8F1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3" y="1973083"/>
            <a:ext cx="3893965" cy="56370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Why Dijkstra makes mistakes when there are negative edges?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118CF973-3B5A-46CB-9998-12387C317600}"/>
              </a:ext>
            </a:extLst>
          </p:cNvPr>
          <p:cNvGrpSpPr/>
          <p:nvPr/>
        </p:nvGrpSpPr>
        <p:grpSpPr>
          <a:xfrm>
            <a:off x="1048366" y="3217832"/>
            <a:ext cx="2667208" cy="961966"/>
            <a:chOff x="5126378" y="4497448"/>
            <a:chExt cx="2667208" cy="961966"/>
          </a:xfrm>
        </p:grpSpPr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DE79BFB1-3866-4CEB-B5C7-4E43E81A4291}"/>
                </a:ext>
              </a:extLst>
            </p:cNvPr>
            <p:cNvSpPr/>
            <p:nvPr/>
          </p:nvSpPr>
          <p:spPr>
            <a:xfrm>
              <a:off x="5388417" y="5181893"/>
              <a:ext cx="119641" cy="11109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965FDE26-507D-48A4-A5AD-0E23E3E5295E}"/>
                </a:ext>
              </a:extLst>
            </p:cNvPr>
            <p:cNvSpPr/>
            <p:nvPr/>
          </p:nvSpPr>
          <p:spPr>
            <a:xfrm>
              <a:off x="7455075" y="5215674"/>
              <a:ext cx="119641" cy="11109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CCFDDB74-E479-463C-9EF1-9F65AC30939D}"/>
                </a:ext>
              </a:extLst>
            </p:cNvPr>
            <p:cNvSpPr/>
            <p:nvPr/>
          </p:nvSpPr>
          <p:spPr>
            <a:xfrm>
              <a:off x="6402518" y="4747591"/>
              <a:ext cx="119641" cy="11109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559DACD9-16AD-499F-9310-FE363818EC5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508058" y="4825325"/>
              <a:ext cx="911981" cy="39502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EBE1CE1E-FEDC-464C-BCC8-3AD628524114}"/>
                </a:ext>
              </a:extLst>
            </p:cNvPr>
            <p:cNvCxnSpPr>
              <a:cxnSpLocks/>
            </p:cNvCxnSpPr>
            <p:nvPr/>
          </p:nvCxnSpPr>
          <p:spPr>
            <a:xfrm>
              <a:off x="6505067" y="4820231"/>
              <a:ext cx="950437" cy="42880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Arrow Connector 36">
              <a:extLst>
                <a:ext uri="{FF2B5EF4-FFF2-40B4-BE49-F238E27FC236}">
                  <a16:creationId xmlns:a16="http://schemas.microsoft.com/office/drawing/2014/main" id="{4864EC66-3621-4C53-85BF-DA8128BD51AE}"/>
                </a:ext>
              </a:extLst>
            </p:cNvPr>
            <p:cNvCxnSpPr>
              <a:stCxn id="31" idx="6"/>
              <a:endCxn id="32" idx="2"/>
            </p:cNvCxnSpPr>
            <p:nvPr/>
          </p:nvCxnSpPr>
          <p:spPr>
            <a:xfrm>
              <a:off x="5508058" y="5237441"/>
              <a:ext cx="1947017" cy="3378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87FAD7FF-C8D0-45D9-BBD7-D650BF408F9C}"/>
                </a:ext>
              </a:extLst>
            </p:cNvPr>
            <p:cNvSpPr txBox="1"/>
            <p:nvPr/>
          </p:nvSpPr>
          <p:spPr>
            <a:xfrm>
              <a:off x="5126378" y="5098940"/>
              <a:ext cx="2616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s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E5A89631-8113-4A38-A29D-72FCE698679D}"/>
                </a:ext>
              </a:extLst>
            </p:cNvPr>
            <p:cNvSpPr txBox="1"/>
            <p:nvPr/>
          </p:nvSpPr>
          <p:spPr>
            <a:xfrm>
              <a:off x="6331533" y="4497448"/>
              <a:ext cx="2616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v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32417ADA-BDAD-44A8-95CD-1DD37BC39AA0}"/>
                </a:ext>
              </a:extLst>
            </p:cNvPr>
            <p:cNvSpPr txBox="1"/>
            <p:nvPr/>
          </p:nvSpPr>
          <p:spPr>
            <a:xfrm>
              <a:off x="7557624" y="5112840"/>
              <a:ext cx="23596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t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18C702B7-153D-41E6-A396-D2115AE3D636}"/>
                </a:ext>
              </a:extLst>
            </p:cNvPr>
            <p:cNvSpPr txBox="1"/>
            <p:nvPr/>
          </p:nvSpPr>
          <p:spPr>
            <a:xfrm>
              <a:off x="6319782" y="5228582"/>
              <a:ext cx="24718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/>
                <a:t>5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737C2E38-C2D1-41E1-AB72-1102C8991CF1}"/>
                </a:ext>
              </a:extLst>
            </p:cNvPr>
            <p:cNvSpPr txBox="1"/>
            <p:nvPr/>
          </p:nvSpPr>
          <p:spPr>
            <a:xfrm>
              <a:off x="5749164" y="4825325"/>
              <a:ext cx="309700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/>
                <a:t>10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B146B832-D832-4FBD-84E2-A3CCFF156069}"/>
                </a:ext>
              </a:extLst>
            </p:cNvPr>
            <p:cNvSpPr txBox="1"/>
            <p:nvPr/>
          </p:nvSpPr>
          <p:spPr>
            <a:xfrm>
              <a:off x="6882370" y="4853549"/>
              <a:ext cx="28886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/>
                <a:t>-8</a:t>
              </a:r>
            </a:p>
          </p:txBody>
        </p:sp>
      </p:grpSp>
      <p:sp>
        <p:nvSpPr>
          <p:cNvPr id="46" name="Rectangle 3">
            <a:extLst>
              <a:ext uri="{FF2B5EF4-FFF2-40B4-BE49-F238E27FC236}">
                <a16:creationId xmlns:a16="http://schemas.microsoft.com/office/drawing/2014/main" id="{FDDE8DCF-AA78-42A8-AF19-678A68CCE6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4538" y="2605904"/>
            <a:ext cx="3807999" cy="563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Dijkstra stops updating the value </a:t>
            </a:r>
            <a:r>
              <a:rPr lang="en-US" altLang="en-US" sz="1600" dirty="0" err="1"/>
              <a:t>dist</a:t>
            </a:r>
            <a:r>
              <a:rPr lang="en-US" altLang="en-US" sz="1600" dirty="0"/>
              <a:t>[v] after v becomes “in-tree.”</a:t>
            </a:r>
          </a:p>
        </p:txBody>
      </p:sp>
      <p:sp>
        <p:nvSpPr>
          <p:cNvPr id="23" name="Rectangle 3">
            <a:extLst>
              <a:ext uri="{FF2B5EF4-FFF2-40B4-BE49-F238E27FC236}">
                <a16:creationId xmlns:a16="http://schemas.microsoft.com/office/drawing/2014/main" id="{135BA316-B623-4702-9380-C6C814D6C0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2" y="4297302"/>
            <a:ext cx="3970879" cy="1070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If we continue updating the value </a:t>
            </a:r>
            <a:r>
              <a:rPr lang="en-US" altLang="en-US" sz="1600" dirty="0" err="1"/>
              <a:t>dist</a:t>
            </a:r>
            <a:r>
              <a:rPr lang="en-US" altLang="en-US" sz="1600" dirty="0"/>
              <a:t>[v], even after v is “in-tree,” whenever improvement is achieved, would that correct Dijkstra?</a:t>
            </a:r>
          </a:p>
        </p:txBody>
      </p:sp>
      <p:sp>
        <p:nvSpPr>
          <p:cNvPr id="24" name="Rectangle 3">
            <a:extLst>
              <a:ext uri="{FF2B5EF4-FFF2-40B4-BE49-F238E27FC236}">
                <a16:creationId xmlns:a16="http://schemas.microsoft.com/office/drawing/2014/main" id="{0026E461-975D-4E36-984C-9B47EC90CA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9573" y="5635203"/>
            <a:ext cx="3970879" cy="565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First of all, then the information status[v] becomes useless. </a:t>
            </a:r>
          </a:p>
        </p:txBody>
      </p:sp>
    </p:spTree>
    <p:extLst>
      <p:ext uri="{BB962C8B-B14F-4D97-AF65-F5344CB8AC3E}">
        <p14:creationId xmlns:p14="http://schemas.microsoft.com/office/powerpoint/2010/main" val="19447404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754864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Single-Source Shortest Path Problem</a:t>
            </a:r>
          </a:p>
        </p:txBody>
      </p:sp>
      <p:sp>
        <p:nvSpPr>
          <p:cNvPr id="42" name="Rectangle 3">
            <a:extLst>
              <a:ext uri="{FF2B5EF4-FFF2-40B4-BE49-F238E27FC236}">
                <a16:creationId xmlns:a16="http://schemas.microsoft.com/office/drawing/2014/main" id="{1E2B3942-06E5-4EC2-9386-FD04071E0B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9766" y="4242283"/>
            <a:ext cx="1670089" cy="379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Is this working?</a:t>
            </a:r>
          </a:p>
        </p:txBody>
      </p:sp>
      <p:sp>
        <p:nvSpPr>
          <p:cNvPr id="52" name="Rectangle 3">
            <a:extLst>
              <a:ext uri="{FF2B5EF4-FFF2-40B4-BE49-F238E27FC236}">
                <a16:creationId xmlns:a16="http://schemas.microsoft.com/office/drawing/2014/main" id="{5A5A0563-9181-4119-BBEC-BA47A651C3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1504" y="1902636"/>
            <a:ext cx="3236702" cy="186182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Bellman-Ford(G, s, t)</a:t>
            </a:r>
          </a:p>
          <a:p>
            <a:pPr marL="0" indent="0">
              <a:buNone/>
            </a:pPr>
            <a:r>
              <a:rPr lang="en-US" altLang="en-US" sz="1200" dirty="0"/>
              <a:t>1. for (v=1; </a:t>
            </a:r>
            <a:r>
              <a:rPr lang="en-US" altLang="en-US" sz="1200" dirty="0" err="1"/>
              <a:t>v≤n</a:t>
            </a:r>
            <a:r>
              <a:rPr lang="en-US" altLang="en-US" sz="1200" dirty="0"/>
              <a:t>; v++) </a:t>
            </a:r>
            <a:r>
              <a:rPr lang="en-US" sz="1200" dirty="0" err="1"/>
              <a:t>dist</a:t>
            </a:r>
            <a:r>
              <a:rPr lang="en-US" sz="1200" dirty="0"/>
              <a:t>[v] = ∞;</a:t>
            </a:r>
          </a:p>
          <a:p>
            <a:pPr marL="0" indent="0">
              <a:buNone/>
            </a:pPr>
            <a:r>
              <a:rPr lang="en-US" sz="1200" dirty="0"/>
              <a:t>2. </a:t>
            </a:r>
            <a:r>
              <a:rPr lang="en-US" sz="1200" dirty="0" err="1"/>
              <a:t>dist</a:t>
            </a:r>
            <a:r>
              <a:rPr lang="en-US" sz="1200" dirty="0"/>
              <a:t>[s] = 0;</a:t>
            </a:r>
          </a:p>
          <a:p>
            <a:pPr marL="0" indent="0">
              <a:buNone/>
            </a:pPr>
            <a:r>
              <a:rPr lang="en-US" altLang="en-US" sz="1200" dirty="0"/>
              <a:t>3. </a:t>
            </a:r>
            <a:r>
              <a:rPr lang="en-US" altLang="en-US" sz="1200" dirty="0">
                <a:solidFill>
                  <a:srgbClr val="FF0000"/>
                </a:solidFill>
              </a:rPr>
              <a:t>for (each edge [v, w])</a:t>
            </a:r>
          </a:p>
          <a:p>
            <a:pPr marL="0" indent="0">
              <a:buNone/>
            </a:pPr>
            <a:r>
              <a:rPr lang="en-US" altLang="en-US" sz="1200" dirty="0"/>
              <a:t>         if (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&gt;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[v] +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(v, w))   </a:t>
            </a:r>
          </a:p>
          <a:p>
            <a:pPr marL="0" indent="0">
              <a:buNone/>
            </a:pPr>
            <a:r>
              <a:rPr lang="en-US" altLang="en-US" sz="1200" dirty="0"/>
              <a:t>                 dad[w] = v;</a:t>
            </a:r>
          </a:p>
          <a:p>
            <a:pPr marL="0" indent="0">
              <a:buNone/>
            </a:pPr>
            <a:r>
              <a:rPr lang="en-US" altLang="en-US" sz="1200" dirty="0"/>
              <a:t>                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=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[v] +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(v, w);</a:t>
            </a:r>
          </a:p>
          <a:p>
            <a:pPr marL="0" indent="0">
              <a:buNone/>
            </a:pPr>
            <a:r>
              <a:rPr lang="en-US" altLang="en-US" sz="1200" dirty="0"/>
              <a:t>4 The array dad[1..n] gives the path from s.         </a:t>
            </a:r>
          </a:p>
        </p:txBody>
      </p:sp>
      <p:sp>
        <p:nvSpPr>
          <p:cNvPr id="25" name="Rectangle 3">
            <a:extLst>
              <a:ext uri="{FF2B5EF4-FFF2-40B4-BE49-F238E27FC236}">
                <a16:creationId xmlns:a16="http://schemas.microsoft.com/office/drawing/2014/main" id="{10EBB780-D904-4FDA-980A-52654850EE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666" y="921658"/>
            <a:ext cx="7850667" cy="379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Problem.</a:t>
            </a:r>
            <a:r>
              <a:rPr lang="en-US" altLang="en-US" sz="1800" dirty="0"/>
              <a:t> Solving the Shortest Path Problem on graphs with negative edges. </a:t>
            </a:r>
          </a:p>
          <a:p>
            <a:pPr marL="0" indent="0">
              <a:buNone/>
            </a:pPr>
            <a:endParaRPr lang="en-US" altLang="en-US" sz="1800" dirty="0"/>
          </a:p>
        </p:txBody>
      </p:sp>
      <p:sp>
        <p:nvSpPr>
          <p:cNvPr id="26" name="Rectangle 3">
            <a:extLst>
              <a:ext uri="{FF2B5EF4-FFF2-40B4-BE49-F238E27FC236}">
                <a16:creationId xmlns:a16="http://schemas.microsoft.com/office/drawing/2014/main" id="{A4805994-C9B2-4714-8793-02645ABD52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5090" y="1290295"/>
            <a:ext cx="7374537" cy="37996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The problem is meaningful only for directed graphs with no negative cycles.</a:t>
            </a:r>
          </a:p>
        </p:txBody>
      </p:sp>
      <p:sp>
        <p:nvSpPr>
          <p:cNvPr id="28" name="Rectangle 3">
            <a:extLst>
              <a:ext uri="{FF2B5EF4-FFF2-40B4-BE49-F238E27FC236}">
                <a16:creationId xmlns:a16="http://schemas.microsoft.com/office/drawing/2014/main" id="{C49C24C7-A556-485E-AB51-07C8764E81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3" y="1973083"/>
            <a:ext cx="3893965" cy="56370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Why Dijkstra makes mistakes when there are negative edges?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979E2920-65E8-430F-ABCD-E91C1277FD92}"/>
              </a:ext>
            </a:extLst>
          </p:cNvPr>
          <p:cNvGrpSpPr/>
          <p:nvPr/>
        </p:nvGrpSpPr>
        <p:grpSpPr>
          <a:xfrm>
            <a:off x="1048366" y="3217832"/>
            <a:ext cx="2667208" cy="961966"/>
            <a:chOff x="5126378" y="4497448"/>
            <a:chExt cx="2667208" cy="961966"/>
          </a:xfrm>
        </p:grpSpPr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469922C5-A96E-4DD6-B112-2E8D1C1FC225}"/>
                </a:ext>
              </a:extLst>
            </p:cNvPr>
            <p:cNvSpPr/>
            <p:nvPr/>
          </p:nvSpPr>
          <p:spPr>
            <a:xfrm>
              <a:off x="5388417" y="5181893"/>
              <a:ext cx="119641" cy="11109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A7F74A79-F537-4172-B86F-FD70F94B905E}"/>
                </a:ext>
              </a:extLst>
            </p:cNvPr>
            <p:cNvSpPr/>
            <p:nvPr/>
          </p:nvSpPr>
          <p:spPr>
            <a:xfrm>
              <a:off x="7455075" y="5215674"/>
              <a:ext cx="119641" cy="11109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D6A808DC-1D3F-42B9-B2ED-A99ED1F2B6D6}"/>
                </a:ext>
              </a:extLst>
            </p:cNvPr>
            <p:cNvSpPr/>
            <p:nvPr/>
          </p:nvSpPr>
          <p:spPr>
            <a:xfrm>
              <a:off x="6402518" y="4747591"/>
              <a:ext cx="119641" cy="11109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212038EF-1C19-4433-AE0A-51B45908180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508058" y="4825325"/>
              <a:ext cx="911981" cy="39502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C6C8B2FC-3997-431E-B6D6-0BF5434D0F75}"/>
                </a:ext>
              </a:extLst>
            </p:cNvPr>
            <p:cNvCxnSpPr>
              <a:cxnSpLocks/>
            </p:cNvCxnSpPr>
            <p:nvPr/>
          </p:nvCxnSpPr>
          <p:spPr>
            <a:xfrm>
              <a:off x="6505067" y="4820231"/>
              <a:ext cx="950437" cy="42880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67C82473-461B-420D-AADD-7B0CC4DCE17F}"/>
                </a:ext>
              </a:extLst>
            </p:cNvPr>
            <p:cNvCxnSpPr>
              <a:stCxn id="30" idx="6"/>
              <a:endCxn id="31" idx="2"/>
            </p:cNvCxnSpPr>
            <p:nvPr/>
          </p:nvCxnSpPr>
          <p:spPr>
            <a:xfrm>
              <a:off x="5508058" y="5237441"/>
              <a:ext cx="1947017" cy="3378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11B445F1-F827-4AEA-9CCD-498BC6ADC418}"/>
                </a:ext>
              </a:extLst>
            </p:cNvPr>
            <p:cNvSpPr txBox="1"/>
            <p:nvPr/>
          </p:nvSpPr>
          <p:spPr>
            <a:xfrm>
              <a:off x="5126378" y="5098940"/>
              <a:ext cx="2616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s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951F289F-D667-48B9-A67A-9DB9DAFEE608}"/>
                </a:ext>
              </a:extLst>
            </p:cNvPr>
            <p:cNvSpPr txBox="1"/>
            <p:nvPr/>
          </p:nvSpPr>
          <p:spPr>
            <a:xfrm>
              <a:off x="6331533" y="4497448"/>
              <a:ext cx="2616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v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39E3ED79-1221-4E06-9373-060C937086AA}"/>
                </a:ext>
              </a:extLst>
            </p:cNvPr>
            <p:cNvSpPr txBox="1"/>
            <p:nvPr/>
          </p:nvSpPr>
          <p:spPr>
            <a:xfrm>
              <a:off x="7557624" y="5112840"/>
              <a:ext cx="23596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t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2942B6F1-B392-4D88-A7E3-D0AB7CB0EDF8}"/>
                </a:ext>
              </a:extLst>
            </p:cNvPr>
            <p:cNvSpPr txBox="1"/>
            <p:nvPr/>
          </p:nvSpPr>
          <p:spPr>
            <a:xfrm>
              <a:off x="6319782" y="5228582"/>
              <a:ext cx="24718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/>
                <a:t>5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41774B75-A2C1-405C-9518-7DC0A62DB83A}"/>
                </a:ext>
              </a:extLst>
            </p:cNvPr>
            <p:cNvSpPr txBox="1"/>
            <p:nvPr/>
          </p:nvSpPr>
          <p:spPr>
            <a:xfrm>
              <a:off x="5749164" y="4825325"/>
              <a:ext cx="309700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/>
                <a:t>10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797BF94E-1903-4037-9C7A-CB5D00F1B33E}"/>
                </a:ext>
              </a:extLst>
            </p:cNvPr>
            <p:cNvSpPr txBox="1"/>
            <p:nvPr/>
          </p:nvSpPr>
          <p:spPr>
            <a:xfrm>
              <a:off x="6882370" y="4853549"/>
              <a:ext cx="28886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/>
                <a:t>-8</a:t>
              </a:r>
            </a:p>
          </p:txBody>
        </p:sp>
      </p:grpSp>
      <p:sp>
        <p:nvSpPr>
          <p:cNvPr id="46" name="Rectangle 3">
            <a:extLst>
              <a:ext uri="{FF2B5EF4-FFF2-40B4-BE49-F238E27FC236}">
                <a16:creationId xmlns:a16="http://schemas.microsoft.com/office/drawing/2014/main" id="{73D6889C-5B37-422F-97BF-679A22F76D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4538" y="2605904"/>
            <a:ext cx="3807999" cy="563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Dijkstra stops updating the value </a:t>
            </a:r>
            <a:r>
              <a:rPr lang="en-US" altLang="en-US" sz="1600" dirty="0" err="1"/>
              <a:t>dist</a:t>
            </a:r>
            <a:r>
              <a:rPr lang="en-US" altLang="en-US" sz="1600" dirty="0"/>
              <a:t>[v] after v becomes “in-tree.”</a:t>
            </a:r>
          </a:p>
        </p:txBody>
      </p:sp>
      <p:sp>
        <p:nvSpPr>
          <p:cNvPr id="24" name="Rectangle 3">
            <a:extLst>
              <a:ext uri="{FF2B5EF4-FFF2-40B4-BE49-F238E27FC236}">
                <a16:creationId xmlns:a16="http://schemas.microsoft.com/office/drawing/2014/main" id="{283BF63D-5BE8-4A6F-8228-EF2EB1A2F1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2" y="4297302"/>
            <a:ext cx="3970879" cy="1070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If we continue updating the value </a:t>
            </a:r>
            <a:r>
              <a:rPr lang="en-US" altLang="en-US" sz="1600" dirty="0" err="1"/>
              <a:t>dist</a:t>
            </a:r>
            <a:r>
              <a:rPr lang="en-US" altLang="en-US" sz="1600" dirty="0"/>
              <a:t>[v], even after v is “in-tree,” whenever improvement is achieved, would that correct Dijkstra?</a:t>
            </a:r>
          </a:p>
        </p:txBody>
      </p:sp>
      <p:sp>
        <p:nvSpPr>
          <p:cNvPr id="27" name="Rectangle 3">
            <a:extLst>
              <a:ext uri="{FF2B5EF4-FFF2-40B4-BE49-F238E27FC236}">
                <a16:creationId xmlns:a16="http://schemas.microsoft.com/office/drawing/2014/main" id="{98E85ABF-C3CD-4BA7-A22D-AC389C4F86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9573" y="5635203"/>
            <a:ext cx="3970879" cy="565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First of all, then the information status[v] becomes useless. </a:t>
            </a:r>
          </a:p>
        </p:txBody>
      </p:sp>
    </p:spTree>
    <p:extLst>
      <p:ext uri="{BB962C8B-B14F-4D97-AF65-F5344CB8AC3E}">
        <p14:creationId xmlns:p14="http://schemas.microsoft.com/office/powerpoint/2010/main" val="35756354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754864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Single-Source Shortest Path Problem</a:t>
            </a:r>
          </a:p>
        </p:txBody>
      </p:sp>
      <p:sp>
        <p:nvSpPr>
          <p:cNvPr id="42" name="Rectangle 3">
            <a:extLst>
              <a:ext uri="{FF2B5EF4-FFF2-40B4-BE49-F238E27FC236}">
                <a16:creationId xmlns:a16="http://schemas.microsoft.com/office/drawing/2014/main" id="{1E2B3942-06E5-4EC2-9386-FD04071E0B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9766" y="4242283"/>
            <a:ext cx="1670089" cy="379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Is this working?</a:t>
            </a:r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7BE313AA-7A46-40BC-B9C2-7DEA3BB76641}"/>
              </a:ext>
            </a:extLst>
          </p:cNvPr>
          <p:cNvSpPr/>
          <p:nvPr/>
        </p:nvSpPr>
        <p:spPr>
          <a:xfrm>
            <a:off x="5453691" y="5363653"/>
            <a:ext cx="119641" cy="111095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B79B152A-D2D5-49D4-B6DD-C6812A39DE5D}"/>
              </a:ext>
            </a:extLst>
          </p:cNvPr>
          <p:cNvSpPr/>
          <p:nvPr/>
        </p:nvSpPr>
        <p:spPr>
          <a:xfrm>
            <a:off x="7918263" y="5390462"/>
            <a:ext cx="119641" cy="111095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1480B7B6-7DB3-4AFE-A2E7-F0BC9ABC454E}"/>
              </a:ext>
            </a:extLst>
          </p:cNvPr>
          <p:cNvSpPr/>
          <p:nvPr/>
        </p:nvSpPr>
        <p:spPr>
          <a:xfrm>
            <a:off x="5996003" y="4885830"/>
            <a:ext cx="119641" cy="111095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A9508982-0196-494D-B849-7DFA809871C8}"/>
              </a:ext>
            </a:extLst>
          </p:cNvPr>
          <p:cNvCxnSpPr>
            <a:cxnSpLocks/>
            <a:endCxn id="47" idx="3"/>
          </p:cNvCxnSpPr>
          <p:nvPr/>
        </p:nvCxnSpPr>
        <p:spPr>
          <a:xfrm flipV="1">
            <a:off x="5555811" y="4980656"/>
            <a:ext cx="457713" cy="3946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9A300572-EE47-4F9B-8C38-87F3FAB9DA06}"/>
              </a:ext>
            </a:extLst>
          </p:cNvPr>
          <p:cNvCxnSpPr>
            <a:cxnSpLocks/>
            <a:endCxn id="63" idx="2"/>
          </p:cNvCxnSpPr>
          <p:nvPr/>
        </p:nvCxnSpPr>
        <p:spPr>
          <a:xfrm flipV="1">
            <a:off x="6112621" y="4941424"/>
            <a:ext cx="600995" cy="1666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AD4A014B-CCA2-4367-977A-8CB348230EBB}"/>
              </a:ext>
            </a:extLst>
          </p:cNvPr>
          <p:cNvCxnSpPr>
            <a:stCxn id="44" idx="6"/>
            <a:endCxn id="45" idx="2"/>
          </p:cNvCxnSpPr>
          <p:nvPr/>
        </p:nvCxnSpPr>
        <p:spPr>
          <a:xfrm>
            <a:off x="5573332" y="5419201"/>
            <a:ext cx="2344931" cy="2680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>
            <a:extLst>
              <a:ext uri="{FF2B5EF4-FFF2-40B4-BE49-F238E27FC236}">
                <a16:creationId xmlns:a16="http://schemas.microsoft.com/office/drawing/2014/main" id="{2F3EADED-1CDA-4229-80E6-63219B004077}"/>
              </a:ext>
            </a:extLst>
          </p:cNvPr>
          <p:cNvSpPr txBox="1"/>
          <p:nvPr/>
        </p:nvSpPr>
        <p:spPr>
          <a:xfrm>
            <a:off x="5191652" y="5280700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294DF3C4-2284-4B16-ACFF-B45E4880DE3A}"/>
              </a:ext>
            </a:extLst>
          </p:cNvPr>
          <p:cNvSpPr txBox="1"/>
          <p:nvPr/>
        </p:nvSpPr>
        <p:spPr>
          <a:xfrm>
            <a:off x="7366752" y="4649199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B651E98B-8440-4CB3-92CA-0142B1CE6EAE}"/>
              </a:ext>
            </a:extLst>
          </p:cNvPr>
          <p:cNvSpPr txBox="1"/>
          <p:nvPr/>
        </p:nvSpPr>
        <p:spPr>
          <a:xfrm>
            <a:off x="8037904" y="5292295"/>
            <a:ext cx="2359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t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B7AB8FA2-F3A0-4EE7-9793-48951EB09506}"/>
              </a:ext>
            </a:extLst>
          </p:cNvPr>
          <p:cNvSpPr txBox="1"/>
          <p:nvPr/>
        </p:nvSpPr>
        <p:spPr>
          <a:xfrm>
            <a:off x="6642717" y="5408094"/>
            <a:ext cx="24718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/>
              <a:t>5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B6B45C9F-A6A9-4EA8-9B3A-05C4CD394AEE}"/>
              </a:ext>
            </a:extLst>
          </p:cNvPr>
          <p:cNvSpPr txBox="1"/>
          <p:nvPr/>
        </p:nvSpPr>
        <p:spPr>
          <a:xfrm>
            <a:off x="5540121" y="4995433"/>
            <a:ext cx="30970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/>
              <a:t>10</a:t>
            </a:r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35DF42C7-394E-4F74-9C3F-88E788352F04}"/>
              </a:ext>
            </a:extLst>
          </p:cNvPr>
          <p:cNvSpPr/>
          <p:nvPr/>
        </p:nvSpPr>
        <p:spPr>
          <a:xfrm>
            <a:off x="7407573" y="4885876"/>
            <a:ext cx="119641" cy="111095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48718E3C-AFF5-42A8-B81C-816B8DE8660A}"/>
              </a:ext>
            </a:extLst>
          </p:cNvPr>
          <p:cNvSpPr/>
          <p:nvPr/>
        </p:nvSpPr>
        <p:spPr>
          <a:xfrm>
            <a:off x="6713616" y="4885876"/>
            <a:ext cx="119641" cy="111095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8A072171-63AC-41B9-9758-50C8062DAE50}"/>
              </a:ext>
            </a:extLst>
          </p:cNvPr>
          <p:cNvCxnSpPr>
            <a:cxnSpLocks/>
            <a:endCxn id="62" idx="2"/>
          </p:cNvCxnSpPr>
          <p:nvPr/>
        </p:nvCxnSpPr>
        <p:spPr>
          <a:xfrm>
            <a:off x="6865248" y="4941377"/>
            <a:ext cx="542325" cy="4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97BE970D-F27D-4AC4-821B-73916331C313}"/>
              </a:ext>
            </a:extLst>
          </p:cNvPr>
          <p:cNvCxnSpPr>
            <a:cxnSpLocks/>
            <a:endCxn id="45" idx="0"/>
          </p:cNvCxnSpPr>
          <p:nvPr/>
        </p:nvCxnSpPr>
        <p:spPr>
          <a:xfrm>
            <a:off x="7527214" y="4981745"/>
            <a:ext cx="450870" cy="40871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>
            <a:extLst>
              <a:ext uri="{FF2B5EF4-FFF2-40B4-BE49-F238E27FC236}">
                <a16:creationId xmlns:a16="http://schemas.microsoft.com/office/drawing/2014/main" id="{B88D18F0-59BD-4E33-8E2E-4B0EC1601037}"/>
              </a:ext>
            </a:extLst>
          </p:cNvPr>
          <p:cNvSpPr txBox="1"/>
          <p:nvPr/>
        </p:nvSpPr>
        <p:spPr>
          <a:xfrm>
            <a:off x="6642717" y="4650008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b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1853CAC4-D466-480A-8729-8F37CFA89F8F}"/>
              </a:ext>
            </a:extLst>
          </p:cNvPr>
          <p:cNvSpPr txBox="1"/>
          <p:nvPr/>
        </p:nvSpPr>
        <p:spPr>
          <a:xfrm>
            <a:off x="5966346" y="4636628"/>
            <a:ext cx="2648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a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C33C1D3D-003B-4DD5-BBAC-C17002C8872E}"/>
              </a:ext>
            </a:extLst>
          </p:cNvPr>
          <p:cNvSpPr txBox="1"/>
          <p:nvPr/>
        </p:nvSpPr>
        <p:spPr>
          <a:xfrm>
            <a:off x="6255588" y="4749824"/>
            <a:ext cx="24718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/>
              <a:t>6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AD0B77C5-5FB7-483F-948E-9C30FB42A64B}"/>
              </a:ext>
            </a:extLst>
          </p:cNvPr>
          <p:cNvSpPr txBox="1"/>
          <p:nvPr/>
        </p:nvSpPr>
        <p:spPr>
          <a:xfrm>
            <a:off x="6968620" y="4743772"/>
            <a:ext cx="24718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/>
              <a:t>5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1BF9D246-4227-4A5D-A5D6-EE06F4E23518}"/>
              </a:ext>
            </a:extLst>
          </p:cNvPr>
          <p:cNvSpPr txBox="1"/>
          <p:nvPr/>
        </p:nvSpPr>
        <p:spPr>
          <a:xfrm>
            <a:off x="7683236" y="4991581"/>
            <a:ext cx="38629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-20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C9BCDD01-9443-4215-9637-A48D236119EA}"/>
              </a:ext>
            </a:extLst>
          </p:cNvPr>
          <p:cNvSpPr txBox="1"/>
          <p:nvPr/>
        </p:nvSpPr>
        <p:spPr>
          <a:xfrm>
            <a:off x="5389400" y="5471022"/>
            <a:ext cx="24718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>
                <a:solidFill>
                  <a:srgbClr val="FF0000"/>
                </a:solidFill>
              </a:rPr>
              <a:t>0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CAE41C65-7BA8-4C8A-BF8E-4092762E32CB}"/>
              </a:ext>
            </a:extLst>
          </p:cNvPr>
          <p:cNvSpPr txBox="1"/>
          <p:nvPr/>
        </p:nvSpPr>
        <p:spPr>
          <a:xfrm>
            <a:off x="7814855" y="5464985"/>
            <a:ext cx="288862" cy="2308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900" dirty="0">
                <a:solidFill>
                  <a:srgbClr val="FF0000"/>
                </a:solidFill>
              </a:rPr>
              <a:t>∞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009C7AE1-A6B5-43A8-85C1-CD6FD27051F5}"/>
              </a:ext>
            </a:extLst>
          </p:cNvPr>
          <p:cNvSpPr txBox="1"/>
          <p:nvPr/>
        </p:nvSpPr>
        <p:spPr>
          <a:xfrm>
            <a:off x="7302932" y="4951351"/>
            <a:ext cx="288862" cy="2308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900" dirty="0">
                <a:solidFill>
                  <a:srgbClr val="FF0000"/>
                </a:solidFill>
              </a:rPr>
              <a:t>∞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395E1BA9-CE30-4B23-AEB2-4E80F106F1F4}"/>
              </a:ext>
            </a:extLst>
          </p:cNvPr>
          <p:cNvSpPr txBox="1"/>
          <p:nvPr/>
        </p:nvSpPr>
        <p:spPr>
          <a:xfrm>
            <a:off x="6633724" y="4949757"/>
            <a:ext cx="288862" cy="2308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900" dirty="0">
                <a:solidFill>
                  <a:srgbClr val="FF0000"/>
                </a:solidFill>
              </a:rPr>
              <a:t>∞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363EEA6E-DF08-4160-A775-F94B566BB2EA}"/>
              </a:ext>
            </a:extLst>
          </p:cNvPr>
          <p:cNvSpPr txBox="1"/>
          <p:nvPr/>
        </p:nvSpPr>
        <p:spPr>
          <a:xfrm>
            <a:off x="5924593" y="4972507"/>
            <a:ext cx="288862" cy="2308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900" dirty="0">
                <a:solidFill>
                  <a:srgbClr val="FF0000"/>
                </a:solidFill>
              </a:rPr>
              <a:t>∞</a:t>
            </a:r>
          </a:p>
        </p:txBody>
      </p:sp>
      <p:sp>
        <p:nvSpPr>
          <p:cNvPr id="52" name="Rectangle 3">
            <a:extLst>
              <a:ext uri="{FF2B5EF4-FFF2-40B4-BE49-F238E27FC236}">
                <a16:creationId xmlns:a16="http://schemas.microsoft.com/office/drawing/2014/main" id="{1B7C76E0-8633-4E4C-96A6-2332F76EFE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1504" y="1902636"/>
            <a:ext cx="3236702" cy="186182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Bellman-Ford(G, s, t)</a:t>
            </a:r>
          </a:p>
          <a:p>
            <a:pPr marL="0" indent="0">
              <a:buNone/>
            </a:pPr>
            <a:r>
              <a:rPr lang="en-US" altLang="en-US" sz="1200" dirty="0"/>
              <a:t>1. for (v=1; </a:t>
            </a:r>
            <a:r>
              <a:rPr lang="en-US" altLang="en-US" sz="1200" dirty="0" err="1"/>
              <a:t>v≤n</a:t>
            </a:r>
            <a:r>
              <a:rPr lang="en-US" altLang="en-US" sz="1200" dirty="0"/>
              <a:t>; v++) </a:t>
            </a:r>
            <a:r>
              <a:rPr lang="en-US" sz="1200" dirty="0" err="1"/>
              <a:t>dist</a:t>
            </a:r>
            <a:r>
              <a:rPr lang="en-US" sz="1200" dirty="0"/>
              <a:t>[v] = ∞;</a:t>
            </a:r>
          </a:p>
          <a:p>
            <a:pPr marL="0" indent="0">
              <a:buNone/>
            </a:pPr>
            <a:r>
              <a:rPr lang="en-US" sz="1200" dirty="0"/>
              <a:t>2. </a:t>
            </a:r>
            <a:r>
              <a:rPr lang="en-US" sz="1200" dirty="0" err="1"/>
              <a:t>dist</a:t>
            </a:r>
            <a:r>
              <a:rPr lang="en-US" sz="1200" dirty="0"/>
              <a:t>[s] = 0;</a:t>
            </a:r>
          </a:p>
          <a:p>
            <a:pPr marL="0" indent="0">
              <a:buNone/>
            </a:pPr>
            <a:r>
              <a:rPr lang="en-US" altLang="en-US" sz="1200" dirty="0"/>
              <a:t>3. </a:t>
            </a:r>
            <a:r>
              <a:rPr lang="en-US" altLang="en-US" sz="1200" dirty="0">
                <a:solidFill>
                  <a:srgbClr val="FF0000"/>
                </a:solidFill>
              </a:rPr>
              <a:t>for (each edge [v, w])</a:t>
            </a:r>
          </a:p>
          <a:p>
            <a:pPr marL="0" indent="0">
              <a:buNone/>
            </a:pPr>
            <a:r>
              <a:rPr lang="en-US" altLang="en-US" sz="1200" dirty="0"/>
              <a:t>         if (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&gt;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[v] +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(v, w))   </a:t>
            </a:r>
          </a:p>
          <a:p>
            <a:pPr marL="0" indent="0">
              <a:buNone/>
            </a:pPr>
            <a:r>
              <a:rPr lang="en-US" altLang="en-US" sz="1200" dirty="0"/>
              <a:t>                 dad[w] = v;</a:t>
            </a:r>
          </a:p>
          <a:p>
            <a:pPr marL="0" indent="0">
              <a:buNone/>
            </a:pPr>
            <a:r>
              <a:rPr lang="en-US" altLang="en-US" sz="1200" dirty="0"/>
              <a:t>                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=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[v] +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(v, w);</a:t>
            </a:r>
          </a:p>
          <a:p>
            <a:pPr marL="0" indent="0">
              <a:buNone/>
            </a:pPr>
            <a:r>
              <a:rPr lang="en-US" altLang="en-US" sz="1200" dirty="0"/>
              <a:t>4 The array dad[1..n] gives the path from s.         </a:t>
            </a:r>
          </a:p>
        </p:txBody>
      </p:sp>
      <p:sp>
        <p:nvSpPr>
          <p:cNvPr id="50" name="Rectangle 3">
            <a:extLst>
              <a:ext uri="{FF2B5EF4-FFF2-40B4-BE49-F238E27FC236}">
                <a16:creationId xmlns:a16="http://schemas.microsoft.com/office/drawing/2014/main" id="{88279E0E-A861-4FFC-92E8-D90746B47F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666" y="921658"/>
            <a:ext cx="7850667" cy="379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Problem.</a:t>
            </a:r>
            <a:r>
              <a:rPr lang="en-US" altLang="en-US" sz="1800" dirty="0"/>
              <a:t> Solving the Shortest Path Problem on graphs with negative edges. </a:t>
            </a:r>
          </a:p>
          <a:p>
            <a:pPr marL="0" indent="0">
              <a:buNone/>
            </a:pPr>
            <a:endParaRPr lang="en-US" altLang="en-US" sz="1800" dirty="0"/>
          </a:p>
        </p:txBody>
      </p:sp>
      <p:sp>
        <p:nvSpPr>
          <p:cNvPr id="59" name="Rectangle 3">
            <a:extLst>
              <a:ext uri="{FF2B5EF4-FFF2-40B4-BE49-F238E27FC236}">
                <a16:creationId xmlns:a16="http://schemas.microsoft.com/office/drawing/2014/main" id="{5CED441F-024C-4E4C-AC54-2385EBB7F9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5090" y="1290295"/>
            <a:ext cx="7374537" cy="37996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The problem is meaningful only for directed graphs with no negative cycles.</a:t>
            </a:r>
          </a:p>
        </p:txBody>
      </p:sp>
      <p:sp>
        <p:nvSpPr>
          <p:cNvPr id="60" name="Rectangle 3">
            <a:extLst>
              <a:ext uri="{FF2B5EF4-FFF2-40B4-BE49-F238E27FC236}">
                <a16:creationId xmlns:a16="http://schemas.microsoft.com/office/drawing/2014/main" id="{1DBEEB2F-41CC-4C21-9C7C-9DACED3737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3" y="1973083"/>
            <a:ext cx="3893965" cy="56370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Why Dijkstra makes mistakes when there are negative edges?</a:t>
            </a:r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CCD68AE6-F54C-4B9A-B1BE-9ACB986154DB}"/>
              </a:ext>
            </a:extLst>
          </p:cNvPr>
          <p:cNvGrpSpPr/>
          <p:nvPr/>
        </p:nvGrpSpPr>
        <p:grpSpPr>
          <a:xfrm>
            <a:off x="1048366" y="3217832"/>
            <a:ext cx="2667208" cy="961966"/>
            <a:chOff x="5126378" y="4497448"/>
            <a:chExt cx="2667208" cy="961966"/>
          </a:xfrm>
        </p:grpSpPr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B2414A0E-EF0D-4164-AF18-99576544762A}"/>
                </a:ext>
              </a:extLst>
            </p:cNvPr>
            <p:cNvSpPr/>
            <p:nvPr/>
          </p:nvSpPr>
          <p:spPr>
            <a:xfrm>
              <a:off x="5388417" y="5181893"/>
              <a:ext cx="119641" cy="11109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DC587295-F6A4-4C36-BFB9-7F5A606F464C}"/>
                </a:ext>
              </a:extLst>
            </p:cNvPr>
            <p:cNvSpPr/>
            <p:nvPr/>
          </p:nvSpPr>
          <p:spPr>
            <a:xfrm>
              <a:off x="7455075" y="5215674"/>
              <a:ext cx="119641" cy="11109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2CCABD7B-60AD-4E5C-9B65-84B96361187F}"/>
                </a:ext>
              </a:extLst>
            </p:cNvPr>
            <p:cNvSpPr/>
            <p:nvPr/>
          </p:nvSpPr>
          <p:spPr>
            <a:xfrm>
              <a:off x="6402518" y="4747591"/>
              <a:ext cx="119641" cy="11109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9" name="Straight Arrow Connector 78">
              <a:extLst>
                <a:ext uri="{FF2B5EF4-FFF2-40B4-BE49-F238E27FC236}">
                  <a16:creationId xmlns:a16="http://schemas.microsoft.com/office/drawing/2014/main" id="{66B06E56-ED91-4EC9-9FCA-B4D114E538D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508058" y="4825325"/>
              <a:ext cx="911981" cy="39502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Arrow Connector 79">
              <a:extLst>
                <a:ext uri="{FF2B5EF4-FFF2-40B4-BE49-F238E27FC236}">
                  <a16:creationId xmlns:a16="http://schemas.microsoft.com/office/drawing/2014/main" id="{6B2E67C9-DC1C-406A-AD00-C03A6B9BE16D}"/>
                </a:ext>
              </a:extLst>
            </p:cNvPr>
            <p:cNvCxnSpPr>
              <a:cxnSpLocks/>
            </p:cNvCxnSpPr>
            <p:nvPr/>
          </p:nvCxnSpPr>
          <p:spPr>
            <a:xfrm>
              <a:off x="6505067" y="4820231"/>
              <a:ext cx="950437" cy="42880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Arrow Connector 80">
              <a:extLst>
                <a:ext uri="{FF2B5EF4-FFF2-40B4-BE49-F238E27FC236}">
                  <a16:creationId xmlns:a16="http://schemas.microsoft.com/office/drawing/2014/main" id="{D37A34D7-87AD-49C7-BC6F-B7F3D26F3CC8}"/>
                </a:ext>
              </a:extLst>
            </p:cNvPr>
            <p:cNvCxnSpPr>
              <a:stCxn id="76" idx="6"/>
              <a:endCxn id="77" idx="2"/>
            </p:cNvCxnSpPr>
            <p:nvPr/>
          </p:nvCxnSpPr>
          <p:spPr>
            <a:xfrm>
              <a:off x="5508058" y="5237441"/>
              <a:ext cx="1947017" cy="3378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D7CB7138-8216-4EC3-A10F-2ED17947B849}"/>
                </a:ext>
              </a:extLst>
            </p:cNvPr>
            <p:cNvSpPr txBox="1"/>
            <p:nvPr/>
          </p:nvSpPr>
          <p:spPr>
            <a:xfrm>
              <a:off x="5126378" y="5098940"/>
              <a:ext cx="2616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s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5F7B18E6-186E-46B1-9B51-BA5C7BAD2A78}"/>
                </a:ext>
              </a:extLst>
            </p:cNvPr>
            <p:cNvSpPr txBox="1"/>
            <p:nvPr/>
          </p:nvSpPr>
          <p:spPr>
            <a:xfrm>
              <a:off x="6331533" y="4497448"/>
              <a:ext cx="2616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v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29E3D79C-6CD5-4FFB-82FD-B5ED8C35140A}"/>
                </a:ext>
              </a:extLst>
            </p:cNvPr>
            <p:cNvSpPr txBox="1"/>
            <p:nvPr/>
          </p:nvSpPr>
          <p:spPr>
            <a:xfrm>
              <a:off x="7557624" y="5112840"/>
              <a:ext cx="23596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t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762251AB-C45E-4E3B-A7BD-D8D22A8028B9}"/>
                </a:ext>
              </a:extLst>
            </p:cNvPr>
            <p:cNvSpPr txBox="1"/>
            <p:nvPr/>
          </p:nvSpPr>
          <p:spPr>
            <a:xfrm>
              <a:off x="6319782" y="5228582"/>
              <a:ext cx="24718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/>
                <a:t>5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C326FAB5-BAAD-4ECA-B991-32EDACBDFB71}"/>
                </a:ext>
              </a:extLst>
            </p:cNvPr>
            <p:cNvSpPr txBox="1"/>
            <p:nvPr/>
          </p:nvSpPr>
          <p:spPr>
            <a:xfrm>
              <a:off x="5749164" y="4825325"/>
              <a:ext cx="309700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/>
                <a:t>10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B1E6B24F-E64C-4A54-85FA-D3758A71353C}"/>
                </a:ext>
              </a:extLst>
            </p:cNvPr>
            <p:cNvSpPr txBox="1"/>
            <p:nvPr/>
          </p:nvSpPr>
          <p:spPr>
            <a:xfrm>
              <a:off x="6882370" y="4853549"/>
              <a:ext cx="28886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/>
                <a:t>-8</a:t>
              </a:r>
            </a:p>
          </p:txBody>
        </p:sp>
      </p:grpSp>
      <p:sp>
        <p:nvSpPr>
          <p:cNvPr id="90" name="Rectangle 3">
            <a:extLst>
              <a:ext uri="{FF2B5EF4-FFF2-40B4-BE49-F238E27FC236}">
                <a16:creationId xmlns:a16="http://schemas.microsoft.com/office/drawing/2014/main" id="{B62E3A5F-9AC8-490E-BD5E-E3F5296F09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4538" y="2605904"/>
            <a:ext cx="3807999" cy="563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Dijkstra stops updating the value </a:t>
            </a:r>
            <a:r>
              <a:rPr lang="en-US" altLang="en-US" sz="1600" dirty="0" err="1"/>
              <a:t>dist</a:t>
            </a:r>
            <a:r>
              <a:rPr lang="en-US" altLang="en-US" sz="1600" dirty="0"/>
              <a:t>[v] after v becomes “in-tree.”</a:t>
            </a:r>
          </a:p>
        </p:txBody>
      </p:sp>
      <p:sp>
        <p:nvSpPr>
          <p:cNvPr id="91" name="Rectangle 3">
            <a:extLst>
              <a:ext uri="{FF2B5EF4-FFF2-40B4-BE49-F238E27FC236}">
                <a16:creationId xmlns:a16="http://schemas.microsoft.com/office/drawing/2014/main" id="{97C4A25C-9693-4884-A99D-44FC436FE2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2" y="4297302"/>
            <a:ext cx="3970879" cy="1070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If we continue updating the value </a:t>
            </a:r>
            <a:r>
              <a:rPr lang="en-US" altLang="en-US" sz="1600" dirty="0" err="1"/>
              <a:t>dist</a:t>
            </a:r>
            <a:r>
              <a:rPr lang="en-US" altLang="en-US" sz="1600" dirty="0"/>
              <a:t>[v], even after v is “in-tree,” whenever improvement is achieved, would that correct Dijkstra?</a:t>
            </a:r>
          </a:p>
        </p:txBody>
      </p:sp>
      <p:sp>
        <p:nvSpPr>
          <p:cNvPr id="92" name="Rectangle 3">
            <a:extLst>
              <a:ext uri="{FF2B5EF4-FFF2-40B4-BE49-F238E27FC236}">
                <a16:creationId xmlns:a16="http://schemas.microsoft.com/office/drawing/2014/main" id="{1450FDBB-91AF-4326-B958-44B49850C1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9573" y="5635203"/>
            <a:ext cx="3970879" cy="565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First of all, then the information status[v] becomes useless. </a:t>
            </a:r>
          </a:p>
        </p:txBody>
      </p:sp>
    </p:spTree>
    <p:extLst>
      <p:ext uri="{BB962C8B-B14F-4D97-AF65-F5344CB8AC3E}">
        <p14:creationId xmlns:p14="http://schemas.microsoft.com/office/powerpoint/2010/main" val="12014097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754864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Single-Source Shortest Path Problem</a:t>
            </a:r>
          </a:p>
        </p:txBody>
      </p:sp>
      <p:sp>
        <p:nvSpPr>
          <p:cNvPr id="42" name="Rectangle 3">
            <a:extLst>
              <a:ext uri="{FF2B5EF4-FFF2-40B4-BE49-F238E27FC236}">
                <a16:creationId xmlns:a16="http://schemas.microsoft.com/office/drawing/2014/main" id="{1E2B3942-06E5-4EC2-9386-FD04071E0B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9766" y="4242283"/>
            <a:ext cx="1670089" cy="379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Is this working?</a:t>
            </a:r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7BE313AA-7A46-40BC-B9C2-7DEA3BB76641}"/>
              </a:ext>
            </a:extLst>
          </p:cNvPr>
          <p:cNvSpPr/>
          <p:nvPr/>
        </p:nvSpPr>
        <p:spPr>
          <a:xfrm>
            <a:off x="5453691" y="5363653"/>
            <a:ext cx="119641" cy="111095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B79B152A-D2D5-49D4-B6DD-C6812A39DE5D}"/>
              </a:ext>
            </a:extLst>
          </p:cNvPr>
          <p:cNvSpPr/>
          <p:nvPr/>
        </p:nvSpPr>
        <p:spPr>
          <a:xfrm>
            <a:off x="7918263" y="5390462"/>
            <a:ext cx="119641" cy="111095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1480B7B6-7DB3-4AFE-A2E7-F0BC9ABC454E}"/>
              </a:ext>
            </a:extLst>
          </p:cNvPr>
          <p:cNvSpPr/>
          <p:nvPr/>
        </p:nvSpPr>
        <p:spPr>
          <a:xfrm>
            <a:off x="5996003" y="4885830"/>
            <a:ext cx="119641" cy="111095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A9508982-0196-494D-B849-7DFA809871C8}"/>
              </a:ext>
            </a:extLst>
          </p:cNvPr>
          <p:cNvCxnSpPr>
            <a:cxnSpLocks/>
            <a:endCxn id="47" idx="3"/>
          </p:cNvCxnSpPr>
          <p:nvPr/>
        </p:nvCxnSpPr>
        <p:spPr>
          <a:xfrm flipV="1">
            <a:off x="5555811" y="4980656"/>
            <a:ext cx="457713" cy="3946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9A300572-EE47-4F9B-8C38-87F3FAB9DA06}"/>
              </a:ext>
            </a:extLst>
          </p:cNvPr>
          <p:cNvCxnSpPr>
            <a:cxnSpLocks/>
            <a:endCxn id="63" idx="2"/>
          </p:cNvCxnSpPr>
          <p:nvPr/>
        </p:nvCxnSpPr>
        <p:spPr>
          <a:xfrm flipV="1">
            <a:off x="6112621" y="4941424"/>
            <a:ext cx="600995" cy="1666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AD4A014B-CCA2-4367-977A-8CB348230EBB}"/>
              </a:ext>
            </a:extLst>
          </p:cNvPr>
          <p:cNvCxnSpPr>
            <a:stCxn id="44" idx="6"/>
            <a:endCxn id="45" idx="2"/>
          </p:cNvCxnSpPr>
          <p:nvPr/>
        </p:nvCxnSpPr>
        <p:spPr>
          <a:xfrm>
            <a:off x="5573332" y="5419201"/>
            <a:ext cx="2344931" cy="2680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>
            <a:extLst>
              <a:ext uri="{FF2B5EF4-FFF2-40B4-BE49-F238E27FC236}">
                <a16:creationId xmlns:a16="http://schemas.microsoft.com/office/drawing/2014/main" id="{2F3EADED-1CDA-4229-80E6-63219B004077}"/>
              </a:ext>
            </a:extLst>
          </p:cNvPr>
          <p:cNvSpPr txBox="1"/>
          <p:nvPr/>
        </p:nvSpPr>
        <p:spPr>
          <a:xfrm>
            <a:off x="5191652" y="5280700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294DF3C4-2284-4B16-ACFF-B45E4880DE3A}"/>
              </a:ext>
            </a:extLst>
          </p:cNvPr>
          <p:cNvSpPr txBox="1"/>
          <p:nvPr/>
        </p:nvSpPr>
        <p:spPr>
          <a:xfrm>
            <a:off x="7366752" y="4649199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B651E98B-8440-4CB3-92CA-0142B1CE6EAE}"/>
              </a:ext>
            </a:extLst>
          </p:cNvPr>
          <p:cNvSpPr txBox="1"/>
          <p:nvPr/>
        </p:nvSpPr>
        <p:spPr>
          <a:xfrm>
            <a:off x="8037904" y="5292295"/>
            <a:ext cx="2359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t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B7AB8FA2-F3A0-4EE7-9793-48951EB09506}"/>
              </a:ext>
            </a:extLst>
          </p:cNvPr>
          <p:cNvSpPr txBox="1"/>
          <p:nvPr/>
        </p:nvSpPr>
        <p:spPr>
          <a:xfrm>
            <a:off x="6642717" y="5408094"/>
            <a:ext cx="24718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/>
              <a:t>5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B6B45C9F-A6A9-4EA8-9B3A-05C4CD394AEE}"/>
              </a:ext>
            </a:extLst>
          </p:cNvPr>
          <p:cNvSpPr txBox="1"/>
          <p:nvPr/>
        </p:nvSpPr>
        <p:spPr>
          <a:xfrm>
            <a:off x="5540121" y="4995433"/>
            <a:ext cx="30970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/>
              <a:t>10</a:t>
            </a:r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35DF42C7-394E-4F74-9C3F-88E788352F04}"/>
              </a:ext>
            </a:extLst>
          </p:cNvPr>
          <p:cNvSpPr/>
          <p:nvPr/>
        </p:nvSpPr>
        <p:spPr>
          <a:xfrm>
            <a:off x="7407573" y="4885876"/>
            <a:ext cx="119641" cy="111095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48718E3C-AFF5-42A8-B81C-816B8DE8660A}"/>
              </a:ext>
            </a:extLst>
          </p:cNvPr>
          <p:cNvSpPr/>
          <p:nvPr/>
        </p:nvSpPr>
        <p:spPr>
          <a:xfrm>
            <a:off x="6713616" y="4885876"/>
            <a:ext cx="119641" cy="111095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8A072171-63AC-41B9-9758-50C8062DAE50}"/>
              </a:ext>
            </a:extLst>
          </p:cNvPr>
          <p:cNvCxnSpPr>
            <a:cxnSpLocks/>
            <a:endCxn id="62" idx="2"/>
          </p:cNvCxnSpPr>
          <p:nvPr/>
        </p:nvCxnSpPr>
        <p:spPr>
          <a:xfrm>
            <a:off x="6865248" y="4941377"/>
            <a:ext cx="542325" cy="4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97BE970D-F27D-4AC4-821B-73916331C313}"/>
              </a:ext>
            </a:extLst>
          </p:cNvPr>
          <p:cNvCxnSpPr>
            <a:cxnSpLocks/>
            <a:endCxn id="45" idx="0"/>
          </p:cNvCxnSpPr>
          <p:nvPr/>
        </p:nvCxnSpPr>
        <p:spPr>
          <a:xfrm>
            <a:off x="7527214" y="4981745"/>
            <a:ext cx="450870" cy="40871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>
            <a:extLst>
              <a:ext uri="{FF2B5EF4-FFF2-40B4-BE49-F238E27FC236}">
                <a16:creationId xmlns:a16="http://schemas.microsoft.com/office/drawing/2014/main" id="{B88D18F0-59BD-4E33-8E2E-4B0EC1601037}"/>
              </a:ext>
            </a:extLst>
          </p:cNvPr>
          <p:cNvSpPr txBox="1"/>
          <p:nvPr/>
        </p:nvSpPr>
        <p:spPr>
          <a:xfrm>
            <a:off x="6642717" y="4650008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b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1853CAC4-D466-480A-8729-8F37CFA89F8F}"/>
              </a:ext>
            </a:extLst>
          </p:cNvPr>
          <p:cNvSpPr txBox="1"/>
          <p:nvPr/>
        </p:nvSpPr>
        <p:spPr>
          <a:xfrm>
            <a:off x="5966346" y="4636628"/>
            <a:ext cx="2648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a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C33C1D3D-003B-4DD5-BBAC-C17002C8872E}"/>
              </a:ext>
            </a:extLst>
          </p:cNvPr>
          <p:cNvSpPr txBox="1"/>
          <p:nvPr/>
        </p:nvSpPr>
        <p:spPr>
          <a:xfrm>
            <a:off x="6255588" y="4749824"/>
            <a:ext cx="24718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/>
              <a:t>6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AD0B77C5-5FB7-483F-948E-9C30FB42A64B}"/>
              </a:ext>
            </a:extLst>
          </p:cNvPr>
          <p:cNvSpPr txBox="1"/>
          <p:nvPr/>
        </p:nvSpPr>
        <p:spPr>
          <a:xfrm>
            <a:off x="6968620" y="4743772"/>
            <a:ext cx="24718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/>
              <a:t>5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1BF9D246-4227-4A5D-A5D6-EE06F4E23518}"/>
              </a:ext>
            </a:extLst>
          </p:cNvPr>
          <p:cNvSpPr txBox="1"/>
          <p:nvPr/>
        </p:nvSpPr>
        <p:spPr>
          <a:xfrm>
            <a:off x="7683236" y="4991581"/>
            <a:ext cx="38629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-20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C9BCDD01-9443-4215-9637-A48D236119EA}"/>
              </a:ext>
            </a:extLst>
          </p:cNvPr>
          <p:cNvSpPr txBox="1"/>
          <p:nvPr/>
        </p:nvSpPr>
        <p:spPr>
          <a:xfrm>
            <a:off x="5389400" y="5471022"/>
            <a:ext cx="24718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>
                <a:solidFill>
                  <a:srgbClr val="FF0000"/>
                </a:solidFill>
              </a:rPr>
              <a:t>0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CAE41C65-7BA8-4C8A-BF8E-4092762E32CB}"/>
              </a:ext>
            </a:extLst>
          </p:cNvPr>
          <p:cNvSpPr txBox="1"/>
          <p:nvPr/>
        </p:nvSpPr>
        <p:spPr>
          <a:xfrm>
            <a:off x="7814855" y="5464985"/>
            <a:ext cx="288862" cy="2308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900" dirty="0">
                <a:solidFill>
                  <a:srgbClr val="FF0000"/>
                </a:solidFill>
              </a:rPr>
              <a:t>∞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009C7AE1-A6B5-43A8-85C1-CD6FD27051F5}"/>
              </a:ext>
            </a:extLst>
          </p:cNvPr>
          <p:cNvSpPr txBox="1"/>
          <p:nvPr/>
        </p:nvSpPr>
        <p:spPr>
          <a:xfrm>
            <a:off x="7302932" y="4951351"/>
            <a:ext cx="288862" cy="2308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900" dirty="0">
                <a:solidFill>
                  <a:srgbClr val="FF0000"/>
                </a:solidFill>
              </a:rPr>
              <a:t>∞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395E1BA9-CE30-4B23-AEB2-4E80F106F1F4}"/>
              </a:ext>
            </a:extLst>
          </p:cNvPr>
          <p:cNvSpPr txBox="1"/>
          <p:nvPr/>
        </p:nvSpPr>
        <p:spPr>
          <a:xfrm>
            <a:off x="6633724" y="4949757"/>
            <a:ext cx="288862" cy="2308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900" dirty="0">
                <a:solidFill>
                  <a:srgbClr val="FF0000"/>
                </a:solidFill>
              </a:rPr>
              <a:t>∞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363EEA6E-DF08-4160-A775-F94B566BB2EA}"/>
              </a:ext>
            </a:extLst>
          </p:cNvPr>
          <p:cNvSpPr txBox="1"/>
          <p:nvPr/>
        </p:nvSpPr>
        <p:spPr>
          <a:xfrm>
            <a:off x="5924593" y="4972507"/>
            <a:ext cx="288862" cy="2308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900" dirty="0">
                <a:solidFill>
                  <a:srgbClr val="FF0000"/>
                </a:solidFill>
              </a:rPr>
              <a:t>∞</a:t>
            </a:r>
          </a:p>
        </p:txBody>
      </p:sp>
      <p:sp>
        <p:nvSpPr>
          <p:cNvPr id="76" name="Rectangle 3">
            <a:extLst>
              <a:ext uri="{FF2B5EF4-FFF2-40B4-BE49-F238E27FC236}">
                <a16:creationId xmlns:a16="http://schemas.microsoft.com/office/drawing/2014/main" id="{F09741FA-5EF6-4FA9-856C-EA1C88B19F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11398" y="5762544"/>
            <a:ext cx="3611309" cy="337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Heavily depends on the order of the edges!</a:t>
            </a:r>
          </a:p>
          <a:p>
            <a:pPr marL="0" indent="0">
              <a:buNone/>
            </a:pPr>
            <a:endParaRPr lang="en-US" altLang="en-US" sz="1400" dirty="0"/>
          </a:p>
        </p:txBody>
      </p:sp>
      <p:sp>
        <p:nvSpPr>
          <p:cNvPr id="52" name="Rectangle 3">
            <a:extLst>
              <a:ext uri="{FF2B5EF4-FFF2-40B4-BE49-F238E27FC236}">
                <a16:creationId xmlns:a16="http://schemas.microsoft.com/office/drawing/2014/main" id="{F462104C-8411-4B74-8625-14499E5D9E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1504" y="1902636"/>
            <a:ext cx="3236702" cy="186182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Bellman-Ford(G, s, t)</a:t>
            </a:r>
          </a:p>
          <a:p>
            <a:pPr marL="0" indent="0">
              <a:buNone/>
            </a:pPr>
            <a:r>
              <a:rPr lang="en-US" altLang="en-US" sz="1200" dirty="0"/>
              <a:t>1. for (v=1; </a:t>
            </a:r>
            <a:r>
              <a:rPr lang="en-US" altLang="en-US" sz="1200" dirty="0" err="1"/>
              <a:t>v≤n</a:t>
            </a:r>
            <a:r>
              <a:rPr lang="en-US" altLang="en-US" sz="1200" dirty="0"/>
              <a:t>; v++) </a:t>
            </a:r>
            <a:r>
              <a:rPr lang="en-US" sz="1200" dirty="0" err="1"/>
              <a:t>dist</a:t>
            </a:r>
            <a:r>
              <a:rPr lang="en-US" sz="1200" dirty="0"/>
              <a:t>[v] = ∞;</a:t>
            </a:r>
          </a:p>
          <a:p>
            <a:pPr marL="0" indent="0">
              <a:buNone/>
            </a:pPr>
            <a:r>
              <a:rPr lang="en-US" sz="1200" dirty="0"/>
              <a:t>2. </a:t>
            </a:r>
            <a:r>
              <a:rPr lang="en-US" sz="1200" dirty="0" err="1"/>
              <a:t>dist</a:t>
            </a:r>
            <a:r>
              <a:rPr lang="en-US" sz="1200" dirty="0"/>
              <a:t>[s] = 0;</a:t>
            </a:r>
          </a:p>
          <a:p>
            <a:pPr marL="0" indent="0">
              <a:buNone/>
            </a:pPr>
            <a:r>
              <a:rPr lang="en-US" altLang="en-US" sz="1200" dirty="0"/>
              <a:t>3. </a:t>
            </a:r>
            <a:r>
              <a:rPr lang="en-US" altLang="en-US" sz="1200" dirty="0">
                <a:solidFill>
                  <a:srgbClr val="FF0000"/>
                </a:solidFill>
              </a:rPr>
              <a:t>for (each edge [v, w])</a:t>
            </a:r>
          </a:p>
          <a:p>
            <a:pPr marL="0" indent="0">
              <a:buNone/>
            </a:pPr>
            <a:r>
              <a:rPr lang="en-US" altLang="en-US" sz="1200" dirty="0"/>
              <a:t>         if (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&gt;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[v] +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(v, w))   </a:t>
            </a:r>
          </a:p>
          <a:p>
            <a:pPr marL="0" indent="0">
              <a:buNone/>
            </a:pPr>
            <a:r>
              <a:rPr lang="en-US" altLang="en-US" sz="1200" dirty="0"/>
              <a:t>                 dad[w] = v;</a:t>
            </a:r>
          </a:p>
          <a:p>
            <a:pPr marL="0" indent="0">
              <a:buNone/>
            </a:pPr>
            <a:r>
              <a:rPr lang="en-US" altLang="en-US" sz="1200" dirty="0"/>
              <a:t>                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=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[v] +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(v, w);</a:t>
            </a:r>
          </a:p>
          <a:p>
            <a:pPr marL="0" indent="0">
              <a:buNone/>
            </a:pPr>
            <a:r>
              <a:rPr lang="en-US" altLang="en-US" sz="1200" dirty="0"/>
              <a:t>4 The array dad[1..n] gives the path from s.         </a:t>
            </a:r>
          </a:p>
        </p:txBody>
      </p:sp>
      <p:sp>
        <p:nvSpPr>
          <p:cNvPr id="59" name="Rectangle 3">
            <a:extLst>
              <a:ext uri="{FF2B5EF4-FFF2-40B4-BE49-F238E27FC236}">
                <a16:creationId xmlns:a16="http://schemas.microsoft.com/office/drawing/2014/main" id="{1F67FC26-D56C-4B02-B39A-0A25180FC2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666" y="921658"/>
            <a:ext cx="7850667" cy="379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Problem.</a:t>
            </a:r>
            <a:r>
              <a:rPr lang="en-US" altLang="en-US" sz="1800" dirty="0"/>
              <a:t> Solving the Shortest Path Problem on graphs with negative edges. </a:t>
            </a:r>
          </a:p>
          <a:p>
            <a:pPr marL="0" indent="0">
              <a:buNone/>
            </a:pPr>
            <a:endParaRPr lang="en-US" altLang="en-US" sz="1800" dirty="0"/>
          </a:p>
        </p:txBody>
      </p:sp>
      <p:sp>
        <p:nvSpPr>
          <p:cNvPr id="60" name="Rectangle 3">
            <a:extLst>
              <a:ext uri="{FF2B5EF4-FFF2-40B4-BE49-F238E27FC236}">
                <a16:creationId xmlns:a16="http://schemas.microsoft.com/office/drawing/2014/main" id="{94EB7054-D7D8-4D76-8CCD-7D0F295791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5090" y="1290295"/>
            <a:ext cx="7374537" cy="37996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The problem is meaningful only for directed graphs with no negative cycles.</a:t>
            </a:r>
          </a:p>
        </p:txBody>
      </p:sp>
      <p:sp>
        <p:nvSpPr>
          <p:cNvPr id="61" name="Rectangle 3">
            <a:extLst>
              <a:ext uri="{FF2B5EF4-FFF2-40B4-BE49-F238E27FC236}">
                <a16:creationId xmlns:a16="http://schemas.microsoft.com/office/drawing/2014/main" id="{B84CAE9D-9147-46CA-9F40-487F3AB1EB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3" y="1973083"/>
            <a:ext cx="3893965" cy="56370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Why Dijkstra makes mistakes when there are negative edges?</a:t>
            </a:r>
          </a:p>
        </p:txBody>
      </p:sp>
      <p:grpSp>
        <p:nvGrpSpPr>
          <p:cNvPr id="77" name="Group 76">
            <a:extLst>
              <a:ext uri="{FF2B5EF4-FFF2-40B4-BE49-F238E27FC236}">
                <a16:creationId xmlns:a16="http://schemas.microsoft.com/office/drawing/2014/main" id="{3DD6F2E7-96C7-4E2B-84A0-F104AAD5F204}"/>
              </a:ext>
            </a:extLst>
          </p:cNvPr>
          <p:cNvGrpSpPr/>
          <p:nvPr/>
        </p:nvGrpSpPr>
        <p:grpSpPr>
          <a:xfrm>
            <a:off x="1048366" y="3217832"/>
            <a:ext cx="2667208" cy="961966"/>
            <a:chOff x="5126378" y="4497448"/>
            <a:chExt cx="2667208" cy="961966"/>
          </a:xfrm>
        </p:grpSpPr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77D49926-BAF7-4AD8-BFA6-059136B9D28B}"/>
                </a:ext>
              </a:extLst>
            </p:cNvPr>
            <p:cNvSpPr/>
            <p:nvPr/>
          </p:nvSpPr>
          <p:spPr>
            <a:xfrm>
              <a:off x="5388417" y="5181893"/>
              <a:ext cx="119641" cy="11109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032E04D5-E5EA-45AF-BCCA-DB4E98066528}"/>
                </a:ext>
              </a:extLst>
            </p:cNvPr>
            <p:cNvSpPr/>
            <p:nvPr/>
          </p:nvSpPr>
          <p:spPr>
            <a:xfrm>
              <a:off x="7455075" y="5215674"/>
              <a:ext cx="119641" cy="11109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732EEF8D-D1F9-46F9-87AF-4D7AA93AE114}"/>
                </a:ext>
              </a:extLst>
            </p:cNvPr>
            <p:cNvSpPr/>
            <p:nvPr/>
          </p:nvSpPr>
          <p:spPr>
            <a:xfrm>
              <a:off x="6402518" y="4747591"/>
              <a:ext cx="119641" cy="11109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1" name="Straight Arrow Connector 80">
              <a:extLst>
                <a:ext uri="{FF2B5EF4-FFF2-40B4-BE49-F238E27FC236}">
                  <a16:creationId xmlns:a16="http://schemas.microsoft.com/office/drawing/2014/main" id="{F6646596-031E-4078-AF52-520256DFD1E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508058" y="4825325"/>
              <a:ext cx="911981" cy="39502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Arrow Connector 81">
              <a:extLst>
                <a:ext uri="{FF2B5EF4-FFF2-40B4-BE49-F238E27FC236}">
                  <a16:creationId xmlns:a16="http://schemas.microsoft.com/office/drawing/2014/main" id="{C7661F41-9B8E-4541-A7D3-D3FCDB7102BF}"/>
                </a:ext>
              </a:extLst>
            </p:cNvPr>
            <p:cNvCxnSpPr>
              <a:cxnSpLocks/>
            </p:cNvCxnSpPr>
            <p:nvPr/>
          </p:nvCxnSpPr>
          <p:spPr>
            <a:xfrm>
              <a:off x="6505067" y="4820231"/>
              <a:ext cx="950437" cy="42880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Arrow Connector 82">
              <a:extLst>
                <a:ext uri="{FF2B5EF4-FFF2-40B4-BE49-F238E27FC236}">
                  <a16:creationId xmlns:a16="http://schemas.microsoft.com/office/drawing/2014/main" id="{D12A59D6-FFA6-4554-982F-A41952F15967}"/>
                </a:ext>
              </a:extLst>
            </p:cNvPr>
            <p:cNvCxnSpPr>
              <a:stCxn id="78" idx="6"/>
              <a:endCxn id="79" idx="2"/>
            </p:cNvCxnSpPr>
            <p:nvPr/>
          </p:nvCxnSpPr>
          <p:spPr>
            <a:xfrm>
              <a:off x="5508058" y="5237441"/>
              <a:ext cx="1947017" cy="3378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CBB1E8D9-83F1-45E8-89ED-6F6DA5A7D571}"/>
                </a:ext>
              </a:extLst>
            </p:cNvPr>
            <p:cNvSpPr txBox="1"/>
            <p:nvPr/>
          </p:nvSpPr>
          <p:spPr>
            <a:xfrm>
              <a:off x="5126378" y="5098940"/>
              <a:ext cx="2616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s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DE1B0A24-67A3-4D7D-9D3A-48EA430E12F0}"/>
                </a:ext>
              </a:extLst>
            </p:cNvPr>
            <p:cNvSpPr txBox="1"/>
            <p:nvPr/>
          </p:nvSpPr>
          <p:spPr>
            <a:xfrm>
              <a:off x="6331533" y="4497448"/>
              <a:ext cx="2616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v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9E64DA0B-26AC-40DB-BDE7-28DF7AB410A6}"/>
                </a:ext>
              </a:extLst>
            </p:cNvPr>
            <p:cNvSpPr txBox="1"/>
            <p:nvPr/>
          </p:nvSpPr>
          <p:spPr>
            <a:xfrm>
              <a:off x="7557624" y="5112840"/>
              <a:ext cx="23596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t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02693A01-2E12-48A1-B4BC-32B201E828EE}"/>
                </a:ext>
              </a:extLst>
            </p:cNvPr>
            <p:cNvSpPr txBox="1"/>
            <p:nvPr/>
          </p:nvSpPr>
          <p:spPr>
            <a:xfrm>
              <a:off x="6319782" y="5228582"/>
              <a:ext cx="24718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/>
                <a:t>5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1BB17094-19E7-4268-ACF6-8C2F8BBB4589}"/>
                </a:ext>
              </a:extLst>
            </p:cNvPr>
            <p:cNvSpPr txBox="1"/>
            <p:nvPr/>
          </p:nvSpPr>
          <p:spPr>
            <a:xfrm>
              <a:off x="5749164" y="4825325"/>
              <a:ext cx="309700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/>
                <a:t>10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6E4D808E-C05B-4C7E-914C-D5E55C984804}"/>
                </a:ext>
              </a:extLst>
            </p:cNvPr>
            <p:cNvSpPr txBox="1"/>
            <p:nvPr/>
          </p:nvSpPr>
          <p:spPr>
            <a:xfrm>
              <a:off x="6882370" y="4853549"/>
              <a:ext cx="28886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/>
                <a:t>-8</a:t>
              </a:r>
            </a:p>
          </p:txBody>
        </p:sp>
      </p:grpSp>
      <p:sp>
        <p:nvSpPr>
          <p:cNvPr id="92" name="Rectangle 3">
            <a:extLst>
              <a:ext uri="{FF2B5EF4-FFF2-40B4-BE49-F238E27FC236}">
                <a16:creationId xmlns:a16="http://schemas.microsoft.com/office/drawing/2014/main" id="{81C0D7E0-BBBB-4AE5-9E86-73E7BADA51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4538" y="2605904"/>
            <a:ext cx="3807999" cy="563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Dijkstra stops updating the value </a:t>
            </a:r>
            <a:r>
              <a:rPr lang="en-US" altLang="en-US" sz="1600" dirty="0" err="1"/>
              <a:t>dist</a:t>
            </a:r>
            <a:r>
              <a:rPr lang="en-US" altLang="en-US" sz="1600" dirty="0"/>
              <a:t>[v] after v becomes “in-tree.”</a:t>
            </a:r>
          </a:p>
        </p:txBody>
      </p:sp>
      <p:sp>
        <p:nvSpPr>
          <p:cNvPr id="50" name="Rectangle 3">
            <a:extLst>
              <a:ext uri="{FF2B5EF4-FFF2-40B4-BE49-F238E27FC236}">
                <a16:creationId xmlns:a16="http://schemas.microsoft.com/office/drawing/2014/main" id="{E8B2BEBF-A7D5-4D7B-BDBD-E6B53CC367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2" y="4297302"/>
            <a:ext cx="3970879" cy="1070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If we continue updating the value </a:t>
            </a:r>
            <a:r>
              <a:rPr lang="en-US" altLang="en-US" sz="1600" dirty="0" err="1"/>
              <a:t>dist</a:t>
            </a:r>
            <a:r>
              <a:rPr lang="en-US" altLang="en-US" sz="1600" dirty="0"/>
              <a:t>[v], even after v is “in-tree,” whenever improvement is achieved, would that correct Dijkstra?</a:t>
            </a:r>
          </a:p>
        </p:txBody>
      </p:sp>
      <p:sp>
        <p:nvSpPr>
          <p:cNvPr id="93" name="Rectangle 3">
            <a:extLst>
              <a:ext uri="{FF2B5EF4-FFF2-40B4-BE49-F238E27FC236}">
                <a16:creationId xmlns:a16="http://schemas.microsoft.com/office/drawing/2014/main" id="{448AE120-2460-4FFE-A875-C667BEC446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9573" y="5635203"/>
            <a:ext cx="3970879" cy="565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First of all, then the information status[v] becomes useless. </a:t>
            </a:r>
          </a:p>
        </p:txBody>
      </p:sp>
    </p:spTree>
    <p:extLst>
      <p:ext uri="{BB962C8B-B14F-4D97-AF65-F5344CB8AC3E}">
        <p14:creationId xmlns:p14="http://schemas.microsoft.com/office/powerpoint/2010/main" val="38271125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754864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Single-Source Shortest Path Problem</a:t>
            </a:r>
          </a:p>
        </p:txBody>
      </p:sp>
      <p:sp>
        <p:nvSpPr>
          <p:cNvPr id="42" name="Rectangle 3">
            <a:extLst>
              <a:ext uri="{FF2B5EF4-FFF2-40B4-BE49-F238E27FC236}">
                <a16:creationId xmlns:a16="http://schemas.microsoft.com/office/drawing/2014/main" id="{1E2B3942-06E5-4EC2-9386-FD04071E0B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9766" y="4242283"/>
            <a:ext cx="1670089" cy="379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Is this working?</a:t>
            </a:r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7BE313AA-7A46-40BC-B9C2-7DEA3BB76641}"/>
              </a:ext>
            </a:extLst>
          </p:cNvPr>
          <p:cNvSpPr/>
          <p:nvPr/>
        </p:nvSpPr>
        <p:spPr>
          <a:xfrm>
            <a:off x="5453691" y="5363653"/>
            <a:ext cx="119641" cy="111095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B79B152A-D2D5-49D4-B6DD-C6812A39DE5D}"/>
              </a:ext>
            </a:extLst>
          </p:cNvPr>
          <p:cNvSpPr/>
          <p:nvPr/>
        </p:nvSpPr>
        <p:spPr>
          <a:xfrm>
            <a:off x="7918263" y="5390462"/>
            <a:ext cx="119641" cy="111095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1480B7B6-7DB3-4AFE-A2E7-F0BC9ABC454E}"/>
              </a:ext>
            </a:extLst>
          </p:cNvPr>
          <p:cNvSpPr/>
          <p:nvPr/>
        </p:nvSpPr>
        <p:spPr>
          <a:xfrm>
            <a:off x="5996003" y="4885830"/>
            <a:ext cx="119641" cy="111095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A9508982-0196-494D-B849-7DFA809871C8}"/>
              </a:ext>
            </a:extLst>
          </p:cNvPr>
          <p:cNvCxnSpPr>
            <a:cxnSpLocks/>
            <a:endCxn id="47" idx="3"/>
          </p:cNvCxnSpPr>
          <p:nvPr/>
        </p:nvCxnSpPr>
        <p:spPr>
          <a:xfrm flipV="1">
            <a:off x="5555811" y="4980656"/>
            <a:ext cx="457713" cy="3946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9A300572-EE47-4F9B-8C38-87F3FAB9DA06}"/>
              </a:ext>
            </a:extLst>
          </p:cNvPr>
          <p:cNvCxnSpPr>
            <a:cxnSpLocks/>
            <a:endCxn id="63" idx="2"/>
          </p:cNvCxnSpPr>
          <p:nvPr/>
        </p:nvCxnSpPr>
        <p:spPr>
          <a:xfrm flipV="1">
            <a:off x="6112621" y="4941424"/>
            <a:ext cx="600995" cy="1666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AD4A014B-CCA2-4367-977A-8CB348230EBB}"/>
              </a:ext>
            </a:extLst>
          </p:cNvPr>
          <p:cNvCxnSpPr>
            <a:stCxn id="44" idx="6"/>
            <a:endCxn id="45" idx="2"/>
          </p:cNvCxnSpPr>
          <p:nvPr/>
        </p:nvCxnSpPr>
        <p:spPr>
          <a:xfrm>
            <a:off x="5573332" y="5419201"/>
            <a:ext cx="2344931" cy="2680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>
            <a:extLst>
              <a:ext uri="{FF2B5EF4-FFF2-40B4-BE49-F238E27FC236}">
                <a16:creationId xmlns:a16="http://schemas.microsoft.com/office/drawing/2014/main" id="{2F3EADED-1CDA-4229-80E6-63219B004077}"/>
              </a:ext>
            </a:extLst>
          </p:cNvPr>
          <p:cNvSpPr txBox="1"/>
          <p:nvPr/>
        </p:nvSpPr>
        <p:spPr>
          <a:xfrm>
            <a:off x="5191652" y="5280700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294DF3C4-2284-4B16-ACFF-B45E4880DE3A}"/>
              </a:ext>
            </a:extLst>
          </p:cNvPr>
          <p:cNvSpPr txBox="1"/>
          <p:nvPr/>
        </p:nvSpPr>
        <p:spPr>
          <a:xfrm>
            <a:off x="7366752" y="4649199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B651E98B-8440-4CB3-92CA-0142B1CE6EAE}"/>
              </a:ext>
            </a:extLst>
          </p:cNvPr>
          <p:cNvSpPr txBox="1"/>
          <p:nvPr/>
        </p:nvSpPr>
        <p:spPr>
          <a:xfrm>
            <a:off x="8037904" y="5292295"/>
            <a:ext cx="2359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t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B7AB8FA2-F3A0-4EE7-9793-48951EB09506}"/>
              </a:ext>
            </a:extLst>
          </p:cNvPr>
          <p:cNvSpPr txBox="1"/>
          <p:nvPr/>
        </p:nvSpPr>
        <p:spPr>
          <a:xfrm>
            <a:off x="6642717" y="5408094"/>
            <a:ext cx="24718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/>
              <a:t>5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B6B45C9F-A6A9-4EA8-9B3A-05C4CD394AEE}"/>
              </a:ext>
            </a:extLst>
          </p:cNvPr>
          <p:cNvSpPr txBox="1"/>
          <p:nvPr/>
        </p:nvSpPr>
        <p:spPr>
          <a:xfrm>
            <a:off x="5540121" y="4995433"/>
            <a:ext cx="30970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/>
              <a:t>10</a:t>
            </a:r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35DF42C7-394E-4F74-9C3F-88E788352F04}"/>
              </a:ext>
            </a:extLst>
          </p:cNvPr>
          <p:cNvSpPr/>
          <p:nvPr/>
        </p:nvSpPr>
        <p:spPr>
          <a:xfrm>
            <a:off x="7407573" y="4885876"/>
            <a:ext cx="119641" cy="111095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48718E3C-AFF5-42A8-B81C-816B8DE8660A}"/>
              </a:ext>
            </a:extLst>
          </p:cNvPr>
          <p:cNvSpPr/>
          <p:nvPr/>
        </p:nvSpPr>
        <p:spPr>
          <a:xfrm>
            <a:off x="6713616" y="4885876"/>
            <a:ext cx="119641" cy="111095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8A072171-63AC-41B9-9758-50C8062DAE50}"/>
              </a:ext>
            </a:extLst>
          </p:cNvPr>
          <p:cNvCxnSpPr>
            <a:cxnSpLocks/>
            <a:endCxn id="62" idx="2"/>
          </p:cNvCxnSpPr>
          <p:nvPr/>
        </p:nvCxnSpPr>
        <p:spPr>
          <a:xfrm>
            <a:off x="6865248" y="4941377"/>
            <a:ext cx="542325" cy="4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97BE970D-F27D-4AC4-821B-73916331C313}"/>
              </a:ext>
            </a:extLst>
          </p:cNvPr>
          <p:cNvCxnSpPr>
            <a:cxnSpLocks/>
            <a:endCxn id="45" idx="0"/>
          </p:cNvCxnSpPr>
          <p:nvPr/>
        </p:nvCxnSpPr>
        <p:spPr>
          <a:xfrm>
            <a:off x="7527214" y="4981745"/>
            <a:ext cx="450870" cy="40871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>
            <a:extLst>
              <a:ext uri="{FF2B5EF4-FFF2-40B4-BE49-F238E27FC236}">
                <a16:creationId xmlns:a16="http://schemas.microsoft.com/office/drawing/2014/main" id="{B88D18F0-59BD-4E33-8E2E-4B0EC1601037}"/>
              </a:ext>
            </a:extLst>
          </p:cNvPr>
          <p:cNvSpPr txBox="1"/>
          <p:nvPr/>
        </p:nvSpPr>
        <p:spPr>
          <a:xfrm>
            <a:off x="6642717" y="4650008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b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1853CAC4-D466-480A-8729-8F37CFA89F8F}"/>
              </a:ext>
            </a:extLst>
          </p:cNvPr>
          <p:cNvSpPr txBox="1"/>
          <p:nvPr/>
        </p:nvSpPr>
        <p:spPr>
          <a:xfrm>
            <a:off x="5966346" y="4636628"/>
            <a:ext cx="2648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a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C33C1D3D-003B-4DD5-BBAC-C17002C8872E}"/>
              </a:ext>
            </a:extLst>
          </p:cNvPr>
          <p:cNvSpPr txBox="1"/>
          <p:nvPr/>
        </p:nvSpPr>
        <p:spPr>
          <a:xfrm>
            <a:off x="6255588" y="4749824"/>
            <a:ext cx="24718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/>
              <a:t>6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AD0B77C5-5FB7-483F-948E-9C30FB42A64B}"/>
              </a:ext>
            </a:extLst>
          </p:cNvPr>
          <p:cNvSpPr txBox="1"/>
          <p:nvPr/>
        </p:nvSpPr>
        <p:spPr>
          <a:xfrm>
            <a:off x="6968620" y="4743772"/>
            <a:ext cx="24718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/>
              <a:t>5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1BF9D246-4227-4A5D-A5D6-EE06F4E23518}"/>
              </a:ext>
            </a:extLst>
          </p:cNvPr>
          <p:cNvSpPr txBox="1"/>
          <p:nvPr/>
        </p:nvSpPr>
        <p:spPr>
          <a:xfrm>
            <a:off x="7683236" y="4991581"/>
            <a:ext cx="38629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-20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C9BCDD01-9443-4215-9637-A48D236119EA}"/>
              </a:ext>
            </a:extLst>
          </p:cNvPr>
          <p:cNvSpPr txBox="1"/>
          <p:nvPr/>
        </p:nvSpPr>
        <p:spPr>
          <a:xfrm>
            <a:off x="5389400" y="5471022"/>
            <a:ext cx="24718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>
                <a:solidFill>
                  <a:srgbClr val="FF0000"/>
                </a:solidFill>
              </a:rPr>
              <a:t>0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CAE41C65-7BA8-4C8A-BF8E-4092762E32CB}"/>
              </a:ext>
            </a:extLst>
          </p:cNvPr>
          <p:cNvSpPr txBox="1"/>
          <p:nvPr/>
        </p:nvSpPr>
        <p:spPr>
          <a:xfrm>
            <a:off x="7814855" y="5464985"/>
            <a:ext cx="288862" cy="2308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900" dirty="0">
                <a:solidFill>
                  <a:srgbClr val="FF0000"/>
                </a:solidFill>
              </a:rPr>
              <a:t>∞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009C7AE1-A6B5-43A8-85C1-CD6FD27051F5}"/>
              </a:ext>
            </a:extLst>
          </p:cNvPr>
          <p:cNvSpPr txBox="1"/>
          <p:nvPr/>
        </p:nvSpPr>
        <p:spPr>
          <a:xfrm>
            <a:off x="7302932" y="4951351"/>
            <a:ext cx="288862" cy="2308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900" dirty="0">
                <a:solidFill>
                  <a:srgbClr val="FF0000"/>
                </a:solidFill>
              </a:rPr>
              <a:t>∞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395E1BA9-CE30-4B23-AEB2-4E80F106F1F4}"/>
              </a:ext>
            </a:extLst>
          </p:cNvPr>
          <p:cNvSpPr txBox="1"/>
          <p:nvPr/>
        </p:nvSpPr>
        <p:spPr>
          <a:xfrm>
            <a:off x="6633724" y="4949757"/>
            <a:ext cx="288862" cy="2308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900" dirty="0">
                <a:solidFill>
                  <a:srgbClr val="FF0000"/>
                </a:solidFill>
              </a:rPr>
              <a:t>∞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363EEA6E-DF08-4160-A775-F94B566BB2EA}"/>
              </a:ext>
            </a:extLst>
          </p:cNvPr>
          <p:cNvSpPr txBox="1"/>
          <p:nvPr/>
        </p:nvSpPr>
        <p:spPr>
          <a:xfrm>
            <a:off x="5924593" y="4972507"/>
            <a:ext cx="288862" cy="2308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900" dirty="0">
                <a:solidFill>
                  <a:srgbClr val="FF0000"/>
                </a:solidFill>
              </a:rPr>
              <a:t>∞</a:t>
            </a:r>
          </a:p>
        </p:txBody>
      </p:sp>
      <p:sp>
        <p:nvSpPr>
          <p:cNvPr id="76" name="Rectangle 3">
            <a:extLst>
              <a:ext uri="{FF2B5EF4-FFF2-40B4-BE49-F238E27FC236}">
                <a16:creationId xmlns:a16="http://schemas.microsoft.com/office/drawing/2014/main" id="{F09741FA-5EF6-4FA9-856C-EA1C88B19F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11398" y="5762544"/>
            <a:ext cx="3611309" cy="337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Heavily depends on the order of the edges!</a:t>
            </a:r>
          </a:p>
          <a:p>
            <a:pPr marL="0" indent="0">
              <a:buNone/>
            </a:pPr>
            <a:endParaRPr lang="en-US" altLang="en-US" sz="1400" dirty="0"/>
          </a:p>
        </p:txBody>
      </p:sp>
      <p:sp>
        <p:nvSpPr>
          <p:cNvPr id="79" name="Rectangle 3">
            <a:extLst>
              <a:ext uri="{FF2B5EF4-FFF2-40B4-BE49-F238E27FC236}">
                <a16:creationId xmlns:a16="http://schemas.microsoft.com/office/drawing/2014/main" id="{C2D5DE7D-C858-401E-B3FA-10F1150CAE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11397" y="6131871"/>
            <a:ext cx="3611309" cy="337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Keep improving whenever it is possible?</a:t>
            </a:r>
          </a:p>
          <a:p>
            <a:pPr marL="0" indent="0">
              <a:buNone/>
            </a:pPr>
            <a:endParaRPr lang="en-US" altLang="en-US" sz="1400" dirty="0">
              <a:solidFill>
                <a:srgbClr val="FF0000"/>
              </a:solidFill>
            </a:endParaRPr>
          </a:p>
        </p:txBody>
      </p:sp>
      <p:sp>
        <p:nvSpPr>
          <p:cNvPr id="81" name="Rectangle 3">
            <a:extLst>
              <a:ext uri="{FF2B5EF4-FFF2-40B4-BE49-F238E27FC236}">
                <a16:creationId xmlns:a16="http://schemas.microsoft.com/office/drawing/2014/main" id="{B24D9C25-0433-4EBF-B9BD-FD0E60BDBB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1504" y="1902636"/>
            <a:ext cx="3236702" cy="186182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Bellman-Ford(G, s, t)</a:t>
            </a:r>
          </a:p>
          <a:p>
            <a:pPr marL="0" indent="0">
              <a:buNone/>
            </a:pPr>
            <a:r>
              <a:rPr lang="en-US" altLang="en-US" sz="1200" dirty="0"/>
              <a:t>1. for (v=1; </a:t>
            </a:r>
            <a:r>
              <a:rPr lang="en-US" altLang="en-US" sz="1200" dirty="0" err="1"/>
              <a:t>v≤n</a:t>
            </a:r>
            <a:r>
              <a:rPr lang="en-US" altLang="en-US" sz="1200" dirty="0"/>
              <a:t>; v++) </a:t>
            </a:r>
            <a:r>
              <a:rPr lang="en-US" sz="1200" dirty="0" err="1"/>
              <a:t>dist</a:t>
            </a:r>
            <a:r>
              <a:rPr lang="en-US" sz="1200" dirty="0"/>
              <a:t>[v] = ∞;</a:t>
            </a:r>
          </a:p>
          <a:p>
            <a:pPr marL="0" indent="0">
              <a:buNone/>
            </a:pPr>
            <a:r>
              <a:rPr lang="en-US" sz="1200" dirty="0"/>
              <a:t>2. </a:t>
            </a:r>
            <a:r>
              <a:rPr lang="en-US" sz="1200" dirty="0" err="1"/>
              <a:t>dist</a:t>
            </a:r>
            <a:r>
              <a:rPr lang="en-US" sz="1200" dirty="0"/>
              <a:t>[s] = 0;</a:t>
            </a:r>
          </a:p>
          <a:p>
            <a:pPr marL="0" indent="0">
              <a:buNone/>
            </a:pPr>
            <a:r>
              <a:rPr lang="en-US" altLang="en-US" sz="1200" dirty="0"/>
              <a:t>3. </a:t>
            </a:r>
            <a:r>
              <a:rPr lang="en-US" altLang="en-US" sz="1200" dirty="0">
                <a:solidFill>
                  <a:srgbClr val="FF0000"/>
                </a:solidFill>
              </a:rPr>
              <a:t>for (each edge [v, w])</a:t>
            </a:r>
          </a:p>
          <a:p>
            <a:pPr marL="0" indent="0">
              <a:buNone/>
            </a:pPr>
            <a:r>
              <a:rPr lang="en-US" altLang="en-US" sz="1200" dirty="0"/>
              <a:t>         if (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&gt;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[v] +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(v, w))   </a:t>
            </a:r>
          </a:p>
          <a:p>
            <a:pPr marL="0" indent="0">
              <a:buNone/>
            </a:pPr>
            <a:r>
              <a:rPr lang="en-US" altLang="en-US" sz="1200" dirty="0"/>
              <a:t>                 dad[w] = v;</a:t>
            </a:r>
          </a:p>
          <a:p>
            <a:pPr marL="0" indent="0">
              <a:buNone/>
            </a:pPr>
            <a:r>
              <a:rPr lang="en-US" altLang="en-US" sz="1200" dirty="0"/>
              <a:t>                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=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[v] +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(v, w);</a:t>
            </a:r>
          </a:p>
          <a:p>
            <a:pPr marL="0" indent="0">
              <a:buNone/>
            </a:pPr>
            <a:r>
              <a:rPr lang="en-US" altLang="en-US" sz="1200" dirty="0"/>
              <a:t>4 The array dad[1..n] gives the path from s.         </a:t>
            </a:r>
          </a:p>
        </p:txBody>
      </p:sp>
      <p:sp>
        <p:nvSpPr>
          <p:cNvPr id="52" name="Rectangle 3">
            <a:extLst>
              <a:ext uri="{FF2B5EF4-FFF2-40B4-BE49-F238E27FC236}">
                <a16:creationId xmlns:a16="http://schemas.microsoft.com/office/drawing/2014/main" id="{58A2B7F0-2099-4D98-A8C8-81E317BBDB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666" y="921658"/>
            <a:ext cx="7850667" cy="379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Problem.</a:t>
            </a:r>
            <a:r>
              <a:rPr lang="en-US" altLang="en-US" sz="1800" dirty="0"/>
              <a:t> Solving the Shortest Path Problem on graphs with negative edges. </a:t>
            </a:r>
          </a:p>
          <a:p>
            <a:pPr marL="0" indent="0">
              <a:buNone/>
            </a:pPr>
            <a:endParaRPr lang="en-US" altLang="en-US" sz="1800" dirty="0"/>
          </a:p>
        </p:txBody>
      </p:sp>
      <p:sp>
        <p:nvSpPr>
          <p:cNvPr id="59" name="Rectangle 3">
            <a:extLst>
              <a:ext uri="{FF2B5EF4-FFF2-40B4-BE49-F238E27FC236}">
                <a16:creationId xmlns:a16="http://schemas.microsoft.com/office/drawing/2014/main" id="{CED759BD-85FB-417B-8E4F-33F4D959BD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5090" y="1290295"/>
            <a:ext cx="7374537" cy="37996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The problem is meaningful only for directed graphs with no negative cycles.</a:t>
            </a:r>
          </a:p>
        </p:txBody>
      </p:sp>
      <p:sp>
        <p:nvSpPr>
          <p:cNvPr id="60" name="Rectangle 3">
            <a:extLst>
              <a:ext uri="{FF2B5EF4-FFF2-40B4-BE49-F238E27FC236}">
                <a16:creationId xmlns:a16="http://schemas.microsoft.com/office/drawing/2014/main" id="{A9C6354C-632C-4FAC-8815-BC7EC1BDBB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3" y="1973083"/>
            <a:ext cx="3893965" cy="56370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Why Dijkstra makes mistakes when there are negative edges?</a:t>
            </a:r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092286F5-715C-4D3B-A259-ED75FAA9875A}"/>
              </a:ext>
            </a:extLst>
          </p:cNvPr>
          <p:cNvGrpSpPr/>
          <p:nvPr/>
        </p:nvGrpSpPr>
        <p:grpSpPr>
          <a:xfrm>
            <a:off x="1048366" y="3217832"/>
            <a:ext cx="2667208" cy="961966"/>
            <a:chOff x="5126378" y="4497448"/>
            <a:chExt cx="2667208" cy="961966"/>
          </a:xfrm>
        </p:grpSpPr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29BA2D7D-F228-4AF8-86A3-045F22C77E76}"/>
                </a:ext>
              </a:extLst>
            </p:cNvPr>
            <p:cNvSpPr/>
            <p:nvPr/>
          </p:nvSpPr>
          <p:spPr>
            <a:xfrm>
              <a:off x="5388417" y="5181893"/>
              <a:ext cx="119641" cy="11109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5217D26B-09B8-4626-A57D-DF179A6FBF5F}"/>
                </a:ext>
              </a:extLst>
            </p:cNvPr>
            <p:cNvSpPr/>
            <p:nvPr/>
          </p:nvSpPr>
          <p:spPr>
            <a:xfrm>
              <a:off x="7455075" y="5215674"/>
              <a:ext cx="119641" cy="11109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9BB82534-3DAE-4198-B85A-448CB3FF9FEC}"/>
                </a:ext>
              </a:extLst>
            </p:cNvPr>
            <p:cNvSpPr/>
            <p:nvPr/>
          </p:nvSpPr>
          <p:spPr>
            <a:xfrm>
              <a:off x="6402518" y="4747591"/>
              <a:ext cx="119641" cy="11109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2" name="Straight Arrow Connector 81">
              <a:extLst>
                <a:ext uri="{FF2B5EF4-FFF2-40B4-BE49-F238E27FC236}">
                  <a16:creationId xmlns:a16="http://schemas.microsoft.com/office/drawing/2014/main" id="{14384BF0-7E74-477A-B136-64A192B6544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508058" y="4825325"/>
              <a:ext cx="911981" cy="39502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Arrow Connector 82">
              <a:extLst>
                <a:ext uri="{FF2B5EF4-FFF2-40B4-BE49-F238E27FC236}">
                  <a16:creationId xmlns:a16="http://schemas.microsoft.com/office/drawing/2014/main" id="{FC4D6E0A-5411-4610-8201-5AC88AB9DAB0}"/>
                </a:ext>
              </a:extLst>
            </p:cNvPr>
            <p:cNvCxnSpPr>
              <a:cxnSpLocks/>
            </p:cNvCxnSpPr>
            <p:nvPr/>
          </p:nvCxnSpPr>
          <p:spPr>
            <a:xfrm>
              <a:off x="6505067" y="4820231"/>
              <a:ext cx="950437" cy="42880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Arrow Connector 83">
              <a:extLst>
                <a:ext uri="{FF2B5EF4-FFF2-40B4-BE49-F238E27FC236}">
                  <a16:creationId xmlns:a16="http://schemas.microsoft.com/office/drawing/2014/main" id="{6BF91429-B2FF-4FDA-A2C7-35F5D64A8A17}"/>
                </a:ext>
              </a:extLst>
            </p:cNvPr>
            <p:cNvCxnSpPr>
              <a:stCxn id="77" idx="6"/>
              <a:endCxn id="78" idx="2"/>
            </p:cNvCxnSpPr>
            <p:nvPr/>
          </p:nvCxnSpPr>
          <p:spPr>
            <a:xfrm>
              <a:off x="5508058" y="5237441"/>
              <a:ext cx="1947017" cy="3378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5B1E89E1-2269-49FA-BED9-FAE7DDE690B2}"/>
                </a:ext>
              </a:extLst>
            </p:cNvPr>
            <p:cNvSpPr txBox="1"/>
            <p:nvPr/>
          </p:nvSpPr>
          <p:spPr>
            <a:xfrm>
              <a:off x="5126378" y="5098940"/>
              <a:ext cx="2616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s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1E26A1BC-C6AD-4771-AE77-A4D79EB58C76}"/>
                </a:ext>
              </a:extLst>
            </p:cNvPr>
            <p:cNvSpPr txBox="1"/>
            <p:nvPr/>
          </p:nvSpPr>
          <p:spPr>
            <a:xfrm>
              <a:off x="6331533" y="4497448"/>
              <a:ext cx="2616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v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B5A83C3E-7C1F-4D49-A9C9-8EFF291FFAB8}"/>
                </a:ext>
              </a:extLst>
            </p:cNvPr>
            <p:cNvSpPr txBox="1"/>
            <p:nvPr/>
          </p:nvSpPr>
          <p:spPr>
            <a:xfrm>
              <a:off x="7557624" y="5112840"/>
              <a:ext cx="23596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t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A4D73583-A9B7-4462-923C-F35CF82CA394}"/>
                </a:ext>
              </a:extLst>
            </p:cNvPr>
            <p:cNvSpPr txBox="1"/>
            <p:nvPr/>
          </p:nvSpPr>
          <p:spPr>
            <a:xfrm>
              <a:off x="6319782" y="5228582"/>
              <a:ext cx="24718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/>
                <a:t>5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432B3E20-7CBB-40A5-9CA0-7FF9081AB8EB}"/>
                </a:ext>
              </a:extLst>
            </p:cNvPr>
            <p:cNvSpPr txBox="1"/>
            <p:nvPr/>
          </p:nvSpPr>
          <p:spPr>
            <a:xfrm>
              <a:off x="5749164" y="4825325"/>
              <a:ext cx="309700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/>
                <a:t>10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F72A15B8-CB78-480C-92A2-F98789767B6E}"/>
                </a:ext>
              </a:extLst>
            </p:cNvPr>
            <p:cNvSpPr txBox="1"/>
            <p:nvPr/>
          </p:nvSpPr>
          <p:spPr>
            <a:xfrm>
              <a:off x="6882370" y="4853549"/>
              <a:ext cx="28886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/>
                <a:t>-8</a:t>
              </a:r>
            </a:p>
          </p:txBody>
        </p:sp>
      </p:grpSp>
      <p:sp>
        <p:nvSpPr>
          <p:cNvPr id="93" name="Rectangle 3">
            <a:extLst>
              <a:ext uri="{FF2B5EF4-FFF2-40B4-BE49-F238E27FC236}">
                <a16:creationId xmlns:a16="http://schemas.microsoft.com/office/drawing/2014/main" id="{A83C62C2-188E-4FAB-A0E3-8702C3630F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4538" y="2605904"/>
            <a:ext cx="3807999" cy="563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Dijkstra stops updating the value </a:t>
            </a:r>
            <a:r>
              <a:rPr lang="en-US" altLang="en-US" sz="1600" dirty="0" err="1"/>
              <a:t>dist</a:t>
            </a:r>
            <a:r>
              <a:rPr lang="en-US" altLang="en-US" sz="1600" dirty="0"/>
              <a:t>[v] after v becomes “in-tree.”</a:t>
            </a:r>
          </a:p>
        </p:txBody>
      </p:sp>
      <p:sp>
        <p:nvSpPr>
          <p:cNvPr id="94" name="Rectangle 3">
            <a:extLst>
              <a:ext uri="{FF2B5EF4-FFF2-40B4-BE49-F238E27FC236}">
                <a16:creationId xmlns:a16="http://schemas.microsoft.com/office/drawing/2014/main" id="{0EAE463C-AB9D-40BE-8564-B669BFD2BF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2" y="4297302"/>
            <a:ext cx="3970879" cy="1070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If we continue updating the value </a:t>
            </a:r>
            <a:r>
              <a:rPr lang="en-US" altLang="en-US" sz="1600" dirty="0" err="1"/>
              <a:t>dist</a:t>
            </a:r>
            <a:r>
              <a:rPr lang="en-US" altLang="en-US" sz="1600" dirty="0"/>
              <a:t>[v], even after v is “in-tree,” whenever improvement is achieved, would that correct Dijkstra?</a:t>
            </a:r>
          </a:p>
        </p:txBody>
      </p:sp>
      <p:sp>
        <p:nvSpPr>
          <p:cNvPr id="95" name="Rectangle 3">
            <a:extLst>
              <a:ext uri="{FF2B5EF4-FFF2-40B4-BE49-F238E27FC236}">
                <a16:creationId xmlns:a16="http://schemas.microsoft.com/office/drawing/2014/main" id="{635BF613-9DFA-4E6F-AC88-1A6D745315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9573" y="5635203"/>
            <a:ext cx="3970879" cy="565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First of all, then the information status[v] becomes useless. </a:t>
            </a:r>
          </a:p>
        </p:txBody>
      </p:sp>
    </p:spTree>
    <p:extLst>
      <p:ext uri="{BB962C8B-B14F-4D97-AF65-F5344CB8AC3E}">
        <p14:creationId xmlns:p14="http://schemas.microsoft.com/office/powerpoint/2010/main" val="24575991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754864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Single-Source Shortest Path Problem</a:t>
            </a:r>
          </a:p>
        </p:txBody>
      </p:sp>
      <p:sp>
        <p:nvSpPr>
          <p:cNvPr id="110" name="Rectangle 3">
            <a:extLst>
              <a:ext uri="{FF2B5EF4-FFF2-40B4-BE49-F238E27FC236}">
                <a16:creationId xmlns:a16="http://schemas.microsoft.com/office/drawing/2014/main" id="{68FCA5B6-E02E-4676-B6B9-F36F23EF21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3" y="1973083"/>
            <a:ext cx="3893965" cy="56370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Why Dijkstra makes mistakes when there are negative edges?</a:t>
            </a:r>
          </a:p>
        </p:txBody>
      </p: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F537EBC7-7E8F-4E36-B214-5EFAA1A3054B}"/>
              </a:ext>
            </a:extLst>
          </p:cNvPr>
          <p:cNvGrpSpPr/>
          <p:nvPr/>
        </p:nvGrpSpPr>
        <p:grpSpPr>
          <a:xfrm>
            <a:off x="1048366" y="3217832"/>
            <a:ext cx="2667208" cy="961966"/>
            <a:chOff x="5126378" y="4497448"/>
            <a:chExt cx="2667208" cy="961966"/>
          </a:xfrm>
        </p:grpSpPr>
        <p:sp>
          <p:nvSpPr>
            <p:cNvPr id="114" name="Oval 113">
              <a:extLst>
                <a:ext uri="{FF2B5EF4-FFF2-40B4-BE49-F238E27FC236}">
                  <a16:creationId xmlns:a16="http://schemas.microsoft.com/office/drawing/2014/main" id="{18D38F0F-95BB-4F5B-92E3-0E4C834DF023}"/>
                </a:ext>
              </a:extLst>
            </p:cNvPr>
            <p:cNvSpPr/>
            <p:nvPr/>
          </p:nvSpPr>
          <p:spPr>
            <a:xfrm>
              <a:off x="5388417" y="5181893"/>
              <a:ext cx="119641" cy="11109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5" name="Oval 114">
              <a:extLst>
                <a:ext uri="{FF2B5EF4-FFF2-40B4-BE49-F238E27FC236}">
                  <a16:creationId xmlns:a16="http://schemas.microsoft.com/office/drawing/2014/main" id="{634D431C-AD53-4369-BB65-109973F07276}"/>
                </a:ext>
              </a:extLst>
            </p:cNvPr>
            <p:cNvSpPr/>
            <p:nvPr/>
          </p:nvSpPr>
          <p:spPr>
            <a:xfrm>
              <a:off x="7455075" y="5215674"/>
              <a:ext cx="119641" cy="11109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6" name="Oval 115">
              <a:extLst>
                <a:ext uri="{FF2B5EF4-FFF2-40B4-BE49-F238E27FC236}">
                  <a16:creationId xmlns:a16="http://schemas.microsoft.com/office/drawing/2014/main" id="{7792BA53-9401-4657-8E45-92DF38FE0B69}"/>
                </a:ext>
              </a:extLst>
            </p:cNvPr>
            <p:cNvSpPr/>
            <p:nvPr/>
          </p:nvSpPr>
          <p:spPr>
            <a:xfrm>
              <a:off x="6402518" y="4747591"/>
              <a:ext cx="119641" cy="11109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7" name="Straight Arrow Connector 116">
              <a:extLst>
                <a:ext uri="{FF2B5EF4-FFF2-40B4-BE49-F238E27FC236}">
                  <a16:creationId xmlns:a16="http://schemas.microsoft.com/office/drawing/2014/main" id="{5201FF6F-566E-435E-9F27-390D16903EE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508058" y="4825325"/>
              <a:ext cx="911981" cy="39502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Arrow Connector 117">
              <a:extLst>
                <a:ext uri="{FF2B5EF4-FFF2-40B4-BE49-F238E27FC236}">
                  <a16:creationId xmlns:a16="http://schemas.microsoft.com/office/drawing/2014/main" id="{7AC942AB-DFE2-4E2B-AD5A-EAAB4F5C2651}"/>
                </a:ext>
              </a:extLst>
            </p:cNvPr>
            <p:cNvCxnSpPr>
              <a:cxnSpLocks/>
            </p:cNvCxnSpPr>
            <p:nvPr/>
          </p:nvCxnSpPr>
          <p:spPr>
            <a:xfrm>
              <a:off x="6505067" y="4820231"/>
              <a:ext cx="950437" cy="42880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Arrow Connector 118">
              <a:extLst>
                <a:ext uri="{FF2B5EF4-FFF2-40B4-BE49-F238E27FC236}">
                  <a16:creationId xmlns:a16="http://schemas.microsoft.com/office/drawing/2014/main" id="{C3792F33-5396-48E9-BFE5-9EEFF82CAD67}"/>
                </a:ext>
              </a:extLst>
            </p:cNvPr>
            <p:cNvCxnSpPr>
              <a:stCxn id="114" idx="6"/>
              <a:endCxn id="115" idx="2"/>
            </p:cNvCxnSpPr>
            <p:nvPr/>
          </p:nvCxnSpPr>
          <p:spPr>
            <a:xfrm>
              <a:off x="5508058" y="5237441"/>
              <a:ext cx="1947017" cy="3378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E23E3058-D8A8-465F-B28B-2E2DD04D5E19}"/>
                </a:ext>
              </a:extLst>
            </p:cNvPr>
            <p:cNvSpPr txBox="1"/>
            <p:nvPr/>
          </p:nvSpPr>
          <p:spPr>
            <a:xfrm>
              <a:off x="5126378" y="5098940"/>
              <a:ext cx="2616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s</a:t>
              </a:r>
            </a:p>
          </p:txBody>
        </p: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F1124E6B-2946-4D01-8C58-7DF88786A71D}"/>
                </a:ext>
              </a:extLst>
            </p:cNvPr>
            <p:cNvSpPr txBox="1"/>
            <p:nvPr/>
          </p:nvSpPr>
          <p:spPr>
            <a:xfrm>
              <a:off x="6331533" y="4497448"/>
              <a:ext cx="2616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v</a:t>
              </a:r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377B06B9-3EEB-4A65-B863-6F86F7B34B99}"/>
                </a:ext>
              </a:extLst>
            </p:cNvPr>
            <p:cNvSpPr txBox="1"/>
            <p:nvPr/>
          </p:nvSpPr>
          <p:spPr>
            <a:xfrm>
              <a:off x="7557624" y="5112840"/>
              <a:ext cx="23596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t</a:t>
              </a:r>
            </a:p>
          </p:txBody>
        </p:sp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E1200DFF-E6E8-43DD-A04E-2CBAFFCB748D}"/>
                </a:ext>
              </a:extLst>
            </p:cNvPr>
            <p:cNvSpPr txBox="1"/>
            <p:nvPr/>
          </p:nvSpPr>
          <p:spPr>
            <a:xfrm>
              <a:off x="6319782" y="5228582"/>
              <a:ext cx="24718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/>
                <a:t>5</a:t>
              </a:r>
            </a:p>
          </p:txBody>
        </p:sp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5584C5A3-4C07-4036-9651-1FCF92A5A420}"/>
                </a:ext>
              </a:extLst>
            </p:cNvPr>
            <p:cNvSpPr txBox="1"/>
            <p:nvPr/>
          </p:nvSpPr>
          <p:spPr>
            <a:xfrm>
              <a:off x="5749164" y="4825325"/>
              <a:ext cx="309700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/>
                <a:t>10</a:t>
              </a:r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87440B43-DC42-4067-8669-7A37F0C60A74}"/>
                </a:ext>
              </a:extLst>
            </p:cNvPr>
            <p:cNvSpPr txBox="1"/>
            <p:nvPr/>
          </p:nvSpPr>
          <p:spPr>
            <a:xfrm>
              <a:off x="6882370" y="4853549"/>
              <a:ext cx="28886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/>
                <a:t>-8</a:t>
              </a:r>
            </a:p>
          </p:txBody>
        </p:sp>
      </p:grpSp>
      <p:sp>
        <p:nvSpPr>
          <p:cNvPr id="23" name="Rectangle 3">
            <a:extLst>
              <a:ext uri="{FF2B5EF4-FFF2-40B4-BE49-F238E27FC236}">
                <a16:creationId xmlns:a16="http://schemas.microsoft.com/office/drawing/2014/main" id="{77A44D04-B8AD-4E68-A207-EA85F1D6DE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9573" y="5635203"/>
            <a:ext cx="3970879" cy="565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First of all, then the information status[v] becomes useless. </a:t>
            </a:r>
          </a:p>
        </p:txBody>
      </p:sp>
      <p:sp>
        <p:nvSpPr>
          <p:cNvPr id="24" name="Rectangle 3">
            <a:extLst>
              <a:ext uri="{FF2B5EF4-FFF2-40B4-BE49-F238E27FC236}">
                <a16:creationId xmlns:a16="http://schemas.microsoft.com/office/drawing/2014/main" id="{998477EC-34C0-4B37-8F04-194C224E65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4538" y="2605904"/>
            <a:ext cx="3807999" cy="563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Dijkstra stops updating the value </a:t>
            </a:r>
            <a:r>
              <a:rPr lang="en-US" altLang="en-US" sz="1600" dirty="0" err="1"/>
              <a:t>dist</a:t>
            </a:r>
            <a:r>
              <a:rPr lang="en-US" altLang="en-US" sz="1600" dirty="0"/>
              <a:t>[v] after v becomes “in-tree.”</a:t>
            </a:r>
          </a:p>
        </p:txBody>
      </p:sp>
      <p:sp>
        <p:nvSpPr>
          <p:cNvPr id="42" name="Rectangle 3">
            <a:extLst>
              <a:ext uri="{FF2B5EF4-FFF2-40B4-BE49-F238E27FC236}">
                <a16:creationId xmlns:a16="http://schemas.microsoft.com/office/drawing/2014/main" id="{1E2B3942-06E5-4EC2-9386-FD04071E0B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9766" y="4242283"/>
            <a:ext cx="1670089" cy="379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Is this working?</a:t>
            </a:r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7BE313AA-7A46-40BC-B9C2-7DEA3BB76641}"/>
              </a:ext>
            </a:extLst>
          </p:cNvPr>
          <p:cNvSpPr/>
          <p:nvPr/>
        </p:nvSpPr>
        <p:spPr>
          <a:xfrm>
            <a:off x="5453691" y="5363653"/>
            <a:ext cx="119641" cy="111095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B79B152A-D2D5-49D4-B6DD-C6812A39DE5D}"/>
              </a:ext>
            </a:extLst>
          </p:cNvPr>
          <p:cNvSpPr/>
          <p:nvPr/>
        </p:nvSpPr>
        <p:spPr>
          <a:xfrm>
            <a:off x="7918263" y="5390462"/>
            <a:ext cx="119641" cy="111095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1480B7B6-7DB3-4AFE-A2E7-F0BC9ABC454E}"/>
              </a:ext>
            </a:extLst>
          </p:cNvPr>
          <p:cNvSpPr/>
          <p:nvPr/>
        </p:nvSpPr>
        <p:spPr>
          <a:xfrm>
            <a:off x="5996003" y="4885830"/>
            <a:ext cx="119641" cy="111095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A9508982-0196-494D-B849-7DFA809871C8}"/>
              </a:ext>
            </a:extLst>
          </p:cNvPr>
          <p:cNvCxnSpPr>
            <a:cxnSpLocks/>
            <a:endCxn id="47" idx="3"/>
          </p:cNvCxnSpPr>
          <p:nvPr/>
        </p:nvCxnSpPr>
        <p:spPr>
          <a:xfrm flipV="1">
            <a:off x="5555811" y="4980656"/>
            <a:ext cx="457713" cy="3946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9A300572-EE47-4F9B-8C38-87F3FAB9DA06}"/>
              </a:ext>
            </a:extLst>
          </p:cNvPr>
          <p:cNvCxnSpPr>
            <a:cxnSpLocks/>
            <a:endCxn id="63" idx="2"/>
          </p:cNvCxnSpPr>
          <p:nvPr/>
        </p:nvCxnSpPr>
        <p:spPr>
          <a:xfrm flipV="1">
            <a:off x="6112621" y="4941424"/>
            <a:ext cx="600995" cy="1666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AD4A014B-CCA2-4367-977A-8CB348230EBB}"/>
              </a:ext>
            </a:extLst>
          </p:cNvPr>
          <p:cNvCxnSpPr>
            <a:stCxn id="44" idx="6"/>
            <a:endCxn id="45" idx="2"/>
          </p:cNvCxnSpPr>
          <p:nvPr/>
        </p:nvCxnSpPr>
        <p:spPr>
          <a:xfrm>
            <a:off x="5573332" y="5419201"/>
            <a:ext cx="2344931" cy="2680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>
            <a:extLst>
              <a:ext uri="{FF2B5EF4-FFF2-40B4-BE49-F238E27FC236}">
                <a16:creationId xmlns:a16="http://schemas.microsoft.com/office/drawing/2014/main" id="{2F3EADED-1CDA-4229-80E6-63219B004077}"/>
              </a:ext>
            </a:extLst>
          </p:cNvPr>
          <p:cNvSpPr txBox="1"/>
          <p:nvPr/>
        </p:nvSpPr>
        <p:spPr>
          <a:xfrm>
            <a:off x="5191652" y="5280700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294DF3C4-2284-4B16-ACFF-B45E4880DE3A}"/>
              </a:ext>
            </a:extLst>
          </p:cNvPr>
          <p:cNvSpPr txBox="1"/>
          <p:nvPr/>
        </p:nvSpPr>
        <p:spPr>
          <a:xfrm>
            <a:off x="7366752" y="4649199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B651E98B-8440-4CB3-92CA-0142B1CE6EAE}"/>
              </a:ext>
            </a:extLst>
          </p:cNvPr>
          <p:cNvSpPr txBox="1"/>
          <p:nvPr/>
        </p:nvSpPr>
        <p:spPr>
          <a:xfrm>
            <a:off x="8037904" y="5292295"/>
            <a:ext cx="2359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t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B7AB8FA2-F3A0-4EE7-9793-48951EB09506}"/>
              </a:ext>
            </a:extLst>
          </p:cNvPr>
          <p:cNvSpPr txBox="1"/>
          <p:nvPr/>
        </p:nvSpPr>
        <p:spPr>
          <a:xfrm>
            <a:off x="6642717" y="5408094"/>
            <a:ext cx="24718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/>
              <a:t>5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B6B45C9F-A6A9-4EA8-9B3A-05C4CD394AEE}"/>
              </a:ext>
            </a:extLst>
          </p:cNvPr>
          <p:cNvSpPr txBox="1"/>
          <p:nvPr/>
        </p:nvSpPr>
        <p:spPr>
          <a:xfrm>
            <a:off x="5540121" y="4995433"/>
            <a:ext cx="30970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/>
              <a:t>10</a:t>
            </a:r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35DF42C7-394E-4F74-9C3F-88E788352F04}"/>
              </a:ext>
            </a:extLst>
          </p:cNvPr>
          <p:cNvSpPr/>
          <p:nvPr/>
        </p:nvSpPr>
        <p:spPr>
          <a:xfrm>
            <a:off x="7407573" y="4885876"/>
            <a:ext cx="119641" cy="111095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48718E3C-AFF5-42A8-B81C-816B8DE8660A}"/>
              </a:ext>
            </a:extLst>
          </p:cNvPr>
          <p:cNvSpPr/>
          <p:nvPr/>
        </p:nvSpPr>
        <p:spPr>
          <a:xfrm>
            <a:off x="6713616" y="4885876"/>
            <a:ext cx="119641" cy="111095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8A072171-63AC-41B9-9758-50C8062DAE50}"/>
              </a:ext>
            </a:extLst>
          </p:cNvPr>
          <p:cNvCxnSpPr>
            <a:cxnSpLocks/>
            <a:endCxn id="62" idx="2"/>
          </p:cNvCxnSpPr>
          <p:nvPr/>
        </p:nvCxnSpPr>
        <p:spPr>
          <a:xfrm>
            <a:off x="6865248" y="4941377"/>
            <a:ext cx="542325" cy="4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97BE970D-F27D-4AC4-821B-73916331C313}"/>
              </a:ext>
            </a:extLst>
          </p:cNvPr>
          <p:cNvCxnSpPr>
            <a:cxnSpLocks/>
            <a:endCxn id="45" idx="0"/>
          </p:cNvCxnSpPr>
          <p:nvPr/>
        </p:nvCxnSpPr>
        <p:spPr>
          <a:xfrm>
            <a:off x="7527214" y="4981745"/>
            <a:ext cx="450870" cy="40871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>
            <a:extLst>
              <a:ext uri="{FF2B5EF4-FFF2-40B4-BE49-F238E27FC236}">
                <a16:creationId xmlns:a16="http://schemas.microsoft.com/office/drawing/2014/main" id="{B88D18F0-59BD-4E33-8E2E-4B0EC1601037}"/>
              </a:ext>
            </a:extLst>
          </p:cNvPr>
          <p:cNvSpPr txBox="1"/>
          <p:nvPr/>
        </p:nvSpPr>
        <p:spPr>
          <a:xfrm>
            <a:off x="6642717" y="4650008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b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1853CAC4-D466-480A-8729-8F37CFA89F8F}"/>
              </a:ext>
            </a:extLst>
          </p:cNvPr>
          <p:cNvSpPr txBox="1"/>
          <p:nvPr/>
        </p:nvSpPr>
        <p:spPr>
          <a:xfrm>
            <a:off x="5966346" y="4636628"/>
            <a:ext cx="2648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a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C33C1D3D-003B-4DD5-BBAC-C17002C8872E}"/>
              </a:ext>
            </a:extLst>
          </p:cNvPr>
          <p:cNvSpPr txBox="1"/>
          <p:nvPr/>
        </p:nvSpPr>
        <p:spPr>
          <a:xfrm>
            <a:off x="6255588" y="4749824"/>
            <a:ext cx="24718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/>
              <a:t>6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AD0B77C5-5FB7-483F-948E-9C30FB42A64B}"/>
              </a:ext>
            </a:extLst>
          </p:cNvPr>
          <p:cNvSpPr txBox="1"/>
          <p:nvPr/>
        </p:nvSpPr>
        <p:spPr>
          <a:xfrm>
            <a:off x="6968620" y="4743772"/>
            <a:ext cx="24718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/>
              <a:t>5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1BF9D246-4227-4A5D-A5D6-EE06F4E23518}"/>
              </a:ext>
            </a:extLst>
          </p:cNvPr>
          <p:cNvSpPr txBox="1"/>
          <p:nvPr/>
        </p:nvSpPr>
        <p:spPr>
          <a:xfrm>
            <a:off x="7683236" y="4991581"/>
            <a:ext cx="38629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-20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C9BCDD01-9443-4215-9637-A48D236119EA}"/>
              </a:ext>
            </a:extLst>
          </p:cNvPr>
          <p:cNvSpPr txBox="1"/>
          <p:nvPr/>
        </p:nvSpPr>
        <p:spPr>
          <a:xfrm>
            <a:off x="5389400" y="5471022"/>
            <a:ext cx="24718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>
                <a:solidFill>
                  <a:srgbClr val="FF0000"/>
                </a:solidFill>
              </a:rPr>
              <a:t>0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CAE41C65-7BA8-4C8A-BF8E-4092762E32CB}"/>
              </a:ext>
            </a:extLst>
          </p:cNvPr>
          <p:cNvSpPr txBox="1"/>
          <p:nvPr/>
        </p:nvSpPr>
        <p:spPr>
          <a:xfrm>
            <a:off x="7814855" y="5464985"/>
            <a:ext cx="288862" cy="2308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900" dirty="0">
                <a:solidFill>
                  <a:srgbClr val="FF0000"/>
                </a:solidFill>
              </a:rPr>
              <a:t>∞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009C7AE1-A6B5-43A8-85C1-CD6FD27051F5}"/>
              </a:ext>
            </a:extLst>
          </p:cNvPr>
          <p:cNvSpPr txBox="1"/>
          <p:nvPr/>
        </p:nvSpPr>
        <p:spPr>
          <a:xfrm>
            <a:off x="7302932" y="4951351"/>
            <a:ext cx="288862" cy="2308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900" dirty="0">
                <a:solidFill>
                  <a:srgbClr val="FF0000"/>
                </a:solidFill>
              </a:rPr>
              <a:t>∞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395E1BA9-CE30-4B23-AEB2-4E80F106F1F4}"/>
              </a:ext>
            </a:extLst>
          </p:cNvPr>
          <p:cNvSpPr txBox="1"/>
          <p:nvPr/>
        </p:nvSpPr>
        <p:spPr>
          <a:xfrm>
            <a:off x="6633724" y="4949757"/>
            <a:ext cx="288862" cy="2308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900" dirty="0">
                <a:solidFill>
                  <a:srgbClr val="FF0000"/>
                </a:solidFill>
              </a:rPr>
              <a:t>∞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363EEA6E-DF08-4160-A775-F94B566BB2EA}"/>
              </a:ext>
            </a:extLst>
          </p:cNvPr>
          <p:cNvSpPr txBox="1"/>
          <p:nvPr/>
        </p:nvSpPr>
        <p:spPr>
          <a:xfrm>
            <a:off x="5924593" y="4972507"/>
            <a:ext cx="288862" cy="2308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900" dirty="0">
                <a:solidFill>
                  <a:srgbClr val="FF0000"/>
                </a:solidFill>
              </a:rPr>
              <a:t>∞</a:t>
            </a:r>
          </a:p>
        </p:txBody>
      </p:sp>
      <p:sp>
        <p:nvSpPr>
          <p:cNvPr id="76" name="Rectangle 3">
            <a:extLst>
              <a:ext uri="{FF2B5EF4-FFF2-40B4-BE49-F238E27FC236}">
                <a16:creationId xmlns:a16="http://schemas.microsoft.com/office/drawing/2014/main" id="{F09741FA-5EF6-4FA9-856C-EA1C88B19F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11398" y="5762544"/>
            <a:ext cx="3611309" cy="337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Heavily depends on the order of the edges!</a:t>
            </a:r>
          </a:p>
          <a:p>
            <a:pPr marL="0" indent="0">
              <a:buNone/>
            </a:pPr>
            <a:endParaRPr lang="en-US" altLang="en-US" sz="1400" dirty="0"/>
          </a:p>
        </p:txBody>
      </p:sp>
      <p:sp>
        <p:nvSpPr>
          <p:cNvPr id="79" name="Rectangle 3">
            <a:extLst>
              <a:ext uri="{FF2B5EF4-FFF2-40B4-BE49-F238E27FC236}">
                <a16:creationId xmlns:a16="http://schemas.microsoft.com/office/drawing/2014/main" id="{C2D5DE7D-C858-401E-B3FA-10F1150CAE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11397" y="6131871"/>
            <a:ext cx="3611309" cy="337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Keep improving whenever it is possible?</a:t>
            </a:r>
          </a:p>
          <a:p>
            <a:pPr marL="0" indent="0">
              <a:buNone/>
            </a:pPr>
            <a:endParaRPr lang="en-US" altLang="en-US" sz="1400" dirty="0">
              <a:solidFill>
                <a:srgbClr val="FF0000"/>
              </a:solidFill>
            </a:endParaRPr>
          </a:p>
        </p:txBody>
      </p:sp>
      <p:sp>
        <p:nvSpPr>
          <p:cNvPr id="80" name="Rectangle 3">
            <a:extLst>
              <a:ext uri="{FF2B5EF4-FFF2-40B4-BE49-F238E27FC236}">
                <a16:creationId xmlns:a16="http://schemas.microsoft.com/office/drawing/2014/main" id="{9A74F8F3-968C-4C9C-B3A7-3530BF92DF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1504" y="1902636"/>
            <a:ext cx="3236702" cy="209679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Bellman-Ford(G, s, t)</a:t>
            </a:r>
          </a:p>
          <a:p>
            <a:pPr marL="0" indent="0">
              <a:buNone/>
            </a:pPr>
            <a:r>
              <a:rPr lang="en-US" altLang="en-US" sz="1200" dirty="0"/>
              <a:t>1. for (v=1; </a:t>
            </a:r>
            <a:r>
              <a:rPr lang="en-US" altLang="en-US" sz="1200" dirty="0" err="1"/>
              <a:t>v≤n</a:t>
            </a:r>
            <a:r>
              <a:rPr lang="en-US" altLang="en-US" sz="1200" dirty="0"/>
              <a:t>; v++) </a:t>
            </a:r>
            <a:r>
              <a:rPr lang="en-US" sz="1200" dirty="0" err="1"/>
              <a:t>dist</a:t>
            </a:r>
            <a:r>
              <a:rPr lang="en-US" sz="1200" dirty="0"/>
              <a:t>[v] = ∞;</a:t>
            </a:r>
          </a:p>
          <a:p>
            <a:pPr marL="0" indent="0">
              <a:buNone/>
            </a:pPr>
            <a:r>
              <a:rPr lang="en-US" sz="1200" dirty="0"/>
              <a:t>2. </a:t>
            </a:r>
            <a:r>
              <a:rPr lang="en-US" sz="1200" dirty="0" err="1"/>
              <a:t>dist</a:t>
            </a:r>
            <a:r>
              <a:rPr lang="en-US" sz="1200" dirty="0"/>
              <a:t>[s] = 0;</a:t>
            </a:r>
          </a:p>
          <a:p>
            <a:pPr marL="0" indent="0">
              <a:buNone/>
            </a:pPr>
            <a:r>
              <a:rPr lang="en-US" altLang="en-US" sz="1200" dirty="0"/>
              <a:t>3. </a:t>
            </a:r>
            <a:r>
              <a:rPr lang="en-US" altLang="en-US" sz="1200" dirty="0">
                <a:solidFill>
                  <a:srgbClr val="FF0000"/>
                </a:solidFill>
              </a:rPr>
              <a:t>loop until no change</a:t>
            </a:r>
          </a:p>
          <a:p>
            <a:pPr marL="0" indent="0">
              <a:buNone/>
            </a:pPr>
            <a:r>
              <a:rPr lang="en-US" altLang="en-US" sz="1200" dirty="0"/>
              <a:t>      </a:t>
            </a:r>
            <a:r>
              <a:rPr lang="en-US" altLang="en-US" sz="1200" dirty="0">
                <a:solidFill>
                  <a:srgbClr val="FF0000"/>
                </a:solidFill>
              </a:rPr>
              <a:t>for (each edge [v, w])</a:t>
            </a:r>
          </a:p>
          <a:p>
            <a:pPr marL="0" indent="0">
              <a:buNone/>
            </a:pPr>
            <a:r>
              <a:rPr lang="en-US" altLang="en-US" sz="1200" dirty="0"/>
              <a:t>         if (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&gt;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[v] +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(v, w))   </a:t>
            </a:r>
          </a:p>
          <a:p>
            <a:pPr marL="0" indent="0">
              <a:buNone/>
            </a:pPr>
            <a:r>
              <a:rPr lang="en-US" altLang="en-US" sz="1200" dirty="0"/>
              <a:t>                 dad[w] = v;</a:t>
            </a:r>
          </a:p>
          <a:p>
            <a:pPr marL="0" indent="0">
              <a:buNone/>
            </a:pPr>
            <a:r>
              <a:rPr lang="en-US" altLang="en-US" sz="1200" dirty="0"/>
              <a:t>                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=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[v] +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(v, w);</a:t>
            </a:r>
          </a:p>
          <a:p>
            <a:pPr marL="0" indent="0">
              <a:buNone/>
            </a:pPr>
            <a:r>
              <a:rPr lang="en-US" altLang="en-US" sz="1200" dirty="0"/>
              <a:t>4 The array dad[1..n] gives the path from s.         </a:t>
            </a:r>
          </a:p>
        </p:txBody>
      </p:sp>
      <p:sp>
        <p:nvSpPr>
          <p:cNvPr id="52" name="Rectangle 3">
            <a:extLst>
              <a:ext uri="{FF2B5EF4-FFF2-40B4-BE49-F238E27FC236}">
                <a16:creationId xmlns:a16="http://schemas.microsoft.com/office/drawing/2014/main" id="{93A6CFA1-011C-43A2-B2D0-1043F5202F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666" y="921658"/>
            <a:ext cx="7850667" cy="379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Problem.</a:t>
            </a:r>
            <a:r>
              <a:rPr lang="en-US" altLang="en-US" sz="1800" dirty="0"/>
              <a:t> Solving the Shortest Path Problem on graphs with negative edges. </a:t>
            </a:r>
          </a:p>
          <a:p>
            <a:pPr marL="0" indent="0">
              <a:buNone/>
            </a:pPr>
            <a:endParaRPr lang="en-US" altLang="en-US" sz="1800" dirty="0"/>
          </a:p>
        </p:txBody>
      </p:sp>
      <p:sp>
        <p:nvSpPr>
          <p:cNvPr id="59" name="Rectangle 3">
            <a:extLst>
              <a:ext uri="{FF2B5EF4-FFF2-40B4-BE49-F238E27FC236}">
                <a16:creationId xmlns:a16="http://schemas.microsoft.com/office/drawing/2014/main" id="{E1093BBD-167F-4458-9C8F-DAC913A2FA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5090" y="1290295"/>
            <a:ext cx="7374537" cy="37996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The problem is meaningful only for directed graphs with no negative cycles.</a:t>
            </a:r>
          </a:p>
        </p:txBody>
      </p:sp>
      <p:sp>
        <p:nvSpPr>
          <p:cNvPr id="60" name="Rectangle 3">
            <a:extLst>
              <a:ext uri="{FF2B5EF4-FFF2-40B4-BE49-F238E27FC236}">
                <a16:creationId xmlns:a16="http://schemas.microsoft.com/office/drawing/2014/main" id="{3BB05EE2-F990-4A37-B5A2-1E6658D7E1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2" y="4297302"/>
            <a:ext cx="3970879" cy="1070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If we continue updating the value </a:t>
            </a:r>
            <a:r>
              <a:rPr lang="en-US" altLang="en-US" sz="1600" dirty="0" err="1"/>
              <a:t>dist</a:t>
            </a:r>
            <a:r>
              <a:rPr lang="en-US" altLang="en-US" sz="1600" dirty="0"/>
              <a:t>[v], even after v is “in-tree,” whenever improvement is achieved, would that correct Dijkstra?</a:t>
            </a:r>
          </a:p>
        </p:txBody>
      </p:sp>
    </p:spTree>
    <p:extLst>
      <p:ext uri="{BB962C8B-B14F-4D97-AF65-F5344CB8AC3E}">
        <p14:creationId xmlns:p14="http://schemas.microsoft.com/office/powerpoint/2010/main" val="18094085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754864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Single-Source Shortest Path Problem</a:t>
            </a:r>
          </a:p>
        </p:txBody>
      </p:sp>
      <p:sp>
        <p:nvSpPr>
          <p:cNvPr id="110" name="Rectangle 3">
            <a:extLst>
              <a:ext uri="{FF2B5EF4-FFF2-40B4-BE49-F238E27FC236}">
                <a16:creationId xmlns:a16="http://schemas.microsoft.com/office/drawing/2014/main" id="{68FCA5B6-E02E-4676-B6B9-F36F23EF21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2474" y="1909466"/>
            <a:ext cx="4301994" cy="337493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How many times does step 3 have to iterate?</a:t>
            </a:r>
          </a:p>
        </p:txBody>
      </p:sp>
      <p:sp>
        <p:nvSpPr>
          <p:cNvPr id="42" name="Rectangle 3">
            <a:extLst>
              <a:ext uri="{FF2B5EF4-FFF2-40B4-BE49-F238E27FC236}">
                <a16:creationId xmlns:a16="http://schemas.microsoft.com/office/drawing/2014/main" id="{1E2B3942-06E5-4EC2-9386-FD04071E0B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9766" y="4242283"/>
            <a:ext cx="1670089" cy="379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Is this working?</a:t>
            </a:r>
          </a:p>
        </p:txBody>
      </p:sp>
      <p:sp>
        <p:nvSpPr>
          <p:cNvPr id="76" name="Rectangle 3">
            <a:extLst>
              <a:ext uri="{FF2B5EF4-FFF2-40B4-BE49-F238E27FC236}">
                <a16:creationId xmlns:a16="http://schemas.microsoft.com/office/drawing/2014/main" id="{F09741FA-5EF6-4FA9-856C-EA1C88B19F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11398" y="5762544"/>
            <a:ext cx="3611309" cy="337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Heavily depends on the order of the edges!</a:t>
            </a:r>
          </a:p>
          <a:p>
            <a:pPr marL="0" indent="0">
              <a:buNone/>
            </a:pPr>
            <a:endParaRPr lang="en-US" altLang="en-US" sz="1400" dirty="0"/>
          </a:p>
        </p:txBody>
      </p:sp>
      <p:sp>
        <p:nvSpPr>
          <p:cNvPr id="78" name="Rectangle 3">
            <a:extLst>
              <a:ext uri="{FF2B5EF4-FFF2-40B4-BE49-F238E27FC236}">
                <a16:creationId xmlns:a16="http://schemas.microsoft.com/office/drawing/2014/main" id="{3248EFA9-5683-4055-889B-40D4170FCD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11397" y="6131871"/>
            <a:ext cx="3611309" cy="337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Keep improving whenever it is possible?</a:t>
            </a:r>
          </a:p>
          <a:p>
            <a:pPr marL="0" indent="0">
              <a:buNone/>
            </a:pPr>
            <a:endParaRPr lang="en-US" altLang="en-US" sz="1400" dirty="0">
              <a:solidFill>
                <a:srgbClr val="FF0000"/>
              </a:solidFill>
            </a:endParaRPr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26B2BCFE-94AF-442C-BCEB-1E2B571B0229}"/>
              </a:ext>
            </a:extLst>
          </p:cNvPr>
          <p:cNvGrpSpPr/>
          <p:nvPr/>
        </p:nvGrpSpPr>
        <p:grpSpPr>
          <a:xfrm>
            <a:off x="5191652" y="4636628"/>
            <a:ext cx="3082214" cy="1065226"/>
            <a:chOff x="5191652" y="4636628"/>
            <a:chExt cx="3082214" cy="1065226"/>
          </a:xfrm>
        </p:grpSpPr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728B315D-828E-428A-ABAC-C1A25E14A8E3}"/>
                </a:ext>
              </a:extLst>
            </p:cNvPr>
            <p:cNvSpPr/>
            <p:nvPr/>
          </p:nvSpPr>
          <p:spPr>
            <a:xfrm>
              <a:off x="5453691" y="5363653"/>
              <a:ext cx="119641" cy="11109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E9B53DFD-2727-429B-A1D5-08430025B972}"/>
                </a:ext>
              </a:extLst>
            </p:cNvPr>
            <p:cNvSpPr/>
            <p:nvPr/>
          </p:nvSpPr>
          <p:spPr>
            <a:xfrm>
              <a:off x="7918263" y="5390462"/>
              <a:ext cx="119641" cy="11109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2B5377C4-692B-4D70-B49E-0247C93989E4}"/>
                </a:ext>
              </a:extLst>
            </p:cNvPr>
            <p:cNvSpPr/>
            <p:nvPr/>
          </p:nvSpPr>
          <p:spPr>
            <a:xfrm>
              <a:off x="5996003" y="4885830"/>
              <a:ext cx="119641" cy="11109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0" name="Straight Arrow Connector 79">
              <a:extLst>
                <a:ext uri="{FF2B5EF4-FFF2-40B4-BE49-F238E27FC236}">
                  <a16:creationId xmlns:a16="http://schemas.microsoft.com/office/drawing/2014/main" id="{D75EA0EC-B178-455D-AF42-F5C1830C0BAF}"/>
                </a:ext>
              </a:extLst>
            </p:cNvPr>
            <p:cNvCxnSpPr>
              <a:cxnSpLocks/>
              <a:endCxn id="79" idx="3"/>
            </p:cNvCxnSpPr>
            <p:nvPr/>
          </p:nvCxnSpPr>
          <p:spPr>
            <a:xfrm flipV="1">
              <a:off x="5555811" y="4980656"/>
              <a:ext cx="457713" cy="39460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Arrow Connector 80">
              <a:extLst>
                <a:ext uri="{FF2B5EF4-FFF2-40B4-BE49-F238E27FC236}">
                  <a16:creationId xmlns:a16="http://schemas.microsoft.com/office/drawing/2014/main" id="{0827FC6E-4989-42AE-AAEF-5D7521E889F0}"/>
                </a:ext>
              </a:extLst>
            </p:cNvPr>
            <p:cNvCxnSpPr>
              <a:cxnSpLocks/>
              <a:endCxn id="89" idx="2"/>
            </p:cNvCxnSpPr>
            <p:nvPr/>
          </p:nvCxnSpPr>
          <p:spPr>
            <a:xfrm flipV="1">
              <a:off x="6112621" y="4941424"/>
              <a:ext cx="600995" cy="1666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Arrow Connector 81">
              <a:extLst>
                <a:ext uri="{FF2B5EF4-FFF2-40B4-BE49-F238E27FC236}">
                  <a16:creationId xmlns:a16="http://schemas.microsoft.com/office/drawing/2014/main" id="{DDCB7B18-C329-4CEB-83C4-24403D4ECB8E}"/>
                </a:ext>
              </a:extLst>
            </p:cNvPr>
            <p:cNvCxnSpPr>
              <a:stCxn id="60" idx="6"/>
              <a:endCxn id="61" idx="2"/>
            </p:cNvCxnSpPr>
            <p:nvPr/>
          </p:nvCxnSpPr>
          <p:spPr>
            <a:xfrm>
              <a:off x="5573332" y="5419201"/>
              <a:ext cx="2344931" cy="26809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14D7E4E4-A791-48E7-A349-D9AED1D58B34}"/>
                </a:ext>
              </a:extLst>
            </p:cNvPr>
            <p:cNvSpPr txBox="1"/>
            <p:nvPr/>
          </p:nvSpPr>
          <p:spPr>
            <a:xfrm>
              <a:off x="5191652" y="5280700"/>
              <a:ext cx="2616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s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2DE6AA5B-7EED-4B4A-843B-3E3F4211DF09}"/>
                </a:ext>
              </a:extLst>
            </p:cNvPr>
            <p:cNvSpPr txBox="1"/>
            <p:nvPr/>
          </p:nvSpPr>
          <p:spPr>
            <a:xfrm>
              <a:off x="7366752" y="4649199"/>
              <a:ext cx="2616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c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958CFA6F-8CA1-40A8-ADD7-4A0BE40C037B}"/>
                </a:ext>
              </a:extLst>
            </p:cNvPr>
            <p:cNvSpPr txBox="1"/>
            <p:nvPr/>
          </p:nvSpPr>
          <p:spPr>
            <a:xfrm>
              <a:off x="8037904" y="5292295"/>
              <a:ext cx="23596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t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84A17B63-422D-4CBE-848C-CD268C91D477}"/>
                </a:ext>
              </a:extLst>
            </p:cNvPr>
            <p:cNvSpPr txBox="1"/>
            <p:nvPr/>
          </p:nvSpPr>
          <p:spPr>
            <a:xfrm>
              <a:off x="6642717" y="5408094"/>
              <a:ext cx="24718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/>
                <a:t>5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B7014BF4-8AEA-4BD3-814A-C3BED48124C8}"/>
                </a:ext>
              </a:extLst>
            </p:cNvPr>
            <p:cNvSpPr txBox="1"/>
            <p:nvPr/>
          </p:nvSpPr>
          <p:spPr>
            <a:xfrm>
              <a:off x="5540121" y="4995433"/>
              <a:ext cx="309700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/>
                <a:t>10</a:t>
              </a:r>
            </a:p>
          </p:txBody>
        </p:sp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27C64AEB-00FF-49ED-AD63-E56069710A5E}"/>
                </a:ext>
              </a:extLst>
            </p:cNvPr>
            <p:cNvSpPr/>
            <p:nvPr/>
          </p:nvSpPr>
          <p:spPr>
            <a:xfrm>
              <a:off x="7407573" y="4885876"/>
              <a:ext cx="119641" cy="11109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Oval 88">
              <a:extLst>
                <a:ext uri="{FF2B5EF4-FFF2-40B4-BE49-F238E27FC236}">
                  <a16:creationId xmlns:a16="http://schemas.microsoft.com/office/drawing/2014/main" id="{F66D0066-DF6A-4EE7-B7CA-04FB2D613040}"/>
                </a:ext>
              </a:extLst>
            </p:cNvPr>
            <p:cNvSpPr/>
            <p:nvPr/>
          </p:nvSpPr>
          <p:spPr>
            <a:xfrm>
              <a:off x="6713616" y="4885876"/>
              <a:ext cx="119641" cy="11109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0" name="Straight Arrow Connector 89">
              <a:extLst>
                <a:ext uri="{FF2B5EF4-FFF2-40B4-BE49-F238E27FC236}">
                  <a16:creationId xmlns:a16="http://schemas.microsoft.com/office/drawing/2014/main" id="{695D5130-EE49-475D-B0E0-B22A486B6FCD}"/>
                </a:ext>
              </a:extLst>
            </p:cNvPr>
            <p:cNvCxnSpPr>
              <a:cxnSpLocks/>
              <a:endCxn id="88" idx="2"/>
            </p:cNvCxnSpPr>
            <p:nvPr/>
          </p:nvCxnSpPr>
          <p:spPr>
            <a:xfrm>
              <a:off x="6865248" y="4941377"/>
              <a:ext cx="542325" cy="47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Arrow Connector 90">
              <a:extLst>
                <a:ext uri="{FF2B5EF4-FFF2-40B4-BE49-F238E27FC236}">
                  <a16:creationId xmlns:a16="http://schemas.microsoft.com/office/drawing/2014/main" id="{8D97478E-6690-4168-B102-C066BFC514C8}"/>
                </a:ext>
              </a:extLst>
            </p:cNvPr>
            <p:cNvCxnSpPr>
              <a:cxnSpLocks/>
              <a:endCxn id="61" idx="0"/>
            </p:cNvCxnSpPr>
            <p:nvPr/>
          </p:nvCxnSpPr>
          <p:spPr>
            <a:xfrm>
              <a:off x="7527214" y="4981745"/>
              <a:ext cx="450870" cy="408717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263A2490-E030-4885-9662-446E471F10DA}"/>
                </a:ext>
              </a:extLst>
            </p:cNvPr>
            <p:cNvSpPr txBox="1"/>
            <p:nvPr/>
          </p:nvSpPr>
          <p:spPr>
            <a:xfrm>
              <a:off x="6642717" y="4650008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b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785A2A34-E19B-4DFD-BC7E-D851AF23B588}"/>
                </a:ext>
              </a:extLst>
            </p:cNvPr>
            <p:cNvSpPr txBox="1"/>
            <p:nvPr/>
          </p:nvSpPr>
          <p:spPr>
            <a:xfrm>
              <a:off x="5966346" y="4636628"/>
              <a:ext cx="26481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a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80D2DD4C-E825-47B2-AFE4-231DD9095A46}"/>
                </a:ext>
              </a:extLst>
            </p:cNvPr>
            <p:cNvSpPr txBox="1"/>
            <p:nvPr/>
          </p:nvSpPr>
          <p:spPr>
            <a:xfrm>
              <a:off x="6255588" y="4749824"/>
              <a:ext cx="24718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/>
                <a:t>6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203F7898-975A-4AC5-ABD5-855D1CC2B155}"/>
                </a:ext>
              </a:extLst>
            </p:cNvPr>
            <p:cNvSpPr txBox="1"/>
            <p:nvPr/>
          </p:nvSpPr>
          <p:spPr>
            <a:xfrm>
              <a:off x="6968620" y="4743772"/>
              <a:ext cx="24718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/>
                <a:t>5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5AA7A105-C224-4EF6-96A3-63D32BFE8B5D}"/>
                </a:ext>
              </a:extLst>
            </p:cNvPr>
            <p:cNvSpPr txBox="1"/>
            <p:nvPr/>
          </p:nvSpPr>
          <p:spPr>
            <a:xfrm>
              <a:off x="7683236" y="4991581"/>
              <a:ext cx="38629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dirty="0"/>
                <a:t>-20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21B56735-6B47-47B8-A983-647153A2FC01}"/>
                </a:ext>
              </a:extLst>
            </p:cNvPr>
            <p:cNvSpPr txBox="1"/>
            <p:nvPr/>
          </p:nvSpPr>
          <p:spPr>
            <a:xfrm>
              <a:off x="5389400" y="5471022"/>
              <a:ext cx="24718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rgbClr val="FF0000"/>
                  </a:solidFill>
                </a:rPr>
                <a:t>0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95FA62C9-20B0-4EFD-A79B-F973D0D8A49B}"/>
                </a:ext>
              </a:extLst>
            </p:cNvPr>
            <p:cNvSpPr txBox="1"/>
            <p:nvPr/>
          </p:nvSpPr>
          <p:spPr>
            <a:xfrm>
              <a:off x="7814855" y="5464985"/>
              <a:ext cx="288862" cy="2308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rgbClr val="FF0000"/>
                  </a:solidFill>
                </a:rPr>
                <a:t>∞</a:t>
              </a: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06666635-3096-434C-B4AF-4FE035C7F593}"/>
                </a:ext>
              </a:extLst>
            </p:cNvPr>
            <p:cNvSpPr txBox="1"/>
            <p:nvPr/>
          </p:nvSpPr>
          <p:spPr>
            <a:xfrm>
              <a:off x="7302932" y="4951351"/>
              <a:ext cx="288862" cy="2308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rgbClr val="FF0000"/>
                  </a:solidFill>
                </a:rPr>
                <a:t>∞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37AC74EA-82E7-4732-A647-B73BD1AA8A1D}"/>
                </a:ext>
              </a:extLst>
            </p:cNvPr>
            <p:cNvSpPr txBox="1"/>
            <p:nvPr/>
          </p:nvSpPr>
          <p:spPr>
            <a:xfrm>
              <a:off x="6633724" y="4949757"/>
              <a:ext cx="288862" cy="2308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rgbClr val="FF0000"/>
                  </a:solidFill>
                </a:rPr>
                <a:t>∞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0B3051EF-CED0-40AD-8D91-F8777E7CF090}"/>
                </a:ext>
              </a:extLst>
            </p:cNvPr>
            <p:cNvSpPr txBox="1"/>
            <p:nvPr/>
          </p:nvSpPr>
          <p:spPr>
            <a:xfrm>
              <a:off x="5924593" y="4972507"/>
              <a:ext cx="288862" cy="2308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rgbClr val="FF0000"/>
                  </a:solidFill>
                </a:rPr>
                <a:t>∞</a:t>
              </a:r>
            </a:p>
          </p:txBody>
        </p:sp>
      </p:grpSp>
      <p:sp>
        <p:nvSpPr>
          <p:cNvPr id="37" name="Rectangle 3">
            <a:extLst>
              <a:ext uri="{FF2B5EF4-FFF2-40B4-BE49-F238E27FC236}">
                <a16:creationId xmlns:a16="http://schemas.microsoft.com/office/drawing/2014/main" id="{1F61B650-0F1C-4886-8370-348350C34C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1504" y="1902636"/>
            <a:ext cx="3236702" cy="209679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Bellman-Ford(G, s, t)</a:t>
            </a:r>
          </a:p>
          <a:p>
            <a:pPr marL="0" indent="0">
              <a:buNone/>
            </a:pPr>
            <a:r>
              <a:rPr lang="en-US" altLang="en-US" sz="1200" dirty="0"/>
              <a:t>1. for (v=1; </a:t>
            </a:r>
            <a:r>
              <a:rPr lang="en-US" altLang="en-US" sz="1200" dirty="0" err="1"/>
              <a:t>v≤n</a:t>
            </a:r>
            <a:r>
              <a:rPr lang="en-US" altLang="en-US" sz="1200" dirty="0"/>
              <a:t>; v++) </a:t>
            </a:r>
            <a:r>
              <a:rPr lang="en-US" sz="1200" dirty="0" err="1"/>
              <a:t>dist</a:t>
            </a:r>
            <a:r>
              <a:rPr lang="en-US" sz="1200" dirty="0"/>
              <a:t>[v] = ∞;</a:t>
            </a:r>
          </a:p>
          <a:p>
            <a:pPr marL="0" indent="0">
              <a:buNone/>
            </a:pPr>
            <a:r>
              <a:rPr lang="en-US" sz="1200" dirty="0"/>
              <a:t>2. </a:t>
            </a:r>
            <a:r>
              <a:rPr lang="en-US" sz="1200" dirty="0" err="1"/>
              <a:t>dist</a:t>
            </a:r>
            <a:r>
              <a:rPr lang="en-US" sz="1200" dirty="0"/>
              <a:t>[s] = 0;</a:t>
            </a:r>
          </a:p>
          <a:p>
            <a:pPr marL="0" indent="0">
              <a:buNone/>
            </a:pPr>
            <a:r>
              <a:rPr lang="en-US" altLang="en-US" sz="1200" dirty="0"/>
              <a:t>3. </a:t>
            </a:r>
            <a:r>
              <a:rPr lang="en-US" altLang="en-US" sz="1200" dirty="0">
                <a:solidFill>
                  <a:srgbClr val="FF0000"/>
                </a:solidFill>
              </a:rPr>
              <a:t>loop until no change</a:t>
            </a:r>
          </a:p>
          <a:p>
            <a:pPr marL="0" indent="0">
              <a:buNone/>
            </a:pPr>
            <a:r>
              <a:rPr lang="en-US" altLang="en-US" sz="1200" dirty="0"/>
              <a:t>      </a:t>
            </a:r>
            <a:r>
              <a:rPr lang="en-US" altLang="en-US" sz="1200" dirty="0">
                <a:solidFill>
                  <a:srgbClr val="FF0000"/>
                </a:solidFill>
              </a:rPr>
              <a:t>for (each edge [v, w])</a:t>
            </a:r>
          </a:p>
          <a:p>
            <a:pPr marL="0" indent="0">
              <a:buNone/>
            </a:pPr>
            <a:r>
              <a:rPr lang="en-US" altLang="en-US" sz="1200" dirty="0"/>
              <a:t>         if (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&gt;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[v] +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(v, w))   </a:t>
            </a:r>
          </a:p>
          <a:p>
            <a:pPr marL="0" indent="0">
              <a:buNone/>
            </a:pPr>
            <a:r>
              <a:rPr lang="en-US" altLang="en-US" sz="1200" dirty="0"/>
              <a:t>                 dad[w] = v;</a:t>
            </a:r>
          </a:p>
          <a:p>
            <a:pPr marL="0" indent="0">
              <a:buNone/>
            </a:pPr>
            <a:r>
              <a:rPr lang="en-US" altLang="en-US" sz="1200" dirty="0"/>
              <a:t>                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=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[v] +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(v, w);</a:t>
            </a:r>
          </a:p>
          <a:p>
            <a:pPr marL="0" indent="0">
              <a:buNone/>
            </a:pPr>
            <a:r>
              <a:rPr lang="en-US" altLang="en-US" sz="1200" dirty="0"/>
              <a:t>4 The array dad[1..n] gives the path from s.         </a:t>
            </a:r>
          </a:p>
        </p:txBody>
      </p:sp>
      <p:sp>
        <p:nvSpPr>
          <p:cNvPr id="36" name="Rectangle 3">
            <a:extLst>
              <a:ext uri="{FF2B5EF4-FFF2-40B4-BE49-F238E27FC236}">
                <a16:creationId xmlns:a16="http://schemas.microsoft.com/office/drawing/2014/main" id="{B41CF0E9-907B-4045-B471-967C0D8247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666" y="921658"/>
            <a:ext cx="7850667" cy="379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Problem.</a:t>
            </a:r>
            <a:r>
              <a:rPr lang="en-US" altLang="en-US" sz="1800" dirty="0"/>
              <a:t> Solving the Shortest Path Problem on graphs with negative edges. </a:t>
            </a:r>
          </a:p>
          <a:p>
            <a:pPr marL="0" indent="0">
              <a:buNone/>
            </a:pPr>
            <a:endParaRPr lang="en-US" altLang="en-US" sz="1800" dirty="0"/>
          </a:p>
        </p:txBody>
      </p:sp>
      <p:sp>
        <p:nvSpPr>
          <p:cNvPr id="38" name="Rectangle 3">
            <a:extLst>
              <a:ext uri="{FF2B5EF4-FFF2-40B4-BE49-F238E27FC236}">
                <a16:creationId xmlns:a16="http://schemas.microsoft.com/office/drawing/2014/main" id="{02A9BD09-728F-4E45-9A5D-8A41E88272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5090" y="1290295"/>
            <a:ext cx="7374537" cy="37996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The problem is meaningful only for directed graphs with no negative cycles.</a:t>
            </a:r>
          </a:p>
        </p:txBody>
      </p:sp>
    </p:spTree>
    <p:extLst>
      <p:ext uri="{BB962C8B-B14F-4D97-AF65-F5344CB8AC3E}">
        <p14:creationId xmlns:p14="http://schemas.microsoft.com/office/powerpoint/2010/main" val="9326061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754864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Single-Source Shortest Path Problem</a:t>
            </a:r>
          </a:p>
        </p:txBody>
      </p:sp>
      <p:sp>
        <p:nvSpPr>
          <p:cNvPr id="110" name="Rectangle 3">
            <a:extLst>
              <a:ext uri="{FF2B5EF4-FFF2-40B4-BE49-F238E27FC236}">
                <a16:creationId xmlns:a16="http://schemas.microsoft.com/office/drawing/2014/main" id="{68FCA5B6-E02E-4676-B6B9-F36F23EF21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2474" y="1909466"/>
            <a:ext cx="4301994" cy="337493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How many times does step 3 have to iterate?</a:t>
            </a:r>
          </a:p>
        </p:txBody>
      </p:sp>
      <p:sp>
        <p:nvSpPr>
          <p:cNvPr id="24" name="Rectangle 3">
            <a:extLst>
              <a:ext uri="{FF2B5EF4-FFF2-40B4-BE49-F238E27FC236}">
                <a16:creationId xmlns:a16="http://schemas.microsoft.com/office/drawing/2014/main" id="{998477EC-34C0-4B37-8F04-194C224E65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1362" y="2358183"/>
            <a:ext cx="4353106" cy="1317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Theorem.</a:t>
            </a:r>
            <a:r>
              <a:rPr lang="en-US" altLang="en-US" sz="1600" dirty="0"/>
              <a:t> If there is no negative cycles in the graph G, then for a vertex v to which a shortest path from s consists of k edges, after at most k iterations of step 3, </a:t>
            </a:r>
            <a:r>
              <a:rPr lang="en-US" altLang="en-US" sz="1600" dirty="0" err="1"/>
              <a:t>dist</a:t>
            </a:r>
            <a:r>
              <a:rPr lang="en-US" altLang="en-US" sz="1600" dirty="0"/>
              <a:t>[v] becomes the length of the shortest path from s to v.  </a:t>
            </a:r>
          </a:p>
        </p:txBody>
      </p:sp>
      <p:sp>
        <p:nvSpPr>
          <p:cNvPr id="42" name="Rectangle 3">
            <a:extLst>
              <a:ext uri="{FF2B5EF4-FFF2-40B4-BE49-F238E27FC236}">
                <a16:creationId xmlns:a16="http://schemas.microsoft.com/office/drawing/2014/main" id="{1E2B3942-06E5-4EC2-9386-FD04071E0B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9766" y="4242283"/>
            <a:ext cx="1670089" cy="379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Is this working?</a:t>
            </a:r>
          </a:p>
        </p:txBody>
      </p:sp>
      <p:sp>
        <p:nvSpPr>
          <p:cNvPr id="76" name="Rectangle 3">
            <a:extLst>
              <a:ext uri="{FF2B5EF4-FFF2-40B4-BE49-F238E27FC236}">
                <a16:creationId xmlns:a16="http://schemas.microsoft.com/office/drawing/2014/main" id="{F09741FA-5EF6-4FA9-856C-EA1C88B19F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11398" y="5762544"/>
            <a:ext cx="3611309" cy="337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Heavily depends on the order of the edges!</a:t>
            </a:r>
          </a:p>
          <a:p>
            <a:pPr marL="0" indent="0">
              <a:buNone/>
            </a:pPr>
            <a:endParaRPr lang="en-US" altLang="en-US" sz="1400" dirty="0"/>
          </a:p>
        </p:txBody>
      </p:sp>
      <p:sp>
        <p:nvSpPr>
          <p:cNvPr id="78" name="Rectangle 3">
            <a:extLst>
              <a:ext uri="{FF2B5EF4-FFF2-40B4-BE49-F238E27FC236}">
                <a16:creationId xmlns:a16="http://schemas.microsoft.com/office/drawing/2014/main" id="{3248EFA9-5683-4055-889B-40D4170FCD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11397" y="6131871"/>
            <a:ext cx="3611309" cy="337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Keep improving whenever it is possible?</a:t>
            </a:r>
          </a:p>
          <a:p>
            <a:pPr marL="0" indent="0">
              <a:buNone/>
            </a:pPr>
            <a:endParaRPr lang="en-US" altLang="en-US" sz="1400" dirty="0">
              <a:solidFill>
                <a:srgbClr val="FF0000"/>
              </a:solidFill>
            </a:endParaRPr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26B2BCFE-94AF-442C-BCEB-1E2B571B0229}"/>
              </a:ext>
            </a:extLst>
          </p:cNvPr>
          <p:cNvGrpSpPr/>
          <p:nvPr/>
        </p:nvGrpSpPr>
        <p:grpSpPr>
          <a:xfrm>
            <a:off x="5191652" y="4636628"/>
            <a:ext cx="3082214" cy="1065226"/>
            <a:chOff x="5191652" y="4636628"/>
            <a:chExt cx="3082214" cy="1065226"/>
          </a:xfrm>
        </p:grpSpPr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728B315D-828E-428A-ABAC-C1A25E14A8E3}"/>
                </a:ext>
              </a:extLst>
            </p:cNvPr>
            <p:cNvSpPr/>
            <p:nvPr/>
          </p:nvSpPr>
          <p:spPr>
            <a:xfrm>
              <a:off x="5453691" y="5363653"/>
              <a:ext cx="119641" cy="11109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E9B53DFD-2727-429B-A1D5-08430025B972}"/>
                </a:ext>
              </a:extLst>
            </p:cNvPr>
            <p:cNvSpPr/>
            <p:nvPr/>
          </p:nvSpPr>
          <p:spPr>
            <a:xfrm>
              <a:off x="7918263" y="5390462"/>
              <a:ext cx="119641" cy="11109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2B5377C4-692B-4D70-B49E-0247C93989E4}"/>
                </a:ext>
              </a:extLst>
            </p:cNvPr>
            <p:cNvSpPr/>
            <p:nvPr/>
          </p:nvSpPr>
          <p:spPr>
            <a:xfrm>
              <a:off x="5996003" y="4885830"/>
              <a:ext cx="119641" cy="11109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0" name="Straight Arrow Connector 79">
              <a:extLst>
                <a:ext uri="{FF2B5EF4-FFF2-40B4-BE49-F238E27FC236}">
                  <a16:creationId xmlns:a16="http://schemas.microsoft.com/office/drawing/2014/main" id="{D75EA0EC-B178-455D-AF42-F5C1830C0BAF}"/>
                </a:ext>
              </a:extLst>
            </p:cNvPr>
            <p:cNvCxnSpPr>
              <a:cxnSpLocks/>
              <a:endCxn id="79" idx="3"/>
            </p:cNvCxnSpPr>
            <p:nvPr/>
          </p:nvCxnSpPr>
          <p:spPr>
            <a:xfrm flipV="1">
              <a:off x="5555811" y="4980656"/>
              <a:ext cx="457713" cy="39460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Arrow Connector 80">
              <a:extLst>
                <a:ext uri="{FF2B5EF4-FFF2-40B4-BE49-F238E27FC236}">
                  <a16:creationId xmlns:a16="http://schemas.microsoft.com/office/drawing/2014/main" id="{0827FC6E-4989-42AE-AAEF-5D7521E889F0}"/>
                </a:ext>
              </a:extLst>
            </p:cNvPr>
            <p:cNvCxnSpPr>
              <a:cxnSpLocks/>
              <a:endCxn id="89" idx="2"/>
            </p:cNvCxnSpPr>
            <p:nvPr/>
          </p:nvCxnSpPr>
          <p:spPr>
            <a:xfrm flipV="1">
              <a:off x="6112621" y="4941424"/>
              <a:ext cx="600995" cy="1666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Arrow Connector 81">
              <a:extLst>
                <a:ext uri="{FF2B5EF4-FFF2-40B4-BE49-F238E27FC236}">
                  <a16:creationId xmlns:a16="http://schemas.microsoft.com/office/drawing/2014/main" id="{DDCB7B18-C329-4CEB-83C4-24403D4ECB8E}"/>
                </a:ext>
              </a:extLst>
            </p:cNvPr>
            <p:cNvCxnSpPr>
              <a:stCxn id="60" idx="6"/>
              <a:endCxn id="61" idx="2"/>
            </p:cNvCxnSpPr>
            <p:nvPr/>
          </p:nvCxnSpPr>
          <p:spPr>
            <a:xfrm>
              <a:off x="5573332" y="5419201"/>
              <a:ext cx="2344931" cy="26809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14D7E4E4-A791-48E7-A349-D9AED1D58B34}"/>
                </a:ext>
              </a:extLst>
            </p:cNvPr>
            <p:cNvSpPr txBox="1"/>
            <p:nvPr/>
          </p:nvSpPr>
          <p:spPr>
            <a:xfrm>
              <a:off x="5191652" y="5280700"/>
              <a:ext cx="2616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s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2DE6AA5B-7EED-4B4A-843B-3E3F4211DF09}"/>
                </a:ext>
              </a:extLst>
            </p:cNvPr>
            <p:cNvSpPr txBox="1"/>
            <p:nvPr/>
          </p:nvSpPr>
          <p:spPr>
            <a:xfrm>
              <a:off x="7366752" y="4649199"/>
              <a:ext cx="2616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c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958CFA6F-8CA1-40A8-ADD7-4A0BE40C037B}"/>
                </a:ext>
              </a:extLst>
            </p:cNvPr>
            <p:cNvSpPr txBox="1"/>
            <p:nvPr/>
          </p:nvSpPr>
          <p:spPr>
            <a:xfrm>
              <a:off x="8037904" y="5292295"/>
              <a:ext cx="23596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t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84A17B63-422D-4CBE-848C-CD268C91D477}"/>
                </a:ext>
              </a:extLst>
            </p:cNvPr>
            <p:cNvSpPr txBox="1"/>
            <p:nvPr/>
          </p:nvSpPr>
          <p:spPr>
            <a:xfrm>
              <a:off x="6642717" y="5408094"/>
              <a:ext cx="24718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/>
                <a:t>5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B7014BF4-8AEA-4BD3-814A-C3BED48124C8}"/>
                </a:ext>
              </a:extLst>
            </p:cNvPr>
            <p:cNvSpPr txBox="1"/>
            <p:nvPr/>
          </p:nvSpPr>
          <p:spPr>
            <a:xfrm>
              <a:off x="5540121" y="4995433"/>
              <a:ext cx="309700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/>
                <a:t>10</a:t>
              </a:r>
            </a:p>
          </p:txBody>
        </p:sp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27C64AEB-00FF-49ED-AD63-E56069710A5E}"/>
                </a:ext>
              </a:extLst>
            </p:cNvPr>
            <p:cNvSpPr/>
            <p:nvPr/>
          </p:nvSpPr>
          <p:spPr>
            <a:xfrm>
              <a:off x="7407573" y="4885876"/>
              <a:ext cx="119641" cy="11109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Oval 88">
              <a:extLst>
                <a:ext uri="{FF2B5EF4-FFF2-40B4-BE49-F238E27FC236}">
                  <a16:creationId xmlns:a16="http://schemas.microsoft.com/office/drawing/2014/main" id="{F66D0066-DF6A-4EE7-B7CA-04FB2D613040}"/>
                </a:ext>
              </a:extLst>
            </p:cNvPr>
            <p:cNvSpPr/>
            <p:nvPr/>
          </p:nvSpPr>
          <p:spPr>
            <a:xfrm>
              <a:off x="6713616" y="4885876"/>
              <a:ext cx="119641" cy="11109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0" name="Straight Arrow Connector 89">
              <a:extLst>
                <a:ext uri="{FF2B5EF4-FFF2-40B4-BE49-F238E27FC236}">
                  <a16:creationId xmlns:a16="http://schemas.microsoft.com/office/drawing/2014/main" id="{695D5130-EE49-475D-B0E0-B22A486B6FCD}"/>
                </a:ext>
              </a:extLst>
            </p:cNvPr>
            <p:cNvCxnSpPr>
              <a:cxnSpLocks/>
              <a:endCxn id="88" idx="2"/>
            </p:cNvCxnSpPr>
            <p:nvPr/>
          </p:nvCxnSpPr>
          <p:spPr>
            <a:xfrm>
              <a:off x="6865248" y="4941377"/>
              <a:ext cx="542325" cy="47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Arrow Connector 90">
              <a:extLst>
                <a:ext uri="{FF2B5EF4-FFF2-40B4-BE49-F238E27FC236}">
                  <a16:creationId xmlns:a16="http://schemas.microsoft.com/office/drawing/2014/main" id="{8D97478E-6690-4168-B102-C066BFC514C8}"/>
                </a:ext>
              </a:extLst>
            </p:cNvPr>
            <p:cNvCxnSpPr>
              <a:cxnSpLocks/>
              <a:endCxn id="61" idx="0"/>
            </p:cNvCxnSpPr>
            <p:nvPr/>
          </p:nvCxnSpPr>
          <p:spPr>
            <a:xfrm>
              <a:off x="7527214" y="4981745"/>
              <a:ext cx="450870" cy="408717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263A2490-E030-4885-9662-446E471F10DA}"/>
                </a:ext>
              </a:extLst>
            </p:cNvPr>
            <p:cNvSpPr txBox="1"/>
            <p:nvPr/>
          </p:nvSpPr>
          <p:spPr>
            <a:xfrm>
              <a:off x="6642717" y="4650008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b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785A2A34-E19B-4DFD-BC7E-D851AF23B588}"/>
                </a:ext>
              </a:extLst>
            </p:cNvPr>
            <p:cNvSpPr txBox="1"/>
            <p:nvPr/>
          </p:nvSpPr>
          <p:spPr>
            <a:xfrm>
              <a:off x="5966346" y="4636628"/>
              <a:ext cx="26481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a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80D2DD4C-E825-47B2-AFE4-231DD9095A46}"/>
                </a:ext>
              </a:extLst>
            </p:cNvPr>
            <p:cNvSpPr txBox="1"/>
            <p:nvPr/>
          </p:nvSpPr>
          <p:spPr>
            <a:xfrm>
              <a:off x="6255588" y="4749824"/>
              <a:ext cx="24718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/>
                <a:t>6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203F7898-975A-4AC5-ABD5-855D1CC2B155}"/>
                </a:ext>
              </a:extLst>
            </p:cNvPr>
            <p:cNvSpPr txBox="1"/>
            <p:nvPr/>
          </p:nvSpPr>
          <p:spPr>
            <a:xfrm>
              <a:off x="6968620" y="4743772"/>
              <a:ext cx="24718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/>
                <a:t>5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5AA7A105-C224-4EF6-96A3-63D32BFE8B5D}"/>
                </a:ext>
              </a:extLst>
            </p:cNvPr>
            <p:cNvSpPr txBox="1"/>
            <p:nvPr/>
          </p:nvSpPr>
          <p:spPr>
            <a:xfrm>
              <a:off x="7683236" y="4991581"/>
              <a:ext cx="38629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dirty="0"/>
                <a:t>-20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21B56735-6B47-47B8-A983-647153A2FC01}"/>
                </a:ext>
              </a:extLst>
            </p:cNvPr>
            <p:cNvSpPr txBox="1"/>
            <p:nvPr/>
          </p:nvSpPr>
          <p:spPr>
            <a:xfrm>
              <a:off x="5389400" y="5471022"/>
              <a:ext cx="24718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rgbClr val="FF0000"/>
                  </a:solidFill>
                </a:rPr>
                <a:t>0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95FA62C9-20B0-4EFD-A79B-F973D0D8A49B}"/>
                </a:ext>
              </a:extLst>
            </p:cNvPr>
            <p:cNvSpPr txBox="1"/>
            <p:nvPr/>
          </p:nvSpPr>
          <p:spPr>
            <a:xfrm>
              <a:off x="7814855" y="5464985"/>
              <a:ext cx="288862" cy="2308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rgbClr val="FF0000"/>
                  </a:solidFill>
                </a:rPr>
                <a:t>∞</a:t>
              </a: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06666635-3096-434C-B4AF-4FE035C7F593}"/>
                </a:ext>
              </a:extLst>
            </p:cNvPr>
            <p:cNvSpPr txBox="1"/>
            <p:nvPr/>
          </p:nvSpPr>
          <p:spPr>
            <a:xfrm>
              <a:off x="7302932" y="4951351"/>
              <a:ext cx="288862" cy="2308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rgbClr val="FF0000"/>
                  </a:solidFill>
                </a:rPr>
                <a:t>∞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37AC74EA-82E7-4732-A647-B73BD1AA8A1D}"/>
                </a:ext>
              </a:extLst>
            </p:cNvPr>
            <p:cNvSpPr txBox="1"/>
            <p:nvPr/>
          </p:nvSpPr>
          <p:spPr>
            <a:xfrm>
              <a:off x="6633724" y="4949757"/>
              <a:ext cx="288862" cy="2308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rgbClr val="FF0000"/>
                  </a:solidFill>
                </a:rPr>
                <a:t>∞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0B3051EF-CED0-40AD-8D91-F8777E7CF090}"/>
                </a:ext>
              </a:extLst>
            </p:cNvPr>
            <p:cNvSpPr txBox="1"/>
            <p:nvPr/>
          </p:nvSpPr>
          <p:spPr>
            <a:xfrm>
              <a:off x="5924593" y="4972507"/>
              <a:ext cx="288862" cy="2308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rgbClr val="FF0000"/>
                  </a:solidFill>
                </a:rPr>
                <a:t>∞</a:t>
              </a:r>
            </a:p>
          </p:txBody>
        </p:sp>
      </p:grpSp>
      <p:sp>
        <p:nvSpPr>
          <p:cNvPr id="103" name="Rectangle 3">
            <a:extLst>
              <a:ext uri="{FF2B5EF4-FFF2-40B4-BE49-F238E27FC236}">
                <a16:creationId xmlns:a16="http://schemas.microsoft.com/office/drawing/2014/main" id="{823E2DBC-4754-46F2-9082-943564B181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1504" y="1902636"/>
            <a:ext cx="3236702" cy="209679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Bellman-Ford(G, s, t)</a:t>
            </a:r>
          </a:p>
          <a:p>
            <a:pPr marL="0" indent="0">
              <a:buNone/>
            </a:pPr>
            <a:r>
              <a:rPr lang="en-US" altLang="en-US" sz="1200" dirty="0"/>
              <a:t>1. for (v=1; </a:t>
            </a:r>
            <a:r>
              <a:rPr lang="en-US" altLang="en-US" sz="1200" dirty="0" err="1"/>
              <a:t>v≤n</a:t>
            </a:r>
            <a:r>
              <a:rPr lang="en-US" altLang="en-US" sz="1200" dirty="0"/>
              <a:t>; v++) </a:t>
            </a:r>
            <a:r>
              <a:rPr lang="en-US" sz="1200" dirty="0" err="1"/>
              <a:t>dist</a:t>
            </a:r>
            <a:r>
              <a:rPr lang="en-US" sz="1200" dirty="0"/>
              <a:t>[v] = ∞;</a:t>
            </a:r>
          </a:p>
          <a:p>
            <a:pPr marL="0" indent="0">
              <a:buNone/>
            </a:pPr>
            <a:r>
              <a:rPr lang="en-US" sz="1200" dirty="0"/>
              <a:t>2. </a:t>
            </a:r>
            <a:r>
              <a:rPr lang="en-US" sz="1200" dirty="0" err="1"/>
              <a:t>dist</a:t>
            </a:r>
            <a:r>
              <a:rPr lang="en-US" sz="1200" dirty="0"/>
              <a:t>[s] = 0;</a:t>
            </a:r>
          </a:p>
          <a:p>
            <a:pPr marL="0" indent="0">
              <a:buNone/>
            </a:pPr>
            <a:r>
              <a:rPr lang="en-US" altLang="en-US" sz="1200" dirty="0"/>
              <a:t>3. </a:t>
            </a:r>
            <a:r>
              <a:rPr lang="en-US" altLang="en-US" sz="1200" dirty="0">
                <a:solidFill>
                  <a:srgbClr val="FF0000"/>
                </a:solidFill>
              </a:rPr>
              <a:t>loop until no change</a:t>
            </a:r>
          </a:p>
          <a:p>
            <a:pPr marL="0" indent="0">
              <a:buNone/>
            </a:pPr>
            <a:r>
              <a:rPr lang="en-US" altLang="en-US" sz="1200" dirty="0"/>
              <a:t>      </a:t>
            </a:r>
            <a:r>
              <a:rPr lang="en-US" altLang="en-US" sz="1200" dirty="0">
                <a:solidFill>
                  <a:srgbClr val="FF0000"/>
                </a:solidFill>
              </a:rPr>
              <a:t>for (each edge [v, w])</a:t>
            </a:r>
          </a:p>
          <a:p>
            <a:pPr marL="0" indent="0">
              <a:buNone/>
            </a:pPr>
            <a:r>
              <a:rPr lang="en-US" altLang="en-US" sz="1200" dirty="0"/>
              <a:t>         if (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&gt;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[v] +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(v, w))   </a:t>
            </a:r>
          </a:p>
          <a:p>
            <a:pPr marL="0" indent="0">
              <a:buNone/>
            </a:pPr>
            <a:r>
              <a:rPr lang="en-US" altLang="en-US" sz="1200" dirty="0"/>
              <a:t>                 dad[w] = v;</a:t>
            </a:r>
          </a:p>
          <a:p>
            <a:pPr marL="0" indent="0">
              <a:buNone/>
            </a:pPr>
            <a:r>
              <a:rPr lang="en-US" altLang="en-US" sz="1200" dirty="0"/>
              <a:t>                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=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[v] +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(v, w);</a:t>
            </a:r>
          </a:p>
          <a:p>
            <a:pPr marL="0" indent="0">
              <a:buNone/>
            </a:pPr>
            <a:r>
              <a:rPr lang="en-US" altLang="en-US" sz="1200" dirty="0"/>
              <a:t>4 The array dad[1..n] gives the path from s.         </a:t>
            </a:r>
          </a:p>
        </p:txBody>
      </p:sp>
      <p:sp>
        <p:nvSpPr>
          <p:cNvPr id="37" name="Rectangle 3">
            <a:extLst>
              <a:ext uri="{FF2B5EF4-FFF2-40B4-BE49-F238E27FC236}">
                <a16:creationId xmlns:a16="http://schemas.microsoft.com/office/drawing/2014/main" id="{9D168012-30AB-41D5-9EDC-8C347BE11F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666" y="921658"/>
            <a:ext cx="7850667" cy="379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Problem.</a:t>
            </a:r>
            <a:r>
              <a:rPr lang="en-US" altLang="en-US" sz="1800" dirty="0"/>
              <a:t> Solving the Shortest Path Problem on graphs with negative edges. </a:t>
            </a:r>
          </a:p>
          <a:p>
            <a:pPr marL="0" indent="0">
              <a:buNone/>
            </a:pPr>
            <a:endParaRPr lang="en-US" altLang="en-US" sz="1800" dirty="0"/>
          </a:p>
        </p:txBody>
      </p:sp>
      <p:sp>
        <p:nvSpPr>
          <p:cNvPr id="38" name="Rectangle 3">
            <a:extLst>
              <a:ext uri="{FF2B5EF4-FFF2-40B4-BE49-F238E27FC236}">
                <a16:creationId xmlns:a16="http://schemas.microsoft.com/office/drawing/2014/main" id="{F1D1CE86-4A31-46AA-94F1-B4FC501B3E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5090" y="1290295"/>
            <a:ext cx="7374537" cy="37996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The problem is meaningful only for directed graphs with no negative cycles.</a:t>
            </a:r>
          </a:p>
        </p:txBody>
      </p:sp>
    </p:spTree>
    <p:extLst>
      <p:ext uri="{BB962C8B-B14F-4D97-AF65-F5344CB8AC3E}">
        <p14:creationId xmlns:p14="http://schemas.microsoft.com/office/powerpoint/2010/main" val="10761822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754864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Single-Source Shortest Path Problem</a:t>
            </a:r>
          </a:p>
        </p:txBody>
      </p:sp>
      <p:sp>
        <p:nvSpPr>
          <p:cNvPr id="110" name="Rectangle 3">
            <a:extLst>
              <a:ext uri="{FF2B5EF4-FFF2-40B4-BE49-F238E27FC236}">
                <a16:creationId xmlns:a16="http://schemas.microsoft.com/office/drawing/2014/main" id="{68FCA5B6-E02E-4676-B6B9-F36F23EF21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2474" y="1909466"/>
            <a:ext cx="4301994" cy="337493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How many times does step 3 have to iterate?</a:t>
            </a:r>
          </a:p>
        </p:txBody>
      </p:sp>
      <p:sp>
        <p:nvSpPr>
          <p:cNvPr id="24" name="Rectangle 3">
            <a:extLst>
              <a:ext uri="{FF2B5EF4-FFF2-40B4-BE49-F238E27FC236}">
                <a16:creationId xmlns:a16="http://schemas.microsoft.com/office/drawing/2014/main" id="{998477EC-34C0-4B37-8F04-194C224E65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1362" y="2358183"/>
            <a:ext cx="4353106" cy="1317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Theorem.</a:t>
            </a:r>
            <a:r>
              <a:rPr lang="en-US" altLang="en-US" sz="1600" dirty="0"/>
              <a:t> If there is no negative cycles in the graph G, then for a vertex v to which a shortest path from s consists of k edges, after at most k iterations of step 3, </a:t>
            </a:r>
            <a:r>
              <a:rPr lang="en-US" altLang="en-US" sz="1600" dirty="0" err="1"/>
              <a:t>dist</a:t>
            </a:r>
            <a:r>
              <a:rPr lang="en-US" altLang="en-US" sz="1600" dirty="0"/>
              <a:t>[v] becomes the length of the shortest path from s to v.  </a:t>
            </a:r>
          </a:p>
        </p:txBody>
      </p:sp>
      <p:sp>
        <p:nvSpPr>
          <p:cNvPr id="42" name="Rectangle 3">
            <a:extLst>
              <a:ext uri="{FF2B5EF4-FFF2-40B4-BE49-F238E27FC236}">
                <a16:creationId xmlns:a16="http://schemas.microsoft.com/office/drawing/2014/main" id="{1E2B3942-06E5-4EC2-9386-FD04071E0B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9766" y="4242283"/>
            <a:ext cx="1670089" cy="379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Is this working?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2A15D3A-14DA-4D53-8F02-3A00130D19C6}"/>
              </a:ext>
            </a:extLst>
          </p:cNvPr>
          <p:cNvGrpSpPr/>
          <p:nvPr/>
        </p:nvGrpSpPr>
        <p:grpSpPr>
          <a:xfrm>
            <a:off x="932932" y="3915430"/>
            <a:ext cx="3107862" cy="1065226"/>
            <a:chOff x="5191652" y="4636628"/>
            <a:chExt cx="3107862" cy="1065226"/>
          </a:xfrm>
        </p:grpSpPr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7BE313AA-7A46-40BC-B9C2-7DEA3BB76641}"/>
                </a:ext>
              </a:extLst>
            </p:cNvPr>
            <p:cNvSpPr/>
            <p:nvPr/>
          </p:nvSpPr>
          <p:spPr>
            <a:xfrm>
              <a:off x="5453691" y="5363653"/>
              <a:ext cx="119641" cy="11109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B79B152A-D2D5-49D4-B6DD-C6812A39DE5D}"/>
                </a:ext>
              </a:extLst>
            </p:cNvPr>
            <p:cNvSpPr/>
            <p:nvPr/>
          </p:nvSpPr>
          <p:spPr>
            <a:xfrm>
              <a:off x="7918263" y="5390462"/>
              <a:ext cx="119641" cy="11109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1480B7B6-7DB3-4AFE-A2E7-F0BC9ABC454E}"/>
                </a:ext>
              </a:extLst>
            </p:cNvPr>
            <p:cNvSpPr/>
            <p:nvPr/>
          </p:nvSpPr>
          <p:spPr>
            <a:xfrm>
              <a:off x="5996003" y="4885830"/>
              <a:ext cx="119641" cy="11109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id="{A9508982-0196-494D-B849-7DFA809871C8}"/>
                </a:ext>
              </a:extLst>
            </p:cNvPr>
            <p:cNvCxnSpPr>
              <a:cxnSpLocks/>
              <a:endCxn id="47" idx="3"/>
            </p:cNvCxnSpPr>
            <p:nvPr/>
          </p:nvCxnSpPr>
          <p:spPr>
            <a:xfrm flipV="1">
              <a:off x="5555811" y="4980656"/>
              <a:ext cx="457713" cy="39460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Arrow Connector 50">
              <a:extLst>
                <a:ext uri="{FF2B5EF4-FFF2-40B4-BE49-F238E27FC236}">
                  <a16:creationId xmlns:a16="http://schemas.microsoft.com/office/drawing/2014/main" id="{9A300572-EE47-4F9B-8C38-87F3FAB9DA06}"/>
                </a:ext>
              </a:extLst>
            </p:cNvPr>
            <p:cNvCxnSpPr>
              <a:cxnSpLocks/>
              <a:endCxn id="63" idx="2"/>
            </p:cNvCxnSpPr>
            <p:nvPr/>
          </p:nvCxnSpPr>
          <p:spPr>
            <a:xfrm flipV="1">
              <a:off x="6112621" y="4941424"/>
              <a:ext cx="600995" cy="1666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2F3EADED-1CDA-4229-80E6-63219B004077}"/>
                </a:ext>
              </a:extLst>
            </p:cNvPr>
            <p:cNvSpPr txBox="1"/>
            <p:nvPr/>
          </p:nvSpPr>
          <p:spPr>
            <a:xfrm>
              <a:off x="5191652" y="5280700"/>
              <a:ext cx="2616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s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294DF3C4-2284-4B16-ACFF-B45E4880DE3A}"/>
                </a:ext>
              </a:extLst>
            </p:cNvPr>
            <p:cNvSpPr txBox="1"/>
            <p:nvPr/>
          </p:nvSpPr>
          <p:spPr>
            <a:xfrm>
              <a:off x="7366752" y="4649199"/>
              <a:ext cx="2616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c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B651E98B-8440-4CB3-92CA-0142B1CE6EAE}"/>
                </a:ext>
              </a:extLst>
            </p:cNvPr>
            <p:cNvSpPr txBox="1"/>
            <p:nvPr/>
          </p:nvSpPr>
          <p:spPr>
            <a:xfrm>
              <a:off x="8037904" y="5292295"/>
              <a:ext cx="2616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v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B6B45C9F-A6A9-4EA8-9B3A-05C4CD394AEE}"/>
                </a:ext>
              </a:extLst>
            </p:cNvPr>
            <p:cNvSpPr txBox="1"/>
            <p:nvPr/>
          </p:nvSpPr>
          <p:spPr>
            <a:xfrm>
              <a:off x="5540121" y="4995433"/>
              <a:ext cx="309700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/>
                <a:t>10</a:t>
              </a:r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35DF42C7-394E-4F74-9C3F-88E788352F04}"/>
                </a:ext>
              </a:extLst>
            </p:cNvPr>
            <p:cNvSpPr/>
            <p:nvPr/>
          </p:nvSpPr>
          <p:spPr>
            <a:xfrm>
              <a:off x="7407573" y="4885876"/>
              <a:ext cx="119641" cy="11109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48718E3C-AFF5-42A8-B81C-816B8DE8660A}"/>
                </a:ext>
              </a:extLst>
            </p:cNvPr>
            <p:cNvSpPr/>
            <p:nvPr/>
          </p:nvSpPr>
          <p:spPr>
            <a:xfrm>
              <a:off x="6713616" y="4885876"/>
              <a:ext cx="119641" cy="11109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4" name="Straight Arrow Connector 63">
              <a:extLst>
                <a:ext uri="{FF2B5EF4-FFF2-40B4-BE49-F238E27FC236}">
                  <a16:creationId xmlns:a16="http://schemas.microsoft.com/office/drawing/2014/main" id="{8A072171-63AC-41B9-9758-50C8062DAE50}"/>
                </a:ext>
              </a:extLst>
            </p:cNvPr>
            <p:cNvCxnSpPr>
              <a:cxnSpLocks/>
              <a:endCxn id="62" idx="2"/>
            </p:cNvCxnSpPr>
            <p:nvPr/>
          </p:nvCxnSpPr>
          <p:spPr>
            <a:xfrm>
              <a:off x="6865248" y="4941377"/>
              <a:ext cx="542325" cy="47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Arrow Connector 64">
              <a:extLst>
                <a:ext uri="{FF2B5EF4-FFF2-40B4-BE49-F238E27FC236}">
                  <a16:creationId xmlns:a16="http://schemas.microsoft.com/office/drawing/2014/main" id="{97BE970D-F27D-4AC4-821B-73916331C313}"/>
                </a:ext>
              </a:extLst>
            </p:cNvPr>
            <p:cNvCxnSpPr>
              <a:cxnSpLocks/>
              <a:endCxn id="45" idx="0"/>
            </p:cNvCxnSpPr>
            <p:nvPr/>
          </p:nvCxnSpPr>
          <p:spPr>
            <a:xfrm>
              <a:off x="7527214" y="4981745"/>
              <a:ext cx="450870" cy="408717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B88D18F0-59BD-4E33-8E2E-4B0EC1601037}"/>
                </a:ext>
              </a:extLst>
            </p:cNvPr>
            <p:cNvSpPr txBox="1"/>
            <p:nvPr/>
          </p:nvSpPr>
          <p:spPr>
            <a:xfrm>
              <a:off x="6642717" y="4650008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b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1853CAC4-D466-480A-8729-8F37CFA89F8F}"/>
                </a:ext>
              </a:extLst>
            </p:cNvPr>
            <p:cNvSpPr txBox="1"/>
            <p:nvPr/>
          </p:nvSpPr>
          <p:spPr>
            <a:xfrm>
              <a:off x="5966346" y="4636628"/>
              <a:ext cx="26481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a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C33C1D3D-003B-4DD5-BBAC-C17002C8872E}"/>
                </a:ext>
              </a:extLst>
            </p:cNvPr>
            <p:cNvSpPr txBox="1"/>
            <p:nvPr/>
          </p:nvSpPr>
          <p:spPr>
            <a:xfrm>
              <a:off x="6255588" y="4749824"/>
              <a:ext cx="24718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/>
                <a:t>6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AD0B77C5-5FB7-483F-948E-9C30FB42A64B}"/>
                </a:ext>
              </a:extLst>
            </p:cNvPr>
            <p:cNvSpPr txBox="1"/>
            <p:nvPr/>
          </p:nvSpPr>
          <p:spPr>
            <a:xfrm>
              <a:off x="6968620" y="4743772"/>
              <a:ext cx="24718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/>
                <a:t>5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1BF9D246-4227-4A5D-A5D6-EE06F4E23518}"/>
                </a:ext>
              </a:extLst>
            </p:cNvPr>
            <p:cNvSpPr txBox="1"/>
            <p:nvPr/>
          </p:nvSpPr>
          <p:spPr>
            <a:xfrm>
              <a:off x="7683236" y="4991581"/>
              <a:ext cx="38629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dirty="0"/>
                <a:t>-20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C9BCDD01-9443-4215-9637-A48D236119EA}"/>
                </a:ext>
              </a:extLst>
            </p:cNvPr>
            <p:cNvSpPr txBox="1"/>
            <p:nvPr/>
          </p:nvSpPr>
          <p:spPr>
            <a:xfrm>
              <a:off x="5389400" y="5471022"/>
              <a:ext cx="24718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rgbClr val="FF0000"/>
                  </a:solidFill>
                </a:rPr>
                <a:t>0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CAE41C65-7BA8-4C8A-BF8E-4092762E32CB}"/>
                </a:ext>
              </a:extLst>
            </p:cNvPr>
            <p:cNvSpPr txBox="1"/>
            <p:nvPr/>
          </p:nvSpPr>
          <p:spPr>
            <a:xfrm>
              <a:off x="7814855" y="5464985"/>
              <a:ext cx="288862" cy="2308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rgbClr val="FF0000"/>
                  </a:solidFill>
                </a:rPr>
                <a:t>∞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009C7AE1-A6B5-43A8-85C1-CD6FD27051F5}"/>
                </a:ext>
              </a:extLst>
            </p:cNvPr>
            <p:cNvSpPr txBox="1"/>
            <p:nvPr/>
          </p:nvSpPr>
          <p:spPr>
            <a:xfrm>
              <a:off x="7302932" y="4951351"/>
              <a:ext cx="288862" cy="2308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rgbClr val="FF0000"/>
                  </a:solidFill>
                </a:rPr>
                <a:t>∞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395E1BA9-CE30-4B23-AEB2-4E80F106F1F4}"/>
                </a:ext>
              </a:extLst>
            </p:cNvPr>
            <p:cNvSpPr txBox="1"/>
            <p:nvPr/>
          </p:nvSpPr>
          <p:spPr>
            <a:xfrm>
              <a:off x="6633724" y="4949757"/>
              <a:ext cx="288862" cy="2308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rgbClr val="FF0000"/>
                  </a:solidFill>
                </a:rPr>
                <a:t>∞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363EEA6E-DF08-4160-A775-F94B566BB2EA}"/>
                </a:ext>
              </a:extLst>
            </p:cNvPr>
            <p:cNvSpPr txBox="1"/>
            <p:nvPr/>
          </p:nvSpPr>
          <p:spPr>
            <a:xfrm>
              <a:off x="5924593" y="4972507"/>
              <a:ext cx="288862" cy="2308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rgbClr val="FF0000"/>
                  </a:solidFill>
                </a:rPr>
                <a:t>∞</a:t>
              </a:r>
            </a:p>
          </p:txBody>
        </p:sp>
      </p:grpSp>
      <p:sp>
        <p:nvSpPr>
          <p:cNvPr id="76" name="Rectangle 3">
            <a:extLst>
              <a:ext uri="{FF2B5EF4-FFF2-40B4-BE49-F238E27FC236}">
                <a16:creationId xmlns:a16="http://schemas.microsoft.com/office/drawing/2014/main" id="{F09741FA-5EF6-4FA9-856C-EA1C88B19F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11398" y="5762544"/>
            <a:ext cx="3611309" cy="337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Heavily depends on the order of the edges!</a:t>
            </a:r>
          </a:p>
          <a:p>
            <a:pPr marL="0" indent="0">
              <a:buNone/>
            </a:pPr>
            <a:endParaRPr lang="en-US" altLang="en-US" sz="1400" dirty="0"/>
          </a:p>
        </p:txBody>
      </p:sp>
      <p:sp>
        <p:nvSpPr>
          <p:cNvPr id="78" name="Rectangle 3">
            <a:extLst>
              <a:ext uri="{FF2B5EF4-FFF2-40B4-BE49-F238E27FC236}">
                <a16:creationId xmlns:a16="http://schemas.microsoft.com/office/drawing/2014/main" id="{3248EFA9-5683-4055-889B-40D4170FCD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11397" y="6131871"/>
            <a:ext cx="3611309" cy="337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Keep improving whenever it is possible?</a:t>
            </a:r>
          </a:p>
          <a:p>
            <a:pPr marL="0" indent="0">
              <a:buNone/>
            </a:pPr>
            <a:endParaRPr lang="en-US" altLang="en-US" sz="1400" dirty="0">
              <a:solidFill>
                <a:srgbClr val="FF0000"/>
              </a:solidFill>
            </a:endParaRPr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26B2BCFE-94AF-442C-BCEB-1E2B571B0229}"/>
              </a:ext>
            </a:extLst>
          </p:cNvPr>
          <p:cNvGrpSpPr/>
          <p:nvPr/>
        </p:nvGrpSpPr>
        <p:grpSpPr>
          <a:xfrm>
            <a:off x="5191652" y="4636628"/>
            <a:ext cx="3082214" cy="1065226"/>
            <a:chOff x="5191652" y="4636628"/>
            <a:chExt cx="3082214" cy="1065226"/>
          </a:xfrm>
        </p:grpSpPr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728B315D-828E-428A-ABAC-C1A25E14A8E3}"/>
                </a:ext>
              </a:extLst>
            </p:cNvPr>
            <p:cNvSpPr/>
            <p:nvPr/>
          </p:nvSpPr>
          <p:spPr>
            <a:xfrm>
              <a:off x="5453691" y="5363653"/>
              <a:ext cx="119641" cy="11109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E9B53DFD-2727-429B-A1D5-08430025B972}"/>
                </a:ext>
              </a:extLst>
            </p:cNvPr>
            <p:cNvSpPr/>
            <p:nvPr/>
          </p:nvSpPr>
          <p:spPr>
            <a:xfrm>
              <a:off x="7918263" y="5390462"/>
              <a:ext cx="119641" cy="11109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2B5377C4-692B-4D70-B49E-0247C93989E4}"/>
                </a:ext>
              </a:extLst>
            </p:cNvPr>
            <p:cNvSpPr/>
            <p:nvPr/>
          </p:nvSpPr>
          <p:spPr>
            <a:xfrm>
              <a:off x="5996003" y="4885830"/>
              <a:ext cx="119641" cy="11109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0" name="Straight Arrow Connector 79">
              <a:extLst>
                <a:ext uri="{FF2B5EF4-FFF2-40B4-BE49-F238E27FC236}">
                  <a16:creationId xmlns:a16="http://schemas.microsoft.com/office/drawing/2014/main" id="{D75EA0EC-B178-455D-AF42-F5C1830C0BAF}"/>
                </a:ext>
              </a:extLst>
            </p:cNvPr>
            <p:cNvCxnSpPr>
              <a:cxnSpLocks/>
              <a:endCxn id="79" idx="3"/>
            </p:cNvCxnSpPr>
            <p:nvPr/>
          </p:nvCxnSpPr>
          <p:spPr>
            <a:xfrm flipV="1">
              <a:off x="5555811" y="4980656"/>
              <a:ext cx="457713" cy="39460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Arrow Connector 80">
              <a:extLst>
                <a:ext uri="{FF2B5EF4-FFF2-40B4-BE49-F238E27FC236}">
                  <a16:creationId xmlns:a16="http://schemas.microsoft.com/office/drawing/2014/main" id="{0827FC6E-4989-42AE-AAEF-5D7521E889F0}"/>
                </a:ext>
              </a:extLst>
            </p:cNvPr>
            <p:cNvCxnSpPr>
              <a:cxnSpLocks/>
              <a:endCxn id="89" idx="2"/>
            </p:cNvCxnSpPr>
            <p:nvPr/>
          </p:nvCxnSpPr>
          <p:spPr>
            <a:xfrm flipV="1">
              <a:off x="6112621" y="4941424"/>
              <a:ext cx="600995" cy="1666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Arrow Connector 81">
              <a:extLst>
                <a:ext uri="{FF2B5EF4-FFF2-40B4-BE49-F238E27FC236}">
                  <a16:creationId xmlns:a16="http://schemas.microsoft.com/office/drawing/2014/main" id="{DDCB7B18-C329-4CEB-83C4-24403D4ECB8E}"/>
                </a:ext>
              </a:extLst>
            </p:cNvPr>
            <p:cNvCxnSpPr>
              <a:stCxn id="60" idx="6"/>
              <a:endCxn id="61" idx="2"/>
            </p:cNvCxnSpPr>
            <p:nvPr/>
          </p:nvCxnSpPr>
          <p:spPr>
            <a:xfrm>
              <a:off x="5573332" y="5419201"/>
              <a:ext cx="2344931" cy="26809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14D7E4E4-A791-48E7-A349-D9AED1D58B34}"/>
                </a:ext>
              </a:extLst>
            </p:cNvPr>
            <p:cNvSpPr txBox="1"/>
            <p:nvPr/>
          </p:nvSpPr>
          <p:spPr>
            <a:xfrm>
              <a:off x="5191652" y="5280700"/>
              <a:ext cx="2616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s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2DE6AA5B-7EED-4B4A-843B-3E3F4211DF09}"/>
                </a:ext>
              </a:extLst>
            </p:cNvPr>
            <p:cNvSpPr txBox="1"/>
            <p:nvPr/>
          </p:nvSpPr>
          <p:spPr>
            <a:xfrm>
              <a:off x="7366752" y="4649199"/>
              <a:ext cx="2616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c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958CFA6F-8CA1-40A8-ADD7-4A0BE40C037B}"/>
                </a:ext>
              </a:extLst>
            </p:cNvPr>
            <p:cNvSpPr txBox="1"/>
            <p:nvPr/>
          </p:nvSpPr>
          <p:spPr>
            <a:xfrm>
              <a:off x="8037904" y="5292295"/>
              <a:ext cx="23596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t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84A17B63-422D-4CBE-848C-CD268C91D477}"/>
                </a:ext>
              </a:extLst>
            </p:cNvPr>
            <p:cNvSpPr txBox="1"/>
            <p:nvPr/>
          </p:nvSpPr>
          <p:spPr>
            <a:xfrm>
              <a:off x="6642717" y="5408094"/>
              <a:ext cx="24718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/>
                <a:t>5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B7014BF4-8AEA-4BD3-814A-C3BED48124C8}"/>
                </a:ext>
              </a:extLst>
            </p:cNvPr>
            <p:cNvSpPr txBox="1"/>
            <p:nvPr/>
          </p:nvSpPr>
          <p:spPr>
            <a:xfrm>
              <a:off x="5540121" y="4995433"/>
              <a:ext cx="309700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/>
                <a:t>10</a:t>
              </a:r>
            </a:p>
          </p:txBody>
        </p:sp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27C64AEB-00FF-49ED-AD63-E56069710A5E}"/>
                </a:ext>
              </a:extLst>
            </p:cNvPr>
            <p:cNvSpPr/>
            <p:nvPr/>
          </p:nvSpPr>
          <p:spPr>
            <a:xfrm>
              <a:off x="7407573" y="4885876"/>
              <a:ext cx="119641" cy="11109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Oval 88">
              <a:extLst>
                <a:ext uri="{FF2B5EF4-FFF2-40B4-BE49-F238E27FC236}">
                  <a16:creationId xmlns:a16="http://schemas.microsoft.com/office/drawing/2014/main" id="{F66D0066-DF6A-4EE7-B7CA-04FB2D613040}"/>
                </a:ext>
              </a:extLst>
            </p:cNvPr>
            <p:cNvSpPr/>
            <p:nvPr/>
          </p:nvSpPr>
          <p:spPr>
            <a:xfrm>
              <a:off x="6713616" y="4885876"/>
              <a:ext cx="119641" cy="11109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0" name="Straight Arrow Connector 89">
              <a:extLst>
                <a:ext uri="{FF2B5EF4-FFF2-40B4-BE49-F238E27FC236}">
                  <a16:creationId xmlns:a16="http://schemas.microsoft.com/office/drawing/2014/main" id="{695D5130-EE49-475D-B0E0-B22A486B6FCD}"/>
                </a:ext>
              </a:extLst>
            </p:cNvPr>
            <p:cNvCxnSpPr>
              <a:cxnSpLocks/>
              <a:endCxn id="88" idx="2"/>
            </p:cNvCxnSpPr>
            <p:nvPr/>
          </p:nvCxnSpPr>
          <p:spPr>
            <a:xfrm>
              <a:off x="6865248" y="4941377"/>
              <a:ext cx="542325" cy="47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Arrow Connector 90">
              <a:extLst>
                <a:ext uri="{FF2B5EF4-FFF2-40B4-BE49-F238E27FC236}">
                  <a16:creationId xmlns:a16="http://schemas.microsoft.com/office/drawing/2014/main" id="{8D97478E-6690-4168-B102-C066BFC514C8}"/>
                </a:ext>
              </a:extLst>
            </p:cNvPr>
            <p:cNvCxnSpPr>
              <a:cxnSpLocks/>
              <a:endCxn id="61" idx="0"/>
            </p:cNvCxnSpPr>
            <p:nvPr/>
          </p:nvCxnSpPr>
          <p:spPr>
            <a:xfrm>
              <a:off x="7527214" y="4981745"/>
              <a:ext cx="450870" cy="408717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263A2490-E030-4885-9662-446E471F10DA}"/>
                </a:ext>
              </a:extLst>
            </p:cNvPr>
            <p:cNvSpPr txBox="1"/>
            <p:nvPr/>
          </p:nvSpPr>
          <p:spPr>
            <a:xfrm>
              <a:off x="6642717" y="4650008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b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785A2A34-E19B-4DFD-BC7E-D851AF23B588}"/>
                </a:ext>
              </a:extLst>
            </p:cNvPr>
            <p:cNvSpPr txBox="1"/>
            <p:nvPr/>
          </p:nvSpPr>
          <p:spPr>
            <a:xfrm>
              <a:off x="5966346" y="4636628"/>
              <a:ext cx="26481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a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80D2DD4C-E825-47B2-AFE4-231DD9095A46}"/>
                </a:ext>
              </a:extLst>
            </p:cNvPr>
            <p:cNvSpPr txBox="1"/>
            <p:nvPr/>
          </p:nvSpPr>
          <p:spPr>
            <a:xfrm>
              <a:off x="6255588" y="4749824"/>
              <a:ext cx="24718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/>
                <a:t>6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203F7898-975A-4AC5-ABD5-855D1CC2B155}"/>
                </a:ext>
              </a:extLst>
            </p:cNvPr>
            <p:cNvSpPr txBox="1"/>
            <p:nvPr/>
          </p:nvSpPr>
          <p:spPr>
            <a:xfrm>
              <a:off x="6968620" y="4743772"/>
              <a:ext cx="24718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/>
                <a:t>5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5AA7A105-C224-4EF6-96A3-63D32BFE8B5D}"/>
                </a:ext>
              </a:extLst>
            </p:cNvPr>
            <p:cNvSpPr txBox="1"/>
            <p:nvPr/>
          </p:nvSpPr>
          <p:spPr>
            <a:xfrm>
              <a:off x="7683236" y="4991581"/>
              <a:ext cx="38629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dirty="0"/>
                <a:t>-20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21B56735-6B47-47B8-A983-647153A2FC01}"/>
                </a:ext>
              </a:extLst>
            </p:cNvPr>
            <p:cNvSpPr txBox="1"/>
            <p:nvPr/>
          </p:nvSpPr>
          <p:spPr>
            <a:xfrm>
              <a:off x="5389400" y="5471022"/>
              <a:ext cx="24718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rgbClr val="FF0000"/>
                  </a:solidFill>
                </a:rPr>
                <a:t>0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95FA62C9-20B0-4EFD-A79B-F973D0D8A49B}"/>
                </a:ext>
              </a:extLst>
            </p:cNvPr>
            <p:cNvSpPr txBox="1"/>
            <p:nvPr/>
          </p:nvSpPr>
          <p:spPr>
            <a:xfrm>
              <a:off x="7814855" y="5464985"/>
              <a:ext cx="288862" cy="2308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rgbClr val="FF0000"/>
                  </a:solidFill>
                </a:rPr>
                <a:t>∞</a:t>
              </a: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06666635-3096-434C-B4AF-4FE035C7F593}"/>
                </a:ext>
              </a:extLst>
            </p:cNvPr>
            <p:cNvSpPr txBox="1"/>
            <p:nvPr/>
          </p:nvSpPr>
          <p:spPr>
            <a:xfrm>
              <a:off x="7302932" y="4951351"/>
              <a:ext cx="288862" cy="2308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rgbClr val="FF0000"/>
                  </a:solidFill>
                </a:rPr>
                <a:t>∞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37AC74EA-82E7-4732-A647-B73BD1AA8A1D}"/>
                </a:ext>
              </a:extLst>
            </p:cNvPr>
            <p:cNvSpPr txBox="1"/>
            <p:nvPr/>
          </p:nvSpPr>
          <p:spPr>
            <a:xfrm>
              <a:off x="6633724" y="4949757"/>
              <a:ext cx="288862" cy="2308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rgbClr val="FF0000"/>
                  </a:solidFill>
                </a:rPr>
                <a:t>∞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0B3051EF-CED0-40AD-8D91-F8777E7CF090}"/>
                </a:ext>
              </a:extLst>
            </p:cNvPr>
            <p:cNvSpPr txBox="1"/>
            <p:nvPr/>
          </p:nvSpPr>
          <p:spPr>
            <a:xfrm>
              <a:off x="5924593" y="4972507"/>
              <a:ext cx="288862" cy="2308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rgbClr val="FF0000"/>
                  </a:solidFill>
                </a:rPr>
                <a:t>∞</a:t>
              </a:r>
            </a:p>
          </p:txBody>
        </p:sp>
      </p:grpSp>
      <p:sp>
        <p:nvSpPr>
          <p:cNvPr id="102" name="Rectangle 3">
            <a:extLst>
              <a:ext uri="{FF2B5EF4-FFF2-40B4-BE49-F238E27FC236}">
                <a16:creationId xmlns:a16="http://schemas.microsoft.com/office/drawing/2014/main" id="{D1934270-D830-4E6A-9129-FF20294862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7468" y="3835612"/>
            <a:ext cx="817472" cy="379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Proof.</a:t>
            </a:r>
            <a:endParaRPr lang="en-US" altLang="en-US" sz="1600" dirty="0"/>
          </a:p>
          <a:p>
            <a:pPr marL="0" indent="0">
              <a:buNone/>
            </a:pPr>
            <a:endParaRPr lang="en-US" altLang="en-US" sz="1600" dirty="0"/>
          </a:p>
        </p:txBody>
      </p:sp>
      <p:sp>
        <p:nvSpPr>
          <p:cNvPr id="104" name="Rectangle 3">
            <a:extLst>
              <a:ext uri="{FF2B5EF4-FFF2-40B4-BE49-F238E27FC236}">
                <a16:creationId xmlns:a16="http://schemas.microsoft.com/office/drawing/2014/main" id="{6F4EF7EE-0DDC-4172-836C-54155435EF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1504" y="1902636"/>
            <a:ext cx="3236702" cy="209679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Bellman-Ford(G, s, t)</a:t>
            </a:r>
          </a:p>
          <a:p>
            <a:pPr marL="0" indent="0">
              <a:buNone/>
            </a:pPr>
            <a:r>
              <a:rPr lang="en-US" altLang="en-US" sz="1200" dirty="0"/>
              <a:t>1. for (v=1; </a:t>
            </a:r>
            <a:r>
              <a:rPr lang="en-US" altLang="en-US" sz="1200" dirty="0" err="1"/>
              <a:t>v≤n</a:t>
            </a:r>
            <a:r>
              <a:rPr lang="en-US" altLang="en-US" sz="1200" dirty="0"/>
              <a:t>; v++) </a:t>
            </a:r>
            <a:r>
              <a:rPr lang="en-US" sz="1200" dirty="0" err="1"/>
              <a:t>dist</a:t>
            </a:r>
            <a:r>
              <a:rPr lang="en-US" sz="1200" dirty="0"/>
              <a:t>[v] = ∞;</a:t>
            </a:r>
          </a:p>
          <a:p>
            <a:pPr marL="0" indent="0">
              <a:buNone/>
            </a:pPr>
            <a:r>
              <a:rPr lang="en-US" sz="1200" dirty="0"/>
              <a:t>2. </a:t>
            </a:r>
            <a:r>
              <a:rPr lang="en-US" sz="1200" dirty="0" err="1"/>
              <a:t>dist</a:t>
            </a:r>
            <a:r>
              <a:rPr lang="en-US" sz="1200" dirty="0"/>
              <a:t>[s] = 0;</a:t>
            </a:r>
          </a:p>
          <a:p>
            <a:pPr marL="0" indent="0">
              <a:buNone/>
            </a:pPr>
            <a:r>
              <a:rPr lang="en-US" altLang="en-US" sz="1200" dirty="0"/>
              <a:t>3. </a:t>
            </a:r>
            <a:r>
              <a:rPr lang="en-US" altLang="en-US" sz="1200" dirty="0">
                <a:solidFill>
                  <a:srgbClr val="FF0000"/>
                </a:solidFill>
              </a:rPr>
              <a:t>loop until no change</a:t>
            </a:r>
          </a:p>
          <a:p>
            <a:pPr marL="0" indent="0">
              <a:buNone/>
            </a:pPr>
            <a:r>
              <a:rPr lang="en-US" altLang="en-US" sz="1200" dirty="0"/>
              <a:t>      </a:t>
            </a:r>
            <a:r>
              <a:rPr lang="en-US" altLang="en-US" sz="1200" dirty="0">
                <a:solidFill>
                  <a:srgbClr val="FF0000"/>
                </a:solidFill>
              </a:rPr>
              <a:t>for (each edge [v, w])</a:t>
            </a:r>
          </a:p>
          <a:p>
            <a:pPr marL="0" indent="0">
              <a:buNone/>
            </a:pPr>
            <a:r>
              <a:rPr lang="en-US" altLang="en-US" sz="1200" dirty="0"/>
              <a:t>         if (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&gt;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[v] +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(v, w))   </a:t>
            </a:r>
          </a:p>
          <a:p>
            <a:pPr marL="0" indent="0">
              <a:buNone/>
            </a:pPr>
            <a:r>
              <a:rPr lang="en-US" altLang="en-US" sz="1200" dirty="0"/>
              <a:t>                 dad[w] = v;</a:t>
            </a:r>
          </a:p>
          <a:p>
            <a:pPr marL="0" indent="0">
              <a:buNone/>
            </a:pPr>
            <a:r>
              <a:rPr lang="en-US" altLang="en-US" sz="1200" dirty="0"/>
              <a:t>                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=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[v] +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(v, w);</a:t>
            </a:r>
          </a:p>
          <a:p>
            <a:pPr marL="0" indent="0">
              <a:buNone/>
            </a:pPr>
            <a:r>
              <a:rPr lang="en-US" altLang="en-US" sz="1200" dirty="0"/>
              <a:t>4 The array dad[1..n] gives the path from s.         </a:t>
            </a:r>
          </a:p>
        </p:txBody>
      </p:sp>
      <p:sp>
        <p:nvSpPr>
          <p:cNvPr id="77" name="Rectangle 3">
            <a:extLst>
              <a:ext uri="{FF2B5EF4-FFF2-40B4-BE49-F238E27FC236}">
                <a16:creationId xmlns:a16="http://schemas.microsoft.com/office/drawing/2014/main" id="{7C3078F1-5161-4959-91AC-5814E4B21C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666" y="921658"/>
            <a:ext cx="7850667" cy="379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Problem.</a:t>
            </a:r>
            <a:r>
              <a:rPr lang="en-US" altLang="en-US" sz="1800" dirty="0"/>
              <a:t> Solving the Shortest Path Problem on graphs with negative edges. </a:t>
            </a:r>
          </a:p>
          <a:p>
            <a:pPr marL="0" indent="0">
              <a:buNone/>
            </a:pPr>
            <a:endParaRPr lang="en-US" altLang="en-US" sz="1800" dirty="0"/>
          </a:p>
        </p:txBody>
      </p:sp>
      <p:sp>
        <p:nvSpPr>
          <p:cNvPr id="103" name="Rectangle 3">
            <a:extLst>
              <a:ext uri="{FF2B5EF4-FFF2-40B4-BE49-F238E27FC236}">
                <a16:creationId xmlns:a16="http://schemas.microsoft.com/office/drawing/2014/main" id="{01EAFB33-3544-42C3-BF18-1B4DC2FA16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5090" y="1290295"/>
            <a:ext cx="7374537" cy="37996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The problem is meaningful only for directed graphs with no negative cycles.</a:t>
            </a:r>
          </a:p>
        </p:txBody>
      </p:sp>
    </p:spTree>
    <p:extLst>
      <p:ext uri="{BB962C8B-B14F-4D97-AF65-F5344CB8AC3E}">
        <p14:creationId xmlns:p14="http://schemas.microsoft.com/office/powerpoint/2010/main" val="1988676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754864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Single-Source Shortest Path Problem</a:t>
            </a:r>
          </a:p>
        </p:txBody>
      </p:sp>
      <p:sp>
        <p:nvSpPr>
          <p:cNvPr id="110" name="Rectangle 3">
            <a:extLst>
              <a:ext uri="{FF2B5EF4-FFF2-40B4-BE49-F238E27FC236}">
                <a16:creationId xmlns:a16="http://schemas.microsoft.com/office/drawing/2014/main" id="{68FCA5B6-E02E-4676-B6B9-F36F23EF21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2474" y="1909466"/>
            <a:ext cx="4301994" cy="337493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How many times does step 3 have to iterate?</a:t>
            </a:r>
          </a:p>
        </p:txBody>
      </p:sp>
      <p:sp>
        <p:nvSpPr>
          <p:cNvPr id="24" name="Rectangle 3">
            <a:extLst>
              <a:ext uri="{FF2B5EF4-FFF2-40B4-BE49-F238E27FC236}">
                <a16:creationId xmlns:a16="http://schemas.microsoft.com/office/drawing/2014/main" id="{998477EC-34C0-4B37-8F04-194C224E65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1362" y="2358183"/>
            <a:ext cx="4353106" cy="1317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Theorem.</a:t>
            </a:r>
            <a:r>
              <a:rPr lang="en-US" altLang="en-US" sz="1600" dirty="0"/>
              <a:t> If there is no negative cycles in the graph G, then for a vertex v to which a shortest path from s consists of k edges, after at most k iterations of step 3, </a:t>
            </a:r>
            <a:r>
              <a:rPr lang="en-US" altLang="en-US" sz="1600" dirty="0" err="1"/>
              <a:t>dist</a:t>
            </a:r>
            <a:r>
              <a:rPr lang="en-US" altLang="en-US" sz="1600" dirty="0"/>
              <a:t>[v] becomes the length of the shortest path from s to v.  </a:t>
            </a:r>
          </a:p>
        </p:txBody>
      </p:sp>
      <p:sp>
        <p:nvSpPr>
          <p:cNvPr id="42" name="Rectangle 3">
            <a:extLst>
              <a:ext uri="{FF2B5EF4-FFF2-40B4-BE49-F238E27FC236}">
                <a16:creationId xmlns:a16="http://schemas.microsoft.com/office/drawing/2014/main" id="{1E2B3942-06E5-4EC2-9386-FD04071E0B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9766" y="4242283"/>
            <a:ext cx="1670089" cy="379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Is this working?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2A15D3A-14DA-4D53-8F02-3A00130D19C6}"/>
              </a:ext>
            </a:extLst>
          </p:cNvPr>
          <p:cNvGrpSpPr/>
          <p:nvPr/>
        </p:nvGrpSpPr>
        <p:grpSpPr>
          <a:xfrm>
            <a:off x="932932" y="3915430"/>
            <a:ext cx="3107862" cy="1065226"/>
            <a:chOff x="5191652" y="4636628"/>
            <a:chExt cx="3107862" cy="1065226"/>
          </a:xfrm>
        </p:grpSpPr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7BE313AA-7A46-40BC-B9C2-7DEA3BB76641}"/>
                </a:ext>
              </a:extLst>
            </p:cNvPr>
            <p:cNvSpPr/>
            <p:nvPr/>
          </p:nvSpPr>
          <p:spPr>
            <a:xfrm>
              <a:off x="5453691" y="5363653"/>
              <a:ext cx="119641" cy="11109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B79B152A-D2D5-49D4-B6DD-C6812A39DE5D}"/>
                </a:ext>
              </a:extLst>
            </p:cNvPr>
            <p:cNvSpPr/>
            <p:nvPr/>
          </p:nvSpPr>
          <p:spPr>
            <a:xfrm>
              <a:off x="7918263" y="5390462"/>
              <a:ext cx="119641" cy="11109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1480B7B6-7DB3-4AFE-A2E7-F0BC9ABC454E}"/>
                </a:ext>
              </a:extLst>
            </p:cNvPr>
            <p:cNvSpPr/>
            <p:nvPr/>
          </p:nvSpPr>
          <p:spPr>
            <a:xfrm>
              <a:off x="5996003" y="4885830"/>
              <a:ext cx="119641" cy="11109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id="{A9508982-0196-494D-B849-7DFA809871C8}"/>
                </a:ext>
              </a:extLst>
            </p:cNvPr>
            <p:cNvCxnSpPr>
              <a:cxnSpLocks/>
              <a:endCxn id="47" idx="3"/>
            </p:cNvCxnSpPr>
            <p:nvPr/>
          </p:nvCxnSpPr>
          <p:spPr>
            <a:xfrm flipV="1">
              <a:off x="5555811" y="4980656"/>
              <a:ext cx="457713" cy="39460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Arrow Connector 50">
              <a:extLst>
                <a:ext uri="{FF2B5EF4-FFF2-40B4-BE49-F238E27FC236}">
                  <a16:creationId xmlns:a16="http://schemas.microsoft.com/office/drawing/2014/main" id="{9A300572-EE47-4F9B-8C38-87F3FAB9DA06}"/>
                </a:ext>
              </a:extLst>
            </p:cNvPr>
            <p:cNvCxnSpPr>
              <a:cxnSpLocks/>
              <a:endCxn id="63" idx="2"/>
            </p:cNvCxnSpPr>
            <p:nvPr/>
          </p:nvCxnSpPr>
          <p:spPr>
            <a:xfrm flipV="1">
              <a:off x="6112621" y="4941424"/>
              <a:ext cx="600995" cy="1666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2F3EADED-1CDA-4229-80E6-63219B004077}"/>
                </a:ext>
              </a:extLst>
            </p:cNvPr>
            <p:cNvSpPr txBox="1"/>
            <p:nvPr/>
          </p:nvSpPr>
          <p:spPr>
            <a:xfrm>
              <a:off x="5191652" y="5280700"/>
              <a:ext cx="2616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s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294DF3C4-2284-4B16-ACFF-B45E4880DE3A}"/>
                </a:ext>
              </a:extLst>
            </p:cNvPr>
            <p:cNvSpPr txBox="1"/>
            <p:nvPr/>
          </p:nvSpPr>
          <p:spPr>
            <a:xfrm>
              <a:off x="7366752" y="4649199"/>
              <a:ext cx="2616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c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B651E98B-8440-4CB3-92CA-0142B1CE6EAE}"/>
                </a:ext>
              </a:extLst>
            </p:cNvPr>
            <p:cNvSpPr txBox="1"/>
            <p:nvPr/>
          </p:nvSpPr>
          <p:spPr>
            <a:xfrm>
              <a:off x="8037904" y="5292295"/>
              <a:ext cx="2616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v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B6B45C9F-A6A9-4EA8-9B3A-05C4CD394AEE}"/>
                </a:ext>
              </a:extLst>
            </p:cNvPr>
            <p:cNvSpPr txBox="1"/>
            <p:nvPr/>
          </p:nvSpPr>
          <p:spPr>
            <a:xfrm>
              <a:off x="5540121" y="4995433"/>
              <a:ext cx="309700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/>
                <a:t>10</a:t>
              </a:r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35DF42C7-394E-4F74-9C3F-88E788352F04}"/>
                </a:ext>
              </a:extLst>
            </p:cNvPr>
            <p:cNvSpPr/>
            <p:nvPr/>
          </p:nvSpPr>
          <p:spPr>
            <a:xfrm>
              <a:off x="7407573" y="4885876"/>
              <a:ext cx="119641" cy="11109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48718E3C-AFF5-42A8-B81C-816B8DE8660A}"/>
                </a:ext>
              </a:extLst>
            </p:cNvPr>
            <p:cNvSpPr/>
            <p:nvPr/>
          </p:nvSpPr>
          <p:spPr>
            <a:xfrm>
              <a:off x="6713616" y="4885876"/>
              <a:ext cx="119641" cy="11109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4" name="Straight Arrow Connector 63">
              <a:extLst>
                <a:ext uri="{FF2B5EF4-FFF2-40B4-BE49-F238E27FC236}">
                  <a16:creationId xmlns:a16="http://schemas.microsoft.com/office/drawing/2014/main" id="{8A072171-63AC-41B9-9758-50C8062DAE50}"/>
                </a:ext>
              </a:extLst>
            </p:cNvPr>
            <p:cNvCxnSpPr>
              <a:cxnSpLocks/>
              <a:endCxn id="62" idx="2"/>
            </p:cNvCxnSpPr>
            <p:nvPr/>
          </p:nvCxnSpPr>
          <p:spPr>
            <a:xfrm>
              <a:off x="6865248" y="4941377"/>
              <a:ext cx="542325" cy="47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Arrow Connector 64">
              <a:extLst>
                <a:ext uri="{FF2B5EF4-FFF2-40B4-BE49-F238E27FC236}">
                  <a16:creationId xmlns:a16="http://schemas.microsoft.com/office/drawing/2014/main" id="{97BE970D-F27D-4AC4-821B-73916331C313}"/>
                </a:ext>
              </a:extLst>
            </p:cNvPr>
            <p:cNvCxnSpPr>
              <a:cxnSpLocks/>
              <a:endCxn id="45" idx="0"/>
            </p:cNvCxnSpPr>
            <p:nvPr/>
          </p:nvCxnSpPr>
          <p:spPr>
            <a:xfrm>
              <a:off x="7527214" y="4981745"/>
              <a:ext cx="450870" cy="408717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B88D18F0-59BD-4E33-8E2E-4B0EC1601037}"/>
                </a:ext>
              </a:extLst>
            </p:cNvPr>
            <p:cNvSpPr txBox="1"/>
            <p:nvPr/>
          </p:nvSpPr>
          <p:spPr>
            <a:xfrm>
              <a:off x="6642717" y="4650008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b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1853CAC4-D466-480A-8729-8F37CFA89F8F}"/>
                </a:ext>
              </a:extLst>
            </p:cNvPr>
            <p:cNvSpPr txBox="1"/>
            <p:nvPr/>
          </p:nvSpPr>
          <p:spPr>
            <a:xfrm>
              <a:off x="5966346" y="4636628"/>
              <a:ext cx="26481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a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C33C1D3D-003B-4DD5-BBAC-C17002C8872E}"/>
                </a:ext>
              </a:extLst>
            </p:cNvPr>
            <p:cNvSpPr txBox="1"/>
            <p:nvPr/>
          </p:nvSpPr>
          <p:spPr>
            <a:xfrm>
              <a:off x="6255588" y="4749824"/>
              <a:ext cx="24718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/>
                <a:t>6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AD0B77C5-5FB7-483F-948E-9C30FB42A64B}"/>
                </a:ext>
              </a:extLst>
            </p:cNvPr>
            <p:cNvSpPr txBox="1"/>
            <p:nvPr/>
          </p:nvSpPr>
          <p:spPr>
            <a:xfrm>
              <a:off x="6968620" y="4743772"/>
              <a:ext cx="24718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/>
                <a:t>5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1BF9D246-4227-4A5D-A5D6-EE06F4E23518}"/>
                </a:ext>
              </a:extLst>
            </p:cNvPr>
            <p:cNvSpPr txBox="1"/>
            <p:nvPr/>
          </p:nvSpPr>
          <p:spPr>
            <a:xfrm>
              <a:off x="7683236" y="4991581"/>
              <a:ext cx="38629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dirty="0"/>
                <a:t>-20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C9BCDD01-9443-4215-9637-A48D236119EA}"/>
                </a:ext>
              </a:extLst>
            </p:cNvPr>
            <p:cNvSpPr txBox="1"/>
            <p:nvPr/>
          </p:nvSpPr>
          <p:spPr>
            <a:xfrm>
              <a:off x="5389400" y="5471022"/>
              <a:ext cx="24718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rgbClr val="FF0000"/>
                  </a:solidFill>
                </a:rPr>
                <a:t>0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CAE41C65-7BA8-4C8A-BF8E-4092762E32CB}"/>
                </a:ext>
              </a:extLst>
            </p:cNvPr>
            <p:cNvSpPr txBox="1"/>
            <p:nvPr/>
          </p:nvSpPr>
          <p:spPr>
            <a:xfrm>
              <a:off x="7814855" y="5464985"/>
              <a:ext cx="288862" cy="2308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rgbClr val="FF0000"/>
                  </a:solidFill>
                </a:rPr>
                <a:t>∞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009C7AE1-A6B5-43A8-85C1-CD6FD27051F5}"/>
                </a:ext>
              </a:extLst>
            </p:cNvPr>
            <p:cNvSpPr txBox="1"/>
            <p:nvPr/>
          </p:nvSpPr>
          <p:spPr>
            <a:xfrm>
              <a:off x="7302932" y="4951351"/>
              <a:ext cx="288862" cy="2308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rgbClr val="FF0000"/>
                  </a:solidFill>
                </a:rPr>
                <a:t>∞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395E1BA9-CE30-4B23-AEB2-4E80F106F1F4}"/>
                </a:ext>
              </a:extLst>
            </p:cNvPr>
            <p:cNvSpPr txBox="1"/>
            <p:nvPr/>
          </p:nvSpPr>
          <p:spPr>
            <a:xfrm>
              <a:off x="6633724" y="4949757"/>
              <a:ext cx="288862" cy="2308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rgbClr val="FF0000"/>
                  </a:solidFill>
                </a:rPr>
                <a:t>∞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363EEA6E-DF08-4160-A775-F94B566BB2EA}"/>
                </a:ext>
              </a:extLst>
            </p:cNvPr>
            <p:cNvSpPr txBox="1"/>
            <p:nvPr/>
          </p:nvSpPr>
          <p:spPr>
            <a:xfrm>
              <a:off x="5924593" y="4972507"/>
              <a:ext cx="288862" cy="2308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rgbClr val="FF0000"/>
                  </a:solidFill>
                </a:rPr>
                <a:t>∞</a:t>
              </a:r>
            </a:p>
          </p:txBody>
        </p:sp>
      </p:grpSp>
      <p:sp>
        <p:nvSpPr>
          <p:cNvPr id="76" name="Rectangle 3">
            <a:extLst>
              <a:ext uri="{FF2B5EF4-FFF2-40B4-BE49-F238E27FC236}">
                <a16:creationId xmlns:a16="http://schemas.microsoft.com/office/drawing/2014/main" id="{F09741FA-5EF6-4FA9-856C-EA1C88B19F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11398" y="5762544"/>
            <a:ext cx="3611309" cy="337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Heavily depends on the order of the edges!</a:t>
            </a:r>
          </a:p>
          <a:p>
            <a:pPr marL="0" indent="0">
              <a:buNone/>
            </a:pPr>
            <a:endParaRPr lang="en-US" altLang="en-US" sz="1400" dirty="0"/>
          </a:p>
        </p:txBody>
      </p:sp>
      <p:sp>
        <p:nvSpPr>
          <p:cNvPr id="78" name="Rectangle 3">
            <a:extLst>
              <a:ext uri="{FF2B5EF4-FFF2-40B4-BE49-F238E27FC236}">
                <a16:creationId xmlns:a16="http://schemas.microsoft.com/office/drawing/2014/main" id="{3248EFA9-5683-4055-889B-40D4170FCD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11397" y="6131871"/>
            <a:ext cx="3611309" cy="337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Keep improving whenever it is possible?</a:t>
            </a:r>
          </a:p>
          <a:p>
            <a:pPr marL="0" indent="0">
              <a:buNone/>
            </a:pPr>
            <a:endParaRPr lang="en-US" altLang="en-US" sz="1400" dirty="0">
              <a:solidFill>
                <a:srgbClr val="FF0000"/>
              </a:solidFill>
            </a:endParaRPr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26B2BCFE-94AF-442C-BCEB-1E2B571B0229}"/>
              </a:ext>
            </a:extLst>
          </p:cNvPr>
          <p:cNvGrpSpPr/>
          <p:nvPr/>
        </p:nvGrpSpPr>
        <p:grpSpPr>
          <a:xfrm>
            <a:off x="5191652" y="4636628"/>
            <a:ext cx="3082214" cy="1065226"/>
            <a:chOff x="5191652" y="4636628"/>
            <a:chExt cx="3082214" cy="1065226"/>
          </a:xfrm>
        </p:grpSpPr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728B315D-828E-428A-ABAC-C1A25E14A8E3}"/>
                </a:ext>
              </a:extLst>
            </p:cNvPr>
            <p:cNvSpPr/>
            <p:nvPr/>
          </p:nvSpPr>
          <p:spPr>
            <a:xfrm>
              <a:off x="5453691" y="5363653"/>
              <a:ext cx="119641" cy="11109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E9B53DFD-2727-429B-A1D5-08430025B972}"/>
                </a:ext>
              </a:extLst>
            </p:cNvPr>
            <p:cNvSpPr/>
            <p:nvPr/>
          </p:nvSpPr>
          <p:spPr>
            <a:xfrm>
              <a:off x="7918263" y="5390462"/>
              <a:ext cx="119641" cy="11109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2B5377C4-692B-4D70-B49E-0247C93989E4}"/>
                </a:ext>
              </a:extLst>
            </p:cNvPr>
            <p:cNvSpPr/>
            <p:nvPr/>
          </p:nvSpPr>
          <p:spPr>
            <a:xfrm>
              <a:off x="5996003" y="4885830"/>
              <a:ext cx="119641" cy="11109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0" name="Straight Arrow Connector 79">
              <a:extLst>
                <a:ext uri="{FF2B5EF4-FFF2-40B4-BE49-F238E27FC236}">
                  <a16:creationId xmlns:a16="http://schemas.microsoft.com/office/drawing/2014/main" id="{D75EA0EC-B178-455D-AF42-F5C1830C0BAF}"/>
                </a:ext>
              </a:extLst>
            </p:cNvPr>
            <p:cNvCxnSpPr>
              <a:cxnSpLocks/>
              <a:endCxn id="79" idx="3"/>
            </p:cNvCxnSpPr>
            <p:nvPr/>
          </p:nvCxnSpPr>
          <p:spPr>
            <a:xfrm flipV="1">
              <a:off x="5555811" y="4980656"/>
              <a:ext cx="457713" cy="39460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Arrow Connector 80">
              <a:extLst>
                <a:ext uri="{FF2B5EF4-FFF2-40B4-BE49-F238E27FC236}">
                  <a16:creationId xmlns:a16="http://schemas.microsoft.com/office/drawing/2014/main" id="{0827FC6E-4989-42AE-AAEF-5D7521E889F0}"/>
                </a:ext>
              </a:extLst>
            </p:cNvPr>
            <p:cNvCxnSpPr>
              <a:cxnSpLocks/>
              <a:endCxn id="89" idx="2"/>
            </p:cNvCxnSpPr>
            <p:nvPr/>
          </p:nvCxnSpPr>
          <p:spPr>
            <a:xfrm flipV="1">
              <a:off x="6112621" y="4941424"/>
              <a:ext cx="600995" cy="1666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Arrow Connector 81">
              <a:extLst>
                <a:ext uri="{FF2B5EF4-FFF2-40B4-BE49-F238E27FC236}">
                  <a16:creationId xmlns:a16="http://schemas.microsoft.com/office/drawing/2014/main" id="{DDCB7B18-C329-4CEB-83C4-24403D4ECB8E}"/>
                </a:ext>
              </a:extLst>
            </p:cNvPr>
            <p:cNvCxnSpPr>
              <a:stCxn id="60" idx="6"/>
              <a:endCxn id="61" idx="2"/>
            </p:cNvCxnSpPr>
            <p:nvPr/>
          </p:nvCxnSpPr>
          <p:spPr>
            <a:xfrm>
              <a:off x="5573332" y="5419201"/>
              <a:ext cx="2344931" cy="26809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14D7E4E4-A791-48E7-A349-D9AED1D58B34}"/>
                </a:ext>
              </a:extLst>
            </p:cNvPr>
            <p:cNvSpPr txBox="1"/>
            <p:nvPr/>
          </p:nvSpPr>
          <p:spPr>
            <a:xfrm>
              <a:off x="5191652" y="5280700"/>
              <a:ext cx="2616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s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2DE6AA5B-7EED-4B4A-843B-3E3F4211DF09}"/>
                </a:ext>
              </a:extLst>
            </p:cNvPr>
            <p:cNvSpPr txBox="1"/>
            <p:nvPr/>
          </p:nvSpPr>
          <p:spPr>
            <a:xfrm>
              <a:off x="7366752" y="4649199"/>
              <a:ext cx="2616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c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958CFA6F-8CA1-40A8-ADD7-4A0BE40C037B}"/>
                </a:ext>
              </a:extLst>
            </p:cNvPr>
            <p:cNvSpPr txBox="1"/>
            <p:nvPr/>
          </p:nvSpPr>
          <p:spPr>
            <a:xfrm>
              <a:off x="8037904" y="5292295"/>
              <a:ext cx="23596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t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84A17B63-422D-4CBE-848C-CD268C91D477}"/>
                </a:ext>
              </a:extLst>
            </p:cNvPr>
            <p:cNvSpPr txBox="1"/>
            <p:nvPr/>
          </p:nvSpPr>
          <p:spPr>
            <a:xfrm>
              <a:off x="6642717" y="5408094"/>
              <a:ext cx="24718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/>
                <a:t>5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B7014BF4-8AEA-4BD3-814A-C3BED48124C8}"/>
                </a:ext>
              </a:extLst>
            </p:cNvPr>
            <p:cNvSpPr txBox="1"/>
            <p:nvPr/>
          </p:nvSpPr>
          <p:spPr>
            <a:xfrm>
              <a:off x="5540121" y="4995433"/>
              <a:ext cx="309700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/>
                <a:t>10</a:t>
              </a:r>
            </a:p>
          </p:txBody>
        </p:sp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27C64AEB-00FF-49ED-AD63-E56069710A5E}"/>
                </a:ext>
              </a:extLst>
            </p:cNvPr>
            <p:cNvSpPr/>
            <p:nvPr/>
          </p:nvSpPr>
          <p:spPr>
            <a:xfrm>
              <a:off x="7407573" y="4885876"/>
              <a:ext cx="119641" cy="11109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Oval 88">
              <a:extLst>
                <a:ext uri="{FF2B5EF4-FFF2-40B4-BE49-F238E27FC236}">
                  <a16:creationId xmlns:a16="http://schemas.microsoft.com/office/drawing/2014/main" id="{F66D0066-DF6A-4EE7-B7CA-04FB2D613040}"/>
                </a:ext>
              </a:extLst>
            </p:cNvPr>
            <p:cNvSpPr/>
            <p:nvPr/>
          </p:nvSpPr>
          <p:spPr>
            <a:xfrm>
              <a:off x="6713616" y="4885876"/>
              <a:ext cx="119641" cy="11109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0" name="Straight Arrow Connector 89">
              <a:extLst>
                <a:ext uri="{FF2B5EF4-FFF2-40B4-BE49-F238E27FC236}">
                  <a16:creationId xmlns:a16="http://schemas.microsoft.com/office/drawing/2014/main" id="{695D5130-EE49-475D-B0E0-B22A486B6FCD}"/>
                </a:ext>
              </a:extLst>
            </p:cNvPr>
            <p:cNvCxnSpPr>
              <a:cxnSpLocks/>
              <a:endCxn id="88" idx="2"/>
            </p:cNvCxnSpPr>
            <p:nvPr/>
          </p:nvCxnSpPr>
          <p:spPr>
            <a:xfrm>
              <a:off x="6865248" y="4941377"/>
              <a:ext cx="542325" cy="47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Arrow Connector 90">
              <a:extLst>
                <a:ext uri="{FF2B5EF4-FFF2-40B4-BE49-F238E27FC236}">
                  <a16:creationId xmlns:a16="http://schemas.microsoft.com/office/drawing/2014/main" id="{8D97478E-6690-4168-B102-C066BFC514C8}"/>
                </a:ext>
              </a:extLst>
            </p:cNvPr>
            <p:cNvCxnSpPr>
              <a:cxnSpLocks/>
              <a:endCxn id="61" idx="0"/>
            </p:cNvCxnSpPr>
            <p:nvPr/>
          </p:nvCxnSpPr>
          <p:spPr>
            <a:xfrm>
              <a:off x="7527214" y="4981745"/>
              <a:ext cx="450870" cy="408717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263A2490-E030-4885-9662-446E471F10DA}"/>
                </a:ext>
              </a:extLst>
            </p:cNvPr>
            <p:cNvSpPr txBox="1"/>
            <p:nvPr/>
          </p:nvSpPr>
          <p:spPr>
            <a:xfrm>
              <a:off x="6642717" y="4650008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b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785A2A34-E19B-4DFD-BC7E-D851AF23B588}"/>
                </a:ext>
              </a:extLst>
            </p:cNvPr>
            <p:cNvSpPr txBox="1"/>
            <p:nvPr/>
          </p:nvSpPr>
          <p:spPr>
            <a:xfrm>
              <a:off x="5966346" y="4636628"/>
              <a:ext cx="26481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a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80D2DD4C-E825-47B2-AFE4-231DD9095A46}"/>
                </a:ext>
              </a:extLst>
            </p:cNvPr>
            <p:cNvSpPr txBox="1"/>
            <p:nvPr/>
          </p:nvSpPr>
          <p:spPr>
            <a:xfrm>
              <a:off x="6255588" y="4749824"/>
              <a:ext cx="24718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/>
                <a:t>6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203F7898-975A-4AC5-ABD5-855D1CC2B155}"/>
                </a:ext>
              </a:extLst>
            </p:cNvPr>
            <p:cNvSpPr txBox="1"/>
            <p:nvPr/>
          </p:nvSpPr>
          <p:spPr>
            <a:xfrm>
              <a:off x="6968620" y="4743772"/>
              <a:ext cx="24718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/>
                <a:t>5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5AA7A105-C224-4EF6-96A3-63D32BFE8B5D}"/>
                </a:ext>
              </a:extLst>
            </p:cNvPr>
            <p:cNvSpPr txBox="1"/>
            <p:nvPr/>
          </p:nvSpPr>
          <p:spPr>
            <a:xfrm>
              <a:off x="7683236" y="4991581"/>
              <a:ext cx="38629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dirty="0"/>
                <a:t>-20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21B56735-6B47-47B8-A983-647153A2FC01}"/>
                </a:ext>
              </a:extLst>
            </p:cNvPr>
            <p:cNvSpPr txBox="1"/>
            <p:nvPr/>
          </p:nvSpPr>
          <p:spPr>
            <a:xfrm>
              <a:off x="5389400" y="5471022"/>
              <a:ext cx="24718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rgbClr val="FF0000"/>
                  </a:solidFill>
                </a:rPr>
                <a:t>0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95FA62C9-20B0-4EFD-A79B-F973D0D8A49B}"/>
                </a:ext>
              </a:extLst>
            </p:cNvPr>
            <p:cNvSpPr txBox="1"/>
            <p:nvPr/>
          </p:nvSpPr>
          <p:spPr>
            <a:xfrm>
              <a:off x="7814855" y="5464985"/>
              <a:ext cx="288862" cy="2308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rgbClr val="FF0000"/>
                  </a:solidFill>
                </a:rPr>
                <a:t>∞</a:t>
              </a: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06666635-3096-434C-B4AF-4FE035C7F593}"/>
                </a:ext>
              </a:extLst>
            </p:cNvPr>
            <p:cNvSpPr txBox="1"/>
            <p:nvPr/>
          </p:nvSpPr>
          <p:spPr>
            <a:xfrm>
              <a:off x="7302932" y="4951351"/>
              <a:ext cx="288862" cy="2308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rgbClr val="FF0000"/>
                  </a:solidFill>
                </a:rPr>
                <a:t>∞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37AC74EA-82E7-4732-A647-B73BD1AA8A1D}"/>
                </a:ext>
              </a:extLst>
            </p:cNvPr>
            <p:cNvSpPr txBox="1"/>
            <p:nvPr/>
          </p:nvSpPr>
          <p:spPr>
            <a:xfrm>
              <a:off x="6633724" y="4949757"/>
              <a:ext cx="288862" cy="2308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rgbClr val="FF0000"/>
                  </a:solidFill>
                </a:rPr>
                <a:t>∞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0B3051EF-CED0-40AD-8D91-F8777E7CF090}"/>
                </a:ext>
              </a:extLst>
            </p:cNvPr>
            <p:cNvSpPr txBox="1"/>
            <p:nvPr/>
          </p:nvSpPr>
          <p:spPr>
            <a:xfrm>
              <a:off x="5924593" y="4972507"/>
              <a:ext cx="288862" cy="2308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rgbClr val="FF0000"/>
                  </a:solidFill>
                </a:rPr>
                <a:t>∞</a:t>
              </a:r>
            </a:p>
          </p:txBody>
        </p:sp>
      </p:grpSp>
      <p:sp>
        <p:nvSpPr>
          <p:cNvPr id="102" name="Rectangle 3">
            <a:extLst>
              <a:ext uri="{FF2B5EF4-FFF2-40B4-BE49-F238E27FC236}">
                <a16:creationId xmlns:a16="http://schemas.microsoft.com/office/drawing/2014/main" id="{D1934270-D830-4E6A-9129-FF20294862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7468" y="3835612"/>
            <a:ext cx="817472" cy="379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Proof.</a:t>
            </a:r>
            <a:endParaRPr lang="en-US" altLang="en-US" sz="1600" dirty="0"/>
          </a:p>
          <a:p>
            <a:pPr marL="0" indent="0">
              <a:buNone/>
            </a:pPr>
            <a:endParaRPr lang="en-US" altLang="en-US" sz="1600" dirty="0"/>
          </a:p>
        </p:txBody>
      </p:sp>
      <p:sp>
        <p:nvSpPr>
          <p:cNvPr id="103" name="Rectangle 3">
            <a:extLst>
              <a:ext uri="{FF2B5EF4-FFF2-40B4-BE49-F238E27FC236}">
                <a16:creationId xmlns:a16="http://schemas.microsoft.com/office/drawing/2014/main" id="{F69DAC84-570D-4639-A52D-F80633D567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1881" y="5501557"/>
            <a:ext cx="3611309" cy="753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Therefore, n-1 iterations of step 3 will be sufficient to find a shortest path to every vertex from s. </a:t>
            </a:r>
          </a:p>
          <a:p>
            <a:pPr marL="0" indent="0">
              <a:buNone/>
            </a:pPr>
            <a:endParaRPr lang="en-US" altLang="en-US" sz="1400" dirty="0">
              <a:solidFill>
                <a:srgbClr val="FF0000"/>
              </a:solidFill>
            </a:endParaRPr>
          </a:p>
        </p:txBody>
      </p:sp>
      <p:sp>
        <p:nvSpPr>
          <p:cNvPr id="104" name="Rectangle 3">
            <a:extLst>
              <a:ext uri="{FF2B5EF4-FFF2-40B4-BE49-F238E27FC236}">
                <a16:creationId xmlns:a16="http://schemas.microsoft.com/office/drawing/2014/main" id="{A16FA7D7-B7E1-4810-8017-C818B600DC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1504" y="1902636"/>
            <a:ext cx="3236702" cy="209679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Bellman-Ford(G, s, t)</a:t>
            </a:r>
          </a:p>
          <a:p>
            <a:pPr marL="0" indent="0">
              <a:buNone/>
            </a:pPr>
            <a:r>
              <a:rPr lang="en-US" altLang="en-US" sz="1200" dirty="0"/>
              <a:t>1. for (v=1; </a:t>
            </a:r>
            <a:r>
              <a:rPr lang="en-US" altLang="en-US" sz="1200" dirty="0" err="1"/>
              <a:t>v≤n</a:t>
            </a:r>
            <a:r>
              <a:rPr lang="en-US" altLang="en-US" sz="1200" dirty="0"/>
              <a:t>; v++) </a:t>
            </a:r>
            <a:r>
              <a:rPr lang="en-US" sz="1200" dirty="0" err="1"/>
              <a:t>dist</a:t>
            </a:r>
            <a:r>
              <a:rPr lang="en-US" sz="1200" dirty="0"/>
              <a:t>[v] = ∞;</a:t>
            </a:r>
          </a:p>
          <a:p>
            <a:pPr marL="0" indent="0">
              <a:buNone/>
            </a:pPr>
            <a:r>
              <a:rPr lang="en-US" sz="1200" dirty="0"/>
              <a:t>2. </a:t>
            </a:r>
            <a:r>
              <a:rPr lang="en-US" sz="1200" dirty="0" err="1"/>
              <a:t>dist</a:t>
            </a:r>
            <a:r>
              <a:rPr lang="en-US" sz="1200" dirty="0"/>
              <a:t>[s] = 0;</a:t>
            </a:r>
          </a:p>
          <a:p>
            <a:pPr marL="0" indent="0">
              <a:buNone/>
            </a:pPr>
            <a:r>
              <a:rPr lang="en-US" altLang="en-US" sz="1200" dirty="0"/>
              <a:t>3. </a:t>
            </a:r>
            <a:r>
              <a:rPr lang="en-US" altLang="en-US" sz="1200" dirty="0">
                <a:solidFill>
                  <a:srgbClr val="FF0000"/>
                </a:solidFill>
              </a:rPr>
              <a:t>loop until no change</a:t>
            </a:r>
          </a:p>
          <a:p>
            <a:pPr marL="0" indent="0">
              <a:buNone/>
            </a:pPr>
            <a:r>
              <a:rPr lang="en-US" altLang="en-US" sz="1200" dirty="0"/>
              <a:t>      </a:t>
            </a:r>
            <a:r>
              <a:rPr lang="en-US" altLang="en-US" sz="1200" dirty="0">
                <a:solidFill>
                  <a:srgbClr val="FF0000"/>
                </a:solidFill>
              </a:rPr>
              <a:t>for (each edge [v, w])</a:t>
            </a:r>
          </a:p>
          <a:p>
            <a:pPr marL="0" indent="0">
              <a:buNone/>
            </a:pPr>
            <a:r>
              <a:rPr lang="en-US" altLang="en-US" sz="1200" dirty="0"/>
              <a:t>         if (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&gt;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[v] +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(v, w))   </a:t>
            </a:r>
          </a:p>
          <a:p>
            <a:pPr marL="0" indent="0">
              <a:buNone/>
            </a:pPr>
            <a:r>
              <a:rPr lang="en-US" altLang="en-US" sz="1200" dirty="0"/>
              <a:t>                 dad[w] = v;</a:t>
            </a:r>
          </a:p>
          <a:p>
            <a:pPr marL="0" indent="0">
              <a:buNone/>
            </a:pPr>
            <a:r>
              <a:rPr lang="en-US" altLang="en-US" sz="1200" dirty="0"/>
              <a:t>                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=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[v] +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(v, w);</a:t>
            </a:r>
          </a:p>
          <a:p>
            <a:pPr marL="0" indent="0">
              <a:buNone/>
            </a:pPr>
            <a:r>
              <a:rPr lang="en-US" altLang="en-US" sz="1200" dirty="0"/>
              <a:t>4 The array dad[1..n] gives the path from s.         </a:t>
            </a:r>
          </a:p>
        </p:txBody>
      </p:sp>
      <p:sp>
        <p:nvSpPr>
          <p:cNvPr id="77" name="Rectangle 3">
            <a:extLst>
              <a:ext uri="{FF2B5EF4-FFF2-40B4-BE49-F238E27FC236}">
                <a16:creationId xmlns:a16="http://schemas.microsoft.com/office/drawing/2014/main" id="{B7B485C5-E375-478A-8DE5-30BB5DD2CC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666" y="921658"/>
            <a:ext cx="7850667" cy="379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Problem.</a:t>
            </a:r>
            <a:r>
              <a:rPr lang="en-US" altLang="en-US" sz="1800" dirty="0"/>
              <a:t> Solving the Shortest Path Problem on graphs with negative edges. </a:t>
            </a:r>
          </a:p>
          <a:p>
            <a:pPr marL="0" indent="0">
              <a:buNone/>
            </a:pPr>
            <a:endParaRPr lang="en-US" altLang="en-US" sz="1800" dirty="0"/>
          </a:p>
        </p:txBody>
      </p:sp>
      <p:sp>
        <p:nvSpPr>
          <p:cNvPr id="105" name="Rectangle 3">
            <a:extLst>
              <a:ext uri="{FF2B5EF4-FFF2-40B4-BE49-F238E27FC236}">
                <a16:creationId xmlns:a16="http://schemas.microsoft.com/office/drawing/2014/main" id="{39421253-E835-45E7-9D40-5C2D744C29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5090" y="1290295"/>
            <a:ext cx="7374537" cy="37996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The problem is meaningful only for directed graphs with no negative cycles.</a:t>
            </a:r>
          </a:p>
        </p:txBody>
      </p:sp>
    </p:spTree>
    <p:extLst>
      <p:ext uri="{BB962C8B-B14F-4D97-AF65-F5344CB8AC3E}">
        <p14:creationId xmlns:p14="http://schemas.microsoft.com/office/powerpoint/2010/main" val="18634996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754864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Single-Source Shortest Path Problem</a:t>
            </a:r>
          </a:p>
        </p:txBody>
      </p:sp>
      <p:sp>
        <p:nvSpPr>
          <p:cNvPr id="110" name="Rectangle 3">
            <a:extLst>
              <a:ext uri="{FF2B5EF4-FFF2-40B4-BE49-F238E27FC236}">
                <a16:creationId xmlns:a16="http://schemas.microsoft.com/office/drawing/2014/main" id="{68FCA5B6-E02E-4676-B6B9-F36F23EF21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2474" y="1909466"/>
            <a:ext cx="4301994" cy="337493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How many times does step 3 have to iterate?</a:t>
            </a:r>
          </a:p>
        </p:txBody>
      </p:sp>
      <p:sp>
        <p:nvSpPr>
          <p:cNvPr id="24" name="Rectangle 3">
            <a:extLst>
              <a:ext uri="{FF2B5EF4-FFF2-40B4-BE49-F238E27FC236}">
                <a16:creationId xmlns:a16="http://schemas.microsoft.com/office/drawing/2014/main" id="{998477EC-34C0-4B37-8F04-194C224E65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1362" y="2358183"/>
            <a:ext cx="4353106" cy="1317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Theorem.</a:t>
            </a:r>
            <a:r>
              <a:rPr lang="en-US" altLang="en-US" sz="1600" dirty="0"/>
              <a:t> If there is no negative cycles in the graph G, then for a vertex v to which a shortest path from s consists of k edges, after at most k iterations of step 3, </a:t>
            </a:r>
            <a:r>
              <a:rPr lang="en-US" altLang="en-US" sz="1600" dirty="0" err="1"/>
              <a:t>dist</a:t>
            </a:r>
            <a:r>
              <a:rPr lang="en-US" altLang="en-US" sz="1600" dirty="0"/>
              <a:t>[v] becomes the length of the shortest path from s to v.  </a:t>
            </a:r>
          </a:p>
        </p:txBody>
      </p:sp>
      <p:sp>
        <p:nvSpPr>
          <p:cNvPr id="42" name="Rectangle 3">
            <a:extLst>
              <a:ext uri="{FF2B5EF4-FFF2-40B4-BE49-F238E27FC236}">
                <a16:creationId xmlns:a16="http://schemas.microsoft.com/office/drawing/2014/main" id="{1E2B3942-06E5-4EC2-9386-FD04071E0B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9766" y="4242283"/>
            <a:ext cx="1670089" cy="379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Is this working?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2A15D3A-14DA-4D53-8F02-3A00130D19C6}"/>
              </a:ext>
            </a:extLst>
          </p:cNvPr>
          <p:cNvGrpSpPr/>
          <p:nvPr/>
        </p:nvGrpSpPr>
        <p:grpSpPr>
          <a:xfrm>
            <a:off x="932932" y="3915430"/>
            <a:ext cx="3107862" cy="1065226"/>
            <a:chOff x="5191652" y="4636628"/>
            <a:chExt cx="3107862" cy="1065226"/>
          </a:xfrm>
        </p:grpSpPr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7BE313AA-7A46-40BC-B9C2-7DEA3BB76641}"/>
                </a:ext>
              </a:extLst>
            </p:cNvPr>
            <p:cNvSpPr/>
            <p:nvPr/>
          </p:nvSpPr>
          <p:spPr>
            <a:xfrm>
              <a:off x="5453691" y="5363653"/>
              <a:ext cx="119641" cy="11109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B79B152A-D2D5-49D4-B6DD-C6812A39DE5D}"/>
                </a:ext>
              </a:extLst>
            </p:cNvPr>
            <p:cNvSpPr/>
            <p:nvPr/>
          </p:nvSpPr>
          <p:spPr>
            <a:xfrm>
              <a:off x="7918263" y="5390462"/>
              <a:ext cx="119641" cy="11109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1480B7B6-7DB3-4AFE-A2E7-F0BC9ABC454E}"/>
                </a:ext>
              </a:extLst>
            </p:cNvPr>
            <p:cNvSpPr/>
            <p:nvPr/>
          </p:nvSpPr>
          <p:spPr>
            <a:xfrm>
              <a:off x="5996003" y="4885830"/>
              <a:ext cx="119641" cy="11109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id="{A9508982-0196-494D-B849-7DFA809871C8}"/>
                </a:ext>
              </a:extLst>
            </p:cNvPr>
            <p:cNvCxnSpPr>
              <a:cxnSpLocks/>
              <a:endCxn id="47" idx="3"/>
            </p:cNvCxnSpPr>
            <p:nvPr/>
          </p:nvCxnSpPr>
          <p:spPr>
            <a:xfrm flipV="1">
              <a:off x="5555811" y="4980656"/>
              <a:ext cx="457713" cy="39460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Arrow Connector 50">
              <a:extLst>
                <a:ext uri="{FF2B5EF4-FFF2-40B4-BE49-F238E27FC236}">
                  <a16:creationId xmlns:a16="http://schemas.microsoft.com/office/drawing/2014/main" id="{9A300572-EE47-4F9B-8C38-87F3FAB9DA06}"/>
                </a:ext>
              </a:extLst>
            </p:cNvPr>
            <p:cNvCxnSpPr>
              <a:cxnSpLocks/>
              <a:endCxn id="63" idx="2"/>
            </p:cNvCxnSpPr>
            <p:nvPr/>
          </p:nvCxnSpPr>
          <p:spPr>
            <a:xfrm flipV="1">
              <a:off x="6112621" y="4941424"/>
              <a:ext cx="600995" cy="1666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2F3EADED-1CDA-4229-80E6-63219B004077}"/>
                </a:ext>
              </a:extLst>
            </p:cNvPr>
            <p:cNvSpPr txBox="1"/>
            <p:nvPr/>
          </p:nvSpPr>
          <p:spPr>
            <a:xfrm>
              <a:off x="5191652" y="5280700"/>
              <a:ext cx="2616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s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294DF3C4-2284-4B16-ACFF-B45E4880DE3A}"/>
                </a:ext>
              </a:extLst>
            </p:cNvPr>
            <p:cNvSpPr txBox="1"/>
            <p:nvPr/>
          </p:nvSpPr>
          <p:spPr>
            <a:xfrm>
              <a:off x="7366752" y="4649199"/>
              <a:ext cx="2616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c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B651E98B-8440-4CB3-92CA-0142B1CE6EAE}"/>
                </a:ext>
              </a:extLst>
            </p:cNvPr>
            <p:cNvSpPr txBox="1"/>
            <p:nvPr/>
          </p:nvSpPr>
          <p:spPr>
            <a:xfrm>
              <a:off x="8037904" y="5292295"/>
              <a:ext cx="2616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v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B6B45C9F-A6A9-4EA8-9B3A-05C4CD394AEE}"/>
                </a:ext>
              </a:extLst>
            </p:cNvPr>
            <p:cNvSpPr txBox="1"/>
            <p:nvPr/>
          </p:nvSpPr>
          <p:spPr>
            <a:xfrm>
              <a:off x="5540121" y="4995433"/>
              <a:ext cx="309700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/>
                <a:t>10</a:t>
              </a:r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35DF42C7-394E-4F74-9C3F-88E788352F04}"/>
                </a:ext>
              </a:extLst>
            </p:cNvPr>
            <p:cNvSpPr/>
            <p:nvPr/>
          </p:nvSpPr>
          <p:spPr>
            <a:xfrm>
              <a:off x="7407573" y="4885876"/>
              <a:ext cx="119641" cy="11109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48718E3C-AFF5-42A8-B81C-816B8DE8660A}"/>
                </a:ext>
              </a:extLst>
            </p:cNvPr>
            <p:cNvSpPr/>
            <p:nvPr/>
          </p:nvSpPr>
          <p:spPr>
            <a:xfrm>
              <a:off x="6713616" y="4885876"/>
              <a:ext cx="119641" cy="11109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4" name="Straight Arrow Connector 63">
              <a:extLst>
                <a:ext uri="{FF2B5EF4-FFF2-40B4-BE49-F238E27FC236}">
                  <a16:creationId xmlns:a16="http://schemas.microsoft.com/office/drawing/2014/main" id="{8A072171-63AC-41B9-9758-50C8062DAE50}"/>
                </a:ext>
              </a:extLst>
            </p:cNvPr>
            <p:cNvCxnSpPr>
              <a:cxnSpLocks/>
              <a:endCxn id="62" idx="2"/>
            </p:cNvCxnSpPr>
            <p:nvPr/>
          </p:nvCxnSpPr>
          <p:spPr>
            <a:xfrm>
              <a:off x="6865248" y="4941377"/>
              <a:ext cx="542325" cy="47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Arrow Connector 64">
              <a:extLst>
                <a:ext uri="{FF2B5EF4-FFF2-40B4-BE49-F238E27FC236}">
                  <a16:creationId xmlns:a16="http://schemas.microsoft.com/office/drawing/2014/main" id="{97BE970D-F27D-4AC4-821B-73916331C313}"/>
                </a:ext>
              </a:extLst>
            </p:cNvPr>
            <p:cNvCxnSpPr>
              <a:cxnSpLocks/>
              <a:endCxn id="45" idx="0"/>
            </p:cNvCxnSpPr>
            <p:nvPr/>
          </p:nvCxnSpPr>
          <p:spPr>
            <a:xfrm>
              <a:off x="7527214" y="4981745"/>
              <a:ext cx="450870" cy="408717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B88D18F0-59BD-4E33-8E2E-4B0EC1601037}"/>
                </a:ext>
              </a:extLst>
            </p:cNvPr>
            <p:cNvSpPr txBox="1"/>
            <p:nvPr/>
          </p:nvSpPr>
          <p:spPr>
            <a:xfrm>
              <a:off x="6642717" y="4650008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b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1853CAC4-D466-480A-8729-8F37CFA89F8F}"/>
                </a:ext>
              </a:extLst>
            </p:cNvPr>
            <p:cNvSpPr txBox="1"/>
            <p:nvPr/>
          </p:nvSpPr>
          <p:spPr>
            <a:xfrm>
              <a:off x="5966346" y="4636628"/>
              <a:ext cx="26481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a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C33C1D3D-003B-4DD5-BBAC-C17002C8872E}"/>
                </a:ext>
              </a:extLst>
            </p:cNvPr>
            <p:cNvSpPr txBox="1"/>
            <p:nvPr/>
          </p:nvSpPr>
          <p:spPr>
            <a:xfrm>
              <a:off x="6255588" y="4749824"/>
              <a:ext cx="24718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/>
                <a:t>6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AD0B77C5-5FB7-483F-948E-9C30FB42A64B}"/>
                </a:ext>
              </a:extLst>
            </p:cNvPr>
            <p:cNvSpPr txBox="1"/>
            <p:nvPr/>
          </p:nvSpPr>
          <p:spPr>
            <a:xfrm>
              <a:off x="6968620" y="4743772"/>
              <a:ext cx="24718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/>
                <a:t>5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1BF9D246-4227-4A5D-A5D6-EE06F4E23518}"/>
                </a:ext>
              </a:extLst>
            </p:cNvPr>
            <p:cNvSpPr txBox="1"/>
            <p:nvPr/>
          </p:nvSpPr>
          <p:spPr>
            <a:xfrm>
              <a:off x="7683236" y="4991581"/>
              <a:ext cx="38629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dirty="0"/>
                <a:t>-20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C9BCDD01-9443-4215-9637-A48D236119EA}"/>
                </a:ext>
              </a:extLst>
            </p:cNvPr>
            <p:cNvSpPr txBox="1"/>
            <p:nvPr/>
          </p:nvSpPr>
          <p:spPr>
            <a:xfrm>
              <a:off x="5389400" y="5471022"/>
              <a:ext cx="24718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rgbClr val="FF0000"/>
                  </a:solidFill>
                </a:rPr>
                <a:t>0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CAE41C65-7BA8-4C8A-BF8E-4092762E32CB}"/>
                </a:ext>
              </a:extLst>
            </p:cNvPr>
            <p:cNvSpPr txBox="1"/>
            <p:nvPr/>
          </p:nvSpPr>
          <p:spPr>
            <a:xfrm>
              <a:off x="7814855" y="5464985"/>
              <a:ext cx="288862" cy="2308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rgbClr val="FF0000"/>
                  </a:solidFill>
                </a:rPr>
                <a:t>∞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009C7AE1-A6B5-43A8-85C1-CD6FD27051F5}"/>
                </a:ext>
              </a:extLst>
            </p:cNvPr>
            <p:cNvSpPr txBox="1"/>
            <p:nvPr/>
          </p:nvSpPr>
          <p:spPr>
            <a:xfrm>
              <a:off x="7302932" y="4951351"/>
              <a:ext cx="288862" cy="2308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rgbClr val="FF0000"/>
                  </a:solidFill>
                </a:rPr>
                <a:t>∞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395E1BA9-CE30-4B23-AEB2-4E80F106F1F4}"/>
                </a:ext>
              </a:extLst>
            </p:cNvPr>
            <p:cNvSpPr txBox="1"/>
            <p:nvPr/>
          </p:nvSpPr>
          <p:spPr>
            <a:xfrm>
              <a:off x="6633724" y="4949757"/>
              <a:ext cx="288862" cy="2308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rgbClr val="FF0000"/>
                  </a:solidFill>
                </a:rPr>
                <a:t>∞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363EEA6E-DF08-4160-A775-F94B566BB2EA}"/>
                </a:ext>
              </a:extLst>
            </p:cNvPr>
            <p:cNvSpPr txBox="1"/>
            <p:nvPr/>
          </p:nvSpPr>
          <p:spPr>
            <a:xfrm>
              <a:off x="5924593" y="4972507"/>
              <a:ext cx="288862" cy="2308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rgbClr val="FF0000"/>
                  </a:solidFill>
                </a:rPr>
                <a:t>∞</a:t>
              </a:r>
            </a:p>
          </p:txBody>
        </p:sp>
      </p:grpSp>
      <p:sp>
        <p:nvSpPr>
          <p:cNvPr id="76" name="Rectangle 3">
            <a:extLst>
              <a:ext uri="{FF2B5EF4-FFF2-40B4-BE49-F238E27FC236}">
                <a16:creationId xmlns:a16="http://schemas.microsoft.com/office/drawing/2014/main" id="{F09741FA-5EF6-4FA9-856C-EA1C88B19F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11398" y="5762544"/>
            <a:ext cx="3611309" cy="337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Heavily depends on the order of the edges!</a:t>
            </a:r>
          </a:p>
          <a:p>
            <a:pPr marL="0" indent="0">
              <a:buNone/>
            </a:pPr>
            <a:endParaRPr lang="en-US" altLang="en-US" sz="1400" dirty="0"/>
          </a:p>
        </p:txBody>
      </p:sp>
      <p:sp>
        <p:nvSpPr>
          <p:cNvPr id="78" name="Rectangle 3">
            <a:extLst>
              <a:ext uri="{FF2B5EF4-FFF2-40B4-BE49-F238E27FC236}">
                <a16:creationId xmlns:a16="http://schemas.microsoft.com/office/drawing/2014/main" id="{3248EFA9-5683-4055-889B-40D4170FCD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11397" y="6131871"/>
            <a:ext cx="3611309" cy="337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Keep improving whenever it is possible?</a:t>
            </a:r>
          </a:p>
          <a:p>
            <a:pPr marL="0" indent="0">
              <a:buNone/>
            </a:pPr>
            <a:endParaRPr lang="en-US" altLang="en-US" sz="1400" dirty="0">
              <a:solidFill>
                <a:srgbClr val="FF0000"/>
              </a:solidFill>
            </a:endParaRPr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26B2BCFE-94AF-442C-BCEB-1E2B571B0229}"/>
              </a:ext>
            </a:extLst>
          </p:cNvPr>
          <p:cNvGrpSpPr/>
          <p:nvPr/>
        </p:nvGrpSpPr>
        <p:grpSpPr>
          <a:xfrm>
            <a:off x="5191652" y="4636628"/>
            <a:ext cx="3082214" cy="1065226"/>
            <a:chOff x="5191652" y="4636628"/>
            <a:chExt cx="3082214" cy="1065226"/>
          </a:xfrm>
        </p:grpSpPr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728B315D-828E-428A-ABAC-C1A25E14A8E3}"/>
                </a:ext>
              </a:extLst>
            </p:cNvPr>
            <p:cNvSpPr/>
            <p:nvPr/>
          </p:nvSpPr>
          <p:spPr>
            <a:xfrm>
              <a:off x="5453691" y="5363653"/>
              <a:ext cx="119641" cy="11109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E9B53DFD-2727-429B-A1D5-08430025B972}"/>
                </a:ext>
              </a:extLst>
            </p:cNvPr>
            <p:cNvSpPr/>
            <p:nvPr/>
          </p:nvSpPr>
          <p:spPr>
            <a:xfrm>
              <a:off x="7918263" y="5390462"/>
              <a:ext cx="119641" cy="11109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2B5377C4-692B-4D70-B49E-0247C93989E4}"/>
                </a:ext>
              </a:extLst>
            </p:cNvPr>
            <p:cNvSpPr/>
            <p:nvPr/>
          </p:nvSpPr>
          <p:spPr>
            <a:xfrm>
              <a:off x="5996003" y="4885830"/>
              <a:ext cx="119641" cy="11109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0" name="Straight Arrow Connector 79">
              <a:extLst>
                <a:ext uri="{FF2B5EF4-FFF2-40B4-BE49-F238E27FC236}">
                  <a16:creationId xmlns:a16="http://schemas.microsoft.com/office/drawing/2014/main" id="{D75EA0EC-B178-455D-AF42-F5C1830C0BAF}"/>
                </a:ext>
              </a:extLst>
            </p:cNvPr>
            <p:cNvCxnSpPr>
              <a:cxnSpLocks/>
              <a:endCxn id="79" idx="3"/>
            </p:cNvCxnSpPr>
            <p:nvPr/>
          </p:nvCxnSpPr>
          <p:spPr>
            <a:xfrm flipV="1">
              <a:off x="5555811" y="4980656"/>
              <a:ext cx="457713" cy="39460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Arrow Connector 80">
              <a:extLst>
                <a:ext uri="{FF2B5EF4-FFF2-40B4-BE49-F238E27FC236}">
                  <a16:creationId xmlns:a16="http://schemas.microsoft.com/office/drawing/2014/main" id="{0827FC6E-4989-42AE-AAEF-5D7521E889F0}"/>
                </a:ext>
              </a:extLst>
            </p:cNvPr>
            <p:cNvCxnSpPr>
              <a:cxnSpLocks/>
              <a:endCxn id="89" idx="2"/>
            </p:cNvCxnSpPr>
            <p:nvPr/>
          </p:nvCxnSpPr>
          <p:spPr>
            <a:xfrm flipV="1">
              <a:off x="6112621" y="4941424"/>
              <a:ext cx="600995" cy="1666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Arrow Connector 81">
              <a:extLst>
                <a:ext uri="{FF2B5EF4-FFF2-40B4-BE49-F238E27FC236}">
                  <a16:creationId xmlns:a16="http://schemas.microsoft.com/office/drawing/2014/main" id="{DDCB7B18-C329-4CEB-83C4-24403D4ECB8E}"/>
                </a:ext>
              </a:extLst>
            </p:cNvPr>
            <p:cNvCxnSpPr>
              <a:stCxn id="60" idx="6"/>
              <a:endCxn id="61" idx="2"/>
            </p:cNvCxnSpPr>
            <p:nvPr/>
          </p:nvCxnSpPr>
          <p:spPr>
            <a:xfrm>
              <a:off x="5573332" y="5419201"/>
              <a:ext cx="2344931" cy="26809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14D7E4E4-A791-48E7-A349-D9AED1D58B34}"/>
                </a:ext>
              </a:extLst>
            </p:cNvPr>
            <p:cNvSpPr txBox="1"/>
            <p:nvPr/>
          </p:nvSpPr>
          <p:spPr>
            <a:xfrm>
              <a:off x="5191652" y="5280700"/>
              <a:ext cx="2616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s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2DE6AA5B-7EED-4B4A-843B-3E3F4211DF09}"/>
                </a:ext>
              </a:extLst>
            </p:cNvPr>
            <p:cNvSpPr txBox="1"/>
            <p:nvPr/>
          </p:nvSpPr>
          <p:spPr>
            <a:xfrm>
              <a:off x="7366752" y="4649199"/>
              <a:ext cx="2616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c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958CFA6F-8CA1-40A8-ADD7-4A0BE40C037B}"/>
                </a:ext>
              </a:extLst>
            </p:cNvPr>
            <p:cNvSpPr txBox="1"/>
            <p:nvPr/>
          </p:nvSpPr>
          <p:spPr>
            <a:xfrm>
              <a:off x="8037904" y="5292295"/>
              <a:ext cx="23596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t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84A17B63-422D-4CBE-848C-CD268C91D477}"/>
                </a:ext>
              </a:extLst>
            </p:cNvPr>
            <p:cNvSpPr txBox="1"/>
            <p:nvPr/>
          </p:nvSpPr>
          <p:spPr>
            <a:xfrm>
              <a:off x="6642717" y="5408094"/>
              <a:ext cx="24718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/>
                <a:t>5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B7014BF4-8AEA-4BD3-814A-C3BED48124C8}"/>
                </a:ext>
              </a:extLst>
            </p:cNvPr>
            <p:cNvSpPr txBox="1"/>
            <p:nvPr/>
          </p:nvSpPr>
          <p:spPr>
            <a:xfrm>
              <a:off x="5540121" y="4995433"/>
              <a:ext cx="309700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/>
                <a:t>10</a:t>
              </a:r>
            </a:p>
          </p:txBody>
        </p:sp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27C64AEB-00FF-49ED-AD63-E56069710A5E}"/>
                </a:ext>
              </a:extLst>
            </p:cNvPr>
            <p:cNvSpPr/>
            <p:nvPr/>
          </p:nvSpPr>
          <p:spPr>
            <a:xfrm>
              <a:off x="7407573" y="4885876"/>
              <a:ext cx="119641" cy="11109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Oval 88">
              <a:extLst>
                <a:ext uri="{FF2B5EF4-FFF2-40B4-BE49-F238E27FC236}">
                  <a16:creationId xmlns:a16="http://schemas.microsoft.com/office/drawing/2014/main" id="{F66D0066-DF6A-4EE7-B7CA-04FB2D613040}"/>
                </a:ext>
              </a:extLst>
            </p:cNvPr>
            <p:cNvSpPr/>
            <p:nvPr/>
          </p:nvSpPr>
          <p:spPr>
            <a:xfrm>
              <a:off x="6713616" y="4885876"/>
              <a:ext cx="119641" cy="11109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0" name="Straight Arrow Connector 89">
              <a:extLst>
                <a:ext uri="{FF2B5EF4-FFF2-40B4-BE49-F238E27FC236}">
                  <a16:creationId xmlns:a16="http://schemas.microsoft.com/office/drawing/2014/main" id="{695D5130-EE49-475D-B0E0-B22A486B6FCD}"/>
                </a:ext>
              </a:extLst>
            </p:cNvPr>
            <p:cNvCxnSpPr>
              <a:cxnSpLocks/>
              <a:endCxn id="88" idx="2"/>
            </p:cNvCxnSpPr>
            <p:nvPr/>
          </p:nvCxnSpPr>
          <p:spPr>
            <a:xfrm>
              <a:off x="6865248" y="4941377"/>
              <a:ext cx="542325" cy="47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Arrow Connector 90">
              <a:extLst>
                <a:ext uri="{FF2B5EF4-FFF2-40B4-BE49-F238E27FC236}">
                  <a16:creationId xmlns:a16="http://schemas.microsoft.com/office/drawing/2014/main" id="{8D97478E-6690-4168-B102-C066BFC514C8}"/>
                </a:ext>
              </a:extLst>
            </p:cNvPr>
            <p:cNvCxnSpPr>
              <a:cxnSpLocks/>
              <a:endCxn id="61" idx="0"/>
            </p:cNvCxnSpPr>
            <p:nvPr/>
          </p:nvCxnSpPr>
          <p:spPr>
            <a:xfrm>
              <a:off x="7527214" y="4981745"/>
              <a:ext cx="450870" cy="408717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263A2490-E030-4885-9662-446E471F10DA}"/>
                </a:ext>
              </a:extLst>
            </p:cNvPr>
            <p:cNvSpPr txBox="1"/>
            <p:nvPr/>
          </p:nvSpPr>
          <p:spPr>
            <a:xfrm>
              <a:off x="6642717" y="4650008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b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785A2A34-E19B-4DFD-BC7E-D851AF23B588}"/>
                </a:ext>
              </a:extLst>
            </p:cNvPr>
            <p:cNvSpPr txBox="1"/>
            <p:nvPr/>
          </p:nvSpPr>
          <p:spPr>
            <a:xfrm>
              <a:off x="5966346" y="4636628"/>
              <a:ext cx="26481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a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80D2DD4C-E825-47B2-AFE4-231DD9095A46}"/>
                </a:ext>
              </a:extLst>
            </p:cNvPr>
            <p:cNvSpPr txBox="1"/>
            <p:nvPr/>
          </p:nvSpPr>
          <p:spPr>
            <a:xfrm>
              <a:off x="6255588" y="4749824"/>
              <a:ext cx="24718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/>
                <a:t>6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203F7898-975A-4AC5-ABD5-855D1CC2B155}"/>
                </a:ext>
              </a:extLst>
            </p:cNvPr>
            <p:cNvSpPr txBox="1"/>
            <p:nvPr/>
          </p:nvSpPr>
          <p:spPr>
            <a:xfrm>
              <a:off x="6968620" y="4743772"/>
              <a:ext cx="24718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/>
                <a:t>5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5AA7A105-C224-4EF6-96A3-63D32BFE8B5D}"/>
                </a:ext>
              </a:extLst>
            </p:cNvPr>
            <p:cNvSpPr txBox="1"/>
            <p:nvPr/>
          </p:nvSpPr>
          <p:spPr>
            <a:xfrm>
              <a:off x="7683236" y="4991581"/>
              <a:ext cx="38629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dirty="0"/>
                <a:t>-20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21B56735-6B47-47B8-A983-647153A2FC01}"/>
                </a:ext>
              </a:extLst>
            </p:cNvPr>
            <p:cNvSpPr txBox="1"/>
            <p:nvPr/>
          </p:nvSpPr>
          <p:spPr>
            <a:xfrm>
              <a:off x="5389400" y="5471022"/>
              <a:ext cx="24718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rgbClr val="FF0000"/>
                  </a:solidFill>
                </a:rPr>
                <a:t>0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95FA62C9-20B0-4EFD-A79B-F973D0D8A49B}"/>
                </a:ext>
              </a:extLst>
            </p:cNvPr>
            <p:cNvSpPr txBox="1"/>
            <p:nvPr/>
          </p:nvSpPr>
          <p:spPr>
            <a:xfrm>
              <a:off x="7814855" y="5464985"/>
              <a:ext cx="288862" cy="2308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rgbClr val="FF0000"/>
                  </a:solidFill>
                </a:rPr>
                <a:t>∞</a:t>
              </a: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06666635-3096-434C-B4AF-4FE035C7F593}"/>
                </a:ext>
              </a:extLst>
            </p:cNvPr>
            <p:cNvSpPr txBox="1"/>
            <p:nvPr/>
          </p:nvSpPr>
          <p:spPr>
            <a:xfrm>
              <a:off x="7302932" y="4951351"/>
              <a:ext cx="288862" cy="2308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rgbClr val="FF0000"/>
                  </a:solidFill>
                </a:rPr>
                <a:t>∞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37AC74EA-82E7-4732-A647-B73BD1AA8A1D}"/>
                </a:ext>
              </a:extLst>
            </p:cNvPr>
            <p:cNvSpPr txBox="1"/>
            <p:nvPr/>
          </p:nvSpPr>
          <p:spPr>
            <a:xfrm>
              <a:off x="6633724" y="4949757"/>
              <a:ext cx="288862" cy="2308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rgbClr val="FF0000"/>
                  </a:solidFill>
                </a:rPr>
                <a:t>∞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0B3051EF-CED0-40AD-8D91-F8777E7CF090}"/>
                </a:ext>
              </a:extLst>
            </p:cNvPr>
            <p:cNvSpPr txBox="1"/>
            <p:nvPr/>
          </p:nvSpPr>
          <p:spPr>
            <a:xfrm>
              <a:off x="5924593" y="4972507"/>
              <a:ext cx="288862" cy="2308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rgbClr val="FF0000"/>
                  </a:solidFill>
                </a:rPr>
                <a:t>∞</a:t>
              </a:r>
            </a:p>
          </p:txBody>
        </p:sp>
      </p:grpSp>
      <p:sp>
        <p:nvSpPr>
          <p:cNvPr id="102" name="Rectangle 3">
            <a:extLst>
              <a:ext uri="{FF2B5EF4-FFF2-40B4-BE49-F238E27FC236}">
                <a16:creationId xmlns:a16="http://schemas.microsoft.com/office/drawing/2014/main" id="{D1934270-D830-4E6A-9129-FF20294862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7468" y="3835612"/>
            <a:ext cx="817472" cy="379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Proof.</a:t>
            </a:r>
            <a:endParaRPr lang="en-US" altLang="en-US" sz="1600" dirty="0"/>
          </a:p>
          <a:p>
            <a:pPr marL="0" indent="0">
              <a:buNone/>
            </a:pPr>
            <a:endParaRPr lang="en-US" altLang="en-US" sz="1600" dirty="0"/>
          </a:p>
        </p:txBody>
      </p:sp>
      <p:sp>
        <p:nvSpPr>
          <p:cNvPr id="103" name="Rectangle 3">
            <a:extLst>
              <a:ext uri="{FF2B5EF4-FFF2-40B4-BE49-F238E27FC236}">
                <a16:creationId xmlns:a16="http://schemas.microsoft.com/office/drawing/2014/main" id="{F69DAC84-570D-4639-A52D-F80633D567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1881" y="5501557"/>
            <a:ext cx="3611309" cy="753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Therefore, n-1 iterations of step 3 will be sufficient to find a shortest path to every vertex from s. </a:t>
            </a:r>
          </a:p>
          <a:p>
            <a:pPr marL="0" indent="0">
              <a:buNone/>
            </a:pPr>
            <a:endParaRPr lang="en-US" altLang="en-US" sz="1400" dirty="0">
              <a:solidFill>
                <a:srgbClr val="FF0000"/>
              </a:solidFill>
            </a:endParaRPr>
          </a:p>
        </p:txBody>
      </p:sp>
      <p:sp>
        <p:nvSpPr>
          <p:cNvPr id="104" name="Rectangle 3">
            <a:extLst>
              <a:ext uri="{FF2B5EF4-FFF2-40B4-BE49-F238E27FC236}">
                <a16:creationId xmlns:a16="http://schemas.microsoft.com/office/drawing/2014/main" id="{D345DF48-BC5C-4A7A-9623-F2DCB9153B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1504" y="1902636"/>
            <a:ext cx="3236702" cy="209679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Bellman-Ford(G, s, t)</a:t>
            </a:r>
          </a:p>
          <a:p>
            <a:pPr marL="0" indent="0">
              <a:buNone/>
            </a:pPr>
            <a:r>
              <a:rPr lang="en-US" altLang="en-US" sz="1200" dirty="0"/>
              <a:t>1. for (v=1; </a:t>
            </a:r>
            <a:r>
              <a:rPr lang="en-US" altLang="en-US" sz="1200" dirty="0" err="1"/>
              <a:t>v≤n</a:t>
            </a:r>
            <a:r>
              <a:rPr lang="en-US" altLang="en-US" sz="1200" dirty="0"/>
              <a:t>; v++) </a:t>
            </a:r>
            <a:r>
              <a:rPr lang="en-US" sz="1200" dirty="0" err="1"/>
              <a:t>dist</a:t>
            </a:r>
            <a:r>
              <a:rPr lang="en-US" sz="1200" dirty="0"/>
              <a:t>[v] = ∞;</a:t>
            </a:r>
          </a:p>
          <a:p>
            <a:pPr marL="0" indent="0">
              <a:buNone/>
            </a:pPr>
            <a:r>
              <a:rPr lang="en-US" sz="1200" dirty="0"/>
              <a:t>2. </a:t>
            </a:r>
            <a:r>
              <a:rPr lang="en-US" sz="1200" dirty="0" err="1"/>
              <a:t>dist</a:t>
            </a:r>
            <a:r>
              <a:rPr lang="en-US" sz="1200" dirty="0"/>
              <a:t>[s] = 0;</a:t>
            </a:r>
          </a:p>
          <a:p>
            <a:pPr marL="0" indent="0">
              <a:buNone/>
            </a:pPr>
            <a:r>
              <a:rPr lang="en-US" altLang="en-US" sz="1200" dirty="0"/>
              <a:t>3. </a:t>
            </a:r>
            <a:r>
              <a:rPr lang="en-US" altLang="en-US" sz="1200" dirty="0">
                <a:solidFill>
                  <a:srgbClr val="FF0000"/>
                </a:solidFill>
              </a:rPr>
              <a:t>loop </a:t>
            </a:r>
            <a:r>
              <a:rPr lang="en-US" altLang="en-US" sz="1200" dirty="0">
                <a:solidFill>
                  <a:srgbClr val="00B050"/>
                </a:solidFill>
              </a:rPr>
              <a:t>n-1 times</a:t>
            </a:r>
          </a:p>
          <a:p>
            <a:pPr marL="0" indent="0">
              <a:buNone/>
            </a:pPr>
            <a:r>
              <a:rPr lang="en-US" altLang="en-US" sz="1200" dirty="0"/>
              <a:t>      </a:t>
            </a:r>
            <a:r>
              <a:rPr lang="en-US" altLang="en-US" sz="1200" dirty="0">
                <a:solidFill>
                  <a:srgbClr val="FF0000"/>
                </a:solidFill>
              </a:rPr>
              <a:t>for (each edge [v, w])</a:t>
            </a:r>
          </a:p>
          <a:p>
            <a:pPr marL="0" indent="0">
              <a:buNone/>
            </a:pPr>
            <a:r>
              <a:rPr lang="en-US" altLang="en-US" sz="1200" dirty="0"/>
              <a:t>         if (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&gt;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[v] +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(v, w))   </a:t>
            </a:r>
          </a:p>
          <a:p>
            <a:pPr marL="0" indent="0">
              <a:buNone/>
            </a:pPr>
            <a:r>
              <a:rPr lang="en-US" altLang="en-US" sz="1200" dirty="0"/>
              <a:t>                 dad[w] = v;</a:t>
            </a:r>
          </a:p>
          <a:p>
            <a:pPr marL="0" indent="0">
              <a:buNone/>
            </a:pPr>
            <a:r>
              <a:rPr lang="en-US" altLang="en-US" sz="1200" dirty="0"/>
              <a:t>                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=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[v] +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(v, w);</a:t>
            </a:r>
          </a:p>
          <a:p>
            <a:pPr marL="0" indent="0">
              <a:buNone/>
            </a:pPr>
            <a:r>
              <a:rPr lang="en-US" altLang="en-US" sz="1200" dirty="0"/>
              <a:t>4 The array dad[1..n] gives the path from s.         </a:t>
            </a:r>
          </a:p>
        </p:txBody>
      </p:sp>
      <p:sp>
        <p:nvSpPr>
          <p:cNvPr id="77" name="Rectangle 3">
            <a:extLst>
              <a:ext uri="{FF2B5EF4-FFF2-40B4-BE49-F238E27FC236}">
                <a16:creationId xmlns:a16="http://schemas.microsoft.com/office/drawing/2014/main" id="{251A491D-F434-4608-BBF3-B55702FAB1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666" y="921658"/>
            <a:ext cx="7850667" cy="379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Problem.</a:t>
            </a:r>
            <a:r>
              <a:rPr lang="en-US" altLang="en-US" sz="1800" dirty="0"/>
              <a:t> Solving the Shortest Path Problem on graphs with negative edges. </a:t>
            </a:r>
          </a:p>
          <a:p>
            <a:pPr marL="0" indent="0">
              <a:buNone/>
            </a:pPr>
            <a:endParaRPr lang="en-US" altLang="en-US" sz="1800" dirty="0"/>
          </a:p>
        </p:txBody>
      </p:sp>
      <p:sp>
        <p:nvSpPr>
          <p:cNvPr id="105" name="Rectangle 3">
            <a:extLst>
              <a:ext uri="{FF2B5EF4-FFF2-40B4-BE49-F238E27FC236}">
                <a16:creationId xmlns:a16="http://schemas.microsoft.com/office/drawing/2014/main" id="{19A7296A-F458-46E6-8014-A327BBE8E3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5090" y="1290295"/>
            <a:ext cx="7374537" cy="37996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The problem is meaningful only for directed graphs with no negative cycles.</a:t>
            </a:r>
          </a:p>
        </p:txBody>
      </p:sp>
    </p:spTree>
    <p:extLst>
      <p:ext uri="{BB962C8B-B14F-4D97-AF65-F5344CB8AC3E}">
        <p14:creationId xmlns:p14="http://schemas.microsoft.com/office/powerpoint/2010/main" val="13523121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754864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Single-Source Shortest Path Problem</a:t>
            </a:r>
          </a:p>
        </p:txBody>
      </p:sp>
      <p:sp>
        <p:nvSpPr>
          <p:cNvPr id="110" name="Rectangle 3">
            <a:extLst>
              <a:ext uri="{FF2B5EF4-FFF2-40B4-BE49-F238E27FC236}">
                <a16:creationId xmlns:a16="http://schemas.microsoft.com/office/drawing/2014/main" id="{68FCA5B6-E02E-4676-B6B9-F36F23EF21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2474" y="1909466"/>
            <a:ext cx="4301994" cy="337493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How many times does step 3 have to iterate?</a:t>
            </a:r>
          </a:p>
        </p:txBody>
      </p:sp>
      <p:sp>
        <p:nvSpPr>
          <p:cNvPr id="104" name="Rectangle 3">
            <a:extLst>
              <a:ext uri="{FF2B5EF4-FFF2-40B4-BE49-F238E27FC236}">
                <a16:creationId xmlns:a16="http://schemas.microsoft.com/office/drawing/2014/main" id="{2DD94C2B-C3CF-4F07-9CF3-5C84850ACE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2474" y="2443009"/>
            <a:ext cx="4301994" cy="337493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How do we know if there are negative cycles?</a:t>
            </a:r>
          </a:p>
        </p:txBody>
      </p:sp>
      <p:sp>
        <p:nvSpPr>
          <p:cNvPr id="105" name="Rectangle 3">
            <a:extLst>
              <a:ext uri="{FF2B5EF4-FFF2-40B4-BE49-F238E27FC236}">
                <a16:creationId xmlns:a16="http://schemas.microsoft.com/office/drawing/2014/main" id="{4AF6D561-FC7A-4C3F-B0B0-813A1102AC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1504" y="1902636"/>
            <a:ext cx="3236702" cy="209679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Bellman-Ford(G, s, t)</a:t>
            </a:r>
          </a:p>
          <a:p>
            <a:pPr marL="0" indent="0">
              <a:buNone/>
            </a:pPr>
            <a:r>
              <a:rPr lang="en-US" altLang="en-US" sz="1200" dirty="0"/>
              <a:t>1. for (v=1; </a:t>
            </a:r>
            <a:r>
              <a:rPr lang="en-US" altLang="en-US" sz="1200" dirty="0" err="1"/>
              <a:t>v≤n</a:t>
            </a:r>
            <a:r>
              <a:rPr lang="en-US" altLang="en-US" sz="1200" dirty="0"/>
              <a:t>; v++) </a:t>
            </a:r>
            <a:r>
              <a:rPr lang="en-US" sz="1200" dirty="0" err="1"/>
              <a:t>dist</a:t>
            </a:r>
            <a:r>
              <a:rPr lang="en-US" sz="1200" dirty="0"/>
              <a:t>[v] = ∞;</a:t>
            </a:r>
          </a:p>
          <a:p>
            <a:pPr marL="0" indent="0">
              <a:buNone/>
            </a:pPr>
            <a:r>
              <a:rPr lang="en-US" sz="1200" dirty="0"/>
              <a:t>2. </a:t>
            </a:r>
            <a:r>
              <a:rPr lang="en-US" sz="1200" dirty="0" err="1"/>
              <a:t>dist</a:t>
            </a:r>
            <a:r>
              <a:rPr lang="en-US" sz="1200" dirty="0"/>
              <a:t>[s] = 0;</a:t>
            </a:r>
          </a:p>
          <a:p>
            <a:pPr marL="0" indent="0">
              <a:buNone/>
            </a:pPr>
            <a:r>
              <a:rPr lang="en-US" altLang="en-US" sz="1200" dirty="0"/>
              <a:t>3. loop n-1 times</a:t>
            </a:r>
          </a:p>
          <a:p>
            <a:pPr marL="0" indent="0">
              <a:buNone/>
            </a:pPr>
            <a:r>
              <a:rPr lang="en-US" altLang="en-US" sz="1200" dirty="0"/>
              <a:t>      for (each edge [v, w])</a:t>
            </a:r>
          </a:p>
          <a:p>
            <a:pPr marL="0" indent="0">
              <a:buNone/>
            </a:pPr>
            <a:r>
              <a:rPr lang="en-US" altLang="en-US" sz="1200" dirty="0"/>
              <a:t>         if (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&gt;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[v] +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(v, w))   </a:t>
            </a:r>
          </a:p>
          <a:p>
            <a:pPr marL="0" indent="0">
              <a:buNone/>
            </a:pPr>
            <a:r>
              <a:rPr lang="en-US" altLang="en-US" sz="1200" dirty="0"/>
              <a:t>                 dad[w] = v;</a:t>
            </a:r>
          </a:p>
          <a:p>
            <a:pPr marL="0" indent="0">
              <a:buNone/>
            </a:pPr>
            <a:r>
              <a:rPr lang="en-US" altLang="en-US" sz="1200" dirty="0"/>
              <a:t>                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=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[v] +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(v, w);</a:t>
            </a:r>
          </a:p>
          <a:p>
            <a:pPr marL="0" indent="0">
              <a:buNone/>
            </a:pPr>
            <a:r>
              <a:rPr lang="en-US" altLang="en-US" sz="1200" dirty="0"/>
              <a:t>4 The array dad[1..n] gives the path from s.         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C04CD483-2375-4483-86EC-E52455A10C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666" y="921658"/>
            <a:ext cx="7850667" cy="379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Problem.</a:t>
            </a:r>
            <a:r>
              <a:rPr lang="en-US" altLang="en-US" sz="1800" dirty="0"/>
              <a:t> Solving the Shortest Path Problem on graphs with negative edges. </a:t>
            </a:r>
          </a:p>
          <a:p>
            <a:pPr marL="0" indent="0">
              <a:buNone/>
            </a:pPr>
            <a:endParaRPr lang="en-US" altLang="en-US" sz="1800" dirty="0"/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3CE46AB9-1447-4D51-9BCE-8933712FF8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5090" y="1290295"/>
            <a:ext cx="7374537" cy="37996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The problem is meaningful only for directed graphs with no negative cycles.</a:t>
            </a:r>
          </a:p>
        </p:txBody>
      </p:sp>
    </p:spTree>
    <p:extLst>
      <p:ext uri="{BB962C8B-B14F-4D97-AF65-F5344CB8AC3E}">
        <p14:creationId xmlns:p14="http://schemas.microsoft.com/office/powerpoint/2010/main" val="814981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754864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Single-Source Shortest Path Problem</a:t>
            </a:r>
          </a:p>
        </p:txBody>
      </p:sp>
      <p:sp>
        <p:nvSpPr>
          <p:cNvPr id="110" name="Rectangle 3">
            <a:extLst>
              <a:ext uri="{FF2B5EF4-FFF2-40B4-BE49-F238E27FC236}">
                <a16:creationId xmlns:a16="http://schemas.microsoft.com/office/drawing/2014/main" id="{68FCA5B6-E02E-4676-B6B9-F36F23EF21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2474" y="1909466"/>
            <a:ext cx="4301994" cy="337493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How many times does step 3 have to iterate?</a:t>
            </a:r>
          </a:p>
        </p:txBody>
      </p:sp>
      <p:sp>
        <p:nvSpPr>
          <p:cNvPr id="77" name="Rectangle 3">
            <a:extLst>
              <a:ext uri="{FF2B5EF4-FFF2-40B4-BE49-F238E27FC236}">
                <a16:creationId xmlns:a16="http://schemas.microsoft.com/office/drawing/2014/main" id="{A51C308D-0B9D-445E-912F-848533A110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1504" y="1902636"/>
            <a:ext cx="3236702" cy="273773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Bellman-Ford(G, s, t)</a:t>
            </a:r>
          </a:p>
          <a:p>
            <a:pPr marL="0" indent="0">
              <a:buNone/>
            </a:pPr>
            <a:r>
              <a:rPr lang="en-US" altLang="en-US" sz="1200" dirty="0"/>
              <a:t>1. for (v=1; </a:t>
            </a:r>
            <a:r>
              <a:rPr lang="en-US" altLang="en-US" sz="1200" dirty="0" err="1"/>
              <a:t>v≤n</a:t>
            </a:r>
            <a:r>
              <a:rPr lang="en-US" altLang="en-US" sz="1200" dirty="0"/>
              <a:t>; v++) </a:t>
            </a:r>
            <a:r>
              <a:rPr lang="en-US" sz="1200" dirty="0" err="1"/>
              <a:t>dist</a:t>
            </a:r>
            <a:r>
              <a:rPr lang="en-US" sz="1200" dirty="0"/>
              <a:t>[v] = ∞;</a:t>
            </a:r>
          </a:p>
          <a:p>
            <a:pPr marL="0" indent="0">
              <a:buNone/>
            </a:pPr>
            <a:r>
              <a:rPr lang="en-US" sz="1200" dirty="0"/>
              <a:t>2. </a:t>
            </a:r>
            <a:r>
              <a:rPr lang="en-US" sz="1200" dirty="0" err="1"/>
              <a:t>dist</a:t>
            </a:r>
            <a:r>
              <a:rPr lang="en-US" sz="1200" dirty="0"/>
              <a:t>[s] = 0;</a:t>
            </a:r>
          </a:p>
          <a:p>
            <a:pPr marL="0" indent="0">
              <a:buNone/>
            </a:pPr>
            <a:r>
              <a:rPr lang="en-US" altLang="en-US" sz="1200" dirty="0"/>
              <a:t>3. loop n-1 times</a:t>
            </a:r>
          </a:p>
          <a:p>
            <a:pPr marL="0" indent="0">
              <a:buNone/>
            </a:pPr>
            <a:r>
              <a:rPr lang="en-US" altLang="en-US" sz="1200" dirty="0"/>
              <a:t>      for (each edge [v, w])</a:t>
            </a:r>
          </a:p>
          <a:p>
            <a:pPr marL="0" indent="0">
              <a:buNone/>
            </a:pPr>
            <a:r>
              <a:rPr lang="en-US" altLang="en-US" sz="1200" dirty="0"/>
              <a:t>         if (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&gt;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[v] +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(v, w))   </a:t>
            </a:r>
          </a:p>
          <a:p>
            <a:pPr marL="0" indent="0">
              <a:buNone/>
            </a:pPr>
            <a:r>
              <a:rPr lang="en-US" altLang="en-US" sz="1200" dirty="0"/>
              <a:t>                 dad[w] = v;</a:t>
            </a:r>
          </a:p>
          <a:p>
            <a:pPr marL="0" indent="0">
              <a:buNone/>
            </a:pPr>
            <a:r>
              <a:rPr lang="en-US" altLang="en-US" sz="1200" dirty="0"/>
              <a:t>                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=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[v] +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(v, w);</a:t>
            </a:r>
          </a:p>
          <a:p>
            <a:pPr marL="0" indent="0">
              <a:buNone/>
            </a:pPr>
            <a:r>
              <a:rPr lang="en-US" altLang="en-US" sz="1200" dirty="0"/>
              <a:t>4. </a:t>
            </a:r>
            <a:r>
              <a:rPr lang="en-US" altLang="en-US" sz="1200" dirty="0">
                <a:solidFill>
                  <a:srgbClr val="FF0000"/>
                </a:solidFill>
              </a:rPr>
              <a:t>for (each edge [v, w])</a:t>
            </a:r>
          </a:p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         if (</a:t>
            </a:r>
            <a:r>
              <a:rPr lang="en-US" altLang="en-US" sz="1200" dirty="0" err="1">
                <a:solidFill>
                  <a:srgbClr val="FF0000"/>
                </a:solidFill>
              </a:rPr>
              <a:t>dist</a:t>
            </a:r>
            <a:r>
              <a:rPr lang="en-US" altLang="en-US" sz="1200" dirty="0">
                <a:solidFill>
                  <a:srgbClr val="FF0000"/>
                </a:solidFill>
              </a:rPr>
              <a:t>[w] &gt; </a:t>
            </a:r>
            <a:r>
              <a:rPr lang="en-US" altLang="en-US" sz="1200" dirty="0" err="1">
                <a:solidFill>
                  <a:srgbClr val="FF0000"/>
                </a:solidFill>
              </a:rPr>
              <a:t>dist</a:t>
            </a:r>
            <a:r>
              <a:rPr lang="en-US" altLang="en-US" sz="1200" dirty="0">
                <a:solidFill>
                  <a:srgbClr val="FF0000"/>
                </a:solidFill>
              </a:rPr>
              <a:t>[v] + </a:t>
            </a:r>
            <a:r>
              <a:rPr lang="en-US" altLang="en-US" sz="1200" dirty="0" err="1">
                <a:solidFill>
                  <a:srgbClr val="FF0000"/>
                </a:solidFill>
              </a:rPr>
              <a:t>wt</a:t>
            </a:r>
            <a:r>
              <a:rPr lang="en-US" altLang="en-US" sz="1200" dirty="0">
                <a:solidFill>
                  <a:srgbClr val="FF0000"/>
                </a:solidFill>
              </a:rPr>
              <a:t>(v, w))   </a:t>
            </a:r>
          </a:p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                 stop(“negative cycle”); </a:t>
            </a:r>
          </a:p>
          <a:p>
            <a:pPr marL="0" indent="0">
              <a:buNone/>
            </a:pPr>
            <a:r>
              <a:rPr lang="en-US" altLang="en-US" sz="1200" dirty="0"/>
              <a:t>5. The array dad[1..n] gives the path from s.         </a:t>
            </a:r>
          </a:p>
        </p:txBody>
      </p:sp>
      <p:sp>
        <p:nvSpPr>
          <p:cNvPr id="104" name="Rectangle 3">
            <a:extLst>
              <a:ext uri="{FF2B5EF4-FFF2-40B4-BE49-F238E27FC236}">
                <a16:creationId xmlns:a16="http://schemas.microsoft.com/office/drawing/2014/main" id="{2DD94C2B-C3CF-4F07-9CF3-5C84850ACE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2474" y="2443009"/>
            <a:ext cx="4301994" cy="337493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How do we know if there are negative cycles?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58EE176C-A3AA-4B9E-BF6E-ABBD853F94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666" y="921658"/>
            <a:ext cx="7850667" cy="379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Problem.</a:t>
            </a:r>
            <a:r>
              <a:rPr lang="en-US" altLang="en-US" sz="1800" dirty="0"/>
              <a:t> Solving the Shortest Path Problem on graphs with negative edges. </a:t>
            </a:r>
          </a:p>
          <a:p>
            <a:pPr marL="0" indent="0">
              <a:buNone/>
            </a:pPr>
            <a:endParaRPr lang="en-US" altLang="en-US" sz="1800" dirty="0"/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D9450FA9-6232-45F9-BD85-1CB3F0D9E4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5090" y="1290295"/>
            <a:ext cx="7374537" cy="37996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The problem is meaningful only for directed graphs with no negative cycles.</a:t>
            </a:r>
          </a:p>
        </p:txBody>
      </p:sp>
    </p:spTree>
    <p:extLst>
      <p:ext uri="{BB962C8B-B14F-4D97-AF65-F5344CB8AC3E}">
        <p14:creationId xmlns:p14="http://schemas.microsoft.com/office/powerpoint/2010/main" val="28583428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754864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Single-Source Shortest Path Problem</a:t>
            </a:r>
          </a:p>
        </p:txBody>
      </p:sp>
      <p:sp>
        <p:nvSpPr>
          <p:cNvPr id="110" name="Rectangle 3">
            <a:extLst>
              <a:ext uri="{FF2B5EF4-FFF2-40B4-BE49-F238E27FC236}">
                <a16:creationId xmlns:a16="http://schemas.microsoft.com/office/drawing/2014/main" id="{68FCA5B6-E02E-4676-B6B9-F36F23EF21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2474" y="1909466"/>
            <a:ext cx="4301994" cy="337493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How many times does step 3 have to iterate?</a:t>
            </a:r>
          </a:p>
        </p:txBody>
      </p:sp>
      <p:sp>
        <p:nvSpPr>
          <p:cNvPr id="77" name="Rectangle 3">
            <a:extLst>
              <a:ext uri="{FF2B5EF4-FFF2-40B4-BE49-F238E27FC236}">
                <a16:creationId xmlns:a16="http://schemas.microsoft.com/office/drawing/2014/main" id="{A51C308D-0B9D-445E-912F-848533A110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1504" y="1902636"/>
            <a:ext cx="3236702" cy="273773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Bellman-Ford(G, s, t)</a:t>
            </a:r>
          </a:p>
          <a:p>
            <a:pPr marL="0" indent="0">
              <a:buNone/>
            </a:pPr>
            <a:r>
              <a:rPr lang="en-US" altLang="en-US" sz="1200" dirty="0"/>
              <a:t>1. for (v=1; </a:t>
            </a:r>
            <a:r>
              <a:rPr lang="en-US" altLang="en-US" sz="1200" dirty="0" err="1"/>
              <a:t>v≤n</a:t>
            </a:r>
            <a:r>
              <a:rPr lang="en-US" altLang="en-US" sz="1200" dirty="0"/>
              <a:t>; v++) </a:t>
            </a:r>
            <a:r>
              <a:rPr lang="en-US" sz="1200" dirty="0" err="1"/>
              <a:t>dist</a:t>
            </a:r>
            <a:r>
              <a:rPr lang="en-US" sz="1200" dirty="0"/>
              <a:t>[v] = ∞;</a:t>
            </a:r>
          </a:p>
          <a:p>
            <a:pPr marL="0" indent="0">
              <a:buNone/>
            </a:pPr>
            <a:r>
              <a:rPr lang="en-US" sz="1200" dirty="0"/>
              <a:t>2. </a:t>
            </a:r>
            <a:r>
              <a:rPr lang="en-US" sz="1200" dirty="0" err="1"/>
              <a:t>dist</a:t>
            </a:r>
            <a:r>
              <a:rPr lang="en-US" sz="1200" dirty="0"/>
              <a:t>[s] = 0;</a:t>
            </a:r>
          </a:p>
          <a:p>
            <a:pPr marL="0" indent="0">
              <a:buNone/>
            </a:pPr>
            <a:r>
              <a:rPr lang="en-US" altLang="en-US" sz="1200" dirty="0"/>
              <a:t>3. loop n-1 times</a:t>
            </a:r>
          </a:p>
          <a:p>
            <a:pPr marL="0" indent="0">
              <a:buNone/>
            </a:pPr>
            <a:r>
              <a:rPr lang="en-US" altLang="en-US" sz="1200" dirty="0"/>
              <a:t>      for (each edge [v, w])</a:t>
            </a:r>
          </a:p>
          <a:p>
            <a:pPr marL="0" indent="0">
              <a:buNone/>
            </a:pPr>
            <a:r>
              <a:rPr lang="en-US" altLang="en-US" sz="1200" dirty="0"/>
              <a:t>         if (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&gt;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[v] +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(v, w))   </a:t>
            </a:r>
          </a:p>
          <a:p>
            <a:pPr marL="0" indent="0">
              <a:buNone/>
            </a:pPr>
            <a:r>
              <a:rPr lang="en-US" altLang="en-US" sz="1200" dirty="0"/>
              <a:t>                 dad[w] = v;</a:t>
            </a:r>
          </a:p>
          <a:p>
            <a:pPr marL="0" indent="0">
              <a:buNone/>
            </a:pPr>
            <a:r>
              <a:rPr lang="en-US" altLang="en-US" sz="1200" dirty="0"/>
              <a:t>                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=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[v] +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(v, w);</a:t>
            </a:r>
          </a:p>
          <a:p>
            <a:pPr marL="0" indent="0">
              <a:buNone/>
            </a:pPr>
            <a:r>
              <a:rPr lang="en-US" altLang="en-US" sz="1200" dirty="0"/>
              <a:t>4. </a:t>
            </a:r>
            <a:r>
              <a:rPr lang="en-US" altLang="en-US" sz="1200" dirty="0">
                <a:solidFill>
                  <a:srgbClr val="FF0000"/>
                </a:solidFill>
              </a:rPr>
              <a:t>for (each edge [v, w])</a:t>
            </a:r>
          </a:p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         if (</a:t>
            </a:r>
            <a:r>
              <a:rPr lang="en-US" altLang="en-US" sz="1200" dirty="0" err="1">
                <a:solidFill>
                  <a:srgbClr val="FF0000"/>
                </a:solidFill>
              </a:rPr>
              <a:t>dist</a:t>
            </a:r>
            <a:r>
              <a:rPr lang="en-US" altLang="en-US" sz="1200" dirty="0">
                <a:solidFill>
                  <a:srgbClr val="FF0000"/>
                </a:solidFill>
              </a:rPr>
              <a:t>[w] &gt; </a:t>
            </a:r>
            <a:r>
              <a:rPr lang="en-US" altLang="en-US" sz="1200" dirty="0" err="1">
                <a:solidFill>
                  <a:srgbClr val="FF0000"/>
                </a:solidFill>
              </a:rPr>
              <a:t>dist</a:t>
            </a:r>
            <a:r>
              <a:rPr lang="en-US" altLang="en-US" sz="1200" dirty="0">
                <a:solidFill>
                  <a:srgbClr val="FF0000"/>
                </a:solidFill>
              </a:rPr>
              <a:t>[v] + </a:t>
            </a:r>
            <a:r>
              <a:rPr lang="en-US" altLang="en-US" sz="1200" dirty="0" err="1">
                <a:solidFill>
                  <a:srgbClr val="FF0000"/>
                </a:solidFill>
              </a:rPr>
              <a:t>wt</a:t>
            </a:r>
            <a:r>
              <a:rPr lang="en-US" altLang="en-US" sz="1200" dirty="0">
                <a:solidFill>
                  <a:srgbClr val="FF0000"/>
                </a:solidFill>
              </a:rPr>
              <a:t>(v, w))   </a:t>
            </a:r>
          </a:p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                 stop(“negative cycle”); </a:t>
            </a:r>
          </a:p>
          <a:p>
            <a:pPr marL="0" indent="0">
              <a:buNone/>
            </a:pPr>
            <a:r>
              <a:rPr lang="en-US" altLang="en-US" sz="1200" dirty="0"/>
              <a:t>5. The array dad[1..n] gives the path from s.         </a:t>
            </a:r>
          </a:p>
        </p:txBody>
      </p:sp>
      <p:sp>
        <p:nvSpPr>
          <p:cNvPr id="104" name="Rectangle 3">
            <a:extLst>
              <a:ext uri="{FF2B5EF4-FFF2-40B4-BE49-F238E27FC236}">
                <a16:creationId xmlns:a16="http://schemas.microsoft.com/office/drawing/2014/main" id="{2DD94C2B-C3CF-4F07-9CF3-5C84850ACE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2474" y="2443009"/>
            <a:ext cx="4301994" cy="337493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How do we know if there are negative cycles?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F058B49E-84D5-42C1-87FC-61571A0F96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2474" y="2976552"/>
            <a:ext cx="4301994" cy="337493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Why is step 4 correct?</a:t>
            </a: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265ED2D5-3BA0-490E-B243-CDD9232C4E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666" y="921658"/>
            <a:ext cx="7850667" cy="379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Problem.</a:t>
            </a:r>
            <a:r>
              <a:rPr lang="en-US" altLang="en-US" sz="1800" dirty="0"/>
              <a:t> Solving the Shortest Path Problem on graphs with negative edges. </a:t>
            </a:r>
          </a:p>
          <a:p>
            <a:pPr marL="0" indent="0">
              <a:buNone/>
            </a:pPr>
            <a:endParaRPr lang="en-US" altLang="en-US" sz="1800" dirty="0"/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75CA6C5C-3333-4DFB-84E1-3969B8E786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5090" y="1290295"/>
            <a:ext cx="7374537" cy="37996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The problem is meaningful only for directed graphs with no negative cycles.</a:t>
            </a:r>
          </a:p>
        </p:txBody>
      </p:sp>
    </p:spTree>
    <p:extLst>
      <p:ext uri="{BB962C8B-B14F-4D97-AF65-F5344CB8AC3E}">
        <p14:creationId xmlns:p14="http://schemas.microsoft.com/office/powerpoint/2010/main" val="350216910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754864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Single-Source Shortest Path Problem</a:t>
            </a:r>
          </a:p>
        </p:txBody>
      </p:sp>
      <p:sp>
        <p:nvSpPr>
          <p:cNvPr id="110" name="Rectangle 3">
            <a:extLst>
              <a:ext uri="{FF2B5EF4-FFF2-40B4-BE49-F238E27FC236}">
                <a16:creationId xmlns:a16="http://schemas.microsoft.com/office/drawing/2014/main" id="{68FCA5B6-E02E-4676-B6B9-F36F23EF21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2474" y="1909466"/>
            <a:ext cx="4301994" cy="337493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How many times does step 3 have to iterate?</a:t>
            </a:r>
          </a:p>
        </p:txBody>
      </p:sp>
      <p:sp>
        <p:nvSpPr>
          <p:cNvPr id="77" name="Rectangle 3">
            <a:extLst>
              <a:ext uri="{FF2B5EF4-FFF2-40B4-BE49-F238E27FC236}">
                <a16:creationId xmlns:a16="http://schemas.microsoft.com/office/drawing/2014/main" id="{A51C308D-0B9D-445E-912F-848533A110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1504" y="1902636"/>
            <a:ext cx="3236702" cy="273773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Bellman-Ford(G, s, t)</a:t>
            </a:r>
          </a:p>
          <a:p>
            <a:pPr marL="0" indent="0">
              <a:buNone/>
            </a:pPr>
            <a:r>
              <a:rPr lang="en-US" altLang="en-US" sz="1200" dirty="0"/>
              <a:t>1. for (v=1; </a:t>
            </a:r>
            <a:r>
              <a:rPr lang="en-US" altLang="en-US" sz="1200" dirty="0" err="1"/>
              <a:t>v≤n</a:t>
            </a:r>
            <a:r>
              <a:rPr lang="en-US" altLang="en-US" sz="1200" dirty="0"/>
              <a:t>; v++) </a:t>
            </a:r>
            <a:r>
              <a:rPr lang="en-US" sz="1200" dirty="0" err="1"/>
              <a:t>dist</a:t>
            </a:r>
            <a:r>
              <a:rPr lang="en-US" sz="1200" dirty="0"/>
              <a:t>[v] = ∞;</a:t>
            </a:r>
          </a:p>
          <a:p>
            <a:pPr marL="0" indent="0">
              <a:buNone/>
            </a:pPr>
            <a:r>
              <a:rPr lang="en-US" sz="1200" dirty="0"/>
              <a:t>2. </a:t>
            </a:r>
            <a:r>
              <a:rPr lang="en-US" sz="1200" dirty="0" err="1"/>
              <a:t>dist</a:t>
            </a:r>
            <a:r>
              <a:rPr lang="en-US" sz="1200" dirty="0"/>
              <a:t>[s] = 0;</a:t>
            </a:r>
          </a:p>
          <a:p>
            <a:pPr marL="0" indent="0">
              <a:buNone/>
            </a:pPr>
            <a:r>
              <a:rPr lang="en-US" altLang="en-US" sz="1200" dirty="0"/>
              <a:t>3. loop n-1 times</a:t>
            </a:r>
          </a:p>
          <a:p>
            <a:pPr marL="0" indent="0">
              <a:buNone/>
            </a:pPr>
            <a:r>
              <a:rPr lang="en-US" altLang="en-US" sz="1200" dirty="0"/>
              <a:t>      for (each edge [v, w])</a:t>
            </a:r>
          </a:p>
          <a:p>
            <a:pPr marL="0" indent="0">
              <a:buNone/>
            </a:pPr>
            <a:r>
              <a:rPr lang="en-US" altLang="en-US" sz="1200" dirty="0"/>
              <a:t>         if (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&gt;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[v] +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(v, w))   </a:t>
            </a:r>
          </a:p>
          <a:p>
            <a:pPr marL="0" indent="0">
              <a:buNone/>
            </a:pPr>
            <a:r>
              <a:rPr lang="en-US" altLang="en-US" sz="1200" dirty="0"/>
              <a:t>                 dad[w] = v;</a:t>
            </a:r>
          </a:p>
          <a:p>
            <a:pPr marL="0" indent="0">
              <a:buNone/>
            </a:pPr>
            <a:r>
              <a:rPr lang="en-US" altLang="en-US" sz="1200" dirty="0"/>
              <a:t>                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=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[v] +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(v, w);</a:t>
            </a:r>
          </a:p>
          <a:p>
            <a:pPr marL="0" indent="0">
              <a:buNone/>
            </a:pPr>
            <a:r>
              <a:rPr lang="en-US" altLang="en-US" sz="1200" dirty="0"/>
              <a:t>4. </a:t>
            </a:r>
            <a:r>
              <a:rPr lang="en-US" altLang="en-US" sz="1200" dirty="0">
                <a:solidFill>
                  <a:srgbClr val="FF0000"/>
                </a:solidFill>
              </a:rPr>
              <a:t>for (each edge [v, w])</a:t>
            </a:r>
          </a:p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         if (</a:t>
            </a:r>
            <a:r>
              <a:rPr lang="en-US" altLang="en-US" sz="1200" dirty="0" err="1">
                <a:solidFill>
                  <a:srgbClr val="FF0000"/>
                </a:solidFill>
              </a:rPr>
              <a:t>dist</a:t>
            </a:r>
            <a:r>
              <a:rPr lang="en-US" altLang="en-US" sz="1200" dirty="0">
                <a:solidFill>
                  <a:srgbClr val="FF0000"/>
                </a:solidFill>
              </a:rPr>
              <a:t>[w] &gt; </a:t>
            </a:r>
            <a:r>
              <a:rPr lang="en-US" altLang="en-US" sz="1200" dirty="0" err="1">
                <a:solidFill>
                  <a:srgbClr val="FF0000"/>
                </a:solidFill>
              </a:rPr>
              <a:t>dist</a:t>
            </a:r>
            <a:r>
              <a:rPr lang="en-US" altLang="en-US" sz="1200" dirty="0">
                <a:solidFill>
                  <a:srgbClr val="FF0000"/>
                </a:solidFill>
              </a:rPr>
              <a:t>[v] + </a:t>
            </a:r>
            <a:r>
              <a:rPr lang="en-US" altLang="en-US" sz="1200" dirty="0" err="1">
                <a:solidFill>
                  <a:srgbClr val="FF0000"/>
                </a:solidFill>
              </a:rPr>
              <a:t>wt</a:t>
            </a:r>
            <a:r>
              <a:rPr lang="en-US" altLang="en-US" sz="1200" dirty="0">
                <a:solidFill>
                  <a:srgbClr val="FF0000"/>
                </a:solidFill>
              </a:rPr>
              <a:t>(v, w))   </a:t>
            </a:r>
          </a:p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                 stop(“negative cycle”); </a:t>
            </a:r>
          </a:p>
          <a:p>
            <a:pPr marL="0" indent="0">
              <a:buNone/>
            </a:pPr>
            <a:r>
              <a:rPr lang="en-US" altLang="en-US" sz="1200" dirty="0"/>
              <a:t>5. The array dad[1..n] gives the path from s.         </a:t>
            </a:r>
          </a:p>
        </p:txBody>
      </p:sp>
      <p:sp>
        <p:nvSpPr>
          <p:cNvPr id="104" name="Rectangle 3">
            <a:extLst>
              <a:ext uri="{FF2B5EF4-FFF2-40B4-BE49-F238E27FC236}">
                <a16:creationId xmlns:a16="http://schemas.microsoft.com/office/drawing/2014/main" id="{2DD94C2B-C3CF-4F07-9CF3-5C84850ACE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2474" y="2443009"/>
            <a:ext cx="4301994" cy="337493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How do we know if there are negative cycles?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F058B49E-84D5-42C1-87FC-61571A0F96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2474" y="2976552"/>
            <a:ext cx="4301994" cy="337493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Why is step 4 correct?</a:t>
            </a: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EDD06E8D-8BB1-4B97-A0E3-A3BDD74A26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5875" y="3429000"/>
            <a:ext cx="4301994" cy="10319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If there are no negative cycles, for every vertex v, there is a shortest path from s to v. So after n-1 times iterations in step 3, all vertices v get their correct value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[v], and the improvement in step 4 is impossible. Thus, the algorithm ends in step 5 correctly. </a:t>
            </a:r>
            <a:endParaRPr lang="en-US" altLang="en-US" sz="1200" dirty="0">
              <a:solidFill>
                <a:srgbClr val="FF0000"/>
              </a:solidFill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281F5A6E-E1AC-4331-BE9E-37E25548EF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666" y="921658"/>
            <a:ext cx="7850667" cy="379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Problem.</a:t>
            </a:r>
            <a:r>
              <a:rPr lang="en-US" altLang="en-US" sz="1800" dirty="0"/>
              <a:t> Solving the Shortest Path Problem on graphs with negative edges. </a:t>
            </a:r>
          </a:p>
          <a:p>
            <a:pPr marL="0" indent="0">
              <a:buNone/>
            </a:pPr>
            <a:endParaRPr lang="en-US" altLang="en-US" sz="1800" dirty="0"/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46BEB6E3-6F15-4711-A916-7B0D9EE123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5090" y="1290295"/>
            <a:ext cx="7374537" cy="37996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The problem is meaningful only for directed graphs with no negative cycles.</a:t>
            </a:r>
          </a:p>
        </p:txBody>
      </p:sp>
    </p:spTree>
    <p:extLst>
      <p:ext uri="{BB962C8B-B14F-4D97-AF65-F5344CB8AC3E}">
        <p14:creationId xmlns:p14="http://schemas.microsoft.com/office/powerpoint/2010/main" val="4160950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754864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Single-Source Shortest Path Problem</a:t>
            </a:r>
          </a:p>
        </p:txBody>
      </p:sp>
      <p:sp>
        <p:nvSpPr>
          <p:cNvPr id="110" name="Rectangle 3">
            <a:extLst>
              <a:ext uri="{FF2B5EF4-FFF2-40B4-BE49-F238E27FC236}">
                <a16:creationId xmlns:a16="http://schemas.microsoft.com/office/drawing/2014/main" id="{68FCA5B6-E02E-4676-B6B9-F36F23EF21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2474" y="1909466"/>
            <a:ext cx="4301994" cy="337493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How many times does step 3 have to iterate?</a:t>
            </a:r>
          </a:p>
        </p:txBody>
      </p:sp>
      <p:sp>
        <p:nvSpPr>
          <p:cNvPr id="77" name="Rectangle 3">
            <a:extLst>
              <a:ext uri="{FF2B5EF4-FFF2-40B4-BE49-F238E27FC236}">
                <a16:creationId xmlns:a16="http://schemas.microsoft.com/office/drawing/2014/main" id="{A51C308D-0B9D-445E-912F-848533A110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1504" y="1902636"/>
            <a:ext cx="3236702" cy="273773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Bellman-Ford(G, s, t)</a:t>
            </a:r>
          </a:p>
          <a:p>
            <a:pPr marL="0" indent="0">
              <a:buNone/>
            </a:pPr>
            <a:r>
              <a:rPr lang="en-US" altLang="en-US" sz="1200" dirty="0"/>
              <a:t>1. for (v=1; </a:t>
            </a:r>
            <a:r>
              <a:rPr lang="en-US" altLang="en-US" sz="1200" dirty="0" err="1"/>
              <a:t>v≤n</a:t>
            </a:r>
            <a:r>
              <a:rPr lang="en-US" altLang="en-US" sz="1200" dirty="0"/>
              <a:t>; v++) </a:t>
            </a:r>
            <a:r>
              <a:rPr lang="en-US" sz="1200" dirty="0" err="1"/>
              <a:t>dist</a:t>
            </a:r>
            <a:r>
              <a:rPr lang="en-US" sz="1200" dirty="0"/>
              <a:t>[v] = ∞;</a:t>
            </a:r>
          </a:p>
          <a:p>
            <a:pPr marL="0" indent="0">
              <a:buNone/>
            </a:pPr>
            <a:r>
              <a:rPr lang="en-US" sz="1200" dirty="0"/>
              <a:t>2. </a:t>
            </a:r>
            <a:r>
              <a:rPr lang="en-US" sz="1200" dirty="0" err="1"/>
              <a:t>dist</a:t>
            </a:r>
            <a:r>
              <a:rPr lang="en-US" sz="1200" dirty="0"/>
              <a:t>[s] = 0;</a:t>
            </a:r>
          </a:p>
          <a:p>
            <a:pPr marL="0" indent="0">
              <a:buNone/>
            </a:pPr>
            <a:r>
              <a:rPr lang="en-US" altLang="en-US" sz="1200" dirty="0"/>
              <a:t>3. loop n-1 times</a:t>
            </a:r>
          </a:p>
          <a:p>
            <a:pPr marL="0" indent="0">
              <a:buNone/>
            </a:pPr>
            <a:r>
              <a:rPr lang="en-US" altLang="en-US" sz="1200" dirty="0"/>
              <a:t>      for (each edge [v, w])</a:t>
            </a:r>
          </a:p>
          <a:p>
            <a:pPr marL="0" indent="0">
              <a:buNone/>
            </a:pPr>
            <a:r>
              <a:rPr lang="en-US" altLang="en-US" sz="1200" dirty="0"/>
              <a:t>         if (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&gt;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[v] +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(v, w))   </a:t>
            </a:r>
          </a:p>
          <a:p>
            <a:pPr marL="0" indent="0">
              <a:buNone/>
            </a:pPr>
            <a:r>
              <a:rPr lang="en-US" altLang="en-US" sz="1200" dirty="0"/>
              <a:t>                 dad[w] = v;</a:t>
            </a:r>
          </a:p>
          <a:p>
            <a:pPr marL="0" indent="0">
              <a:buNone/>
            </a:pPr>
            <a:r>
              <a:rPr lang="en-US" altLang="en-US" sz="1200" dirty="0"/>
              <a:t>                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=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[v] +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(v, w);</a:t>
            </a:r>
          </a:p>
          <a:p>
            <a:pPr marL="0" indent="0">
              <a:buNone/>
            </a:pPr>
            <a:r>
              <a:rPr lang="en-US" altLang="en-US" sz="1200" dirty="0"/>
              <a:t>4. </a:t>
            </a:r>
            <a:r>
              <a:rPr lang="en-US" altLang="en-US" sz="1200" dirty="0">
                <a:solidFill>
                  <a:srgbClr val="FF0000"/>
                </a:solidFill>
              </a:rPr>
              <a:t>for (each edge [v, w])</a:t>
            </a:r>
          </a:p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         if (</a:t>
            </a:r>
            <a:r>
              <a:rPr lang="en-US" altLang="en-US" sz="1200" dirty="0" err="1">
                <a:solidFill>
                  <a:srgbClr val="FF0000"/>
                </a:solidFill>
              </a:rPr>
              <a:t>dist</a:t>
            </a:r>
            <a:r>
              <a:rPr lang="en-US" altLang="en-US" sz="1200" dirty="0">
                <a:solidFill>
                  <a:srgbClr val="FF0000"/>
                </a:solidFill>
              </a:rPr>
              <a:t>[w] &gt; </a:t>
            </a:r>
            <a:r>
              <a:rPr lang="en-US" altLang="en-US" sz="1200" dirty="0" err="1">
                <a:solidFill>
                  <a:srgbClr val="FF0000"/>
                </a:solidFill>
              </a:rPr>
              <a:t>dist</a:t>
            </a:r>
            <a:r>
              <a:rPr lang="en-US" altLang="en-US" sz="1200" dirty="0">
                <a:solidFill>
                  <a:srgbClr val="FF0000"/>
                </a:solidFill>
              </a:rPr>
              <a:t>[v] + </a:t>
            </a:r>
            <a:r>
              <a:rPr lang="en-US" altLang="en-US" sz="1200" dirty="0" err="1">
                <a:solidFill>
                  <a:srgbClr val="FF0000"/>
                </a:solidFill>
              </a:rPr>
              <a:t>wt</a:t>
            </a:r>
            <a:r>
              <a:rPr lang="en-US" altLang="en-US" sz="1200" dirty="0">
                <a:solidFill>
                  <a:srgbClr val="FF0000"/>
                </a:solidFill>
              </a:rPr>
              <a:t>(v, w))   </a:t>
            </a:r>
          </a:p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                 stop(“negative cycle”); </a:t>
            </a:r>
          </a:p>
          <a:p>
            <a:pPr marL="0" indent="0">
              <a:buNone/>
            </a:pPr>
            <a:r>
              <a:rPr lang="en-US" altLang="en-US" sz="1200" dirty="0"/>
              <a:t>5. The array dad[1..n] gives the path from s.         </a:t>
            </a:r>
          </a:p>
        </p:txBody>
      </p:sp>
      <p:sp>
        <p:nvSpPr>
          <p:cNvPr id="104" name="Rectangle 3">
            <a:extLst>
              <a:ext uri="{FF2B5EF4-FFF2-40B4-BE49-F238E27FC236}">
                <a16:creationId xmlns:a16="http://schemas.microsoft.com/office/drawing/2014/main" id="{2DD94C2B-C3CF-4F07-9CF3-5C84850ACE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2474" y="2443009"/>
            <a:ext cx="4301994" cy="337493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How do we know if there are negative cycles?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F058B49E-84D5-42C1-87FC-61571A0F96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2474" y="2976552"/>
            <a:ext cx="4301994" cy="337493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Why is step 4 correct?</a:t>
            </a: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EDD06E8D-8BB1-4B97-A0E3-A3BDD74A26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5875" y="3429000"/>
            <a:ext cx="4301994" cy="10319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If there are no negative cycles, for every vertex v, there is a shortest path from s to v. So after n-1 times iterations in step 3, all vertices v get their correct value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[v], and the improvement in step 4 is impossible. Thus, the algorithm ends in step 5 correctly. </a:t>
            </a:r>
            <a:endParaRPr lang="en-US" altLang="en-US" sz="1200" dirty="0">
              <a:solidFill>
                <a:srgbClr val="FF0000"/>
              </a:solidFill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683BA891-2E5A-4B3D-AF3D-D62D7A1FEB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5875" y="4460906"/>
            <a:ext cx="4301994" cy="461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If there are negative cycles C, we show that the algorithm must terminates in step 4. If not</a:t>
            </a:r>
            <a:endParaRPr lang="en-US" altLang="en-US" sz="1200" dirty="0">
              <a:solidFill>
                <a:srgbClr val="FF0000"/>
              </a:solidFill>
            </a:endParaRP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294AB8E1-1B1B-4216-B328-EBD8421AB0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666" y="921658"/>
            <a:ext cx="7850667" cy="379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Problem.</a:t>
            </a:r>
            <a:r>
              <a:rPr lang="en-US" altLang="en-US" sz="1800" dirty="0"/>
              <a:t> Solving the Shortest Path Problem on graphs with negative edges. </a:t>
            </a:r>
          </a:p>
          <a:p>
            <a:pPr marL="0" indent="0">
              <a:buNone/>
            </a:pPr>
            <a:endParaRPr lang="en-US" altLang="en-US" sz="1800" dirty="0"/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95FCB29E-7107-48D1-89B5-4348C38EC3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5090" y="1290295"/>
            <a:ext cx="7374537" cy="37996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The problem is meaningful only for directed graphs with no negative cycles.</a:t>
            </a:r>
          </a:p>
        </p:txBody>
      </p:sp>
    </p:spTree>
    <p:extLst>
      <p:ext uri="{BB962C8B-B14F-4D97-AF65-F5344CB8AC3E}">
        <p14:creationId xmlns:p14="http://schemas.microsoft.com/office/powerpoint/2010/main" val="20775330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754864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Single-Source Shortest Path Problem</a:t>
            </a:r>
          </a:p>
        </p:txBody>
      </p:sp>
      <p:sp>
        <p:nvSpPr>
          <p:cNvPr id="110" name="Rectangle 3">
            <a:extLst>
              <a:ext uri="{FF2B5EF4-FFF2-40B4-BE49-F238E27FC236}">
                <a16:creationId xmlns:a16="http://schemas.microsoft.com/office/drawing/2014/main" id="{68FCA5B6-E02E-4676-B6B9-F36F23EF21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2474" y="1909466"/>
            <a:ext cx="4301994" cy="337493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How many times does step 3 have to iterate?</a:t>
            </a:r>
          </a:p>
        </p:txBody>
      </p:sp>
      <p:sp>
        <p:nvSpPr>
          <p:cNvPr id="77" name="Rectangle 3">
            <a:extLst>
              <a:ext uri="{FF2B5EF4-FFF2-40B4-BE49-F238E27FC236}">
                <a16:creationId xmlns:a16="http://schemas.microsoft.com/office/drawing/2014/main" id="{A51C308D-0B9D-445E-912F-848533A110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1504" y="1902636"/>
            <a:ext cx="3236702" cy="273773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Bellman-Ford(G, s, t)</a:t>
            </a:r>
          </a:p>
          <a:p>
            <a:pPr marL="0" indent="0">
              <a:buNone/>
            </a:pPr>
            <a:r>
              <a:rPr lang="en-US" altLang="en-US" sz="1200" dirty="0"/>
              <a:t>1. for (v=1; </a:t>
            </a:r>
            <a:r>
              <a:rPr lang="en-US" altLang="en-US" sz="1200" dirty="0" err="1"/>
              <a:t>v≤n</a:t>
            </a:r>
            <a:r>
              <a:rPr lang="en-US" altLang="en-US" sz="1200" dirty="0"/>
              <a:t>; v++) </a:t>
            </a:r>
            <a:r>
              <a:rPr lang="en-US" sz="1200" dirty="0" err="1"/>
              <a:t>dist</a:t>
            </a:r>
            <a:r>
              <a:rPr lang="en-US" sz="1200" dirty="0"/>
              <a:t>[v] = ∞;</a:t>
            </a:r>
          </a:p>
          <a:p>
            <a:pPr marL="0" indent="0">
              <a:buNone/>
            </a:pPr>
            <a:r>
              <a:rPr lang="en-US" sz="1200" dirty="0"/>
              <a:t>2. </a:t>
            </a:r>
            <a:r>
              <a:rPr lang="en-US" sz="1200" dirty="0" err="1"/>
              <a:t>dist</a:t>
            </a:r>
            <a:r>
              <a:rPr lang="en-US" sz="1200" dirty="0"/>
              <a:t>[s] = 0;</a:t>
            </a:r>
          </a:p>
          <a:p>
            <a:pPr marL="0" indent="0">
              <a:buNone/>
            </a:pPr>
            <a:r>
              <a:rPr lang="en-US" altLang="en-US" sz="1200" dirty="0"/>
              <a:t>3. loop n-1 times</a:t>
            </a:r>
          </a:p>
          <a:p>
            <a:pPr marL="0" indent="0">
              <a:buNone/>
            </a:pPr>
            <a:r>
              <a:rPr lang="en-US" altLang="en-US" sz="1200" dirty="0"/>
              <a:t>      for (each edge [v, w])</a:t>
            </a:r>
          </a:p>
          <a:p>
            <a:pPr marL="0" indent="0">
              <a:buNone/>
            </a:pPr>
            <a:r>
              <a:rPr lang="en-US" altLang="en-US" sz="1200" dirty="0"/>
              <a:t>         if (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&gt;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[v] +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(v, w))   </a:t>
            </a:r>
          </a:p>
          <a:p>
            <a:pPr marL="0" indent="0">
              <a:buNone/>
            </a:pPr>
            <a:r>
              <a:rPr lang="en-US" altLang="en-US" sz="1200" dirty="0"/>
              <a:t>                 dad[w] = v;</a:t>
            </a:r>
          </a:p>
          <a:p>
            <a:pPr marL="0" indent="0">
              <a:buNone/>
            </a:pPr>
            <a:r>
              <a:rPr lang="en-US" altLang="en-US" sz="1200" dirty="0"/>
              <a:t>                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=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[v] +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(v, w);</a:t>
            </a:r>
          </a:p>
          <a:p>
            <a:pPr marL="0" indent="0">
              <a:buNone/>
            </a:pPr>
            <a:r>
              <a:rPr lang="en-US" altLang="en-US" sz="1200" dirty="0"/>
              <a:t>4. </a:t>
            </a:r>
            <a:r>
              <a:rPr lang="en-US" altLang="en-US" sz="1200" dirty="0">
                <a:solidFill>
                  <a:srgbClr val="FF0000"/>
                </a:solidFill>
              </a:rPr>
              <a:t>for (each edge [v, w])</a:t>
            </a:r>
          </a:p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         if (</a:t>
            </a:r>
            <a:r>
              <a:rPr lang="en-US" altLang="en-US" sz="1200" dirty="0" err="1">
                <a:solidFill>
                  <a:srgbClr val="FF0000"/>
                </a:solidFill>
              </a:rPr>
              <a:t>dist</a:t>
            </a:r>
            <a:r>
              <a:rPr lang="en-US" altLang="en-US" sz="1200" dirty="0">
                <a:solidFill>
                  <a:srgbClr val="FF0000"/>
                </a:solidFill>
              </a:rPr>
              <a:t>[w] &gt; </a:t>
            </a:r>
            <a:r>
              <a:rPr lang="en-US" altLang="en-US" sz="1200" dirty="0" err="1">
                <a:solidFill>
                  <a:srgbClr val="FF0000"/>
                </a:solidFill>
              </a:rPr>
              <a:t>dist</a:t>
            </a:r>
            <a:r>
              <a:rPr lang="en-US" altLang="en-US" sz="1200" dirty="0">
                <a:solidFill>
                  <a:srgbClr val="FF0000"/>
                </a:solidFill>
              </a:rPr>
              <a:t>[v] + </a:t>
            </a:r>
            <a:r>
              <a:rPr lang="en-US" altLang="en-US" sz="1200" dirty="0" err="1">
                <a:solidFill>
                  <a:srgbClr val="FF0000"/>
                </a:solidFill>
              </a:rPr>
              <a:t>wt</a:t>
            </a:r>
            <a:r>
              <a:rPr lang="en-US" altLang="en-US" sz="1200" dirty="0">
                <a:solidFill>
                  <a:srgbClr val="FF0000"/>
                </a:solidFill>
              </a:rPr>
              <a:t>(v, w))   </a:t>
            </a:r>
          </a:p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                 stop(“negative cycle”); </a:t>
            </a:r>
          </a:p>
          <a:p>
            <a:pPr marL="0" indent="0">
              <a:buNone/>
            </a:pPr>
            <a:r>
              <a:rPr lang="en-US" altLang="en-US" sz="1200" dirty="0"/>
              <a:t>5. The array dad[1..n] gives the path from s.         </a:t>
            </a:r>
          </a:p>
        </p:txBody>
      </p:sp>
      <p:sp>
        <p:nvSpPr>
          <p:cNvPr id="104" name="Rectangle 3">
            <a:extLst>
              <a:ext uri="{FF2B5EF4-FFF2-40B4-BE49-F238E27FC236}">
                <a16:creationId xmlns:a16="http://schemas.microsoft.com/office/drawing/2014/main" id="{2DD94C2B-C3CF-4F07-9CF3-5C84850ACE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2474" y="2443009"/>
            <a:ext cx="4301994" cy="337493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How do we know if there are negative cycles?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F058B49E-84D5-42C1-87FC-61571A0F96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2474" y="2976552"/>
            <a:ext cx="4301994" cy="337493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Why is step 4 correct?</a:t>
            </a: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EDD06E8D-8BB1-4B97-A0E3-A3BDD74A26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5875" y="3429000"/>
            <a:ext cx="4301994" cy="10319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If there are no negative cycles, for every vertex v, there is a shortest path from s to v. So after n-1 times iterations in step 3, all vertices v get their correct value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[v], and the improvement in step 4 is impossible. Thus, the algorithm ends in step 5 correctly. </a:t>
            </a:r>
            <a:endParaRPr lang="en-US" altLang="en-US" sz="1200" dirty="0">
              <a:solidFill>
                <a:srgbClr val="FF0000"/>
              </a:solidFill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683BA891-2E5A-4B3D-AF3D-D62D7A1FEB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5875" y="4460906"/>
            <a:ext cx="4301994" cy="461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If there are negative cycles C, we show that the algorithm must terminates in step 4. If not</a:t>
            </a:r>
            <a:endParaRPr lang="en-US" altLang="en-US" sz="1200" dirty="0">
              <a:solidFill>
                <a:srgbClr val="FF0000"/>
              </a:solidFill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828AEAD7-70F2-42C5-9959-56DF7DFB22A2}"/>
              </a:ext>
            </a:extLst>
          </p:cNvPr>
          <p:cNvSpPr/>
          <p:nvPr/>
        </p:nvSpPr>
        <p:spPr>
          <a:xfrm>
            <a:off x="1318950" y="5911522"/>
            <a:ext cx="119641" cy="111095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8A9128E9-1B41-44A8-B348-65D36A8A9140}"/>
              </a:ext>
            </a:extLst>
          </p:cNvPr>
          <p:cNvSpPr/>
          <p:nvPr/>
        </p:nvSpPr>
        <p:spPr>
          <a:xfrm>
            <a:off x="2567742" y="5151707"/>
            <a:ext cx="119641" cy="111095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F75179AA-A8F4-47D5-BDC4-7568F61090F8}"/>
              </a:ext>
            </a:extLst>
          </p:cNvPr>
          <p:cNvSpPr/>
          <p:nvPr/>
        </p:nvSpPr>
        <p:spPr>
          <a:xfrm>
            <a:off x="1318950" y="5156826"/>
            <a:ext cx="119641" cy="111095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5C7D0C9B-89BA-48C6-8A6F-05F080751338}"/>
              </a:ext>
            </a:extLst>
          </p:cNvPr>
          <p:cNvCxnSpPr>
            <a:cxnSpLocks/>
          </p:cNvCxnSpPr>
          <p:nvPr/>
        </p:nvCxnSpPr>
        <p:spPr>
          <a:xfrm>
            <a:off x="1434982" y="5212373"/>
            <a:ext cx="1131423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A1E5C246-38AB-4825-AE3D-955D2F510F27}"/>
              </a:ext>
            </a:extLst>
          </p:cNvPr>
          <p:cNvCxnSpPr>
            <a:cxnSpLocks/>
            <a:endCxn id="30" idx="0"/>
          </p:cNvCxnSpPr>
          <p:nvPr/>
        </p:nvCxnSpPr>
        <p:spPr>
          <a:xfrm flipH="1">
            <a:off x="2626226" y="5262802"/>
            <a:ext cx="1336" cy="64872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80407591-6C8C-4412-B15E-BE4BA834B7CB}"/>
              </a:ext>
            </a:extLst>
          </p:cNvPr>
          <p:cNvCxnSpPr>
            <a:cxnSpLocks/>
            <a:stCxn id="12" idx="0"/>
            <a:endCxn id="14" idx="4"/>
          </p:cNvCxnSpPr>
          <p:nvPr/>
        </p:nvCxnSpPr>
        <p:spPr>
          <a:xfrm flipV="1">
            <a:off x="1378771" y="5267921"/>
            <a:ext cx="0" cy="64360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4B0F3233-99F5-4A54-8B6C-55AECAABB64A}"/>
              </a:ext>
            </a:extLst>
          </p:cNvPr>
          <p:cNvSpPr txBox="1"/>
          <p:nvPr/>
        </p:nvSpPr>
        <p:spPr>
          <a:xfrm>
            <a:off x="1108544" y="5925717"/>
            <a:ext cx="3177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v</a:t>
            </a:r>
            <a:r>
              <a:rPr lang="en-US" sz="1200" baseline="-25000" dirty="0"/>
              <a:t>4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680D0BE-B256-44F4-B27C-A08C139F08E0}"/>
              </a:ext>
            </a:extLst>
          </p:cNvPr>
          <p:cNvSpPr txBox="1"/>
          <p:nvPr/>
        </p:nvSpPr>
        <p:spPr>
          <a:xfrm>
            <a:off x="1700888" y="4961033"/>
            <a:ext cx="68159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err="1"/>
              <a:t>wt</a:t>
            </a:r>
            <a:r>
              <a:rPr lang="en-US" sz="1000" dirty="0"/>
              <a:t>(v</a:t>
            </a:r>
            <a:r>
              <a:rPr lang="en-US" sz="1000" baseline="-25000" dirty="0"/>
              <a:t>1</a:t>
            </a:r>
            <a:r>
              <a:rPr lang="en-US" sz="1000" dirty="0"/>
              <a:t>,v</a:t>
            </a:r>
            <a:r>
              <a:rPr lang="en-US" sz="1000" baseline="-25000" dirty="0"/>
              <a:t>2</a:t>
            </a:r>
            <a:r>
              <a:rPr lang="en-US" sz="1000" dirty="0"/>
              <a:t>)</a:t>
            </a: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8A83E137-9654-4ACE-A59D-007226F05822}"/>
              </a:ext>
            </a:extLst>
          </p:cNvPr>
          <p:cNvSpPr/>
          <p:nvPr/>
        </p:nvSpPr>
        <p:spPr>
          <a:xfrm>
            <a:off x="2566405" y="5911522"/>
            <a:ext cx="119641" cy="111095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18C2046B-5252-4CBA-B8E9-51E163D4CE52}"/>
              </a:ext>
            </a:extLst>
          </p:cNvPr>
          <p:cNvCxnSpPr>
            <a:cxnSpLocks/>
            <a:stCxn id="30" idx="2"/>
            <a:endCxn id="12" idx="6"/>
          </p:cNvCxnSpPr>
          <p:nvPr/>
        </p:nvCxnSpPr>
        <p:spPr>
          <a:xfrm flipH="1">
            <a:off x="1438591" y="5967070"/>
            <a:ext cx="1127814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22A993F4-4661-4AC7-B73E-2561168BFBA1}"/>
              </a:ext>
            </a:extLst>
          </p:cNvPr>
          <p:cNvSpPr txBox="1"/>
          <p:nvPr/>
        </p:nvSpPr>
        <p:spPr>
          <a:xfrm>
            <a:off x="2615973" y="5911522"/>
            <a:ext cx="3177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v</a:t>
            </a:r>
            <a:r>
              <a:rPr lang="en-US" sz="1200" baseline="-25000" dirty="0"/>
              <a:t>3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A85A6FFF-A670-4D7D-B8DC-A6BFC18B1CCD}"/>
              </a:ext>
            </a:extLst>
          </p:cNvPr>
          <p:cNvSpPr txBox="1"/>
          <p:nvPr/>
        </p:nvSpPr>
        <p:spPr>
          <a:xfrm>
            <a:off x="2644781" y="4990922"/>
            <a:ext cx="3177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v</a:t>
            </a:r>
            <a:r>
              <a:rPr lang="en-US" sz="1200" baseline="-25000" dirty="0"/>
              <a:t>2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9E275C0B-C73D-4973-9537-1996EEF6B8C2}"/>
              </a:ext>
            </a:extLst>
          </p:cNvPr>
          <p:cNvSpPr txBox="1"/>
          <p:nvPr/>
        </p:nvSpPr>
        <p:spPr>
          <a:xfrm>
            <a:off x="1068407" y="4954448"/>
            <a:ext cx="3177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v</a:t>
            </a:r>
            <a:r>
              <a:rPr lang="en-US" sz="1200" baseline="-25000" dirty="0"/>
              <a:t>1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A28FF6E1-72AA-4252-9D06-93DFA936A070}"/>
              </a:ext>
            </a:extLst>
          </p:cNvPr>
          <p:cNvSpPr txBox="1"/>
          <p:nvPr/>
        </p:nvSpPr>
        <p:spPr>
          <a:xfrm>
            <a:off x="2596872" y="5464051"/>
            <a:ext cx="68159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err="1"/>
              <a:t>wt</a:t>
            </a:r>
            <a:r>
              <a:rPr lang="en-US" sz="1000" dirty="0"/>
              <a:t>(v</a:t>
            </a:r>
            <a:r>
              <a:rPr lang="en-US" sz="1000" baseline="-25000" dirty="0"/>
              <a:t>2</a:t>
            </a:r>
            <a:r>
              <a:rPr lang="en-US" sz="1000" dirty="0"/>
              <a:t>,v</a:t>
            </a:r>
            <a:r>
              <a:rPr lang="en-US" sz="1000" baseline="-25000" dirty="0"/>
              <a:t>3</a:t>
            </a:r>
            <a:r>
              <a:rPr lang="en-US" sz="1000" dirty="0"/>
              <a:t>)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174961F3-E8E4-42B6-AEB7-B16499B9B610}"/>
              </a:ext>
            </a:extLst>
          </p:cNvPr>
          <p:cNvSpPr txBox="1"/>
          <p:nvPr/>
        </p:nvSpPr>
        <p:spPr>
          <a:xfrm>
            <a:off x="1712703" y="5925717"/>
            <a:ext cx="68159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err="1"/>
              <a:t>wt</a:t>
            </a:r>
            <a:r>
              <a:rPr lang="en-US" sz="1000" dirty="0"/>
              <a:t>(v</a:t>
            </a:r>
            <a:r>
              <a:rPr lang="en-US" sz="1000" baseline="-25000" dirty="0"/>
              <a:t>3</a:t>
            </a:r>
            <a:r>
              <a:rPr lang="en-US" sz="1000" dirty="0"/>
              <a:t>,v</a:t>
            </a:r>
            <a:r>
              <a:rPr lang="en-US" sz="1000" baseline="-25000" dirty="0"/>
              <a:t>4</a:t>
            </a:r>
            <a:r>
              <a:rPr lang="en-US" sz="1000" dirty="0"/>
              <a:t>)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C259267C-6995-407F-AC12-523BEC6286FC}"/>
              </a:ext>
            </a:extLst>
          </p:cNvPr>
          <p:cNvSpPr txBox="1"/>
          <p:nvPr/>
        </p:nvSpPr>
        <p:spPr>
          <a:xfrm>
            <a:off x="742107" y="5479604"/>
            <a:ext cx="68159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err="1"/>
              <a:t>wt</a:t>
            </a:r>
            <a:r>
              <a:rPr lang="en-US" sz="1000" dirty="0"/>
              <a:t>(v</a:t>
            </a:r>
            <a:r>
              <a:rPr lang="en-US" sz="1000" baseline="-25000" dirty="0"/>
              <a:t>4</a:t>
            </a:r>
            <a:r>
              <a:rPr lang="en-US" sz="1000" dirty="0"/>
              <a:t>,v</a:t>
            </a:r>
            <a:r>
              <a:rPr lang="en-US" sz="1000" baseline="-25000" dirty="0"/>
              <a:t>1</a:t>
            </a:r>
            <a:r>
              <a:rPr lang="en-US" sz="1000" dirty="0"/>
              <a:t>)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E64CF50A-6D53-4EE7-A8B1-A4A735B69AF0}"/>
              </a:ext>
            </a:extLst>
          </p:cNvPr>
          <p:cNvSpPr txBox="1"/>
          <p:nvPr/>
        </p:nvSpPr>
        <p:spPr>
          <a:xfrm>
            <a:off x="445875" y="6249913"/>
            <a:ext cx="348685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/>
              <a:t>wt</a:t>
            </a:r>
            <a:r>
              <a:rPr lang="en-US" sz="1200" dirty="0"/>
              <a:t>(v</a:t>
            </a:r>
            <a:r>
              <a:rPr lang="en-US" sz="1200" baseline="-25000" dirty="0"/>
              <a:t>1</a:t>
            </a:r>
            <a:r>
              <a:rPr lang="en-US" sz="1200" dirty="0"/>
              <a:t>,v</a:t>
            </a:r>
            <a:r>
              <a:rPr lang="en-US" sz="1200" baseline="-25000" dirty="0"/>
              <a:t>2</a:t>
            </a:r>
            <a:r>
              <a:rPr lang="en-US" sz="1200" dirty="0"/>
              <a:t>) + </a:t>
            </a:r>
            <a:r>
              <a:rPr lang="en-US" sz="1200" dirty="0" err="1"/>
              <a:t>wt</a:t>
            </a:r>
            <a:r>
              <a:rPr lang="en-US" sz="1200" dirty="0"/>
              <a:t>(v</a:t>
            </a:r>
            <a:r>
              <a:rPr lang="en-US" sz="1200" baseline="-25000" dirty="0"/>
              <a:t>2</a:t>
            </a:r>
            <a:r>
              <a:rPr lang="en-US" sz="1200" dirty="0"/>
              <a:t>,v</a:t>
            </a:r>
            <a:r>
              <a:rPr lang="en-US" sz="1200" baseline="-25000" dirty="0"/>
              <a:t>3</a:t>
            </a:r>
            <a:r>
              <a:rPr lang="en-US" sz="1200" dirty="0"/>
              <a:t>) + </a:t>
            </a:r>
            <a:r>
              <a:rPr lang="en-US" sz="1200" dirty="0" err="1"/>
              <a:t>wt</a:t>
            </a:r>
            <a:r>
              <a:rPr lang="en-US" sz="1200" dirty="0"/>
              <a:t>(v</a:t>
            </a:r>
            <a:r>
              <a:rPr lang="en-US" sz="1200" baseline="-25000" dirty="0"/>
              <a:t>3</a:t>
            </a:r>
            <a:r>
              <a:rPr lang="en-US" sz="1200" dirty="0"/>
              <a:t>,v</a:t>
            </a:r>
            <a:r>
              <a:rPr lang="en-US" sz="1200" baseline="-25000" dirty="0"/>
              <a:t>4</a:t>
            </a:r>
            <a:r>
              <a:rPr lang="en-US" sz="1200" dirty="0"/>
              <a:t>) + </a:t>
            </a:r>
            <a:r>
              <a:rPr lang="en-US" sz="1200" dirty="0" err="1"/>
              <a:t>wt</a:t>
            </a:r>
            <a:r>
              <a:rPr lang="en-US" sz="1200" dirty="0"/>
              <a:t>(v</a:t>
            </a:r>
            <a:r>
              <a:rPr lang="en-US" sz="1200" baseline="-25000" dirty="0"/>
              <a:t>4</a:t>
            </a:r>
            <a:r>
              <a:rPr lang="en-US" sz="1200" dirty="0"/>
              <a:t>,v</a:t>
            </a:r>
            <a:r>
              <a:rPr lang="en-US" sz="1200" baseline="-25000" dirty="0"/>
              <a:t>1</a:t>
            </a:r>
            <a:r>
              <a:rPr lang="en-US" sz="1200" dirty="0"/>
              <a:t>) &lt; 0</a:t>
            </a:r>
          </a:p>
        </p:txBody>
      </p:sp>
      <p:sp>
        <p:nvSpPr>
          <p:cNvPr id="28" name="Rectangle 3">
            <a:extLst>
              <a:ext uri="{FF2B5EF4-FFF2-40B4-BE49-F238E27FC236}">
                <a16:creationId xmlns:a16="http://schemas.microsoft.com/office/drawing/2014/main" id="{0660B3F4-9182-45BD-BB1C-56CB1E2696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666" y="921658"/>
            <a:ext cx="7850667" cy="379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Problem.</a:t>
            </a:r>
            <a:r>
              <a:rPr lang="en-US" altLang="en-US" sz="1800" dirty="0"/>
              <a:t> Solving the Shortest Path Problem on graphs with negative edges. </a:t>
            </a:r>
          </a:p>
          <a:p>
            <a:pPr marL="0" indent="0">
              <a:buNone/>
            </a:pPr>
            <a:endParaRPr lang="en-US" altLang="en-US" sz="1800" dirty="0"/>
          </a:p>
        </p:txBody>
      </p:sp>
      <p:sp>
        <p:nvSpPr>
          <p:cNvPr id="29" name="Rectangle 3">
            <a:extLst>
              <a:ext uri="{FF2B5EF4-FFF2-40B4-BE49-F238E27FC236}">
                <a16:creationId xmlns:a16="http://schemas.microsoft.com/office/drawing/2014/main" id="{182EC585-8326-4B6E-9654-873DAA4A34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5090" y="1290295"/>
            <a:ext cx="7374537" cy="37996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The problem is meaningful only for directed graphs with no negative cycles.</a:t>
            </a:r>
          </a:p>
        </p:txBody>
      </p:sp>
    </p:spTree>
    <p:extLst>
      <p:ext uri="{BB962C8B-B14F-4D97-AF65-F5344CB8AC3E}">
        <p14:creationId xmlns:p14="http://schemas.microsoft.com/office/powerpoint/2010/main" val="243819674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754864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Single-Source Shortest Path Problem</a:t>
            </a:r>
          </a:p>
        </p:txBody>
      </p:sp>
      <p:sp>
        <p:nvSpPr>
          <p:cNvPr id="110" name="Rectangle 3">
            <a:extLst>
              <a:ext uri="{FF2B5EF4-FFF2-40B4-BE49-F238E27FC236}">
                <a16:creationId xmlns:a16="http://schemas.microsoft.com/office/drawing/2014/main" id="{68FCA5B6-E02E-4676-B6B9-F36F23EF21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2474" y="1909466"/>
            <a:ext cx="4301994" cy="337493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How many times does step 3 have to iterate?</a:t>
            </a:r>
          </a:p>
        </p:txBody>
      </p:sp>
      <p:sp>
        <p:nvSpPr>
          <p:cNvPr id="77" name="Rectangle 3">
            <a:extLst>
              <a:ext uri="{FF2B5EF4-FFF2-40B4-BE49-F238E27FC236}">
                <a16:creationId xmlns:a16="http://schemas.microsoft.com/office/drawing/2014/main" id="{A51C308D-0B9D-445E-912F-848533A110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1504" y="1902636"/>
            <a:ext cx="3236702" cy="273773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Bellman-Ford(G, s, t)</a:t>
            </a:r>
          </a:p>
          <a:p>
            <a:pPr marL="0" indent="0">
              <a:buNone/>
            </a:pPr>
            <a:r>
              <a:rPr lang="en-US" altLang="en-US" sz="1200" dirty="0"/>
              <a:t>1. for (v=1; </a:t>
            </a:r>
            <a:r>
              <a:rPr lang="en-US" altLang="en-US" sz="1200" dirty="0" err="1"/>
              <a:t>v≤n</a:t>
            </a:r>
            <a:r>
              <a:rPr lang="en-US" altLang="en-US" sz="1200" dirty="0"/>
              <a:t>; v++) </a:t>
            </a:r>
            <a:r>
              <a:rPr lang="en-US" sz="1200" dirty="0" err="1"/>
              <a:t>dist</a:t>
            </a:r>
            <a:r>
              <a:rPr lang="en-US" sz="1200" dirty="0"/>
              <a:t>[v] = ∞;</a:t>
            </a:r>
          </a:p>
          <a:p>
            <a:pPr marL="0" indent="0">
              <a:buNone/>
            </a:pPr>
            <a:r>
              <a:rPr lang="en-US" sz="1200" dirty="0"/>
              <a:t>2. </a:t>
            </a:r>
            <a:r>
              <a:rPr lang="en-US" sz="1200" dirty="0" err="1"/>
              <a:t>dist</a:t>
            </a:r>
            <a:r>
              <a:rPr lang="en-US" sz="1200" dirty="0"/>
              <a:t>[s] = 0;</a:t>
            </a:r>
          </a:p>
          <a:p>
            <a:pPr marL="0" indent="0">
              <a:buNone/>
            </a:pPr>
            <a:r>
              <a:rPr lang="en-US" altLang="en-US" sz="1200" dirty="0"/>
              <a:t>3. loop n-1 times</a:t>
            </a:r>
          </a:p>
          <a:p>
            <a:pPr marL="0" indent="0">
              <a:buNone/>
            </a:pPr>
            <a:r>
              <a:rPr lang="en-US" altLang="en-US" sz="1200" dirty="0"/>
              <a:t>      for (each edge [v, w])</a:t>
            </a:r>
          </a:p>
          <a:p>
            <a:pPr marL="0" indent="0">
              <a:buNone/>
            </a:pPr>
            <a:r>
              <a:rPr lang="en-US" altLang="en-US" sz="1200" dirty="0"/>
              <a:t>         if (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&gt;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[v] +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(v, w))   </a:t>
            </a:r>
          </a:p>
          <a:p>
            <a:pPr marL="0" indent="0">
              <a:buNone/>
            </a:pPr>
            <a:r>
              <a:rPr lang="en-US" altLang="en-US" sz="1200" dirty="0"/>
              <a:t>                 dad[w] = v;</a:t>
            </a:r>
          </a:p>
          <a:p>
            <a:pPr marL="0" indent="0">
              <a:buNone/>
            </a:pPr>
            <a:r>
              <a:rPr lang="en-US" altLang="en-US" sz="1200" dirty="0"/>
              <a:t>                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=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[v] +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(v, w);</a:t>
            </a:r>
          </a:p>
          <a:p>
            <a:pPr marL="0" indent="0">
              <a:buNone/>
            </a:pPr>
            <a:r>
              <a:rPr lang="en-US" altLang="en-US" sz="1200" dirty="0"/>
              <a:t>4. </a:t>
            </a:r>
            <a:r>
              <a:rPr lang="en-US" altLang="en-US" sz="1200" dirty="0">
                <a:solidFill>
                  <a:srgbClr val="FF0000"/>
                </a:solidFill>
              </a:rPr>
              <a:t>for (each edge [v, w])</a:t>
            </a:r>
          </a:p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         if (</a:t>
            </a:r>
            <a:r>
              <a:rPr lang="en-US" altLang="en-US" sz="1200" dirty="0" err="1">
                <a:solidFill>
                  <a:srgbClr val="FF0000"/>
                </a:solidFill>
              </a:rPr>
              <a:t>dist</a:t>
            </a:r>
            <a:r>
              <a:rPr lang="en-US" altLang="en-US" sz="1200" dirty="0">
                <a:solidFill>
                  <a:srgbClr val="FF0000"/>
                </a:solidFill>
              </a:rPr>
              <a:t>[w] &gt; </a:t>
            </a:r>
            <a:r>
              <a:rPr lang="en-US" altLang="en-US" sz="1200" dirty="0" err="1">
                <a:solidFill>
                  <a:srgbClr val="FF0000"/>
                </a:solidFill>
              </a:rPr>
              <a:t>dist</a:t>
            </a:r>
            <a:r>
              <a:rPr lang="en-US" altLang="en-US" sz="1200" dirty="0">
                <a:solidFill>
                  <a:srgbClr val="FF0000"/>
                </a:solidFill>
              </a:rPr>
              <a:t>[v] + </a:t>
            </a:r>
            <a:r>
              <a:rPr lang="en-US" altLang="en-US" sz="1200" dirty="0" err="1">
                <a:solidFill>
                  <a:srgbClr val="FF0000"/>
                </a:solidFill>
              </a:rPr>
              <a:t>wt</a:t>
            </a:r>
            <a:r>
              <a:rPr lang="en-US" altLang="en-US" sz="1200" dirty="0">
                <a:solidFill>
                  <a:srgbClr val="FF0000"/>
                </a:solidFill>
              </a:rPr>
              <a:t>(v, w))   </a:t>
            </a:r>
          </a:p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                 stop(“negative cycle”); </a:t>
            </a:r>
          </a:p>
          <a:p>
            <a:pPr marL="0" indent="0">
              <a:buNone/>
            </a:pPr>
            <a:r>
              <a:rPr lang="en-US" altLang="en-US" sz="1200" dirty="0"/>
              <a:t>5. The array dad[1..n] gives the path from s.         </a:t>
            </a:r>
          </a:p>
        </p:txBody>
      </p:sp>
      <p:sp>
        <p:nvSpPr>
          <p:cNvPr id="104" name="Rectangle 3">
            <a:extLst>
              <a:ext uri="{FF2B5EF4-FFF2-40B4-BE49-F238E27FC236}">
                <a16:creationId xmlns:a16="http://schemas.microsoft.com/office/drawing/2014/main" id="{2DD94C2B-C3CF-4F07-9CF3-5C84850ACE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2474" y="2443009"/>
            <a:ext cx="4301994" cy="337493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How do we know if there are negative cycles?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F058B49E-84D5-42C1-87FC-61571A0F96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2474" y="2976552"/>
            <a:ext cx="4301994" cy="337493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Why is step 4 correct?</a:t>
            </a: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EDD06E8D-8BB1-4B97-A0E3-A3BDD74A26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5875" y="3429000"/>
            <a:ext cx="4301994" cy="10319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If there are no negative cycles, for every vertex v, there is a shortest path from s to v. So after n-1 times iterations in step 3, all vertices v get their correct value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[v], and the improvement in step 4 is impossible. Thus, the algorithm ends in step 5 correctly. </a:t>
            </a:r>
            <a:endParaRPr lang="en-US" altLang="en-US" sz="1200" dirty="0">
              <a:solidFill>
                <a:srgbClr val="FF0000"/>
              </a:solidFill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683BA891-2E5A-4B3D-AF3D-D62D7A1FEB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5875" y="4460906"/>
            <a:ext cx="4301994" cy="461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If there are negative cycles C, we show that the algorithm must terminates in step 4. If not</a:t>
            </a:r>
            <a:endParaRPr lang="en-US" altLang="en-US" sz="1200" dirty="0">
              <a:solidFill>
                <a:srgbClr val="FF0000"/>
              </a:solidFill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828AEAD7-70F2-42C5-9959-56DF7DFB22A2}"/>
              </a:ext>
            </a:extLst>
          </p:cNvPr>
          <p:cNvSpPr/>
          <p:nvPr/>
        </p:nvSpPr>
        <p:spPr>
          <a:xfrm>
            <a:off x="1318950" y="5911522"/>
            <a:ext cx="119641" cy="111095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8A9128E9-1B41-44A8-B348-65D36A8A9140}"/>
              </a:ext>
            </a:extLst>
          </p:cNvPr>
          <p:cNvSpPr/>
          <p:nvPr/>
        </p:nvSpPr>
        <p:spPr>
          <a:xfrm>
            <a:off x="2567742" y="5151707"/>
            <a:ext cx="119641" cy="111095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F75179AA-A8F4-47D5-BDC4-7568F61090F8}"/>
              </a:ext>
            </a:extLst>
          </p:cNvPr>
          <p:cNvSpPr/>
          <p:nvPr/>
        </p:nvSpPr>
        <p:spPr>
          <a:xfrm>
            <a:off x="1318950" y="5156826"/>
            <a:ext cx="119641" cy="111095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5C7D0C9B-89BA-48C6-8A6F-05F080751338}"/>
              </a:ext>
            </a:extLst>
          </p:cNvPr>
          <p:cNvCxnSpPr>
            <a:cxnSpLocks/>
          </p:cNvCxnSpPr>
          <p:nvPr/>
        </p:nvCxnSpPr>
        <p:spPr>
          <a:xfrm>
            <a:off x="1434982" y="5212373"/>
            <a:ext cx="1131423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A1E5C246-38AB-4825-AE3D-955D2F510F27}"/>
              </a:ext>
            </a:extLst>
          </p:cNvPr>
          <p:cNvCxnSpPr>
            <a:cxnSpLocks/>
            <a:endCxn id="30" idx="0"/>
          </p:cNvCxnSpPr>
          <p:nvPr/>
        </p:nvCxnSpPr>
        <p:spPr>
          <a:xfrm flipH="1">
            <a:off x="2626226" y="5262802"/>
            <a:ext cx="1336" cy="64872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80407591-6C8C-4412-B15E-BE4BA834B7CB}"/>
              </a:ext>
            </a:extLst>
          </p:cNvPr>
          <p:cNvCxnSpPr>
            <a:cxnSpLocks/>
            <a:stCxn id="12" idx="0"/>
            <a:endCxn id="14" idx="4"/>
          </p:cNvCxnSpPr>
          <p:nvPr/>
        </p:nvCxnSpPr>
        <p:spPr>
          <a:xfrm flipV="1">
            <a:off x="1378771" y="5267921"/>
            <a:ext cx="0" cy="64360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4B0F3233-99F5-4A54-8B6C-55AECAABB64A}"/>
              </a:ext>
            </a:extLst>
          </p:cNvPr>
          <p:cNvSpPr txBox="1"/>
          <p:nvPr/>
        </p:nvSpPr>
        <p:spPr>
          <a:xfrm>
            <a:off x="1108544" y="5925717"/>
            <a:ext cx="3177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v</a:t>
            </a:r>
            <a:r>
              <a:rPr lang="en-US" sz="1200" baseline="-25000" dirty="0"/>
              <a:t>4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680D0BE-B256-44F4-B27C-A08C139F08E0}"/>
              </a:ext>
            </a:extLst>
          </p:cNvPr>
          <p:cNvSpPr txBox="1"/>
          <p:nvPr/>
        </p:nvSpPr>
        <p:spPr>
          <a:xfrm>
            <a:off x="1700888" y="4961033"/>
            <a:ext cx="68159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err="1"/>
              <a:t>wt</a:t>
            </a:r>
            <a:r>
              <a:rPr lang="en-US" sz="1000" dirty="0"/>
              <a:t>(v</a:t>
            </a:r>
            <a:r>
              <a:rPr lang="en-US" sz="1000" baseline="-25000" dirty="0"/>
              <a:t>1</a:t>
            </a:r>
            <a:r>
              <a:rPr lang="en-US" sz="1000" dirty="0"/>
              <a:t>,v</a:t>
            </a:r>
            <a:r>
              <a:rPr lang="en-US" sz="1000" baseline="-25000" dirty="0"/>
              <a:t>2</a:t>
            </a:r>
            <a:r>
              <a:rPr lang="en-US" sz="1000" dirty="0"/>
              <a:t>)</a:t>
            </a: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8A83E137-9654-4ACE-A59D-007226F05822}"/>
              </a:ext>
            </a:extLst>
          </p:cNvPr>
          <p:cNvSpPr/>
          <p:nvPr/>
        </p:nvSpPr>
        <p:spPr>
          <a:xfrm>
            <a:off x="2566405" y="5911522"/>
            <a:ext cx="119641" cy="111095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18C2046B-5252-4CBA-B8E9-51E163D4CE52}"/>
              </a:ext>
            </a:extLst>
          </p:cNvPr>
          <p:cNvCxnSpPr>
            <a:cxnSpLocks/>
            <a:stCxn id="30" idx="2"/>
            <a:endCxn id="12" idx="6"/>
          </p:cNvCxnSpPr>
          <p:nvPr/>
        </p:nvCxnSpPr>
        <p:spPr>
          <a:xfrm flipH="1">
            <a:off x="1438591" y="5967070"/>
            <a:ext cx="1127814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22A993F4-4661-4AC7-B73E-2561168BFBA1}"/>
              </a:ext>
            </a:extLst>
          </p:cNvPr>
          <p:cNvSpPr txBox="1"/>
          <p:nvPr/>
        </p:nvSpPr>
        <p:spPr>
          <a:xfrm>
            <a:off x="2615973" y="5911522"/>
            <a:ext cx="3177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v</a:t>
            </a:r>
            <a:r>
              <a:rPr lang="en-US" sz="1200" baseline="-25000" dirty="0"/>
              <a:t>3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A85A6FFF-A670-4D7D-B8DC-A6BFC18B1CCD}"/>
              </a:ext>
            </a:extLst>
          </p:cNvPr>
          <p:cNvSpPr txBox="1"/>
          <p:nvPr/>
        </p:nvSpPr>
        <p:spPr>
          <a:xfrm>
            <a:off x="2644781" y="4990922"/>
            <a:ext cx="3177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v</a:t>
            </a:r>
            <a:r>
              <a:rPr lang="en-US" sz="1200" baseline="-25000" dirty="0"/>
              <a:t>2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9E275C0B-C73D-4973-9537-1996EEF6B8C2}"/>
              </a:ext>
            </a:extLst>
          </p:cNvPr>
          <p:cNvSpPr txBox="1"/>
          <p:nvPr/>
        </p:nvSpPr>
        <p:spPr>
          <a:xfrm>
            <a:off x="1068407" y="4954448"/>
            <a:ext cx="3177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v</a:t>
            </a:r>
            <a:r>
              <a:rPr lang="en-US" sz="1200" baseline="-25000" dirty="0"/>
              <a:t>1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A28FF6E1-72AA-4252-9D06-93DFA936A070}"/>
              </a:ext>
            </a:extLst>
          </p:cNvPr>
          <p:cNvSpPr txBox="1"/>
          <p:nvPr/>
        </p:nvSpPr>
        <p:spPr>
          <a:xfrm>
            <a:off x="2596872" y="5464051"/>
            <a:ext cx="68159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err="1"/>
              <a:t>wt</a:t>
            </a:r>
            <a:r>
              <a:rPr lang="en-US" sz="1000" dirty="0"/>
              <a:t>(v</a:t>
            </a:r>
            <a:r>
              <a:rPr lang="en-US" sz="1000" baseline="-25000" dirty="0"/>
              <a:t>2</a:t>
            </a:r>
            <a:r>
              <a:rPr lang="en-US" sz="1000" dirty="0"/>
              <a:t>,v</a:t>
            </a:r>
            <a:r>
              <a:rPr lang="en-US" sz="1000" baseline="-25000" dirty="0"/>
              <a:t>3</a:t>
            </a:r>
            <a:r>
              <a:rPr lang="en-US" sz="1000" dirty="0"/>
              <a:t>)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174961F3-E8E4-42B6-AEB7-B16499B9B610}"/>
              </a:ext>
            </a:extLst>
          </p:cNvPr>
          <p:cNvSpPr txBox="1"/>
          <p:nvPr/>
        </p:nvSpPr>
        <p:spPr>
          <a:xfrm>
            <a:off x="1712703" y="5925717"/>
            <a:ext cx="68159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err="1"/>
              <a:t>wt</a:t>
            </a:r>
            <a:r>
              <a:rPr lang="en-US" sz="1000" dirty="0"/>
              <a:t>(v</a:t>
            </a:r>
            <a:r>
              <a:rPr lang="en-US" sz="1000" baseline="-25000" dirty="0"/>
              <a:t>3</a:t>
            </a:r>
            <a:r>
              <a:rPr lang="en-US" sz="1000" dirty="0"/>
              <a:t>,v</a:t>
            </a:r>
            <a:r>
              <a:rPr lang="en-US" sz="1000" baseline="-25000" dirty="0"/>
              <a:t>4</a:t>
            </a:r>
            <a:r>
              <a:rPr lang="en-US" sz="1000" dirty="0"/>
              <a:t>)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C259267C-6995-407F-AC12-523BEC6286FC}"/>
              </a:ext>
            </a:extLst>
          </p:cNvPr>
          <p:cNvSpPr txBox="1"/>
          <p:nvPr/>
        </p:nvSpPr>
        <p:spPr>
          <a:xfrm>
            <a:off x="742107" y="5479604"/>
            <a:ext cx="68159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err="1"/>
              <a:t>wt</a:t>
            </a:r>
            <a:r>
              <a:rPr lang="en-US" sz="1000" dirty="0"/>
              <a:t>(v</a:t>
            </a:r>
            <a:r>
              <a:rPr lang="en-US" sz="1000" baseline="-25000" dirty="0"/>
              <a:t>4</a:t>
            </a:r>
            <a:r>
              <a:rPr lang="en-US" sz="1000" dirty="0"/>
              <a:t>,v</a:t>
            </a:r>
            <a:r>
              <a:rPr lang="en-US" sz="1000" baseline="-25000" dirty="0"/>
              <a:t>1</a:t>
            </a:r>
            <a:r>
              <a:rPr lang="en-US" sz="1000" dirty="0"/>
              <a:t>)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E64CF50A-6D53-4EE7-A8B1-A4A735B69AF0}"/>
              </a:ext>
            </a:extLst>
          </p:cNvPr>
          <p:cNvSpPr txBox="1"/>
          <p:nvPr/>
        </p:nvSpPr>
        <p:spPr>
          <a:xfrm>
            <a:off x="445875" y="6249913"/>
            <a:ext cx="348685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/>
              <a:t>wt</a:t>
            </a:r>
            <a:r>
              <a:rPr lang="en-US" sz="1200" dirty="0"/>
              <a:t>(v</a:t>
            </a:r>
            <a:r>
              <a:rPr lang="en-US" sz="1200" baseline="-25000" dirty="0"/>
              <a:t>1</a:t>
            </a:r>
            <a:r>
              <a:rPr lang="en-US" sz="1200" dirty="0"/>
              <a:t>,v</a:t>
            </a:r>
            <a:r>
              <a:rPr lang="en-US" sz="1200" baseline="-25000" dirty="0"/>
              <a:t>2</a:t>
            </a:r>
            <a:r>
              <a:rPr lang="en-US" sz="1200" dirty="0"/>
              <a:t>) + </a:t>
            </a:r>
            <a:r>
              <a:rPr lang="en-US" sz="1200" dirty="0" err="1"/>
              <a:t>wt</a:t>
            </a:r>
            <a:r>
              <a:rPr lang="en-US" sz="1200" dirty="0"/>
              <a:t>(v</a:t>
            </a:r>
            <a:r>
              <a:rPr lang="en-US" sz="1200" baseline="-25000" dirty="0"/>
              <a:t>2</a:t>
            </a:r>
            <a:r>
              <a:rPr lang="en-US" sz="1200" dirty="0"/>
              <a:t>,v</a:t>
            </a:r>
            <a:r>
              <a:rPr lang="en-US" sz="1200" baseline="-25000" dirty="0"/>
              <a:t>3</a:t>
            </a:r>
            <a:r>
              <a:rPr lang="en-US" sz="1200" dirty="0"/>
              <a:t>) + </a:t>
            </a:r>
            <a:r>
              <a:rPr lang="en-US" sz="1200" dirty="0" err="1"/>
              <a:t>wt</a:t>
            </a:r>
            <a:r>
              <a:rPr lang="en-US" sz="1200" dirty="0"/>
              <a:t>(v</a:t>
            </a:r>
            <a:r>
              <a:rPr lang="en-US" sz="1200" baseline="-25000" dirty="0"/>
              <a:t>3</a:t>
            </a:r>
            <a:r>
              <a:rPr lang="en-US" sz="1200" dirty="0"/>
              <a:t>,v</a:t>
            </a:r>
            <a:r>
              <a:rPr lang="en-US" sz="1200" baseline="-25000" dirty="0"/>
              <a:t>4</a:t>
            </a:r>
            <a:r>
              <a:rPr lang="en-US" sz="1200" dirty="0"/>
              <a:t>) + </a:t>
            </a:r>
            <a:r>
              <a:rPr lang="en-US" sz="1200" dirty="0" err="1"/>
              <a:t>wt</a:t>
            </a:r>
            <a:r>
              <a:rPr lang="en-US" sz="1200" dirty="0"/>
              <a:t>(v</a:t>
            </a:r>
            <a:r>
              <a:rPr lang="en-US" sz="1200" baseline="-25000" dirty="0"/>
              <a:t>4</a:t>
            </a:r>
            <a:r>
              <a:rPr lang="en-US" sz="1200" dirty="0"/>
              <a:t>,v</a:t>
            </a:r>
            <a:r>
              <a:rPr lang="en-US" sz="1200" baseline="-25000" dirty="0"/>
              <a:t>1</a:t>
            </a:r>
            <a:r>
              <a:rPr lang="en-US" sz="1200" dirty="0"/>
              <a:t>) &lt; 0</a:t>
            </a:r>
          </a:p>
        </p:txBody>
      </p:sp>
      <p:sp>
        <p:nvSpPr>
          <p:cNvPr id="43" name="Rectangle 3">
            <a:extLst>
              <a:ext uri="{FF2B5EF4-FFF2-40B4-BE49-F238E27FC236}">
                <a16:creationId xmlns:a16="http://schemas.microsoft.com/office/drawing/2014/main" id="{DE9187E6-B6DB-4BA2-9F51-1914824CF9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29257" y="4831901"/>
            <a:ext cx="4199445" cy="2868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If the algorithm does not terminate in step 4, then</a:t>
            </a:r>
            <a:endParaRPr lang="en-US" altLang="en-US" sz="1400" dirty="0">
              <a:solidFill>
                <a:srgbClr val="FF0000"/>
              </a:solidFill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E0A0A3BE-BE2D-4F07-9976-26639825631D}"/>
              </a:ext>
            </a:extLst>
          </p:cNvPr>
          <p:cNvSpPr txBox="1"/>
          <p:nvPr/>
        </p:nvSpPr>
        <p:spPr>
          <a:xfrm>
            <a:off x="5204081" y="5197727"/>
            <a:ext cx="251222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/>
              <a:t>dist</a:t>
            </a:r>
            <a:r>
              <a:rPr lang="en-US" sz="1400" dirty="0"/>
              <a:t>(v</a:t>
            </a:r>
            <a:r>
              <a:rPr lang="en-US" sz="1400" baseline="-25000" dirty="0"/>
              <a:t>2</a:t>
            </a:r>
            <a:r>
              <a:rPr lang="en-US" sz="1400" dirty="0"/>
              <a:t>) ≤ </a:t>
            </a:r>
            <a:r>
              <a:rPr lang="en-US" sz="1400" dirty="0" err="1"/>
              <a:t>dist</a:t>
            </a:r>
            <a:r>
              <a:rPr lang="en-US" sz="1400" dirty="0"/>
              <a:t>(v</a:t>
            </a:r>
            <a:r>
              <a:rPr lang="en-US" sz="1400" baseline="-25000" dirty="0"/>
              <a:t>1</a:t>
            </a:r>
            <a:r>
              <a:rPr lang="en-US" sz="1400" dirty="0"/>
              <a:t>) + </a:t>
            </a:r>
            <a:r>
              <a:rPr lang="en-US" sz="1400" dirty="0" err="1"/>
              <a:t>wt</a:t>
            </a:r>
            <a:r>
              <a:rPr lang="en-US" sz="1400" dirty="0"/>
              <a:t>(v</a:t>
            </a:r>
            <a:r>
              <a:rPr lang="en-US" sz="1400" baseline="-25000" dirty="0"/>
              <a:t>1</a:t>
            </a:r>
            <a:r>
              <a:rPr lang="en-US" sz="1400" dirty="0"/>
              <a:t>,v</a:t>
            </a:r>
            <a:r>
              <a:rPr lang="en-US" sz="1400" baseline="-25000" dirty="0"/>
              <a:t>2</a:t>
            </a:r>
            <a:r>
              <a:rPr lang="en-US" sz="1400" dirty="0"/>
              <a:t>)</a:t>
            </a:r>
          </a:p>
          <a:p>
            <a:r>
              <a:rPr lang="en-US" sz="1400" dirty="0" err="1"/>
              <a:t>dist</a:t>
            </a:r>
            <a:r>
              <a:rPr lang="en-US" sz="1400" dirty="0"/>
              <a:t>(v</a:t>
            </a:r>
            <a:r>
              <a:rPr lang="en-US" sz="1400" baseline="-25000" dirty="0"/>
              <a:t>3</a:t>
            </a:r>
            <a:r>
              <a:rPr lang="en-US" sz="1400" dirty="0"/>
              <a:t>) ≤ </a:t>
            </a:r>
            <a:r>
              <a:rPr lang="en-US" sz="1400" dirty="0" err="1"/>
              <a:t>dist</a:t>
            </a:r>
            <a:r>
              <a:rPr lang="en-US" sz="1400" dirty="0"/>
              <a:t>(v</a:t>
            </a:r>
            <a:r>
              <a:rPr lang="en-US" sz="1400" baseline="-25000" dirty="0"/>
              <a:t>2</a:t>
            </a:r>
            <a:r>
              <a:rPr lang="en-US" sz="1400" dirty="0"/>
              <a:t>) + </a:t>
            </a:r>
            <a:r>
              <a:rPr lang="en-US" sz="1400" dirty="0" err="1"/>
              <a:t>wt</a:t>
            </a:r>
            <a:r>
              <a:rPr lang="en-US" sz="1400" dirty="0"/>
              <a:t>(v</a:t>
            </a:r>
            <a:r>
              <a:rPr lang="en-US" sz="1400" baseline="-25000" dirty="0"/>
              <a:t>2</a:t>
            </a:r>
            <a:r>
              <a:rPr lang="en-US" sz="1400" dirty="0"/>
              <a:t>,v</a:t>
            </a:r>
            <a:r>
              <a:rPr lang="en-US" sz="1400" baseline="-25000" dirty="0"/>
              <a:t>3</a:t>
            </a:r>
            <a:r>
              <a:rPr lang="en-US" sz="1400" dirty="0"/>
              <a:t>)</a:t>
            </a:r>
          </a:p>
          <a:p>
            <a:r>
              <a:rPr lang="en-US" sz="1400" dirty="0" err="1"/>
              <a:t>dist</a:t>
            </a:r>
            <a:r>
              <a:rPr lang="en-US" sz="1400" dirty="0"/>
              <a:t>(v</a:t>
            </a:r>
            <a:r>
              <a:rPr lang="en-US" sz="1400" baseline="-25000" dirty="0"/>
              <a:t>4</a:t>
            </a:r>
            <a:r>
              <a:rPr lang="en-US" sz="1400" dirty="0"/>
              <a:t>) ≤ </a:t>
            </a:r>
            <a:r>
              <a:rPr lang="en-US" sz="1400" dirty="0" err="1"/>
              <a:t>dist</a:t>
            </a:r>
            <a:r>
              <a:rPr lang="en-US" sz="1400" dirty="0"/>
              <a:t>(v</a:t>
            </a:r>
            <a:r>
              <a:rPr lang="en-US" sz="1400" baseline="-25000" dirty="0"/>
              <a:t>3</a:t>
            </a:r>
            <a:r>
              <a:rPr lang="en-US" sz="1400" dirty="0"/>
              <a:t>) + </a:t>
            </a:r>
            <a:r>
              <a:rPr lang="en-US" sz="1400" dirty="0" err="1"/>
              <a:t>wt</a:t>
            </a:r>
            <a:r>
              <a:rPr lang="en-US" sz="1400" dirty="0"/>
              <a:t>(v</a:t>
            </a:r>
            <a:r>
              <a:rPr lang="en-US" sz="1400" baseline="-25000" dirty="0"/>
              <a:t>3</a:t>
            </a:r>
            <a:r>
              <a:rPr lang="en-US" sz="1400" dirty="0"/>
              <a:t>,v</a:t>
            </a:r>
            <a:r>
              <a:rPr lang="en-US" sz="1400" baseline="-25000" dirty="0"/>
              <a:t>4</a:t>
            </a:r>
            <a:r>
              <a:rPr lang="en-US" sz="1400" dirty="0"/>
              <a:t>)</a:t>
            </a:r>
          </a:p>
          <a:p>
            <a:r>
              <a:rPr lang="en-US" sz="1400" dirty="0" err="1"/>
              <a:t>dist</a:t>
            </a:r>
            <a:r>
              <a:rPr lang="en-US" sz="1400" dirty="0"/>
              <a:t>(v</a:t>
            </a:r>
            <a:r>
              <a:rPr lang="en-US" sz="1400" baseline="-25000" dirty="0"/>
              <a:t>1</a:t>
            </a:r>
            <a:r>
              <a:rPr lang="en-US" sz="1400" dirty="0"/>
              <a:t>) ≤ </a:t>
            </a:r>
            <a:r>
              <a:rPr lang="en-US" sz="1400" dirty="0" err="1"/>
              <a:t>dist</a:t>
            </a:r>
            <a:r>
              <a:rPr lang="en-US" sz="1400" dirty="0"/>
              <a:t>(v</a:t>
            </a:r>
            <a:r>
              <a:rPr lang="en-US" sz="1400" baseline="-25000" dirty="0"/>
              <a:t>4</a:t>
            </a:r>
            <a:r>
              <a:rPr lang="en-US" sz="1400" dirty="0"/>
              <a:t>) + </a:t>
            </a:r>
            <a:r>
              <a:rPr lang="en-US" sz="1400" dirty="0" err="1"/>
              <a:t>wt</a:t>
            </a:r>
            <a:r>
              <a:rPr lang="en-US" sz="1400" dirty="0"/>
              <a:t>(v</a:t>
            </a:r>
            <a:r>
              <a:rPr lang="en-US" sz="1400" baseline="-25000" dirty="0"/>
              <a:t>4</a:t>
            </a:r>
            <a:r>
              <a:rPr lang="en-US" sz="1400" dirty="0"/>
              <a:t>,v</a:t>
            </a:r>
            <a:r>
              <a:rPr lang="en-US" sz="1400" baseline="-25000" dirty="0"/>
              <a:t>1</a:t>
            </a:r>
            <a:r>
              <a:rPr lang="en-US" sz="1400" dirty="0"/>
              <a:t>)</a:t>
            </a:r>
          </a:p>
        </p:txBody>
      </p:sp>
      <p:sp>
        <p:nvSpPr>
          <p:cNvPr id="31" name="Rectangle 3">
            <a:extLst>
              <a:ext uri="{FF2B5EF4-FFF2-40B4-BE49-F238E27FC236}">
                <a16:creationId xmlns:a16="http://schemas.microsoft.com/office/drawing/2014/main" id="{8718DD39-BBE5-42D2-BC41-2D54C39848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666" y="921658"/>
            <a:ext cx="7850667" cy="379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Problem.</a:t>
            </a:r>
            <a:r>
              <a:rPr lang="en-US" altLang="en-US" sz="1800" dirty="0"/>
              <a:t> Solving the Shortest Path Problem on graphs with negative edges. </a:t>
            </a:r>
          </a:p>
          <a:p>
            <a:pPr marL="0" indent="0">
              <a:buNone/>
            </a:pPr>
            <a:endParaRPr lang="en-US" altLang="en-US" sz="1800" dirty="0"/>
          </a:p>
        </p:txBody>
      </p:sp>
      <p:sp>
        <p:nvSpPr>
          <p:cNvPr id="33" name="Rectangle 3">
            <a:extLst>
              <a:ext uri="{FF2B5EF4-FFF2-40B4-BE49-F238E27FC236}">
                <a16:creationId xmlns:a16="http://schemas.microsoft.com/office/drawing/2014/main" id="{1D961CA7-3C2A-4086-B6D2-F53994CFBF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5090" y="1290295"/>
            <a:ext cx="7374537" cy="37996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The problem is meaningful only for directed graphs with no negative cycles.</a:t>
            </a:r>
          </a:p>
        </p:txBody>
      </p:sp>
    </p:spTree>
    <p:extLst>
      <p:ext uri="{BB962C8B-B14F-4D97-AF65-F5344CB8AC3E}">
        <p14:creationId xmlns:p14="http://schemas.microsoft.com/office/powerpoint/2010/main" val="229149588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754864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Single-Source Shortest Path Problem</a:t>
            </a:r>
          </a:p>
        </p:txBody>
      </p:sp>
      <p:sp>
        <p:nvSpPr>
          <p:cNvPr id="110" name="Rectangle 3">
            <a:extLst>
              <a:ext uri="{FF2B5EF4-FFF2-40B4-BE49-F238E27FC236}">
                <a16:creationId xmlns:a16="http://schemas.microsoft.com/office/drawing/2014/main" id="{68FCA5B6-E02E-4676-B6B9-F36F23EF21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2474" y="1909466"/>
            <a:ext cx="4301994" cy="337493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How many times does step 3 have to iterate?</a:t>
            </a:r>
          </a:p>
        </p:txBody>
      </p:sp>
      <p:sp>
        <p:nvSpPr>
          <p:cNvPr id="77" name="Rectangle 3">
            <a:extLst>
              <a:ext uri="{FF2B5EF4-FFF2-40B4-BE49-F238E27FC236}">
                <a16:creationId xmlns:a16="http://schemas.microsoft.com/office/drawing/2014/main" id="{A51C308D-0B9D-445E-912F-848533A110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1504" y="1902636"/>
            <a:ext cx="3236702" cy="273773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Bellman-Ford(G, s, t)</a:t>
            </a:r>
          </a:p>
          <a:p>
            <a:pPr marL="0" indent="0">
              <a:buNone/>
            </a:pPr>
            <a:r>
              <a:rPr lang="en-US" altLang="en-US" sz="1200" dirty="0"/>
              <a:t>1. for (v=1; </a:t>
            </a:r>
            <a:r>
              <a:rPr lang="en-US" altLang="en-US" sz="1200" dirty="0" err="1"/>
              <a:t>v≤n</a:t>
            </a:r>
            <a:r>
              <a:rPr lang="en-US" altLang="en-US" sz="1200" dirty="0"/>
              <a:t>; v++) </a:t>
            </a:r>
            <a:r>
              <a:rPr lang="en-US" sz="1200" dirty="0" err="1"/>
              <a:t>dist</a:t>
            </a:r>
            <a:r>
              <a:rPr lang="en-US" sz="1200" dirty="0"/>
              <a:t>[v] = ∞;</a:t>
            </a:r>
          </a:p>
          <a:p>
            <a:pPr marL="0" indent="0">
              <a:buNone/>
            </a:pPr>
            <a:r>
              <a:rPr lang="en-US" sz="1200" dirty="0"/>
              <a:t>2. </a:t>
            </a:r>
            <a:r>
              <a:rPr lang="en-US" sz="1200" dirty="0" err="1"/>
              <a:t>dist</a:t>
            </a:r>
            <a:r>
              <a:rPr lang="en-US" sz="1200" dirty="0"/>
              <a:t>[s] = 0;</a:t>
            </a:r>
          </a:p>
          <a:p>
            <a:pPr marL="0" indent="0">
              <a:buNone/>
            </a:pPr>
            <a:r>
              <a:rPr lang="en-US" altLang="en-US" sz="1200" dirty="0"/>
              <a:t>3. loop n-1 times</a:t>
            </a:r>
          </a:p>
          <a:p>
            <a:pPr marL="0" indent="0">
              <a:buNone/>
            </a:pPr>
            <a:r>
              <a:rPr lang="en-US" altLang="en-US" sz="1200" dirty="0"/>
              <a:t>      for (each edge [v, w])</a:t>
            </a:r>
          </a:p>
          <a:p>
            <a:pPr marL="0" indent="0">
              <a:buNone/>
            </a:pPr>
            <a:r>
              <a:rPr lang="en-US" altLang="en-US" sz="1200" dirty="0"/>
              <a:t>         if (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&gt;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[v] +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(v, w))   </a:t>
            </a:r>
          </a:p>
          <a:p>
            <a:pPr marL="0" indent="0">
              <a:buNone/>
            </a:pPr>
            <a:r>
              <a:rPr lang="en-US" altLang="en-US" sz="1200" dirty="0"/>
              <a:t>                 dad[w] = v;</a:t>
            </a:r>
          </a:p>
          <a:p>
            <a:pPr marL="0" indent="0">
              <a:buNone/>
            </a:pPr>
            <a:r>
              <a:rPr lang="en-US" altLang="en-US" sz="1200" dirty="0"/>
              <a:t>                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=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[v] +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(v, w);</a:t>
            </a:r>
          </a:p>
          <a:p>
            <a:pPr marL="0" indent="0">
              <a:buNone/>
            </a:pPr>
            <a:r>
              <a:rPr lang="en-US" altLang="en-US" sz="1200" dirty="0"/>
              <a:t>4. </a:t>
            </a:r>
            <a:r>
              <a:rPr lang="en-US" altLang="en-US" sz="1200" dirty="0">
                <a:solidFill>
                  <a:srgbClr val="FF0000"/>
                </a:solidFill>
              </a:rPr>
              <a:t>for (each edge [v, w])</a:t>
            </a:r>
          </a:p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         if (</a:t>
            </a:r>
            <a:r>
              <a:rPr lang="en-US" altLang="en-US" sz="1200" dirty="0" err="1">
                <a:solidFill>
                  <a:srgbClr val="FF0000"/>
                </a:solidFill>
              </a:rPr>
              <a:t>dist</a:t>
            </a:r>
            <a:r>
              <a:rPr lang="en-US" altLang="en-US" sz="1200" dirty="0">
                <a:solidFill>
                  <a:srgbClr val="FF0000"/>
                </a:solidFill>
              </a:rPr>
              <a:t>[w] &gt; </a:t>
            </a:r>
            <a:r>
              <a:rPr lang="en-US" altLang="en-US" sz="1200" dirty="0" err="1">
                <a:solidFill>
                  <a:srgbClr val="FF0000"/>
                </a:solidFill>
              </a:rPr>
              <a:t>dist</a:t>
            </a:r>
            <a:r>
              <a:rPr lang="en-US" altLang="en-US" sz="1200" dirty="0">
                <a:solidFill>
                  <a:srgbClr val="FF0000"/>
                </a:solidFill>
              </a:rPr>
              <a:t>[v] + </a:t>
            </a:r>
            <a:r>
              <a:rPr lang="en-US" altLang="en-US" sz="1200" dirty="0" err="1">
                <a:solidFill>
                  <a:srgbClr val="FF0000"/>
                </a:solidFill>
              </a:rPr>
              <a:t>wt</a:t>
            </a:r>
            <a:r>
              <a:rPr lang="en-US" altLang="en-US" sz="1200" dirty="0">
                <a:solidFill>
                  <a:srgbClr val="FF0000"/>
                </a:solidFill>
              </a:rPr>
              <a:t>(v, w))   </a:t>
            </a:r>
          </a:p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                 stop(“negative cycle”); </a:t>
            </a:r>
          </a:p>
          <a:p>
            <a:pPr marL="0" indent="0">
              <a:buNone/>
            </a:pPr>
            <a:r>
              <a:rPr lang="en-US" altLang="en-US" sz="1200" dirty="0"/>
              <a:t>5. The array dad[1..n] gives the path from s.         </a:t>
            </a:r>
          </a:p>
        </p:txBody>
      </p:sp>
      <p:sp>
        <p:nvSpPr>
          <p:cNvPr id="104" name="Rectangle 3">
            <a:extLst>
              <a:ext uri="{FF2B5EF4-FFF2-40B4-BE49-F238E27FC236}">
                <a16:creationId xmlns:a16="http://schemas.microsoft.com/office/drawing/2014/main" id="{2DD94C2B-C3CF-4F07-9CF3-5C84850ACE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2474" y="2443009"/>
            <a:ext cx="4301994" cy="337493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How do we know if there are negative cycles?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F058B49E-84D5-42C1-87FC-61571A0F96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2474" y="2976552"/>
            <a:ext cx="4301994" cy="337493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Why is step 4 correct?</a:t>
            </a: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EDD06E8D-8BB1-4B97-A0E3-A3BDD74A26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5875" y="3429000"/>
            <a:ext cx="4301994" cy="10319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If there are no negative cycles, for every vertex v, there is a shortest path from s to v. So after n-1 times iterations in step 3, all vertices v get their correct value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[v], and the improvement in step 4 is impossible. Thus, the algorithm ends in step 5 correctly. </a:t>
            </a:r>
            <a:endParaRPr lang="en-US" altLang="en-US" sz="1200" dirty="0">
              <a:solidFill>
                <a:srgbClr val="FF0000"/>
              </a:solidFill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683BA891-2E5A-4B3D-AF3D-D62D7A1FEB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5875" y="4460906"/>
            <a:ext cx="4301994" cy="461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If there are negative cycles C, we show that the algorithm must terminates in step 4. If not</a:t>
            </a:r>
            <a:endParaRPr lang="en-US" altLang="en-US" sz="1200" dirty="0">
              <a:solidFill>
                <a:srgbClr val="FF0000"/>
              </a:solidFill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828AEAD7-70F2-42C5-9959-56DF7DFB22A2}"/>
              </a:ext>
            </a:extLst>
          </p:cNvPr>
          <p:cNvSpPr/>
          <p:nvPr/>
        </p:nvSpPr>
        <p:spPr>
          <a:xfrm>
            <a:off x="1318950" y="5911522"/>
            <a:ext cx="119641" cy="111095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8A9128E9-1B41-44A8-B348-65D36A8A9140}"/>
              </a:ext>
            </a:extLst>
          </p:cNvPr>
          <p:cNvSpPr/>
          <p:nvPr/>
        </p:nvSpPr>
        <p:spPr>
          <a:xfrm>
            <a:off x="2567742" y="5151707"/>
            <a:ext cx="119641" cy="111095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F75179AA-A8F4-47D5-BDC4-7568F61090F8}"/>
              </a:ext>
            </a:extLst>
          </p:cNvPr>
          <p:cNvSpPr/>
          <p:nvPr/>
        </p:nvSpPr>
        <p:spPr>
          <a:xfrm>
            <a:off x="1318950" y="5156826"/>
            <a:ext cx="119641" cy="111095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5C7D0C9B-89BA-48C6-8A6F-05F080751338}"/>
              </a:ext>
            </a:extLst>
          </p:cNvPr>
          <p:cNvCxnSpPr>
            <a:cxnSpLocks/>
          </p:cNvCxnSpPr>
          <p:nvPr/>
        </p:nvCxnSpPr>
        <p:spPr>
          <a:xfrm>
            <a:off x="1434982" y="5212373"/>
            <a:ext cx="1131423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A1E5C246-38AB-4825-AE3D-955D2F510F27}"/>
              </a:ext>
            </a:extLst>
          </p:cNvPr>
          <p:cNvCxnSpPr>
            <a:cxnSpLocks/>
            <a:endCxn id="30" idx="0"/>
          </p:cNvCxnSpPr>
          <p:nvPr/>
        </p:nvCxnSpPr>
        <p:spPr>
          <a:xfrm flipH="1">
            <a:off x="2626226" y="5262802"/>
            <a:ext cx="1336" cy="64872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80407591-6C8C-4412-B15E-BE4BA834B7CB}"/>
              </a:ext>
            </a:extLst>
          </p:cNvPr>
          <p:cNvCxnSpPr>
            <a:cxnSpLocks/>
            <a:stCxn id="12" idx="0"/>
            <a:endCxn id="14" idx="4"/>
          </p:cNvCxnSpPr>
          <p:nvPr/>
        </p:nvCxnSpPr>
        <p:spPr>
          <a:xfrm flipV="1">
            <a:off x="1378771" y="5267921"/>
            <a:ext cx="0" cy="64360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4B0F3233-99F5-4A54-8B6C-55AECAABB64A}"/>
              </a:ext>
            </a:extLst>
          </p:cNvPr>
          <p:cNvSpPr txBox="1"/>
          <p:nvPr/>
        </p:nvSpPr>
        <p:spPr>
          <a:xfrm>
            <a:off x="1108544" y="5925717"/>
            <a:ext cx="3177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v</a:t>
            </a:r>
            <a:r>
              <a:rPr lang="en-US" sz="1200" baseline="-25000" dirty="0"/>
              <a:t>4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680D0BE-B256-44F4-B27C-A08C139F08E0}"/>
              </a:ext>
            </a:extLst>
          </p:cNvPr>
          <p:cNvSpPr txBox="1"/>
          <p:nvPr/>
        </p:nvSpPr>
        <p:spPr>
          <a:xfrm>
            <a:off x="1700888" y="4961033"/>
            <a:ext cx="68159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err="1"/>
              <a:t>wt</a:t>
            </a:r>
            <a:r>
              <a:rPr lang="en-US" sz="1000" dirty="0"/>
              <a:t>(v</a:t>
            </a:r>
            <a:r>
              <a:rPr lang="en-US" sz="1000" baseline="-25000" dirty="0"/>
              <a:t>1</a:t>
            </a:r>
            <a:r>
              <a:rPr lang="en-US" sz="1000" dirty="0"/>
              <a:t>,v</a:t>
            </a:r>
            <a:r>
              <a:rPr lang="en-US" sz="1000" baseline="-25000" dirty="0"/>
              <a:t>2</a:t>
            </a:r>
            <a:r>
              <a:rPr lang="en-US" sz="1000" dirty="0"/>
              <a:t>)</a:t>
            </a: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8A83E137-9654-4ACE-A59D-007226F05822}"/>
              </a:ext>
            </a:extLst>
          </p:cNvPr>
          <p:cNvSpPr/>
          <p:nvPr/>
        </p:nvSpPr>
        <p:spPr>
          <a:xfrm>
            <a:off x="2566405" y="5911522"/>
            <a:ext cx="119641" cy="111095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18C2046B-5252-4CBA-B8E9-51E163D4CE52}"/>
              </a:ext>
            </a:extLst>
          </p:cNvPr>
          <p:cNvCxnSpPr>
            <a:cxnSpLocks/>
            <a:stCxn id="30" idx="2"/>
            <a:endCxn id="12" idx="6"/>
          </p:cNvCxnSpPr>
          <p:nvPr/>
        </p:nvCxnSpPr>
        <p:spPr>
          <a:xfrm flipH="1">
            <a:off x="1438591" y="5967070"/>
            <a:ext cx="1127814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22A993F4-4661-4AC7-B73E-2561168BFBA1}"/>
              </a:ext>
            </a:extLst>
          </p:cNvPr>
          <p:cNvSpPr txBox="1"/>
          <p:nvPr/>
        </p:nvSpPr>
        <p:spPr>
          <a:xfrm>
            <a:off x="2615973" y="5911522"/>
            <a:ext cx="3177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v</a:t>
            </a:r>
            <a:r>
              <a:rPr lang="en-US" sz="1200" baseline="-25000" dirty="0"/>
              <a:t>3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A85A6FFF-A670-4D7D-B8DC-A6BFC18B1CCD}"/>
              </a:ext>
            </a:extLst>
          </p:cNvPr>
          <p:cNvSpPr txBox="1"/>
          <p:nvPr/>
        </p:nvSpPr>
        <p:spPr>
          <a:xfrm>
            <a:off x="2644781" y="4990922"/>
            <a:ext cx="3177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v</a:t>
            </a:r>
            <a:r>
              <a:rPr lang="en-US" sz="1200" baseline="-25000" dirty="0"/>
              <a:t>2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9E275C0B-C73D-4973-9537-1996EEF6B8C2}"/>
              </a:ext>
            </a:extLst>
          </p:cNvPr>
          <p:cNvSpPr txBox="1"/>
          <p:nvPr/>
        </p:nvSpPr>
        <p:spPr>
          <a:xfrm>
            <a:off x="1068407" y="4954448"/>
            <a:ext cx="3177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v</a:t>
            </a:r>
            <a:r>
              <a:rPr lang="en-US" sz="1200" baseline="-25000" dirty="0"/>
              <a:t>1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A28FF6E1-72AA-4252-9D06-93DFA936A070}"/>
              </a:ext>
            </a:extLst>
          </p:cNvPr>
          <p:cNvSpPr txBox="1"/>
          <p:nvPr/>
        </p:nvSpPr>
        <p:spPr>
          <a:xfrm>
            <a:off x="2596872" y="5464051"/>
            <a:ext cx="68159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err="1"/>
              <a:t>wt</a:t>
            </a:r>
            <a:r>
              <a:rPr lang="en-US" sz="1000" dirty="0"/>
              <a:t>(v</a:t>
            </a:r>
            <a:r>
              <a:rPr lang="en-US" sz="1000" baseline="-25000" dirty="0"/>
              <a:t>2</a:t>
            </a:r>
            <a:r>
              <a:rPr lang="en-US" sz="1000" dirty="0"/>
              <a:t>,v</a:t>
            </a:r>
            <a:r>
              <a:rPr lang="en-US" sz="1000" baseline="-25000" dirty="0"/>
              <a:t>3</a:t>
            </a:r>
            <a:r>
              <a:rPr lang="en-US" sz="1000" dirty="0"/>
              <a:t>)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174961F3-E8E4-42B6-AEB7-B16499B9B610}"/>
              </a:ext>
            </a:extLst>
          </p:cNvPr>
          <p:cNvSpPr txBox="1"/>
          <p:nvPr/>
        </p:nvSpPr>
        <p:spPr>
          <a:xfrm>
            <a:off x="1712703" y="5925717"/>
            <a:ext cx="68159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err="1"/>
              <a:t>wt</a:t>
            </a:r>
            <a:r>
              <a:rPr lang="en-US" sz="1000" dirty="0"/>
              <a:t>(v</a:t>
            </a:r>
            <a:r>
              <a:rPr lang="en-US" sz="1000" baseline="-25000" dirty="0"/>
              <a:t>3</a:t>
            </a:r>
            <a:r>
              <a:rPr lang="en-US" sz="1000" dirty="0"/>
              <a:t>,v</a:t>
            </a:r>
            <a:r>
              <a:rPr lang="en-US" sz="1000" baseline="-25000" dirty="0"/>
              <a:t>4</a:t>
            </a:r>
            <a:r>
              <a:rPr lang="en-US" sz="1000" dirty="0"/>
              <a:t>)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C259267C-6995-407F-AC12-523BEC6286FC}"/>
              </a:ext>
            </a:extLst>
          </p:cNvPr>
          <p:cNvSpPr txBox="1"/>
          <p:nvPr/>
        </p:nvSpPr>
        <p:spPr>
          <a:xfrm>
            <a:off x="742107" y="5479604"/>
            <a:ext cx="68159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err="1"/>
              <a:t>wt</a:t>
            </a:r>
            <a:r>
              <a:rPr lang="en-US" sz="1000" dirty="0"/>
              <a:t>(v</a:t>
            </a:r>
            <a:r>
              <a:rPr lang="en-US" sz="1000" baseline="-25000" dirty="0"/>
              <a:t>4</a:t>
            </a:r>
            <a:r>
              <a:rPr lang="en-US" sz="1000" dirty="0"/>
              <a:t>,v</a:t>
            </a:r>
            <a:r>
              <a:rPr lang="en-US" sz="1000" baseline="-25000" dirty="0"/>
              <a:t>1</a:t>
            </a:r>
            <a:r>
              <a:rPr lang="en-US" sz="1000" dirty="0"/>
              <a:t>)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E64CF50A-6D53-4EE7-A8B1-A4A735B69AF0}"/>
              </a:ext>
            </a:extLst>
          </p:cNvPr>
          <p:cNvSpPr txBox="1"/>
          <p:nvPr/>
        </p:nvSpPr>
        <p:spPr>
          <a:xfrm>
            <a:off x="445875" y="6249913"/>
            <a:ext cx="348685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/>
              <a:t>wt</a:t>
            </a:r>
            <a:r>
              <a:rPr lang="en-US" sz="1200" dirty="0"/>
              <a:t>(v</a:t>
            </a:r>
            <a:r>
              <a:rPr lang="en-US" sz="1200" baseline="-25000" dirty="0"/>
              <a:t>1</a:t>
            </a:r>
            <a:r>
              <a:rPr lang="en-US" sz="1200" dirty="0"/>
              <a:t>,v</a:t>
            </a:r>
            <a:r>
              <a:rPr lang="en-US" sz="1200" baseline="-25000" dirty="0"/>
              <a:t>2</a:t>
            </a:r>
            <a:r>
              <a:rPr lang="en-US" sz="1200" dirty="0"/>
              <a:t>) + </a:t>
            </a:r>
            <a:r>
              <a:rPr lang="en-US" sz="1200" dirty="0" err="1"/>
              <a:t>wt</a:t>
            </a:r>
            <a:r>
              <a:rPr lang="en-US" sz="1200" dirty="0"/>
              <a:t>(v</a:t>
            </a:r>
            <a:r>
              <a:rPr lang="en-US" sz="1200" baseline="-25000" dirty="0"/>
              <a:t>2</a:t>
            </a:r>
            <a:r>
              <a:rPr lang="en-US" sz="1200" dirty="0"/>
              <a:t>,v</a:t>
            </a:r>
            <a:r>
              <a:rPr lang="en-US" sz="1200" baseline="-25000" dirty="0"/>
              <a:t>3</a:t>
            </a:r>
            <a:r>
              <a:rPr lang="en-US" sz="1200" dirty="0"/>
              <a:t>) + </a:t>
            </a:r>
            <a:r>
              <a:rPr lang="en-US" sz="1200" dirty="0" err="1"/>
              <a:t>wt</a:t>
            </a:r>
            <a:r>
              <a:rPr lang="en-US" sz="1200" dirty="0"/>
              <a:t>(v</a:t>
            </a:r>
            <a:r>
              <a:rPr lang="en-US" sz="1200" baseline="-25000" dirty="0"/>
              <a:t>3</a:t>
            </a:r>
            <a:r>
              <a:rPr lang="en-US" sz="1200" dirty="0"/>
              <a:t>,v</a:t>
            </a:r>
            <a:r>
              <a:rPr lang="en-US" sz="1200" baseline="-25000" dirty="0"/>
              <a:t>4</a:t>
            </a:r>
            <a:r>
              <a:rPr lang="en-US" sz="1200" dirty="0"/>
              <a:t>) + </a:t>
            </a:r>
            <a:r>
              <a:rPr lang="en-US" sz="1200" dirty="0" err="1"/>
              <a:t>wt</a:t>
            </a:r>
            <a:r>
              <a:rPr lang="en-US" sz="1200" dirty="0"/>
              <a:t>(v</a:t>
            </a:r>
            <a:r>
              <a:rPr lang="en-US" sz="1200" baseline="-25000" dirty="0"/>
              <a:t>4</a:t>
            </a:r>
            <a:r>
              <a:rPr lang="en-US" sz="1200" dirty="0"/>
              <a:t>,v</a:t>
            </a:r>
            <a:r>
              <a:rPr lang="en-US" sz="1200" baseline="-25000" dirty="0"/>
              <a:t>1</a:t>
            </a:r>
            <a:r>
              <a:rPr lang="en-US" sz="1200" dirty="0"/>
              <a:t>) &lt; 0</a:t>
            </a:r>
          </a:p>
        </p:txBody>
      </p:sp>
      <p:sp>
        <p:nvSpPr>
          <p:cNvPr id="43" name="Rectangle 3">
            <a:extLst>
              <a:ext uri="{FF2B5EF4-FFF2-40B4-BE49-F238E27FC236}">
                <a16:creationId xmlns:a16="http://schemas.microsoft.com/office/drawing/2014/main" id="{DE9187E6-B6DB-4BA2-9F51-1914824CF9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29257" y="4831901"/>
            <a:ext cx="4199445" cy="2868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If the algorithm does not terminate in step 4, then</a:t>
            </a:r>
            <a:endParaRPr lang="en-US" altLang="en-US" sz="1400" dirty="0">
              <a:solidFill>
                <a:srgbClr val="FF0000"/>
              </a:solidFill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E0A0A3BE-BE2D-4F07-9976-26639825631D}"/>
              </a:ext>
            </a:extLst>
          </p:cNvPr>
          <p:cNvSpPr txBox="1"/>
          <p:nvPr/>
        </p:nvSpPr>
        <p:spPr>
          <a:xfrm>
            <a:off x="5204081" y="5197727"/>
            <a:ext cx="251222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/>
              <a:t>dist</a:t>
            </a:r>
            <a:r>
              <a:rPr lang="en-US" sz="1400" dirty="0"/>
              <a:t>(v</a:t>
            </a:r>
            <a:r>
              <a:rPr lang="en-US" sz="1400" baseline="-25000" dirty="0"/>
              <a:t>2</a:t>
            </a:r>
            <a:r>
              <a:rPr lang="en-US" sz="1400" dirty="0"/>
              <a:t>) ≤ </a:t>
            </a:r>
            <a:r>
              <a:rPr lang="en-US" sz="1400" dirty="0" err="1"/>
              <a:t>dist</a:t>
            </a:r>
            <a:r>
              <a:rPr lang="en-US" sz="1400" dirty="0"/>
              <a:t>(v</a:t>
            </a:r>
            <a:r>
              <a:rPr lang="en-US" sz="1400" baseline="-25000" dirty="0"/>
              <a:t>1</a:t>
            </a:r>
            <a:r>
              <a:rPr lang="en-US" sz="1400" dirty="0"/>
              <a:t>) + </a:t>
            </a:r>
            <a:r>
              <a:rPr lang="en-US" sz="1400" dirty="0" err="1"/>
              <a:t>wt</a:t>
            </a:r>
            <a:r>
              <a:rPr lang="en-US" sz="1400" dirty="0"/>
              <a:t>(v</a:t>
            </a:r>
            <a:r>
              <a:rPr lang="en-US" sz="1400" baseline="-25000" dirty="0"/>
              <a:t>1</a:t>
            </a:r>
            <a:r>
              <a:rPr lang="en-US" sz="1400" dirty="0"/>
              <a:t>,v</a:t>
            </a:r>
            <a:r>
              <a:rPr lang="en-US" sz="1400" baseline="-25000" dirty="0"/>
              <a:t>2</a:t>
            </a:r>
            <a:r>
              <a:rPr lang="en-US" sz="1400" dirty="0"/>
              <a:t>)</a:t>
            </a:r>
          </a:p>
          <a:p>
            <a:r>
              <a:rPr lang="en-US" sz="1400" dirty="0" err="1"/>
              <a:t>dist</a:t>
            </a:r>
            <a:r>
              <a:rPr lang="en-US" sz="1400" dirty="0"/>
              <a:t>(v</a:t>
            </a:r>
            <a:r>
              <a:rPr lang="en-US" sz="1400" baseline="-25000" dirty="0"/>
              <a:t>3</a:t>
            </a:r>
            <a:r>
              <a:rPr lang="en-US" sz="1400" dirty="0"/>
              <a:t>) ≤ </a:t>
            </a:r>
            <a:r>
              <a:rPr lang="en-US" sz="1400" dirty="0" err="1"/>
              <a:t>dist</a:t>
            </a:r>
            <a:r>
              <a:rPr lang="en-US" sz="1400" dirty="0"/>
              <a:t>(v</a:t>
            </a:r>
            <a:r>
              <a:rPr lang="en-US" sz="1400" baseline="-25000" dirty="0"/>
              <a:t>2</a:t>
            </a:r>
            <a:r>
              <a:rPr lang="en-US" sz="1400" dirty="0"/>
              <a:t>) + </a:t>
            </a:r>
            <a:r>
              <a:rPr lang="en-US" sz="1400" dirty="0" err="1"/>
              <a:t>wt</a:t>
            </a:r>
            <a:r>
              <a:rPr lang="en-US" sz="1400" dirty="0"/>
              <a:t>(v</a:t>
            </a:r>
            <a:r>
              <a:rPr lang="en-US" sz="1400" baseline="-25000" dirty="0"/>
              <a:t>2</a:t>
            </a:r>
            <a:r>
              <a:rPr lang="en-US" sz="1400" dirty="0"/>
              <a:t>,v</a:t>
            </a:r>
            <a:r>
              <a:rPr lang="en-US" sz="1400" baseline="-25000" dirty="0"/>
              <a:t>3</a:t>
            </a:r>
            <a:r>
              <a:rPr lang="en-US" sz="1400" dirty="0"/>
              <a:t>)</a:t>
            </a:r>
          </a:p>
          <a:p>
            <a:r>
              <a:rPr lang="en-US" sz="1400" dirty="0" err="1"/>
              <a:t>dist</a:t>
            </a:r>
            <a:r>
              <a:rPr lang="en-US" sz="1400" dirty="0"/>
              <a:t>(v</a:t>
            </a:r>
            <a:r>
              <a:rPr lang="en-US" sz="1400" baseline="-25000" dirty="0"/>
              <a:t>4</a:t>
            </a:r>
            <a:r>
              <a:rPr lang="en-US" sz="1400" dirty="0"/>
              <a:t>) ≤ </a:t>
            </a:r>
            <a:r>
              <a:rPr lang="en-US" sz="1400" dirty="0" err="1"/>
              <a:t>dist</a:t>
            </a:r>
            <a:r>
              <a:rPr lang="en-US" sz="1400" dirty="0"/>
              <a:t>(v</a:t>
            </a:r>
            <a:r>
              <a:rPr lang="en-US" sz="1400" baseline="-25000" dirty="0"/>
              <a:t>3</a:t>
            </a:r>
            <a:r>
              <a:rPr lang="en-US" sz="1400" dirty="0"/>
              <a:t>) + </a:t>
            </a:r>
            <a:r>
              <a:rPr lang="en-US" sz="1400" dirty="0" err="1"/>
              <a:t>wt</a:t>
            </a:r>
            <a:r>
              <a:rPr lang="en-US" sz="1400" dirty="0"/>
              <a:t>(v</a:t>
            </a:r>
            <a:r>
              <a:rPr lang="en-US" sz="1400" baseline="-25000" dirty="0"/>
              <a:t>3</a:t>
            </a:r>
            <a:r>
              <a:rPr lang="en-US" sz="1400" dirty="0"/>
              <a:t>,v</a:t>
            </a:r>
            <a:r>
              <a:rPr lang="en-US" sz="1400" baseline="-25000" dirty="0"/>
              <a:t>4</a:t>
            </a:r>
            <a:r>
              <a:rPr lang="en-US" sz="1400" dirty="0"/>
              <a:t>)</a:t>
            </a:r>
          </a:p>
          <a:p>
            <a:r>
              <a:rPr lang="en-US" sz="1400" dirty="0" err="1"/>
              <a:t>dist</a:t>
            </a:r>
            <a:r>
              <a:rPr lang="en-US" sz="1400" dirty="0"/>
              <a:t>(v</a:t>
            </a:r>
            <a:r>
              <a:rPr lang="en-US" sz="1400" baseline="-25000" dirty="0"/>
              <a:t>1</a:t>
            </a:r>
            <a:r>
              <a:rPr lang="en-US" sz="1400" dirty="0"/>
              <a:t>) ≤ </a:t>
            </a:r>
            <a:r>
              <a:rPr lang="en-US" sz="1400" dirty="0" err="1"/>
              <a:t>dist</a:t>
            </a:r>
            <a:r>
              <a:rPr lang="en-US" sz="1400" dirty="0"/>
              <a:t>(v</a:t>
            </a:r>
            <a:r>
              <a:rPr lang="en-US" sz="1400" baseline="-25000" dirty="0"/>
              <a:t>4</a:t>
            </a:r>
            <a:r>
              <a:rPr lang="en-US" sz="1400" dirty="0"/>
              <a:t>) + </a:t>
            </a:r>
            <a:r>
              <a:rPr lang="en-US" sz="1400" dirty="0" err="1"/>
              <a:t>wt</a:t>
            </a:r>
            <a:r>
              <a:rPr lang="en-US" sz="1400" dirty="0"/>
              <a:t>(v</a:t>
            </a:r>
            <a:r>
              <a:rPr lang="en-US" sz="1400" baseline="-25000" dirty="0"/>
              <a:t>4</a:t>
            </a:r>
            <a:r>
              <a:rPr lang="en-US" sz="1400" dirty="0"/>
              <a:t>,v</a:t>
            </a:r>
            <a:r>
              <a:rPr lang="en-US" sz="1400" baseline="-25000" dirty="0"/>
              <a:t>1</a:t>
            </a:r>
            <a:r>
              <a:rPr lang="en-US" sz="1400" dirty="0"/>
              <a:t>)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FB35BA59-9EAE-4059-9A44-DB0F4D9DDF17}"/>
              </a:ext>
            </a:extLst>
          </p:cNvPr>
          <p:cNvCxnSpPr/>
          <p:nvPr/>
        </p:nvCxnSpPr>
        <p:spPr>
          <a:xfrm>
            <a:off x="4657458" y="6151834"/>
            <a:ext cx="3187581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7108CBF3-547C-4352-A938-3F8A2D56836F}"/>
              </a:ext>
            </a:extLst>
          </p:cNvPr>
          <p:cNvSpPr txBox="1"/>
          <p:nvPr/>
        </p:nvSpPr>
        <p:spPr>
          <a:xfrm>
            <a:off x="4712489" y="5788411"/>
            <a:ext cx="3706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+</a:t>
            </a:r>
          </a:p>
        </p:txBody>
      </p:sp>
      <p:sp>
        <p:nvSpPr>
          <p:cNvPr id="33" name="Rectangle 3">
            <a:extLst>
              <a:ext uri="{FF2B5EF4-FFF2-40B4-BE49-F238E27FC236}">
                <a16:creationId xmlns:a16="http://schemas.microsoft.com/office/drawing/2014/main" id="{C2A5C920-8CE6-42CB-924F-FB5FC5DA26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29947" y="6234937"/>
            <a:ext cx="1242602" cy="2868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contradicting 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1172EA5A-B68F-45F0-806E-8411E03C6C08}"/>
              </a:ext>
            </a:extLst>
          </p:cNvPr>
          <p:cNvCxnSpPr/>
          <p:nvPr/>
        </p:nvCxnSpPr>
        <p:spPr>
          <a:xfrm flipH="1">
            <a:off x="4213077" y="6409346"/>
            <a:ext cx="130750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 3">
            <a:extLst>
              <a:ext uri="{FF2B5EF4-FFF2-40B4-BE49-F238E27FC236}">
                <a16:creationId xmlns:a16="http://schemas.microsoft.com/office/drawing/2014/main" id="{F48F9D97-20AD-49C2-B568-E9A42BE8B1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666" y="921658"/>
            <a:ext cx="7850667" cy="379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Problem.</a:t>
            </a:r>
            <a:r>
              <a:rPr lang="en-US" altLang="en-US" sz="1800" dirty="0"/>
              <a:t> Solving the Shortest Path Problem on graphs with negative edges. </a:t>
            </a:r>
          </a:p>
          <a:p>
            <a:pPr marL="0" indent="0">
              <a:buNone/>
            </a:pPr>
            <a:endParaRPr lang="en-US" altLang="en-US" sz="1800" dirty="0"/>
          </a:p>
        </p:txBody>
      </p:sp>
      <p:sp>
        <p:nvSpPr>
          <p:cNvPr id="45" name="Rectangle 3">
            <a:extLst>
              <a:ext uri="{FF2B5EF4-FFF2-40B4-BE49-F238E27FC236}">
                <a16:creationId xmlns:a16="http://schemas.microsoft.com/office/drawing/2014/main" id="{11D0EA23-0BEB-4375-9B77-34BE6EE636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5090" y="1290295"/>
            <a:ext cx="7374537" cy="37996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The problem is meaningful only for directed graphs with no negative cycles.</a:t>
            </a:r>
          </a:p>
        </p:txBody>
      </p:sp>
    </p:spTree>
    <p:extLst>
      <p:ext uri="{BB962C8B-B14F-4D97-AF65-F5344CB8AC3E}">
        <p14:creationId xmlns:p14="http://schemas.microsoft.com/office/powerpoint/2010/main" val="193378408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754864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Single-Source Shortest Path Problem</a:t>
            </a:r>
          </a:p>
        </p:txBody>
      </p:sp>
      <p:sp>
        <p:nvSpPr>
          <p:cNvPr id="77" name="Rectangle 3">
            <a:extLst>
              <a:ext uri="{FF2B5EF4-FFF2-40B4-BE49-F238E27FC236}">
                <a16:creationId xmlns:a16="http://schemas.microsoft.com/office/drawing/2014/main" id="{A51C308D-0B9D-445E-912F-848533A110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1504" y="1902636"/>
            <a:ext cx="3236702" cy="273773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Bellman-Ford(G, s, t)</a:t>
            </a:r>
          </a:p>
          <a:p>
            <a:pPr marL="0" indent="0">
              <a:buNone/>
            </a:pPr>
            <a:r>
              <a:rPr lang="en-US" altLang="en-US" sz="1200" dirty="0"/>
              <a:t>1. for (v=1; </a:t>
            </a:r>
            <a:r>
              <a:rPr lang="en-US" altLang="en-US" sz="1200" dirty="0" err="1"/>
              <a:t>v≤n</a:t>
            </a:r>
            <a:r>
              <a:rPr lang="en-US" altLang="en-US" sz="1200" dirty="0"/>
              <a:t>; v++) </a:t>
            </a:r>
            <a:r>
              <a:rPr lang="en-US" sz="1200" dirty="0" err="1"/>
              <a:t>dist</a:t>
            </a:r>
            <a:r>
              <a:rPr lang="en-US" sz="1200" dirty="0"/>
              <a:t>[v] = ∞;</a:t>
            </a:r>
          </a:p>
          <a:p>
            <a:pPr marL="0" indent="0">
              <a:buNone/>
            </a:pPr>
            <a:r>
              <a:rPr lang="en-US" sz="1200" dirty="0"/>
              <a:t>2. </a:t>
            </a:r>
            <a:r>
              <a:rPr lang="en-US" sz="1200" dirty="0" err="1"/>
              <a:t>dist</a:t>
            </a:r>
            <a:r>
              <a:rPr lang="en-US" sz="1200" dirty="0"/>
              <a:t>[s] = 0;</a:t>
            </a:r>
          </a:p>
          <a:p>
            <a:pPr marL="0" indent="0">
              <a:buNone/>
            </a:pPr>
            <a:r>
              <a:rPr lang="en-US" altLang="en-US" sz="1200" dirty="0"/>
              <a:t>3. loop n-1 times</a:t>
            </a:r>
          </a:p>
          <a:p>
            <a:pPr marL="0" indent="0">
              <a:buNone/>
            </a:pPr>
            <a:r>
              <a:rPr lang="en-US" altLang="en-US" sz="1200" dirty="0"/>
              <a:t>      for (each edge [v, w])</a:t>
            </a:r>
          </a:p>
          <a:p>
            <a:pPr marL="0" indent="0">
              <a:buNone/>
            </a:pPr>
            <a:r>
              <a:rPr lang="en-US" altLang="en-US" sz="1200" dirty="0"/>
              <a:t>         if (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&gt;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[v] +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(v, w))   </a:t>
            </a:r>
          </a:p>
          <a:p>
            <a:pPr marL="0" indent="0">
              <a:buNone/>
            </a:pPr>
            <a:r>
              <a:rPr lang="en-US" altLang="en-US" sz="1200" dirty="0"/>
              <a:t>                 dad[w] = v;</a:t>
            </a:r>
          </a:p>
          <a:p>
            <a:pPr marL="0" indent="0">
              <a:buNone/>
            </a:pPr>
            <a:r>
              <a:rPr lang="en-US" altLang="en-US" sz="1200" dirty="0"/>
              <a:t>                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=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[v] +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(v, w);</a:t>
            </a:r>
          </a:p>
          <a:p>
            <a:pPr marL="0" indent="0">
              <a:buNone/>
            </a:pPr>
            <a:r>
              <a:rPr lang="en-US" altLang="en-US" sz="1200" dirty="0"/>
              <a:t>4. for (each edge [v, w])</a:t>
            </a:r>
          </a:p>
          <a:p>
            <a:pPr marL="0" indent="0">
              <a:buNone/>
            </a:pPr>
            <a:r>
              <a:rPr lang="en-US" altLang="en-US" sz="1200" dirty="0"/>
              <a:t>         if (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&gt;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[v] +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(v, w))   </a:t>
            </a:r>
          </a:p>
          <a:p>
            <a:pPr marL="0" indent="0">
              <a:buNone/>
            </a:pPr>
            <a:r>
              <a:rPr lang="en-US" altLang="en-US" sz="1200" dirty="0"/>
              <a:t>                 stop(“negative cycle”); </a:t>
            </a:r>
          </a:p>
          <a:p>
            <a:pPr marL="0" indent="0">
              <a:buNone/>
            </a:pPr>
            <a:r>
              <a:rPr lang="en-US" altLang="en-US" sz="1200" dirty="0"/>
              <a:t>5. The array dad[1..n] gives the path from s.         </a:t>
            </a: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EDD06E8D-8BB1-4B97-A0E3-A3BDD74A26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5049" y="1949383"/>
            <a:ext cx="4301994" cy="1973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Theorem.</a:t>
            </a:r>
            <a:r>
              <a:rPr lang="en-US" altLang="en-US" sz="2000" dirty="0"/>
              <a:t> On graphs with possibly negative cycles, Bellman-Ford runs in time O(nm), and either correctly returns a shortest path from s to t, or reports correctly that there are negative cycles.  </a:t>
            </a:r>
            <a:endParaRPr lang="en-US" altLang="en-US" sz="2000" dirty="0">
              <a:solidFill>
                <a:srgbClr val="FF0000"/>
              </a:solidFill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F18FD25-8568-40F4-ADBD-1D298DA137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666" y="921658"/>
            <a:ext cx="7850667" cy="379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Problem.</a:t>
            </a:r>
            <a:r>
              <a:rPr lang="en-US" altLang="en-US" sz="1800" dirty="0"/>
              <a:t> Solving the Shortest Path Problem on graphs with negative edges. </a:t>
            </a:r>
          </a:p>
          <a:p>
            <a:pPr marL="0" indent="0">
              <a:buNone/>
            </a:pPr>
            <a:endParaRPr lang="en-US" altLang="en-US" sz="1800" dirty="0"/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58256778-F97B-48BD-8E19-D7F83131FC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5090" y="1290295"/>
            <a:ext cx="7374537" cy="37996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The problem is meaningful only for directed graphs with no negative cycles.</a:t>
            </a:r>
          </a:p>
        </p:txBody>
      </p:sp>
    </p:spTree>
    <p:extLst>
      <p:ext uri="{BB962C8B-B14F-4D97-AF65-F5344CB8AC3E}">
        <p14:creationId xmlns:p14="http://schemas.microsoft.com/office/powerpoint/2010/main" val="3863705982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2D2DB9"/>
      </a:hlink>
      <a:folHlink>
        <a:srgbClr val="B2B2B2"/>
      </a:folHlink>
    </a:clrScheme>
    <a:fontScheme name="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7136</TotalTime>
  <Words>6823</Words>
  <Application>Microsoft Office PowerPoint</Application>
  <PresentationFormat>On-screen Show (4:3)</PresentationFormat>
  <Paragraphs>797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1" baseType="lpstr">
      <vt:lpstr>宋体</vt:lpstr>
      <vt:lpstr>Tahoma</vt:lpstr>
      <vt:lpstr>Times New Roman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245: Database System Principles</dc:title>
  <dc:creator>Siroker</dc:creator>
  <cp:lastModifiedBy>Chen, Jianer</cp:lastModifiedBy>
  <cp:revision>696</cp:revision>
  <cp:lastPrinted>2001-01-16T17:12:14Z</cp:lastPrinted>
  <dcterms:created xsi:type="dcterms:W3CDTF">1999-07-13T19:55:20Z</dcterms:created>
  <dcterms:modified xsi:type="dcterms:W3CDTF">2025-03-07T15:43:20Z</dcterms:modified>
</cp:coreProperties>
</file>