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93" r:id="rId2"/>
    <p:sldId id="538" r:id="rId3"/>
    <p:sldId id="622" r:id="rId4"/>
    <p:sldId id="621" r:id="rId5"/>
    <p:sldId id="619" r:id="rId6"/>
    <p:sldId id="562" r:id="rId7"/>
    <p:sldId id="561" r:id="rId8"/>
    <p:sldId id="563" r:id="rId9"/>
    <p:sldId id="564" r:id="rId10"/>
    <p:sldId id="565" r:id="rId11"/>
    <p:sldId id="560" r:id="rId12"/>
    <p:sldId id="566" r:id="rId13"/>
    <p:sldId id="567" r:id="rId14"/>
    <p:sldId id="568" r:id="rId15"/>
    <p:sldId id="569" r:id="rId16"/>
    <p:sldId id="573" r:id="rId17"/>
    <p:sldId id="572" r:id="rId18"/>
    <p:sldId id="571" r:id="rId19"/>
    <p:sldId id="570" r:id="rId20"/>
    <p:sldId id="575" r:id="rId21"/>
    <p:sldId id="617" r:id="rId22"/>
    <p:sldId id="574" r:id="rId23"/>
    <p:sldId id="618" r:id="rId24"/>
    <p:sldId id="620" r:id="rId25"/>
    <p:sldId id="610" r:id="rId26"/>
    <p:sldId id="611" r:id="rId27"/>
    <p:sldId id="612" r:id="rId28"/>
    <p:sldId id="613" r:id="rId29"/>
    <p:sldId id="624" r:id="rId30"/>
    <p:sldId id="614" r:id="rId31"/>
    <p:sldId id="615" r:id="rId32"/>
    <p:sldId id="625" r:id="rId33"/>
    <p:sldId id="616" r:id="rId34"/>
    <p:sldId id="623" r:id="rId3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3300"/>
    <a:srgbClr val="FFCC00"/>
    <a:srgbClr val="33CC33"/>
    <a:srgbClr val="FF0000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84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81001"/>
            <a:ext cx="36302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21: Dijkstra’s algorithm (further discussions)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401821"/>
            <a:ext cx="7397740" cy="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Problem.</a:t>
            </a:r>
            <a:r>
              <a:rPr lang="en-US" altLang="en-US" sz="2400" dirty="0"/>
              <a:t> Given a weighted graph G and two vertices s and t in G, find a shortest path from s to t in G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505D6734-FB48-44B9-B68B-E5C2F6AFF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244924"/>
            <a:ext cx="7218278" cy="3786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</a:t>
            </a:r>
            <a:r>
              <a:rPr lang="en-US" altLang="en-US" sz="1600" dirty="0">
                <a:solidFill>
                  <a:srgbClr val="FF0000"/>
                </a:solidFill>
              </a:rPr>
              <a:t>weight</a:t>
            </a:r>
            <a:r>
              <a:rPr lang="en-US" altLang="en-US" sz="1600" dirty="0"/>
              <a:t> of a path P is equal to the sum of edge weights over all edges in P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ECA97A6-092D-4627-8CFD-7B7945274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798977"/>
            <a:ext cx="7397740" cy="766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Dijkstra’s Idea:</a:t>
            </a:r>
            <a:r>
              <a:rPr lang="en-US" altLang="en-US" sz="2000" dirty="0"/>
              <a:t> start from the vertex s, gradually grow a tree rooted at s, by adding the vertex that currently “looks” the best. </a:t>
            </a:r>
          </a:p>
        </p:txBody>
      </p:sp>
      <p:sp>
        <p:nvSpPr>
          <p:cNvPr id="11" name="Text Box 49">
            <a:extLst>
              <a:ext uri="{FF2B5EF4-FFF2-40B4-BE49-F238E27FC236}">
                <a16:creationId xmlns:a16="http://schemas.microsoft.com/office/drawing/2014/main" id="{BB1ED70B-F232-4E36-B397-5A5ABD800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115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19: The Shortest Path Problem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B6C2C03-90E6-F792-34E1-D42820F0C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5726251"/>
            <a:ext cx="7397740" cy="399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https://www.w3schools.com/dsa/dsa_algo_graphs_dijkstra.php</a:t>
            </a:r>
          </a:p>
        </p:txBody>
      </p:sp>
    </p:spTree>
    <p:extLst>
      <p:ext uri="{BB962C8B-B14F-4D97-AF65-F5344CB8AC3E}">
        <p14:creationId xmlns:p14="http://schemas.microsoft.com/office/powerpoint/2010/main" val="2053027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7345A-3899-D1EC-8633-CFF509D6C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D16D211F-261D-281B-CCA6-B2A7CCA8F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DD6D501F-CF38-A5AE-87A8-AA77C70B1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F6462D1-6647-55F3-049F-2F70565E3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3DCAC7B-1740-0C13-FE1D-3EDD27A820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7EB904-9129-C26A-3293-C8CBEAF7B9FC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47B974E-91CC-59C1-DB88-41C81092FD4C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387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82494-01DC-24F3-C33A-D93186595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38EEC51D-B802-C22A-7AFE-ED84BCF16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82837B51-37BF-EEC3-5FCC-4584805A8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A751DEC-B8BC-9EC4-69E6-66D757B00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7864045-D650-3808-3EFE-B2DCBDECB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83F5BC-880C-9065-0FCF-07B1D665E886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CF09126-A8E6-76AA-65F8-1C25EF6AA833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3">
            <a:extLst>
              <a:ext uri="{FF2B5EF4-FFF2-40B4-BE49-F238E27FC236}">
                <a16:creationId xmlns:a16="http://schemas.microsoft.com/office/drawing/2014/main" id="{64E3DA0B-5E8D-9385-19C1-DFAF3B93B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742" y="1824510"/>
            <a:ext cx="4475357" cy="1577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On a weighted graph of n vertices and m edges, Dijkstra’s algorithm solves the shortest path problem in time O(m log n) or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). 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219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76A1A-680F-7BBE-7C6F-A48D277E0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1A9F21D4-147F-9B97-6653-B47C308BCC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DD1B2F8-0A22-79C2-1159-F323BEE748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99FE630-8811-12CD-CC78-6260B2A51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1272554-1EC8-649D-C6DA-84B7B8E90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F6AA9E-8AB1-217F-721D-69EAEB573660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FCAEF7F-EDD9-BC51-6AEE-156DE8A4691B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3">
            <a:extLst>
              <a:ext uri="{FF2B5EF4-FFF2-40B4-BE49-F238E27FC236}">
                <a16:creationId xmlns:a16="http://schemas.microsoft.com/office/drawing/2014/main" id="{33898CD0-7BF8-FDA6-32C4-47D558750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742" y="1824510"/>
            <a:ext cx="4475357" cy="1577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On a weighted graph of n vertices and m edges, Dijkstra’s algorithm solves the shortest path problem in time O(m log n) or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). </a:t>
            </a:r>
            <a:r>
              <a:rPr lang="en-US" altLang="en-US" sz="1600" dirty="0">
                <a:solidFill>
                  <a:srgbClr val="FF0000"/>
                </a:solidFill>
              </a:rPr>
              <a:t>(We will see that this holds only when all edge weights of the graph are non-negative.)</a:t>
            </a:r>
          </a:p>
        </p:txBody>
      </p:sp>
    </p:spTree>
    <p:extLst>
      <p:ext uri="{BB962C8B-B14F-4D97-AF65-F5344CB8AC3E}">
        <p14:creationId xmlns:p14="http://schemas.microsoft.com/office/powerpoint/2010/main" val="650243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6B101539-E9B1-4EEB-A63E-A874B4A63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562" y="1641872"/>
            <a:ext cx="2996580" cy="68684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altLang="en-US" sz="1800" dirty="0"/>
              <a:t>Why is Dijkstra correct?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11C1D58D-B6E9-3133-B736-06BF5DE47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033EC5-3FE0-6C89-532B-3582DC25903A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6E5C5BE-9638-344D-3CDD-35E7B69B8518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761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6B101539-E9B1-4EEB-A63E-A874B4A63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562" y="1641872"/>
            <a:ext cx="2996580" cy="68684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altLang="en-US" sz="1800" dirty="0"/>
              <a:t>Why is Dijkstra correct   (for positive edge weights)?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DD0FD47-6790-E235-D6A8-1C4F8241D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E43CC2-E401-749F-244C-60B46F69FEC3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2D57D0E-C2D2-A76E-57F3-1194C960C7A3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0167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6B101539-E9B1-4EEB-A63E-A874B4A63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562" y="1641872"/>
            <a:ext cx="2996580" cy="68684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altLang="en-US" sz="1800" dirty="0"/>
              <a:t>Why is Dijkstra correct   (for positive edge weights)?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2BFAD02B-5358-48C5-9232-A8C7B1A33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9926" y="2345804"/>
            <a:ext cx="4382422" cy="858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When a vertex v becomes “in-tree,”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is the length of the shortest path from s to v, given in the tree.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0CF228C-A44C-72F1-0D7F-22611090D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D70EBC-27C9-8145-9AD9-E04180415576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4212F1D-8C31-176A-AEC9-60352F718034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9915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6B101539-E9B1-4EEB-A63E-A874B4A63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562" y="1641872"/>
            <a:ext cx="2996580" cy="68684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altLang="en-US" sz="1800" dirty="0"/>
              <a:t>Why is Dijkstra correct   (for positive edge weights)?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2BFAD02B-5358-48C5-9232-A8C7B1A33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9926" y="2345804"/>
            <a:ext cx="4382422" cy="858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When a vertex v becomes “in-tree,”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is the length of the shortest path from s to v, given in the tree. 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CB6019F2-D3F3-46A6-BE57-5848D5833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9925" y="3255940"/>
            <a:ext cx="4476425" cy="151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Proof.</a:t>
            </a:r>
            <a:r>
              <a:rPr lang="en-US" altLang="en-US" sz="1600" dirty="0"/>
              <a:t> By induction on the number k of “in-tree” vertices.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32A6EDE-3651-26BA-6EA4-D9B163B9A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E289C7-64C1-CD03-61FC-5387F698AA9F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513F841-4674-7734-60D5-E97524C9127D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084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6B101539-E9B1-4EEB-A63E-A874B4A63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562" y="1641872"/>
            <a:ext cx="2996580" cy="68684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altLang="en-US" sz="1800" dirty="0"/>
              <a:t>Why is Dijkstra correct   (for positive edge weights)?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2BFAD02B-5358-48C5-9232-A8C7B1A33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9926" y="2345804"/>
            <a:ext cx="4382422" cy="858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When a vertex v becomes “in-tree,”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is the length of the shortest path from s to v, given in the tree. 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CB6019F2-D3F3-46A6-BE57-5848D5833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9925" y="3255940"/>
            <a:ext cx="4476425" cy="151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Proof.</a:t>
            </a:r>
            <a:r>
              <a:rPr lang="en-US" altLang="en-US" sz="1600" dirty="0"/>
              <a:t> By induction on the number k of “in-tree” vertices.</a:t>
            </a:r>
          </a:p>
          <a:p>
            <a:pPr marL="0" indent="0">
              <a:buNone/>
            </a:pPr>
            <a:r>
              <a:rPr lang="en-US" altLang="en-US" sz="1600" dirty="0"/>
              <a:t>k = 1: s is the only “in-tree” vertex,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[s] = 0.</a:t>
            </a:r>
          </a:p>
          <a:p>
            <a:pPr marL="0" indent="0">
              <a:buNone/>
            </a:pPr>
            <a:r>
              <a:rPr lang="en-US" altLang="en-US" sz="1600" dirty="0"/>
              <a:t>Assume the theorem is true for k-1.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242D0D5-30F6-B247-749C-4F36072A0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B11048-A327-8D9C-5FA0-71591717EC23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B9DF864-EC76-54EC-F8F2-EB222C72C00D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955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6B101539-E9B1-4EEB-A63E-A874B4A63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562" y="1641872"/>
            <a:ext cx="2996580" cy="68684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altLang="en-US" sz="1800" dirty="0"/>
              <a:t>Why is Dijkstra correct   (for positive edge weights)?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2BFAD02B-5358-48C5-9232-A8C7B1A33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9926" y="2345804"/>
            <a:ext cx="4382422" cy="858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When a vertex v becomes “in-tree,”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is the length of the shortest path from s to v, given in the tree. 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CB6019F2-D3F3-46A6-BE57-5848D5833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9925" y="3255940"/>
            <a:ext cx="4476425" cy="151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Proof.</a:t>
            </a:r>
            <a:r>
              <a:rPr lang="en-US" altLang="en-US" sz="1600" dirty="0"/>
              <a:t> By induction on the number k of “in-tree” vertices.</a:t>
            </a:r>
          </a:p>
          <a:p>
            <a:pPr marL="0" indent="0">
              <a:buNone/>
            </a:pPr>
            <a:r>
              <a:rPr lang="en-US" altLang="en-US" sz="1600" dirty="0"/>
              <a:t>k = 1: s is the only “in-tree” vertex,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[s] = 0.</a:t>
            </a:r>
          </a:p>
          <a:p>
            <a:pPr marL="0" indent="0">
              <a:buNone/>
            </a:pPr>
            <a:r>
              <a:rPr lang="en-US" altLang="en-US" sz="1600" dirty="0"/>
              <a:t>Assume the theorem is true for k-1.</a:t>
            </a:r>
          </a:p>
          <a:p>
            <a:pPr marL="0" indent="0">
              <a:buNone/>
            </a:pPr>
            <a:r>
              <a:rPr lang="en-US" altLang="en-US" sz="1600" dirty="0"/>
              <a:t>Let v be the k-</a:t>
            </a:r>
            <a:r>
              <a:rPr lang="en-US" altLang="en-US" sz="1600" dirty="0" err="1"/>
              <a:t>th</a:t>
            </a:r>
            <a:r>
              <a:rPr lang="en-US" altLang="en-US" sz="1600" dirty="0"/>
              <a:t> “in-tree”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8043603-F4B3-4083-867B-035CC0B4D33B}"/>
              </a:ext>
            </a:extLst>
          </p:cNvPr>
          <p:cNvSpPr txBox="1"/>
          <p:nvPr/>
        </p:nvSpPr>
        <p:spPr>
          <a:xfrm>
            <a:off x="6070051" y="5471254"/>
            <a:ext cx="264816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FC45F84-C94A-4F1E-975E-97C11E2FB218}"/>
              </a:ext>
            </a:extLst>
          </p:cNvPr>
          <p:cNvGrpSpPr/>
          <p:nvPr/>
        </p:nvGrpSpPr>
        <p:grpSpPr>
          <a:xfrm rot="18910522">
            <a:off x="5579776" y="4665201"/>
            <a:ext cx="1942721" cy="1842949"/>
            <a:chOff x="5682714" y="4968162"/>
            <a:chExt cx="1610082" cy="1425927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02BB7F8-46CE-4EE1-BA8C-AE0AF13C9FC0}"/>
                </a:ext>
              </a:extLst>
            </p:cNvPr>
            <p:cNvCxnSpPr>
              <a:cxnSpLocks/>
              <a:endCxn id="50" idx="1"/>
            </p:cNvCxnSpPr>
            <p:nvPr/>
          </p:nvCxnSpPr>
          <p:spPr>
            <a:xfrm>
              <a:off x="5747975" y="5447435"/>
              <a:ext cx="225839" cy="276521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15411BB-C4D6-4A61-8C93-E0B8DBB98225}"/>
                </a:ext>
              </a:extLst>
            </p:cNvPr>
            <p:cNvCxnSpPr>
              <a:cxnSpLocks/>
              <a:endCxn id="51" idx="7"/>
            </p:cNvCxnSpPr>
            <p:nvPr/>
          </p:nvCxnSpPr>
          <p:spPr>
            <a:xfrm flipH="1">
              <a:off x="6400604" y="5036846"/>
              <a:ext cx="226420" cy="186937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1CA736B-2C94-4920-9046-E28B395C20D6}"/>
                </a:ext>
              </a:extLst>
            </p:cNvPr>
            <p:cNvCxnSpPr>
              <a:cxnSpLocks/>
            </p:cNvCxnSpPr>
            <p:nvPr/>
          </p:nvCxnSpPr>
          <p:spPr>
            <a:xfrm>
              <a:off x="6220019" y="5056555"/>
              <a:ext cx="140590" cy="188848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FA2CEA8-DD98-4126-A447-E30224371445}"/>
                </a:ext>
              </a:extLst>
            </p:cNvPr>
            <p:cNvCxnSpPr>
              <a:cxnSpLocks/>
            </p:cNvCxnSpPr>
            <p:nvPr/>
          </p:nvCxnSpPr>
          <p:spPr>
            <a:xfrm>
              <a:off x="6211401" y="5039511"/>
              <a:ext cx="140590" cy="188848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E1F1320-5886-446B-B3E5-2BCD00887A96}"/>
                </a:ext>
              </a:extLst>
            </p:cNvPr>
            <p:cNvCxnSpPr>
              <a:cxnSpLocks/>
              <a:endCxn id="46" idx="7"/>
            </p:cNvCxnSpPr>
            <p:nvPr/>
          </p:nvCxnSpPr>
          <p:spPr>
            <a:xfrm flipH="1">
              <a:off x="6365763" y="5427883"/>
              <a:ext cx="285318" cy="143673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ADAE429-19DB-48F9-8CFE-BFCBCAA0EF68}"/>
                </a:ext>
              </a:extLst>
            </p:cNvPr>
            <p:cNvCxnSpPr>
              <a:cxnSpLocks/>
              <a:endCxn id="60" idx="2"/>
            </p:cNvCxnSpPr>
            <p:nvPr/>
          </p:nvCxnSpPr>
          <p:spPr>
            <a:xfrm flipV="1">
              <a:off x="6954472" y="5982429"/>
              <a:ext cx="251334" cy="14456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A2B41D4F-D636-4AF9-96C9-0FBEB865137B}"/>
                </a:ext>
              </a:extLst>
            </p:cNvPr>
            <p:cNvSpPr/>
            <p:nvPr/>
          </p:nvSpPr>
          <p:spPr>
            <a:xfrm>
              <a:off x="6291512" y="5559041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D143C4D1-4510-47F4-9591-BF4D58563674}"/>
                </a:ext>
              </a:extLst>
            </p:cNvPr>
            <p:cNvSpPr/>
            <p:nvPr/>
          </p:nvSpPr>
          <p:spPr>
            <a:xfrm>
              <a:off x="6476671" y="5711441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4EE5A69-5742-433F-BFC4-9C1100B94C94}"/>
                </a:ext>
              </a:extLst>
            </p:cNvPr>
            <p:cNvSpPr/>
            <p:nvPr/>
          </p:nvSpPr>
          <p:spPr>
            <a:xfrm>
              <a:off x="6487407" y="5960858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70D7C-4A73-4142-BAA6-7F158BD69155}"/>
                </a:ext>
              </a:extLst>
            </p:cNvPr>
            <p:cNvSpPr/>
            <p:nvPr/>
          </p:nvSpPr>
          <p:spPr>
            <a:xfrm>
              <a:off x="6868354" y="5952313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78F65B95-A2C1-4D82-996C-EF9367BA7C4C}"/>
                </a:ext>
              </a:extLst>
            </p:cNvPr>
            <p:cNvSpPr/>
            <p:nvPr/>
          </p:nvSpPr>
          <p:spPr>
            <a:xfrm>
              <a:off x="5961075" y="5711441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1FCD0E3-9198-48E2-B423-F25ADA8CA479}"/>
                </a:ext>
              </a:extLst>
            </p:cNvPr>
            <p:cNvSpPr/>
            <p:nvPr/>
          </p:nvSpPr>
          <p:spPr>
            <a:xfrm>
              <a:off x="6326353" y="5211268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2F6EE21-EEF9-4477-BE67-3F275992A8BD}"/>
                </a:ext>
              </a:extLst>
            </p:cNvPr>
            <p:cNvCxnSpPr>
              <a:stCxn id="51" idx="0"/>
              <a:endCxn id="46" idx="0"/>
            </p:cNvCxnSpPr>
            <p:nvPr/>
          </p:nvCxnSpPr>
          <p:spPr>
            <a:xfrm flipH="1">
              <a:off x="6335007" y="5211268"/>
              <a:ext cx="34841" cy="34777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6481306-064E-41F8-A890-D05B2CFC6E50}"/>
                </a:ext>
              </a:extLst>
            </p:cNvPr>
            <p:cNvCxnSpPr>
              <a:stCxn id="46" idx="5"/>
              <a:endCxn id="47" idx="1"/>
            </p:cNvCxnSpPr>
            <p:nvPr/>
          </p:nvCxnSpPr>
          <p:spPr>
            <a:xfrm>
              <a:off x="6365763" y="5631984"/>
              <a:ext cx="123647" cy="919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E5E7CB7-A309-433B-8D41-9EAC2A082A4F}"/>
                </a:ext>
              </a:extLst>
            </p:cNvPr>
            <p:cNvCxnSpPr>
              <a:stCxn id="47" idx="4"/>
              <a:endCxn id="48" idx="0"/>
            </p:cNvCxnSpPr>
            <p:nvPr/>
          </p:nvCxnSpPr>
          <p:spPr>
            <a:xfrm>
              <a:off x="6520166" y="5796899"/>
              <a:ext cx="10736" cy="1639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2FB2739-72E4-4F19-9172-9659E85AF2ED}"/>
                </a:ext>
              </a:extLst>
            </p:cNvPr>
            <p:cNvCxnSpPr>
              <a:cxnSpLocks/>
              <a:stCxn id="48" idx="6"/>
              <a:endCxn id="49" idx="2"/>
            </p:cNvCxnSpPr>
            <p:nvPr/>
          </p:nvCxnSpPr>
          <p:spPr>
            <a:xfrm flipV="1">
              <a:off x="6574397" y="5995042"/>
              <a:ext cx="293957" cy="85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D44B7F1-6F69-4B52-8404-C4C87B43B1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18234" y="5610315"/>
              <a:ext cx="299681" cy="13988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38A33643-13EE-4BEA-A1CB-8B67C96F46AF}"/>
                </a:ext>
              </a:extLst>
            </p:cNvPr>
            <p:cNvSpPr/>
            <p:nvPr/>
          </p:nvSpPr>
          <p:spPr>
            <a:xfrm>
              <a:off x="6609166" y="4968162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259A567B-392C-40EA-A5F3-25EF45B14631}"/>
                </a:ext>
              </a:extLst>
            </p:cNvPr>
            <p:cNvSpPr/>
            <p:nvPr/>
          </p:nvSpPr>
          <p:spPr>
            <a:xfrm>
              <a:off x="6652661" y="5367550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E12A47C3-B9D8-4B90-BCA8-2F2155E641E4}"/>
                </a:ext>
              </a:extLst>
            </p:cNvPr>
            <p:cNvSpPr/>
            <p:nvPr/>
          </p:nvSpPr>
          <p:spPr>
            <a:xfrm>
              <a:off x="7205806" y="5939700"/>
              <a:ext cx="86990" cy="8545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03EE0B7E-3266-44FE-93B2-7587B2AC3435}"/>
                </a:ext>
              </a:extLst>
            </p:cNvPr>
            <p:cNvSpPr/>
            <p:nvPr/>
          </p:nvSpPr>
          <p:spPr>
            <a:xfrm>
              <a:off x="6588495" y="6308631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09F7370B-36D8-4133-890A-7F7A37D5BCFD}"/>
                </a:ext>
              </a:extLst>
            </p:cNvPr>
            <p:cNvSpPr/>
            <p:nvPr/>
          </p:nvSpPr>
          <p:spPr>
            <a:xfrm>
              <a:off x="6926054" y="5646271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242334E-3501-4465-82F2-83C5BEF28F8E}"/>
                </a:ext>
              </a:extLst>
            </p:cNvPr>
            <p:cNvSpPr/>
            <p:nvPr/>
          </p:nvSpPr>
          <p:spPr>
            <a:xfrm>
              <a:off x="6276538" y="6130307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C93ED6FA-429A-4B19-927B-DD4924FAFF86}"/>
                </a:ext>
              </a:extLst>
            </p:cNvPr>
            <p:cNvSpPr/>
            <p:nvPr/>
          </p:nvSpPr>
          <p:spPr>
            <a:xfrm>
              <a:off x="6142268" y="4979691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2F0BCB2C-03A5-4ADF-AED2-F94576BED9CB}"/>
                </a:ext>
              </a:extLst>
            </p:cNvPr>
            <p:cNvSpPr/>
            <p:nvPr/>
          </p:nvSpPr>
          <p:spPr>
            <a:xfrm>
              <a:off x="5874085" y="6003587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BD30A23B-67CC-4B70-BAA0-0D309789FA93}"/>
                </a:ext>
              </a:extLst>
            </p:cNvPr>
            <p:cNvSpPr/>
            <p:nvPr/>
          </p:nvSpPr>
          <p:spPr>
            <a:xfrm>
              <a:off x="5682714" y="5385154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FBFC900-BDC8-4EE4-B744-2FE2FA10D9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26054" y="5727750"/>
              <a:ext cx="31336" cy="21195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39C3089-24BE-4DA5-909D-2C4DEB2E7816}"/>
                </a:ext>
              </a:extLst>
            </p:cNvPr>
            <p:cNvCxnSpPr>
              <a:cxnSpLocks/>
              <a:endCxn id="60" idx="2"/>
            </p:cNvCxnSpPr>
            <p:nvPr/>
          </p:nvCxnSpPr>
          <p:spPr>
            <a:xfrm flipV="1">
              <a:off x="6966346" y="5982429"/>
              <a:ext cx="239460" cy="7228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AE498AA7-E3DE-44EC-924B-6D2AEC6E3A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22698" y="5796899"/>
              <a:ext cx="61030" cy="219203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A72A772-28AC-40D7-A45C-C734026515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60140" y="6037770"/>
              <a:ext cx="133623" cy="103663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A11C9B1D-AD3F-4163-A92E-592B1BA7BBFB}"/>
                </a:ext>
              </a:extLst>
            </p:cNvPr>
            <p:cNvCxnSpPr>
              <a:cxnSpLocks/>
              <a:endCxn id="61" idx="0"/>
            </p:cNvCxnSpPr>
            <p:nvPr/>
          </p:nvCxnSpPr>
          <p:spPr>
            <a:xfrm>
              <a:off x="6555566" y="6048335"/>
              <a:ext cx="76424" cy="260296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79BDE91C-BA0D-480C-A778-65EEDF3FD130}"/>
              </a:ext>
            </a:extLst>
          </p:cNvPr>
          <p:cNvSpPr txBox="1"/>
          <p:nvPr/>
        </p:nvSpPr>
        <p:spPr>
          <a:xfrm>
            <a:off x="7517343" y="507345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342A233-A637-288F-876B-B7D478BFA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E5B6C9-D6B1-28F6-919D-2FEA70C7574B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3CFF6BA-20B4-715F-B548-182B2107EC94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9284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6B101539-E9B1-4EEB-A63E-A874B4A63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562" y="1641872"/>
            <a:ext cx="2996580" cy="68684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altLang="en-US" sz="1800" dirty="0"/>
              <a:t>Why is Dijkstra correct   (for positive edge weights)?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2BFAD02B-5358-48C5-9232-A8C7B1A33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9926" y="2345804"/>
            <a:ext cx="4382422" cy="858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When a vertex v becomes “in-tree,”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is the length of the shortest path from s to v, given in the tree. 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CB6019F2-D3F3-46A6-BE57-5848D5833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9925" y="3255940"/>
            <a:ext cx="4476425" cy="151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Proof.</a:t>
            </a:r>
            <a:r>
              <a:rPr lang="en-US" altLang="en-US" sz="1600" dirty="0"/>
              <a:t> By induction on the number k of “in-tree” vertices.</a:t>
            </a:r>
          </a:p>
          <a:p>
            <a:pPr marL="0" indent="0">
              <a:buNone/>
            </a:pPr>
            <a:r>
              <a:rPr lang="en-US" altLang="en-US" sz="1600" dirty="0"/>
              <a:t>k = 1: s is the only “in-tree” vertex,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[s] = 0.</a:t>
            </a:r>
          </a:p>
          <a:p>
            <a:pPr marL="0" indent="0">
              <a:buNone/>
            </a:pPr>
            <a:r>
              <a:rPr lang="en-US" altLang="en-US" sz="1600" dirty="0"/>
              <a:t>Assume the theorem is true for k-1.</a:t>
            </a:r>
          </a:p>
          <a:p>
            <a:pPr marL="0" indent="0">
              <a:buNone/>
            </a:pPr>
            <a:r>
              <a:rPr lang="en-US" altLang="en-US" sz="1600" dirty="0"/>
              <a:t>Let v be the k-</a:t>
            </a:r>
            <a:r>
              <a:rPr lang="en-US" altLang="en-US" sz="1600" dirty="0" err="1"/>
              <a:t>th</a:t>
            </a:r>
            <a:r>
              <a:rPr lang="en-US" altLang="en-US" sz="1600" dirty="0"/>
              <a:t> “in-tree”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8043603-F4B3-4083-867B-035CC0B4D33B}"/>
              </a:ext>
            </a:extLst>
          </p:cNvPr>
          <p:cNvSpPr txBox="1"/>
          <p:nvPr/>
        </p:nvSpPr>
        <p:spPr>
          <a:xfrm>
            <a:off x="6070051" y="5471254"/>
            <a:ext cx="264816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02BB7F8-46CE-4EE1-BA8C-AE0AF13C9FC0}"/>
              </a:ext>
            </a:extLst>
          </p:cNvPr>
          <p:cNvCxnSpPr>
            <a:cxnSpLocks/>
            <a:endCxn id="50" idx="1"/>
          </p:cNvCxnSpPr>
          <p:nvPr/>
        </p:nvCxnSpPr>
        <p:spPr>
          <a:xfrm rot="18910522">
            <a:off x="5791474" y="5853693"/>
            <a:ext cx="272497" cy="35739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15411BB-C4D6-4A61-8C93-E0B8DBB98225}"/>
              </a:ext>
            </a:extLst>
          </p:cNvPr>
          <p:cNvCxnSpPr>
            <a:cxnSpLocks/>
            <a:endCxn id="51" idx="7"/>
          </p:cNvCxnSpPr>
          <p:nvPr/>
        </p:nvCxnSpPr>
        <p:spPr>
          <a:xfrm rot="18910522" flipH="1">
            <a:off x="5934993" y="4938779"/>
            <a:ext cx="273198" cy="24160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1CA736B-2C94-4920-9046-E28B395C20D6}"/>
              </a:ext>
            </a:extLst>
          </p:cNvPr>
          <p:cNvCxnSpPr>
            <a:cxnSpLocks/>
          </p:cNvCxnSpPr>
          <p:nvPr/>
        </p:nvCxnSpPr>
        <p:spPr>
          <a:xfrm rot="18910522">
            <a:off x="5814330" y="5146591"/>
            <a:ext cx="169636" cy="24407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FA2CEA8-DD98-4126-A447-E30224371445}"/>
              </a:ext>
            </a:extLst>
          </p:cNvPr>
          <p:cNvCxnSpPr>
            <a:cxnSpLocks/>
          </p:cNvCxnSpPr>
          <p:nvPr/>
        </p:nvCxnSpPr>
        <p:spPr>
          <a:xfrm rot="18910522">
            <a:off x="5791426" y="5138297"/>
            <a:ext cx="169636" cy="24407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E1F1320-5886-446B-B3E5-2BCD00887A96}"/>
              </a:ext>
            </a:extLst>
          </p:cNvPr>
          <p:cNvCxnSpPr>
            <a:cxnSpLocks/>
            <a:endCxn id="46" idx="7"/>
          </p:cNvCxnSpPr>
          <p:nvPr/>
        </p:nvCxnSpPr>
        <p:spPr>
          <a:xfrm rot="18910522" flipH="1">
            <a:off x="6231412" y="5309957"/>
            <a:ext cx="344264" cy="18569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ADAE429-19DB-48F9-8CFE-BFCBCAA0EF68}"/>
              </a:ext>
            </a:extLst>
          </p:cNvPr>
          <p:cNvCxnSpPr>
            <a:cxnSpLocks/>
            <a:endCxn id="60" idx="2"/>
          </p:cNvCxnSpPr>
          <p:nvPr/>
        </p:nvCxnSpPr>
        <p:spPr>
          <a:xfrm rot="18910522" flipV="1">
            <a:off x="7187574" y="5356295"/>
            <a:ext cx="303259" cy="18684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A2B41D4F-D636-4AF9-96C9-0FBEB865137B}"/>
              </a:ext>
            </a:extLst>
          </p:cNvPr>
          <p:cNvSpPr/>
          <p:nvPr/>
        </p:nvSpPr>
        <p:spPr>
          <a:xfrm rot="18910522">
            <a:off x="6295633" y="5588629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143C4D1-4510-47F4-9591-BF4D58563674}"/>
              </a:ext>
            </a:extLst>
          </p:cNvPr>
          <p:cNvSpPr/>
          <p:nvPr/>
        </p:nvSpPr>
        <p:spPr>
          <a:xfrm rot="18910522">
            <a:off x="6592944" y="5570842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4EE5A69-5742-433F-BFC4-9C1100B94C94}"/>
              </a:ext>
            </a:extLst>
          </p:cNvPr>
          <p:cNvSpPr/>
          <p:nvPr/>
        </p:nvSpPr>
        <p:spPr>
          <a:xfrm rot="18910522">
            <a:off x="6829377" y="5790350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7170D7C-4A73-4142-BAA6-7F158BD69155}"/>
              </a:ext>
            </a:extLst>
          </p:cNvPr>
          <p:cNvSpPr/>
          <p:nvPr/>
        </p:nvSpPr>
        <p:spPr>
          <a:xfrm rot="18910522">
            <a:off x="7147606" y="5458492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8F65B95-A2C1-4D82-996C-EF9367BA7C4C}"/>
              </a:ext>
            </a:extLst>
          </p:cNvPr>
          <p:cNvSpPr/>
          <p:nvPr/>
        </p:nvSpPr>
        <p:spPr>
          <a:xfrm rot="18910522">
            <a:off x="6151697" y="6009396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1FCD0E3-9198-48E2-B423-F25ADA8CA479}"/>
              </a:ext>
            </a:extLst>
          </p:cNvPr>
          <p:cNvSpPr/>
          <p:nvPr/>
        </p:nvSpPr>
        <p:spPr>
          <a:xfrm rot="18910522">
            <a:off x="6008592" y="5240191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2F6EE21-EEF9-4477-BE67-3F275992A8BD}"/>
              </a:ext>
            </a:extLst>
          </p:cNvPr>
          <p:cNvCxnSpPr>
            <a:stCxn id="51" idx="0"/>
            <a:endCxn id="46" idx="0"/>
          </p:cNvCxnSpPr>
          <p:nvPr/>
        </p:nvCxnSpPr>
        <p:spPr>
          <a:xfrm rot="18910522" flipH="1">
            <a:off x="6144643" y="5205725"/>
            <a:ext cx="42039" cy="4494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6481306-064E-41F8-A890-D05B2CFC6E50}"/>
              </a:ext>
            </a:extLst>
          </p:cNvPr>
          <p:cNvCxnSpPr>
            <a:stCxn id="46" idx="5"/>
            <a:endCxn id="47" idx="1"/>
          </p:cNvCxnSpPr>
          <p:nvPr/>
        </p:nvCxnSpPr>
        <p:spPr>
          <a:xfrm rot="18910522">
            <a:off x="6422173" y="5575526"/>
            <a:ext cx="149192" cy="1188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E5E7CB7-A309-433B-8D41-9EAC2A082A4F}"/>
              </a:ext>
            </a:extLst>
          </p:cNvPr>
          <p:cNvCxnSpPr>
            <a:stCxn id="47" idx="4"/>
            <a:endCxn id="48" idx="0"/>
          </p:cNvCxnSpPr>
          <p:nvPr/>
        </p:nvCxnSpPr>
        <p:spPr>
          <a:xfrm rot="18910522">
            <a:off x="6757164" y="5629866"/>
            <a:ext cx="12954" cy="2119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2FB2739-72E4-4F19-9172-9659E85AF2ED}"/>
              </a:ext>
            </a:extLst>
          </p:cNvPr>
          <p:cNvCxnSpPr>
            <a:cxnSpLocks/>
            <a:stCxn id="48" idx="6"/>
            <a:endCxn id="49" idx="2"/>
          </p:cNvCxnSpPr>
          <p:nvPr/>
        </p:nvCxnSpPr>
        <p:spPr>
          <a:xfrm rot="18910522" flipV="1">
            <a:off x="6863628" y="5674124"/>
            <a:ext cx="354688" cy="110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D44B7F1-6F69-4B52-8404-C4C87B43B122}"/>
              </a:ext>
            </a:extLst>
          </p:cNvPr>
          <p:cNvCxnSpPr>
            <a:cxnSpLocks/>
          </p:cNvCxnSpPr>
          <p:nvPr/>
        </p:nvCxnSpPr>
        <p:spPr>
          <a:xfrm rot="18910522" flipH="1">
            <a:off x="6095966" y="5767395"/>
            <a:ext cx="361594" cy="1807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id="{38A33643-13EE-4BEA-A1CB-8B67C96F46AF}"/>
              </a:ext>
            </a:extLst>
          </p:cNvPr>
          <p:cNvSpPr/>
          <p:nvPr/>
        </p:nvSpPr>
        <p:spPr>
          <a:xfrm rot="18910522">
            <a:off x="6029129" y="4776782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259A567B-392C-40EA-A5F3-25EF45B14631}"/>
              </a:ext>
            </a:extLst>
          </p:cNvPr>
          <p:cNvSpPr/>
          <p:nvPr/>
        </p:nvSpPr>
        <p:spPr>
          <a:xfrm rot="18910522">
            <a:off x="6430236" y="5105904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E12A47C3-B9D8-4B90-BCA8-2F2155E641E4}"/>
              </a:ext>
            </a:extLst>
          </p:cNvPr>
          <p:cNvSpPr/>
          <p:nvPr/>
        </p:nvSpPr>
        <p:spPr>
          <a:xfrm rot="18910522">
            <a:off x="7424906" y="5159900"/>
            <a:ext cx="104962" cy="110451"/>
          </a:xfrm>
          <a:prstGeom prst="ellipse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3EE0B7E-3266-44FE-93B2-7587B2AC3435}"/>
              </a:ext>
            </a:extLst>
          </p:cNvPr>
          <p:cNvSpPr/>
          <p:nvPr/>
        </p:nvSpPr>
        <p:spPr>
          <a:xfrm rot="18910522">
            <a:off x="7232745" y="6023170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9F7370B-36D8-4133-890A-7F7A37D5BCFD}"/>
              </a:ext>
            </a:extLst>
          </p:cNvPr>
          <p:cNvSpPr/>
          <p:nvPr/>
        </p:nvSpPr>
        <p:spPr>
          <a:xfrm rot="18910522">
            <a:off x="6918150" y="5128865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242334E-3501-4465-82F2-83C5BEF28F8E}"/>
              </a:ext>
            </a:extLst>
          </p:cNvPr>
          <p:cNvSpPr/>
          <p:nvPr/>
        </p:nvSpPr>
        <p:spPr>
          <a:xfrm rot="18910522">
            <a:off x="6803300" y="6125044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C93ED6FA-429A-4B19-927B-DD4924FAFF86}"/>
              </a:ext>
            </a:extLst>
          </p:cNvPr>
          <p:cNvSpPr/>
          <p:nvPr/>
        </p:nvSpPr>
        <p:spPr>
          <a:xfrm rot="18910522">
            <a:off x="5640062" y="5184484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F0BCB2C-03A5-4ADF-AED2-F94576BED9CB}"/>
              </a:ext>
            </a:extLst>
          </p:cNvPr>
          <p:cNvSpPr/>
          <p:nvPr/>
        </p:nvSpPr>
        <p:spPr>
          <a:xfrm rot="18910522">
            <a:off x="6343426" y="6351198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D30A23B-67CC-4B70-BAA0-0D309789FA93}"/>
              </a:ext>
            </a:extLst>
          </p:cNvPr>
          <p:cNvSpPr/>
          <p:nvPr/>
        </p:nvSpPr>
        <p:spPr>
          <a:xfrm rot="18910522">
            <a:off x="5616194" y="5947057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FBFC900-BDC8-4EE4-B744-2FE2FA10D9EE}"/>
              </a:ext>
            </a:extLst>
          </p:cNvPr>
          <p:cNvCxnSpPr>
            <a:cxnSpLocks/>
          </p:cNvCxnSpPr>
          <p:nvPr/>
        </p:nvCxnSpPr>
        <p:spPr>
          <a:xfrm rot="18910522" flipH="1">
            <a:off x="7059771" y="5203461"/>
            <a:ext cx="37810" cy="27393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C39C3089-24BE-4DA5-909D-2C4DEB2E7816}"/>
              </a:ext>
            </a:extLst>
          </p:cNvPr>
          <p:cNvCxnSpPr>
            <a:cxnSpLocks/>
            <a:endCxn id="60" idx="2"/>
          </p:cNvCxnSpPr>
          <p:nvPr/>
        </p:nvCxnSpPr>
        <p:spPr>
          <a:xfrm rot="18910522" flipV="1">
            <a:off x="7196525" y="5352603"/>
            <a:ext cx="288932" cy="9342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E498AA7-E3DE-44EC-924B-6D2AEC6E3A4B}"/>
              </a:ext>
            </a:extLst>
          </p:cNvPr>
          <p:cNvCxnSpPr>
            <a:cxnSpLocks/>
          </p:cNvCxnSpPr>
          <p:nvPr/>
        </p:nvCxnSpPr>
        <p:spPr>
          <a:xfrm rot="18910522" flipH="1">
            <a:off x="6262196" y="6106291"/>
            <a:ext cx="73639" cy="28331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A72A772-28AC-40D7-A45C-C73402651520}"/>
              </a:ext>
            </a:extLst>
          </p:cNvPr>
          <p:cNvCxnSpPr>
            <a:cxnSpLocks/>
          </p:cNvCxnSpPr>
          <p:nvPr/>
        </p:nvCxnSpPr>
        <p:spPr>
          <a:xfrm rot="18910522" flipV="1">
            <a:off x="6790650" y="5945853"/>
            <a:ext cx="161229" cy="13398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11C9B1D-AD3F-4163-A92E-592B1BA7BBFB}"/>
              </a:ext>
            </a:extLst>
          </p:cNvPr>
          <p:cNvCxnSpPr>
            <a:cxnSpLocks/>
            <a:endCxn id="61" idx="0"/>
          </p:cNvCxnSpPr>
          <p:nvPr/>
        </p:nvCxnSpPr>
        <p:spPr>
          <a:xfrm rot="18910522">
            <a:off x="7048909" y="5784211"/>
            <a:ext cx="92213" cy="33642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79BDE91C-BA0D-480C-A778-65EEDF3FD130}"/>
              </a:ext>
            </a:extLst>
          </p:cNvPr>
          <p:cNvSpPr txBox="1"/>
          <p:nvPr/>
        </p:nvSpPr>
        <p:spPr>
          <a:xfrm>
            <a:off x="7517343" y="507345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2A108EF-35C8-4DBC-B5A5-82518B371A3F}"/>
              </a:ext>
            </a:extLst>
          </p:cNvPr>
          <p:cNvCxnSpPr>
            <a:cxnSpLocks/>
          </p:cNvCxnSpPr>
          <p:nvPr/>
        </p:nvCxnSpPr>
        <p:spPr>
          <a:xfrm rot="18910522" flipV="1">
            <a:off x="7202178" y="5384250"/>
            <a:ext cx="288932" cy="93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3">
            <a:extLst>
              <a:ext uri="{FF2B5EF4-FFF2-40B4-BE49-F238E27FC236}">
                <a16:creationId xmlns:a16="http://schemas.microsoft.com/office/drawing/2014/main" id="{19BBC792-C24A-098B-3B90-2949455E4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58F1AD-11D1-0C90-6495-F5020EBC45E5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708FF97-3812-E16A-5638-135930A235D2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2668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6B101539-E9B1-4EEB-A63E-A874B4A63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562" y="1641872"/>
            <a:ext cx="2996580" cy="68684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altLang="en-US" sz="1800" dirty="0"/>
              <a:t>Why is Dijkstra correct   (for positive edge weights)?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2BFAD02B-5358-48C5-9232-A8C7B1A33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9926" y="2345804"/>
            <a:ext cx="4382422" cy="858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When a vertex v becomes “in-tree,”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is the length of the shortest path from s to v, given in the tree. 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CB6019F2-D3F3-46A6-BE57-5848D5833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9925" y="3255940"/>
            <a:ext cx="4476425" cy="151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Proof.</a:t>
            </a:r>
            <a:r>
              <a:rPr lang="en-US" altLang="en-US" sz="1600" dirty="0"/>
              <a:t> By induction on the number k of “in-tree” vertices.</a:t>
            </a:r>
          </a:p>
          <a:p>
            <a:pPr marL="0" indent="0">
              <a:buNone/>
            </a:pPr>
            <a:r>
              <a:rPr lang="en-US" altLang="en-US" sz="1600" dirty="0"/>
              <a:t>k = 1: s is the only “in-tree” vertex,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[s] = 0.</a:t>
            </a:r>
          </a:p>
          <a:p>
            <a:pPr marL="0" indent="0">
              <a:buNone/>
            </a:pPr>
            <a:r>
              <a:rPr lang="en-US" altLang="en-US" sz="1600" dirty="0"/>
              <a:t>Assume the theorem is true for k-1.</a:t>
            </a:r>
          </a:p>
          <a:p>
            <a:pPr marL="0" indent="0">
              <a:buNone/>
            </a:pPr>
            <a:r>
              <a:rPr lang="en-US" altLang="en-US" sz="1600" dirty="0"/>
              <a:t>Let v be the k-</a:t>
            </a:r>
            <a:r>
              <a:rPr lang="en-US" altLang="en-US" sz="1600" dirty="0" err="1"/>
              <a:t>th</a:t>
            </a:r>
            <a:r>
              <a:rPr lang="en-US" altLang="en-US" sz="1600" dirty="0"/>
              <a:t> “in-tree”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8043603-F4B3-4083-867B-035CC0B4D33B}"/>
              </a:ext>
            </a:extLst>
          </p:cNvPr>
          <p:cNvSpPr txBox="1"/>
          <p:nvPr/>
        </p:nvSpPr>
        <p:spPr>
          <a:xfrm>
            <a:off x="6070051" y="5471254"/>
            <a:ext cx="264816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02BB7F8-46CE-4EE1-BA8C-AE0AF13C9FC0}"/>
              </a:ext>
            </a:extLst>
          </p:cNvPr>
          <p:cNvCxnSpPr>
            <a:cxnSpLocks/>
            <a:endCxn id="50" idx="1"/>
          </p:cNvCxnSpPr>
          <p:nvPr/>
        </p:nvCxnSpPr>
        <p:spPr>
          <a:xfrm rot="18910522">
            <a:off x="5791474" y="5853693"/>
            <a:ext cx="272497" cy="35739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15411BB-C4D6-4A61-8C93-E0B8DBB98225}"/>
              </a:ext>
            </a:extLst>
          </p:cNvPr>
          <p:cNvCxnSpPr>
            <a:cxnSpLocks/>
            <a:endCxn id="51" idx="7"/>
          </p:cNvCxnSpPr>
          <p:nvPr/>
        </p:nvCxnSpPr>
        <p:spPr>
          <a:xfrm rot="18910522" flipH="1">
            <a:off x="5934993" y="4938779"/>
            <a:ext cx="273198" cy="24160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1CA736B-2C94-4920-9046-E28B395C20D6}"/>
              </a:ext>
            </a:extLst>
          </p:cNvPr>
          <p:cNvCxnSpPr>
            <a:cxnSpLocks/>
          </p:cNvCxnSpPr>
          <p:nvPr/>
        </p:nvCxnSpPr>
        <p:spPr>
          <a:xfrm rot="18910522">
            <a:off x="5814330" y="5146591"/>
            <a:ext cx="169636" cy="24407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FA2CEA8-DD98-4126-A447-E30224371445}"/>
              </a:ext>
            </a:extLst>
          </p:cNvPr>
          <p:cNvCxnSpPr>
            <a:cxnSpLocks/>
          </p:cNvCxnSpPr>
          <p:nvPr/>
        </p:nvCxnSpPr>
        <p:spPr>
          <a:xfrm rot="18910522">
            <a:off x="5791426" y="5138297"/>
            <a:ext cx="169636" cy="24407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E1F1320-5886-446B-B3E5-2BCD00887A96}"/>
              </a:ext>
            </a:extLst>
          </p:cNvPr>
          <p:cNvCxnSpPr>
            <a:cxnSpLocks/>
            <a:endCxn id="46" idx="7"/>
          </p:cNvCxnSpPr>
          <p:nvPr/>
        </p:nvCxnSpPr>
        <p:spPr>
          <a:xfrm rot="18910522" flipH="1">
            <a:off x="6231412" y="5309957"/>
            <a:ext cx="344264" cy="18569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ADAE429-19DB-48F9-8CFE-BFCBCAA0EF68}"/>
              </a:ext>
            </a:extLst>
          </p:cNvPr>
          <p:cNvCxnSpPr>
            <a:cxnSpLocks/>
            <a:endCxn id="60" idx="2"/>
          </p:cNvCxnSpPr>
          <p:nvPr/>
        </p:nvCxnSpPr>
        <p:spPr>
          <a:xfrm rot="18910522" flipV="1">
            <a:off x="7187574" y="5356295"/>
            <a:ext cx="303259" cy="18684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A2B41D4F-D636-4AF9-96C9-0FBEB865137B}"/>
              </a:ext>
            </a:extLst>
          </p:cNvPr>
          <p:cNvSpPr/>
          <p:nvPr/>
        </p:nvSpPr>
        <p:spPr>
          <a:xfrm rot="18910522">
            <a:off x="6295633" y="5588629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143C4D1-4510-47F4-9591-BF4D58563674}"/>
              </a:ext>
            </a:extLst>
          </p:cNvPr>
          <p:cNvSpPr/>
          <p:nvPr/>
        </p:nvSpPr>
        <p:spPr>
          <a:xfrm rot="18910522">
            <a:off x="6592944" y="5570842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4EE5A69-5742-433F-BFC4-9C1100B94C94}"/>
              </a:ext>
            </a:extLst>
          </p:cNvPr>
          <p:cNvSpPr/>
          <p:nvPr/>
        </p:nvSpPr>
        <p:spPr>
          <a:xfrm rot="18910522">
            <a:off x="6829377" y="5790350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7170D7C-4A73-4142-BAA6-7F158BD69155}"/>
              </a:ext>
            </a:extLst>
          </p:cNvPr>
          <p:cNvSpPr/>
          <p:nvPr/>
        </p:nvSpPr>
        <p:spPr>
          <a:xfrm rot="18910522">
            <a:off x="7147606" y="5458492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8F65B95-A2C1-4D82-996C-EF9367BA7C4C}"/>
              </a:ext>
            </a:extLst>
          </p:cNvPr>
          <p:cNvSpPr/>
          <p:nvPr/>
        </p:nvSpPr>
        <p:spPr>
          <a:xfrm rot="18910522">
            <a:off x="6151697" y="6009396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1FCD0E3-9198-48E2-B423-F25ADA8CA479}"/>
              </a:ext>
            </a:extLst>
          </p:cNvPr>
          <p:cNvSpPr/>
          <p:nvPr/>
        </p:nvSpPr>
        <p:spPr>
          <a:xfrm rot="18910522">
            <a:off x="6008592" y="5240191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2F6EE21-EEF9-4477-BE67-3F275992A8BD}"/>
              </a:ext>
            </a:extLst>
          </p:cNvPr>
          <p:cNvCxnSpPr>
            <a:stCxn id="51" idx="0"/>
            <a:endCxn id="46" idx="0"/>
          </p:cNvCxnSpPr>
          <p:nvPr/>
        </p:nvCxnSpPr>
        <p:spPr>
          <a:xfrm rot="18910522" flipH="1">
            <a:off x="6144643" y="5205725"/>
            <a:ext cx="42039" cy="4494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6481306-064E-41F8-A890-D05B2CFC6E50}"/>
              </a:ext>
            </a:extLst>
          </p:cNvPr>
          <p:cNvCxnSpPr>
            <a:stCxn id="46" idx="5"/>
            <a:endCxn id="47" idx="1"/>
          </p:cNvCxnSpPr>
          <p:nvPr/>
        </p:nvCxnSpPr>
        <p:spPr>
          <a:xfrm rot="18910522">
            <a:off x="6422173" y="5575526"/>
            <a:ext cx="149192" cy="1188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E5E7CB7-A309-433B-8D41-9EAC2A082A4F}"/>
              </a:ext>
            </a:extLst>
          </p:cNvPr>
          <p:cNvCxnSpPr>
            <a:stCxn id="47" idx="4"/>
            <a:endCxn id="48" idx="0"/>
          </p:cNvCxnSpPr>
          <p:nvPr/>
        </p:nvCxnSpPr>
        <p:spPr>
          <a:xfrm rot="18910522">
            <a:off x="6757164" y="5629866"/>
            <a:ext cx="12954" cy="2119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2FB2739-72E4-4F19-9172-9659E85AF2ED}"/>
              </a:ext>
            </a:extLst>
          </p:cNvPr>
          <p:cNvCxnSpPr>
            <a:cxnSpLocks/>
            <a:stCxn id="48" idx="6"/>
            <a:endCxn id="49" idx="2"/>
          </p:cNvCxnSpPr>
          <p:nvPr/>
        </p:nvCxnSpPr>
        <p:spPr>
          <a:xfrm rot="18910522" flipV="1">
            <a:off x="6863628" y="5674124"/>
            <a:ext cx="354688" cy="110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D44B7F1-6F69-4B52-8404-C4C87B43B122}"/>
              </a:ext>
            </a:extLst>
          </p:cNvPr>
          <p:cNvCxnSpPr>
            <a:cxnSpLocks/>
          </p:cNvCxnSpPr>
          <p:nvPr/>
        </p:nvCxnSpPr>
        <p:spPr>
          <a:xfrm rot="18910522" flipH="1">
            <a:off x="6095966" y="5767395"/>
            <a:ext cx="361594" cy="1807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id="{38A33643-13EE-4BEA-A1CB-8B67C96F46AF}"/>
              </a:ext>
            </a:extLst>
          </p:cNvPr>
          <p:cNvSpPr/>
          <p:nvPr/>
        </p:nvSpPr>
        <p:spPr>
          <a:xfrm rot="18910522">
            <a:off x="6029129" y="4776782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259A567B-392C-40EA-A5F3-25EF45B14631}"/>
              </a:ext>
            </a:extLst>
          </p:cNvPr>
          <p:cNvSpPr/>
          <p:nvPr/>
        </p:nvSpPr>
        <p:spPr>
          <a:xfrm rot="18910522">
            <a:off x="6430236" y="5105904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E12A47C3-B9D8-4B90-BCA8-2F2155E641E4}"/>
              </a:ext>
            </a:extLst>
          </p:cNvPr>
          <p:cNvSpPr/>
          <p:nvPr/>
        </p:nvSpPr>
        <p:spPr>
          <a:xfrm rot="18910522">
            <a:off x="7424906" y="5159900"/>
            <a:ext cx="104962" cy="110451"/>
          </a:xfrm>
          <a:prstGeom prst="ellipse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3EE0B7E-3266-44FE-93B2-7587B2AC3435}"/>
              </a:ext>
            </a:extLst>
          </p:cNvPr>
          <p:cNvSpPr/>
          <p:nvPr/>
        </p:nvSpPr>
        <p:spPr>
          <a:xfrm rot="18910522">
            <a:off x="7232745" y="6023170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9F7370B-36D8-4133-890A-7F7A37D5BCFD}"/>
              </a:ext>
            </a:extLst>
          </p:cNvPr>
          <p:cNvSpPr/>
          <p:nvPr/>
        </p:nvSpPr>
        <p:spPr>
          <a:xfrm rot="18910522">
            <a:off x="6918150" y="5128865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242334E-3501-4465-82F2-83C5BEF28F8E}"/>
              </a:ext>
            </a:extLst>
          </p:cNvPr>
          <p:cNvSpPr/>
          <p:nvPr/>
        </p:nvSpPr>
        <p:spPr>
          <a:xfrm rot="18910522">
            <a:off x="6803300" y="6125044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C93ED6FA-429A-4B19-927B-DD4924FAFF86}"/>
              </a:ext>
            </a:extLst>
          </p:cNvPr>
          <p:cNvSpPr/>
          <p:nvPr/>
        </p:nvSpPr>
        <p:spPr>
          <a:xfrm rot="18910522">
            <a:off x="5640062" y="5184484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F0BCB2C-03A5-4ADF-AED2-F94576BED9CB}"/>
              </a:ext>
            </a:extLst>
          </p:cNvPr>
          <p:cNvSpPr/>
          <p:nvPr/>
        </p:nvSpPr>
        <p:spPr>
          <a:xfrm rot="18910522">
            <a:off x="6343426" y="6351198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D30A23B-67CC-4B70-BAA0-0D309789FA93}"/>
              </a:ext>
            </a:extLst>
          </p:cNvPr>
          <p:cNvSpPr/>
          <p:nvPr/>
        </p:nvSpPr>
        <p:spPr>
          <a:xfrm rot="18910522">
            <a:off x="5616194" y="5947057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FBFC900-BDC8-4EE4-B744-2FE2FA10D9EE}"/>
              </a:ext>
            </a:extLst>
          </p:cNvPr>
          <p:cNvCxnSpPr>
            <a:cxnSpLocks/>
          </p:cNvCxnSpPr>
          <p:nvPr/>
        </p:nvCxnSpPr>
        <p:spPr>
          <a:xfrm rot="18910522" flipH="1">
            <a:off x="7059771" y="5203461"/>
            <a:ext cx="37810" cy="27393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C39C3089-24BE-4DA5-909D-2C4DEB2E7816}"/>
              </a:ext>
            </a:extLst>
          </p:cNvPr>
          <p:cNvCxnSpPr>
            <a:cxnSpLocks/>
            <a:endCxn id="60" idx="2"/>
          </p:cNvCxnSpPr>
          <p:nvPr/>
        </p:nvCxnSpPr>
        <p:spPr>
          <a:xfrm rot="18910522" flipV="1">
            <a:off x="7196525" y="5352603"/>
            <a:ext cx="288932" cy="9342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E498AA7-E3DE-44EC-924B-6D2AEC6E3A4B}"/>
              </a:ext>
            </a:extLst>
          </p:cNvPr>
          <p:cNvCxnSpPr>
            <a:cxnSpLocks/>
          </p:cNvCxnSpPr>
          <p:nvPr/>
        </p:nvCxnSpPr>
        <p:spPr>
          <a:xfrm rot="18910522" flipH="1">
            <a:off x="6262196" y="6106291"/>
            <a:ext cx="73639" cy="28331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A72A772-28AC-40D7-A45C-C73402651520}"/>
              </a:ext>
            </a:extLst>
          </p:cNvPr>
          <p:cNvCxnSpPr>
            <a:cxnSpLocks/>
          </p:cNvCxnSpPr>
          <p:nvPr/>
        </p:nvCxnSpPr>
        <p:spPr>
          <a:xfrm rot="18910522" flipV="1">
            <a:off x="6790650" y="5945853"/>
            <a:ext cx="161229" cy="13398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11C9B1D-AD3F-4163-A92E-592B1BA7BBFB}"/>
              </a:ext>
            </a:extLst>
          </p:cNvPr>
          <p:cNvCxnSpPr>
            <a:cxnSpLocks/>
            <a:endCxn id="61" idx="0"/>
          </p:cNvCxnSpPr>
          <p:nvPr/>
        </p:nvCxnSpPr>
        <p:spPr>
          <a:xfrm rot="18910522">
            <a:off x="7048909" y="5784211"/>
            <a:ext cx="92213" cy="33642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79BDE91C-BA0D-480C-A778-65EEDF3FD130}"/>
              </a:ext>
            </a:extLst>
          </p:cNvPr>
          <p:cNvSpPr txBox="1"/>
          <p:nvPr/>
        </p:nvSpPr>
        <p:spPr>
          <a:xfrm>
            <a:off x="7517343" y="507345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2A108EF-35C8-4DBC-B5A5-82518B371A3F}"/>
              </a:ext>
            </a:extLst>
          </p:cNvPr>
          <p:cNvCxnSpPr>
            <a:cxnSpLocks/>
          </p:cNvCxnSpPr>
          <p:nvPr/>
        </p:nvCxnSpPr>
        <p:spPr>
          <a:xfrm rot="18910522" flipV="1">
            <a:off x="7202178" y="5384250"/>
            <a:ext cx="288932" cy="93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61576F85-E69A-4BE2-89DA-9C55804190BE}"/>
              </a:ext>
            </a:extLst>
          </p:cNvPr>
          <p:cNvCxnSpPr/>
          <p:nvPr/>
        </p:nvCxnSpPr>
        <p:spPr>
          <a:xfrm rot="18910522">
            <a:off x="6428734" y="5617985"/>
            <a:ext cx="149192" cy="11887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C86C83B-B535-413F-BCF8-EE345928D9F2}"/>
              </a:ext>
            </a:extLst>
          </p:cNvPr>
          <p:cNvCxnSpPr/>
          <p:nvPr/>
        </p:nvCxnSpPr>
        <p:spPr>
          <a:xfrm rot="18910522">
            <a:off x="6721803" y="5654018"/>
            <a:ext cx="12954" cy="21191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B1ECBD80-08DD-4EDB-93E0-C4345D06A3E4}"/>
              </a:ext>
            </a:extLst>
          </p:cNvPr>
          <p:cNvCxnSpPr>
            <a:cxnSpLocks/>
          </p:cNvCxnSpPr>
          <p:nvPr/>
        </p:nvCxnSpPr>
        <p:spPr>
          <a:xfrm rot="18910522" flipV="1">
            <a:off x="6846272" y="5638332"/>
            <a:ext cx="354688" cy="1104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51876A5A-5622-47AE-8AC2-420CA62D1546}"/>
              </a:ext>
            </a:extLst>
          </p:cNvPr>
          <p:cNvCxnSpPr>
            <a:cxnSpLocks/>
          </p:cNvCxnSpPr>
          <p:nvPr/>
        </p:nvCxnSpPr>
        <p:spPr>
          <a:xfrm rot="18910522" flipV="1">
            <a:off x="7156879" y="5338932"/>
            <a:ext cx="288932" cy="934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3">
            <a:extLst>
              <a:ext uri="{FF2B5EF4-FFF2-40B4-BE49-F238E27FC236}">
                <a16:creationId xmlns:a16="http://schemas.microsoft.com/office/drawing/2014/main" id="{0AFD569E-954C-2021-C3C3-9C75DC665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1B4556-199A-BF4D-81B4-79A5CCC6CC9A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7988F2F-EC31-29D1-05B6-9C5FC74FC65C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6047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6B101539-E9B1-4EEB-A63E-A874B4A63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562" y="1641872"/>
            <a:ext cx="2996580" cy="68684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altLang="en-US" sz="1800" dirty="0"/>
              <a:t>Why is Dijkstra correct   (for positive edge weights)?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2BFAD02B-5358-48C5-9232-A8C7B1A33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9926" y="2345804"/>
            <a:ext cx="4382422" cy="858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When a vertex v becomes “in-tree,”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is the length of the shortest path from s to v, given in the tree. 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CB6019F2-D3F3-46A6-BE57-5848D5833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9925" y="3255940"/>
            <a:ext cx="4476425" cy="151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Proof.</a:t>
            </a:r>
            <a:r>
              <a:rPr lang="en-US" altLang="en-US" sz="1600" dirty="0"/>
              <a:t> By induction on the number k of “in-tree” vertices.</a:t>
            </a:r>
          </a:p>
          <a:p>
            <a:pPr marL="0" indent="0">
              <a:buNone/>
            </a:pPr>
            <a:r>
              <a:rPr lang="en-US" altLang="en-US" sz="1600" dirty="0"/>
              <a:t>k = 1: s is the only “in-tree” vertex,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[s] = 0.</a:t>
            </a:r>
          </a:p>
          <a:p>
            <a:pPr marL="0" indent="0">
              <a:buNone/>
            </a:pPr>
            <a:r>
              <a:rPr lang="en-US" altLang="en-US" sz="1600" dirty="0"/>
              <a:t>Assume the theorem is true for k-1.</a:t>
            </a:r>
          </a:p>
          <a:p>
            <a:pPr marL="0" indent="0">
              <a:buNone/>
            </a:pPr>
            <a:r>
              <a:rPr lang="en-US" altLang="en-US" sz="1600" dirty="0"/>
              <a:t>Let v be the k-</a:t>
            </a:r>
            <a:r>
              <a:rPr lang="en-US" altLang="en-US" sz="1600" dirty="0" err="1"/>
              <a:t>th</a:t>
            </a:r>
            <a:r>
              <a:rPr lang="en-US" altLang="en-US" sz="1600" dirty="0"/>
              <a:t> “in-tree”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8043603-F4B3-4083-867B-035CC0B4D33B}"/>
              </a:ext>
            </a:extLst>
          </p:cNvPr>
          <p:cNvSpPr txBox="1"/>
          <p:nvPr/>
        </p:nvSpPr>
        <p:spPr>
          <a:xfrm>
            <a:off x="6070051" y="5471254"/>
            <a:ext cx="264816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02BB7F8-46CE-4EE1-BA8C-AE0AF13C9FC0}"/>
              </a:ext>
            </a:extLst>
          </p:cNvPr>
          <p:cNvCxnSpPr>
            <a:cxnSpLocks/>
            <a:endCxn id="50" idx="1"/>
          </p:cNvCxnSpPr>
          <p:nvPr/>
        </p:nvCxnSpPr>
        <p:spPr>
          <a:xfrm rot="18910522">
            <a:off x="5791474" y="5853693"/>
            <a:ext cx="272497" cy="35739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15411BB-C4D6-4A61-8C93-E0B8DBB98225}"/>
              </a:ext>
            </a:extLst>
          </p:cNvPr>
          <p:cNvCxnSpPr>
            <a:cxnSpLocks/>
            <a:endCxn id="51" idx="7"/>
          </p:cNvCxnSpPr>
          <p:nvPr/>
        </p:nvCxnSpPr>
        <p:spPr>
          <a:xfrm rot="18910522" flipH="1">
            <a:off x="5934993" y="4938779"/>
            <a:ext cx="273198" cy="24160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1CA736B-2C94-4920-9046-E28B395C20D6}"/>
              </a:ext>
            </a:extLst>
          </p:cNvPr>
          <p:cNvCxnSpPr>
            <a:cxnSpLocks/>
          </p:cNvCxnSpPr>
          <p:nvPr/>
        </p:nvCxnSpPr>
        <p:spPr>
          <a:xfrm rot="18910522">
            <a:off x="5814330" y="5146591"/>
            <a:ext cx="169636" cy="24407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FA2CEA8-DD98-4126-A447-E30224371445}"/>
              </a:ext>
            </a:extLst>
          </p:cNvPr>
          <p:cNvCxnSpPr>
            <a:cxnSpLocks/>
          </p:cNvCxnSpPr>
          <p:nvPr/>
        </p:nvCxnSpPr>
        <p:spPr>
          <a:xfrm rot="18910522">
            <a:off x="5791426" y="5138297"/>
            <a:ext cx="169636" cy="24407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E1F1320-5886-446B-B3E5-2BCD00887A96}"/>
              </a:ext>
            </a:extLst>
          </p:cNvPr>
          <p:cNvCxnSpPr>
            <a:cxnSpLocks/>
            <a:endCxn id="46" idx="7"/>
          </p:cNvCxnSpPr>
          <p:nvPr/>
        </p:nvCxnSpPr>
        <p:spPr>
          <a:xfrm rot="18910522" flipH="1">
            <a:off x="6231412" y="5309957"/>
            <a:ext cx="344264" cy="18569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ADAE429-19DB-48F9-8CFE-BFCBCAA0EF68}"/>
              </a:ext>
            </a:extLst>
          </p:cNvPr>
          <p:cNvCxnSpPr>
            <a:cxnSpLocks/>
            <a:endCxn id="60" idx="2"/>
          </p:cNvCxnSpPr>
          <p:nvPr/>
        </p:nvCxnSpPr>
        <p:spPr>
          <a:xfrm rot="18910522" flipV="1">
            <a:off x="7187574" y="5356295"/>
            <a:ext cx="303259" cy="18684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A2B41D4F-D636-4AF9-96C9-0FBEB865137B}"/>
              </a:ext>
            </a:extLst>
          </p:cNvPr>
          <p:cNvSpPr/>
          <p:nvPr/>
        </p:nvSpPr>
        <p:spPr>
          <a:xfrm rot="18910522">
            <a:off x="6295633" y="5588629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143C4D1-4510-47F4-9591-BF4D58563674}"/>
              </a:ext>
            </a:extLst>
          </p:cNvPr>
          <p:cNvSpPr/>
          <p:nvPr/>
        </p:nvSpPr>
        <p:spPr>
          <a:xfrm rot="18910522">
            <a:off x="6592944" y="5570842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4EE5A69-5742-433F-BFC4-9C1100B94C94}"/>
              </a:ext>
            </a:extLst>
          </p:cNvPr>
          <p:cNvSpPr/>
          <p:nvPr/>
        </p:nvSpPr>
        <p:spPr>
          <a:xfrm rot="18910522">
            <a:off x="6829377" y="5790350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7170D7C-4A73-4142-BAA6-7F158BD69155}"/>
              </a:ext>
            </a:extLst>
          </p:cNvPr>
          <p:cNvSpPr/>
          <p:nvPr/>
        </p:nvSpPr>
        <p:spPr>
          <a:xfrm rot="18910522">
            <a:off x="7147606" y="5458492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8F65B95-A2C1-4D82-996C-EF9367BA7C4C}"/>
              </a:ext>
            </a:extLst>
          </p:cNvPr>
          <p:cNvSpPr/>
          <p:nvPr/>
        </p:nvSpPr>
        <p:spPr>
          <a:xfrm rot="18910522">
            <a:off x="6151697" y="6009396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1FCD0E3-9198-48E2-B423-F25ADA8CA479}"/>
              </a:ext>
            </a:extLst>
          </p:cNvPr>
          <p:cNvSpPr/>
          <p:nvPr/>
        </p:nvSpPr>
        <p:spPr>
          <a:xfrm rot="18910522">
            <a:off x="6008592" y="5240191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2F6EE21-EEF9-4477-BE67-3F275992A8BD}"/>
              </a:ext>
            </a:extLst>
          </p:cNvPr>
          <p:cNvCxnSpPr>
            <a:stCxn id="51" idx="0"/>
            <a:endCxn id="46" idx="0"/>
          </p:cNvCxnSpPr>
          <p:nvPr/>
        </p:nvCxnSpPr>
        <p:spPr>
          <a:xfrm rot="18910522" flipH="1">
            <a:off x="6144643" y="5205725"/>
            <a:ext cx="42039" cy="4494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6481306-064E-41F8-A890-D05B2CFC6E50}"/>
              </a:ext>
            </a:extLst>
          </p:cNvPr>
          <p:cNvCxnSpPr>
            <a:stCxn id="46" idx="5"/>
            <a:endCxn id="47" idx="1"/>
          </p:cNvCxnSpPr>
          <p:nvPr/>
        </p:nvCxnSpPr>
        <p:spPr>
          <a:xfrm rot="18910522">
            <a:off x="6422173" y="5575526"/>
            <a:ext cx="149192" cy="1188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E5E7CB7-A309-433B-8D41-9EAC2A082A4F}"/>
              </a:ext>
            </a:extLst>
          </p:cNvPr>
          <p:cNvCxnSpPr>
            <a:stCxn id="47" idx="4"/>
            <a:endCxn id="48" idx="0"/>
          </p:cNvCxnSpPr>
          <p:nvPr/>
        </p:nvCxnSpPr>
        <p:spPr>
          <a:xfrm rot="18910522">
            <a:off x="6757164" y="5629866"/>
            <a:ext cx="12954" cy="2119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2FB2739-72E4-4F19-9172-9659E85AF2ED}"/>
              </a:ext>
            </a:extLst>
          </p:cNvPr>
          <p:cNvCxnSpPr>
            <a:cxnSpLocks/>
            <a:stCxn id="48" idx="6"/>
            <a:endCxn id="49" idx="2"/>
          </p:cNvCxnSpPr>
          <p:nvPr/>
        </p:nvCxnSpPr>
        <p:spPr>
          <a:xfrm rot="18910522" flipV="1">
            <a:off x="6863628" y="5674124"/>
            <a:ext cx="354688" cy="110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D44B7F1-6F69-4B52-8404-C4C87B43B122}"/>
              </a:ext>
            </a:extLst>
          </p:cNvPr>
          <p:cNvCxnSpPr>
            <a:cxnSpLocks/>
          </p:cNvCxnSpPr>
          <p:nvPr/>
        </p:nvCxnSpPr>
        <p:spPr>
          <a:xfrm rot="18910522" flipH="1">
            <a:off x="6095966" y="5767395"/>
            <a:ext cx="361594" cy="1807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id="{38A33643-13EE-4BEA-A1CB-8B67C96F46AF}"/>
              </a:ext>
            </a:extLst>
          </p:cNvPr>
          <p:cNvSpPr/>
          <p:nvPr/>
        </p:nvSpPr>
        <p:spPr>
          <a:xfrm rot="18910522">
            <a:off x="6029129" y="4776782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259A567B-392C-40EA-A5F3-25EF45B14631}"/>
              </a:ext>
            </a:extLst>
          </p:cNvPr>
          <p:cNvSpPr/>
          <p:nvPr/>
        </p:nvSpPr>
        <p:spPr>
          <a:xfrm rot="18910522">
            <a:off x="6430236" y="5105904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E12A47C3-B9D8-4B90-BCA8-2F2155E641E4}"/>
              </a:ext>
            </a:extLst>
          </p:cNvPr>
          <p:cNvSpPr/>
          <p:nvPr/>
        </p:nvSpPr>
        <p:spPr>
          <a:xfrm rot="18910522">
            <a:off x="7424906" y="5159900"/>
            <a:ext cx="104962" cy="110451"/>
          </a:xfrm>
          <a:prstGeom prst="ellipse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3EE0B7E-3266-44FE-93B2-7587B2AC3435}"/>
              </a:ext>
            </a:extLst>
          </p:cNvPr>
          <p:cNvSpPr/>
          <p:nvPr/>
        </p:nvSpPr>
        <p:spPr>
          <a:xfrm rot="18910522">
            <a:off x="7232745" y="6023170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9F7370B-36D8-4133-890A-7F7A37D5BCFD}"/>
              </a:ext>
            </a:extLst>
          </p:cNvPr>
          <p:cNvSpPr/>
          <p:nvPr/>
        </p:nvSpPr>
        <p:spPr>
          <a:xfrm rot="18910522">
            <a:off x="6918150" y="5128865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242334E-3501-4465-82F2-83C5BEF28F8E}"/>
              </a:ext>
            </a:extLst>
          </p:cNvPr>
          <p:cNvSpPr/>
          <p:nvPr/>
        </p:nvSpPr>
        <p:spPr>
          <a:xfrm rot="18910522">
            <a:off x="6803300" y="6125044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C93ED6FA-429A-4B19-927B-DD4924FAFF86}"/>
              </a:ext>
            </a:extLst>
          </p:cNvPr>
          <p:cNvSpPr/>
          <p:nvPr/>
        </p:nvSpPr>
        <p:spPr>
          <a:xfrm rot="18910522">
            <a:off x="5640062" y="5184484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F0BCB2C-03A5-4ADF-AED2-F94576BED9CB}"/>
              </a:ext>
            </a:extLst>
          </p:cNvPr>
          <p:cNvSpPr/>
          <p:nvPr/>
        </p:nvSpPr>
        <p:spPr>
          <a:xfrm rot="18910522">
            <a:off x="6343426" y="6351198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D30A23B-67CC-4B70-BAA0-0D309789FA93}"/>
              </a:ext>
            </a:extLst>
          </p:cNvPr>
          <p:cNvSpPr/>
          <p:nvPr/>
        </p:nvSpPr>
        <p:spPr>
          <a:xfrm rot="18910522">
            <a:off x="5616194" y="5947057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FBFC900-BDC8-4EE4-B744-2FE2FA10D9EE}"/>
              </a:ext>
            </a:extLst>
          </p:cNvPr>
          <p:cNvCxnSpPr>
            <a:cxnSpLocks/>
          </p:cNvCxnSpPr>
          <p:nvPr/>
        </p:nvCxnSpPr>
        <p:spPr>
          <a:xfrm rot="18910522" flipH="1">
            <a:off x="7059771" y="5203461"/>
            <a:ext cx="37810" cy="27393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C39C3089-24BE-4DA5-909D-2C4DEB2E7816}"/>
              </a:ext>
            </a:extLst>
          </p:cNvPr>
          <p:cNvCxnSpPr>
            <a:cxnSpLocks/>
            <a:endCxn id="60" idx="2"/>
          </p:cNvCxnSpPr>
          <p:nvPr/>
        </p:nvCxnSpPr>
        <p:spPr>
          <a:xfrm rot="18910522" flipV="1">
            <a:off x="7196525" y="5352603"/>
            <a:ext cx="288932" cy="9342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E498AA7-E3DE-44EC-924B-6D2AEC6E3A4B}"/>
              </a:ext>
            </a:extLst>
          </p:cNvPr>
          <p:cNvCxnSpPr>
            <a:cxnSpLocks/>
          </p:cNvCxnSpPr>
          <p:nvPr/>
        </p:nvCxnSpPr>
        <p:spPr>
          <a:xfrm rot="18910522" flipH="1">
            <a:off x="6262196" y="6106291"/>
            <a:ext cx="73639" cy="28331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A72A772-28AC-40D7-A45C-C73402651520}"/>
              </a:ext>
            </a:extLst>
          </p:cNvPr>
          <p:cNvCxnSpPr>
            <a:cxnSpLocks/>
          </p:cNvCxnSpPr>
          <p:nvPr/>
        </p:nvCxnSpPr>
        <p:spPr>
          <a:xfrm rot="18910522" flipV="1">
            <a:off x="6790650" y="5945853"/>
            <a:ext cx="161229" cy="13398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11C9B1D-AD3F-4163-A92E-592B1BA7BBFB}"/>
              </a:ext>
            </a:extLst>
          </p:cNvPr>
          <p:cNvCxnSpPr>
            <a:cxnSpLocks/>
            <a:endCxn id="61" idx="0"/>
          </p:cNvCxnSpPr>
          <p:nvPr/>
        </p:nvCxnSpPr>
        <p:spPr>
          <a:xfrm rot="18910522">
            <a:off x="7048909" y="5784211"/>
            <a:ext cx="92213" cy="33642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79BDE91C-BA0D-480C-A778-65EEDF3FD130}"/>
              </a:ext>
            </a:extLst>
          </p:cNvPr>
          <p:cNvSpPr txBox="1"/>
          <p:nvPr/>
        </p:nvSpPr>
        <p:spPr>
          <a:xfrm>
            <a:off x="7517343" y="507345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2A108EF-35C8-4DBC-B5A5-82518B371A3F}"/>
              </a:ext>
            </a:extLst>
          </p:cNvPr>
          <p:cNvCxnSpPr>
            <a:cxnSpLocks/>
          </p:cNvCxnSpPr>
          <p:nvPr/>
        </p:nvCxnSpPr>
        <p:spPr>
          <a:xfrm rot="18910522" flipV="1">
            <a:off x="7202178" y="5384250"/>
            <a:ext cx="288932" cy="93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61576F85-E69A-4BE2-89DA-9C55804190BE}"/>
              </a:ext>
            </a:extLst>
          </p:cNvPr>
          <p:cNvCxnSpPr/>
          <p:nvPr/>
        </p:nvCxnSpPr>
        <p:spPr>
          <a:xfrm rot="18910522">
            <a:off x="6428734" y="5617985"/>
            <a:ext cx="149192" cy="11887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C86C83B-B535-413F-BCF8-EE345928D9F2}"/>
              </a:ext>
            </a:extLst>
          </p:cNvPr>
          <p:cNvCxnSpPr/>
          <p:nvPr/>
        </p:nvCxnSpPr>
        <p:spPr>
          <a:xfrm rot="18910522">
            <a:off x="6721803" y="5654018"/>
            <a:ext cx="12954" cy="21191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B1ECBD80-08DD-4EDB-93E0-C4345D06A3E4}"/>
              </a:ext>
            </a:extLst>
          </p:cNvPr>
          <p:cNvCxnSpPr>
            <a:cxnSpLocks/>
          </p:cNvCxnSpPr>
          <p:nvPr/>
        </p:nvCxnSpPr>
        <p:spPr>
          <a:xfrm rot="18910522" flipV="1">
            <a:off x="6846272" y="5638332"/>
            <a:ext cx="354688" cy="1104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51876A5A-5622-47AE-8AC2-420CA62D1546}"/>
              </a:ext>
            </a:extLst>
          </p:cNvPr>
          <p:cNvCxnSpPr>
            <a:cxnSpLocks/>
          </p:cNvCxnSpPr>
          <p:nvPr/>
        </p:nvCxnSpPr>
        <p:spPr>
          <a:xfrm rot="18910522" flipV="1">
            <a:off x="7156879" y="5338932"/>
            <a:ext cx="288932" cy="934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FA55E62-668B-49F5-B585-61CABF651C80}"/>
              </a:ext>
            </a:extLst>
          </p:cNvPr>
          <p:cNvSpPr/>
          <p:nvPr/>
        </p:nvSpPr>
        <p:spPr>
          <a:xfrm>
            <a:off x="6029843" y="4828297"/>
            <a:ext cx="1396452" cy="1236200"/>
          </a:xfrm>
          <a:custGeom>
            <a:avLst/>
            <a:gdLst>
              <a:gd name="connsiteX0" fmla="*/ 259862 w 1396452"/>
              <a:gd name="connsiteY0" fmla="*/ 829019 h 1236200"/>
              <a:gd name="connsiteX1" fmla="*/ 3488 w 1396452"/>
              <a:gd name="connsiteY1" fmla="*/ 521370 h 1236200"/>
              <a:gd name="connsiteX2" fmla="*/ 165858 w 1396452"/>
              <a:gd name="connsiteY2" fmla="*/ 1222125 h 1236200"/>
              <a:gd name="connsiteX3" fmla="*/ 866613 w 1396452"/>
              <a:gd name="connsiteY3" fmla="*/ 974297 h 1236200"/>
              <a:gd name="connsiteX4" fmla="*/ 618785 w 1396452"/>
              <a:gd name="connsiteY4" fmla="*/ 777744 h 1236200"/>
              <a:gd name="connsiteX5" fmla="*/ 934979 w 1396452"/>
              <a:gd name="connsiteY5" fmla="*/ 367546 h 1236200"/>
              <a:gd name="connsiteX6" fmla="*/ 37671 w 1396452"/>
              <a:gd name="connsiteY6" fmla="*/ 77 h 1236200"/>
              <a:gd name="connsiteX7" fmla="*/ 1396452 w 1396452"/>
              <a:gd name="connsiteY7" fmla="*/ 341909 h 123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6452" h="1236200">
                <a:moveTo>
                  <a:pt x="259862" y="829019"/>
                </a:moveTo>
                <a:cubicBezTo>
                  <a:pt x="139508" y="642435"/>
                  <a:pt x="19155" y="455852"/>
                  <a:pt x="3488" y="521370"/>
                </a:cubicBezTo>
                <a:cubicBezTo>
                  <a:pt x="-12179" y="586888"/>
                  <a:pt x="22004" y="1146637"/>
                  <a:pt x="165858" y="1222125"/>
                </a:cubicBezTo>
                <a:cubicBezTo>
                  <a:pt x="309712" y="1297613"/>
                  <a:pt x="791125" y="1048361"/>
                  <a:pt x="866613" y="974297"/>
                </a:cubicBezTo>
                <a:cubicBezTo>
                  <a:pt x="942101" y="900233"/>
                  <a:pt x="607391" y="878869"/>
                  <a:pt x="618785" y="777744"/>
                </a:cubicBezTo>
                <a:cubicBezTo>
                  <a:pt x="630179" y="676619"/>
                  <a:pt x="1031831" y="497157"/>
                  <a:pt x="934979" y="367546"/>
                </a:cubicBezTo>
                <a:cubicBezTo>
                  <a:pt x="838127" y="237935"/>
                  <a:pt x="-39241" y="4350"/>
                  <a:pt x="37671" y="77"/>
                </a:cubicBezTo>
                <a:cubicBezTo>
                  <a:pt x="114583" y="-4196"/>
                  <a:pt x="755517" y="168856"/>
                  <a:pt x="1396452" y="341909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0E1937A-702A-9DBA-6D58-C9C6A41F5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D7C6C8-11C4-CCCE-EAD3-C9B5A4707CEB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A6E3140-6FE5-5F25-3B4E-5EECE55C22EF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5979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6B101539-E9B1-4EEB-A63E-A874B4A63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562" y="1641872"/>
            <a:ext cx="2996580" cy="68684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altLang="en-US" sz="1800" dirty="0"/>
              <a:t>Why is Dijkstra correct   (for positive edge weights)?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2BFAD02B-5358-48C5-9232-A8C7B1A33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9926" y="2345804"/>
            <a:ext cx="4382422" cy="858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When a vertex v becomes “in-tree,” the value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[v] is the length of the shortest path from s to v, given in the tree. 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CB6019F2-D3F3-46A6-BE57-5848D5833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9925" y="3255940"/>
            <a:ext cx="4476425" cy="151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Proof.</a:t>
            </a:r>
            <a:r>
              <a:rPr lang="en-US" altLang="en-US" sz="1600" dirty="0"/>
              <a:t> By induction on the number k of “in-tree” vertices.</a:t>
            </a:r>
          </a:p>
          <a:p>
            <a:pPr marL="0" indent="0">
              <a:buNone/>
            </a:pPr>
            <a:r>
              <a:rPr lang="en-US" altLang="en-US" sz="1600" dirty="0"/>
              <a:t>k = 1: s is the only “in-tree” vertex, </a:t>
            </a:r>
            <a:r>
              <a:rPr lang="en-US" altLang="en-US" sz="1600" dirty="0" err="1"/>
              <a:t>dist</a:t>
            </a:r>
            <a:r>
              <a:rPr lang="en-US" altLang="en-US" sz="1600" dirty="0"/>
              <a:t>[s] = 0.</a:t>
            </a:r>
          </a:p>
          <a:p>
            <a:pPr marL="0" indent="0">
              <a:buNone/>
            </a:pPr>
            <a:r>
              <a:rPr lang="en-US" altLang="en-US" sz="1600" dirty="0"/>
              <a:t>Assume the theorem is true for k-1.</a:t>
            </a:r>
          </a:p>
          <a:p>
            <a:pPr marL="0" indent="0">
              <a:buNone/>
            </a:pPr>
            <a:r>
              <a:rPr lang="en-US" altLang="en-US" sz="1600" dirty="0"/>
              <a:t>Let v be the k-</a:t>
            </a:r>
            <a:r>
              <a:rPr lang="en-US" altLang="en-US" sz="1600" dirty="0" err="1"/>
              <a:t>th</a:t>
            </a:r>
            <a:r>
              <a:rPr lang="en-US" altLang="en-US" sz="1600" dirty="0"/>
              <a:t> “in-tree”</a:t>
            </a:r>
          </a:p>
          <a:p>
            <a:pPr marL="0" indent="0">
              <a:buNone/>
            </a:pPr>
            <a:endParaRPr lang="en-US" altLang="en-US" sz="16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8043603-F4B3-4083-867B-035CC0B4D33B}"/>
              </a:ext>
            </a:extLst>
          </p:cNvPr>
          <p:cNvSpPr txBox="1"/>
          <p:nvPr/>
        </p:nvSpPr>
        <p:spPr>
          <a:xfrm>
            <a:off x="6070051" y="5471254"/>
            <a:ext cx="264816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02BB7F8-46CE-4EE1-BA8C-AE0AF13C9FC0}"/>
              </a:ext>
            </a:extLst>
          </p:cNvPr>
          <p:cNvCxnSpPr>
            <a:cxnSpLocks/>
            <a:endCxn id="50" idx="1"/>
          </p:cNvCxnSpPr>
          <p:nvPr/>
        </p:nvCxnSpPr>
        <p:spPr>
          <a:xfrm rot="18910522">
            <a:off x="5791474" y="5853693"/>
            <a:ext cx="272497" cy="35739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15411BB-C4D6-4A61-8C93-E0B8DBB98225}"/>
              </a:ext>
            </a:extLst>
          </p:cNvPr>
          <p:cNvCxnSpPr>
            <a:cxnSpLocks/>
            <a:endCxn id="51" idx="7"/>
          </p:cNvCxnSpPr>
          <p:nvPr/>
        </p:nvCxnSpPr>
        <p:spPr>
          <a:xfrm rot="18910522" flipH="1">
            <a:off x="5934993" y="4938779"/>
            <a:ext cx="273198" cy="24160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1CA736B-2C94-4920-9046-E28B395C20D6}"/>
              </a:ext>
            </a:extLst>
          </p:cNvPr>
          <p:cNvCxnSpPr>
            <a:cxnSpLocks/>
          </p:cNvCxnSpPr>
          <p:nvPr/>
        </p:nvCxnSpPr>
        <p:spPr>
          <a:xfrm rot="18910522">
            <a:off x="5814330" y="5146591"/>
            <a:ext cx="169636" cy="24407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FA2CEA8-DD98-4126-A447-E30224371445}"/>
              </a:ext>
            </a:extLst>
          </p:cNvPr>
          <p:cNvCxnSpPr>
            <a:cxnSpLocks/>
          </p:cNvCxnSpPr>
          <p:nvPr/>
        </p:nvCxnSpPr>
        <p:spPr>
          <a:xfrm rot="18910522">
            <a:off x="5791426" y="5138297"/>
            <a:ext cx="169636" cy="24407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E1F1320-5886-446B-B3E5-2BCD00887A96}"/>
              </a:ext>
            </a:extLst>
          </p:cNvPr>
          <p:cNvCxnSpPr>
            <a:cxnSpLocks/>
            <a:endCxn id="46" idx="7"/>
          </p:cNvCxnSpPr>
          <p:nvPr/>
        </p:nvCxnSpPr>
        <p:spPr>
          <a:xfrm rot="18910522" flipH="1">
            <a:off x="6231412" y="5309957"/>
            <a:ext cx="344264" cy="18569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ADAE429-19DB-48F9-8CFE-BFCBCAA0EF68}"/>
              </a:ext>
            </a:extLst>
          </p:cNvPr>
          <p:cNvCxnSpPr>
            <a:cxnSpLocks/>
            <a:endCxn id="60" idx="2"/>
          </p:cNvCxnSpPr>
          <p:nvPr/>
        </p:nvCxnSpPr>
        <p:spPr>
          <a:xfrm rot="18910522" flipV="1">
            <a:off x="7187574" y="5356295"/>
            <a:ext cx="303259" cy="18684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A2B41D4F-D636-4AF9-96C9-0FBEB865137B}"/>
              </a:ext>
            </a:extLst>
          </p:cNvPr>
          <p:cNvSpPr/>
          <p:nvPr/>
        </p:nvSpPr>
        <p:spPr>
          <a:xfrm rot="18910522">
            <a:off x="6295633" y="5588629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143C4D1-4510-47F4-9591-BF4D58563674}"/>
              </a:ext>
            </a:extLst>
          </p:cNvPr>
          <p:cNvSpPr/>
          <p:nvPr/>
        </p:nvSpPr>
        <p:spPr>
          <a:xfrm rot="18910522">
            <a:off x="6592944" y="5570842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4EE5A69-5742-433F-BFC4-9C1100B94C94}"/>
              </a:ext>
            </a:extLst>
          </p:cNvPr>
          <p:cNvSpPr/>
          <p:nvPr/>
        </p:nvSpPr>
        <p:spPr>
          <a:xfrm rot="18910522">
            <a:off x="6829377" y="5790350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7170D7C-4A73-4142-BAA6-7F158BD69155}"/>
              </a:ext>
            </a:extLst>
          </p:cNvPr>
          <p:cNvSpPr/>
          <p:nvPr/>
        </p:nvSpPr>
        <p:spPr>
          <a:xfrm rot="18910522">
            <a:off x="7147606" y="5458492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8F65B95-A2C1-4D82-996C-EF9367BA7C4C}"/>
              </a:ext>
            </a:extLst>
          </p:cNvPr>
          <p:cNvSpPr/>
          <p:nvPr/>
        </p:nvSpPr>
        <p:spPr>
          <a:xfrm rot="18910522">
            <a:off x="6151697" y="6009396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1FCD0E3-9198-48E2-B423-F25ADA8CA479}"/>
              </a:ext>
            </a:extLst>
          </p:cNvPr>
          <p:cNvSpPr/>
          <p:nvPr/>
        </p:nvSpPr>
        <p:spPr>
          <a:xfrm rot="18910522">
            <a:off x="6008592" y="5240191"/>
            <a:ext cx="104962" cy="11045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2F6EE21-EEF9-4477-BE67-3F275992A8BD}"/>
              </a:ext>
            </a:extLst>
          </p:cNvPr>
          <p:cNvCxnSpPr>
            <a:stCxn id="51" idx="0"/>
            <a:endCxn id="46" idx="0"/>
          </p:cNvCxnSpPr>
          <p:nvPr/>
        </p:nvCxnSpPr>
        <p:spPr>
          <a:xfrm rot="18910522" flipH="1">
            <a:off x="6144643" y="5205725"/>
            <a:ext cx="42039" cy="4494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6481306-064E-41F8-A890-D05B2CFC6E50}"/>
              </a:ext>
            </a:extLst>
          </p:cNvPr>
          <p:cNvCxnSpPr>
            <a:stCxn id="46" idx="5"/>
            <a:endCxn id="47" idx="1"/>
          </p:cNvCxnSpPr>
          <p:nvPr/>
        </p:nvCxnSpPr>
        <p:spPr>
          <a:xfrm rot="18910522">
            <a:off x="6422173" y="5575526"/>
            <a:ext cx="149192" cy="1188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E5E7CB7-A309-433B-8D41-9EAC2A082A4F}"/>
              </a:ext>
            </a:extLst>
          </p:cNvPr>
          <p:cNvCxnSpPr>
            <a:stCxn id="47" idx="4"/>
            <a:endCxn id="48" idx="0"/>
          </p:cNvCxnSpPr>
          <p:nvPr/>
        </p:nvCxnSpPr>
        <p:spPr>
          <a:xfrm rot="18910522">
            <a:off x="6757164" y="5629866"/>
            <a:ext cx="12954" cy="2119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2FB2739-72E4-4F19-9172-9659E85AF2ED}"/>
              </a:ext>
            </a:extLst>
          </p:cNvPr>
          <p:cNvCxnSpPr>
            <a:cxnSpLocks/>
            <a:stCxn id="48" idx="6"/>
            <a:endCxn id="49" idx="2"/>
          </p:cNvCxnSpPr>
          <p:nvPr/>
        </p:nvCxnSpPr>
        <p:spPr>
          <a:xfrm rot="18910522" flipV="1">
            <a:off x="6863628" y="5674124"/>
            <a:ext cx="354688" cy="110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D44B7F1-6F69-4B52-8404-C4C87B43B122}"/>
              </a:ext>
            </a:extLst>
          </p:cNvPr>
          <p:cNvCxnSpPr>
            <a:cxnSpLocks/>
          </p:cNvCxnSpPr>
          <p:nvPr/>
        </p:nvCxnSpPr>
        <p:spPr>
          <a:xfrm rot="18910522" flipH="1">
            <a:off x="6095966" y="5767395"/>
            <a:ext cx="361594" cy="1807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id="{38A33643-13EE-4BEA-A1CB-8B67C96F46AF}"/>
              </a:ext>
            </a:extLst>
          </p:cNvPr>
          <p:cNvSpPr/>
          <p:nvPr/>
        </p:nvSpPr>
        <p:spPr>
          <a:xfrm rot="18910522">
            <a:off x="6029129" y="4776782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259A567B-392C-40EA-A5F3-25EF45B14631}"/>
              </a:ext>
            </a:extLst>
          </p:cNvPr>
          <p:cNvSpPr/>
          <p:nvPr/>
        </p:nvSpPr>
        <p:spPr>
          <a:xfrm rot="18910522">
            <a:off x="6430236" y="5105904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E12A47C3-B9D8-4B90-BCA8-2F2155E641E4}"/>
              </a:ext>
            </a:extLst>
          </p:cNvPr>
          <p:cNvSpPr/>
          <p:nvPr/>
        </p:nvSpPr>
        <p:spPr>
          <a:xfrm rot="18910522">
            <a:off x="7424906" y="5159900"/>
            <a:ext cx="104962" cy="110451"/>
          </a:xfrm>
          <a:prstGeom prst="ellipse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3EE0B7E-3266-44FE-93B2-7587B2AC3435}"/>
              </a:ext>
            </a:extLst>
          </p:cNvPr>
          <p:cNvSpPr/>
          <p:nvPr/>
        </p:nvSpPr>
        <p:spPr>
          <a:xfrm rot="18910522">
            <a:off x="7232745" y="6023170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9F7370B-36D8-4133-890A-7F7A37D5BCFD}"/>
              </a:ext>
            </a:extLst>
          </p:cNvPr>
          <p:cNvSpPr/>
          <p:nvPr/>
        </p:nvSpPr>
        <p:spPr>
          <a:xfrm rot="18910522">
            <a:off x="6918150" y="5128865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242334E-3501-4465-82F2-83C5BEF28F8E}"/>
              </a:ext>
            </a:extLst>
          </p:cNvPr>
          <p:cNvSpPr/>
          <p:nvPr/>
        </p:nvSpPr>
        <p:spPr>
          <a:xfrm rot="18910522">
            <a:off x="6803300" y="6125044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C93ED6FA-429A-4B19-927B-DD4924FAFF86}"/>
              </a:ext>
            </a:extLst>
          </p:cNvPr>
          <p:cNvSpPr/>
          <p:nvPr/>
        </p:nvSpPr>
        <p:spPr>
          <a:xfrm rot="18910522">
            <a:off x="5640062" y="5184484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F0BCB2C-03A5-4ADF-AED2-F94576BED9CB}"/>
              </a:ext>
            </a:extLst>
          </p:cNvPr>
          <p:cNvSpPr/>
          <p:nvPr/>
        </p:nvSpPr>
        <p:spPr>
          <a:xfrm rot="18910522">
            <a:off x="6343426" y="6351198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D30A23B-67CC-4B70-BAA0-0D309789FA93}"/>
              </a:ext>
            </a:extLst>
          </p:cNvPr>
          <p:cNvSpPr/>
          <p:nvPr/>
        </p:nvSpPr>
        <p:spPr>
          <a:xfrm rot="18910522">
            <a:off x="5616194" y="5947057"/>
            <a:ext cx="104962" cy="11045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FBFC900-BDC8-4EE4-B744-2FE2FA10D9EE}"/>
              </a:ext>
            </a:extLst>
          </p:cNvPr>
          <p:cNvCxnSpPr>
            <a:cxnSpLocks/>
          </p:cNvCxnSpPr>
          <p:nvPr/>
        </p:nvCxnSpPr>
        <p:spPr>
          <a:xfrm rot="18910522" flipH="1">
            <a:off x="7059771" y="5203461"/>
            <a:ext cx="37810" cy="27393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C39C3089-24BE-4DA5-909D-2C4DEB2E7816}"/>
              </a:ext>
            </a:extLst>
          </p:cNvPr>
          <p:cNvCxnSpPr>
            <a:cxnSpLocks/>
            <a:endCxn id="60" idx="2"/>
          </p:cNvCxnSpPr>
          <p:nvPr/>
        </p:nvCxnSpPr>
        <p:spPr>
          <a:xfrm rot="18910522" flipV="1">
            <a:off x="7196525" y="5352603"/>
            <a:ext cx="288932" cy="9342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E498AA7-E3DE-44EC-924B-6D2AEC6E3A4B}"/>
              </a:ext>
            </a:extLst>
          </p:cNvPr>
          <p:cNvCxnSpPr>
            <a:cxnSpLocks/>
          </p:cNvCxnSpPr>
          <p:nvPr/>
        </p:nvCxnSpPr>
        <p:spPr>
          <a:xfrm rot="18910522" flipH="1">
            <a:off x="6262196" y="6106291"/>
            <a:ext cx="73639" cy="28331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A72A772-28AC-40D7-A45C-C73402651520}"/>
              </a:ext>
            </a:extLst>
          </p:cNvPr>
          <p:cNvCxnSpPr>
            <a:cxnSpLocks/>
          </p:cNvCxnSpPr>
          <p:nvPr/>
        </p:nvCxnSpPr>
        <p:spPr>
          <a:xfrm rot="18910522" flipV="1">
            <a:off x="6790650" y="5945853"/>
            <a:ext cx="161229" cy="13398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11C9B1D-AD3F-4163-A92E-592B1BA7BBFB}"/>
              </a:ext>
            </a:extLst>
          </p:cNvPr>
          <p:cNvCxnSpPr>
            <a:cxnSpLocks/>
            <a:endCxn id="61" idx="0"/>
          </p:cNvCxnSpPr>
          <p:nvPr/>
        </p:nvCxnSpPr>
        <p:spPr>
          <a:xfrm rot="18910522">
            <a:off x="7048909" y="5784211"/>
            <a:ext cx="92213" cy="33642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79BDE91C-BA0D-480C-A778-65EEDF3FD130}"/>
              </a:ext>
            </a:extLst>
          </p:cNvPr>
          <p:cNvSpPr txBox="1"/>
          <p:nvPr/>
        </p:nvSpPr>
        <p:spPr>
          <a:xfrm>
            <a:off x="7517343" y="507345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2A108EF-35C8-4DBC-B5A5-82518B371A3F}"/>
              </a:ext>
            </a:extLst>
          </p:cNvPr>
          <p:cNvCxnSpPr>
            <a:cxnSpLocks/>
          </p:cNvCxnSpPr>
          <p:nvPr/>
        </p:nvCxnSpPr>
        <p:spPr>
          <a:xfrm rot="18910522" flipV="1">
            <a:off x="7202178" y="5384250"/>
            <a:ext cx="288932" cy="93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61576F85-E69A-4BE2-89DA-9C55804190BE}"/>
              </a:ext>
            </a:extLst>
          </p:cNvPr>
          <p:cNvCxnSpPr/>
          <p:nvPr/>
        </p:nvCxnSpPr>
        <p:spPr>
          <a:xfrm rot="18910522">
            <a:off x="6428734" y="5617985"/>
            <a:ext cx="149192" cy="11887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C86C83B-B535-413F-BCF8-EE345928D9F2}"/>
              </a:ext>
            </a:extLst>
          </p:cNvPr>
          <p:cNvCxnSpPr/>
          <p:nvPr/>
        </p:nvCxnSpPr>
        <p:spPr>
          <a:xfrm rot="18910522">
            <a:off x="6721803" y="5654018"/>
            <a:ext cx="12954" cy="21191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B1ECBD80-08DD-4EDB-93E0-C4345D06A3E4}"/>
              </a:ext>
            </a:extLst>
          </p:cNvPr>
          <p:cNvCxnSpPr>
            <a:cxnSpLocks/>
          </p:cNvCxnSpPr>
          <p:nvPr/>
        </p:nvCxnSpPr>
        <p:spPr>
          <a:xfrm rot="18910522" flipV="1">
            <a:off x="6846272" y="5638332"/>
            <a:ext cx="354688" cy="1104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51876A5A-5622-47AE-8AC2-420CA62D1546}"/>
              </a:ext>
            </a:extLst>
          </p:cNvPr>
          <p:cNvCxnSpPr>
            <a:cxnSpLocks/>
          </p:cNvCxnSpPr>
          <p:nvPr/>
        </p:nvCxnSpPr>
        <p:spPr>
          <a:xfrm rot="18910522" flipV="1">
            <a:off x="7156879" y="5338932"/>
            <a:ext cx="288932" cy="934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FA55E62-668B-49F5-B585-61CABF651C80}"/>
              </a:ext>
            </a:extLst>
          </p:cNvPr>
          <p:cNvSpPr/>
          <p:nvPr/>
        </p:nvSpPr>
        <p:spPr>
          <a:xfrm>
            <a:off x="6029843" y="4828297"/>
            <a:ext cx="1396452" cy="1236200"/>
          </a:xfrm>
          <a:custGeom>
            <a:avLst/>
            <a:gdLst>
              <a:gd name="connsiteX0" fmla="*/ 259862 w 1396452"/>
              <a:gd name="connsiteY0" fmla="*/ 829019 h 1236200"/>
              <a:gd name="connsiteX1" fmla="*/ 3488 w 1396452"/>
              <a:gd name="connsiteY1" fmla="*/ 521370 h 1236200"/>
              <a:gd name="connsiteX2" fmla="*/ 165858 w 1396452"/>
              <a:gd name="connsiteY2" fmla="*/ 1222125 h 1236200"/>
              <a:gd name="connsiteX3" fmla="*/ 866613 w 1396452"/>
              <a:gd name="connsiteY3" fmla="*/ 974297 h 1236200"/>
              <a:gd name="connsiteX4" fmla="*/ 618785 w 1396452"/>
              <a:gd name="connsiteY4" fmla="*/ 777744 h 1236200"/>
              <a:gd name="connsiteX5" fmla="*/ 934979 w 1396452"/>
              <a:gd name="connsiteY5" fmla="*/ 367546 h 1236200"/>
              <a:gd name="connsiteX6" fmla="*/ 37671 w 1396452"/>
              <a:gd name="connsiteY6" fmla="*/ 77 h 1236200"/>
              <a:gd name="connsiteX7" fmla="*/ 1396452 w 1396452"/>
              <a:gd name="connsiteY7" fmla="*/ 341909 h 123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6452" h="1236200">
                <a:moveTo>
                  <a:pt x="259862" y="829019"/>
                </a:moveTo>
                <a:cubicBezTo>
                  <a:pt x="139508" y="642435"/>
                  <a:pt x="19155" y="455852"/>
                  <a:pt x="3488" y="521370"/>
                </a:cubicBezTo>
                <a:cubicBezTo>
                  <a:pt x="-12179" y="586888"/>
                  <a:pt x="22004" y="1146637"/>
                  <a:pt x="165858" y="1222125"/>
                </a:cubicBezTo>
                <a:cubicBezTo>
                  <a:pt x="309712" y="1297613"/>
                  <a:pt x="791125" y="1048361"/>
                  <a:pt x="866613" y="974297"/>
                </a:cubicBezTo>
                <a:cubicBezTo>
                  <a:pt x="942101" y="900233"/>
                  <a:pt x="607391" y="878869"/>
                  <a:pt x="618785" y="777744"/>
                </a:cubicBezTo>
                <a:cubicBezTo>
                  <a:pt x="630179" y="676619"/>
                  <a:pt x="1031831" y="497157"/>
                  <a:pt x="934979" y="367546"/>
                </a:cubicBezTo>
                <a:cubicBezTo>
                  <a:pt x="838127" y="237935"/>
                  <a:pt x="-39241" y="4350"/>
                  <a:pt x="37671" y="77"/>
                </a:cubicBezTo>
                <a:cubicBezTo>
                  <a:pt x="114583" y="-4196"/>
                  <a:pt x="755517" y="168856"/>
                  <a:pt x="1396452" y="341909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39778CB-970A-40E3-B1DB-3402909EBA74}"/>
              </a:ext>
            </a:extLst>
          </p:cNvPr>
          <p:cNvSpPr txBox="1"/>
          <p:nvPr/>
        </p:nvSpPr>
        <p:spPr>
          <a:xfrm>
            <a:off x="6611580" y="4751581"/>
            <a:ext cx="3882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&gt; 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FE72AFB-206B-4C38-9847-E497213AD0D8}"/>
              </a:ext>
            </a:extLst>
          </p:cNvPr>
          <p:cNvSpPr txBox="1"/>
          <p:nvPr/>
        </p:nvSpPr>
        <p:spPr>
          <a:xfrm>
            <a:off x="6105037" y="4905666"/>
            <a:ext cx="3882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&gt; 0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5C007D7-E70E-477B-9AA6-FB20540BAE85}"/>
              </a:ext>
            </a:extLst>
          </p:cNvPr>
          <p:cNvSpPr txBox="1"/>
          <p:nvPr/>
        </p:nvSpPr>
        <p:spPr>
          <a:xfrm>
            <a:off x="7268868" y="6280809"/>
            <a:ext cx="1131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Contradiction!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6D4EF6E-4C4E-3139-F861-849020E07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6FE646-638B-A8CF-0173-E502D8D02B6E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A427AB-C5FC-EB07-E025-57E7063246F6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1495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1E425FC-F88A-96D1-648B-E99A63F8F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1BBD3A-9543-974A-3482-4C4E49AA11AE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469A57E-9C65-6FA6-582B-0EB3364C6952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3">
            <a:extLst>
              <a:ext uri="{FF2B5EF4-FFF2-40B4-BE49-F238E27FC236}">
                <a16:creationId xmlns:a16="http://schemas.microsoft.com/office/drawing/2014/main" id="{F224DA6A-7509-0ADB-D532-A5F9E1322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742" y="1703892"/>
            <a:ext cx="4475357" cy="133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On a weighted graph of n vertices and m edges </a:t>
            </a:r>
            <a:r>
              <a:rPr lang="en-US" altLang="en-US" sz="1600" dirty="0">
                <a:solidFill>
                  <a:srgbClr val="FF0000"/>
                </a:solidFill>
              </a:rPr>
              <a:t>in which all edge weights are non-negative</a:t>
            </a:r>
            <a:r>
              <a:rPr lang="en-US" altLang="en-US" sz="1600" dirty="0"/>
              <a:t>, Dijkstra’s algorithm solves the shortest path problem in time O(m log n) or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). 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178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80" name="Rectangle 3">
            <a:extLst>
              <a:ext uri="{FF2B5EF4-FFF2-40B4-BE49-F238E27FC236}">
                <a16:creationId xmlns:a16="http://schemas.microsoft.com/office/drawing/2014/main" id="{FF8B728F-FE30-455F-B612-9C03057C2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427248"/>
            <a:ext cx="4099234" cy="84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 We can develop a version of Dijkstra’s algorithm that solves the problem in time O(min{m log n, 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}) </a:t>
            </a:r>
          </a:p>
        </p:txBody>
      </p:sp>
      <p:sp>
        <p:nvSpPr>
          <p:cNvPr id="81" name="Rectangle 3">
            <a:extLst>
              <a:ext uri="{FF2B5EF4-FFF2-40B4-BE49-F238E27FC236}">
                <a16:creationId xmlns:a16="http://schemas.microsoft.com/office/drawing/2014/main" id="{36657BC8-52AC-470D-9C86-034B95DCC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059069"/>
            <a:ext cx="1213503" cy="342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Discussion.</a:t>
            </a:r>
            <a:endParaRPr lang="en-US" altLang="en-US" sz="16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3BE9078-2938-C79C-603B-5F2D28EB1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188DEB-8630-A707-F3AD-E34103948DC0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F97B4CD-535A-3719-3372-6EC241EBC5E8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>
            <a:extLst>
              <a:ext uri="{FF2B5EF4-FFF2-40B4-BE49-F238E27FC236}">
                <a16:creationId xmlns:a16="http://schemas.microsoft.com/office/drawing/2014/main" id="{D095D9D6-BDD5-290B-38AA-C8E3D3207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742" y="1703892"/>
            <a:ext cx="4475357" cy="133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On a weighted graph of n vertices and m edges </a:t>
            </a:r>
            <a:r>
              <a:rPr lang="en-US" altLang="en-US" sz="1600" dirty="0">
                <a:solidFill>
                  <a:srgbClr val="FF0000"/>
                </a:solidFill>
              </a:rPr>
              <a:t>in which all edge weights are non-negative</a:t>
            </a:r>
            <a:r>
              <a:rPr lang="en-US" altLang="en-US" sz="1600" dirty="0"/>
              <a:t>, Dijkstra’s algorithm solves the shortest path problem in time O(m log n) or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). 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477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82" name="Rectangle 3">
            <a:extLst>
              <a:ext uri="{FF2B5EF4-FFF2-40B4-BE49-F238E27FC236}">
                <a16:creationId xmlns:a16="http://schemas.microsoft.com/office/drawing/2014/main" id="{089BAA08-1091-4DF8-AFCE-53D5FED97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4" y="4293625"/>
            <a:ext cx="4499067" cy="109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2. Dijkstra’s algorithm is independent of the vertex t. It finds the shortest path from s to </a:t>
            </a:r>
            <a:r>
              <a:rPr lang="en-US" altLang="en-US" sz="1600" dirty="0">
                <a:solidFill>
                  <a:srgbClr val="FF0000"/>
                </a:solidFill>
              </a:rPr>
              <a:t>EVERY</a:t>
            </a:r>
            <a:r>
              <a:rPr lang="en-US" altLang="en-US" sz="1600" dirty="0"/>
              <a:t> vertex that is reachable from s, thus solves the </a:t>
            </a:r>
            <a:r>
              <a:rPr lang="en-US" altLang="en-US" sz="1600" dirty="0">
                <a:solidFill>
                  <a:srgbClr val="FFC000"/>
                </a:solidFill>
              </a:rPr>
              <a:t>Single-Source Shortest Path</a:t>
            </a:r>
            <a:r>
              <a:rPr lang="en-US" altLang="en-US" sz="1600" dirty="0"/>
              <a:t> Problem.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4830BDF-4179-863A-0D6E-584B47E2F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968BB1-5AAA-8E08-7A15-16620240E253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6E74193-D1E7-409A-71CE-22F1E69C7536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3">
            <a:extLst>
              <a:ext uri="{FF2B5EF4-FFF2-40B4-BE49-F238E27FC236}">
                <a16:creationId xmlns:a16="http://schemas.microsoft.com/office/drawing/2014/main" id="{CA76CC6A-6390-D968-9916-D777FDDC68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427248"/>
            <a:ext cx="4099234" cy="84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 We can develop a version of Dijkstra’s algorithm that solves the problem in time O(min{m log n, 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})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43565B5-97C4-0D24-2DE0-AEAF71751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059069"/>
            <a:ext cx="1213503" cy="342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Discussion.</a:t>
            </a:r>
            <a:endParaRPr lang="en-US" altLang="en-US" sz="16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763767A7-CC59-0D45-A561-7A6DB9B23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742" y="1703892"/>
            <a:ext cx="4475357" cy="133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On a weighted graph of n vertices and m edges </a:t>
            </a:r>
            <a:r>
              <a:rPr lang="en-US" altLang="en-US" sz="1600" dirty="0">
                <a:solidFill>
                  <a:srgbClr val="FF0000"/>
                </a:solidFill>
              </a:rPr>
              <a:t>in which all edge weights are non-negative</a:t>
            </a:r>
            <a:r>
              <a:rPr lang="en-US" altLang="en-US" sz="1600" dirty="0"/>
              <a:t>, Dijkstra’s algorithm solves the shortest path problem in time O(m log n) or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). 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780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82" name="Rectangle 3">
            <a:extLst>
              <a:ext uri="{FF2B5EF4-FFF2-40B4-BE49-F238E27FC236}">
                <a16:creationId xmlns:a16="http://schemas.microsoft.com/office/drawing/2014/main" id="{089BAA08-1091-4DF8-AFCE-53D5FED97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4" y="4293625"/>
            <a:ext cx="4499067" cy="109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2. Dijkstra’s algorithm is independent of the vertex t. It finds the shortest path from s to </a:t>
            </a:r>
            <a:r>
              <a:rPr lang="en-US" altLang="en-US" sz="1600" dirty="0">
                <a:solidFill>
                  <a:srgbClr val="FF0000"/>
                </a:solidFill>
              </a:rPr>
              <a:t>EVERY</a:t>
            </a:r>
            <a:r>
              <a:rPr lang="en-US" altLang="en-US" sz="1600" dirty="0"/>
              <a:t> vertex that is reachable from s, thus solves the </a:t>
            </a:r>
            <a:r>
              <a:rPr lang="en-US" altLang="en-US" sz="1600" dirty="0">
                <a:solidFill>
                  <a:srgbClr val="FFC000"/>
                </a:solidFill>
              </a:rPr>
              <a:t>Single-Source Shortest Path </a:t>
            </a:r>
            <a:r>
              <a:rPr lang="en-US" altLang="en-US" sz="1600" dirty="0"/>
              <a:t>Problem. </a:t>
            </a:r>
          </a:p>
        </p:txBody>
      </p:sp>
      <p:sp>
        <p:nvSpPr>
          <p:cNvPr id="83" name="Rectangle 3">
            <a:extLst>
              <a:ext uri="{FF2B5EF4-FFF2-40B4-BE49-F238E27FC236}">
                <a16:creationId xmlns:a16="http://schemas.microsoft.com/office/drawing/2014/main" id="{5DBCAFC2-59F1-48B1-9128-BA4CD4C76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743" y="5409160"/>
            <a:ext cx="4499067" cy="866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3. How do we find the actual shortest path from s to a vertex using the output of Dijkstra’s algorithm (i.e., the array dad[1..n])?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240D05B-303B-4220-8F47-C24C1A28C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5C0693-D481-A60E-51F1-53E1AF442482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2A4774-A2C1-613D-03C9-67F388D07D1E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3">
            <a:extLst>
              <a:ext uri="{FF2B5EF4-FFF2-40B4-BE49-F238E27FC236}">
                <a16:creationId xmlns:a16="http://schemas.microsoft.com/office/drawing/2014/main" id="{31CB37D2-ACFA-B313-DE38-2106F3138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427248"/>
            <a:ext cx="4099234" cy="84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 We can develop a version of Dijkstra’s algorithm that solves the problem in time O(min{m log n, 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})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D808A3A-B511-C0AD-9EBC-1F0CD5D33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059069"/>
            <a:ext cx="1213503" cy="342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Discussion.</a:t>
            </a:r>
            <a:endParaRPr lang="en-US" altLang="en-US" sz="16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C1CB6087-B5B6-9974-8DD5-9E05A3854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742" y="1703892"/>
            <a:ext cx="4475357" cy="133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On a weighted graph of n vertices and m edges </a:t>
            </a:r>
            <a:r>
              <a:rPr lang="en-US" altLang="en-US" sz="1600" dirty="0">
                <a:solidFill>
                  <a:srgbClr val="FF0000"/>
                </a:solidFill>
              </a:rPr>
              <a:t>in which all edge weights are non-negative</a:t>
            </a:r>
            <a:r>
              <a:rPr lang="en-US" altLang="en-US" sz="1600" dirty="0"/>
              <a:t>, Dijkstra’s algorithm solves the shortest path problem in time O(m log n) or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). 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262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82" name="Rectangle 3">
            <a:extLst>
              <a:ext uri="{FF2B5EF4-FFF2-40B4-BE49-F238E27FC236}">
                <a16:creationId xmlns:a16="http://schemas.microsoft.com/office/drawing/2014/main" id="{089BAA08-1091-4DF8-AFCE-53D5FED97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4" y="4293625"/>
            <a:ext cx="4499067" cy="109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2. Dijkstra’s algorithm is independent of the vertex t. It finds the shortest path from s to </a:t>
            </a:r>
            <a:r>
              <a:rPr lang="en-US" altLang="en-US" sz="1600" dirty="0">
                <a:solidFill>
                  <a:srgbClr val="FF0000"/>
                </a:solidFill>
              </a:rPr>
              <a:t>EVERY</a:t>
            </a:r>
            <a:r>
              <a:rPr lang="en-US" altLang="en-US" sz="1600" dirty="0"/>
              <a:t> vertex that is reachable from s, thus solves the </a:t>
            </a:r>
            <a:r>
              <a:rPr lang="en-US" altLang="en-US" sz="1600" dirty="0">
                <a:solidFill>
                  <a:srgbClr val="FFC000"/>
                </a:solidFill>
              </a:rPr>
              <a:t>Single-Source Shortest Path </a:t>
            </a:r>
            <a:r>
              <a:rPr lang="en-US" altLang="en-US" sz="1600" dirty="0"/>
              <a:t>Problem. </a:t>
            </a:r>
          </a:p>
        </p:txBody>
      </p:sp>
      <p:sp>
        <p:nvSpPr>
          <p:cNvPr id="83" name="Rectangle 3">
            <a:extLst>
              <a:ext uri="{FF2B5EF4-FFF2-40B4-BE49-F238E27FC236}">
                <a16:creationId xmlns:a16="http://schemas.microsoft.com/office/drawing/2014/main" id="{5DBCAFC2-59F1-48B1-9128-BA4CD4C76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743" y="5409160"/>
            <a:ext cx="4499067" cy="866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3. How do we find the actual shortest path from s to a vertex using the output of Dijkstra’s algorithm (i.e., the array dad[1..n])?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6687FBF-7542-4012-A235-35D6D1A1EAFE}"/>
              </a:ext>
            </a:extLst>
          </p:cNvPr>
          <p:cNvGrpSpPr/>
          <p:nvPr/>
        </p:nvGrpSpPr>
        <p:grpSpPr>
          <a:xfrm>
            <a:off x="678036" y="2362913"/>
            <a:ext cx="2734654" cy="2367185"/>
            <a:chOff x="678036" y="2362913"/>
            <a:chExt cx="2734654" cy="2367185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C702C7C-BF6F-4A66-A9FA-8C40A1A8958D}"/>
                </a:ext>
              </a:extLst>
            </p:cNvPr>
            <p:cNvSpPr/>
            <p:nvPr/>
          </p:nvSpPr>
          <p:spPr>
            <a:xfrm>
              <a:off x="678036" y="2362913"/>
              <a:ext cx="2734654" cy="2367185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8778F28-5743-4A9D-AEC1-73C9C845C950}"/>
                </a:ext>
              </a:extLst>
            </p:cNvPr>
            <p:cNvCxnSpPr>
              <a:cxnSpLocks/>
              <a:endCxn id="25" idx="1"/>
            </p:cNvCxnSpPr>
            <p:nvPr/>
          </p:nvCxnSpPr>
          <p:spPr>
            <a:xfrm>
              <a:off x="1355015" y="3379352"/>
              <a:ext cx="225839" cy="276521"/>
            </a:xfrm>
            <a:prstGeom prst="line">
              <a:avLst/>
            </a:prstGeom>
            <a:ln w="19050"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4A20D05-D7F6-4F5D-9E77-65768AD617AC}"/>
                </a:ext>
              </a:extLst>
            </p:cNvPr>
            <p:cNvCxnSpPr>
              <a:cxnSpLocks/>
              <a:endCxn id="26" idx="7"/>
            </p:cNvCxnSpPr>
            <p:nvPr/>
          </p:nvCxnSpPr>
          <p:spPr>
            <a:xfrm flipH="1">
              <a:off x="2007644" y="2968763"/>
              <a:ext cx="226420" cy="186937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70266EE-9DA0-459B-90CE-0ABB3EDFF1F9}"/>
                </a:ext>
              </a:extLst>
            </p:cNvPr>
            <p:cNvCxnSpPr>
              <a:cxnSpLocks/>
            </p:cNvCxnSpPr>
            <p:nvPr/>
          </p:nvCxnSpPr>
          <p:spPr>
            <a:xfrm>
              <a:off x="1827059" y="2988472"/>
              <a:ext cx="140590" cy="188848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01EE88B-A3CD-4198-96C0-B7C1D4E0556F}"/>
                </a:ext>
              </a:extLst>
            </p:cNvPr>
            <p:cNvCxnSpPr>
              <a:cxnSpLocks/>
            </p:cNvCxnSpPr>
            <p:nvPr/>
          </p:nvCxnSpPr>
          <p:spPr>
            <a:xfrm>
              <a:off x="1818441" y="2971428"/>
              <a:ext cx="140590" cy="188848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919CE27-40E2-483B-9937-14958772CBA7}"/>
                </a:ext>
              </a:extLst>
            </p:cNvPr>
            <p:cNvCxnSpPr>
              <a:cxnSpLocks/>
              <a:endCxn id="21" idx="7"/>
            </p:cNvCxnSpPr>
            <p:nvPr/>
          </p:nvCxnSpPr>
          <p:spPr>
            <a:xfrm flipH="1">
              <a:off x="1972803" y="3359800"/>
              <a:ext cx="285318" cy="143673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F87892-F49B-4A65-BC01-92D0B251A03D}"/>
                </a:ext>
              </a:extLst>
            </p:cNvPr>
            <p:cNvCxnSpPr>
              <a:cxnSpLocks/>
              <a:endCxn id="37" idx="2"/>
            </p:cNvCxnSpPr>
            <p:nvPr/>
          </p:nvCxnSpPr>
          <p:spPr>
            <a:xfrm flipV="1">
              <a:off x="2561512" y="3914346"/>
              <a:ext cx="251334" cy="14456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DEA2E5A-F0D6-41DF-B507-54C006867326}"/>
                </a:ext>
              </a:extLst>
            </p:cNvPr>
            <p:cNvSpPr/>
            <p:nvPr/>
          </p:nvSpPr>
          <p:spPr>
            <a:xfrm>
              <a:off x="1898552" y="3490958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4B4D2B8-7207-49D1-ACB3-0301CA9239F9}"/>
                </a:ext>
              </a:extLst>
            </p:cNvPr>
            <p:cNvSpPr/>
            <p:nvPr/>
          </p:nvSpPr>
          <p:spPr>
            <a:xfrm>
              <a:off x="2083711" y="3643358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BE1C2FA-681F-4833-90AD-482023987E24}"/>
                </a:ext>
              </a:extLst>
            </p:cNvPr>
            <p:cNvSpPr/>
            <p:nvPr/>
          </p:nvSpPr>
          <p:spPr>
            <a:xfrm>
              <a:off x="2094447" y="3892775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F575697-101B-48DC-8C1D-336F2E375E93}"/>
                </a:ext>
              </a:extLst>
            </p:cNvPr>
            <p:cNvSpPr/>
            <p:nvPr/>
          </p:nvSpPr>
          <p:spPr>
            <a:xfrm>
              <a:off x="2475394" y="3884230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A3EAC048-FFC1-40B9-BF6C-7A6872FA85C4}"/>
                </a:ext>
              </a:extLst>
            </p:cNvPr>
            <p:cNvSpPr/>
            <p:nvPr/>
          </p:nvSpPr>
          <p:spPr>
            <a:xfrm>
              <a:off x="1568115" y="3643358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C7C0659-6E7A-4831-9725-8B13D88DB35C}"/>
                </a:ext>
              </a:extLst>
            </p:cNvPr>
            <p:cNvSpPr/>
            <p:nvPr/>
          </p:nvSpPr>
          <p:spPr>
            <a:xfrm>
              <a:off x="1933393" y="3143185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D76A0ED-BCEF-459B-9A74-00FDDAC339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42047" y="3194461"/>
              <a:ext cx="34841" cy="347773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7395D23-4083-4852-93F3-2C6721A3B578}"/>
                </a:ext>
              </a:extLst>
            </p:cNvPr>
            <p:cNvCxnSpPr>
              <a:stCxn id="21" idx="5"/>
              <a:endCxn id="22" idx="1"/>
            </p:cNvCxnSpPr>
            <p:nvPr/>
          </p:nvCxnSpPr>
          <p:spPr>
            <a:xfrm>
              <a:off x="1972803" y="3563901"/>
              <a:ext cx="123647" cy="91972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22295C7-43F1-4C5F-8B19-793BBCDCB6E8}"/>
                </a:ext>
              </a:extLst>
            </p:cNvPr>
            <p:cNvCxnSpPr>
              <a:stCxn id="22" idx="4"/>
              <a:endCxn id="23" idx="0"/>
            </p:cNvCxnSpPr>
            <p:nvPr/>
          </p:nvCxnSpPr>
          <p:spPr>
            <a:xfrm>
              <a:off x="2127206" y="3728816"/>
              <a:ext cx="10736" cy="163959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FC233BC-9BD6-41D4-9E59-9415BA8F17EF}"/>
                </a:ext>
              </a:extLst>
            </p:cNvPr>
            <p:cNvCxnSpPr>
              <a:cxnSpLocks/>
              <a:stCxn id="23" idx="6"/>
              <a:endCxn id="24" idx="2"/>
            </p:cNvCxnSpPr>
            <p:nvPr/>
          </p:nvCxnSpPr>
          <p:spPr>
            <a:xfrm flipV="1">
              <a:off x="2181437" y="3926959"/>
              <a:ext cx="293957" cy="8545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9841DE3-04DF-456C-9C8A-0666010171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25274" y="3542232"/>
              <a:ext cx="299681" cy="139885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36A4437-9A72-4045-AAA8-8D56B190727F}"/>
                </a:ext>
              </a:extLst>
            </p:cNvPr>
            <p:cNvSpPr txBox="1"/>
            <p:nvPr/>
          </p:nvSpPr>
          <p:spPr>
            <a:xfrm>
              <a:off x="1694651" y="3302110"/>
              <a:ext cx="264816" cy="307777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E97BF857-3743-4081-AD97-82371302D993}"/>
                </a:ext>
              </a:extLst>
            </p:cNvPr>
            <p:cNvSpPr/>
            <p:nvPr/>
          </p:nvSpPr>
          <p:spPr>
            <a:xfrm>
              <a:off x="2216206" y="2900079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C12A14D-BAB6-4EA7-B968-437EF4365269}"/>
                </a:ext>
              </a:extLst>
            </p:cNvPr>
            <p:cNvSpPr/>
            <p:nvPr/>
          </p:nvSpPr>
          <p:spPr>
            <a:xfrm>
              <a:off x="2259701" y="3299467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39FE474-0744-439A-96FC-019C694C1610}"/>
                </a:ext>
              </a:extLst>
            </p:cNvPr>
            <p:cNvSpPr/>
            <p:nvPr/>
          </p:nvSpPr>
          <p:spPr>
            <a:xfrm>
              <a:off x="2812846" y="3871617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773DC82-2B7A-40C4-A535-A59028FBA8A4}"/>
                </a:ext>
              </a:extLst>
            </p:cNvPr>
            <p:cNvSpPr/>
            <p:nvPr/>
          </p:nvSpPr>
          <p:spPr>
            <a:xfrm>
              <a:off x="2195535" y="4240548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CDB3E54-AB89-4C83-89A5-320F4C7A1274}"/>
                </a:ext>
              </a:extLst>
            </p:cNvPr>
            <p:cNvSpPr/>
            <p:nvPr/>
          </p:nvSpPr>
          <p:spPr>
            <a:xfrm>
              <a:off x="2533094" y="3578188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0B6E56C-A506-44C0-8891-B7DDF128CB47}"/>
                </a:ext>
              </a:extLst>
            </p:cNvPr>
            <p:cNvSpPr/>
            <p:nvPr/>
          </p:nvSpPr>
          <p:spPr>
            <a:xfrm>
              <a:off x="1883578" y="4062224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2450C22-7586-4768-BA50-355A944315F9}"/>
                </a:ext>
              </a:extLst>
            </p:cNvPr>
            <p:cNvSpPr/>
            <p:nvPr/>
          </p:nvSpPr>
          <p:spPr>
            <a:xfrm>
              <a:off x="1749308" y="2911608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B122CF39-8654-4394-B79B-7AAB10C34446}"/>
                </a:ext>
              </a:extLst>
            </p:cNvPr>
            <p:cNvSpPr/>
            <p:nvPr/>
          </p:nvSpPr>
          <p:spPr>
            <a:xfrm>
              <a:off x="1481125" y="3935504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1A08D52-B1CF-472A-9E56-6A1032A7E258}"/>
                </a:ext>
              </a:extLst>
            </p:cNvPr>
            <p:cNvSpPr/>
            <p:nvPr/>
          </p:nvSpPr>
          <p:spPr>
            <a:xfrm>
              <a:off x="1289754" y="3317071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CE11761-CD92-4856-B71D-86EEA752D9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33094" y="3659667"/>
              <a:ext cx="31336" cy="21195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B126013-3033-4F28-8A40-3225C97DD016}"/>
                </a:ext>
              </a:extLst>
            </p:cNvPr>
            <p:cNvCxnSpPr>
              <a:cxnSpLocks/>
              <a:endCxn id="37" idx="2"/>
            </p:cNvCxnSpPr>
            <p:nvPr/>
          </p:nvCxnSpPr>
          <p:spPr>
            <a:xfrm flipV="1">
              <a:off x="2573386" y="3914346"/>
              <a:ext cx="239460" cy="7228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FE9DA33-86D3-4563-BD32-C63FE39BFC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29738" y="3728816"/>
              <a:ext cx="61030" cy="219203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A759379-8698-4F09-BB2C-602C776518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67180" y="3969687"/>
              <a:ext cx="133623" cy="103663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ED831E0-60A0-431F-8A4A-5EC2A04EE411}"/>
                </a:ext>
              </a:extLst>
            </p:cNvPr>
            <p:cNvCxnSpPr>
              <a:cxnSpLocks/>
              <a:endCxn id="38" idx="0"/>
            </p:cNvCxnSpPr>
            <p:nvPr/>
          </p:nvCxnSpPr>
          <p:spPr>
            <a:xfrm>
              <a:off x="2162606" y="3980252"/>
              <a:ext cx="76424" cy="260296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DE965E8-7BC0-4B89-BAD3-4C7CFB594DC0}"/>
                </a:ext>
              </a:extLst>
            </p:cNvPr>
            <p:cNvSpPr/>
            <p:nvPr/>
          </p:nvSpPr>
          <p:spPr>
            <a:xfrm>
              <a:off x="1237829" y="2892324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EA724F1-AC6F-46C8-856C-1B7A506BB25D}"/>
                </a:ext>
              </a:extLst>
            </p:cNvPr>
            <p:cNvSpPr/>
            <p:nvPr/>
          </p:nvSpPr>
          <p:spPr>
            <a:xfrm>
              <a:off x="1670321" y="2606564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E41CB63-4A92-40CB-9EB8-91B3D8BCBF3C}"/>
                </a:ext>
              </a:extLst>
            </p:cNvPr>
            <p:cNvSpPr/>
            <p:nvPr/>
          </p:nvSpPr>
          <p:spPr>
            <a:xfrm>
              <a:off x="2489599" y="3048791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DC364AF-4253-4F36-B94B-8195483EAE52}"/>
                </a:ext>
              </a:extLst>
            </p:cNvPr>
            <p:cNvSpPr/>
            <p:nvPr/>
          </p:nvSpPr>
          <p:spPr>
            <a:xfrm>
              <a:off x="2346691" y="2613229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40431807-8BFE-47F2-B378-18C8174B7C83}"/>
                </a:ext>
              </a:extLst>
            </p:cNvPr>
            <p:cNvSpPr/>
            <p:nvPr/>
          </p:nvSpPr>
          <p:spPr>
            <a:xfrm>
              <a:off x="2899836" y="2986241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AFCF9F3-2CED-4E86-81F0-4AE93CF31CF5}"/>
                </a:ext>
              </a:extLst>
            </p:cNvPr>
            <p:cNvSpPr/>
            <p:nvPr/>
          </p:nvSpPr>
          <p:spPr>
            <a:xfrm>
              <a:off x="2954183" y="3379352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290F9A2-82AC-4E82-B970-7F1A0776BAB7}"/>
                </a:ext>
              </a:extLst>
            </p:cNvPr>
            <p:cNvSpPr/>
            <p:nvPr/>
          </p:nvSpPr>
          <p:spPr>
            <a:xfrm>
              <a:off x="1096014" y="3643358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DE970BE-823F-46E2-BAF9-D73124F45047}"/>
                </a:ext>
              </a:extLst>
            </p:cNvPr>
            <p:cNvSpPr/>
            <p:nvPr/>
          </p:nvSpPr>
          <p:spPr>
            <a:xfrm>
              <a:off x="924555" y="4028610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E9451821-D449-48C2-8A34-BC4AE46DA5D4}"/>
                </a:ext>
              </a:extLst>
            </p:cNvPr>
            <p:cNvSpPr/>
            <p:nvPr/>
          </p:nvSpPr>
          <p:spPr>
            <a:xfrm>
              <a:off x="1376744" y="4258517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F615D8A2-7E20-4EFD-90E5-DBC6DA4585C0}"/>
                </a:ext>
              </a:extLst>
            </p:cNvPr>
            <p:cNvSpPr/>
            <p:nvPr/>
          </p:nvSpPr>
          <p:spPr>
            <a:xfrm>
              <a:off x="2687179" y="4179667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3">
            <a:extLst>
              <a:ext uri="{FF2B5EF4-FFF2-40B4-BE49-F238E27FC236}">
                <a16:creationId xmlns:a16="http://schemas.microsoft.com/office/drawing/2014/main" id="{701950F2-D077-A1AD-CA16-5EB13014C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427248"/>
            <a:ext cx="4099234" cy="84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 We can develop a version of Dijkstra’s algorithm that solves the problem in time O(min{m log n, 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})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98D9E86-92C2-D11D-74CD-0D396AE10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059069"/>
            <a:ext cx="1213503" cy="342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Discussion.</a:t>
            </a:r>
            <a:endParaRPr lang="en-US" altLang="en-US" sz="16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C351FEA-CFE9-07BF-2C52-F60B49AF1D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742" y="1703892"/>
            <a:ext cx="4475357" cy="133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On a weighted graph of n vertices and m edges </a:t>
            </a:r>
            <a:r>
              <a:rPr lang="en-US" altLang="en-US" sz="1600" dirty="0">
                <a:solidFill>
                  <a:srgbClr val="FF0000"/>
                </a:solidFill>
              </a:rPr>
              <a:t>in which all edge weights are non-negative</a:t>
            </a:r>
            <a:r>
              <a:rPr lang="en-US" altLang="en-US" sz="1600" dirty="0"/>
              <a:t>, Dijkstra’s algorithm solves the shortest path problem in time O(m log n) or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). 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721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259B5-9986-65EB-946D-9D9E686AC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6470B3DC-7A84-6022-22E7-E7AA05AB3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7DB223D7-64D5-EF61-A866-97447A017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A34D1A3-8227-1F4D-B43B-A9799B645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82" name="Rectangle 3">
            <a:extLst>
              <a:ext uri="{FF2B5EF4-FFF2-40B4-BE49-F238E27FC236}">
                <a16:creationId xmlns:a16="http://schemas.microsoft.com/office/drawing/2014/main" id="{584FF96E-EB32-3A63-65A2-227B48B98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4" y="4293625"/>
            <a:ext cx="4499067" cy="109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2. Dijkstra’s algorithm is independent of the vertex t. It finds the shortest path from s to </a:t>
            </a:r>
            <a:r>
              <a:rPr lang="en-US" altLang="en-US" sz="1600" dirty="0">
                <a:solidFill>
                  <a:srgbClr val="FF0000"/>
                </a:solidFill>
              </a:rPr>
              <a:t>EVERY</a:t>
            </a:r>
            <a:r>
              <a:rPr lang="en-US" altLang="en-US" sz="1600" dirty="0"/>
              <a:t> vertex that is reachable from s, thus solves the </a:t>
            </a:r>
            <a:r>
              <a:rPr lang="en-US" altLang="en-US" sz="1600" dirty="0">
                <a:solidFill>
                  <a:srgbClr val="FFC000"/>
                </a:solidFill>
              </a:rPr>
              <a:t>Single-Source Shortest Path </a:t>
            </a:r>
            <a:r>
              <a:rPr lang="en-US" altLang="en-US" sz="1600" dirty="0"/>
              <a:t>Problem. </a:t>
            </a:r>
          </a:p>
        </p:txBody>
      </p:sp>
      <p:sp>
        <p:nvSpPr>
          <p:cNvPr id="83" name="Rectangle 3">
            <a:extLst>
              <a:ext uri="{FF2B5EF4-FFF2-40B4-BE49-F238E27FC236}">
                <a16:creationId xmlns:a16="http://schemas.microsoft.com/office/drawing/2014/main" id="{5EA2DA50-5BCA-22BB-9807-736A76872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743" y="5409160"/>
            <a:ext cx="4499067" cy="866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3. How do we find the actual shortest path from s to a vertex using the output of Dijkstra’s algorithm (i.e., the array dad[1..n])?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B94CDA7-79E1-0C5A-DC0A-D517914C1EFB}"/>
              </a:ext>
            </a:extLst>
          </p:cNvPr>
          <p:cNvGrpSpPr/>
          <p:nvPr/>
        </p:nvGrpSpPr>
        <p:grpSpPr>
          <a:xfrm>
            <a:off x="678036" y="2362913"/>
            <a:ext cx="2734654" cy="2367185"/>
            <a:chOff x="678036" y="2362913"/>
            <a:chExt cx="2734654" cy="2367185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DAF5E9E-3D2C-92AB-3A44-76A9897AB0F3}"/>
                </a:ext>
              </a:extLst>
            </p:cNvPr>
            <p:cNvSpPr/>
            <p:nvPr/>
          </p:nvSpPr>
          <p:spPr>
            <a:xfrm>
              <a:off x="678036" y="2362913"/>
              <a:ext cx="2734654" cy="2367185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C09B747-EB7C-0027-1040-8A0271F5F314}"/>
                </a:ext>
              </a:extLst>
            </p:cNvPr>
            <p:cNvCxnSpPr>
              <a:cxnSpLocks/>
              <a:endCxn id="25" idx="1"/>
            </p:cNvCxnSpPr>
            <p:nvPr/>
          </p:nvCxnSpPr>
          <p:spPr>
            <a:xfrm>
              <a:off x="1355015" y="3379352"/>
              <a:ext cx="225839" cy="276521"/>
            </a:xfrm>
            <a:prstGeom prst="line">
              <a:avLst/>
            </a:prstGeom>
            <a:ln w="19050"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A8C6A62-3BCE-77B8-7362-B540ED827519}"/>
                </a:ext>
              </a:extLst>
            </p:cNvPr>
            <p:cNvCxnSpPr>
              <a:cxnSpLocks/>
              <a:endCxn id="26" idx="7"/>
            </p:cNvCxnSpPr>
            <p:nvPr/>
          </p:nvCxnSpPr>
          <p:spPr>
            <a:xfrm flipH="1">
              <a:off x="2007644" y="2968763"/>
              <a:ext cx="226420" cy="186937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A7EF7A5-8FFE-4496-C4C8-38BF08469341}"/>
                </a:ext>
              </a:extLst>
            </p:cNvPr>
            <p:cNvCxnSpPr>
              <a:cxnSpLocks/>
            </p:cNvCxnSpPr>
            <p:nvPr/>
          </p:nvCxnSpPr>
          <p:spPr>
            <a:xfrm>
              <a:off x="1827059" y="2988472"/>
              <a:ext cx="140590" cy="188848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BB88607-EC01-70A7-6FD0-D348A5F5B174}"/>
                </a:ext>
              </a:extLst>
            </p:cNvPr>
            <p:cNvCxnSpPr>
              <a:cxnSpLocks/>
            </p:cNvCxnSpPr>
            <p:nvPr/>
          </p:nvCxnSpPr>
          <p:spPr>
            <a:xfrm>
              <a:off x="1818441" y="2971428"/>
              <a:ext cx="140590" cy="188848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0E97692-A578-1B4F-3F13-A918C20EA5A4}"/>
                </a:ext>
              </a:extLst>
            </p:cNvPr>
            <p:cNvCxnSpPr>
              <a:cxnSpLocks/>
              <a:endCxn id="21" idx="7"/>
            </p:cNvCxnSpPr>
            <p:nvPr/>
          </p:nvCxnSpPr>
          <p:spPr>
            <a:xfrm flipH="1">
              <a:off x="1972803" y="3359800"/>
              <a:ext cx="285318" cy="143673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8DE6982-D103-ECCB-8774-DF68EF86D8AD}"/>
                </a:ext>
              </a:extLst>
            </p:cNvPr>
            <p:cNvCxnSpPr>
              <a:cxnSpLocks/>
              <a:endCxn id="37" idx="2"/>
            </p:cNvCxnSpPr>
            <p:nvPr/>
          </p:nvCxnSpPr>
          <p:spPr>
            <a:xfrm flipV="1">
              <a:off x="2561512" y="3914346"/>
              <a:ext cx="251334" cy="14456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6629FD1-1FD2-558D-2AE5-57531AA4DF95}"/>
                </a:ext>
              </a:extLst>
            </p:cNvPr>
            <p:cNvSpPr/>
            <p:nvPr/>
          </p:nvSpPr>
          <p:spPr>
            <a:xfrm>
              <a:off x="1898552" y="3490958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778AB9F-5302-DAC8-9690-F2DA4564D65F}"/>
                </a:ext>
              </a:extLst>
            </p:cNvPr>
            <p:cNvSpPr/>
            <p:nvPr/>
          </p:nvSpPr>
          <p:spPr>
            <a:xfrm>
              <a:off x="2083711" y="3643358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FB9D6DE-BF9C-2E3B-3129-244FB06F5D95}"/>
                </a:ext>
              </a:extLst>
            </p:cNvPr>
            <p:cNvSpPr/>
            <p:nvPr/>
          </p:nvSpPr>
          <p:spPr>
            <a:xfrm>
              <a:off x="2094447" y="3892775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83A03E9-D2B1-1423-6BBC-1811E4D6CBC4}"/>
                </a:ext>
              </a:extLst>
            </p:cNvPr>
            <p:cNvSpPr/>
            <p:nvPr/>
          </p:nvSpPr>
          <p:spPr>
            <a:xfrm>
              <a:off x="2475394" y="3884230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4EA3203-3C55-9EF3-2188-5B18043B5ABC}"/>
                </a:ext>
              </a:extLst>
            </p:cNvPr>
            <p:cNvSpPr/>
            <p:nvPr/>
          </p:nvSpPr>
          <p:spPr>
            <a:xfrm>
              <a:off x="1568115" y="3643358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1789C70-C351-24C3-CC39-B8D5060B3569}"/>
                </a:ext>
              </a:extLst>
            </p:cNvPr>
            <p:cNvSpPr/>
            <p:nvPr/>
          </p:nvSpPr>
          <p:spPr>
            <a:xfrm>
              <a:off x="1933393" y="3143185"/>
              <a:ext cx="86990" cy="8545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305222B-6D69-6407-B179-5546CB80AC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42047" y="3194461"/>
              <a:ext cx="34841" cy="347773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5F391FE-89D6-00A8-5907-7822DB885435}"/>
                </a:ext>
              </a:extLst>
            </p:cNvPr>
            <p:cNvCxnSpPr>
              <a:stCxn id="21" idx="5"/>
              <a:endCxn id="22" idx="1"/>
            </p:cNvCxnSpPr>
            <p:nvPr/>
          </p:nvCxnSpPr>
          <p:spPr>
            <a:xfrm>
              <a:off x="1972803" y="3563901"/>
              <a:ext cx="123647" cy="91972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DB779C7-2A09-CA7D-E285-6B84626F812F}"/>
                </a:ext>
              </a:extLst>
            </p:cNvPr>
            <p:cNvCxnSpPr>
              <a:stCxn id="22" idx="4"/>
              <a:endCxn id="23" idx="0"/>
            </p:cNvCxnSpPr>
            <p:nvPr/>
          </p:nvCxnSpPr>
          <p:spPr>
            <a:xfrm>
              <a:off x="2127206" y="3728816"/>
              <a:ext cx="10736" cy="163959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E9EB1D3-DB41-94FD-021B-DAF40ACD435C}"/>
                </a:ext>
              </a:extLst>
            </p:cNvPr>
            <p:cNvCxnSpPr>
              <a:cxnSpLocks/>
              <a:stCxn id="23" idx="6"/>
              <a:endCxn id="24" idx="2"/>
            </p:cNvCxnSpPr>
            <p:nvPr/>
          </p:nvCxnSpPr>
          <p:spPr>
            <a:xfrm flipV="1">
              <a:off x="2181437" y="3926959"/>
              <a:ext cx="293957" cy="8545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A335B7E-A311-1CC2-1DFE-B2CCDB2C9A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25274" y="3542232"/>
              <a:ext cx="299681" cy="139885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FFE5E8B-C0CD-0AB2-25E7-354B16C2A30C}"/>
                </a:ext>
              </a:extLst>
            </p:cNvPr>
            <p:cNvSpPr txBox="1"/>
            <p:nvPr/>
          </p:nvSpPr>
          <p:spPr>
            <a:xfrm>
              <a:off x="1694651" y="3302110"/>
              <a:ext cx="264816" cy="307777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389A469-27E2-8890-2641-6EB5C6E1A780}"/>
                </a:ext>
              </a:extLst>
            </p:cNvPr>
            <p:cNvSpPr/>
            <p:nvPr/>
          </p:nvSpPr>
          <p:spPr>
            <a:xfrm>
              <a:off x="2216206" y="2900079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5C63B6F-70C6-68A2-E060-8135EF758F68}"/>
                </a:ext>
              </a:extLst>
            </p:cNvPr>
            <p:cNvSpPr/>
            <p:nvPr/>
          </p:nvSpPr>
          <p:spPr>
            <a:xfrm>
              <a:off x="2259701" y="3299467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7920D18-BA3E-5535-1235-A85D13F2F88B}"/>
                </a:ext>
              </a:extLst>
            </p:cNvPr>
            <p:cNvSpPr/>
            <p:nvPr/>
          </p:nvSpPr>
          <p:spPr>
            <a:xfrm>
              <a:off x="2812846" y="3871617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9C0D475-3FFC-A66C-38D8-EB60A1E08D6D}"/>
                </a:ext>
              </a:extLst>
            </p:cNvPr>
            <p:cNvSpPr/>
            <p:nvPr/>
          </p:nvSpPr>
          <p:spPr>
            <a:xfrm>
              <a:off x="2195535" y="4240548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3A14E5A-F7A1-B3A0-5A4B-9A5F8DA18682}"/>
                </a:ext>
              </a:extLst>
            </p:cNvPr>
            <p:cNvSpPr/>
            <p:nvPr/>
          </p:nvSpPr>
          <p:spPr>
            <a:xfrm>
              <a:off x="2533094" y="3578188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0DD8E461-0D0C-ECA0-1175-FCCD19ADC24D}"/>
                </a:ext>
              </a:extLst>
            </p:cNvPr>
            <p:cNvSpPr/>
            <p:nvPr/>
          </p:nvSpPr>
          <p:spPr>
            <a:xfrm>
              <a:off x="1883578" y="4062224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667BECD-177C-754F-F4D9-EADB963C8619}"/>
                </a:ext>
              </a:extLst>
            </p:cNvPr>
            <p:cNvSpPr/>
            <p:nvPr/>
          </p:nvSpPr>
          <p:spPr>
            <a:xfrm>
              <a:off x="1749308" y="2911608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A57FE780-9697-5594-32C9-33A555791237}"/>
                </a:ext>
              </a:extLst>
            </p:cNvPr>
            <p:cNvSpPr/>
            <p:nvPr/>
          </p:nvSpPr>
          <p:spPr>
            <a:xfrm>
              <a:off x="1481125" y="3935504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6CC1971-F9C7-812C-BD36-6CD5EA421CB0}"/>
                </a:ext>
              </a:extLst>
            </p:cNvPr>
            <p:cNvSpPr/>
            <p:nvPr/>
          </p:nvSpPr>
          <p:spPr>
            <a:xfrm>
              <a:off x="1289754" y="3317071"/>
              <a:ext cx="86990" cy="854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05DB355-E9F9-8B23-DA2B-3378547297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33094" y="3659667"/>
              <a:ext cx="31336" cy="21195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CB8560F-1F23-0077-786A-72806E33D159}"/>
                </a:ext>
              </a:extLst>
            </p:cNvPr>
            <p:cNvCxnSpPr>
              <a:cxnSpLocks/>
              <a:endCxn id="37" idx="2"/>
            </p:cNvCxnSpPr>
            <p:nvPr/>
          </p:nvCxnSpPr>
          <p:spPr>
            <a:xfrm flipV="1">
              <a:off x="2573386" y="3914346"/>
              <a:ext cx="239460" cy="7228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A335FE6-20C2-A16A-50CC-7BC18B1746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29738" y="3728816"/>
              <a:ext cx="61030" cy="219203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4FDD784-8493-16FD-369B-3C50A186C1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67180" y="3969687"/>
              <a:ext cx="133623" cy="103663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41A7A9E-E0FE-A1AB-50C2-3FE0817321D6}"/>
                </a:ext>
              </a:extLst>
            </p:cNvPr>
            <p:cNvCxnSpPr>
              <a:cxnSpLocks/>
              <a:endCxn id="38" idx="0"/>
            </p:cNvCxnSpPr>
            <p:nvPr/>
          </p:nvCxnSpPr>
          <p:spPr>
            <a:xfrm>
              <a:off x="2162606" y="3980252"/>
              <a:ext cx="76424" cy="260296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F284CE3B-1932-7545-D26D-24566E42BC13}"/>
                </a:ext>
              </a:extLst>
            </p:cNvPr>
            <p:cNvSpPr/>
            <p:nvPr/>
          </p:nvSpPr>
          <p:spPr>
            <a:xfrm>
              <a:off x="1237829" y="2892324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1907835E-FD6D-2C91-93A1-1602E8ECA6CF}"/>
                </a:ext>
              </a:extLst>
            </p:cNvPr>
            <p:cNvSpPr/>
            <p:nvPr/>
          </p:nvSpPr>
          <p:spPr>
            <a:xfrm>
              <a:off x="1670321" y="2606564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1B10316-AFB8-5E24-D8D8-049FA047638B}"/>
                </a:ext>
              </a:extLst>
            </p:cNvPr>
            <p:cNvSpPr/>
            <p:nvPr/>
          </p:nvSpPr>
          <p:spPr>
            <a:xfrm>
              <a:off x="2489599" y="3048791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62A6E053-B32D-E738-8E66-7F9D8C7A8F19}"/>
                </a:ext>
              </a:extLst>
            </p:cNvPr>
            <p:cNvSpPr/>
            <p:nvPr/>
          </p:nvSpPr>
          <p:spPr>
            <a:xfrm>
              <a:off x="2346691" y="2613229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DD060219-4C3F-46FF-197A-387559FB098C}"/>
                </a:ext>
              </a:extLst>
            </p:cNvPr>
            <p:cNvSpPr/>
            <p:nvPr/>
          </p:nvSpPr>
          <p:spPr>
            <a:xfrm>
              <a:off x="2899836" y="2986241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3C78BEB9-E16B-7CC3-0541-F585816C17A1}"/>
                </a:ext>
              </a:extLst>
            </p:cNvPr>
            <p:cNvSpPr/>
            <p:nvPr/>
          </p:nvSpPr>
          <p:spPr>
            <a:xfrm>
              <a:off x="2954183" y="3379352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D4C567B-04BC-5153-7CD2-9F6E4AB87637}"/>
                </a:ext>
              </a:extLst>
            </p:cNvPr>
            <p:cNvSpPr/>
            <p:nvPr/>
          </p:nvSpPr>
          <p:spPr>
            <a:xfrm>
              <a:off x="1096014" y="3643358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579C79FE-27F7-BACD-5785-01B881A9D838}"/>
                </a:ext>
              </a:extLst>
            </p:cNvPr>
            <p:cNvSpPr/>
            <p:nvPr/>
          </p:nvSpPr>
          <p:spPr>
            <a:xfrm>
              <a:off x="924555" y="4028610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DF811EFE-686B-DBC4-E76F-D0FF50B35985}"/>
                </a:ext>
              </a:extLst>
            </p:cNvPr>
            <p:cNvSpPr/>
            <p:nvPr/>
          </p:nvSpPr>
          <p:spPr>
            <a:xfrm>
              <a:off x="1376744" y="4258517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1F7BF218-5091-99BA-BD75-2D296E009481}"/>
                </a:ext>
              </a:extLst>
            </p:cNvPr>
            <p:cNvSpPr/>
            <p:nvPr/>
          </p:nvSpPr>
          <p:spPr>
            <a:xfrm>
              <a:off x="2687179" y="4179667"/>
              <a:ext cx="86990" cy="8545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7C3F5FA6-1555-C600-6C04-608390FDA31E}"/>
              </a:ext>
            </a:extLst>
          </p:cNvPr>
          <p:cNvSpPr txBox="1"/>
          <p:nvPr/>
        </p:nvSpPr>
        <p:spPr>
          <a:xfrm>
            <a:off x="1483970" y="5185909"/>
            <a:ext cx="12229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Array dad[1..n]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DE2D3C8-48EE-844B-70B1-3BB9A77770CE}"/>
              </a:ext>
            </a:extLst>
          </p:cNvPr>
          <p:cNvSpPr txBox="1"/>
          <p:nvPr/>
        </p:nvSpPr>
        <p:spPr>
          <a:xfrm>
            <a:off x="2418717" y="3877233"/>
            <a:ext cx="268022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59119C9-BCAD-936B-96DE-45F0F5094A49}"/>
              </a:ext>
            </a:extLst>
          </p:cNvPr>
          <p:cNvSpPr txBox="1"/>
          <p:nvPr/>
        </p:nvSpPr>
        <p:spPr>
          <a:xfrm>
            <a:off x="1873053" y="3741367"/>
            <a:ext cx="284052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4AAB985-376D-A44D-BC7F-7036663CD7F2}"/>
              </a:ext>
            </a:extLst>
          </p:cNvPr>
          <p:cNvSpPr txBox="1"/>
          <p:nvPr/>
        </p:nvSpPr>
        <p:spPr>
          <a:xfrm>
            <a:off x="2112556" y="3431739"/>
            <a:ext cx="279244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811D09A-8EE1-0519-CF61-5E7904C30FB4}"/>
              </a:ext>
            </a:extLst>
          </p:cNvPr>
          <p:cNvGraphicFramePr>
            <a:graphicFrameLocks noGrp="1"/>
          </p:cNvGraphicFramePr>
          <p:nvPr/>
        </p:nvGraphicFramePr>
        <p:xfrm>
          <a:off x="745231" y="5535126"/>
          <a:ext cx="2734650" cy="259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465">
                  <a:extLst>
                    <a:ext uri="{9D8B030D-6E8A-4147-A177-3AD203B41FA5}">
                      <a16:colId xmlns:a16="http://schemas.microsoft.com/office/drawing/2014/main" val="2458220668"/>
                    </a:ext>
                  </a:extLst>
                </a:gridCol>
                <a:gridCol w="273465">
                  <a:extLst>
                    <a:ext uri="{9D8B030D-6E8A-4147-A177-3AD203B41FA5}">
                      <a16:colId xmlns:a16="http://schemas.microsoft.com/office/drawing/2014/main" val="659894348"/>
                    </a:ext>
                  </a:extLst>
                </a:gridCol>
                <a:gridCol w="273465">
                  <a:extLst>
                    <a:ext uri="{9D8B030D-6E8A-4147-A177-3AD203B41FA5}">
                      <a16:colId xmlns:a16="http://schemas.microsoft.com/office/drawing/2014/main" val="1527490716"/>
                    </a:ext>
                  </a:extLst>
                </a:gridCol>
                <a:gridCol w="273465">
                  <a:extLst>
                    <a:ext uri="{9D8B030D-6E8A-4147-A177-3AD203B41FA5}">
                      <a16:colId xmlns:a16="http://schemas.microsoft.com/office/drawing/2014/main" val="895581585"/>
                    </a:ext>
                  </a:extLst>
                </a:gridCol>
                <a:gridCol w="273465">
                  <a:extLst>
                    <a:ext uri="{9D8B030D-6E8A-4147-A177-3AD203B41FA5}">
                      <a16:colId xmlns:a16="http://schemas.microsoft.com/office/drawing/2014/main" val="443692748"/>
                    </a:ext>
                  </a:extLst>
                </a:gridCol>
                <a:gridCol w="273465">
                  <a:extLst>
                    <a:ext uri="{9D8B030D-6E8A-4147-A177-3AD203B41FA5}">
                      <a16:colId xmlns:a16="http://schemas.microsoft.com/office/drawing/2014/main" val="3617574964"/>
                    </a:ext>
                  </a:extLst>
                </a:gridCol>
                <a:gridCol w="273465">
                  <a:extLst>
                    <a:ext uri="{9D8B030D-6E8A-4147-A177-3AD203B41FA5}">
                      <a16:colId xmlns:a16="http://schemas.microsoft.com/office/drawing/2014/main" val="2889840269"/>
                    </a:ext>
                  </a:extLst>
                </a:gridCol>
                <a:gridCol w="273465">
                  <a:extLst>
                    <a:ext uri="{9D8B030D-6E8A-4147-A177-3AD203B41FA5}">
                      <a16:colId xmlns:a16="http://schemas.microsoft.com/office/drawing/2014/main" val="64825661"/>
                    </a:ext>
                  </a:extLst>
                </a:gridCol>
                <a:gridCol w="273465">
                  <a:extLst>
                    <a:ext uri="{9D8B030D-6E8A-4147-A177-3AD203B41FA5}">
                      <a16:colId xmlns:a16="http://schemas.microsoft.com/office/drawing/2014/main" val="2219521764"/>
                    </a:ext>
                  </a:extLst>
                </a:gridCol>
                <a:gridCol w="273465">
                  <a:extLst>
                    <a:ext uri="{9D8B030D-6E8A-4147-A177-3AD203B41FA5}">
                      <a16:colId xmlns:a16="http://schemas.microsoft.com/office/drawing/2014/main" val="3487940451"/>
                    </a:ext>
                  </a:extLst>
                </a:gridCol>
              </a:tblGrid>
              <a:tr h="209541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006094"/>
                  </a:ext>
                </a:extLst>
              </a:tr>
            </a:tbl>
          </a:graphicData>
        </a:graphic>
      </p:graphicFrame>
      <p:sp>
        <p:nvSpPr>
          <p:cNvPr id="63" name="TextBox 62">
            <a:extLst>
              <a:ext uri="{FF2B5EF4-FFF2-40B4-BE49-F238E27FC236}">
                <a16:creationId xmlns:a16="http://schemas.microsoft.com/office/drawing/2014/main" id="{9FD5F4D3-05BA-27DE-8BC8-3F09C00A5534}"/>
              </a:ext>
            </a:extLst>
          </p:cNvPr>
          <p:cNvSpPr txBox="1"/>
          <p:nvPr/>
        </p:nvSpPr>
        <p:spPr>
          <a:xfrm>
            <a:off x="1019925" y="5750133"/>
            <a:ext cx="250390" cy="26161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/>
              <a:t>c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5260CA5-42A8-D77F-B2B9-1A078E132EE9}"/>
              </a:ext>
            </a:extLst>
          </p:cNvPr>
          <p:cNvSpPr txBox="1"/>
          <p:nvPr/>
        </p:nvSpPr>
        <p:spPr>
          <a:xfrm>
            <a:off x="3211599" y="5768517"/>
            <a:ext cx="263214" cy="26161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/>
              <a:t>b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2E0A291-8CA9-F2FE-E1BB-230E806B68CA}"/>
              </a:ext>
            </a:extLst>
          </p:cNvPr>
          <p:cNvSpPr txBox="1"/>
          <p:nvPr/>
        </p:nvSpPr>
        <p:spPr>
          <a:xfrm>
            <a:off x="1846136" y="5759639"/>
            <a:ext cx="263214" cy="26161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/>
              <a:t>a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C4702E9-4687-E231-A739-5B9BA15212CD}"/>
              </a:ext>
            </a:extLst>
          </p:cNvPr>
          <p:cNvSpPr txBox="1"/>
          <p:nvPr/>
        </p:nvSpPr>
        <p:spPr>
          <a:xfrm>
            <a:off x="2396926" y="5750133"/>
            <a:ext cx="247184" cy="26161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/>
              <a:t>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DBD6C7C-A9A4-CEB0-1BF2-E201C12AC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427248"/>
            <a:ext cx="4099234" cy="84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1. We can develop a version of Dijkstra’s algorithm that solves the problem in time O(min{m log n, 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})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D353D1-F186-6079-135B-21C9ECFFC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059069"/>
            <a:ext cx="1213503" cy="342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Discussion.</a:t>
            </a:r>
            <a:endParaRPr lang="en-US" altLang="en-US" sz="16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45D8618-7CEB-49F5-22B4-F826F444F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742" y="1703892"/>
            <a:ext cx="4475357" cy="133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On a weighted graph of n vertices and m edges </a:t>
            </a:r>
            <a:r>
              <a:rPr lang="en-US" altLang="en-US" sz="1600" dirty="0">
                <a:solidFill>
                  <a:srgbClr val="FF0000"/>
                </a:solidFill>
              </a:rPr>
              <a:t>in which all edge weights are non-negative</a:t>
            </a:r>
            <a:r>
              <a:rPr lang="en-US" altLang="en-US" sz="1600" dirty="0"/>
              <a:t>, Dijkstra’s algorithm solves the shortest path problem in time O(m log n) or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). 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919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81" name="Rectangle 3">
            <a:extLst>
              <a:ext uri="{FF2B5EF4-FFF2-40B4-BE49-F238E27FC236}">
                <a16:creationId xmlns:a16="http://schemas.microsoft.com/office/drawing/2014/main" id="{36657BC8-52AC-470D-9C86-034B95DCC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059069"/>
            <a:ext cx="1213503" cy="342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Discussion.</a:t>
            </a:r>
            <a:endParaRPr lang="en-US" altLang="en-US" sz="16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98D97FC-F7BE-DCC9-6BEB-011D09480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427248"/>
            <a:ext cx="4089708" cy="60636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4. Dijkstra can be incorrect if there are  </a:t>
            </a:r>
          </a:p>
          <a:p>
            <a:pPr marL="0" indent="0">
              <a:buNone/>
            </a:pPr>
            <a:r>
              <a:rPr lang="en-US" altLang="en-US" sz="1600" dirty="0"/>
              <a:t>    negative edges.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CCB0891-AA5F-D3F0-C617-31945CC7C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24BD49-7EFD-3D9B-3671-D55CE7B39BDA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87B441-BD45-FF80-A984-86F3C3823AAB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>
            <a:extLst>
              <a:ext uri="{FF2B5EF4-FFF2-40B4-BE49-F238E27FC236}">
                <a16:creationId xmlns:a16="http://schemas.microsoft.com/office/drawing/2014/main" id="{E3C41DCB-D71E-9338-5869-C52CA03F9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059069"/>
            <a:ext cx="1213503" cy="342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Discussion.</a:t>
            </a:r>
            <a:endParaRPr lang="en-US" altLang="en-US" sz="1600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378C057B-FF96-0416-E7AE-418532C7C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742" y="1703892"/>
            <a:ext cx="4475357" cy="133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On a weighted graph of n vertices and m edges </a:t>
            </a:r>
            <a:r>
              <a:rPr lang="en-US" altLang="en-US" sz="1600" dirty="0">
                <a:solidFill>
                  <a:srgbClr val="FF0000"/>
                </a:solidFill>
              </a:rPr>
              <a:t>in which all edge weights are non-negative</a:t>
            </a:r>
            <a:r>
              <a:rPr lang="en-US" altLang="en-US" sz="1600" dirty="0"/>
              <a:t>, Dijkstra’s algorithm solves the shortest path problem in time O(m log n) or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). 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141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C4BE6-21F6-3F95-FD19-F183AAF80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87B3EFEF-95DB-1F78-1034-B31543E31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2F2A1A3A-FCBC-C953-626E-AF1925D73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70DDBAD-D237-5041-24D1-BBE50B56C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81" name="Rectangle 3">
            <a:extLst>
              <a:ext uri="{FF2B5EF4-FFF2-40B4-BE49-F238E27FC236}">
                <a16:creationId xmlns:a16="http://schemas.microsoft.com/office/drawing/2014/main" id="{19E499AD-D080-A851-BA41-85E38143B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059069"/>
            <a:ext cx="1213503" cy="342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Discussion.</a:t>
            </a:r>
            <a:endParaRPr lang="en-US" altLang="en-US" sz="16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AEE9556-BAED-87C7-BFF1-54E570506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427248"/>
            <a:ext cx="4089708" cy="60636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4. Dijkstra can be incorrect if there are  </a:t>
            </a:r>
          </a:p>
          <a:p>
            <a:pPr marL="0" indent="0">
              <a:buNone/>
            </a:pPr>
            <a:r>
              <a:rPr lang="en-US" altLang="en-US" sz="1600" dirty="0"/>
              <a:t>    negative edges.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871E291-3B07-C0C7-CB9E-66937C468A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A1649E-FD2E-1CD7-6CDE-5B14504A8826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4C71E9A-4579-870B-1886-4B7491D03767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">
            <a:extLst>
              <a:ext uri="{FF2B5EF4-FFF2-40B4-BE49-F238E27FC236}">
                <a16:creationId xmlns:a16="http://schemas.microsoft.com/office/drawing/2014/main" id="{0004FA4D-2EC3-03CE-2682-50C1E275A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742" y="1703892"/>
            <a:ext cx="4475357" cy="133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On a weighted graph of n vertices and m edges </a:t>
            </a:r>
            <a:r>
              <a:rPr lang="en-US" altLang="en-US" sz="1600" dirty="0">
                <a:solidFill>
                  <a:srgbClr val="FF0000"/>
                </a:solidFill>
              </a:rPr>
              <a:t>in which all edge weights are non-negative</a:t>
            </a:r>
            <a:r>
              <a:rPr lang="en-US" altLang="en-US" sz="1600" dirty="0"/>
              <a:t>, Dijkstra’s algorithm solves the shortest path problem in time O(m log n) or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). 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891DD18-6B4E-C6E4-C9D2-2F88F3AA0771}"/>
              </a:ext>
            </a:extLst>
          </p:cNvPr>
          <p:cNvGrpSpPr/>
          <p:nvPr/>
        </p:nvGrpSpPr>
        <p:grpSpPr>
          <a:xfrm>
            <a:off x="5147563" y="4064685"/>
            <a:ext cx="2667208" cy="961966"/>
            <a:chOff x="5126378" y="4497448"/>
            <a:chExt cx="2667208" cy="96196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118A2D5-B63D-BB68-65DA-AD80466F63DE}"/>
                </a:ext>
              </a:extLst>
            </p:cNvPr>
            <p:cNvSpPr/>
            <p:nvPr/>
          </p:nvSpPr>
          <p:spPr>
            <a:xfrm>
              <a:off x="5388417" y="518189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0CBFD2F-2D13-6216-278C-1A6660DA982E}"/>
                </a:ext>
              </a:extLst>
            </p:cNvPr>
            <p:cNvSpPr/>
            <p:nvPr/>
          </p:nvSpPr>
          <p:spPr>
            <a:xfrm>
              <a:off x="7455075" y="5215674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7BF8FAD-AFC1-F397-A96E-7B004639B3A3}"/>
                </a:ext>
              </a:extLst>
            </p:cNvPr>
            <p:cNvSpPr/>
            <p:nvPr/>
          </p:nvSpPr>
          <p:spPr>
            <a:xfrm>
              <a:off x="6402518" y="4747591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9F91801-B69B-98FC-7662-31702D0BB0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8058" y="4825325"/>
              <a:ext cx="911981" cy="395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06C3EC97-8A0F-727C-61BF-A58EDFF5D193}"/>
                </a:ext>
              </a:extLst>
            </p:cNvPr>
            <p:cNvCxnSpPr>
              <a:cxnSpLocks/>
            </p:cNvCxnSpPr>
            <p:nvPr/>
          </p:nvCxnSpPr>
          <p:spPr>
            <a:xfrm>
              <a:off x="6505067" y="4820231"/>
              <a:ext cx="950437" cy="4288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9FC41ED-7A74-5D19-9328-C024A47544EA}"/>
                </a:ext>
              </a:extLst>
            </p:cNvPr>
            <p:cNvCxnSpPr>
              <a:stCxn id="17" idx="6"/>
              <a:endCxn id="18" idx="2"/>
            </p:cNvCxnSpPr>
            <p:nvPr/>
          </p:nvCxnSpPr>
          <p:spPr>
            <a:xfrm>
              <a:off x="5508058" y="5237441"/>
              <a:ext cx="1947017" cy="337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31E0B31-4E79-4856-D929-1F5BF86F5FF5}"/>
                </a:ext>
              </a:extLst>
            </p:cNvPr>
            <p:cNvSpPr txBox="1"/>
            <p:nvPr/>
          </p:nvSpPr>
          <p:spPr>
            <a:xfrm>
              <a:off x="5126378" y="509894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488DBFF-FEC5-C440-001F-7C46FED32B4C}"/>
                </a:ext>
              </a:extLst>
            </p:cNvPr>
            <p:cNvSpPr txBox="1"/>
            <p:nvPr/>
          </p:nvSpPr>
          <p:spPr>
            <a:xfrm>
              <a:off x="6331533" y="4497448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v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732C31A-3F1C-5EF7-4287-43454B987831}"/>
                </a:ext>
              </a:extLst>
            </p:cNvPr>
            <p:cNvSpPr txBox="1"/>
            <p:nvPr/>
          </p:nvSpPr>
          <p:spPr>
            <a:xfrm>
              <a:off x="7557624" y="5112840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1E53F00-126B-073E-9E46-41C297E8ED0F}"/>
                </a:ext>
              </a:extLst>
            </p:cNvPr>
            <p:cNvSpPr txBox="1"/>
            <p:nvPr/>
          </p:nvSpPr>
          <p:spPr>
            <a:xfrm>
              <a:off x="6319782" y="522858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B39F05D-4B1B-A6C4-B4D2-BE1DEEF983B8}"/>
                </a:ext>
              </a:extLst>
            </p:cNvPr>
            <p:cNvSpPr txBox="1"/>
            <p:nvPr/>
          </p:nvSpPr>
          <p:spPr>
            <a:xfrm>
              <a:off x="5749164" y="4825325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EF15521-36F7-910F-583A-99954BAB3392}"/>
                </a:ext>
              </a:extLst>
            </p:cNvPr>
            <p:cNvSpPr txBox="1"/>
            <p:nvPr/>
          </p:nvSpPr>
          <p:spPr>
            <a:xfrm>
              <a:off x="6882370" y="4853549"/>
              <a:ext cx="28886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-8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86572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F8B3F-B6FE-33F4-017A-F204C7C20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652221AD-AED7-73AF-FC63-1B198F6E3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D12E626-AA9E-04FF-F104-02CB75C09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94E5F80-EB8F-0BA6-BF30-6D595C2AE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80" name="Rectangle 3">
            <a:extLst>
              <a:ext uri="{FF2B5EF4-FFF2-40B4-BE49-F238E27FC236}">
                <a16:creationId xmlns:a16="http://schemas.microsoft.com/office/drawing/2014/main" id="{D64011A5-0989-716E-7A0F-76B9C56B4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427248"/>
            <a:ext cx="4089708" cy="60636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4. Dijkstra can be incorrect if there are  </a:t>
            </a:r>
          </a:p>
          <a:p>
            <a:pPr marL="0" indent="0">
              <a:buNone/>
            </a:pPr>
            <a:r>
              <a:rPr lang="en-US" altLang="en-US" sz="1600" dirty="0"/>
              <a:t>    negative edges.</a:t>
            </a:r>
          </a:p>
        </p:txBody>
      </p:sp>
      <p:sp>
        <p:nvSpPr>
          <p:cNvPr id="81" name="Rectangle 3">
            <a:extLst>
              <a:ext uri="{FF2B5EF4-FFF2-40B4-BE49-F238E27FC236}">
                <a16:creationId xmlns:a16="http://schemas.microsoft.com/office/drawing/2014/main" id="{312FA605-3A4B-A5C9-084F-36F9A26E7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059069"/>
            <a:ext cx="1213503" cy="342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Discussion.</a:t>
            </a:r>
            <a:endParaRPr lang="en-US" altLang="en-US" sz="16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B19BCB9-9130-7239-83CE-B4DAB8E5D0FA}"/>
              </a:ext>
            </a:extLst>
          </p:cNvPr>
          <p:cNvGrpSpPr/>
          <p:nvPr/>
        </p:nvGrpSpPr>
        <p:grpSpPr>
          <a:xfrm>
            <a:off x="5147563" y="4064685"/>
            <a:ext cx="2667208" cy="961966"/>
            <a:chOff x="5126378" y="4497448"/>
            <a:chExt cx="2667208" cy="961966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2CB328D3-E65C-2256-9B51-3056AB56E411}"/>
                </a:ext>
              </a:extLst>
            </p:cNvPr>
            <p:cNvSpPr/>
            <p:nvPr/>
          </p:nvSpPr>
          <p:spPr>
            <a:xfrm>
              <a:off x="5388417" y="518189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902DBE3-F6B0-5A0B-9867-39F7B7059019}"/>
                </a:ext>
              </a:extLst>
            </p:cNvPr>
            <p:cNvSpPr/>
            <p:nvPr/>
          </p:nvSpPr>
          <p:spPr>
            <a:xfrm>
              <a:off x="7455075" y="5215674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B3E3CEC-C1A5-0377-25A5-4D23AA764817}"/>
                </a:ext>
              </a:extLst>
            </p:cNvPr>
            <p:cNvSpPr/>
            <p:nvPr/>
          </p:nvSpPr>
          <p:spPr>
            <a:xfrm>
              <a:off x="6402518" y="4747591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9D40AE28-1F26-BF2B-4CD8-62B5CBE53C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8058" y="4825325"/>
              <a:ext cx="911981" cy="395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A9C5E6BE-E529-1CDB-FB03-B702A505913D}"/>
                </a:ext>
              </a:extLst>
            </p:cNvPr>
            <p:cNvCxnSpPr>
              <a:cxnSpLocks/>
            </p:cNvCxnSpPr>
            <p:nvPr/>
          </p:nvCxnSpPr>
          <p:spPr>
            <a:xfrm>
              <a:off x="6505067" y="4820231"/>
              <a:ext cx="950437" cy="4288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D3420D80-A7A2-0516-F6C3-06050E190433}"/>
                </a:ext>
              </a:extLst>
            </p:cNvPr>
            <p:cNvCxnSpPr>
              <a:stCxn id="2" idx="6"/>
              <a:endCxn id="13" idx="2"/>
            </p:cNvCxnSpPr>
            <p:nvPr/>
          </p:nvCxnSpPr>
          <p:spPr>
            <a:xfrm>
              <a:off x="5508058" y="5237441"/>
              <a:ext cx="1947017" cy="337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D84E4F9-00C9-D25D-7839-B4B6897D3241}"/>
                </a:ext>
              </a:extLst>
            </p:cNvPr>
            <p:cNvSpPr txBox="1"/>
            <p:nvPr/>
          </p:nvSpPr>
          <p:spPr>
            <a:xfrm>
              <a:off x="5126378" y="509894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1C895BA-F06F-82CE-DEA8-A2145DE99263}"/>
                </a:ext>
              </a:extLst>
            </p:cNvPr>
            <p:cNvSpPr txBox="1"/>
            <p:nvPr/>
          </p:nvSpPr>
          <p:spPr>
            <a:xfrm>
              <a:off x="6331533" y="4497448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v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7CE3288-4C4D-D263-B1B2-3869A2A1AFD7}"/>
                </a:ext>
              </a:extLst>
            </p:cNvPr>
            <p:cNvSpPr txBox="1"/>
            <p:nvPr/>
          </p:nvSpPr>
          <p:spPr>
            <a:xfrm>
              <a:off x="7557624" y="5112840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3945471-F769-0A17-6A6C-0A9068E05635}"/>
                </a:ext>
              </a:extLst>
            </p:cNvPr>
            <p:cNvSpPr txBox="1"/>
            <p:nvPr/>
          </p:nvSpPr>
          <p:spPr>
            <a:xfrm>
              <a:off x="6319782" y="522858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F91F50-A028-08B0-B280-8FDC4D772239}"/>
                </a:ext>
              </a:extLst>
            </p:cNvPr>
            <p:cNvSpPr txBox="1"/>
            <p:nvPr/>
          </p:nvSpPr>
          <p:spPr>
            <a:xfrm>
              <a:off x="5749164" y="4825325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695C607-8F1F-254D-9C2A-F971F3D00B06}"/>
                </a:ext>
              </a:extLst>
            </p:cNvPr>
            <p:cNvSpPr txBox="1"/>
            <p:nvPr/>
          </p:nvSpPr>
          <p:spPr>
            <a:xfrm>
              <a:off x="6882370" y="4853549"/>
              <a:ext cx="28886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-8</a:t>
              </a:r>
            </a:p>
          </p:txBody>
        </p: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6519DA04-C444-4622-6299-2E59F4ACF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8EAAE4-BDC5-C34B-A822-DB8977ACE78E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5190CD-063B-8ADA-ED5C-7CF7089F431E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>
            <a:extLst>
              <a:ext uri="{FF2B5EF4-FFF2-40B4-BE49-F238E27FC236}">
                <a16:creationId xmlns:a16="http://schemas.microsoft.com/office/drawing/2014/main" id="{7E3F1500-B6C1-4149-CA46-4C84407DCD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742" y="1703892"/>
            <a:ext cx="4475357" cy="133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On a weighted graph of n vertices and m edges </a:t>
            </a:r>
            <a:r>
              <a:rPr lang="en-US" altLang="en-US" sz="1600" dirty="0">
                <a:solidFill>
                  <a:srgbClr val="FF0000"/>
                </a:solidFill>
              </a:rPr>
              <a:t>in which all edge weights are non-negative</a:t>
            </a:r>
            <a:r>
              <a:rPr lang="en-US" altLang="en-US" sz="1600" dirty="0"/>
              <a:t>, Dijkstra’s algorithm solves the shortest path problem in time O(m log n) or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). 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967CC338-6BED-7DC9-B7DA-E9887776B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0248" y="5140830"/>
            <a:ext cx="4382422" cy="589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Dijkstra would return the single arc [s, t] as the shortest path from s to t.</a:t>
            </a:r>
          </a:p>
        </p:txBody>
      </p:sp>
    </p:spTree>
    <p:extLst>
      <p:ext uri="{BB962C8B-B14F-4D97-AF65-F5344CB8AC3E}">
        <p14:creationId xmlns:p14="http://schemas.microsoft.com/office/powerpoint/2010/main" val="4741670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333455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Problem.</a:t>
            </a:r>
            <a:r>
              <a:rPr lang="en-US" altLang="en-US" sz="1400" dirty="0"/>
              <a:t> Given a weighted graph G and vertices s and t, find a shortest path from s to t.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80" name="Rectangle 3">
            <a:extLst>
              <a:ext uri="{FF2B5EF4-FFF2-40B4-BE49-F238E27FC236}">
                <a16:creationId xmlns:a16="http://schemas.microsoft.com/office/drawing/2014/main" id="{FF8B728F-FE30-455F-B612-9C03057C2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427248"/>
            <a:ext cx="4089708" cy="60636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4. Dijkstra can be incorrect if there are  </a:t>
            </a:r>
          </a:p>
          <a:p>
            <a:pPr marL="0" indent="0">
              <a:buNone/>
            </a:pPr>
            <a:r>
              <a:rPr lang="en-US" altLang="en-US" sz="1600" dirty="0"/>
              <a:t>    negative edges.</a:t>
            </a:r>
          </a:p>
        </p:txBody>
      </p:sp>
      <p:sp>
        <p:nvSpPr>
          <p:cNvPr id="81" name="Rectangle 3">
            <a:extLst>
              <a:ext uri="{FF2B5EF4-FFF2-40B4-BE49-F238E27FC236}">
                <a16:creationId xmlns:a16="http://schemas.microsoft.com/office/drawing/2014/main" id="{36657BC8-52AC-470D-9C86-034B95DCC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555" y="3059069"/>
            <a:ext cx="1213503" cy="342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Discussion.</a:t>
            </a:r>
            <a:endParaRPr lang="en-US" altLang="en-US" sz="16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8D58073-974D-4AF0-A234-6E3E653759C0}"/>
              </a:ext>
            </a:extLst>
          </p:cNvPr>
          <p:cNvGrpSpPr/>
          <p:nvPr/>
        </p:nvGrpSpPr>
        <p:grpSpPr>
          <a:xfrm>
            <a:off x="5147563" y="4064685"/>
            <a:ext cx="2667208" cy="961966"/>
            <a:chOff x="5126378" y="4497448"/>
            <a:chExt cx="2667208" cy="961966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732EADD8-C850-4223-962D-46F4897B7863}"/>
                </a:ext>
              </a:extLst>
            </p:cNvPr>
            <p:cNvSpPr/>
            <p:nvPr/>
          </p:nvSpPr>
          <p:spPr>
            <a:xfrm>
              <a:off x="5388417" y="5181893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1370719-364F-42D4-94D3-066532A38E1A}"/>
                </a:ext>
              </a:extLst>
            </p:cNvPr>
            <p:cNvSpPr/>
            <p:nvPr/>
          </p:nvSpPr>
          <p:spPr>
            <a:xfrm>
              <a:off x="7455075" y="5215674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D76E106-1DDA-4A00-AF57-965A0006FC63}"/>
                </a:ext>
              </a:extLst>
            </p:cNvPr>
            <p:cNvSpPr/>
            <p:nvPr/>
          </p:nvSpPr>
          <p:spPr>
            <a:xfrm>
              <a:off x="6402518" y="4747591"/>
              <a:ext cx="119641" cy="1110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E3B7F653-B390-47F4-A5C2-F3AEE67E20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8058" y="4825325"/>
              <a:ext cx="911981" cy="395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F0E179DC-2964-4687-8F1E-CEFD37E3561B}"/>
                </a:ext>
              </a:extLst>
            </p:cNvPr>
            <p:cNvCxnSpPr>
              <a:cxnSpLocks/>
            </p:cNvCxnSpPr>
            <p:nvPr/>
          </p:nvCxnSpPr>
          <p:spPr>
            <a:xfrm>
              <a:off x="6505067" y="4820231"/>
              <a:ext cx="950437" cy="4288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B5AD337-6657-485E-AA55-548E0DBE6C48}"/>
                </a:ext>
              </a:extLst>
            </p:cNvPr>
            <p:cNvCxnSpPr>
              <a:stCxn id="2" idx="6"/>
              <a:endCxn id="13" idx="2"/>
            </p:cNvCxnSpPr>
            <p:nvPr/>
          </p:nvCxnSpPr>
          <p:spPr>
            <a:xfrm>
              <a:off x="5508058" y="5237441"/>
              <a:ext cx="1947017" cy="337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784C35-624D-4DFB-882E-B6637514CBFB}"/>
                </a:ext>
              </a:extLst>
            </p:cNvPr>
            <p:cNvSpPr txBox="1"/>
            <p:nvPr/>
          </p:nvSpPr>
          <p:spPr>
            <a:xfrm>
              <a:off x="5126378" y="509894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AEE3002-EC51-4B28-964A-F2E90B1B8B53}"/>
                </a:ext>
              </a:extLst>
            </p:cNvPr>
            <p:cNvSpPr txBox="1"/>
            <p:nvPr/>
          </p:nvSpPr>
          <p:spPr>
            <a:xfrm>
              <a:off x="6331533" y="4497448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v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7A71140-5114-4C71-ABDF-EE1CAD9D9C88}"/>
                </a:ext>
              </a:extLst>
            </p:cNvPr>
            <p:cNvSpPr txBox="1"/>
            <p:nvPr/>
          </p:nvSpPr>
          <p:spPr>
            <a:xfrm>
              <a:off x="7557624" y="5112840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D3D6498-81CB-404B-9823-2C4BE15100A7}"/>
                </a:ext>
              </a:extLst>
            </p:cNvPr>
            <p:cNvSpPr txBox="1"/>
            <p:nvPr/>
          </p:nvSpPr>
          <p:spPr>
            <a:xfrm>
              <a:off x="6319782" y="5228582"/>
              <a:ext cx="2471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9CEE2A6-8CB0-4466-A778-B931BB6C4EEB}"/>
                </a:ext>
              </a:extLst>
            </p:cNvPr>
            <p:cNvSpPr txBox="1"/>
            <p:nvPr/>
          </p:nvSpPr>
          <p:spPr>
            <a:xfrm>
              <a:off x="5749164" y="4825325"/>
              <a:ext cx="3097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10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FC90023-D78E-4AA3-BC04-C50250AF16FC}"/>
                </a:ext>
              </a:extLst>
            </p:cNvPr>
            <p:cNvSpPr txBox="1"/>
            <p:nvPr/>
          </p:nvSpPr>
          <p:spPr>
            <a:xfrm>
              <a:off x="6882370" y="4853549"/>
              <a:ext cx="28886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-8</a:t>
              </a:r>
            </a:p>
          </p:txBody>
        </p:sp>
      </p:grpSp>
      <p:sp>
        <p:nvSpPr>
          <p:cNvPr id="28" name="Rectangle 3">
            <a:extLst>
              <a:ext uri="{FF2B5EF4-FFF2-40B4-BE49-F238E27FC236}">
                <a16:creationId xmlns:a16="http://schemas.microsoft.com/office/drawing/2014/main" id="{23854C81-9249-45C4-B46E-01CB8547E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0248" y="5945674"/>
            <a:ext cx="4382422" cy="6063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Can we solve the shortest path problem when the graph has negative edges?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CEACB75-D035-5EEB-AF99-C8A31AA11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12" y="1735106"/>
            <a:ext cx="3236702" cy="4484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Dijkstra(G, s, t)</a:t>
            </a:r>
          </a:p>
          <a:p>
            <a:pPr marL="0" indent="0">
              <a:buNone/>
            </a:pPr>
            <a:r>
              <a:rPr lang="en-US" altLang="en-US" sz="1200" dirty="0"/>
              <a:t>1. for (v=1; </a:t>
            </a:r>
            <a:r>
              <a:rPr lang="en-US" altLang="en-US" sz="1200" dirty="0" err="1"/>
              <a:t>v≤n</a:t>
            </a:r>
            <a:r>
              <a:rPr lang="en-US" altLang="en-US" sz="1200" dirty="0"/>
              <a:t>; v++) status[v] = unseen;</a:t>
            </a:r>
          </a:p>
          <a:p>
            <a:pPr marL="0" indent="0">
              <a:buNone/>
            </a:pPr>
            <a:r>
              <a:rPr lang="en-US" altLang="en-US" sz="1200" dirty="0"/>
              <a:t>2. status[s] = in-tree;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[s] = 0; </a:t>
            </a:r>
            <a:r>
              <a:rPr lang="en-US" altLang="en-US" sz="1200" dirty="0">
                <a:solidFill>
                  <a:srgbClr val="FF0000"/>
                </a:solidFill>
              </a:rPr>
              <a:t>H = </a:t>
            </a:r>
            <a:r>
              <a:rPr lang="el-GR" altLang="en-US" sz="1200" dirty="0">
                <a:solidFill>
                  <a:srgbClr val="FF0000"/>
                </a:solidFill>
              </a:rPr>
              <a:t>Φ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3. for (each edge [s, w])</a:t>
            </a:r>
          </a:p>
          <a:p>
            <a:pPr marL="0" indent="0">
              <a:buNone/>
            </a:pPr>
            <a:r>
              <a:rPr lang="en-US" altLang="en-US" sz="1200" dirty="0"/>
              <a:t>      status[w] = fringe; dad[w] = s;</a:t>
            </a:r>
          </a:p>
          <a:p>
            <a:pPr marL="0" indent="0">
              <a:buNone/>
            </a:pPr>
            <a:r>
              <a:rPr lang="en-US" altLang="en-US" sz="1200" dirty="0"/>
              <a:t>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(s, w); </a:t>
            </a:r>
            <a:r>
              <a:rPr lang="en-US" altLang="en-US" sz="1200" dirty="0">
                <a:solidFill>
                  <a:srgbClr val="FF0000"/>
                </a:solidFill>
              </a:rPr>
              <a:t>Insert(H, w); </a:t>
            </a:r>
          </a:p>
          <a:p>
            <a:pPr marL="0" indent="0">
              <a:buNone/>
            </a:pPr>
            <a:r>
              <a:rPr lang="en-US" altLang="en-US" sz="1200" dirty="0"/>
              <a:t>4. While (there are fringes)</a:t>
            </a:r>
          </a:p>
          <a:p>
            <a:pPr marL="0" indent="0">
              <a:buNone/>
            </a:pPr>
            <a:r>
              <a:rPr lang="en-US" altLang="en-US" sz="1200" dirty="0"/>
              <a:t>4.1   v = min-weight fringe; </a:t>
            </a:r>
            <a:r>
              <a:rPr lang="en-US" altLang="en-US" sz="1200" dirty="0" err="1">
                <a:solidFill>
                  <a:srgbClr val="FF0000"/>
                </a:solidFill>
              </a:rPr>
              <a:t>RetrieveMin</a:t>
            </a:r>
            <a:r>
              <a:rPr lang="en-US" altLang="en-US" sz="1200" dirty="0">
                <a:solidFill>
                  <a:srgbClr val="FF0000"/>
                </a:solidFill>
              </a:rPr>
              <a:t>(H)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4.2   status[v] = in-tree;</a:t>
            </a:r>
          </a:p>
          <a:p>
            <a:pPr marL="0" indent="0">
              <a:buNone/>
            </a:pPr>
            <a:r>
              <a:rPr lang="en-US" altLang="en-US" sz="1200" dirty="0"/>
              <a:t>4.3   for (each edge [v, w])</a:t>
            </a:r>
          </a:p>
          <a:p>
            <a:pPr marL="0" indent="0">
              <a:buNone/>
            </a:pPr>
            <a:r>
              <a:rPr lang="en-US" altLang="en-US" sz="1200" dirty="0"/>
              <a:t>4.3.1   if (status[w] == unseen)</a:t>
            </a:r>
          </a:p>
          <a:p>
            <a:pPr marL="0" indent="0">
              <a:buNone/>
            </a:pPr>
            <a:r>
              <a:rPr lang="en-US" altLang="en-US" sz="1200" dirty="0"/>
              <a:t>             status[w] = fringe; dad[w] = v;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 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Insert(H, w)</a:t>
            </a:r>
            <a:r>
              <a:rPr lang="en-US" altLang="en-US" sz="1200" dirty="0"/>
              <a:t>;</a:t>
            </a:r>
          </a:p>
          <a:p>
            <a:pPr marL="0" indent="0">
              <a:buNone/>
            </a:pPr>
            <a:r>
              <a:rPr lang="en-US" altLang="en-US" sz="1200" dirty="0"/>
              <a:t>4.3.2   else if (status[w] == fringe) &amp;</a:t>
            </a:r>
          </a:p>
          <a:p>
            <a:pPr marL="0" indent="0">
              <a:buNone/>
            </a:pPr>
            <a:r>
              <a:rPr lang="en-US" altLang="en-US" sz="1200" dirty="0"/>
              <a:t>            (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&gt;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w))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>
                <a:solidFill>
                  <a:srgbClr val="FF0000"/>
                </a:solidFill>
              </a:rPr>
              <a:t>Delete(H, w)</a:t>
            </a:r>
            <a:r>
              <a:rPr lang="en-US" altLang="en-US" sz="1200" dirty="0"/>
              <a:t>;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dad[w] = v;</a:t>
            </a:r>
          </a:p>
          <a:p>
            <a:pPr marL="0" indent="0">
              <a:buNone/>
            </a:pPr>
            <a:r>
              <a:rPr lang="en-US" altLang="en-US" sz="1200" dirty="0"/>
              <a:t>            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[w] = </a:t>
            </a:r>
            <a:r>
              <a:rPr lang="en-US" altLang="en-US" sz="1200" dirty="0" err="1"/>
              <a:t>dist</a:t>
            </a:r>
            <a:r>
              <a:rPr lang="en-US" altLang="en-US" sz="1200" dirty="0"/>
              <a:t>[v] + </a:t>
            </a:r>
            <a:r>
              <a:rPr lang="en-US" altLang="en-US" sz="1200" dirty="0" err="1"/>
              <a:t>wt</a:t>
            </a:r>
            <a:r>
              <a:rPr lang="en-US" altLang="en-US" sz="1200" dirty="0"/>
              <a:t>(v, w);</a:t>
            </a:r>
          </a:p>
          <a:p>
            <a:pPr marL="0" indent="0">
              <a:buNone/>
            </a:pPr>
            <a:r>
              <a:rPr lang="en-US" sz="1200" dirty="0"/>
              <a:t>             </a:t>
            </a:r>
            <a:r>
              <a:rPr lang="en-US" sz="1200" dirty="0">
                <a:solidFill>
                  <a:srgbClr val="FF0000"/>
                </a:solidFill>
              </a:rPr>
              <a:t>Insert(H, w)</a:t>
            </a:r>
            <a:r>
              <a:rPr lang="en-US" sz="1200" dirty="0"/>
              <a:t>;</a:t>
            </a:r>
            <a:endParaRPr lang="en-US" altLang="en-US" sz="1200" dirty="0"/>
          </a:p>
          <a:p>
            <a:pPr marL="0" indent="0">
              <a:buNone/>
            </a:pPr>
            <a:r>
              <a:rPr lang="en-US" altLang="en-US" sz="1200" dirty="0"/>
              <a:t>5. The array dad[1..n] gives the path from s.     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703DEC-23B1-58B5-E365-02EB9DD5F392}"/>
              </a:ext>
            </a:extLst>
          </p:cNvPr>
          <p:cNvSpPr txBox="1"/>
          <p:nvPr/>
        </p:nvSpPr>
        <p:spPr>
          <a:xfrm>
            <a:off x="714087" y="6219825"/>
            <a:ext cx="2850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Time = </a:t>
            </a:r>
            <a:r>
              <a:rPr lang="en-US" sz="1200" dirty="0"/>
              <a:t>O(n</a:t>
            </a:r>
            <a:r>
              <a:rPr lang="en-US" sz="1200" baseline="30000" dirty="0"/>
              <a:t>2</a:t>
            </a:r>
            <a:r>
              <a:rPr lang="en-US" sz="1200" dirty="0"/>
              <a:t>) (without the red part)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O(m log n) (with the read part)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01846A-68FB-56A6-86D2-5DAA7C839CFC}"/>
              </a:ext>
            </a:extLst>
          </p:cNvPr>
          <p:cNvCxnSpPr>
            <a:cxnSpLocks/>
          </p:cNvCxnSpPr>
          <p:nvPr/>
        </p:nvCxnSpPr>
        <p:spPr>
          <a:xfrm>
            <a:off x="1450827" y="3429000"/>
            <a:ext cx="1235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>
            <a:extLst>
              <a:ext uri="{FF2B5EF4-FFF2-40B4-BE49-F238E27FC236}">
                <a16:creationId xmlns:a16="http://schemas.microsoft.com/office/drawing/2014/main" id="{BEC0F123-D791-E77D-77CE-ED04FBBA8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742" y="1703892"/>
            <a:ext cx="4475357" cy="133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Theorem.</a:t>
            </a:r>
            <a:r>
              <a:rPr lang="en-US" altLang="en-US" sz="1600" dirty="0"/>
              <a:t> On a weighted graph of n vertices and m edges </a:t>
            </a:r>
            <a:r>
              <a:rPr lang="en-US" altLang="en-US" sz="1600" dirty="0">
                <a:solidFill>
                  <a:srgbClr val="FF0000"/>
                </a:solidFill>
              </a:rPr>
              <a:t>in which all edge weights are non-negative</a:t>
            </a:r>
            <a:r>
              <a:rPr lang="en-US" altLang="en-US" sz="1600" dirty="0"/>
              <a:t>, Dijkstra’s algorithm solves the shortest path problem in time O(m log n) or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). 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BE85E4F0-7934-614A-2340-DC3ADFD58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0248" y="5140830"/>
            <a:ext cx="4382422" cy="589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Dijkstra would return the single arc [s, t] as the shortest path from s to t.</a:t>
            </a:r>
          </a:p>
        </p:txBody>
      </p:sp>
    </p:spTree>
    <p:extLst>
      <p:ext uri="{BB962C8B-B14F-4D97-AF65-F5344CB8AC3E}">
        <p14:creationId xmlns:p14="http://schemas.microsoft.com/office/powerpoint/2010/main" val="13663960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33455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</p:spTree>
    <p:extLst>
      <p:ext uri="{BB962C8B-B14F-4D97-AF65-F5344CB8AC3E}">
        <p14:creationId xmlns:p14="http://schemas.microsoft.com/office/powerpoint/2010/main" val="19644543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33455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B1F707C7-5019-4751-B408-20D0F0559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4" y="1922308"/>
            <a:ext cx="3893965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Does the problem always make sense?</a:t>
            </a:r>
          </a:p>
        </p:txBody>
      </p:sp>
    </p:spTree>
    <p:extLst>
      <p:ext uri="{BB962C8B-B14F-4D97-AF65-F5344CB8AC3E}">
        <p14:creationId xmlns:p14="http://schemas.microsoft.com/office/powerpoint/2010/main" val="29199202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33455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B1F707C7-5019-4751-B408-20D0F0559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4" y="1922308"/>
            <a:ext cx="3893965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Does the problem always make sense?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0E99D93-DFE8-48D4-BAC9-EA2901C83478}"/>
              </a:ext>
            </a:extLst>
          </p:cNvPr>
          <p:cNvGrpSpPr/>
          <p:nvPr/>
        </p:nvGrpSpPr>
        <p:grpSpPr>
          <a:xfrm>
            <a:off x="855587" y="2982627"/>
            <a:ext cx="3158914" cy="1575374"/>
            <a:chOff x="734354" y="4092192"/>
            <a:chExt cx="3158914" cy="157537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B2C515D-75C4-4C74-A789-0D1DB98BD423}"/>
                </a:ext>
              </a:extLst>
            </p:cNvPr>
            <p:cNvSpPr/>
            <p:nvPr/>
          </p:nvSpPr>
          <p:spPr>
            <a:xfrm>
              <a:off x="734354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200E13A-E06F-41D7-9C8A-65A2D6A7B3C1}"/>
                </a:ext>
              </a:extLst>
            </p:cNvPr>
            <p:cNvSpPr/>
            <p:nvPr/>
          </p:nvSpPr>
          <p:spPr>
            <a:xfrm>
              <a:off x="1568573" y="5318333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9773B62B-2EC3-4FA9-8B0F-A12ECD5130A2}"/>
                </a:ext>
              </a:extLst>
            </p:cNvPr>
            <p:cNvSpPr/>
            <p:nvPr/>
          </p:nvSpPr>
          <p:spPr>
            <a:xfrm>
              <a:off x="2221974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9B11820-3CF5-44A8-A6E5-82F46442E5DD}"/>
                </a:ext>
              </a:extLst>
            </p:cNvPr>
            <p:cNvSpPr/>
            <p:nvPr/>
          </p:nvSpPr>
          <p:spPr>
            <a:xfrm>
              <a:off x="2907415" y="5318333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914E3AD-5FDF-4C8B-9346-3243445BB95A}"/>
                </a:ext>
              </a:extLst>
            </p:cNvPr>
            <p:cNvSpPr/>
            <p:nvPr/>
          </p:nvSpPr>
          <p:spPr>
            <a:xfrm>
              <a:off x="3628349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13EBD62C-0AEE-499A-9029-106240E1DF44}"/>
                </a:ext>
              </a:extLst>
            </p:cNvPr>
            <p:cNvSpPr/>
            <p:nvPr/>
          </p:nvSpPr>
          <p:spPr>
            <a:xfrm>
              <a:off x="2907415" y="4179718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4D8DB7F-C382-4719-8A33-7162DB1D76BE}"/>
                </a:ext>
              </a:extLst>
            </p:cNvPr>
            <p:cNvSpPr/>
            <p:nvPr/>
          </p:nvSpPr>
          <p:spPr>
            <a:xfrm>
              <a:off x="1568573" y="4179718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921D6E1-E3D7-4426-97F3-BD8157F16B21}"/>
                </a:ext>
              </a:extLst>
            </p:cNvPr>
            <p:cNvCxnSpPr>
              <a:stCxn id="4" idx="7"/>
              <a:endCxn id="49" idx="3"/>
            </p:cNvCxnSpPr>
            <p:nvPr/>
          </p:nvCxnSpPr>
          <p:spPr>
            <a:xfrm flipV="1">
              <a:off x="960477" y="4405841"/>
              <a:ext cx="646892" cy="3886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96DC5DC-9B24-4104-B39B-55C23177EDE8}"/>
                </a:ext>
              </a:extLst>
            </p:cNvPr>
            <p:cNvCxnSpPr>
              <a:cxnSpLocks/>
              <a:stCxn id="4" idx="5"/>
            </p:cNvCxnSpPr>
            <p:nvPr/>
          </p:nvCxnSpPr>
          <p:spPr>
            <a:xfrm>
              <a:off x="960477" y="4981857"/>
              <a:ext cx="617299" cy="4070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E5ABE7C-1341-4BCD-8D81-84FD20806406}"/>
                </a:ext>
              </a:extLst>
            </p:cNvPr>
            <p:cNvCxnSpPr>
              <a:cxnSpLocks/>
              <a:stCxn id="45" idx="7"/>
            </p:cNvCxnSpPr>
            <p:nvPr/>
          </p:nvCxnSpPr>
          <p:spPr>
            <a:xfrm flipV="1">
              <a:off x="2448097" y="4405501"/>
              <a:ext cx="479997" cy="3890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87BAB4A-4986-4EE2-B85F-599442ED87C0}"/>
                </a:ext>
              </a:extLst>
            </p:cNvPr>
            <p:cNvCxnSpPr>
              <a:cxnSpLocks/>
              <a:stCxn id="46" idx="0"/>
            </p:cNvCxnSpPr>
            <p:nvPr/>
          </p:nvCxnSpPr>
          <p:spPr>
            <a:xfrm flipV="1">
              <a:off x="3039875" y="4435289"/>
              <a:ext cx="0" cy="8830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E70741B-CAA1-45BD-8104-222DDA8633BC}"/>
                </a:ext>
              </a:extLst>
            </p:cNvPr>
            <p:cNvCxnSpPr>
              <a:cxnSpLocks/>
              <a:endCxn id="47" idx="1"/>
            </p:cNvCxnSpPr>
            <p:nvPr/>
          </p:nvCxnSpPr>
          <p:spPr>
            <a:xfrm>
              <a:off x="3144586" y="4384985"/>
              <a:ext cx="522559" cy="4095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C6C8ABB-1703-47C8-AC71-66E99B6CF3C3}"/>
                </a:ext>
              </a:extLst>
            </p:cNvPr>
            <p:cNvCxnSpPr>
              <a:cxnSpLocks/>
              <a:stCxn id="46" idx="7"/>
              <a:endCxn id="47" idx="3"/>
            </p:cNvCxnSpPr>
            <p:nvPr/>
          </p:nvCxnSpPr>
          <p:spPr>
            <a:xfrm flipV="1">
              <a:off x="3133538" y="4981857"/>
              <a:ext cx="533607" cy="375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EFDA5D3-5EC7-4112-B45A-785B606F3FC9}"/>
                </a:ext>
              </a:extLst>
            </p:cNvPr>
            <p:cNvCxnSpPr>
              <a:cxnSpLocks/>
              <a:stCxn id="36" idx="6"/>
            </p:cNvCxnSpPr>
            <p:nvPr/>
          </p:nvCxnSpPr>
          <p:spPr>
            <a:xfrm>
              <a:off x="1833492" y="5450793"/>
              <a:ext cx="1072241" cy="13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76E4D8A-3CC2-47A2-A08B-B305C0D558F3}"/>
                </a:ext>
              </a:extLst>
            </p:cNvPr>
            <p:cNvCxnSpPr>
              <a:cxnSpLocks/>
              <a:stCxn id="49" idx="6"/>
              <a:endCxn id="48" idx="2"/>
            </p:cNvCxnSpPr>
            <p:nvPr/>
          </p:nvCxnSpPr>
          <p:spPr>
            <a:xfrm>
              <a:off x="1833492" y="4312178"/>
              <a:ext cx="107392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1137697-F6AE-43D4-ADAB-5DD5B60E3A5D}"/>
                </a:ext>
              </a:extLst>
            </p:cNvPr>
            <p:cNvCxnSpPr>
              <a:cxnSpLocks/>
              <a:stCxn id="45" idx="5"/>
              <a:endCxn id="46" idx="1"/>
            </p:cNvCxnSpPr>
            <p:nvPr/>
          </p:nvCxnSpPr>
          <p:spPr>
            <a:xfrm>
              <a:off x="2448097" y="4981857"/>
              <a:ext cx="498114" cy="375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53E8019-0643-44CD-ACB8-CB70EF2206F5}"/>
                </a:ext>
              </a:extLst>
            </p:cNvPr>
            <p:cNvCxnSpPr>
              <a:cxnSpLocks/>
              <a:stCxn id="45" idx="1"/>
              <a:endCxn id="49" idx="5"/>
            </p:cNvCxnSpPr>
            <p:nvPr/>
          </p:nvCxnSpPr>
          <p:spPr>
            <a:xfrm flipH="1" flipV="1">
              <a:off x="1794696" y="4405841"/>
              <a:ext cx="466074" cy="3886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1C293BB-2FAE-4C27-ACE3-1010F8BC5F6B}"/>
                </a:ext>
              </a:extLst>
            </p:cNvPr>
            <p:cNvCxnSpPr>
              <a:cxnSpLocks/>
              <a:stCxn id="36" idx="7"/>
            </p:cNvCxnSpPr>
            <p:nvPr/>
          </p:nvCxnSpPr>
          <p:spPr>
            <a:xfrm flipV="1">
              <a:off x="1794696" y="4975148"/>
              <a:ext cx="455904" cy="3819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183CB06-B955-4888-96B1-20C3D7BC4D67}"/>
                </a:ext>
              </a:extLst>
            </p:cNvPr>
            <p:cNvCxnSpPr>
              <a:cxnSpLocks/>
              <a:stCxn id="36" idx="0"/>
              <a:endCxn id="49" idx="4"/>
            </p:cNvCxnSpPr>
            <p:nvPr/>
          </p:nvCxnSpPr>
          <p:spPr>
            <a:xfrm flipV="1">
              <a:off x="1701033" y="4444638"/>
              <a:ext cx="0" cy="87369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789165B-F61F-4497-A096-0BB9B4FF9A52}"/>
                </a:ext>
              </a:extLst>
            </p:cNvPr>
            <p:cNvSpPr txBox="1"/>
            <p:nvPr/>
          </p:nvSpPr>
          <p:spPr>
            <a:xfrm>
              <a:off x="2226511" y="4092192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-1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FAA32ED-4B93-4CD7-83AD-6EA13D005DC3}"/>
                </a:ext>
              </a:extLst>
            </p:cNvPr>
            <p:cNvSpPr txBox="1"/>
            <p:nvPr/>
          </p:nvSpPr>
          <p:spPr>
            <a:xfrm>
              <a:off x="1424881" y="477778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6FFBD33-1A6B-4955-A55F-A294DA42402C}"/>
                </a:ext>
              </a:extLst>
            </p:cNvPr>
            <p:cNvSpPr txBox="1"/>
            <p:nvPr/>
          </p:nvSpPr>
          <p:spPr>
            <a:xfrm>
              <a:off x="1047563" y="4408107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B9C4187-A1BA-4884-A5A4-DFF392339D1C}"/>
                </a:ext>
              </a:extLst>
            </p:cNvPr>
            <p:cNvSpPr txBox="1"/>
            <p:nvPr/>
          </p:nvSpPr>
          <p:spPr>
            <a:xfrm>
              <a:off x="3379834" y="4390093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F7D920D-92CC-4953-8DA3-487E1D68EA07}"/>
                </a:ext>
              </a:extLst>
            </p:cNvPr>
            <p:cNvSpPr txBox="1"/>
            <p:nvPr/>
          </p:nvSpPr>
          <p:spPr>
            <a:xfrm>
              <a:off x="2022648" y="503463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B823DB2-A1B8-4705-97EA-DC96A9BCCA4F}"/>
                </a:ext>
              </a:extLst>
            </p:cNvPr>
            <p:cNvSpPr txBox="1"/>
            <p:nvPr/>
          </p:nvSpPr>
          <p:spPr>
            <a:xfrm>
              <a:off x="3021756" y="4774433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5054DDE-8E22-4D71-9F99-F4826A91EF5C}"/>
                </a:ext>
              </a:extLst>
            </p:cNvPr>
            <p:cNvSpPr txBox="1"/>
            <p:nvPr/>
          </p:nvSpPr>
          <p:spPr>
            <a:xfrm>
              <a:off x="3379834" y="510086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CE789BA-AD34-40D1-82D8-38060EA0D17C}"/>
                </a:ext>
              </a:extLst>
            </p:cNvPr>
            <p:cNvSpPr txBox="1"/>
            <p:nvPr/>
          </p:nvSpPr>
          <p:spPr>
            <a:xfrm>
              <a:off x="2242013" y="5421345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44CFAAC-0D6C-4A70-863B-FB26F4445925}"/>
                </a:ext>
              </a:extLst>
            </p:cNvPr>
            <p:cNvSpPr txBox="1"/>
            <p:nvPr/>
          </p:nvSpPr>
          <p:spPr>
            <a:xfrm>
              <a:off x="1013928" y="508840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57FFD43-155B-4BFA-82A1-A1A0D84C0AED}"/>
                </a:ext>
              </a:extLst>
            </p:cNvPr>
            <p:cNvSpPr txBox="1"/>
            <p:nvPr/>
          </p:nvSpPr>
          <p:spPr>
            <a:xfrm>
              <a:off x="2625016" y="4948047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769498D-7ACE-49C1-B7AA-4B8CA608F6A0}"/>
                </a:ext>
              </a:extLst>
            </p:cNvPr>
            <p:cNvSpPr txBox="1"/>
            <p:nvPr/>
          </p:nvSpPr>
          <p:spPr>
            <a:xfrm>
              <a:off x="2477262" y="4442425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FDF3A2E-0409-4A21-AAEB-1128478C9D08}"/>
                </a:ext>
              </a:extLst>
            </p:cNvPr>
            <p:cNvSpPr txBox="1"/>
            <p:nvPr/>
          </p:nvSpPr>
          <p:spPr>
            <a:xfrm>
              <a:off x="1996242" y="4432075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55101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DF4E1-6722-A5C8-99E7-AEFD41022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4AD7840-6761-132C-C4B3-01D5B095D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33455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B0509694-1B5E-AF39-9417-6BFDE7688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CB601A7-06F9-5816-D04D-88588FD87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valid for both directed and undirected graphs.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6E5E4CE8-1723-ECE4-F6D1-2C430FC24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4" y="1922308"/>
            <a:ext cx="3893965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Does the problem always make sense?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DEE13DD-D477-33DA-C2EC-F24FDB51B4B6}"/>
              </a:ext>
            </a:extLst>
          </p:cNvPr>
          <p:cNvGrpSpPr/>
          <p:nvPr/>
        </p:nvGrpSpPr>
        <p:grpSpPr>
          <a:xfrm>
            <a:off x="855587" y="2982627"/>
            <a:ext cx="3158914" cy="1575374"/>
            <a:chOff x="734354" y="4092192"/>
            <a:chExt cx="3158914" cy="157537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BE62264-EBAA-AD84-93A7-A1212F82EDE8}"/>
                </a:ext>
              </a:extLst>
            </p:cNvPr>
            <p:cNvSpPr/>
            <p:nvPr/>
          </p:nvSpPr>
          <p:spPr>
            <a:xfrm>
              <a:off x="734354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62830F6-3A06-57C3-319D-56715EF12D1B}"/>
                </a:ext>
              </a:extLst>
            </p:cNvPr>
            <p:cNvSpPr/>
            <p:nvPr/>
          </p:nvSpPr>
          <p:spPr>
            <a:xfrm>
              <a:off x="1568573" y="5318333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34462209-B89B-B6BE-F087-5E9B7722C1B4}"/>
                </a:ext>
              </a:extLst>
            </p:cNvPr>
            <p:cNvSpPr/>
            <p:nvPr/>
          </p:nvSpPr>
          <p:spPr>
            <a:xfrm>
              <a:off x="2221974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A0496BD3-18CA-01FC-58B1-175A5374528F}"/>
                </a:ext>
              </a:extLst>
            </p:cNvPr>
            <p:cNvSpPr/>
            <p:nvPr/>
          </p:nvSpPr>
          <p:spPr>
            <a:xfrm>
              <a:off x="2907415" y="5318333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A79F369-4E49-2CEF-B7A0-293497A2EE22}"/>
                </a:ext>
              </a:extLst>
            </p:cNvPr>
            <p:cNvSpPr/>
            <p:nvPr/>
          </p:nvSpPr>
          <p:spPr>
            <a:xfrm>
              <a:off x="3628349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8B1B65EE-18A5-91F0-8C0B-7EF36CD3C52F}"/>
                </a:ext>
              </a:extLst>
            </p:cNvPr>
            <p:cNvSpPr/>
            <p:nvPr/>
          </p:nvSpPr>
          <p:spPr>
            <a:xfrm>
              <a:off x="2907415" y="4179718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8209C3A7-5DCC-6AC5-EB61-F35B38474DEB}"/>
                </a:ext>
              </a:extLst>
            </p:cNvPr>
            <p:cNvSpPr/>
            <p:nvPr/>
          </p:nvSpPr>
          <p:spPr>
            <a:xfrm>
              <a:off x="1568573" y="4179718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6CD6E38-CEBF-7BCA-F525-FF897C400D17}"/>
                </a:ext>
              </a:extLst>
            </p:cNvPr>
            <p:cNvCxnSpPr>
              <a:stCxn id="4" idx="7"/>
              <a:endCxn id="49" idx="3"/>
            </p:cNvCxnSpPr>
            <p:nvPr/>
          </p:nvCxnSpPr>
          <p:spPr>
            <a:xfrm flipV="1">
              <a:off x="960477" y="4405841"/>
              <a:ext cx="646892" cy="3886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A587677-3792-F107-5B1B-2051C7C8C124}"/>
                </a:ext>
              </a:extLst>
            </p:cNvPr>
            <p:cNvCxnSpPr>
              <a:cxnSpLocks/>
              <a:stCxn id="4" idx="5"/>
            </p:cNvCxnSpPr>
            <p:nvPr/>
          </p:nvCxnSpPr>
          <p:spPr>
            <a:xfrm>
              <a:off x="960477" y="4981857"/>
              <a:ext cx="617299" cy="4070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B56BF3C-B11E-D5B4-487E-630F9F5A6A26}"/>
                </a:ext>
              </a:extLst>
            </p:cNvPr>
            <p:cNvCxnSpPr>
              <a:cxnSpLocks/>
              <a:stCxn id="45" idx="7"/>
            </p:cNvCxnSpPr>
            <p:nvPr/>
          </p:nvCxnSpPr>
          <p:spPr>
            <a:xfrm flipV="1">
              <a:off x="2448097" y="4405501"/>
              <a:ext cx="479997" cy="3890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6AA3D86-F5B0-A9D2-1E94-71D565F1A386}"/>
                </a:ext>
              </a:extLst>
            </p:cNvPr>
            <p:cNvCxnSpPr>
              <a:cxnSpLocks/>
              <a:stCxn id="46" idx="0"/>
            </p:cNvCxnSpPr>
            <p:nvPr/>
          </p:nvCxnSpPr>
          <p:spPr>
            <a:xfrm flipV="1">
              <a:off x="3039875" y="4435289"/>
              <a:ext cx="0" cy="8830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B2E7FB3-6052-C69C-F2B3-C444F99DE870}"/>
                </a:ext>
              </a:extLst>
            </p:cNvPr>
            <p:cNvCxnSpPr>
              <a:cxnSpLocks/>
              <a:endCxn id="47" idx="1"/>
            </p:cNvCxnSpPr>
            <p:nvPr/>
          </p:nvCxnSpPr>
          <p:spPr>
            <a:xfrm>
              <a:off x="3144586" y="4384985"/>
              <a:ext cx="522559" cy="4095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64FFF8E-78B6-1C0D-C347-93719891EE57}"/>
                </a:ext>
              </a:extLst>
            </p:cNvPr>
            <p:cNvCxnSpPr>
              <a:cxnSpLocks/>
              <a:stCxn id="46" idx="7"/>
              <a:endCxn id="47" idx="3"/>
            </p:cNvCxnSpPr>
            <p:nvPr/>
          </p:nvCxnSpPr>
          <p:spPr>
            <a:xfrm flipV="1">
              <a:off x="3133538" y="4981857"/>
              <a:ext cx="533607" cy="375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3B7F94C-F045-81AE-1BEB-63A45183512A}"/>
                </a:ext>
              </a:extLst>
            </p:cNvPr>
            <p:cNvCxnSpPr>
              <a:cxnSpLocks/>
              <a:stCxn id="36" idx="6"/>
            </p:cNvCxnSpPr>
            <p:nvPr/>
          </p:nvCxnSpPr>
          <p:spPr>
            <a:xfrm>
              <a:off x="1833492" y="5450793"/>
              <a:ext cx="1072241" cy="13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75BB658-7053-40BA-BC9E-74AC3BF08A40}"/>
                </a:ext>
              </a:extLst>
            </p:cNvPr>
            <p:cNvCxnSpPr>
              <a:cxnSpLocks/>
              <a:stCxn id="49" idx="6"/>
              <a:endCxn id="48" idx="2"/>
            </p:cNvCxnSpPr>
            <p:nvPr/>
          </p:nvCxnSpPr>
          <p:spPr>
            <a:xfrm>
              <a:off x="1833492" y="4312178"/>
              <a:ext cx="107392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222F243-7BB1-7908-2D67-2307624F85D8}"/>
                </a:ext>
              </a:extLst>
            </p:cNvPr>
            <p:cNvCxnSpPr>
              <a:cxnSpLocks/>
              <a:stCxn id="45" idx="5"/>
              <a:endCxn id="46" idx="1"/>
            </p:cNvCxnSpPr>
            <p:nvPr/>
          </p:nvCxnSpPr>
          <p:spPr>
            <a:xfrm>
              <a:off x="2448097" y="4981857"/>
              <a:ext cx="498114" cy="375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B1E6D12-9879-4EFD-718C-82EE0CD63190}"/>
                </a:ext>
              </a:extLst>
            </p:cNvPr>
            <p:cNvCxnSpPr>
              <a:cxnSpLocks/>
              <a:stCxn id="45" idx="1"/>
              <a:endCxn id="49" idx="5"/>
            </p:cNvCxnSpPr>
            <p:nvPr/>
          </p:nvCxnSpPr>
          <p:spPr>
            <a:xfrm flipH="1" flipV="1">
              <a:off x="1794696" y="4405841"/>
              <a:ext cx="466074" cy="3886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722684B-6F8F-B70B-D06F-A678A94F0169}"/>
                </a:ext>
              </a:extLst>
            </p:cNvPr>
            <p:cNvCxnSpPr>
              <a:cxnSpLocks/>
              <a:stCxn id="36" idx="7"/>
            </p:cNvCxnSpPr>
            <p:nvPr/>
          </p:nvCxnSpPr>
          <p:spPr>
            <a:xfrm flipV="1">
              <a:off x="1794696" y="4975148"/>
              <a:ext cx="455904" cy="3819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4172C23-D977-A107-501F-7333BD458B7A}"/>
                </a:ext>
              </a:extLst>
            </p:cNvPr>
            <p:cNvCxnSpPr>
              <a:cxnSpLocks/>
              <a:stCxn id="36" idx="0"/>
              <a:endCxn id="49" idx="4"/>
            </p:cNvCxnSpPr>
            <p:nvPr/>
          </p:nvCxnSpPr>
          <p:spPr>
            <a:xfrm flipV="1">
              <a:off x="1701033" y="4444638"/>
              <a:ext cx="0" cy="87369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6571014-5806-1F7D-584B-D0339B3ECCA0}"/>
                </a:ext>
              </a:extLst>
            </p:cNvPr>
            <p:cNvSpPr txBox="1"/>
            <p:nvPr/>
          </p:nvSpPr>
          <p:spPr>
            <a:xfrm>
              <a:off x="2226511" y="4092192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-1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17FDEB3-5A0A-CDC4-B181-D27BBDBD1A63}"/>
                </a:ext>
              </a:extLst>
            </p:cNvPr>
            <p:cNvSpPr txBox="1"/>
            <p:nvPr/>
          </p:nvSpPr>
          <p:spPr>
            <a:xfrm>
              <a:off x="1424881" y="477778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D7DEB6A-3314-FF2E-CAC0-C9548A509DEC}"/>
                </a:ext>
              </a:extLst>
            </p:cNvPr>
            <p:cNvSpPr txBox="1"/>
            <p:nvPr/>
          </p:nvSpPr>
          <p:spPr>
            <a:xfrm>
              <a:off x="1047563" y="4408107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493092F-E451-5193-C758-93982556C086}"/>
                </a:ext>
              </a:extLst>
            </p:cNvPr>
            <p:cNvSpPr txBox="1"/>
            <p:nvPr/>
          </p:nvSpPr>
          <p:spPr>
            <a:xfrm>
              <a:off x="3379834" y="4390093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F38BFC1-A496-48A5-F799-01BFB7DBCB22}"/>
                </a:ext>
              </a:extLst>
            </p:cNvPr>
            <p:cNvSpPr txBox="1"/>
            <p:nvPr/>
          </p:nvSpPr>
          <p:spPr>
            <a:xfrm>
              <a:off x="2022648" y="503463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3825E9C-E86F-1398-8C08-80ABA6A39036}"/>
                </a:ext>
              </a:extLst>
            </p:cNvPr>
            <p:cNvSpPr txBox="1"/>
            <p:nvPr/>
          </p:nvSpPr>
          <p:spPr>
            <a:xfrm>
              <a:off x="3021756" y="4774433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FCF0444-5553-2061-1CDA-DE95AED45322}"/>
                </a:ext>
              </a:extLst>
            </p:cNvPr>
            <p:cNvSpPr txBox="1"/>
            <p:nvPr/>
          </p:nvSpPr>
          <p:spPr>
            <a:xfrm>
              <a:off x="3379834" y="510086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F22483C-A08E-1DBE-B465-09441A569442}"/>
                </a:ext>
              </a:extLst>
            </p:cNvPr>
            <p:cNvSpPr txBox="1"/>
            <p:nvPr/>
          </p:nvSpPr>
          <p:spPr>
            <a:xfrm>
              <a:off x="2242013" y="5421345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12FBCAB-6A17-D133-4A59-0FB84FB55E00}"/>
                </a:ext>
              </a:extLst>
            </p:cNvPr>
            <p:cNvSpPr txBox="1"/>
            <p:nvPr/>
          </p:nvSpPr>
          <p:spPr>
            <a:xfrm>
              <a:off x="1013928" y="508840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47AD8E2-11DF-9B04-7BBB-800261665130}"/>
                </a:ext>
              </a:extLst>
            </p:cNvPr>
            <p:cNvSpPr txBox="1"/>
            <p:nvPr/>
          </p:nvSpPr>
          <p:spPr>
            <a:xfrm>
              <a:off x="2625016" y="4948047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FA780BE-9A91-4F87-78C3-D2E583D3F055}"/>
                </a:ext>
              </a:extLst>
            </p:cNvPr>
            <p:cNvSpPr txBox="1"/>
            <p:nvPr/>
          </p:nvSpPr>
          <p:spPr>
            <a:xfrm>
              <a:off x="2477262" y="4442425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396D077-F0D1-D5FE-4A79-5A14F9E7916D}"/>
                </a:ext>
              </a:extLst>
            </p:cNvPr>
            <p:cNvSpPr txBox="1"/>
            <p:nvPr/>
          </p:nvSpPr>
          <p:spPr>
            <a:xfrm>
              <a:off x="1996242" y="4432075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F5BDEEDE-47F0-6DE2-6653-1F3C539A0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368" y="3192215"/>
            <a:ext cx="3468679" cy="1206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By repeating on a negative edge in an undirected graph, we can find a path from s to t whose length can be arbitrarily small.</a:t>
            </a:r>
          </a:p>
        </p:txBody>
      </p:sp>
    </p:spTree>
    <p:extLst>
      <p:ext uri="{BB962C8B-B14F-4D97-AF65-F5344CB8AC3E}">
        <p14:creationId xmlns:p14="http://schemas.microsoft.com/office/powerpoint/2010/main" val="36557426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33455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823329-8B10-4E00-9D66-5C9FD3442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</a:t>
            </a:r>
            <a:r>
              <a:rPr lang="en-US" altLang="en-US" sz="1800" dirty="0">
                <a:solidFill>
                  <a:srgbClr val="FF0000"/>
                </a:solidFill>
              </a:rPr>
              <a:t>only for directed graphs.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B1F707C7-5019-4751-B408-20D0F0559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4" y="1922308"/>
            <a:ext cx="3893965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Does the problem always make sense?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0E99D93-DFE8-48D4-BAC9-EA2901C83478}"/>
              </a:ext>
            </a:extLst>
          </p:cNvPr>
          <p:cNvGrpSpPr/>
          <p:nvPr/>
        </p:nvGrpSpPr>
        <p:grpSpPr>
          <a:xfrm>
            <a:off x="855587" y="2982627"/>
            <a:ext cx="3158914" cy="1575374"/>
            <a:chOff x="734354" y="4092192"/>
            <a:chExt cx="3158914" cy="157537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B2C515D-75C4-4C74-A789-0D1DB98BD423}"/>
                </a:ext>
              </a:extLst>
            </p:cNvPr>
            <p:cNvSpPr/>
            <p:nvPr/>
          </p:nvSpPr>
          <p:spPr>
            <a:xfrm>
              <a:off x="734354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200E13A-E06F-41D7-9C8A-65A2D6A7B3C1}"/>
                </a:ext>
              </a:extLst>
            </p:cNvPr>
            <p:cNvSpPr/>
            <p:nvPr/>
          </p:nvSpPr>
          <p:spPr>
            <a:xfrm>
              <a:off x="1568573" y="5318333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9773B62B-2EC3-4FA9-8B0F-A12ECD5130A2}"/>
                </a:ext>
              </a:extLst>
            </p:cNvPr>
            <p:cNvSpPr/>
            <p:nvPr/>
          </p:nvSpPr>
          <p:spPr>
            <a:xfrm>
              <a:off x="2221974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9B11820-3CF5-44A8-A6E5-82F46442E5DD}"/>
                </a:ext>
              </a:extLst>
            </p:cNvPr>
            <p:cNvSpPr/>
            <p:nvPr/>
          </p:nvSpPr>
          <p:spPr>
            <a:xfrm>
              <a:off x="2907415" y="5318333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914E3AD-5FDF-4C8B-9346-3243445BB95A}"/>
                </a:ext>
              </a:extLst>
            </p:cNvPr>
            <p:cNvSpPr/>
            <p:nvPr/>
          </p:nvSpPr>
          <p:spPr>
            <a:xfrm>
              <a:off x="3628349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13EBD62C-0AEE-499A-9029-106240E1DF44}"/>
                </a:ext>
              </a:extLst>
            </p:cNvPr>
            <p:cNvSpPr/>
            <p:nvPr/>
          </p:nvSpPr>
          <p:spPr>
            <a:xfrm>
              <a:off x="2907415" y="4179718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4D8DB7F-C382-4719-8A33-7162DB1D76BE}"/>
                </a:ext>
              </a:extLst>
            </p:cNvPr>
            <p:cNvSpPr/>
            <p:nvPr/>
          </p:nvSpPr>
          <p:spPr>
            <a:xfrm>
              <a:off x="1568573" y="4179718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921D6E1-E3D7-4426-97F3-BD8157F16B21}"/>
                </a:ext>
              </a:extLst>
            </p:cNvPr>
            <p:cNvCxnSpPr>
              <a:stCxn id="4" idx="7"/>
              <a:endCxn id="49" idx="3"/>
            </p:cNvCxnSpPr>
            <p:nvPr/>
          </p:nvCxnSpPr>
          <p:spPr>
            <a:xfrm flipV="1">
              <a:off x="960477" y="4405841"/>
              <a:ext cx="646892" cy="3886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96DC5DC-9B24-4104-B39B-55C23177EDE8}"/>
                </a:ext>
              </a:extLst>
            </p:cNvPr>
            <p:cNvCxnSpPr>
              <a:cxnSpLocks/>
              <a:stCxn id="4" idx="5"/>
            </p:cNvCxnSpPr>
            <p:nvPr/>
          </p:nvCxnSpPr>
          <p:spPr>
            <a:xfrm>
              <a:off x="960477" y="4981857"/>
              <a:ext cx="617299" cy="4070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E5ABE7C-1341-4BCD-8D81-84FD20806406}"/>
                </a:ext>
              </a:extLst>
            </p:cNvPr>
            <p:cNvCxnSpPr>
              <a:cxnSpLocks/>
              <a:stCxn id="45" idx="7"/>
            </p:cNvCxnSpPr>
            <p:nvPr/>
          </p:nvCxnSpPr>
          <p:spPr>
            <a:xfrm flipV="1">
              <a:off x="2448097" y="4405501"/>
              <a:ext cx="479997" cy="3890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87BAB4A-4986-4EE2-B85F-599442ED87C0}"/>
                </a:ext>
              </a:extLst>
            </p:cNvPr>
            <p:cNvCxnSpPr>
              <a:cxnSpLocks/>
              <a:stCxn id="46" idx="0"/>
            </p:cNvCxnSpPr>
            <p:nvPr/>
          </p:nvCxnSpPr>
          <p:spPr>
            <a:xfrm flipV="1">
              <a:off x="3039875" y="4435289"/>
              <a:ext cx="0" cy="8830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E70741B-CAA1-45BD-8104-222DDA8633BC}"/>
                </a:ext>
              </a:extLst>
            </p:cNvPr>
            <p:cNvCxnSpPr>
              <a:cxnSpLocks/>
              <a:endCxn id="47" idx="1"/>
            </p:cNvCxnSpPr>
            <p:nvPr/>
          </p:nvCxnSpPr>
          <p:spPr>
            <a:xfrm>
              <a:off x="3144586" y="4384985"/>
              <a:ext cx="522559" cy="4095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C6C8ABB-1703-47C8-AC71-66E99B6CF3C3}"/>
                </a:ext>
              </a:extLst>
            </p:cNvPr>
            <p:cNvCxnSpPr>
              <a:cxnSpLocks/>
              <a:stCxn id="46" idx="7"/>
              <a:endCxn id="47" idx="3"/>
            </p:cNvCxnSpPr>
            <p:nvPr/>
          </p:nvCxnSpPr>
          <p:spPr>
            <a:xfrm flipV="1">
              <a:off x="3133538" y="4981857"/>
              <a:ext cx="533607" cy="375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EFDA5D3-5EC7-4112-B45A-785B606F3FC9}"/>
                </a:ext>
              </a:extLst>
            </p:cNvPr>
            <p:cNvCxnSpPr>
              <a:cxnSpLocks/>
              <a:stCxn id="36" idx="6"/>
            </p:cNvCxnSpPr>
            <p:nvPr/>
          </p:nvCxnSpPr>
          <p:spPr>
            <a:xfrm>
              <a:off x="1833492" y="5450793"/>
              <a:ext cx="1072241" cy="13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76E4D8A-3CC2-47A2-A08B-B305C0D558F3}"/>
                </a:ext>
              </a:extLst>
            </p:cNvPr>
            <p:cNvCxnSpPr>
              <a:cxnSpLocks/>
              <a:stCxn id="49" idx="6"/>
              <a:endCxn id="48" idx="2"/>
            </p:cNvCxnSpPr>
            <p:nvPr/>
          </p:nvCxnSpPr>
          <p:spPr>
            <a:xfrm>
              <a:off x="1833492" y="4312178"/>
              <a:ext cx="107392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1137697-F6AE-43D4-ADAB-5DD5B60E3A5D}"/>
                </a:ext>
              </a:extLst>
            </p:cNvPr>
            <p:cNvCxnSpPr>
              <a:cxnSpLocks/>
              <a:stCxn id="45" idx="5"/>
              <a:endCxn id="46" idx="1"/>
            </p:cNvCxnSpPr>
            <p:nvPr/>
          </p:nvCxnSpPr>
          <p:spPr>
            <a:xfrm>
              <a:off x="2448097" y="4981857"/>
              <a:ext cx="498114" cy="375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53E8019-0643-44CD-ACB8-CB70EF2206F5}"/>
                </a:ext>
              </a:extLst>
            </p:cNvPr>
            <p:cNvCxnSpPr>
              <a:cxnSpLocks/>
              <a:stCxn id="45" idx="1"/>
              <a:endCxn id="49" idx="5"/>
            </p:cNvCxnSpPr>
            <p:nvPr/>
          </p:nvCxnSpPr>
          <p:spPr>
            <a:xfrm flipH="1" flipV="1">
              <a:off x="1794696" y="4405841"/>
              <a:ext cx="466074" cy="3886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1C293BB-2FAE-4C27-ACE3-1010F8BC5F6B}"/>
                </a:ext>
              </a:extLst>
            </p:cNvPr>
            <p:cNvCxnSpPr>
              <a:cxnSpLocks/>
              <a:stCxn id="36" idx="7"/>
            </p:cNvCxnSpPr>
            <p:nvPr/>
          </p:nvCxnSpPr>
          <p:spPr>
            <a:xfrm flipV="1">
              <a:off x="1794696" y="4975148"/>
              <a:ext cx="455904" cy="3819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183CB06-B955-4888-96B1-20C3D7BC4D67}"/>
                </a:ext>
              </a:extLst>
            </p:cNvPr>
            <p:cNvCxnSpPr>
              <a:cxnSpLocks/>
              <a:stCxn id="36" idx="0"/>
              <a:endCxn id="49" idx="4"/>
            </p:cNvCxnSpPr>
            <p:nvPr/>
          </p:nvCxnSpPr>
          <p:spPr>
            <a:xfrm flipV="1">
              <a:off x="1701033" y="4444638"/>
              <a:ext cx="0" cy="87369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789165B-F61F-4497-A096-0BB9B4FF9A52}"/>
                </a:ext>
              </a:extLst>
            </p:cNvPr>
            <p:cNvSpPr txBox="1"/>
            <p:nvPr/>
          </p:nvSpPr>
          <p:spPr>
            <a:xfrm>
              <a:off x="2226511" y="4092192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-1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FAA32ED-4B93-4CD7-83AD-6EA13D005DC3}"/>
                </a:ext>
              </a:extLst>
            </p:cNvPr>
            <p:cNvSpPr txBox="1"/>
            <p:nvPr/>
          </p:nvSpPr>
          <p:spPr>
            <a:xfrm>
              <a:off x="1424881" y="477778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6FFBD33-1A6B-4955-A55F-A294DA42402C}"/>
                </a:ext>
              </a:extLst>
            </p:cNvPr>
            <p:cNvSpPr txBox="1"/>
            <p:nvPr/>
          </p:nvSpPr>
          <p:spPr>
            <a:xfrm>
              <a:off x="1047563" y="4408107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B9C4187-A1BA-4884-A5A4-DFF392339D1C}"/>
                </a:ext>
              </a:extLst>
            </p:cNvPr>
            <p:cNvSpPr txBox="1"/>
            <p:nvPr/>
          </p:nvSpPr>
          <p:spPr>
            <a:xfrm>
              <a:off x="3379834" y="4390093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F7D920D-92CC-4953-8DA3-487E1D68EA07}"/>
                </a:ext>
              </a:extLst>
            </p:cNvPr>
            <p:cNvSpPr txBox="1"/>
            <p:nvPr/>
          </p:nvSpPr>
          <p:spPr>
            <a:xfrm>
              <a:off x="2022648" y="503463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B823DB2-A1B8-4705-97EA-DC96A9BCCA4F}"/>
                </a:ext>
              </a:extLst>
            </p:cNvPr>
            <p:cNvSpPr txBox="1"/>
            <p:nvPr/>
          </p:nvSpPr>
          <p:spPr>
            <a:xfrm>
              <a:off x="3021756" y="4774433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5054DDE-8E22-4D71-9F99-F4826A91EF5C}"/>
                </a:ext>
              </a:extLst>
            </p:cNvPr>
            <p:cNvSpPr txBox="1"/>
            <p:nvPr/>
          </p:nvSpPr>
          <p:spPr>
            <a:xfrm>
              <a:off x="3379834" y="510086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CE789BA-AD34-40D1-82D8-38060EA0D17C}"/>
                </a:ext>
              </a:extLst>
            </p:cNvPr>
            <p:cNvSpPr txBox="1"/>
            <p:nvPr/>
          </p:nvSpPr>
          <p:spPr>
            <a:xfrm>
              <a:off x="2242013" y="5421345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44CFAAC-0D6C-4A70-863B-FB26F4445925}"/>
                </a:ext>
              </a:extLst>
            </p:cNvPr>
            <p:cNvSpPr txBox="1"/>
            <p:nvPr/>
          </p:nvSpPr>
          <p:spPr>
            <a:xfrm>
              <a:off x="1013928" y="508840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57FFD43-155B-4BFA-82A1-A1A0D84C0AED}"/>
                </a:ext>
              </a:extLst>
            </p:cNvPr>
            <p:cNvSpPr txBox="1"/>
            <p:nvPr/>
          </p:nvSpPr>
          <p:spPr>
            <a:xfrm>
              <a:off x="2625016" y="4948047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769498D-7ACE-49C1-B7AA-4B8CA608F6A0}"/>
                </a:ext>
              </a:extLst>
            </p:cNvPr>
            <p:cNvSpPr txBox="1"/>
            <p:nvPr/>
          </p:nvSpPr>
          <p:spPr>
            <a:xfrm>
              <a:off x="2477262" y="4442425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FDF3A2E-0409-4A21-AAEB-1128478C9D08}"/>
                </a:ext>
              </a:extLst>
            </p:cNvPr>
            <p:cNvSpPr txBox="1"/>
            <p:nvPr/>
          </p:nvSpPr>
          <p:spPr>
            <a:xfrm>
              <a:off x="1996242" y="4432075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D7732721-443A-E183-9179-674996240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368" y="3192215"/>
            <a:ext cx="3468679" cy="1206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By repeating on a negative edge in an undirected graph, we can find a path from s to t whose length can be arbitrarily small.</a:t>
            </a:r>
          </a:p>
        </p:txBody>
      </p:sp>
    </p:spTree>
    <p:extLst>
      <p:ext uri="{BB962C8B-B14F-4D97-AF65-F5344CB8AC3E}">
        <p14:creationId xmlns:p14="http://schemas.microsoft.com/office/powerpoint/2010/main" val="1618984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33455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B1F707C7-5019-4751-B408-20D0F0559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4" y="1922308"/>
            <a:ext cx="3893965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Does the problem always make sense?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0E99D93-DFE8-48D4-BAC9-EA2901C83478}"/>
              </a:ext>
            </a:extLst>
          </p:cNvPr>
          <p:cNvGrpSpPr/>
          <p:nvPr/>
        </p:nvGrpSpPr>
        <p:grpSpPr>
          <a:xfrm>
            <a:off x="855587" y="2982627"/>
            <a:ext cx="3158914" cy="1575374"/>
            <a:chOff x="734354" y="4092192"/>
            <a:chExt cx="3158914" cy="157537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B2C515D-75C4-4C74-A789-0D1DB98BD423}"/>
                </a:ext>
              </a:extLst>
            </p:cNvPr>
            <p:cNvSpPr/>
            <p:nvPr/>
          </p:nvSpPr>
          <p:spPr>
            <a:xfrm>
              <a:off x="734354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200E13A-E06F-41D7-9C8A-65A2D6A7B3C1}"/>
                </a:ext>
              </a:extLst>
            </p:cNvPr>
            <p:cNvSpPr/>
            <p:nvPr/>
          </p:nvSpPr>
          <p:spPr>
            <a:xfrm>
              <a:off x="1568573" y="5318333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9773B62B-2EC3-4FA9-8B0F-A12ECD5130A2}"/>
                </a:ext>
              </a:extLst>
            </p:cNvPr>
            <p:cNvSpPr/>
            <p:nvPr/>
          </p:nvSpPr>
          <p:spPr>
            <a:xfrm>
              <a:off x="2221974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9B11820-3CF5-44A8-A6E5-82F46442E5DD}"/>
                </a:ext>
              </a:extLst>
            </p:cNvPr>
            <p:cNvSpPr/>
            <p:nvPr/>
          </p:nvSpPr>
          <p:spPr>
            <a:xfrm>
              <a:off x="2907415" y="5318333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914E3AD-5FDF-4C8B-9346-3243445BB95A}"/>
                </a:ext>
              </a:extLst>
            </p:cNvPr>
            <p:cNvSpPr/>
            <p:nvPr/>
          </p:nvSpPr>
          <p:spPr>
            <a:xfrm>
              <a:off x="3628349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13EBD62C-0AEE-499A-9029-106240E1DF44}"/>
                </a:ext>
              </a:extLst>
            </p:cNvPr>
            <p:cNvSpPr/>
            <p:nvPr/>
          </p:nvSpPr>
          <p:spPr>
            <a:xfrm>
              <a:off x="2907415" y="4179718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4D8DB7F-C382-4719-8A33-7162DB1D76BE}"/>
                </a:ext>
              </a:extLst>
            </p:cNvPr>
            <p:cNvSpPr/>
            <p:nvPr/>
          </p:nvSpPr>
          <p:spPr>
            <a:xfrm>
              <a:off x="1568573" y="4179718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921D6E1-E3D7-4426-97F3-BD8157F16B21}"/>
                </a:ext>
              </a:extLst>
            </p:cNvPr>
            <p:cNvCxnSpPr>
              <a:stCxn id="4" idx="7"/>
              <a:endCxn id="49" idx="3"/>
            </p:cNvCxnSpPr>
            <p:nvPr/>
          </p:nvCxnSpPr>
          <p:spPr>
            <a:xfrm flipV="1">
              <a:off x="960477" y="4405841"/>
              <a:ext cx="646892" cy="3886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96DC5DC-9B24-4104-B39B-55C23177EDE8}"/>
                </a:ext>
              </a:extLst>
            </p:cNvPr>
            <p:cNvCxnSpPr>
              <a:cxnSpLocks/>
              <a:stCxn id="4" idx="5"/>
            </p:cNvCxnSpPr>
            <p:nvPr/>
          </p:nvCxnSpPr>
          <p:spPr>
            <a:xfrm>
              <a:off x="960477" y="4981857"/>
              <a:ext cx="617299" cy="4070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E5ABE7C-1341-4BCD-8D81-84FD20806406}"/>
                </a:ext>
              </a:extLst>
            </p:cNvPr>
            <p:cNvCxnSpPr>
              <a:cxnSpLocks/>
              <a:stCxn id="45" idx="7"/>
            </p:cNvCxnSpPr>
            <p:nvPr/>
          </p:nvCxnSpPr>
          <p:spPr>
            <a:xfrm flipV="1">
              <a:off x="2448097" y="4405501"/>
              <a:ext cx="479997" cy="3890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87BAB4A-4986-4EE2-B85F-599442ED87C0}"/>
                </a:ext>
              </a:extLst>
            </p:cNvPr>
            <p:cNvCxnSpPr>
              <a:cxnSpLocks/>
              <a:stCxn id="46" idx="0"/>
            </p:cNvCxnSpPr>
            <p:nvPr/>
          </p:nvCxnSpPr>
          <p:spPr>
            <a:xfrm flipV="1">
              <a:off x="3039875" y="4435289"/>
              <a:ext cx="0" cy="8830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E70741B-CAA1-45BD-8104-222DDA8633BC}"/>
                </a:ext>
              </a:extLst>
            </p:cNvPr>
            <p:cNvCxnSpPr>
              <a:cxnSpLocks/>
              <a:endCxn id="47" idx="1"/>
            </p:cNvCxnSpPr>
            <p:nvPr/>
          </p:nvCxnSpPr>
          <p:spPr>
            <a:xfrm>
              <a:off x="3144586" y="4384985"/>
              <a:ext cx="522559" cy="4095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C6C8ABB-1703-47C8-AC71-66E99B6CF3C3}"/>
                </a:ext>
              </a:extLst>
            </p:cNvPr>
            <p:cNvCxnSpPr>
              <a:cxnSpLocks/>
              <a:stCxn id="46" idx="7"/>
              <a:endCxn id="47" idx="3"/>
            </p:cNvCxnSpPr>
            <p:nvPr/>
          </p:nvCxnSpPr>
          <p:spPr>
            <a:xfrm flipV="1">
              <a:off x="3133538" y="4981857"/>
              <a:ext cx="533607" cy="375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EFDA5D3-5EC7-4112-B45A-785B606F3FC9}"/>
                </a:ext>
              </a:extLst>
            </p:cNvPr>
            <p:cNvCxnSpPr>
              <a:cxnSpLocks/>
              <a:stCxn id="36" idx="6"/>
            </p:cNvCxnSpPr>
            <p:nvPr/>
          </p:nvCxnSpPr>
          <p:spPr>
            <a:xfrm>
              <a:off x="1833492" y="5450793"/>
              <a:ext cx="1072241" cy="13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76E4D8A-3CC2-47A2-A08B-B305C0D558F3}"/>
                </a:ext>
              </a:extLst>
            </p:cNvPr>
            <p:cNvCxnSpPr>
              <a:cxnSpLocks/>
              <a:stCxn id="49" idx="6"/>
              <a:endCxn id="48" idx="2"/>
            </p:cNvCxnSpPr>
            <p:nvPr/>
          </p:nvCxnSpPr>
          <p:spPr>
            <a:xfrm>
              <a:off x="1833492" y="4312178"/>
              <a:ext cx="107392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1137697-F6AE-43D4-ADAB-5DD5B60E3A5D}"/>
                </a:ext>
              </a:extLst>
            </p:cNvPr>
            <p:cNvCxnSpPr>
              <a:cxnSpLocks/>
              <a:stCxn id="45" idx="5"/>
              <a:endCxn id="46" idx="1"/>
            </p:cNvCxnSpPr>
            <p:nvPr/>
          </p:nvCxnSpPr>
          <p:spPr>
            <a:xfrm>
              <a:off x="2448097" y="4981857"/>
              <a:ext cx="498114" cy="375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53E8019-0643-44CD-ACB8-CB70EF2206F5}"/>
                </a:ext>
              </a:extLst>
            </p:cNvPr>
            <p:cNvCxnSpPr>
              <a:cxnSpLocks/>
              <a:stCxn id="45" idx="1"/>
              <a:endCxn id="49" idx="5"/>
            </p:cNvCxnSpPr>
            <p:nvPr/>
          </p:nvCxnSpPr>
          <p:spPr>
            <a:xfrm flipH="1" flipV="1">
              <a:off x="1794696" y="4405841"/>
              <a:ext cx="466074" cy="3886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1C293BB-2FAE-4C27-ACE3-1010F8BC5F6B}"/>
                </a:ext>
              </a:extLst>
            </p:cNvPr>
            <p:cNvCxnSpPr>
              <a:cxnSpLocks/>
              <a:stCxn id="36" idx="7"/>
            </p:cNvCxnSpPr>
            <p:nvPr/>
          </p:nvCxnSpPr>
          <p:spPr>
            <a:xfrm flipV="1">
              <a:off x="1794696" y="4975148"/>
              <a:ext cx="455904" cy="3819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183CB06-B955-4888-96B1-20C3D7BC4D67}"/>
                </a:ext>
              </a:extLst>
            </p:cNvPr>
            <p:cNvCxnSpPr>
              <a:cxnSpLocks/>
              <a:stCxn id="36" idx="0"/>
              <a:endCxn id="49" idx="4"/>
            </p:cNvCxnSpPr>
            <p:nvPr/>
          </p:nvCxnSpPr>
          <p:spPr>
            <a:xfrm flipV="1">
              <a:off x="1701033" y="4444638"/>
              <a:ext cx="0" cy="87369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789165B-F61F-4497-A096-0BB9B4FF9A52}"/>
                </a:ext>
              </a:extLst>
            </p:cNvPr>
            <p:cNvSpPr txBox="1"/>
            <p:nvPr/>
          </p:nvSpPr>
          <p:spPr>
            <a:xfrm>
              <a:off x="2226511" y="4092192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-1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FAA32ED-4B93-4CD7-83AD-6EA13D005DC3}"/>
                </a:ext>
              </a:extLst>
            </p:cNvPr>
            <p:cNvSpPr txBox="1"/>
            <p:nvPr/>
          </p:nvSpPr>
          <p:spPr>
            <a:xfrm>
              <a:off x="1424881" y="477778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6FFBD33-1A6B-4955-A55F-A294DA42402C}"/>
                </a:ext>
              </a:extLst>
            </p:cNvPr>
            <p:cNvSpPr txBox="1"/>
            <p:nvPr/>
          </p:nvSpPr>
          <p:spPr>
            <a:xfrm>
              <a:off x="1047563" y="4408107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B9C4187-A1BA-4884-A5A4-DFF392339D1C}"/>
                </a:ext>
              </a:extLst>
            </p:cNvPr>
            <p:cNvSpPr txBox="1"/>
            <p:nvPr/>
          </p:nvSpPr>
          <p:spPr>
            <a:xfrm>
              <a:off x="3379834" y="4390093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F7D920D-92CC-4953-8DA3-487E1D68EA07}"/>
                </a:ext>
              </a:extLst>
            </p:cNvPr>
            <p:cNvSpPr txBox="1"/>
            <p:nvPr/>
          </p:nvSpPr>
          <p:spPr>
            <a:xfrm>
              <a:off x="2022648" y="503463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B823DB2-A1B8-4705-97EA-DC96A9BCCA4F}"/>
                </a:ext>
              </a:extLst>
            </p:cNvPr>
            <p:cNvSpPr txBox="1"/>
            <p:nvPr/>
          </p:nvSpPr>
          <p:spPr>
            <a:xfrm>
              <a:off x="3021756" y="4774433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5054DDE-8E22-4D71-9F99-F4826A91EF5C}"/>
                </a:ext>
              </a:extLst>
            </p:cNvPr>
            <p:cNvSpPr txBox="1"/>
            <p:nvPr/>
          </p:nvSpPr>
          <p:spPr>
            <a:xfrm>
              <a:off x="3379834" y="510086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CE789BA-AD34-40D1-82D8-38060EA0D17C}"/>
                </a:ext>
              </a:extLst>
            </p:cNvPr>
            <p:cNvSpPr txBox="1"/>
            <p:nvPr/>
          </p:nvSpPr>
          <p:spPr>
            <a:xfrm>
              <a:off x="2242013" y="5421345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44CFAAC-0D6C-4A70-863B-FB26F4445925}"/>
                </a:ext>
              </a:extLst>
            </p:cNvPr>
            <p:cNvSpPr txBox="1"/>
            <p:nvPr/>
          </p:nvSpPr>
          <p:spPr>
            <a:xfrm>
              <a:off x="1013928" y="508840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57FFD43-155B-4BFA-82A1-A1A0D84C0AED}"/>
                </a:ext>
              </a:extLst>
            </p:cNvPr>
            <p:cNvSpPr txBox="1"/>
            <p:nvPr/>
          </p:nvSpPr>
          <p:spPr>
            <a:xfrm>
              <a:off x="2625016" y="4948047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769498D-7ACE-49C1-B7AA-4B8CA608F6A0}"/>
                </a:ext>
              </a:extLst>
            </p:cNvPr>
            <p:cNvSpPr txBox="1"/>
            <p:nvPr/>
          </p:nvSpPr>
          <p:spPr>
            <a:xfrm>
              <a:off x="2477262" y="4442425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FDF3A2E-0409-4A21-AAEB-1128478C9D08}"/>
                </a:ext>
              </a:extLst>
            </p:cNvPr>
            <p:cNvSpPr txBox="1"/>
            <p:nvPr/>
          </p:nvSpPr>
          <p:spPr>
            <a:xfrm>
              <a:off x="1996242" y="4432075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6E5C0FC-5912-4DD7-B391-47AA70F749D2}"/>
              </a:ext>
            </a:extLst>
          </p:cNvPr>
          <p:cNvGrpSpPr/>
          <p:nvPr/>
        </p:nvGrpSpPr>
        <p:grpSpPr>
          <a:xfrm>
            <a:off x="871470" y="4736858"/>
            <a:ext cx="3158914" cy="1575374"/>
            <a:chOff x="871470" y="4402913"/>
            <a:chExt cx="3158914" cy="1575374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33FF4D3-2809-40FB-A467-D6CE0800A136}"/>
                </a:ext>
              </a:extLst>
            </p:cNvPr>
            <p:cNvSpPr/>
            <p:nvPr/>
          </p:nvSpPr>
          <p:spPr>
            <a:xfrm>
              <a:off x="871470" y="5066455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9C9D013E-66DC-4CFE-9F98-A8E6A0587F91}"/>
                </a:ext>
              </a:extLst>
            </p:cNvPr>
            <p:cNvSpPr/>
            <p:nvPr/>
          </p:nvSpPr>
          <p:spPr>
            <a:xfrm>
              <a:off x="1705689" y="562905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3F6AFC9-8237-4664-828D-720C21EBCB8D}"/>
                </a:ext>
              </a:extLst>
            </p:cNvPr>
            <p:cNvSpPr/>
            <p:nvPr/>
          </p:nvSpPr>
          <p:spPr>
            <a:xfrm>
              <a:off x="2359090" y="5066455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7747FB68-C763-4EBD-A8D5-B4B302339AF6}"/>
                </a:ext>
              </a:extLst>
            </p:cNvPr>
            <p:cNvSpPr/>
            <p:nvPr/>
          </p:nvSpPr>
          <p:spPr>
            <a:xfrm>
              <a:off x="3044531" y="562905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3667EFBA-5A42-4EB8-803D-30C4814EA93D}"/>
                </a:ext>
              </a:extLst>
            </p:cNvPr>
            <p:cNvSpPr/>
            <p:nvPr/>
          </p:nvSpPr>
          <p:spPr>
            <a:xfrm>
              <a:off x="3765465" y="5066455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1E0966FA-D38D-4BF4-8681-4120EA7720A3}"/>
                </a:ext>
              </a:extLst>
            </p:cNvPr>
            <p:cNvSpPr/>
            <p:nvPr/>
          </p:nvSpPr>
          <p:spPr>
            <a:xfrm>
              <a:off x="3044531" y="4490439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C12C8692-C34B-465A-B693-947CE95D2B7B}"/>
                </a:ext>
              </a:extLst>
            </p:cNvPr>
            <p:cNvSpPr/>
            <p:nvPr/>
          </p:nvSpPr>
          <p:spPr>
            <a:xfrm>
              <a:off x="1705689" y="4490439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9D21AADB-8609-4C70-A8A1-D3A18287C6D9}"/>
                </a:ext>
              </a:extLst>
            </p:cNvPr>
            <p:cNvCxnSpPr>
              <a:stCxn id="79" idx="7"/>
              <a:endCxn id="85" idx="3"/>
            </p:cNvCxnSpPr>
            <p:nvPr/>
          </p:nvCxnSpPr>
          <p:spPr>
            <a:xfrm flipV="1">
              <a:off x="1097593" y="4716562"/>
              <a:ext cx="646892" cy="38869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1C8CA41-BFE8-4494-AD6E-86A7143042E5}"/>
                </a:ext>
              </a:extLst>
            </p:cNvPr>
            <p:cNvCxnSpPr>
              <a:cxnSpLocks/>
              <a:stCxn id="79" idx="5"/>
            </p:cNvCxnSpPr>
            <p:nvPr/>
          </p:nvCxnSpPr>
          <p:spPr>
            <a:xfrm>
              <a:off x="1097593" y="5292578"/>
              <a:ext cx="617299" cy="407051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F54FDDF7-7DC4-443F-8CCB-6E26E5EB833B}"/>
                </a:ext>
              </a:extLst>
            </p:cNvPr>
            <p:cNvCxnSpPr>
              <a:cxnSpLocks/>
              <a:stCxn id="81" idx="7"/>
            </p:cNvCxnSpPr>
            <p:nvPr/>
          </p:nvCxnSpPr>
          <p:spPr>
            <a:xfrm flipV="1">
              <a:off x="2585213" y="4716222"/>
              <a:ext cx="479997" cy="389030"/>
            </a:xfrm>
            <a:prstGeom prst="line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F8789CF-EAB3-4686-998E-7B26E552E72A}"/>
                </a:ext>
              </a:extLst>
            </p:cNvPr>
            <p:cNvCxnSpPr>
              <a:cxnSpLocks/>
              <a:stCxn id="82" idx="0"/>
            </p:cNvCxnSpPr>
            <p:nvPr/>
          </p:nvCxnSpPr>
          <p:spPr>
            <a:xfrm flipV="1">
              <a:off x="3176991" y="4746010"/>
              <a:ext cx="0" cy="883044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496C3B6-B2A5-4EAE-9C99-91130BB5E358}"/>
                </a:ext>
              </a:extLst>
            </p:cNvPr>
            <p:cNvCxnSpPr>
              <a:cxnSpLocks/>
              <a:endCxn id="83" idx="1"/>
            </p:cNvCxnSpPr>
            <p:nvPr/>
          </p:nvCxnSpPr>
          <p:spPr>
            <a:xfrm>
              <a:off x="3281702" y="4695706"/>
              <a:ext cx="522559" cy="409546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C7912A1A-63F7-4D04-9ED9-59CAD87BDB66}"/>
                </a:ext>
              </a:extLst>
            </p:cNvPr>
            <p:cNvCxnSpPr>
              <a:cxnSpLocks/>
              <a:stCxn id="82" idx="7"/>
              <a:endCxn id="83" idx="3"/>
            </p:cNvCxnSpPr>
            <p:nvPr/>
          </p:nvCxnSpPr>
          <p:spPr>
            <a:xfrm flipV="1">
              <a:off x="3270654" y="5292578"/>
              <a:ext cx="533607" cy="37527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7642D809-0C5C-47B2-B090-69082C537B3D}"/>
                </a:ext>
              </a:extLst>
            </p:cNvPr>
            <p:cNvCxnSpPr>
              <a:cxnSpLocks/>
              <a:stCxn id="80" idx="6"/>
            </p:cNvCxnSpPr>
            <p:nvPr/>
          </p:nvCxnSpPr>
          <p:spPr>
            <a:xfrm>
              <a:off x="1970608" y="5761514"/>
              <a:ext cx="1072241" cy="13416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1B42CCC-8BC7-4557-AE4A-EF7E90394B97}"/>
                </a:ext>
              </a:extLst>
            </p:cNvPr>
            <p:cNvCxnSpPr>
              <a:cxnSpLocks/>
              <a:stCxn id="85" idx="6"/>
              <a:endCxn id="84" idx="2"/>
            </p:cNvCxnSpPr>
            <p:nvPr/>
          </p:nvCxnSpPr>
          <p:spPr>
            <a:xfrm>
              <a:off x="1970608" y="4622899"/>
              <a:ext cx="1073923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808CFA4-04BC-4F52-8DA1-E016714A6FE6}"/>
                </a:ext>
              </a:extLst>
            </p:cNvPr>
            <p:cNvCxnSpPr>
              <a:cxnSpLocks/>
              <a:stCxn id="81" idx="5"/>
              <a:endCxn id="82" idx="1"/>
            </p:cNvCxnSpPr>
            <p:nvPr/>
          </p:nvCxnSpPr>
          <p:spPr>
            <a:xfrm>
              <a:off x="2585213" y="5292578"/>
              <a:ext cx="498114" cy="37527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46E7A883-ECEE-45D2-B0BB-63148DADF31B}"/>
                </a:ext>
              </a:extLst>
            </p:cNvPr>
            <p:cNvCxnSpPr>
              <a:cxnSpLocks/>
              <a:stCxn id="81" idx="1"/>
              <a:endCxn id="85" idx="5"/>
            </p:cNvCxnSpPr>
            <p:nvPr/>
          </p:nvCxnSpPr>
          <p:spPr>
            <a:xfrm flipH="1" flipV="1">
              <a:off x="1931812" y="4716562"/>
              <a:ext cx="466074" cy="38869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264795F9-F4F7-4FA3-AD0A-5D885DCA3A96}"/>
                </a:ext>
              </a:extLst>
            </p:cNvPr>
            <p:cNvCxnSpPr>
              <a:cxnSpLocks/>
              <a:stCxn id="80" idx="7"/>
            </p:cNvCxnSpPr>
            <p:nvPr/>
          </p:nvCxnSpPr>
          <p:spPr>
            <a:xfrm flipV="1">
              <a:off x="1931812" y="5285869"/>
              <a:ext cx="455904" cy="38198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D6C680D-633D-4B09-BD6F-D30D5F30C784}"/>
                </a:ext>
              </a:extLst>
            </p:cNvPr>
            <p:cNvCxnSpPr>
              <a:cxnSpLocks/>
              <a:stCxn id="80" idx="0"/>
              <a:endCxn id="85" idx="4"/>
            </p:cNvCxnSpPr>
            <p:nvPr/>
          </p:nvCxnSpPr>
          <p:spPr>
            <a:xfrm flipV="1">
              <a:off x="1838149" y="4755359"/>
              <a:ext cx="0" cy="873695"/>
            </a:xfrm>
            <a:prstGeom prst="line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B0C43FA-C374-4237-8E36-F8CB0CD96A5A}"/>
                </a:ext>
              </a:extLst>
            </p:cNvPr>
            <p:cNvSpPr txBox="1"/>
            <p:nvPr/>
          </p:nvSpPr>
          <p:spPr>
            <a:xfrm>
              <a:off x="2363627" y="4402913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-1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41DD408-EE03-4D99-9100-C9543D76D94F}"/>
                </a:ext>
              </a:extLst>
            </p:cNvPr>
            <p:cNvSpPr txBox="1"/>
            <p:nvPr/>
          </p:nvSpPr>
          <p:spPr>
            <a:xfrm>
              <a:off x="1561997" y="5088501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D4E7F7D-DF8F-4535-A812-9FB863FBBA15}"/>
                </a:ext>
              </a:extLst>
            </p:cNvPr>
            <p:cNvSpPr txBox="1"/>
            <p:nvPr/>
          </p:nvSpPr>
          <p:spPr>
            <a:xfrm>
              <a:off x="1184679" y="4718828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03262F4-3F81-4F9F-926F-D5F55C60C2D1}"/>
                </a:ext>
              </a:extLst>
            </p:cNvPr>
            <p:cNvSpPr txBox="1"/>
            <p:nvPr/>
          </p:nvSpPr>
          <p:spPr>
            <a:xfrm>
              <a:off x="3516950" y="4700814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7AAC8E3-584E-4427-A2A1-DFBEC4F56AD9}"/>
                </a:ext>
              </a:extLst>
            </p:cNvPr>
            <p:cNvSpPr txBox="1"/>
            <p:nvPr/>
          </p:nvSpPr>
          <p:spPr>
            <a:xfrm>
              <a:off x="2159764" y="5345351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D49573C-ADA5-430F-AD86-3501C1ED4829}"/>
                </a:ext>
              </a:extLst>
            </p:cNvPr>
            <p:cNvSpPr txBox="1"/>
            <p:nvPr/>
          </p:nvSpPr>
          <p:spPr>
            <a:xfrm>
              <a:off x="3158872" y="5085154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79A1D596-6EC9-4BED-B236-831146F1AF2D}"/>
                </a:ext>
              </a:extLst>
            </p:cNvPr>
            <p:cNvSpPr txBox="1"/>
            <p:nvPr/>
          </p:nvSpPr>
          <p:spPr>
            <a:xfrm>
              <a:off x="3516950" y="541158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4B25DE6-E8E9-42D8-969A-5A9D4642B38D}"/>
                </a:ext>
              </a:extLst>
            </p:cNvPr>
            <p:cNvSpPr txBox="1"/>
            <p:nvPr/>
          </p:nvSpPr>
          <p:spPr>
            <a:xfrm>
              <a:off x="2379129" y="573206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7ED7385-4D2B-4A3A-8180-4B11F626DA96}"/>
                </a:ext>
              </a:extLst>
            </p:cNvPr>
            <p:cNvSpPr txBox="1"/>
            <p:nvPr/>
          </p:nvSpPr>
          <p:spPr>
            <a:xfrm>
              <a:off x="1151044" y="5399127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F196885-681E-45BA-999F-07A8381D909E}"/>
                </a:ext>
              </a:extLst>
            </p:cNvPr>
            <p:cNvSpPr txBox="1"/>
            <p:nvPr/>
          </p:nvSpPr>
          <p:spPr>
            <a:xfrm>
              <a:off x="2762132" y="5258768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23DD498F-1295-4137-96CC-6CC0C73F4199}"/>
                </a:ext>
              </a:extLst>
            </p:cNvPr>
            <p:cNvSpPr txBox="1"/>
            <p:nvPr/>
          </p:nvSpPr>
          <p:spPr>
            <a:xfrm>
              <a:off x="2614378" y="475314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C6013EA3-6C6A-4808-BCC1-2D3F316BCDE2}"/>
                </a:ext>
              </a:extLst>
            </p:cNvPr>
            <p:cNvSpPr txBox="1"/>
            <p:nvPr/>
          </p:nvSpPr>
          <p:spPr>
            <a:xfrm>
              <a:off x="2133358" y="474279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-2</a:t>
              </a:r>
            </a:p>
          </p:txBody>
        </p:sp>
      </p:grpSp>
      <p:sp>
        <p:nvSpPr>
          <p:cNvPr id="111" name="Rectangle 3">
            <a:extLst>
              <a:ext uri="{FF2B5EF4-FFF2-40B4-BE49-F238E27FC236}">
                <a16:creationId xmlns:a16="http://schemas.microsoft.com/office/drawing/2014/main" id="{37D609AF-2F7C-4562-8153-739467BB5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</a:t>
            </a:r>
            <a:r>
              <a:rPr lang="en-US" altLang="en-US" sz="1800" dirty="0">
                <a:solidFill>
                  <a:srgbClr val="FF0000"/>
                </a:solidFill>
              </a:rPr>
              <a:t>only for directed graphs.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1415F44-F9C3-24BD-2CD6-AD2A22087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368" y="3192215"/>
            <a:ext cx="3468679" cy="1206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By repeating on a negative edge in an undirected graph, we can find a path from s to t whose length can be arbitrarily small.</a:t>
            </a:r>
          </a:p>
        </p:txBody>
      </p:sp>
    </p:spTree>
    <p:extLst>
      <p:ext uri="{BB962C8B-B14F-4D97-AF65-F5344CB8AC3E}">
        <p14:creationId xmlns:p14="http://schemas.microsoft.com/office/powerpoint/2010/main" val="24108329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5EE19-0B25-A8A7-F5C5-D31A6B604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EB995A84-0B06-DA5B-7CED-A8EB9BFB4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33455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E60A3CF6-D0C9-C90A-6DD6-4DFD614D8B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4A32734A-E608-8C10-F90E-287B189940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4" y="1922308"/>
            <a:ext cx="3893965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Does the problem always make sense?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EE56B9E-1CFD-088B-F836-DF6C1C668B1A}"/>
              </a:ext>
            </a:extLst>
          </p:cNvPr>
          <p:cNvGrpSpPr/>
          <p:nvPr/>
        </p:nvGrpSpPr>
        <p:grpSpPr>
          <a:xfrm>
            <a:off x="855587" y="2982627"/>
            <a:ext cx="3158914" cy="1575374"/>
            <a:chOff x="734354" y="4092192"/>
            <a:chExt cx="3158914" cy="157537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D41E6B4-9A79-1F00-FE59-F9B72A605744}"/>
                </a:ext>
              </a:extLst>
            </p:cNvPr>
            <p:cNvSpPr/>
            <p:nvPr/>
          </p:nvSpPr>
          <p:spPr>
            <a:xfrm>
              <a:off x="734354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4FD0844-2E9A-4C38-D3A5-1E3DBA34EDE9}"/>
                </a:ext>
              </a:extLst>
            </p:cNvPr>
            <p:cNvSpPr/>
            <p:nvPr/>
          </p:nvSpPr>
          <p:spPr>
            <a:xfrm>
              <a:off x="1568573" y="5318333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6463503-06B6-F2FE-323B-0737C9A72C8E}"/>
                </a:ext>
              </a:extLst>
            </p:cNvPr>
            <p:cNvSpPr/>
            <p:nvPr/>
          </p:nvSpPr>
          <p:spPr>
            <a:xfrm>
              <a:off x="2221974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4DF3AC2-AF88-1F59-C0D8-2E2642AFC88F}"/>
                </a:ext>
              </a:extLst>
            </p:cNvPr>
            <p:cNvSpPr/>
            <p:nvPr/>
          </p:nvSpPr>
          <p:spPr>
            <a:xfrm>
              <a:off x="2907415" y="5318333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11F9124-A067-45FE-C397-04B95BD1DD95}"/>
                </a:ext>
              </a:extLst>
            </p:cNvPr>
            <p:cNvSpPr/>
            <p:nvPr/>
          </p:nvSpPr>
          <p:spPr>
            <a:xfrm>
              <a:off x="3628349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74D7E8A-4CBE-3F7F-8961-2B614B61E0C0}"/>
                </a:ext>
              </a:extLst>
            </p:cNvPr>
            <p:cNvSpPr/>
            <p:nvPr/>
          </p:nvSpPr>
          <p:spPr>
            <a:xfrm>
              <a:off x="2907415" y="4179718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B723894B-D14F-00B2-AED2-08930A7A921C}"/>
                </a:ext>
              </a:extLst>
            </p:cNvPr>
            <p:cNvSpPr/>
            <p:nvPr/>
          </p:nvSpPr>
          <p:spPr>
            <a:xfrm>
              <a:off x="1568573" y="4179718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F2529F3-541A-F839-1263-776971D9E490}"/>
                </a:ext>
              </a:extLst>
            </p:cNvPr>
            <p:cNvCxnSpPr>
              <a:stCxn id="4" idx="7"/>
              <a:endCxn id="49" idx="3"/>
            </p:cNvCxnSpPr>
            <p:nvPr/>
          </p:nvCxnSpPr>
          <p:spPr>
            <a:xfrm flipV="1">
              <a:off x="960477" y="4405841"/>
              <a:ext cx="646892" cy="3886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D657451-331E-524E-DE73-97E3204BDC39}"/>
                </a:ext>
              </a:extLst>
            </p:cNvPr>
            <p:cNvCxnSpPr>
              <a:cxnSpLocks/>
              <a:stCxn id="4" idx="5"/>
            </p:cNvCxnSpPr>
            <p:nvPr/>
          </p:nvCxnSpPr>
          <p:spPr>
            <a:xfrm>
              <a:off x="960477" y="4981857"/>
              <a:ext cx="617299" cy="4070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8A54DAB-8A89-0AE5-2364-64A8F92BCAED}"/>
                </a:ext>
              </a:extLst>
            </p:cNvPr>
            <p:cNvCxnSpPr>
              <a:cxnSpLocks/>
              <a:stCxn id="45" idx="7"/>
            </p:cNvCxnSpPr>
            <p:nvPr/>
          </p:nvCxnSpPr>
          <p:spPr>
            <a:xfrm flipV="1">
              <a:off x="2448097" y="4405501"/>
              <a:ext cx="479997" cy="3890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B9BC420-63BE-B197-F683-358596C7C8A6}"/>
                </a:ext>
              </a:extLst>
            </p:cNvPr>
            <p:cNvCxnSpPr>
              <a:cxnSpLocks/>
              <a:stCxn id="46" idx="0"/>
            </p:cNvCxnSpPr>
            <p:nvPr/>
          </p:nvCxnSpPr>
          <p:spPr>
            <a:xfrm flipV="1">
              <a:off x="3039875" y="4435289"/>
              <a:ext cx="0" cy="8830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2A50569-2349-354C-DCD3-244FFF879867}"/>
                </a:ext>
              </a:extLst>
            </p:cNvPr>
            <p:cNvCxnSpPr>
              <a:cxnSpLocks/>
              <a:endCxn id="47" idx="1"/>
            </p:cNvCxnSpPr>
            <p:nvPr/>
          </p:nvCxnSpPr>
          <p:spPr>
            <a:xfrm>
              <a:off x="3144586" y="4384985"/>
              <a:ext cx="522559" cy="4095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081A969-6D4E-AE21-C856-84B128965528}"/>
                </a:ext>
              </a:extLst>
            </p:cNvPr>
            <p:cNvCxnSpPr>
              <a:cxnSpLocks/>
              <a:stCxn id="46" idx="7"/>
              <a:endCxn id="47" idx="3"/>
            </p:cNvCxnSpPr>
            <p:nvPr/>
          </p:nvCxnSpPr>
          <p:spPr>
            <a:xfrm flipV="1">
              <a:off x="3133538" y="4981857"/>
              <a:ext cx="533607" cy="375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77223A1-2918-186B-F304-0B785DACFD75}"/>
                </a:ext>
              </a:extLst>
            </p:cNvPr>
            <p:cNvCxnSpPr>
              <a:cxnSpLocks/>
              <a:stCxn id="36" idx="6"/>
            </p:cNvCxnSpPr>
            <p:nvPr/>
          </p:nvCxnSpPr>
          <p:spPr>
            <a:xfrm>
              <a:off x="1833492" y="5450793"/>
              <a:ext cx="1072241" cy="13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6A80EC3-1F41-C8ED-3A9D-B8758C71A08D}"/>
                </a:ext>
              </a:extLst>
            </p:cNvPr>
            <p:cNvCxnSpPr>
              <a:cxnSpLocks/>
              <a:stCxn id="49" idx="6"/>
              <a:endCxn id="48" idx="2"/>
            </p:cNvCxnSpPr>
            <p:nvPr/>
          </p:nvCxnSpPr>
          <p:spPr>
            <a:xfrm>
              <a:off x="1833492" y="4312178"/>
              <a:ext cx="107392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4BC53DED-5F1A-B046-9B6E-9DF7E02C40AE}"/>
                </a:ext>
              </a:extLst>
            </p:cNvPr>
            <p:cNvCxnSpPr>
              <a:cxnSpLocks/>
              <a:stCxn id="45" idx="5"/>
              <a:endCxn id="46" idx="1"/>
            </p:cNvCxnSpPr>
            <p:nvPr/>
          </p:nvCxnSpPr>
          <p:spPr>
            <a:xfrm>
              <a:off x="2448097" y="4981857"/>
              <a:ext cx="498114" cy="375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1700C96-FCF4-F81D-1F47-8DEE4670AC30}"/>
                </a:ext>
              </a:extLst>
            </p:cNvPr>
            <p:cNvCxnSpPr>
              <a:cxnSpLocks/>
              <a:stCxn id="45" idx="1"/>
              <a:endCxn id="49" idx="5"/>
            </p:cNvCxnSpPr>
            <p:nvPr/>
          </p:nvCxnSpPr>
          <p:spPr>
            <a:xfrm flipH="1" flipV="1">
              <a:off x="1794696" y="4405841"/>
              <a:ext cx="466074" cy="3886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F02BF7F-256D-15BE-C2A2-56F9F8BFE45F}"/>
                </a:ext>
              </a:extLst>
            </p:cNvPr>
            <p:cNvCxnSpPr>
              <a:cxnSpLocks/>
              <a:stCxn id="36" idx="7"/>
            </p:cNvCxnSpPr>
            <p:nvPr/>
          </p:nvCxnSpPr>
          <p:spPr>
            <a:xfrm flipV="1">
              <a:off x="1794696" y="4975148"/>
              <a:ext cx="455904" cy="3819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CDE9EC0-E1DA-A3C6-2CAB-156615BFA6FD}"/>
                </a:ext>
              </a:extLst>
            </p:cNvPr>
            <p:cNvCxnSpPr>
              <a:cxnSpLocks/>
              <a:stCxn id="36" idx="0"/>
              <a:endCxn id="49" idx="4"/>
            </p:cNvCxnSpPr>
            <p:nvPr/>
          </p:nvCxnSpPr>
          <p:spPr>
            <a:xfrm flipV="1">
              <a:off x="1701033" y="4444638"/>
              <a:ext cx="0" cy="87369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EE4246A-3ED2-B704-9D24-20E29A8461D0}"/>
                </a:ext>
              </a:extLst>
            </p:cNvPr>
            <p:cNvSpPr txBox="1"/>
            <p:nvPr/>
          </p:nvSpPr>
          <p:spPr>
            <a:xfrm>
              <a:off x="2226511" y="4092192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-1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1C4BEDB-E029-A92B-0D52-AC598ED5CE5C}"/>
                </a:ext>
              </a:extLst>
            </p:cNvPr>
            <p:cNvSpPr txBox="1"/>
            <p:nvPr/>
          </p:nvSpPr>
          <p:spPr>
            <a:xfrm>
              <a:off x="1424881" y="477778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0E799BF-EBBC-F39A-B83E-B74230DBF9DC}"/>
                </a:ext>
              </a:extLst>
            </p:cNvPr>
            <p:cNvSpPr txBox="1"/>
            <p:nvPr/>
          </p:nvSpPr>
          <p:spPr>
            <a:xfrm>
              <a:off x="1047563" y="4408107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4D3516B-DD3B-2C42-ABF3-00506C0DC380}"/>
                </a:ext>
              </a:extLst>
            </p:cNvPr>
            <p:cNvSpPr txBox="1"/>
            <p:nvPr/>
          </p:nvSpPr>
          <p:spPr>
            <a:xfrm>
              <a:off x="3379834" y="4390093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2928827-6701-9F7C-6FEB-D738D264DCBC}"/>
                </a:ext>
              </a:extLst>
            </p:cNvPr>
            <p:cNvSpPr txBox="1"/>
            <p:nvPr/>
          </p:nvSpPr>
          <p:spPr>
            <a:xfrm>
              <a:off x="2022648" y="503463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2CF8B05-90CE-061E-038D-B7DDAB8B0FAA}"/>
                </a:ext>
              </a:extLst>
            </p:cNvPr>
            <p:cNvSpPr txBox="1"/>
            <p:nvPr/>
          </p:nvSpPr>
          <p:spPr>
            <a:xfrm>
              <a:off x="3021756" y="4774433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EA0D043-D114-52A9-C5E2-E8CF33CFDDE6}"/>
                </a:ext>
              </a:extLst>
            </p:cNvPr>
            <p:cNvSpPr txBox="1"/>
            <p:nvPr/>
          </p:nvSpPr>
          <p:spPr>
            <a:xfrm>
              <a:off x="3379834" y="510086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4C72231-AA37-A9BF-E75D-67F428FF1BF4}"/>
                </a:ext>
              </a:extLst>
            </p:cNvPr>
            <p:cNvSpPr txBox="1"/>
            <p:nvPr/>
          </p:nvSpPr>
          <p:spPr>
            <a:xfrm>
              <a:off x="2242013" y="5421345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67D53A8-E11F-0415-97F8-A4BC1DE9338E}"/>
                </a:ext>
              </a:extLst>
            </p:cNvPr>
            <p:cNvSpPr txBox="1"/>
            <p:nvPr/>
          </p:nvSpPr>
          <p:spPr>
            <a:xfrm>
              <a:off x="1013928" y="508840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9A910F1-1BBA-7885-842D-4A38F0B6DBF0}"/>
                </a:ext>
              </a:extLst>
            </p:cNvPr>
            <p:cNvSpPr txBox="1"/>
            <p:nvPr/>
          </p:nvSpPr>
          <p:spPr>
            <a:xfrm>
              <a:off x="2625016" y="4948047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D5FC3A8-746D-403D-4E56-2F3D90CC02D6}"/>
                </a:ext>
              </a:extLst>
            </p:cNvPr>
            <p:cNvSpPr txBox="1"/>
            <p:nvPr/>
          </p:nvSpPr>
          <p:spPr>
            <a:xfrm>
              <a:off x="2477262" y="4442425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F4A163E-BD7C-CAC0-5959-E4680A89E681}"/>
                </a:ext>
              </a:extLst>
            </p:cNvPr>
            <p:cNvSpPr txBox="1"/>
            <p:nvPr/>
          </p:nvSpPr>
          <p:spPr>
            <a:xfrm>
              <a:off x="1996242" y="4432075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B058B2B-4E8B-66D2-D2DA-D08143786D31}"/>
              </a:ext>
            </a:extLst>
          </p:cNvPr>
          <p:cNvGrpSpPr/>
          <p:nvPr/>
        </p:nvGrpSpPr>
        <p:grpSpPr>
          <a:xfrm>
            <a:off x="871470" y="4736858"/>
            <a:ext cx="3158914" cy="1575374"/>
            <a:chOff x="871470" y="4402913"/>
            <a:chExt cx="3158914" cy="1575374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817955E1-8946-0FF7-CC30-C221767AB02B}"/>
                </a:ext>
              </a:extLst>
            </p:cNvPr>
            <p:cNvSpPr/>
            <p:nvPr/>
          </p:nvSpPr>
          <p:spPr>
            <a:xfrm>
              <a:off x="871470" y="5066455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BD3183B8-37A8-FAFA-4261-6B0F9FE496CA}"/>
                </a:ext>
              </a:extLst>
            </p:cNvPr>
            <p:cNvSpPr/>
            <p:nvPr/>
          </p:nvSpPr>
          <p:spPr>
            <a:xfrm>
              <a:off x="1705689" y="562905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5DE785A9-1878-D999-769E-4F442EF7ADEE}"/>
                </a:ext>
              </a:extLst>
            </p:cNvPr>
            <p:cNvSpPr/>
            <p:nvPr/>
          </p:nvSpPr>
          <p:spPr>
            <a:xfrm>
              <a:off x="2359090" y="5066455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5706EF2-7D31-0689-E7E7-D60CBC31A267}"/>
                </a:ext>
              </a:extLst>
            </p:cNvPr>
            <p:cNvSpPr/>
            <p:nvPr/>
          </p:nvSpPr>
          <p:spPr>
            <a:xfrm>
              <a:off x="3044531" y="562905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1207A11-8ACE-2C15-2C35-E91F8FEC7CAA}"/>
                </a:ext>
              </a:extLst>
            </p:cNvPr>
            <p:cNvSpPr/>
            <p:nvPr/>
          </p:nvSpPr>
          <p:spPr>
            <a:xfrm>
              <a:off x="3765465" y="5066455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EBDDD2B1-7A0E-8840-3450-2F1B56561FA3}"/>
                </a:ext>
              </a:extLst>
            </p:cNvPr>
            <p:cNvSpPr/>
            <p:nvPr/>
          </p:nvSpPr>
          <p:spPr>
            <a:xfrm>
              <a:off x="3044531" y="4490439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94E518DC-F178-61A9-13F1-A0931EE713F9}"/>
                </a:ext>
              </a:extLst>
            </p:cNvPr>
            <p:cNvSpPr/>
            <p:nvPr/>
          </p:nvSpPr>
          <p:spPr>
            <a:xfrm>
              <a:off x="1705689" y="4490439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00BE738-C4F2-CFCE-A657-EDBD90998B80}"/>
                </a:ext>
              </a:extLst>
            </p:cNvPr>
            <p:cNvCxnSpPr>
              <a:stCxn id="79" idx="7"/>
              <a:endCxn id="85" idx="3"/>
            </p:cNvCxnSpPr>
            <p:nvPr/>
          </p:nvCxnSpPr>
          <p:spPr>
            <a:xfrm flipV="1">
              <a:off x="1097593" y="4716562"/>
              <a:ext cx="646892" cy="38869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643CD27-0DC9-BF9D-53AD-187BFCE4AF7A}"/>
                </a:ext>
              </a:extLst>
            </p:cNvPr>
            <p:cNvCxnSpPr>
              <a:cxnSpLocks/>
              <a:stCxn id="79" idx="5"/>
            </p:cNvCxnSpPr>
            <p:nvPr/>
          </p:nvCxnSpPr>
          <p:spPr>
            <a:xfrm>
              <a:off x="1097593" y="5292578"/>
              <a:ext cx="617299" cy="407051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AAF5420D-251D-ACF3-705A-CAEA221EF4B2}"/>
                </a:ext>
              </a:extLst>
            </p:cNvPr>
            <p:cNvCxnSpPr>
              <a:cxnSpLocks/>
              <a:stCxn id="81" idx="7"/>
            </p:cNvCxnSpPr>
            <p:nvPr/>
          </p:nvCxnSpPr>
          <p:spPr>
            <a:xfrm flipV="1">
              <a:off x="2585213" y="4716222"/>
              <a:ext cx="479997" cy="389030"/>
            </a:xfrm>
            <a:prstGeom prst="line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05FB120-2E85-6C00-CD2D-04DC2C95F713}"/>
                </a:ext>
              </a:extLst>
            </p:cNvPr>
            <p:cNvCxnSpPr>
              <a:cxnSpLocks/>
              <a:stCxn id="82" idx="0"/>
            </p:cNvCxnSpPr>
            <p:nvPr/>
          </p:nvCxnSpPr>
          <p:spPr>
            <a:xfrm flipV="1">
              <a:off x="3176991" y="4746010"/>
              <a:ext cx="0" cy="883044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389F81F2-57C3-2B93-7602-B9759A345C00}"/>
                </a:ext>
              </a:extLst>
            </p:cNvPr>
            <p:cNvCxnSpPr>
              <a:cxnSpLocks/>
              <a:endCxn id="83" idx="1"/>
            </p:cNvCxnSpPr>
            <p:nvPr/>
          </p:nvCxnSpPr>
          <p:spPr>
            <a:xfrm>
              <a:off x="3281702" y="4695706"/>
              <a:ext cx="522559" cy="409546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720A00CE-9C25-108A-3CC4-FB71AE1AEC1E}"/>
                </a:ext>
              </a:extLst>
            </p:cNvPr>
            <p:cNvCxnSpPr>
              <a:cxnSpLocks/>
              <a:stCxn id="82" idx="7"/>
              <a:endCxn id="83" idx="3"/>
            </p:cNvCxnSpPr>
            <p:nvPr/>
          </p:nvCxnSpPr>
          <p:spPr>
            <a:xfrm flipV="1">
              <a:off x="3270654" y="5292578"/>
              <a:ext cx="533607" cy="37527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35708EB5-2836-4F46-4368-C2042316E9D4}"/>
                </a:ext>
              </a:extLst>
            </p:cNvPr>
            <p:cNvCxnSpPr>
              <a:cxnSpLocks/>
              <a:stCxn id="80" idx="6"/>
            </p:cNvCxnSpPr>
            <p:nvPr/>
          </p:nvCxnSpPr>
          <p:spPr>
            <a:xfrm>
              <a:off x="1970608" y="5761514"/>
              <a:ext cx="1072241" cy="13416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6A45B5B-1F1C-32F4-5565-3D8E5EAFB3ED}"/>
                </a:ext>
              </a:extLst>
            </p:cNvPr>
            <p:cNvCxnSpPr>
              <a:cxnSpLocks/>
              <a:stCxn id="85" idx="6"/>
              <a:endCxn id="84" idx="2"/>
            </p:cNvCxnSpPr>
            <p:nvPr/>
          </p:nvCxnSpPr>
          <p:spPr>
            <a:xfrm>
              <a:off x="1970608" y="4622899"/>
              <a:ext cx="1073923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7F77DB44-5EE9-569C-82C3-F0E2D0EE459E}"/>
                </a:ext>
              </a:extLst>
            </p:cNvPr>
            <p:cNvCxnSpPr>
              <a:cxnSpLocks/>
              <a:stCxn id="81" idx="5"/>
              <a:endCxn id="82" idx="1"/>
            </p:cNvCxnSpPr>
            <p:nvPr/>
          </p:nvCxnSpPr>
          <p:spPr>
            <a:xfrm>
              <a:off x="2585213" y="5292578"/>
              <a:ext cx="498114" cy="37527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137E0F1-8F88-BE17-B385-69A646BB33D3}"/>
                </a:ext>
              </a:extLst>
            </p:cNvPr>
            <p:cNvCxnSpPr>
              <a:cxnSpLocks/>
              <a:stCxn id="81" idx="1"/>
              <a:endCxn id="85" idx="5"/>
            </p:cNvCxnSpPr>
            <p:nvPr/>
          </p:nvCxnSpPr>
          <p:spPr>
            <a:xfrm flipH="1" flipV="1">
              <a:off x="1931812" y="4716562"/>
              <a:ext cx="466074" cy="38869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D5292180-2116-1D1E-260B-477B5519A0ED}"/>
                </a:ext>
              </a:extLst>
            </p:cNvPr>
            <p:cNvCxnSpPr>
              <a:cxnSpLocks/>
              <a:stCxn id="80" idx="7"/>
            </p:cNvCxnSpPr>
            <p:nvPr/>
          </p:nvCxnSpPr>
          <p:spPr>
            <a:xfrm flipV="1">
              <a:off x="1931812" y="5285869"/>
              <a:ext cx="455904" cy="38198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33F7873-997D-4979-8BEB-FA68C102F1FE}"/>
                </a:ext>
              </a:extLst>
            </p:cNvPr>
            <p:cNvCxnSpPr>
              <a:cxnSpLocks/>
              <a:stCxn id="80" idx="0"/>
              <a:endCxn id="85" idx="4"/>
            </p:cNvCxnSpPr>
            <p:nvPr/>
          </p:nvCxnSpPr>
          <p:spPr>
            <a:xfrm flipV="1">
              <a:off x="1838149" y="4755359"/>
              <a:ext cx="0" cy="873695"/>
            </a:xfrm>
            <a:prstGeom prst="line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048910A-EE91-958B-65AA-EB1EECCC41C0}"/>
                </a:ext>
              </a:extLst>
            </p:cNvPr>
            <p:cNvSpPr txBox="1"/>
            <p:nvPr/>
          </p:nvSpPr>
          <p:spPr>
            <a:xfrm>
              <a:off x="2363627" y="4402913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-1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A8DA452-6BDE-C419-0199-38981882DEF8}"/>
                </a:ext>
              </a:extLst>
            </p:cNvPr>
            <p:cNvSpPr txBox="1"/>
            <p:nvPr/>
          </p:nvSpPr>
          <p:spPr>
            <a:xfrm>
              <a:off x="1561997" y="5088501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52D0741-4A4E-03C1-8836-D133F19677A2}"/>
                </a:ext>
              </a:extLst>
            </p:cNvPr>
            <p:cNvSpPr txBox="1"/>
            <p:nvPr/>
          </p:nvSpPr>
          <p:spPr>
            <a:xfrm>
              <a:off x="1184679" y="4718828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C8B21AFD-A6B5-82BE-0FE6-CA18FF492B57}"/>
                </a:ext>
              </a:extLst>
            </p:cNvPr>
            <p:cNvSpPr txBox="1"/>
            <p:nvPr/>
          </p:nvSpPr>
          <p:spPr>
            <a:xfrm>
              <a:off x="3516950" y="4700814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CFEF3CE-0B74-DB65-F235-795ECBE7AAE7}"/>
                </a:ext>
              </a:extLst>
            </p:cNvPr>
            <p:cNvSpPr txBox="1"/>
            <p:nvPr/>
          </p:nvSpPr>
          <p:spPr>
            <a:xfrm>
              <a:off x="2159764" y="5345351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DF6217C-B0BF-AE54-A8C6-85A0423F0D02}"/>
                </a:ext>
              </a:extLst>
            </p:cNvPr>
            <p:cNvSpPr txBox="1"/>
            <p:nvPr/>
          </p:nvSpPr>
          <p:spPr>
            <a:xfrm>
              <a:off x="3158872" y="5085154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61766A2-91B0-BBA3-2A0C-3554285F8955}"/>
                </a:ext>
              </a:extLst>
            </p:cNvPr>
            <p:cNvSpPr txBox="1"/>
            <p:nvPr/>
          </p:nvSpPr>
          <p:spPr>
            <a:xfrm>
              <a:off x="3516950" y="541158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FCC6F12-3D12-6B69-B19B-2563368C0C41}"/>
                </a:ext>
              </a:extLst>
            </p:cNvPr>
            <p:cNvSpPr txBox="1"/>
            <p:nvPr/>
          </p:nvSpPr>
          <p:spPr>
            <a:xfrm>
              <a:off x="2379129" y="573206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25AB121-392A-826D-633C-65316ECF39B7}"/>
                </a:ext>
              </a:extLst>
            </p:cNvPr>
            <p:cNvSpPr txBox="1"/>
            <p:nvPr/>
          </p:nvSpPr>
          <p:spPr>
            <a:xfrm>
              <a:off x="1151044" y="5399127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F845561-C6A2-E8A7-F9F5-9CDF64C40F5E}"/>
                </a:ext>
              </a:extLst>
            </p:cNvPr>
            <p:cNvSpPr txBox="1"/>
            <p:nvPr/>
          </p:nvSpPr>
          <p:spPr>
            <a:xfrm>
              <a:off x="2762132" y="5258768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1DC5B10-041C-6366-49E2-733F7D7C317E}"/>
                </a:ext>
              </a:extLst>
            </p:cNvPr>
            <p:cNvSpPr txBox="1"/>
            <p:nvPr/>
          </p:nvSpPr>
          <p:spPr>
            <a:xfrm>
              <a:off x="2614378" y="475314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1AFA281-A237-04AA-173C-25A7433DF5E6}"/>
                </a:ext>
              </a:extLst>
            </p:cNvPr>
            <p:cNvSpPr txBox="1"/>
            <p:nvPr/>
          </p:nvSpPr>
          <p:spPr>
            <a:xfrm>
              <a:off x="2133358" y="474279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-2</a:t>
              </a:r>
            </a:p>
          </p:txBody>
        </p:sp>
      </p:grpSp>
      <p:sp>
        <p:nvSpPr>
          <p:cNvPr id="111" name="Rectangle 3">
            <a:extLst>
              <a:ext uri="{FF2B5EF4-FFF2-40B4-BE49-F238E27FC236}">
                <a16:creationId xmlns:a16="http://schemas.microsoft.com/office/drawing/2014/main" id="{7013EFF6-1522-F641-5B01-A8FCE8678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</a:t>
            </a:r>
            <a:r>
              <a:rPr lang="en-US" altLang="en-US" sz="1800" dirty="0">
                <a:solidFill>
                  <a:srgbClr val="FF0000"/>
                </a:solidFill>
              </a:rPr>
              <a:t>only for directed graphs.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0272BBF-6484-185F-CEC0-65AC76F6D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368" y="3192215"/>
            <a:ext cx="3468679" cy="1206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By repeating on a negative edge in an undirected graph, we can find a path from s to t whose length can be arbitrarily small.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64581DF-93EF-059A-30E8-0F38C2710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368" y="4986835"/>
            <a:ext cx="3468679" cy="1206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By repeating on a negative cycle in a directed graph, we can find a path from s to t whose length can be arbitrarily small.</a:t>
            </a:r>
          </a:p>
        </p:txBody>
      </p:sp>
    </p:spTree>
    <p:extLst>
      <p:ext uri="{BB962C8B-B14F-4D97-AF65-F5344CB8AC3E}">
        <p14:creationId xmlns:p14="http://schemas.microsoft.com/office/powerpoint/2010/main" val="455444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33455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B1F707C7-5019-4751-B408-20D0F0559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4" y="1922308"/>
            <a:ext cx="3893965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Does the problem always make sense?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0E99D93-DFE8-48D4-BAC9-EA2901C83478}"/>
              </a:ext>
            </a:extLst>
          </p:cNvPr>
          <p:cNvGrpSpPr/>
          <p:nvPr/>
        </p:nvGrpSpPr>
        <p:grpSpPr>
          <a:xfrm>
            <a:off x="855587" y="2982627"/>
            <a:ext cx="3158914" cy="1575374"/>
            <a:chOff x="734354" y="4092192"/>
            <a:chExt cx="3158914" cy="157537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B2C515D-75C4-4C74-A789-0D1DB98BD423}"/>
                </a:ext>
              </a:extLst>
            </p:cNvPr>
            <p:cNvSpPr/>
            <p:nvPr/>
          </p:nvSpPr>
          <p:spPr>
            <a:xfrm>
              <a:off x="734354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200E13A-E06F-41D7-9C8A-65A2D6A7B3C1}"/>
                </a:ext>
              </a:extLst>
            </p:cNvPr>
            <p:cNvSpPr/>
            <p:nvPr/>
          </p:nvSpPr>
          <p:spPr>
            <a:xfrm>
              <a:off x="1568573" y="5318333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9773B62B-2EC3-4FA9-8B0F-A12ECD5130A2}"/>
                </a:ext>
              </a:extLst>
            </p:cNvPr>
            <p:cNvSpPr/>
            <p:nvPr/>
          </p:nvSpPr>
          <p:spPr>
            <a:xfrm>
              <a:off x="2221974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9B11820-3CF5-44A8-A6E5-82F46442E5DD}"/>
                </a:ext>
              </a:extLst>
            </p:cNvPr>
            <p:cNvSpPr/>
            <p:nvPr/>
          </p:nvSpPr>
          <p:spPr>
            <a:xfrm>
              <a:off x="2907415" y="5318333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914E3AD-5FDF-4C8B-9346-3243445BB95A}"/>
                </a:ext>
              </a:extLst>
            </p:cNvPr>
            <p:cNvSpPr/>
            <p:nvPr/>
          </p:nvSpPr>
          <p:spPr>
            <a:xfrm>
              <a:off x="3628349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13EBD62C-0AEE-499A-9029-106240E1DF44}"/>
                </a:ext>
              </a:extLst>
            </p:cNvPr>
            <p:cNvSpPr/>
            <p:nvPr/>
          </p:nvSpPr>
          <p:spPr>
            <a:xfrm>
              <a:off x="2907415" y="4179718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4D8DB7F-C382-4719-8A33-7162DB1D76BE}"/>
                </a:ext>
              </a:extLst>
            </p:cNvPr>
            <p:cNvSpPr/>
            <p:nvPr/>
          </p:nvSpPr>
          <p:spPr>
            <a:xfrm>
              <a:off x="1568573" y="4179718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921D6E1-E3D7-4426-97F3-BD8157F16B21}"/>
                </a:ext>
              </a:extLst>
            </p:cNvPr>
            <p:cNvCxnSpPr>
              <a:stCxn id="4" idx="7"/>
              <a:endCxn id="49" idx="3"/>
            </p:cNvCxnSpPr>
            <p:nvPr/>
          </p:nvCxnSpPr>
          <p:spPr>
            <a:xfrm flipV="1">
              <a:off x="960477" y="4405841"/>
              <a:ext cx="646892" cy="3886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96DC5DC-9B24-4104-B39B-55C23177EDE8}"/>
                </a:ext>
              </a:extLst>
            </p:cNvPr>
            <p:cNvCxnSpPr>
              <a:cxnSpLocks/>
              <a:stCxn id="4" idx="5"/>
            </p:cNvCxnSpPr>
            <p:nvPr/>
          </p:nvCxnSpPr>
          <p:spPr>
            <a:xfrm>
              <a:off x="960477" y="4981857"/>
              <a:ext cx="617299" cy="4070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E5ABE7C-1341-4BCD-8D81-84FD20806406}"/>
                </a:ext>
              </a:extLst>
            </p:cNvPr>
            <p:cNvCxnSpPr>
              <a:cxnSpLocks/>
              <a:stCxn id="45" idx="7"/>
            </p:cNvCxnSpPr>
            <p:nvPr/>
          </p:nvCxnSpPr>
          <p:spPr>
            <a:xfrm flipV="1">
              <a:off x="2448097" y="4405501"/>
              <a:ext cx="479997" cy="3890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87BAB4A-4986-4EE2-B85F-599442ED87C0}"/>
                </a:ext>
              </a:extLst>
            </p:cNvPr>
            <p:cNvCxnSpPr>
              <a:cxnSpLocks/>
              <a:stCxn id="46" idx="0"/>
            </p:cNvCxnSpPr>
            <p:nvPr/>
          </p:nvCxnSpPr>
          <p:spPr>
            <a:xfrm flipV="1">
              <a:off x="3039875" y="4435289"/>
              <a:ext cx="0" cy="8830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E70741B-CAA1-45BD-8104-222DDA8633BC}"/>
                </a:ext>
              </a:extLst>
            </p:cNvPr>
            <p:cNvCxnSpPr>
              <a:cxnSpLocks/>
              <a:endCxn id="47" idx="1"/>
            </p:cNvCxnSpPr>
            <p:nvPr/>
          </p:nvCxnSpPr>
          <p:spPr>
            <a:xfrm>
              <a:off x="3144586" y="4384985"/>
              <a:ext cx="522559" cy="4095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C6C8ABB-1703-47C8-AC71-66E99B6CF3C3}"/>
                </a:ext>
              </a:extLst>
            </p:cNvPr>
            <p:cNvCxnSpPr>
              <a:cxnSpLocks/>
              <a:stCxn id="46" idx="7"/>
              <a:endCxn id="47" idx="3"/>
            </p:cNvCxnSpPr>
            <p:nvPr/>
          </p:nvCxnSpPr>
          <p:spPr>
            <a:xfrm flipV="1">
              <a:off x="3133538" y="4981857"/>
              <a:ext cx="533607" cy="375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EFDA5D3-5EC7-4112-B45A-785B606F3FC9}"/>
                </a:ext>
              </a:extLst>
            </p:cNvPr>
            <p:cNvCxnSpPr>
              <a:cxnSpLocks/>
              <a:stCxn id="36" idx="6"/>
            </p:cNvCxnSpPr>
            <p:nvPr/>
          </p:nvCxnSpPr>
          <p:spPr>
            <a:xfrm>
              <a:off x="1833492" y="5450793"/>
              <a:ext cx="1072241" cy="13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76E4D8A-3CC2-47A2-A08B-B305C0D558F3}"/>
                </a:ext>
              </a:extLst>
            </p:cNvPr>
            <p:cNvCxnSpPr>
              <a:cxnSpLocks/>
              <a:stCxn id="49" idx="6"/>
              <a:endCxn id="48" idx="2"/>
            </p:cNvCxnSpPr>
            <p:nvPr/>
          </p:nvCxnSpPr>
          <p:spPr>
            <a:xfrm>
              <a:off x="1833492" y="4312178"/>
              <a:ext cx="107392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1137697-F6AE-43D4-ADAB-5DD5B60E3A5D}"/>
                </a:ext>
              </a:extLst>
            </p:cNvPr>
            <p:cNvCxnSpPr>
              <a:cxnSpLocks/>
              <a:stCxn id="45" idx="5"/>
              <a:endCxn id="46" idx="1"/>
            </p:cNvCxnSpPr>
            <p:nvPr/>
          </p:nvCxnSpPr>
          <p:spPr>
            <a:xfrm>
              <a:off x="2448097" y="4981857"/>
              <a:ext cx="498114" cy="375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53E8019-0643-44CD-ACB8-CB70EF2206F5}"/>
                </a:ext>
              </a:extLst>
            </p:cNvPr>
            <p:cNvCxnSpPr>
              <a:cxnSpLocks/>
              <a:stCxn id="45" idx="1"/>
              <a:endCxn id="49" idx="5"/>
            </p:cNvCxnSpPr>
            <p:nvPr/>
          </p:nvCxnSpPr>
          <p:spPr>
            <a:xfrm flipH="1" flipV="1">
              <a:off x="1794696" y="4405841"/>
              <a:ext cx="466074" cy="3886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1C293BB-2FAE-4C27-ACE3-1010F8BC5F6B}"/>
                </a:ext>
              </a:extLst>
            </p:cNvPr>
            <p:cNvCxnSpPr>
              <a:cxnSpLocks/>
              <a:stCxn id="36" idx="7"/>
            </p:cNvCxnSpPr>
            <p:nvPr/>
          </p:nvCxnSpPr>
          <p:spPr>
            <a:xfrm flipV="1">
              <a:off x="1794696" y="4975148"/>
              <a:ext cx="455904" cy="3819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183CB06-B955-4888-96B1-20C3D7BC4D67}"/>
                </a:ext>
              </a:extLst>
            </p:cNvPr>
            <p:cNvCxnSpPr>
              <a:cxnSpLocks/>
              <a:stCxn id="36" idx="0"/>
              <a:endCxn id="49" idx="4"/>
            </p:cNvCxnSpPr>
            <p:nvPr/>
          </p:nvCxnSpPr>
          <p:spPr>
            <a:xfrm flipV="1">
              <a:off x="1701033" y="4444638"/>
              <a:ext cx="0" cy="87369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789165B-F61F-4497-A096-0BB9B4FF9A52}"/>
                </a:ext>
              </a:extLst>
            </p:cNvPr>
            <p:cNvSpPr txBox="1"/>
            <p:nvPr/>
          </p:nvSpPr>
          <p:spPr>
            <a:xfrm>
              <a:off x="2226511" y="4092192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-1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FAA32ED-4B93-4CD7-83AD-6EA13D005DC3}"/>
                </a:ext>
              </a:extLst>
            </p:cNvPr>
            <p:cNvSpPr txBox="1"/>
            <p:nvPr/>
          </p:nvSpPr>
          <p:spPr>
            <a:xfrm>
              <a:off x="1424881" y="477778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6FFBD33-1A6B-4955-A55F-A294DA42402C}"/>
                </a:ext>
              </a:extLst>
            </p:cNvPr>
            <p:cNvSpPr txBox="1"/>
            <p:nvPr/>
          </p:nvSpPr>
          <p:spPr>
            <a:xfrm>
              <a:off x="1047563" y="4408107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B9C4187-A1BA-4884-A5A4-DFF392339D1C}"/>
                </a:ext>
              </a:extLst>
            </p:cNvPr>
            <p:cNvSpPr txBox="1"/>
            <p:nvPr/>
          </p:nvSpPr>
          <p:spPr>
            <a:xfrm>
              <a:off x="3379834" y="4390093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F7D920D-92CC-4953-8DA3-487E1D68EA07}"/>
                </a:ext>
              </a:extLst>
            </p:cNvPr>
            <p:cNvSpPr txBox="1"/>
            <p:nvPr/>
          </p:nvSpPr>
          <p:spPr>
            <a:xfrm>
              <a:off x="2022648" y="503463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B823DB2-A1B8-4705-97EA-DC96A9BCCA4F}"/>
                </a:ext>
              </a:extLst>
            </p:cNvPr>
            <p:cNvSpPr txBox="1"/>
            <p:nvPr/>
          </p:nvSpPr>
          <p:spPr>
            <a:xfrm>
              <a:off x="3021756" y="4774433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5054DDE-8E22-4D71-9F99-F4826A91EF5C}"/>
                </a:ext>
              </a:extLst>
            </p:cNvPr>
            <p:cNvSpPr txBox="1"/>
            <p:nvPr/>
          </p:nvSpPr>
          <p:spPr>
            <a:xfrm>
              <a:off x="3379834" y="510086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CE789BA-AD34-40D1-82D8-38060EA0D17C}"/>
                </a:ext>
              </a:extLst>
            </p:cNvPr>
            <p:cNvSpPr txBox="1"/>
            <p:nvPr/>
          </p:nvSpPr>
          <p:spPr>
            <a:xfrm>
              <a:off x="2242013" y="5421345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44CFAAC-0D6C-4A70-863B-FB26F4445925}"/>
                </a:ext>
              </a:extLst>
            </p:cNvPr>
            <p:cNvSpPr txBox="1"/>
            <p:nvPr/>
          </p:nvSpPr>
          <p:spPr>
            <a:xfrm>
              <a:off x="1013928" y="508840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57FFD43-155B-4BFA-82A1-A1A0D84C0AED}"/>
                </a:ext>
              </a:extLst>
            </p:cNvPr>
            <p:cNvSpPr txBox="1"/>
            <p:nvPr/>
          </p:nvSpPr>
          <p:spPr>
            <a:xfrm>
              <a:off x="2625016" y="4948047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769498D-7ACE-49C1-B7AA-4B8CA608F6A0}"/>
                </a:ext>
              </a:extLst>
            </p:cNvPr>
            <p:cNvSpPr txBox="1"/>
            <p:nvPr/>
          </p:nvSpPr>
          <p:spPr>
            <a:xfrm>
              <a:off x="2477262" y="4442425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FDF3A2E-0409-4A21-AAEB-1128478C9D08}"/>
                </a:ext>
              </a:extLst>
            </p:cNvPr>
            <p:cNvSpPr txBox="1"/>
            <p:nvPr/>
          </p:nvSpPr>
          <p:spPr>
            <a:xfrm>
              <a:off x="1996242" y="4432075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6E5C0FC-5912-4DD7-B391-47AA70F749D2}"/>
              </a:ext>
            </a:extLst>
          </p:cNvPr>
          <p:cNvGrpSpPr/>
          <p:nvPr/>
        </p:nvGrpSpPr>
        <p:grpSpPr>
          <a:xfrm>
            <a:off x="871470" y="4736858"/>
            <a:ext cx="3158914" cy="1575374"/>
            <a:chOff x="871470" y="4402913"/>
            <a:chExt cx="3158914" cy="1575374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33FF4D3-2809-40FB-A467-D6CE0800A136}"/>
                </a:ext>
              </a:extLst>
            </p:cNvPr>
            <p:cNvSpPr/>
            <p:nvPr/>
          </p:nvSpPr>
          <p:spPr>
            <a:xfrm>
              <a:off x="871470" y="5066455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9C9D013E-66DC-4CFE-9F98-A8E6A0587F91}"/>
                </a:ext>
              </a:extLst>
            </p:cNvPr>
            <p:cNvSpPr/>
            <p:nvPr/>
          </p:nvSpPr>
          <p:spPr>
            <a:xfrm>
              <a:off x="1705689" y="562905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3F6AFC9-8237-4664-828D-720C21EBCB8D}"/>
                </a:ext>
              </a:extLst>
            </p:cNvPr>
            <p:cNvSpPr/>
            <p:nvPr/>
          </p:nvSpPr>
          <p:spPr>
            <a:xfrm>
              <a:off x="2359090" y="5066455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7747FB68-C763-4EBD-A8D5-B4B302339AF6}"/>
                </a:ext>
              </a:extLst>
            </p:cNvPr>
            <p:cNvSpPr/>
            <p:nvPr/>
          </p:nvSpPr>
          <p:spPr>
            <a:xfrm>
              <a:off x="3044531" y="562905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3667EFBA-5A42-4EB8-803D-30C4814EA93D}"/>
                </a:ext>
              </a:extLst>
            </p:cNvPr>
            <p:cNvSpPr/>
            <p:nvPr/>
          </p:nvSpPr>
          <p:spPr>
            <a:xfrm>
              <a:off x="3765465" y="5066455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1E0966FA-D38D-4BF4-8681-4120EA7720A3}"/>
                </a:ext>
              </a:extLst>
            </p:cNvPr>
            <p:cNvSpPr/>
            <p:nvPr/>
          </p:nvSpPr>
          <p:spPr>
            <a:xfrm>
              <a:off x="3044531" y="4490439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C12C8692-C34B-465A-B693-947CE95D2B7B}"/>
                </a:ext>
              </a:extLst>
            </p:cNvPr>
            <p:cNvSpPr/>
            <p:nvPr/>
          </p:nvSpPr>
          <p:spPr>
            <a:xfrm>
              <a:off x="1705689" y="4490439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9D21AADB-8609-4C70-A8A1-D3A18287C6D9}"/>
                </a:ext>
              </a:extLst>
            </p:cNvPr>
            <p:cNvCxnSpPr>
              <a:stCxn id="79" idx="7"/>
              <a:endCxn id="85" idx="3"/>
            </p:cNvCxnSpPr>
            <p:nvPr/>
          </p:nvCxnSpPr>
          <p:spPr>
            <a:xfrm flipV="1">
              <a:off x="1097593" y="4716562"/>
              <a:ext cx="646892" cy="38869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1C8CA41-BFE8-4494-AD6E-86A7143042E5}"/>
                </a:ext>
              </a:extLst>
            </p:cNvPr>
            <p:cNvCxnSpPr>
              <a:cxnSpLocks/>
              <a:stCxn id="79" idx="5"/>
            </p:cNvCxnSpPr>
            <p:nvPr/>
          </p:nvCxnSpPr>
          <p:spPr>
            <a:xfrm>
              <a:off x="1097593" y="5292578"/>
              <a:ext cx="617299" cy="407051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F54FDDF7-7DC4-443F-8CCB-6E26E5EB833B}"/>
                </a:ext>
              </a:extLst>
            </p:cNvPr>
            <p:cNvCxnSpPr>
              <a:cxnSpLocks/>
              <a:stCxn id="81" idx="7"/>
            </p:cNvCxnSpPr>
            <p:nvPr/>
          </p:nvCxnSpPr>
          <p:spPr>
            <a:xfrm flipV="1">
              <a:off x="2585213" y="4716222"/>
              <a:ext cx="479997" cy="389030"/>
            </a:xfrm>
            <a:prstGeom prst="line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F8789CF-EAB3-4686-998E-7B26E552E72A}"/>
                </a:ext>
              </a:extLst>
            </p:cNvPr>
            <p:cNvCxnSpPr>
              <a:cxnSpLocks/>
              <a:stCxn id="82" idx="0"/>
            </p:cNvCxnSpPr>
            <p:nvPr/>
          </p:nvCxnSpPr>
          <p:spPr>
            <a:xfrm flipV="1">
              <a:off x="3176991" y="4746010"/>
              <a:ext cx="0" cy="883044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496C3B6-B2A5-4EAE-9C99-91130BB5E358}"/>
                </a:ext>
              </a:extLst>
            </p:cNvPr>
            <p:cNvCxnSpPr>
              <a:cxnSpLocks/>
              <a:endCxn id="83" idx="1"/>
            </p:cNvCxnSpPr>
            <p:nvPr/>
          </p:nvCxnSpPr>
          <p:spPr>
            <a:xfrm>
              <a:off x="3281702" y="4695706"/>
              <a:ext cx="522559" cy="409546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C7912A1A-63F7-4D04-9ED9-59CAD87BDB66}"/>
                </a:ext>
              </a:extLst>
            </p:cNvPr>
            <p:cNvCxnSpPr>
              <a:cxnSpLocks/>
              <a:stCxn id="82" idx="7"/>
              <a:endCxn id="83" idx="3"/>
            </p:cNvCxnSpPr>
            <p:nvPr/>
          </p:nvCxnSpPr>
          <p:spPr>
            <a:xfrm flipV="1">
              <a:off x="3270654" y="5292578"/>
              <a:ext cx="533607" cy="37527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7642D809-0C5C-47B2-B090-69082C537B3D}"/>
                </a:ext>
              </a:extLst>
            </p:cNvPr>
            <p:cNvCxnSpPr>
              <a:cxnSpLocks/>
              <a:stCxn id="80" idx="6"/>
            </p:cNvCxnSpPr>
            <p:nvPr/>
          </p:nvCxnSpPr>
          <p:spPr>
            <a:xfrm>
              <a:off x="1970608" y="5761514"/>
              <a:ext cx="1072241" cy="13416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1B42CCC-8BC7-4557-AE4A-EF7E90394B97}"/>
                </a:ext>
              </a:extLst>
            </p:cNvPr>
            <p:cNvCxnSpPr>
              <a:cxnSpLocks/>
              <a:stCxn id="85" idx="6"/>
              <a:endCxn id="84" idx="2"/>
            </p:cNvCxnSpPr>
            <p:nvPr/>
          </p:nvCxnSpPr>
          <p:spPr>
            <a:xfrm>
              <a:off x="1970608" y="4622899"/>
              <a:ext cx="1073923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808CFA4-04BC-4F52-8DA1-E016714A6FE6}"/>
                </a:ext>
              </a:extLst>
            </p:cNvPr>
            <p:cNvCxnSpPr>
              <a:cxnSpLocks/>
              <a:stCxn id="81" idx="5"/>
              <a:endCxn id="82" idx="1"/>
            </p:cNvCxnSpPr>
            <p:nvPr/>
          </p:nvCxnSpPr>
          <p:spPr>
            <a:xfrm>
              <a:off x="2585213" y="5292578"/>
              <a:ext cx="498114" cy="37527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46E7A883-ECEE-45D2-B0BB-63148DADF31B}"/>
                </a:ext>
              </a:extLst>
            </p:cNvPr>
            <p:cNvCxnSpPr>
              <a:cxnSpLocks/>
              <a:stCxn id="81" idx="1"/>
              <a:endCxn id="85" idx="5"/>
            </p:cNvCxnSpPr>
            <p:nvPr/>
          </p:nvCxnSpPr>
          <p:spPr>
            <a:xfrm flipH="1" flipV="1">
              <a:off x="1931812" y="4716562"/>
              <a:ext cx="466074" cy="38869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264795F9-F4F7-4FA3-AD0A-5D885DCA3A96}"/>
                </a:ext>
              </a:extLst>
            </p:cNvPr>
            <p:cNvCxnSpPr>
              <a:cxnSpLocks/>
              <a:stCxn id="80" idx="7"/>
            </p:cNvCxnSpPr>
            <p:nvPr/>
          </p:nvCxnSpPr>
          <p:spPr>
            <a:xfrm flipV="1">
              <a:off x="1931812" y="5285869"/>
              <a:ext cx="455904" cy="38198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D6C680D-633D-4B09-BD6F-D30D5F30C784}"/>
                </a:ext>
              </a:extLst>
            </p:cNvPr>
            <p:cNvCxnSpPr>
              <a:cxnSpLocks/>
              <a:stCxn id="80" idx="0"/>
              <a:endCxn id="85" idx="4"/>
            </p:cNvCxnSpPr>
            <p:nvPr/>
          </p:nvCxnSpPr>
          <p:spPr>
            <a:xfrm flipV="1">
              <a:off x="1838149" y="4755359"/>
              <a:ext cx="0" cy="873695"/>
            </a:xfrm>
            <a:prstGeom prst="line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B0C43FA-C374-4237-8E36-F8CB0CD96A5A}"/>
                </a:ext>
              </a:extLst>
            </p:cNvPr>
            <p:cNvSpPr txBox="1"/>
            <p:nvPr/>
          </p:nvSpPr>
          <p:spPr>
            <a:xfrm>
              <a:off x="2363627" y="4402913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-1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41DD408-EE03-4D99-9100-C9543D76D94F}"/>
                </a:ext>
              </a:extLst>
            </p:cNvPr>
            <p:cNvSpPr txBox="1"/>
            <p:nvPr/>
          </p:nvSpPr>
          <p:spPr>
            <a:xfrm>
              <a:off x="1561997" y="5088501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D4E7F7D-DF8F-4535-A812-9FB863FBBA15}"/>
                </a:ext>
              </a:extLst>
            </p:cNvPr>
            <p:cNvSpPr txBox="1"/>
            <p:nvPr/>
          </p:nvSpPr>
          <p:spPr>
            <a:xfrm>
              <a:off x="1184679" y="4718828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03262F4-3F81-4F9F-926F-D5F55C60C2D1}"/>
                </a:ext>
              </a:extLst>
            </p:cNvPr>
            <p:cNvSpPr txBox="1"/>
            <p:nvPr/>
          </p:nvSpPr>
          <p:spPr>
            <a:xfrm>
              <a:off x="3516950" y="4700814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7AAC8E3-584E-4427-A2A1-DFBEC4F56AD9}"/>
                </a:ext>
              </a:extLst>
            </p:cNvPr>
            <p:cNvSpPr txBox="1"/>
            <p:nvPr/>
          </p:nvSpPr>
          <p:spPr>
            <a:xfrm>
              <a:off x="2159764" y="5345351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D49573C-ADA5-430F-AD86-3501C1ED4829}"/>
                </a:ext>
              </a:extLst>
            </p:cNvPr>
            <p:cNvSpPr txBox="1"/>
            <p:nvPr/>
          </p:nvSpPr>
          <p:spPr>
            <a:xfrm>
              <a:off x="3158872" y="5085154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79A1D596-6EC9-4BED-B236-831146F1AF2D}"/>
                </a:ext>
              </a:extLst>
            </p:cNvPr>
            <p:cNvSpPr txBox="1"/>
            <p:nvPr/>
          </p:nvSpPr>
          <p:spPr>
            <a:xfrm>
              <a:off x="3516950" y="541158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4B25DE6-E8E9-42D8-969A-5A9D4642B38D}"/>
                </a:ext>
              </a:extLst>
            </p:cNvPr>
            <p:cNvSpPr txBox="1"/>
            <p:nvPr/>
          </p:nvSpPr>
          <p:spPr>
            <a:xfrm>
              <a:off x="2379129" y="573206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7ED7385-4D2B-4A3A-8180-4B11F626DA96}"/>
                </a:ext>
              </a:extLst>
            </p:cNvPr>
            <p:cNvSpPr txBox="1"/>
            <p:nvPr/>
          </p:nvSpPr>
          <p:spPr>
            <a:xfrm>
              <a:off x="1151044" y="5399127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F196885-681E-45BA-999F-07A8381D909E}"/>
                </a:ext>
              </a:extLst>
            </p:cNvPr>
            <p:cNvSpPr txBox="1"/>
            <p:nvPr/>
          </p:nvSpPr>
          <p:spPr>
            <a:xfrm>
              <a:off x="2762132" y="5258768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23DD498F-1295-4137-96CC-6CC0C73F4199}"/>
                </a:ext>
              </a:extLst>
            </p:cNvPr>
            <p:cNvSpPr txBox="1"/>
            <p:nvPr/>
          </p:nvSpPr>
          <p:spPr>
            <a:xfrm>
              <a:off x="2614378" y="475314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C6013EA3-6C6A-4808-BCC1-2D3F316BCDE2}"/>
                </a:ext>
              </a:extLst>
            </p:cNvPr>
            <p:cNvSpPr txBox="1"/>
            <p:nvPr/>
          </p:nvSpPr>
          <p:spPr>
            <a:xfrm>
              <a:off x="2133358" y="474279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-2</a:t>
              </a:r>
            </a:p>
          </p:txBody>
        </p:sp>
      </p:grpSp>
      <p:sp>
        <p:nvSpPr>
          <p:cNvPr id="111" name="Rectangle 3">
            <a:extLst>
              <a:ext uri="{FF2B5EF4-FFF2-40B4-BE49-F238E27FC236}">
                <a16:creationId xmlns:a16="http://schemas.microsoft.com/office/drawing/2014/main" id="{37D609AF-2F7C-4562-8153-739467BB5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</a:t>
            </a:r>
            <a:r>
              <a:rPr lang="en-US" altLang="en-US" sz="1800" dirty="0">
                <a:solidFill>
                  <a:srgbClr val="FF0000"/>
                </a:solidFill>
              </a:rPr>
              <a:t>only for directed graphs.</a:t>
            </a:r>
          </a:p>
        </p:txBody>
      </p:sp>
      <p:sp>
        <p:nvSpPr>
          <p:cNvPr id="78" name="Rectangle 3">
            <a:extLst>
              <a:ext uri="{FF2B5EF4-FFF2-40B4-BE49-F238E27FC236}">
                <a16:creationId xmlns:a16="http://schemas.microsoft.com/office/drawing/2014/main" id="{9927A4B7-85B9-4BAB-95FE-95C9BD768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3" y="2254215"/>
            <a:ext cx="3893965" cy="57309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6E0915E-1EDF-4AA9-2B19-6B47EB576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368" y="3192215"/>
            <a:ext cx="3468679" cy="1206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By repeating on a negative edge in an undirected graph, we can find a path from s to t whose length can be arbitrarily small.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39E294C-6127-0995-6FFA-50F01E0E5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368" y="4986835"/>
            <a:ext cx="3468679" cy="1206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By repeating on a negative cycle in a directed graph, we can find a path from s to t whose length can be arbitrarily small.</a:t>
            </a:r>
          </a:p>
        </p:txBody>
      </p:sp>
    </p:spTree>
    <p:extLst>
      <p:ext uri="{BB962C8B-B14F-4D97-AF65-F5344CB8AC3E}">
        <p14:creationId xmlns:p14="http://schemas.microsoft.com/office/powerpoint/2010/main" val="7479845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8C73F-A196-69CF-F58D-1D2809069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>
            <a:extLst>
              <a:ext uri="{FF2B5EF4-FFF2-40B4-BE49-F238E27FC236}">
                <a16:creationId xmlns:a16="http://schemas.microsoft.com/office/drawing/2014/main" id="{FA8D9274-ACA6-264E-1E42-7EB7F4495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333455"/>
            <a:ext cx="7850667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Problem.</a:t>
            </a:r>
            <a:r>
              <a:rPr lang="en-US" altLang="en-US" sz="1800" dirty="0"/>
              <a:t> Solving the Shortest Path Problem on graphs with negative edges. 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1879B161-9411-D28C-DDF2-3580C548E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Single-Source Shortest Path Problem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2BB36FA7-912D-E391-8412-6B40F3335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4" y="1922308"/>
            <a:ext cx="3893965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Does the problem always make sense?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F33DE58-17FE-8166-F7C3-FDE75E8E92AC}"/>
              </a:ext>
            </a:extLst>
          </p:cNvPr>
          <p:cNvGrpSpPr/>
          <p:nvPr/>
        </p:nvGrpSpPr>
        <p:grpSpPr>
          <a:xfrm>
            <a:off x="855587" y="2982627"/>
            <a:ext cx="3158914" cy="1575374"/>
            <a:chOff x="734354" y="4092192"/>
            <a:chExt cx="3158914" cy="157537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19A6E28-7905-35EE-DFC8-CBE1AB30CF94}"/>
                </a:ext>
              </a:extLst>
            </p:cNvPr>
            <p:cNvSpPr/>
            <p:nvPr/>
          </p:nvSpPr>
          <p:spPr>
            <a:xfrm>
              <a:off x="734354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B85F838-2FD2-5CE7-A789-97A0D20C7D24}"/>
                </a:ext>
              </a:extLst>
            </p:cNvPr>
            <p:cNvSpPr/>
            <p:nvPr/>
          </p:nvSpPr>
          <p:spPr>
            <a:xfrm>
              <a:off x="1568573" y="5318333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3358ABCC-32D6-2F13-5160-7D9936C8CF80}"/>
                </a:ext>
              </a:extLst>
            </p:cNvPr>
            <p:cNvSpPr/>
            <p:nvPr/>
          </p:nvSpPr>
          <p:spPr>
            <a:xfrm>
              <a:off x="2221974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84045DE8-56F3-1564-7C13-91A9BA7A7EB8}"/>
                </a:ext>
              </a:extLst>
            </p:cNvPr>
            <p:cNvSpPr/>
            <p:nvPr/>
          </p:nvSpPr>
          <p:spPr>
            <a:xfrm>
              <a:off x="2907415" y="5318333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4A3186B-7089-C96B-E2F3-9B78F9A8B065}"/>
                </a:ext>
              </a:extLst>
            </p:cNvPr>
            <p:cNvSpPr/>
            <p:nvPr/>
          </p:nvSpPr>
          <p:spPr>
            <a:xfrm>
              <a:off x="3628349" y="475573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E6E1A04-304C-EE02-1CE6-1C02EC58EE9D}"/>
                </a:ext>
              </a:extLst>
            </p:cNvPr>
            <p:cNvSpPr/>
            <p:nvPr/>
          </p:nvSpPr>
          <p:spPr>
            <a:xfrm>
              <a:off x="2907415" y="4179718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27FEE12-CB6B-D747-113D-826932FDBD96}"/>
                </a:ext>
              </a:extLst>
            </p:cNvPr>
            <p:cNvSpPr/>
            <p:nvPr/>
          </p:nvSpPr>
          <p:spPr>
            <a:xfrm>
              <a:off x="1568573" y="4179718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48FE3CD-11F2-424B-35C7-887A3D98A9D4}"/>
                </a:ext>
              </a:extLst>
            </p:cNvPr>
            <p:cNvCxnSpPr>
              <a:stCxn id="4" idx="7"/>
              <a:endCxn id="49" idx="3"/>
            </p:cNvCxnSpPr>
            <p:nvPr/>
          </p:nvCxnSpPr>
          <p:spPr>
            <a:xfrm flipV="1">
              <a:off x="960477" y="4405841"/>
              <a:ext cx="646892" cy="3886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06F27C5-9917-DA22-66BE-F33A0E466C37}"/>
                </a:ext>
              </a:extLst>
            </p:cNvPr>
            <p:cNvCxnSpPr>
              <a:cxnSpLocks/>
              <a:stCxn id="4" idx="5"/>
            </p:cNvCxnSpPr>
            <p:nvPr/>
          </p:nvCxnSpPr>
          <p:spPr>
            <a:xfrm>
              <a:off x="960477" y="4981857"/>
              <a:ext cx="617299" cy="4070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F08FD04-9D76-2D00-4C22-B91C6C4F3FA0}"/>
                </a:ext>
              </a:extLst>
            </p:cNvPr>
            <p:cNvCxnSpPr>
              <a:cxnSpLocks/>
              <a:stCxn id="45" idx="7"/>
            </p:cNvCxnSpPr>
            <p:nvPr/>
          </p:nvCxnSpPr>
          <p:spPr>
            <a:xfrm flipV="1">
              <a:off x="2448097" y="4405501"/>
              <a:ext cx="479997" cy="3890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5654CE0-FB19-F882-0DB2-438605E876C7}"/>
                </a:ext>
              </a:extLst>
            </p:cNvPr>
            <p:cNvCxnSpPr>
              <a:cxnSpLocks/>
              <a:stCxn id="46" idx="0"/>
            </p:cNvCxnSpPr>
            <p:nvPr/>
          </p:nvCxnSpPr>
          <p:spPr>
            <a:xfrm flipV="1">
              <a:off x="3039875" y="4435289"/>
              <a:ext cx="0" cy="8830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AA54970-D44F-174E-8912-60581D024B48}"/>
                </a:ext>
              </a:extLst>
            </p:cNvPr>
            <p:cNvCxnSpPr>
              <a:cxnSpLocks/>
              <a:endCxn id="47" idx="1"/>
            </p:cNvCxnSpPr>
            <p:nvPr/>
          </p:nvCxnSpPr>
          <p:spPr>
            <a:xfrm>
              <a:off x="3144586" y="4384985"/>
              <a:ext cx="522559" cy="4095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70A5F68-2092-CAD0-F407-D6FC5FF1C0FC}"/>
                </a:ext>
              </a:extLst>
            </p:cNvPr>
            <p:cNvCxnSpPr>
              <a:cxnSpLocks/>
              <a:stCxn id="46" idx="7"/>
              <a:endCxn id="47" idx="3"/>
            </p:cNvCxnSpPr>
            <p:nvPr/>
          </p:nvCxnSpPr>
          <p:spPr>
            <a:xfrm flipV="1">
              <a:off x="3133538" y="4981857"/>
              <a:ext cx="533607" cy="375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34DAE64-4A5C-EDBF-353F-4D239B7D89A3}"/>
                </a:ext>
              </a:extLst>
            </p:cNvPr>
            <p:cNvCxnSpPr>
              <a:cxnSpLocks/>
              <a:stCxn id="36" idx="6"/>
            </p:cNvCxnSpPr>
            <p:nvPr/>
          </p:nvCxnSpPr>
          <p:spPr>
            <a:xfrm>
              <a:off x="1833492" y="5450793"/>
              <a:ext cx="1072241" cy="13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4611920-5596-58E0-26A2-563FAA308264}"/>
                </a:ext>
              </a:extLst>
            </p:cNvPr>
            <p:cNvCxnSpPr>
              <a:cxnSpLocks/>
              <a:stCxn id="49" idx="6"/>
              <a:endCxn id="48" idx="2"/>
            </p:cNvCxnSpPr>
            <p:nvPr/>
          </p:nvCxnSpPr>
          <p:spPr>
            <a:xfrm>
              <a:off x="1833492" y="4312178"/>
              <a:ext cx="107392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C201AD7-01B2-C0EE-9D1B-C2A6A962290F}"/>
                </a:ext>
              </a:extLst>
            </p:cNvPr>
            <p:cNvCxnSpPr>
              <a:cxnSpLocks/>
              <a:stCxn id="45" idx="5"/>
              <a:endCxn id="46" idx="1"/>
            </p:cNvCxnSpPr>
            <p:nvPr/>
          </p:nvCxnSpPr>
          <p:spPr>
            <a:xfrm>
              <a:off x="2448097" y="4981857"/>
              <a:ext cx="498114" cy="375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ED6063F-0A1F-FE4F-6596-4D72C32B1FDA}"/>
                </a:ext>
              </a:extLst>
            </p:cNvPr>
            <p:cNvCxnSpPr>
              <a:cxnSpLocks/>
              <a:stCxn id="45" idx="1"/>
              <a:endCxn id="49" idx="5"/>
            </p:cNvCxnSpPr>
            <p:nvPr/>
          </p:nvCxnSpPr>
          <p:spPr>
            <a:xfrm flipH="1" flipV="1">
              <a:off x="1794696" y="4405841"/>
              <a:ext cx="466074" cy="3886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38FBE7D-DDE6-D990-5C09-71DB333618B5}"/>
                </a:ext>
              </a:extLst>
            </p:cNvPr>
            <p:cNvCxnSpPr>
              <a:cxnSpLocks/>
              <a:stCxn id="36" idx="7"/>
            </p:cNvCxnSpPr>
            <p:nvPr/>
          </p:nvCxnSpPr>
          <p:spPr>
            <a:xfrm flipV="1">
              <a:off x="1794696" y="4975148"/>
              <a:ext cx="455904" cy="3819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A0069CE-DD78-A59A-D05F-D3389CF33046}"/>
                </a:ext>
              </a:extLst>
            </p:cNvPr>
            <p:cNvCxnSpPr>
              <a:cxnSpLocks/>
              <a:stCxn id="36" idx="0"/>
              <a:endCxn id="49" idx="4"/>
            </p:cNvCxnSpPr>
            <p:nvPr/>
          </p:nvCxnSpPr>
          <p:spPr>
            <a:xfrm flipV="1">
              <a:off x="1701033" y="4444638"/>
              <a:ext cx="0" cy="87369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B2A1100-4BF8-9D98-D176-8E1850A38C3E}"/>
                </a:ext>
              </a:extLst>
            </p:cNvPr>
            <p:cNvSpPr txBox="1"/>
            <p:nvPr/>
          </p:nvSpPr>
          <p:spPr>
            <a:xfrm>
              <a:off x="2226511" y="4092192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-1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D5C79F0-85EE-F7E7-2A6D-EB284C94BEC8}"/>
                </a:ext>
              </a:extLst>
            </p:cNvPr>
            <p:cNvSpPr txBox="1"/>
            <p:nvPr/>
          </p:nvSpPr>
          <p:spPr>
            <a:xfrm>
              <a:off x="1424881" y="477778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C8F695F-B4C2-5251-30F7-7BA8840E2278}"/>
                </a:ext>
              </a:extLst>
            </p:cNvPr>
            <p:cNvSpPr txBox="1"/>
            <p:nvPr/>
          </p:nvSpPr>
          <p:spPr>
            <a:xfrm>
              <a:off x="1047563" y="4408107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41D5FA8-3BD0-D0CB-85F4-FD45323EC7B0}"/>
                </a:ext>
              </a:extLst>
            </p:cNvPr>
            <p:cNvSpPr txBox="1"/>
            <p:nvPr/>
          </p:nvSpPr>
          <p:spPr>
            <a:xfrm>
              <a:off x="3379834" y="4390093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B9662C2-990A-7762-ACDB-B3DF16338BD1}"/>
                </a:ext>
              </a:extLst>
            </p:cNvPr>
            <p:cNvSpPr txBox="1"/>
            <p:nvPr/>
          </p:nvSpPr>
          <p:spPr>
            <a:xfrm>
              <a:off x="2022648" y="5034630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0EEF55F-E2F1-86FC-5C43-F5FCBDE846A8}"/>
                </a:ext>
              </a:extLst>
            </p:cNvPr>
            <p:cNvSpPr txBox="1"/>
            <p:nvPr/>
          </p:nvSpPr>
          <p:spPr>
            <a:xfrm>
              <a:off x="3021756" y="4774433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4A2F51F-5D1C-9B79-534D-5D0ADB72D43B}"/>
                </a:ext>
              </a:extLst>
            </p:cNvPr>
            <p:cNvSpPr txBox="1"/>
            <p:nvPr/>
          </p:nvSpPr>
          <p:spPr>
            <a:xfrm>
              <a:off x="3379834" y="510086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EEED732-9B13-DB78-913B-D2A0C4DA9F6D}"/>
                </a:ext>
              </a:extLst>
            </p:cNvPr>
            <p:cNvSpPr txBox="1"/>
            <p:nvPr/>
          </p:nvSpPr>
          <p:spPr>
            <a:xfrm>
              <a:off x="2242013" y="5421345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5499479-8016-7EC2-319B-A94EA372C275}"/>
                </a:ext>
              </a:extLst>
            </p:cNvPr>
            <p:cNvSpPr txBox="1"/>
            <p:nvPr/>
          </p:nvSpPr>
          <p:spPr>
            <a:xfrm>
              <a:off x="1013928" y="508840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41E0F29-685D-D375-FD3C-55C5F4CB49B1}"/>
                </a:ext>
              </a:extLst>
            </p:cNvPr>
            <p:cNvSpPr txBox="1"/>
            <p:nvPr/>
          </p:nvSpPr>
          <p:spPr>
            <a:xfrm>
              <a:off x="2625016" y="4948047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69C4A48-B827-DC77-E5F5-B3C23F720938}"/>
                </a:ext>
              </a:extLst>
            </p:cNvPr>
            <p:cNvSpPr txBox="1"/>
            <p:nvPr/>
          </p:nvSpPr>
          <p:spPr>
            <a:xfrm>
              <a:off x="2477262" y="4442425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8AE2D7D-BB76-DB3C-0098-C9C7726B3884}"/>
                </a:ext>
              </a:extLst>
            </p:cNvPr>
            <p:cNvSpPr txBox="1"/>
            <p:nvPr/>
          </p:nvSpPr>
          <p:spPr>
            <a:xfrm>
              <a:off x="1996242" y="4432075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803AAF2-AED4-E25B-D7C4-E2DFEF57D78E}"/>
              </a:ext>
            </a:extLst>
          </p:cNvPr>
          <p:cNvGrpSpPr/>
          <p:nvPr/>
        </p:nvGrpSpPr>
        <p:grpSpPr>
          <a:xfrm>
            <a:off x="871470" y="4736858"/>
            <a:ext cx="3158914" cy="1575374"/>
            <a:chOff x="871470" y="4402913"/>
            <a:chExt cx="3158914" cy="1575374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13D1A4DB-E376-AD26-B561-3D7B419BB923}"/>
                </a:ext>
              </a:extLst>
            </p:cNvPr>
            <p:cNvSpPr/>
            <p:nvPr/>
          </p:nvSpPr>
          <p:spPr>
            <a:xfrm>
              <a:off x="871470" y="5066455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C8BEAFF2-459D-08AC-FC46-353C3C8385E7}"/>
                </a:ext>
              </a:extLst>
            </p:cNvPr>
            <p:cNvSpPr/>
            <p:nvPr/>
          </p:nvSpPr>
          <p:spPr>
            <a:xfrm>
              <a:off x="1705689" y="562905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E0AC773-EF52-AEE4-2EB2-9AAA60BA40EF}"/>
                </a:ext>
              </a:extLst>
            </p:cNvPr>
            <p:cNvSpPr/>
            <p:nvPr/>
          </p:nvSpPr>
          <p:spPr>
            <a:xfrm>
              <a:off x="2359090" y="5066455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358EA52-6F0A-4F28-8C7D-B4BE58C81E34}"/>
                </a:ext>
              </a:extLst>
            </p:cNvPr>
            <p:cNvSpPr/>
            <p:nvPr/>
          </p:nvSpPr>
          <p:spPr>
            <a:xfrm>
              <a:off x="3044531" y="5629054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05A611AE-7C2F-EB0F-B32A-5208B3591A80}"/>
                </a:ext>
              </a:extLst>
            </p:cNvPr>
            <p:cNvSpPr/>
            <p:nvPr/>
          </p:nvSpPr>
          <p:spPr>
            <a:xfrm>
              <a:off x="3765465" y="5066455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AC21EC49-A233-0787-14E9-ABE6A10E0200}"/>
                </a:ext>
              </a:extLst>
            </p:cNvPr>
            <p:cNvSpPr/>
            <p:nvPr/>
          </p:nvSpPr>
          <p:spPr>
            <a:xfrm>
              <a:off x="3044531" y="4490439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E3545F2-030B-7EF2-1019-575E1176B0C5}"/>
                </a:ext>
              </a:extLst>
            </p:cNvPr>
            <p:cNvSpPr/>
            <p:nvPr/>
          </p:nvSpPr>
          <p:spPr>
            <a:xfrm>
              <a:off x="1705689" y="4490439"/>
              <a:ext cx="264919" cy="2649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6219AF0C-DFDA-0E89-9488-817799BC7ADD}"/>
                </a:ext>
              </a:extLst>
            </p:cNvPr>
            <p:cNvCxnSpPr>
              <a:stCxn id="79" idx="7"/>
              <a:endCxn id="85" idx="3"/>
            </p:cNvCxnSpPr>
            <p:nvPr/>
          </p:nvCxnSpPr>
          <p:spPr>
            <a:xfrm flipV="1">
              <a:off x="1097593" y="4716562"/>
              <a:ext cx="646892" cy="38869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7ABA37A0-3737-C34E-4EAD-D48A03EA4CC6}"/>
                </a:ext>
              </a:extLst>
            </p:cNvPr>
            <p:cNvCxnSpPr>
              <a:cxnSpLocks/>
              <a:stCxn id="79" idx="5"/>
            </p:cNvCxnSpPr>
            <p:nvPr/>
          </p:nvCxnSpPr>
          <p:spPr>
            <a:xfrm>
              <a:off x="1097593" y="5292578"/>
              <a:ext cx="617299" cy="407051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B88D533F-4A49-D787-C82C-4E875D5919CE}"/>
                </a:ext>
              </a:extLst>
            </p:cNvPr>
            <p:cNvCxnSpPr>
              <a:cxnSpLocks/>
              <a:stCxn id="81" idx="7"/>
            </p:cNvCxnSpPr>
            <p:nvPr/>
          </p:nvCxnSpPr>
          <p:spPr>
            <a:xfrm flipV="1">
              <a:off x="2585213" y="4716222"/>
              <a:ext cx="479997" cy="389030"/>
            </a:xfrm>
            <a:prstGeom prst="line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FBC311E0-0D87-6FF8-6C62-946DE65ED0F8}"/>
                </a:ext>
              </a:extLst>
            </p:cNvPr>
            <p:cNvCxnSpPr>
              <a:cxnSpLocks/>
              <a:stCxn id="82" idx="0"/>
            </p:cNvCxnSpPr>
            <p:nvPr/>
          </p:nvCxnSpPr>
          <p:spPr>
            <a:xfrm flipV="1">
              <a:off x="3176991" y="4746010"/>
              <a:ext cx="0" cy="883044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2E140091-9AFA-3F6F-92DB-F9CC686451B3}"/>
                </a:ext>
              </a:extLst>
            </p:cNvPr>
            <p:cNvCxnSpPr>
              <a:cxnSpLocks/>
              <a:endCxn id="83" idx="1"/>
            </p:cNvCxnSpPr>
            <p:nvPr/>
          </p:nvCxnSpPr>
          <p:spPr>
            <a:xfrm>
              <a:off x="3281702" y="4695706"/>
              <a:ext cx="522559" cy="409546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FD7EFD6-A9CC-4819-CC21-1B46AC22D849}"/>
                </a:ext>
              </a:extLst>
            </p:cNvPr>
            <p:cNvCxnSpPr>
              <a:cxnSpLocks/>
              <a:stCxn id="82" idx="7"/>
              <a:endCxn id="83" idx="3"/>
            </p:cNvCxnSpPr>
            <p:nvPr/>
          </p:nvCxnSpPr>
          <p:spPr>
            <a:xfrm flipV="1">
              <a:off x="3270654" y="5292578"/>
              <a:ext cx="533607" cy="37527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9AED972-CAC9-B1B5-32F6-DF75E15F9F25}"/>
                </a:ext>
              </a:extLst>
            </p:cNvPr>
            <p:cNvCxnSpPr>
              <a:cxnSpLocks/>
              <a:stCxn id="80" idx="6"/>
            </p:cNvCxnSpPr>
            <p:nvPr/>
          </p:nvCxnSpPr>
          <p:spPr>
            <a:xfrm>
              <a:off x="1970608" y="5761514"/>
              <a:ext cx="1072241" cy="13416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B758C4D-19BC-21B8-9D4A-49BC726DC770}"/>
                </a:ext>
              </a:extLst>
            </p:cNvPr>
            <p:cNvCxnSpPr>
              <a:cxnSpLocks/>
              <a:stCxn id="85" idx="6"/>
              <a:endCxn id="84" idx="2"/>
            </p:cNvCxnSpPr>
            <p:nvPr/>
          </p:nvCxnSpPr>
          <p:spPr>
            <a:xfrm>
              <a:off x="1970608" y="4622899"/>
              <a:ext cx="1073923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1DF18049-4650-660E-6B38-A8CFAE76191C}"/>
                </a:ext>
              </a:extLst>
            </p:cNvPr>
            <p:cNvCxnSpPr>
              <a:cxnSpLocks/>
              <a:stCxn id="81" idx="5"/>
              <a:endCxn id="82" idx="1"/>
            </p:cNvCxnSpPr>
            <p:nvPr/>
          </p:nvCxnSpPr>
          <p:spPr>
            <a:xfrm>
              <a:off x="2585213" y="5292578"/>
              <a:ext cx="498114" cy="37527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9914B112-5FFC-B94F-78E1-D937CA1E83FD}"/>
                </a:ext>
              </a:extLst>
            </p:cNvPr>
            <p:cNvCxnSpPr>
              <a:cxnSpLocks/>
              <a:stCxn id="81" idx="1"/>
              <a:endCxn id="85" idx="5"/>
            </p:cNvCxnSpPr>
            <p:nvPr/>
          </p:nvCxnSpPr>
          <p:spPr>
            <a:xfrm flipH="1" flipV="1">
              <a:off x="1931812" y="4716562"/>
              <a:ext cx="466074" cy="38869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AB692FAC-AC0E-77BA-956C-261C1CEDAA8F}"/>
                </a:ext>
              </a:extLst>
            </p:cNvPr>
            <p:cNvCxnSpPr>
              <a:cxnSpLocks/>
              <a:stCxn id="80" idx="7"/>
            </p:cNvCxnSpPr>
            <p:nvPr/>
          </p:nvCxnSpPr>
          <p:spPr>
            <a:xfrm flipV="1">
              <a:off x="1931812" y="5285869"/>
              <a:ext cx="455904" cy="38198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B50F08A3-1D20-6E70-0E7A-C4A7E57797AD}"/>
                </a:ext>
              </a:extLst>
            </p:cNvPr>
            <p:cNvCxnSpPr>
              <a:cxnSpLocks/>
              <a:stCxn id="80" idx="0"/>
              <a:endCxn id="85" idx="4"/>
            </p:cNvCxnSpPr>
            <p:nvPr/>
          </p:nvCxnSpPr>
          <p:spPr>
            <a:xfrm flipV="1">
              <a:off x="1838149" y="4755359"/>
              <a:ext cx="0" cy="873695"/>
            </a:xfrm>
            <a:prstGeom prst="line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5439716-2B70-B7B9-3538-F710767CBA62}"/>
                </a:ext>
              </a:extLst>
            </p:cNvPr>
            <p:cNvSpPr txBox="1"/>
            <p:nvPr/>
          </p:nvSpPr>
          <p:spPr>
            <a:xfrm>
              <a:off x="2363627" y="4402913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-1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68D63D1-657C-F9BB-4433-5EFEA202BAF9}"/>
                </a:ext>
              </a:extLst>
            </p:cNvPr>
            <p:cNvSpPr txBox="1"/>
            <p:nvPr/>
          </p:nvSpPr>
          <p:spPr>
            <a:xfrm>
              <a:off x="1561997" y="5088501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AB235EF-85FB-1B04-E74E-C5419D243473}"/>
                </a:ext>
              </a:extLst>
            </p:cNvPr>
            <p:cNvSpPr txBox="1"/>
            <p:nvPr/>
          </p:nvSpPr>
          <p:spPr>
            <a:xfrm>
              <a:off x="1184679" y="4718828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4CC57000-0573-E060-A98F-9DE0718BA6DE}"/>
                </a:ext>
              </a:extLst>
            </p:cNvPr>
            <p:cNvSpPr txBox="1"/>
            <p:nvPr/>
          </p:nvSpPr>
          <p:spPr>
            <a:xfrm>
              <a:off x="3516950" y="4700814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93C0024-E1E6-142E-30BA-5D9FE862B633}"/>
                </a:ext>
              </a:extLst>
            </p:cNvPr>
            <p:cNvSpPr txBox="1"/>
            <p:nvPr/>
          </p:nvSpPr>
          <p:spPr>
            <a:xfrm>
              <a:off x="2159764" y="5345351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375FA93-57FD-F703-8B2F-0A53FE4F4277}"/>
                </a:ext>
              </a:extLst>
            </p:cNvPr>
            <p:cNvSpPr txBox="1"/>
            <p:nvPr/>
          </p:nvSpPr>
          <p:spPr>
            <a:xfrm>
              <a:off x="3158872" y="5085154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E86B0DE-0B50-DF42-97A1-0123A503F4C5}"/>
                </a:ext>
              </a:extLst>
            </p:cNvPr>
            <p:cNvSpPr txBox="1"/>
            <p:nvPr/>
          </p:nvSpPr>
          <p:spPr>
            <a:xfrm>
              <a:off x="3516950" y="541158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D14D643-FE4B-E34A-836F-AB82A496D2C8}"/>
                </a:ext>
              </a:extLst>
            </p:cNvPr>
            <p:cNvSpPr txBox="1"/>
            <p:nvPr/>
          </p:nvSpPr>
          <p:spPr>
            <a:xfrm>
              <a:off x="2379129" y="573206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F1CDF67-03D4-1569-3FCE-DB450F06E57A}"/>
                </a:ext>
              </a:extLst>
            </p:cNvPr>
            <p:cNvSpPr txBox="1"/>
            <p:nvPr/>
          </p:nvSpPr>
          <p:spPr>
            <a:xfrm>
              <a:off x="1151044" y="5399127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523D32C-E087-1DBA-948D-14D383F31A06}"/>
                </a:ext>
              </a:extLst>
            </p:cNvPr>
            <p:cNvSpPr txBox="1"/>
            <p:nvPr/>
          </p:nvSpPr>
          <p:spPr>
            <a:xfrm>
              <a:off x="2762132" y="5258768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9BEE8DBB-1084-076A-2D79-16951FA6AB85}"/>
                </a:ext>
              </a:extLst>
            </p:cNvPr>
            <p:cNvSpPr txBox="1"/>
            <p:nvPr/>
          </p:nvSpPr>
          <p:spPr>
            <a:xfrm>
              <a:off x="2614378" y="475314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9D8F072-9145-5A30-EB6F-90F40052BEAB}"/>
                </a:ext>
              </a:extLst>
            </p:cNvPr>
            <p:cNvSpPr txBox="1"/>
            <p:nvPr/>
          </p:nvSpPr>
          <p:spPr>
            <a:xfrm>
              <a:off x="2133358" y="4742796"/>
              <a:ext cx="3016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-2</a:t>
              </a:r>
            </a:p>
          </p:txBody>
        </p:sp>
      </p:grpSp>
      <p:sp>
        <p:nvSpPr>
          <p:cNvPr id="111" name="Rectangle 3">
            <a:extLst>
              <a:ext uri="{FF2B5EF4-FFF2-40B4-BE49-F238E27FC236}">
                <a16:creationId xmlns:a16="http://schemas.microsoft.com/office/drawing/2014/main" id="{84794E2B-4898-9D55-5126-7F682A441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31804"/>
            <a:ext cx="7548646" cy="3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The following discussion is </a:t>
            </a:r>
            <a:r>
              <a:rPr lang="en-US" altLang="en-US" sz="1800" dirty="0">
                <a:solidFill>
                  <a:srgbClr val="FF0000"/>
                </a:solidFill>
              </a:rPr>
              <a:t>only for directed graphs.</a:t>
            </a:r>
          </a:p>
        </p:txBody>
      </p:sp>
      <p:sp>
        <p:nvSpPr>
          <p:cNvPr id="78" name="Rectangle 3">
            <a:extLst>
              <a:ext uri="{FF2B5EF4-FFF2-40B4-BE49-F238E27FC236}">
                <a16:creationId xmlns:a16="http://schemas.microsoft.com/office/drawing/2014/main" id="{08D35339-0050-BAF8-2457-EA07F007E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3" y="2254215"/>
            <a:ext cx="3893965" cy="57309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The problem is meaningful only for directed graphs with no negative cycles.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AA388F4-4948-F7ED-47A9-3076D7F09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8" y="3562386"/>
            <a:ext cx="3808522" cy="16473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Why is the shortest path problem on directed graphs with no negative cycles always meaningful? </a:t>
            </a:r>
          </a:p>
        </p:txBody>
      </p:sp>
    </p:spTree>
    <p:extLst>
      <p:ext uri="{BB962C8B-B14F-4D97-AF65-F5344CB8AC3E}">
        <p14:creationId xmlns:p14="http://schemas.microsoft.com/office/powerpoint/2010/main" val="196710659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6809</TotalTime>
  <Words>9515</Words>
  <Application>Microsoft Office PowerPoint</Application>
  <PresentationFormat>On-screen Show (4:3)</PresentationFormat>
  <Paragraphs>932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宋体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661</cp:revision>
  <cp:lastPrinted>2001-01-16T17:12:14Z</cp:lastPrinted>
  <dcterms:created xsi:type="dcterms:W3CDTF">1999-07-13T19:55:20Z</dcterms:created>
  <dcterms:modified xsi:type="dcterms:W3CDTF">2025-03-05T15:34:44Z</dcterms:modified>
</cp:coreProperties>
</file>