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93" r:id="rId2"/>
    <p:sldId id="538" r:id="rId3"/>
    <p:sldId id="551" r:id="rId4"/>
    <p:sldId id="576" r:id="rId5"/>
    <p:sldId id="540" r:id="rId6"/>
    <p:sldId id="577" r:id="rId7"/>
    <p:sldId id="552" r:id="rId8"/>
    <p:sldId id="556" r:id="rId9"/>
    <p:sldId id="555" r:id="rId10"/>
    <p:sldId id="573" r:id="rId11"/>
    <p:sldId id="619" r:id="rId12"/>
    <p:sldId id="572" r:id="rId1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3300"/>
    <a:srgbClr val="FFCC00"/>
    <a:srgbClr val="33CC33"/>
    <a:srgbClr val="FF0000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1" d="100"/>
          <a:sy n="101" d="100"/>
        </p:scale>
        <p:origin x="114" y="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81001"/>
            <a:ext cx="2190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20: Dijkstra’s algorithm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401821"/>
            <a:ext cx="7397740" cy="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Problem.</a:t>
            </a:r>
            <a:r>
              <a:rPr lang="en-US" altLang="en-US" sz="2400" dirty="0"/>
              <a:t> Given a weighted graph G and two vertices s and t in G, find a shortest path from s to t in G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05D6734-FB48-44B9-B68B-E5C2F6AFF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244924"/>
            <a:ext cx="7218278" cy="3786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</a:t>
            </a:r>
            <a:r>
              <a:rPr lang="en-US" altLang="en-US" sz="1600" dirty="0">
                <a:solidFill>
                  <a:srgbClr val="FF0000"/>
                </a:solidFill>
              </a:rPr>
              <a:t>weight</a:t>
            </a:r>
            <a:r>
              <a:rPr lang="en-US" altLang="en-US" sz="1600" dirty="0"/>
              <a:t> of a path P is equal to the sum of edge weights over all edges in P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ECA97A6-092D-4627-8CFD-7B7945274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798977"/>
            <a:ext cx="7397740" cy="766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Dijkstra’s Idea:</a:t>
            </a:r>
            <a:r>
              <a:rPr lang="en-US" altLang="en-US" sz="2000" dirty="0"/>
              <a:t> start from the vertex s, gradually grow a tree rooted at s, by adding the vertex that currently “looks” the best. </a:t>
            </a:r>
          </a:p>
        </p:txBody>
      </p:sp>
      <p:sp>
        <p:nvSpPr>
          <p:cNvPr id="11" name="Text Box 49">
            <a:extLst>
              <a:ext uri="{FF2B5EF4-FFF2-40B4-BE49-F238E27FC236}">
                <a16:creationId xmlns:a16="http://schemas.microsoft.com/office/drawing/2014/main" id="{BB1ED70B-F232-4E36-B397-5A5ABD800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B6C2C03-90E6-F792-34E1-D42820F0C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726251"/>
            <a:ext cx="7397740" cy="39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https://www.w3schools.com/dsa/dsa_algo_graphs_dijkstra.php</a:t>
            </a:r>
          </a:p>
        </p:txBody>
      </p:sp>
    </p:spTree>
    <p:extLst>
      <p:ext uri="{BB962C8B-B14F-4D97-AF65-F5344CB8AC3E}">
        <p14:creationId xmlns:p14="http://schemas.microsoft.com/office/powerpoint/2010/main" val="2053027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79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Dijkstra’s Idea:</a:t>
            </a:r>
            <a:r>
              <a:rPr lang="en-US" altLang="en-US" sz="1400" dirty="0"/>
              <a:t> start from the vertex s, gradually grow a tree T</a:t>
            </a:r>
            <a:r>
              <a:rPr lang="en-US" altLang="en-US" sz="1400" baseline="-25000" dirty="0"/>
              <a:t>s</a:t>
            </a:r>
            <a:r>
              <a:rPr lang="en-US" altLang="en-US" sz="1400" dirty="0"/>
              <a:t> rooted at s, by adding the vertex that currently “looks” the best.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FDE49F7-AEFA-4A8F-B6C1-19DA3534B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524545"/>
            <a:ext cx="3654682" cy="93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status[1..n]: the status of vertices </a:t>
            </a:r>
          </a:p>
          <a:p>
            <a:pPr marL="0" indent="0">
              <a:buNone/>
            </a:pPr>
            <a:r>
              <a:rPr lang="en-US" altLang="en-US" sz="1400" dirty="0"/>
              <a:t>dad[1..n]: the parent of vertices</a:t>
            </a:r>
          </a:p>
          <a:p>
            <a:pPr marL="0" indent="0">
              <a:buNone/>
            </a:pPr>
            <a:r>
              <a:rPr lang="en-US" altLang="en-US" sz="1400" dirty="0" err="1"/>
              <a:t>dist</a:t>
            </a:r>
            <a:r>
              <a:rPr lang="en-US" altLang="en-US" sz="1400" dirty="0"/>
              <a:t>[1..n]: the distance of vertices to 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89B6765-A7FC-4889-9D27-6E6BEA4B7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8253" y="2083871"/>
            <a:ext cx="3236702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2C628CE-3333-4225-AD20-CEDF48A94F7E}"/>
              </a:ext>
            </a:extLst>
          </p:cNvPr>
          <p:cNvSpPr/>
          <p:nvPr/>
        </p:nvSpPr>
        <p:spPr>
          <a:xfrm>
            <a:off x="678036" y="2362913"/>
            <a:ext cx="2734654" cy="236718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BB7508A-3517-49CC-94BC-3738AE9FD996}"/>
              </a:ext>
            </a:extLst>
          </p:cNvPr>
          <p:cNvCxnSpPr>
            <a:cxnSpLocks/>
            <a:endCxn id="33" idx="1"/>
          </p:cNvCxnSpPr>
          <p:nvPr/>
        </p:nvCxnSpPr>
        <p:spPr>
          <a:xfrm>
            <a:off x="1355015" y="3379352"/>
            <a:ext cx="225839" cy="27652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0D2A9E9-A227-4D2B-B7E6-9A12182748D8}"/>
              </a:ext>
            </a:extLst>
          </p:cNvPr>
          <p:cNvCxnSpPr>
            <a:cxnSpLocks/>
            <a:endCxn id="35" idx="7"/>
          </p:cNvCxnSpPr>
          <p:nvPr/>
        </p:nvCxnSpPr>
        <p:spPr>
          <a:xfrm flipH="1">
            <a:off x="2007644" y="2968763"/>
            <a:ext cx="226420" cy="186937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B22BD53-65CC-4010-8DFF-71B452725447}"/>
              </a:ext>
            </a:extLst>
          </p:cNvPr>
          <p:cNvCxnSpPr>
            <a:cxnSpLocks/>
          </p:cNvCxnSpPr>
          <p:nvPr/>
        </p:nvCxnSpPr>
        <p:spPr>
          <a:xfrm>
            <a:off x="1827059" y="2988472"/>
            <a:ext cx="140590" cy="18884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B244CC6-C2F4-43D7-B94A-DF6079821FB2}"/>
              </a:ext>
            </a:extLst>
          </p:cNvPr>
          <p:cNvCxnSpPr>
            <a:cxnSpLocks/>
          </p:cNvCxnSpPr>
          <p:nvPr/>
        </p:nvCxnSpPr>
        <p:spPr>
          <a:xfrm>
            <a:off x="1818441" y="2971428"/>
            <a:ext cx="140590" cy="18884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574859D-6321-4513-889D-0A050409AEC6}"/>
              </a:ext>
            </a:extLst>
          </p:cNvPr>
          <p:cNvCxnSpPr>
            <a:cxnSpLocks/>
            <a:endCxn id="29" idx="7"/>
          </p:cNvCxnSpPr>
          <p:nvPr/>
        </p:nvCxnSpPr>
        <p:spPr>
          <a:xfrm flipH="1">
            <a:off x="1972803" y="3359800"/>
            <a:ext cx="285318" cy="14367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CA69480-89BA-451F-995D-79F0E0CBBEA0}"/>
              </a:ext>
            </a:extLst>
          </p:cNvPr>
          <p:cNvCxnSpPr>
            <a:cxnSpLocks/>
            <a:endCxn id="44" idx="2"/>
          </p:cNvCxnSpPr>
          <p:nvPr/>
        </p:nvCxnSpPr>
        <p:spPr>
          <a:xfrm flipV="1">
            <a:off x="2561512" y="3914346"/>
            <a:ext cx="251334" cy="1445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43999420-0866-4F6F-9EEC-656853E7F3BC}"/>
              </a:ext>
            </a:extLst>
          </p:cNvPr>
          <p:cNvSpPr/>
          <p:nvPr/>
        </p:nvSpPr>
        <p:spPr>
          <a:xfrm>
            <a:off x="1898552" y="3490958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A6ECD83-0AD2-4D80-ADF8-3E6B52E57709}"/>
              </a:ext>
            </a:extLst>
          </p:cNvPr>
          <p:cNvSpPr/>
          <p:nvPr/>
        </p:nvSpPr>
        <p:spPr>
          <a:xfrm>
            <a:off x="2083711" y="3643358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C43852B-C659-47E8-97FF-448FEA576E0A}"/>
              </a:ext>
            </a:extLst>
          </p:cNvPr>
          <p:cNvSpPr/>
          <p:nvPr/>
        </p:nvSpPr>
        <p:spPr>
          <a:xfrm>
            <a:off x="2094447" y="3892775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3FA3E3D-E7B8-4B31-A2B4-000BBFCC9AAC}"/>
              </a:ext>
            </a:extLst>
          </p:cNvPr>
          <p:cNvSpPr/>
          <p:nvPr/>
        </p:nvSpPr>
        <p:spPr>
          <a:xfrm>
            <a:off x="2475394" y="3884230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8C52311-B01F-4329-AA95-0B844AA24B59}"/>
              </a:ext>
            </a:extLst>
          </p:cNvPr>
          <p:cNvSpPr/>
          <p:nvPr/>
        </p:nvSpPr>
        <p:spPr>
          <a:xfrm>
            <a:off x="1568115" y="3643358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70726EA-6B60-4C38-AC3A-0B0A6868B4F6}"/>
              </a:ext>
            </a:extLst>
          </p:cNvPr>
          <p:cNvSpPr/>
          <p:nvPr/>
        </p:nvSpPr>
        <p:spPr>
          <a:xfrm>
            <a:off x="1933393" y="3143185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F98E821-B964-4019-A7F9-06A3681CB29E}"/>
              </a:ext>
            </a:extLst>
          </p:cNvPr>
          <p:cNvCxnSpPr>
            <a:stCxn id="35" idx="0"/>
            <a:endCxn id="29" idx="0"/>
          </p:cNvCxnSpPr>
          <p:nvPr/>
        </p:nvCxnSpPr>
        <p:spPr>
          <a:xfrm flipH="1">
            <a:off x="1942047" y="3143185"/>
            <a:ext cx="34841" cy="3477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F0CD22D-8F00-4DF3-9E5B-8528907F0B63}"/>
              </a:ext>
            </a:extLst>
          </p:cNvPr>
          <p:cNvCxnSpPr>
            <a:stCxn id="29" idx="5"/>
            <a:endCxn id="30" idx="1"/>
          </p:cNvCxnSpPr>
          <p:nvPr/>
        </p:nvCxnSpPr>
        <p:spPr>
          <a:xfrm>
            <a:off x="1972803" y="3563901"/>
            <a:ext cx="123647" cy="919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BAD513F-469A-4BA3-BA64-2DB6D6000422}"/>
              </a:ext>
            </a:extLst>
          </p:cNvPr>
          <p:cNvCxnSpPr>
            <a:stCxn id="30" idx="4"/>
            <a:endCxn id="31" idx="0"/>
          </p:cNvCxnSpPr>
          <p:nvPr/>
        </p:nvCxnSpPr>
        <p:spPr>
          <a:xfrm>
            <a:off x="2127206" y="3728816"/>
            <a:ext cx="10736" cy="1639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E8C0F67-505A-433F-A888-AE7D0BCB16BB}"/>
              </a:ext>
            </a:extLst>
          </p:cNvPr>
          <p:cNvCxnSpPr>
            <a:cxnSpLocks/>
            <a:stCxn id="31" idx="6"/>
            <a:endCxn id="32" idx="2"/>
          </p:cNvCxnSpPr>
          <p:nvPr/>
        </p:nvCxnSpPr>
        <p:spPr>
          <a:xfrm flipV="1">
            <a:off x="2181437" y="3926959"/>
            <a:ext cx="293957" cy="85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29BD515-E234-40EF-A67C-D195082AA352}"/>
              </a:ext>
            </a:extLst>
          </p:cNvPr>
          <p:cNvCxnSpPr>
            <a:cxnSpLocks/>
          </p:cNvCxnSpPr>
          <p:nvPr/>
        </p:nvCxnSpPr>
        <p:spPr>
          <a:xfrm flipH="1">
            <a:off x="1625274" y="3542232"/>
            <a:ext cx="299681" cy="1398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85F9B49-1467-4371-A71E-58BC8A43D895}"/>
              </a:ext>
            </a:extLst>
          </p:cNvPr>
          <p:cNvSpPr txBox="1"/>
          <p:nvPr/>
        </p:nvSpPr>
        <p:spPr>
          <a:xfrm>
            <a:off x="1694651" y="3302110"/>
            <a:ext cx="2648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s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218F62-FEE3-4FE9-9238-9938E0507CB1}"/>
              </a:ext>
            </a:extLst>
          </p:cNvPr>
          <p:cNvSpPr/>
          <p:nvPr/>
        </p:nvSpPr>
        <p:spPr>
          <a:xfrm>
            <a:off x="2216206" y="2900079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B9E78B2-C9B8-4866-9680-B32DBC3EBA48}"/>
              </a:ext>
            </a:extLst>
          </p:cNvPr>
          <p:cNvSpPr/>
          <p:nvPr/>
        </p:nvSpPr>
        <p:spPr>
          <a:xfrm>
            <a:off x="2259701" y="3299467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4C31046-5CB6-4996-A958-094CFA7E3003}"/>
              </a:ext>
            </a:extLst>
          </p:cNvPr>
          <p:cNvSpPr/>
          <p:nvPr/>
        </p:nvSpPr>
        <p:spPr>
          <a:xfrm>
            <a:off x="2812846" y="3871617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14C3334-C4C5-465E-A932-A081F0EAB130}"/>
              </a:ext>
            </a:extLst>
          </p:cNvPr>
          <p:cNvSpPr/>
          <p:nvPr/>
        </p:nvSpPr>
        <p:spPr>
          <a:xfrm>
            <a:off x="2195535" y="4240548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DCE7B90-E15C-4167-88EA-D634122338F5}"/>
              </a:ext>
            </a:extLst>
          </p:cNvPr>
          <p:cNvSpPr/>
          <p:nvPr/>
        </p:nvSpPr>
        <p:spPr>
          <a:xfrm>
            <a:off x="2533094" y="3578188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E4A8746-606E-464F-B010-69735A801A6D}"/>
              </a:ext>
            </a:extLst>
          </p:cNvPr>
          <p:cNvSpPr/>
          <p:nvPr/>
        </p:nvSpPr>
        <p:spPr>
          <a:xfrm>
            <a:off x="1883578" y="4062224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06EB5A4-EF22-4DE2-9FE9-96FC7831ADB8}"/>
              </a:ext>
            </a:extLst>
          </p:cNvPr>
          <p:cNvSpPr/>
          <p:nvPr/>
        </p:nvSpPr>
        <p:spPr>
          <a:xfrm>
            <a:off x="1749308" y="2911608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D422942-CA43-49A8-BB6D-F62FE920D6D0}"/>
              </a:ext>
            </a:extLst>
          </p:cNvPr>
          <p:cNvSpPr/>
          <p:nvPr/>
        </p:nvSpPr>
        <p:spPr>
          <a:xfrm>
            <a:off x="1481125" y="3935504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4D98BE2-2B43-4514-AFF8-D731BBFB48F6}"/>
              </a:ext>
            </a:extLst>
          </p:cNvPr>
          <p:cNvSpPr/>
          <p:nvPr/>
        </p:nvSpPr>
        <p:spPr>
          <a:xfrm>
            <a:off x="1289754" y="3317071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1A46694-293C-4C75-B606-FF7BA347481A}"/>
              </a:ext>
            </a:extLst>
          </p:cNvPr>
          <p:cNvCxnSpPr>
            <a:cxnSpLocks/>
          </p:cNvCxnSpPr>
          <p:nvPr/>
        </p:nvCxnSpPr>
        <p:spPr>
          <a:xfrm flipH="1">
            <a:off x="2533094" y="3659667"/>
            <a:ext cx="31336" cy="21195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9A52B51-1916-46C3-9E3E-2D88D61AE161}"/>
              </a:ext>
            </a:extLst>
          </p:cNvPr>
          <p:cNvCxnSpPr>
            <a:cxnSpLocks/>
            <a:endCxn id="44" idx="2"/>
          </p:cNvCxnSpPr>
          <p:nvPr/>
        </p:nvCxnSpPr>
        <p:spPr>
          <a:xfrm flipV="1">
            <a:off x="2573386" y="3914346"/>
            <a:ext cx="239460" cy="722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690E405-CD07-4331-A577-FAFF6B805EEF}"/>
              </a:ext>
            </a:extLst>
          </p:cNvPr>
          <p:cNvCxnSpPr>
            <a:cxnSpLocks/>
          </p:cNvCxnSpPr>
          <p:nvPr/>
        </p:nvCxnSpPr>
        <p:spPr>
          <a:xfrm flipH="1">
            <a:off x="1529738" y="3728816"/>
            <a:ext cx="61030" cy="21920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E9A0979-E08E-4855-9B5A-C9EEDB31E174}"/>
              </a:ext>
            </a:extLst>
          </p:cNvPr>
          <p:cNvCxnSpPr>
            <a:cxnSpLocks/>
          </p:cNvCxnSpPr>
          <p:nvPr/>
        </p:nvCxnSpPr>
        <p:spPr>
          <a:xfrm flipV="1">
            <a:off x="1967180" y="3969687"/>
            <a:ext cx="133623" cy="10366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FF78498-9818-47E2-8C3B-9BED1D985E0D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2162606" y="3980252"/>
            <a:ext cx="76424" cy="26029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155B680F-F65C-4650-B26C-C1B777DEF3E4}"/>
              </a:ext>
            </a:extLst>
          </p:cNvPr>
          <p:cNvSpPr/>
          <p:nvPr/>
        </p:nvSpPr>
        <p:spPr>
          <a:xfrm>
            <a:off x="1237829" y="2892324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336212F-2355-47D5-BA4A-0E3A22A70F04}"/>
              </a:ext>
            </a:extLst>
          </p:cNvPr>
          <p:cNvSpPr/>
          <p:nvPr/>
        </p:nvSpPr>
        <p:spPr>
          <a:xfrm>
            <a:off x="1670321" y="2606564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DEA8E9E-59AC-4CBC-9CEC-A6117CD59697}"/>
              </a:ext>
            </a:extLst>
          </p:cNvPr>
          <p:cNvSpPr/>
          <p:nvPr/>
        </p:nvSpPr>
        <p:spPr>
          <a:xfrm>
            <a:off x="2489599" y="3048791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F841304-CFEC-425D-98B1-7BBBC3396053}"/>
              </a:ext>
            </a:extLst>
          </p:cNvPr>
          <p:cNvSpPr/>
          <p:nvPr/>
        </p:nvSpPr>
        <p:spPr>
          <a:xfrm>
            <a:off x="2346691" y="2613229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2657731-85E3-47CD-A570-5B92714146CE}"/>
              </a:ext>
            </a:extLst>
          </p:cNvPr>
          <p:cNvSpPr/>
          <p:nvPr/>
        </p:nvSpPr>
        <p:spPr>
          <a:xfrm>
            <a:off x="2899836" y="2986241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A817701-E0A1-4017-B194-27E984A90A3B}"/>
              </a:ext>
            </a:extLst>
          </p:cNvPr>
          <p:cNvSpPr/>
          <p:nvPr/>
        </p:nvSpPr>
        <p:spPr>
          <a:xfrm>
            <a:off x="2954183" y="3379352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10D3FB07-5D35-40A9-9479-9F3D64D8FEAD}"/>
              </a:ext>
            </a:extLst>
          </p:cNvPr>
          <p:cNvSpPr/>
          <p:nvPr/>
        </p:nvSpPr>
        <p:spPr>
          <a:xfrm>
            <a:off x="1096014" y="3643358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EF9428F-0ABA-4CFF-9AFF-E80C90AC2FA3}"/>
              </a:ext>
            </a:extLst>
          </p:cNvPr>
          <p:cNvSpPr/>
          <p:nvPr/>
        </p:nvSpPr>
        <p:spPr>
          <a:xfrm>
            <a:off x="924555" y="4028610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CE4218F8-69B0-4A4E-A287-78F3D6F0AB2C}"/>
              </a:ext>
            </a:extLst>
          </p:cNvPr>
          <p:cNvSpPr/>
          <p:nvPr/>
        </p:nvSpPr>
        <p:spPr>
          <a:xfrm>
            <a:off x="1376744" y="4258517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53AD593-DF42-4B76-B195-461D94A5DFF6}"/>
              </a:ext>
            </a:extLst>
          </p:cNvPr>
          <p:cNvSpPr/>
          <p:nvPr/>
        </p:nvSpPr>
        <p:spPr>
          <a:xfrm>
            <a:off x="2687179" y="4179667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F4C2F7A-A4D7-4748-AE95-24C6563498AB}"/>
              </a:ext>
            </a:extLst>
          </p:cNvPr>
          <p:cNvSpPr/>
          <p:nvPr/>
        </p:nvSpPr>
        <p:spPr>
          <a:xfrm>
            <a:off x="683222" y="5041863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C64E57D-A49A-4AC9-9972-D53C1B10BEBF}"/>
              </a:ext>
            </a:extLst>
          </p:cNvPr>
          <p:cNvSpPr/>
          <p:nvPr/>
        </p:nvSpPr>
        <p:spPr>
          <a:xfrm>
            <a:off x="1733675" y="5041863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91DE845-B471-4541-8A35-1BA5DD37FA15}"/>
              </a:ext>
            </a:extLst>
          </p:cNvPr>
          <p:cNvSpPr/>
          <p:nvPr/>
        </p:nvSpPr>
        <p:spPr>
          <a:xfrm>
            <a:off x="2737247" y="5041863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545CAC6-1897-4496-A339-974EDB383EB7}"/>
              </a:ext>
            </a:extLst>
          </p:cNvPr>
          <p:cNvSpPr txBox="1"/>
          <p:nvPr/>
        </p:nvSpPr>
        <p:spPr>
          <a:xfrm>
            <a:off x="823140" y="4936318"/>
            <a:ext cx="632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in-tree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0FA5B24-FA98-416C-8C48-704663295B73}"/>
              </a:ext>
            </a:extLst>
          </p:cNvPr>
          <p:cNvSpPr txBox="1"/>
          <p:nvPr/>
        </p:nvSpPr>
        <p:spPr>
          <a:xfrm>
            <a:off x="1897354" y="4932789"/>
            <a:ext cx="57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fringe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35F27A5-2139-45CB-A6DA-E7C9A3FD5C93}"/>
              </a:ext>
            </a:extLst>
          </p:cNvPr>
          <p:cNvSpPr txBox="1"/>
          <p:nvPr/>
        </p:nvSpPr>
        <p:spPr>
          <a:xfrm>
            <a:off x="2856341" y="4947243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unseen</a:t>
            </a:r>
          </a:p>
        </p:txBody>
      </p:sp>
      <p:sp>
        <p:nvSpPr>
          <p:cNvPr id="72" name="Text Box 49">
            <a:extLst>
              <a:ext uri="{FF2B5EF4-FFF2-40B4-BE49-F238E27FC236}">
                <a16:creationId xmlns:a16="http://schemas.microsoft.com/office/drawing/2014/main" id="{B8267A1A-F711-4AEE-8678-9DEC313DF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</p:spTree>
    <p:extLst>
      <p:ext uri="{BB962C8B-B14F-4D97-AF65-F5344CB8AC3E}">
        <p14:creationId xmlns:p14="http://schemas.microsoft.com/office/powerpoint/2010/main" val="2936252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B958E-E2A0-73A8-143A-8B309E0BA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731E8A44-44CB-A640-C98B-139B7789D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79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Dijkstra’s Idea:</a:t>
            </a:r>
            <a:r>
              <a:rPr lang="en-US" altLang="en-US" sz="1400" dirty="0"/>
              <a:t> start from the vertex s, gradually grow a tree T</a:t>
            </a:r>
            <a:r>
              <a:rPr lang="en-US" altLang="en-US" sz="1400" baseline="-25000" dirty="0"/>
              <a:t>s</a:t>
            </a:r>
            <a:r>
              <a:rPr lang="en-US" altLang="en-US" sz="1400" dirty="0"/>
              <a:t> rooted at s, by adding the vertex that currently “looks” the best.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A25DEE2-70FB-EDDA-D740-7A7ADAFF7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8BEC214-9D40-28C5-AF9E-8B909585F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0BD477D-44A4-432E-80C3-0F9D1D6F0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524545"/>
            <a:ext cx="3654682" cy="93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status[1..n]: the status of vertices </a:t>
            </a:r>
          </a:p>
          <a:p>
            <a:pPr marL="0" indent="0">
              <a:buNone/>
            </a:pPr>
            <a:r>
              <a:rPr lang="en-US" altLang="en-US" sz="1400" dirty="0"/>
              <a:t>dad[1..n]: the parent of vertices</a:t>
            </a:r>
          </a:p>
          <a:p>
            <a:pPr marL="0" indent="0">
              <a:buNone/>
            </a:pPr>
            <a:r>
              <a:rPr lang="en-US" altLang="en-US" sz="1400" dirty="0" err="1"/>
              <a:t>dist</a:t>
            </a:r>
            <a:r>
              <a:rPr lang="en-US" altLang="en-US" sz="1400" dirty="0"/>
              <a:t>[1..n]: the distance of vertices to 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0C60D96B-FBD3-9844-E6F1-51C6BF3BC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8253" y="2083871"/>
            <a:ext cx="3236702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B861838-78F2-3D18-EBC8-0B094ABC5043}"/>
              </a:ext>
            </a:extLst>
          </p:cNvPr>
          <p:cNvSpPr/>
          <p:nvPr/>
        </p:nvSpPr>
        <p:spPr>
          <a:xfrm>
            <a:off x="678036" y="2362913"/>
            <a:ext cx="2734654" cy="236718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E7D62C7-6933-DA10-47BC-00E046CD399A}"/>
              </a:ext>
            </a:extLst>
          </p:cNvPr>
          <p:cNvCxnSpPr>
            <a:cxnSpLocks/>
            <a:endCxn id="33" idx="1"/>
          </p:cNvCxnSpPr>
          <p:nvPr/>
        </p:nvCxnSpPr>
        <p:spPr>
          <a:xfrm>
            <a:off x="1355015" y="3379352"/>
            <a:ext cx="225839" cy="27652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AAF74C0-FE46-4083-36BB-3A642D4D3F63}"/>
              </a:ext>
            </a:extLst>
          </p:cNvPr>
          <p:cNvCxnSpPr>
            <a:cxnSpLocks/>
            <a:endCxn id="35" idx="7"/>
          </p:cNvCxnSpPr>
          <p:nvPr/>
        </p:nvCxnSpPr>
        <p:spPr>
          <a:xfrm flipH="1">
            <a:off x="2007644" y="2968763"/>
            <a:ext cx="226420" cy="186937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D166221-6B89-9701-5BF0-8B2411A93071}"/>
              </a:ext>
            </a:extLst>
          </p:cNvPr>
          <p:cNvCxnSpPr>
            <a:cxnSpLocks/>
          </p:cNvCxnSpPr>
          <p:nvPr/>
        </p:nvCxnSpPr>
        <p:spPr>
          <a:xfrm>
            <a:off x="1827059" y="2988472"/>
            <a:ext cx="140590" cy="18884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6A2A84-89D8-BCEC-72EF-5C028830476A}"/>
              </a:ext>
            </a:extLst>
          </p:cNvPr>
          <p:cNvCxnSpPr>
            <a:cxnSpLocks/>
          </p:cNvCxnSpPr>
          <p:nvPr/>
        </p:nvCxnSpPr>
        <p:spPr>
          <a:xfrm>
            <a:off x="1818441" y="2971428"/>
            <a:ext cx="140590" cy="18884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E34D903-DCA1-4514-A3FB-48CCC5DB36AF}"/>
              </a:ext>
            </a:extLst>
          </p:cNvPr>
          <p:cNvCxnSpPr>
            <a:cxnSpLocks/>
            <a:endCxn id="29" idx="7"/>
          </p:cNvCxnSpPr>
          <p:nvPr/>
        </p:nvCxnSpPr>
        <p:spPr>
          <a:xfrm flipH="1">
            <a:off x="1972803" y="3359800"/>
            <a:ext cx="285318" cy="14367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C52831A-7EC9-0E53-4ADA-898968EB0F42}"/>
              </a:ext>
            </a:extLst>
          </p:cNvPr>
          <p:cNvCxnSpPr>
            <a:cxnSpLocks/>
            <a:endCxn id="44" idx="2"/>
          </p:cNvCxnSpPr>
          <p:nvPr/>
        </p:nvCxnSpPr>
        <p:spPr>
          <a:xfrm flipV="1">
            <a:off x="2561512" y="3914346"/>
            <a:ext cx="251334" cy="1445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B3425CED-04BE-44DE-D19F-8955A444EA07}"/>
              </a:ext>
            </a:extLst>
          </p:cNvPr>
          <p:cNvSpPr/>
          <p:nvPr/>
        </p:nvSpPr>
        <p:spPr>
          <a:xfrm>
            <a:off x="1898552" y="3490958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A37736E-9687-6719-A1B9-EA7E2FA5C225}"/>
              </a:ext>
            </a:extLst>
          </p:cNvPr>
          <p:cNvSpPr/>
          <p:nvPr/>
        </p:nvSpPr>
        <p:spPr>
          <a:xfrm>
            <a:off x="2083711" y="3643358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B26C78E-6C6A-C77D-87E9-F5C118005989}"/>
              </a:ext>
            </a:extLst>
          </p:cNvPr>
          <p:cNvSpPr/>
          <p:nvPr/>
        </p:nvSpPr>
        <p:spPr>
          <a:xfrm>
            <a:off x="2094447" y="3892775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131A172-0615-D481-EB7C-0B1F59F33A5C}"/>
              </a:ext>
            </a:extLst>
          </p:cNvPr>
          <p:cNvSpPr/>
          <p:nvPr/>
        </p:nvSpPr>
        <p:spPr>
          <a:xfrm>
            <a:off x="2475394" y="3884230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B9F8BF2-AEE1-1D28-0E32-54D694C461D6}"/>
              </a:ext>
            </a:extLst>
          </p:cNvPr>
          <p:cNvSpPr/>
          <p:nvPr/>
        </p:nvSpPr>
        <p:spPr>
          <a:xfrm>
            <a:off x="1568115" y="3643358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BDF2DA3-7AE8-1182-14E9-1CA61A8B45AC}"/>
              </a:ext>
            </a:extLst>
          </p:cNvPr>
          <p:cNvSpPr/>
          <p:nvPr/>
        </p:nvSpPr>
        <p:spPr>
          <a:xfrm>
            <a:off x="1933393" y="3143185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0259BAC-05A3-C1A2-18B4-57808D7A73BF}"/>
              </a:ext>
            </a:extLst>
          </p:cNvPr>
          <p:cNvCxnSpPr>
            <a:stCxn id="35" idx="0"/>
            <a:endCxn id="29" idx="0"/>
          </p:cNvCxnSpPr>
          <p:nvPr/>
        </p:nvCxnSpPr>
        <p:spPr>
          <a:xfrm flipH="1">
            <a:off x="1942047" y="3143185"/>
            <a:ext cx="34841" cy="3477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0AEBE87-5030-D5B7-1EBF-C885D140A6DC}"/>
              </a:ext>
            </a:extLst>
          </p:cNvPr>
          <p:cNvCxnSpPr>
            <a:stCxn id="29" idx="5"/>
            <a:endCxn id="30" idx="1"/>
          </p:cNvCxnSpPr>
          <p:nvPr/>
        </p:nvCxnSpPr>
        <p:spPr>
          <a:xfrm>
            <a:off x="1972803" y="3563901"/>
            <a:ext cx="123647" cy="919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13EC7FD-4F11-C877-380E-F565AF707D64}"/>
              </a:ext>
            </a:extLst>
          </p:cNvPr>
          <p:cNvCxnSpPr>
            <a:stCxn id="30" idx="4"/>
            <a:endCxn id="31" idx="0"/>
          </p:cNvCxnSpPr>
          <p:nvPr/>
        </p:nvCxnSpPr>
        <p:spPr>
          <a:xfrm>
            <a:off x="2127206" y="3728816"/>
            <a:ext cx="10736" cy="1639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35DD695-1723-9FFD-D015-D0D9FAC6E096}"/>
              </a:ext>
            </a:extLst>
          </p:cNvPr>
          <p:cNvCxnSpPr>
            <a:cxnSpLocks/>
            <a:stCxn id="31" idx="6"/>
            <a:endCxn id="32" idx="2"/>
          </p:cNvCxnSpPr>
          <p:nvPr/>
        </p:nvCxnSpPr>
        <p:spPr>
          <a:xfrm flipV="1">
            <a:off x="2181437" y="3926959"/>
            <a:ext cx="293957" cy="85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A61AD03-BC0C-5437-D670-EE91D490E49E}"/>
              </a:ext>
            </a:extLst>
          </p:cNvPr>
          <p:cNvCxnSpPr>
            <a:cxnSpLocks/>
          </p:cNvCxnSpPr>
          <p:nvPr/>
        </p:nvCxnSpPr>
        <p:spPr>
          <a:xfrm flipH="1">
            <a:off x="1625274" y="3542232"/>
            <a:ext cx="299681" cy="1398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E2671E4-59A1-E092-8446-4D61100FFC20}"/>
              </a:ext>
            </a:extLst>
          </p:cNvPr>
          <p:cNvSpPr txBox="1"/>
          <p:nvPr/>
        </p:nvSpPr>
        <p:spPr>
          <a:xfrm>
            <a:off x="1694651" y="3302110"/>
            <a:ext cx="2648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s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D700235-63E8-92B4-7A87-B49613BEB47B}"/>
              </a:ext>
            </a:extLst>
          </p:cNvPr>
          <p:cNvSpPr/>
          <p:nvPr/>
        </p:nvSpPr>
        <p:spPr>
          <a:xfrm>
            <a:off x="2216206" y="2900079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657A38F-87E0-9658-5F71-149A5F33DAE4}"/>
              </a:ext>
            </a:extLst>
          </p:cNvPr>
          <p:cNvSpPr/>
          <p:nvPr/>
        </p:nvSpPr>
        <p:spPr>
          <a:xfrm>
            <a:off x="2259701" y="3299467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B55DF0A-2B75-2CD4-BEBC-07822E6D0847}"/>
              </a:ext>
            </a:extLst>
          </p:cNvPr>
          <p:cNvSpPr/>
          <p:nvPr/>
        </p:nvSpPr>
        <p:spPr>
          <a:xfrm>
            <a:off x="2812846" y="3871617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A8DC70A-48FC-2235-8F5C-263A7C3722EC}"/>
              </a:ext>
            </a:extLst>
          </p:cNvPr>
          <p:cNvSpPr/>
          <p:nvPr/>
        </p:nvSpPr>
        <p:spPr>
          <a:xfrm>
            <a:off x="2195535" y="4240548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352F383-9574-556E-971D-B81FDBDDD020}"/>
              </a:ext>
            </a:extLst>
          </p:cNvPr>
          <p:cNvSpPr/>
          <p:nvPr/>
        </p:nvSpPr>
        <p:spPr>
          <a:xfrm>
            <a:off x="2533094" y="3578188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787BEB0-B38B-D0F6-2F75-33B91407F35E}"/>
              </a:ext>
            </a:extLst>
          </p:cNvPr>
          <p:cNvSpPr/>
          <p:nvPr/>
        </p:nvSpPr>
        <p:spPr>
          <a:xfrm>
            <a:off x="1883578" y="4062224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6A9F1C8-866E-C087-3FCF-D63EA5917654}"/>
              </a:ext>
            </a:extLst>
          </p:cNvPr>
          <p:cNvSpPr/>
          <p:nvPr/>
        </p:nvSpPr>
        <p:spPr>
          <a:xfrm>
            <a:off x="1749308" y="2911608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2C1353A1-A1C4-CC9C-AD8D-E9D90A425CB1}"/>
              </a:ext>
            </a:extLst>
          </p:cNvPr>
          <p:cNvSpPr/>
          <p:nvPr/>
        </p:nvSpPr>
        <p:spPr>
          <a:xfrm>
            <a:off x="1481125" y="3935504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C17A647-6AF6-B59F-56BB-42FE47160C5F}"/>
              </a:ext>
            </a:extLst>
          </p:cNvPr>
          <p:cNvSpPr/>
          <p:nvPr/>
        </p:nvSpPr>
        <p:spPr>
          <a:xfrm>
            <a:off x="1289754" y="3317071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2FA6D95-04EB-7DF7-1870-4A22B181C41A}"/>
              </a:ext>
            </a:extLst>
          </p:cNvPr>
          <p:cNvCxnSpPr>
            <a:cxnSpLocks/>
          </p:cNvCxnSpPr>
          <p:nvPr/>
        </p:nvCxnSpPr>
        <p:spPr>
          <a:xfrm flipH="1">
            <a:off x="2533094" y="3659667"/>
            <a:ext cx="31336" cy="21195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685DE8B-8445-BD6D-38C0-09DFFA310CBE}"/>
              </a:ext>
            </a:extLst>
          </p:cNvPr>
          <p:cNvCxnSpPr>
            <a:cxnSpLocks/>
            <a:endCxn id="44" idx="2"/>
          </p:cNvCxnSpPr>
          <p:nvPr/>
        </p:nvCxnSpPr>
        <p:spPr>
          <a:xfrm flipV="1">
            <a:off x="2573386" y="3914346"/>
            <a:ext cx="239460" cy="722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D73CA92-68FC-1AAA-E72F-5C8C85F9A505}"/>
              </a:ext>
            </a:extLst>
          </p:cNvPr>
          <p:cNvCxnSpPr>
            <a:cxnSpLocks/>
          </p:cNvCxnSpPr>
          <p:nvPr/>
        </p:nvCxnSpPr>
        <p:spPr>
          <a:xfrm flipH="1">
            <a:off x="1529738" y="3728816"/>
            <a:ext cx="61030" cy="21920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78A9D04-4813-FECE-683D-D64C73E849A3}"/>
              </a:ext>
            </a:extLst>
          </p:cNvPr>
          <p:cNvCxnSpPr>
            <a:cxnSpLocks/>
          </p:cNvCxnSpPr>
          <p:nvPr/>
        </p:nvCxnSpPr>
        <p:spPr>
          <a:xfrm flipV="1">
            <a:off x="1967180" y="3969687"/>
            <a:ext cx="133623" cy="10366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F524014-878E-CAFB-A0DE-3496F652285D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2162606" y="3980252"/>
            <a:ext cx="76424" cy="26029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215D7FAD-2E87-AFDB-186E-653391A8481E}"/>
              </a:ext>
            </a:extLst>
          </p:cNvPr>
          <p:cNvSpPr/>
          <p:nvPr/>
        </p:nvSpPr>
        <p:spPr>
          <a:xfrm>
            <a:off x="1237829" y="2892324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FB17655-4D97-9B9F-8D22-7847EF466C05}"/>
              </a:ext>
            </a:extLst>
          </p:cNvPr>
          <p:cNvSpPr/>
          <p:nvPr/>
        </p:nvSpPr>
        <p:spPr>
          <a:xfrm>
            <a:off x="1670321" y="2606564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574907E-089C-2AF2-92C0-A20D2F62422E}"/>
              </a:ext>
            </a:extLst>
          </p:cNvPr>
          <p:cNvSpPr/>
          <p:nvPr/>
        </p:nvSpPr>
        <p:spPr>
          <a:xfrm>
            <a:off x="2489599" y="3048791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0B67AF8-2D66-3515-642A-C3CB6D671F1B}"/>
              </a:ext>
            </a:extLst>
          </p:cNvPr>
          <p:cNvSpPr/>
          <p:nvPr/>
        </p:nvSpPr>
        <p:spPr>
          <a:xfrm>
            <a:off x="2346691" y="2613229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D7754527-2A61-DBC8-31B4-583A3A178840}"/>
              </a:ext>
            </a:extLst>
          </p:cNvPr>
          <p:cNvSpPr/>
          <p:nvPr/>
        </p:nvSpPr>
        <p:spPr>
          <a:xfrm>
            <a:off x="2899836" y="2986241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E02C988-9CA0-BB5E-6A0F-2530DF84BA90}"/>
              </a:ext>
            </a:extLst>
          </p:cNvPr>
          <p:cNvSpPr/>
          <p:nvPr/>
        </p:nvSpPr>
        <p:spPr>
          <a:xfrm>
            <a:off x="2954183" y="3379352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1BD005B0-4F83-3D84-6450-3D92C35F98B0}"/>
              </a:ext>
            </a:extLst>
          </p:cNvPr>
          <p:cNvSpPr/>
          <p:nvPr/>
        </p:nvSpPr>
        <p:spPr>
          <a:xfrm>
            <a:off x="1096014" y="3643358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198B479-0A25-8EFE-EE18-CF43774DD5D6}"/>
              </a:ext>
            </a:extLst>
          </p:cNvPr>
          <p:cNvSpPr/>
          <p:nvPr/>
        </p:nvSpPr>
        <p:spPr>
          <a:xfrm>
            <a:off x="924555" y="4028610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C16D0347-9160-FEFA-9A23-B281987FCB0F}"/>
              </a:ext>
            </a:extLst>
          </p:cNvPr>
          <p:cNvSpPr/>
          <p:nvPr/>
        </p:nvSpPr>
        <p:spPr>
          <a:xfrm>
            <a:off x="1376744" y="4258517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E56BD67-AB43-6ECA-888E-EFB25D14AC6A}"/>
              </a:ext>
            </a:extLst>
          </p:cNvPr>
          <p:cNvSpPr/>
          <p:nvPr/>
        </p:nvSpPr>
        <p:spPr>
          <a:xfrm>
            <a:off x="2687179" y="4179667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D52E3AD-2C07-12CE-83A6-86F842248F6B}"/>
              </a:ext>
            </a:extLst>
          </p:cNvPr>
          <p:cNvSpPr/>
          <p:nvPr/>
        </p:nvSpPr>
        <p:spPr>
          <a:xfrm>
            <a:off x="683222" y="5041863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A940AC61-6058-54E8-43A0-D1D7D105D69E}"/>
              </a:ext>
            </a:extLst>
          </p:cNvPr>
          <p:cNvSpPr/>
          <p:nvPr/>
        </p:nvSpPr>
        <p:spPr>
          <a:xfrm>
            <a:off x="1733675" y="5041863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617DD04-9756-0D02-1F36-2D4852DB2F91}"/>
              </a:ext>
            </a:extLst>
          </p:cNvPr>
          <p:cNvSpPr/>
          <p:nvPr/>
        </p:nvSpPr>
        <p:spPr>
          <a:xfrm>
            <a:off x="2737247" y="5041863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2A310D0-4FA2-BC05-1E85-2980245EE2C2}"/>
              </a:ext>
            </a:extLst>
          </p:cNvPr>
          <p:cNvSpPr txBox="1"/>
          <p:nvPr/>
        </p:nvSpPr>
        <p:spPr>
          <a:xfrm>
            <a:off x="823140" y="4936318"/>
            <a:ext cx="632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in-tree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1C5140F-094A-21F2-5E56-E28CFB5222B8}"/>
              </a:ext>
            </a:extLst>
          </p:cNvPr>
          <p:cNvSpPr txBox="1"/>
          <p:nvPr/>
        </p:nvSpPr>
        <p:spPr>
          <a:xfrm>
            <a:off x="1897354" y="4932789"/>
            <a:ext cx="57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fringe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B3A37B2-00C6-55FB-B5A8-D015A7F72B2B}"/>
              </a:ext>
            </a:extLst>
          </p:cNvPr>
          <p:cNvSpPr txBox="1"/>
          <p:nvPr/>
        </p:nvSpPr>
        <p:spPr>
          <a:xfrm>
            <a:off x="2856341" y="4947243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unseen</a:t>
            </a:r>
          </a:p>
        </p:txBody>
      </p:sp>
      <p:sp>
        <p:nvSpPr>
          <p:cNvPr id="72" name="Text Box 49">
            <a:extLst>
              <a:ext uri="{FF2B5EF4-FFF2-40B4-BE49-F238E27FC236}">
                <a16:creationId xmlns:a16="http://schemas.microsoft.com/office/drawing/2014/main" id="{AE13378A-17F1-5569-E6D3-96682F45E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  <p:sp>
        <p:nvSpPr>
          <p:cNvPr id="2" name="TextBox 75">
            <a:extLst>
              <a:ext uri="{FF2B5EF4-FFF2-40B4-BE49-F238E27FC236}">
                <a16:creationId xmlns:a16="http://schemas.microsoft.com/office/drawing/2014/main" id="{861F1682-1ACE-DC78-ADE8-C0A6C09EB0A8}"/>
              </a:ext>
            </a:extLst>
          </p:cNvPr>
          <p:cNvSpPr txBox="1"/>
          <p:nvPr/>
        </p:nvSpPr>
        <p:spPr>
          <a:xfrm>
            <a:off x="3483146" y="2289706"/>
            <a:ext cx="985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initialization</a:t>
            </a:r>
          </a:p>
        </p:txBody>
      </p:sp>
      <p:sp>
        <p:nvSpPr>
          <p:cNvPr id="3" name="TextBox 75">
            <a:extLst>
              <a:ext uri="{FF2B5EF4-FFF2-40B4-BE49-F238E27FC236}">
                <a16:creationId xmlns:a16="http://schemas.microsoft.com/office/drawing/2014/main" id="{26F109B1-9E9B-BC21-D9D1-28A54BDA1361}"/>
              </a:ext>
            </a:extLst>
          </p:cNvPr>
          <p:cNvSpPr txBox="1"/>
          <p:nvPr/>
        </p:nvSpPr>
        <p:spPr>
          <a:xfrm>
            <a:off x="3473701" y="2641560"/>
            <a:ext cx="826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Make s a</a:t>
            </a:r>
          </a:p>
          <a:p>
            <a:r>
              <a:rPr lang="en-US" sz="1200" dirty="0">
                <a:solidFill>
                  <a:srgbClr val="00B050"/>
                </a:solidFill>
              </a:rPr>
              <a:t>vertex in </a:t>
            </a:r>
          </a:p>
          <a:p>
            <a:r>
              <a:rPr lang="en-US" sz="1200" dirty="0">
                <a:solidFill>
                  <a:srgbClr val="00B050"/>
                </a:solidFill>
              </a:rPr>
              <a:t>the tree</a:t>
            </a:r>
          </a:p>
        </p:txBody>
      </p:sp>
      <p:sp>
        <p:nvSpPr>
          <p:cNvPr id="4" name="左大括号 3">
            <a:extLst>
              <a:ext uri="{FF2B5EF4-FFF2-40B4-BE49-F238E27FC236}">
                <a16:creationId xmlns:a16="http://schemas.microsoft.com/office/drawing/2014/main" id="{601CD995-8C2E-6F18-CE5B-19BC3EA5A5AA}"/>
              </a:ext>
            </a:extLst>
          </p:cNvPr>
          <p:cNvSpPr/>
          <p:nvPr/>
        </p:nvSpPr>
        <p:spPr>
          <a:xfrm>
            <a:off x="4201357" y="3552570"/>
            <a:ext cx="290117" cy="223863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左大括号 4">
            <a:extLst>
              <a:ext uri="{FF2B5EF4-FFF2-40B4-BE49-F238E27FC236}">
                <a16:creationId xmlns:a16="http://schemas.microsoft.com/office/drawing/2014/main" id="{2A17B780-7663-EB5D-521D-9F1BF17EC50A}"/>
              </a:ext>
            </a:extLst>
          </p:cNvPr>
          <p:cNvSpPr/>
          <p:nvPr/>
        </p:nvSpPr>
        <p:spPr>
          <a:xfrm>
            <a:off x="4212215" y="2661547"/>
            <a:ext cx="318673" cy="69824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75">
            <a:extLst>
              <a:ext uri="{FF2B5EF4-FFF2-40B4-BE49-F238E27FC236}">
                <a16:creationId xmlns:a16="http://schemas.microsoft.com/office/drawing/2014/main" id="{D4FBF0DA-7AAC-844B-056B-1F7E5946A170}"/>
              </a:ext>
            </a:extLst>
          </p:cNvPr>
          <p:cNvSpPr txBox="1"/>
          <p:nvPr/>
        </p:nvSpPr>
        <p:spPr>
          <a:xfrm>
            <a:off x="3624021" y="4155651"/>
            <a:ext cx="7633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Add the </a:t>
            </a:r>
          </a:p>
          <a:p>
            <a:r>
              <a:rPr lang="en-US" sz="1200" dirty="0">
                <a:solidFill>
                  <a:srgbClr val="00B050"/>
                </a:solidFill>
              </a:rPr>
              <a:t>next</a:t>
            </a:r>
          </a:p>
          <a:p>
            <a:r>
              <a:rPr lang="en-US" sz="1200" dirty="0">
                <a:solidFill>
                  <a:srgbClr val="00B050"/>
                </a:solidFill>
              </a:rPr>
              <a:t>vertex </a:t>
            </a:r>
          </a:p>
          <a:p>
            <a:r>
              <a:rPr lang="en-US" sz="1200" dirty="0">
                <a:solidFill>
                  <a:srgbClr val="00B050"/>
                </a:solidFill>
              </a:rPr>
              <a:t>to the </a:t>
            </a:r>
          </a:p>
          <a:p>
            <a:r>
              <a:rPr lang="en-US" sz="1200" dirty="0">
                <a:solidFill>
                  <a:srgbClr val="00B050"/>
                </a:solidFill>
              </a:rPr>
              <a:t>tree</a:t>
            </a:r>
          </a:p>
        </p:txBody>
      </p:sp>
    </p:spTree>
    <p:extLst>
      <p:ext uri="{BB962C8B-B14F-4D97-AF65-F5344CB8AC3E}">
        <p14:creationId xmlns:p14="http://schemas.microsoft.com/office/powerpoint/2010/main" val="3538580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79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Dijkstra’s Idea:</a:t>
            </a:r>
            <a:r>
              <a:rPr lang="en-US" altLang="en-US" sz="1400" dirty="0"/>
              <a:t> start from the vertex s, gradually grow a tree T</a:t>
            </a:r>
            <a:r>
              <a:rPr lang="en-US" altLang="en-US" sz="1400" baseline="-25000" dirty="0"/>
              <a:t>s</a:t>
            </a:r>
            <a:r>
              <a:rPr lang="en-US" altLang="en-US" sz="1400" dirty="0"/>
              <a:t> rooted at s, by adding the vertex that currently “looks” the best.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FDE49F7-AEFA-4A8F-B6C1-19DA3534B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524545"/>
            <a:ext cx="3654682" cy="93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status[1..n]: the status of vertices </a:t>
            </a:r>
          </a:p>
          <a:p>
            <a:pPr marL="0" indent="0">
              <a:buNone/>
            </a:pPr>
            <a:r>
              <a:rPr lang="en-US" altLang="en-US" sz="1400" dirty="0"/>
              <a:t>dad[1..n]: the parent of vertices</a:t>
            </a:r>
          </a:p>
          <a:p>
            <a:pPr marL="0" indent="0">
              <a:buNone/>
            </a:pPr>
            <a:r>
              <a:rPr lang="en-US" altLang="en-US" sz="1400" dirty="0" err="1"/>
              <a:t>dist</a:t>
            </a:r>
            <a:r>
              <a:rPr lang="en-US" altLang="en-US" sz="1400" dirty="0"/>
              <a:t>[1..n]: the distance of vertices to 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89B6765-A7FC-4889-9D27-6E6BEA4B7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8253" y="2083871"/>
            <a:ext cx="3236702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C3383BD-02B9-4091-ADEC-04407B4E4269}"/>
              </a:ext>
            </a:extLst>
          </p:cNvPr>
          <p:cNvGrpSpPr/>
          <p:nvPr/>
        </p:nvGrpSpPr>
        <p:grpSpPr>
          <a:xfrm>
            <a:off x="678036" y="2362913"/>
            <a:ext cx="2734654" cy="2367185"/>
            <a:chOff x="678036" y="2362913"/>
            <a:chExt cx="2734654" cy="2367185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2C628CE-3333-4225-AD20-CEDF48A94F7E}"/>
                </a:ext>
              </a:extLst>
            </p:cNvPr>
            <p:cNvSpPr/>
            <p:nvPr/>
          </p:nvSpPr>
          <p:spPr>
            <a:xfrm>
              <a:off x="678036" y="2362913"/>
              <a:ext cx="2734654" cy="2367185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BB7508A-3517-49CC-94BC-3738AE9FD996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1355015" y="3379352"/>
              <a:ext cx="225839" cy="276521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0D2A9E9-A227-4D2B-B7E6-9A12182748D8}"/>
                </a:ext>
              </a:extLst>
            </p:cNvPr>
            <p:cNvCxnSpPr>
              <a:cxnSpLocks/>
              <a:endCxn id="35" idx="7"/>
            </p:cNvCxnSpPr>
            <p:nvPr/>
          </p:nvCxnSpPr>
          <p:spPr>
            <a:xfrm flipH="1">
              <a:off x="2007644" y="2968763"/>
              <a:ext cx="226420" cy="186937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B22BD53-65CC-4010-8DFF-71B452725447}"/>
                </a:ext>
              </a:extLst>
            </p:cNvPr>
            <p:cNvCxnSpPr>
              <a:cxnSpLocks/>
            </p:cNvCxnSpPr>
            <p:nvPr/>
          </p:nvCxnSpPr>
          <p:spPr>
            <a:xfrm>
              <a:off x="1827059" y="2988472"/>
              <a:ext cx="140590" cy="18884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B244CC6-C2F4-43D7-B94A-DF6079821FB2}"/>
                </a:ext>
              </a:extLst>
            </p:cNvPr>
            <p:cNvCxnSpPr>
              <a:cxnSpLocks/>
            </p:cNvCxnSpPr>
            <p:nvPr/>
          </p:nvCxnSpPr>
          <p:spPr>
            <a:xfrm>
              <a:off x="1818441" y="2971428"/>
              <a:ext cx="140590" cy="18884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574859D-6321-4513-889D-0A050409AEC6}"/>
                </a:ext>
              </a:extLst>
            </p:cNvPr>
            <p:cNvCxnSpPr>
              <a:cxnSpLocks/>
              <a:endCxn id="29" idx="7"/>
            </p:cNvCxnSpPr>
            <p:nvPr/>
          </p:nvCxnSpPr>
          <p:spPr>
            <a:xfrm flipH="1">
              <a:off x="1972803" y="3359800"/>
              <a:ext cx="285318" cy="14367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CA69480-89BA-451F-995D-79F0E0CBBEA0}"/>
                </a:ext>
              </a:extLst>
            </p:cNvPr>
            <p:cNvCxnSpPr>
              <a:cxnSpLocks/>
              <a:endCxn id="44" idx="2"/>
            </p:cNvCxnSpPr>
            <p:nvPr/>
          </p:nvCxnSpPr>
          <p:spPr>
            <a:xfrm flipV="1">
              <a:off x="2561512" y="3914346"/>
              <a:ext cx="251334" cy="14456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3999420-0866-4F6F-9EEC-656853E7F3BC}"/>
                </a:ext>
              </a:extLst>
            </p:cNvPr>
            <p:cNvSpPr/>
            <p:nvPr/>
          </p:nvSpPr>
          <p:spPr>
            <a:xfrm>
              <a:off x="1898552" y="3490958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A6ECD83-0AD2-4D80-ADF8-3E6B52E57709}"/>
                </a:ext>
              </a:extLst>
            </p:cNvPr>
            <p:cNvSpPr/>
            <p:nvPr/>
          </p:nvSpPr>
          <p:spPr>
            <a:xfrm>
              <a:off x="2083711" y="3643358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C43852B-C659-47E8-97FF-448FEA576E0A}"/>
                </a:ext>
              </a:extLst>
            </p:cNvPr>
            <p:cNvSpPr/>
            <p:nvPr/>
          </p:nvSpPr>
          <p:spPr>
            <a:xfrm>
              <a:off x="2094447" y="3892775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3FA3E3D-E7B8-4B31-A2B4-000BBFCC9AAC}"/>
                </a:ext>
              </a:extLst>
            </p:cNvPr>
            <p:cNvSpPr/>
            <p:nvPr/>
          </p:nvSpPr>
          <p:spPr>
            <a:xfrm>
              <a:off x="2475394" y="3884230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8C52311-B01F-4329-AA95-0B844AA24B59}"/>
                </a:ext>
              </a:extLst>
            </p:cNvPr>
            <p:cNvSpPr/>
            <p:nvPr/>
          </p:nvSpPr>
          <p:spPr>
            <a:xfrm>
              <a:off x="1568115" y="3643358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70726EA-6B60-4C38-AC3A-0B0A6868B4F6}"/>
                </a:ext>
              </a:extLst>
            </p:cNvPr>
            <p:cNvSpPr/>
            <p:nvPr/>
          </p:nvSpPr>
          <p:spPr>
            <a:xfrm>
              <a:off x="1933393" y="3143185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F98E821-B964-4019-A7F9-06A3681CB29E}"/>
                </a:ext>
              </a:extLst>
            </p:cNvPr>
            <p:cNvCxnSpPr>
              <a:stCxn id="35" idx="0"/>
              <a:endCxn id="29" idx="0"/>
            </p:cNvCxnSpPr>
            <p:nvPr/>
          </p:nvCxnSpPr>
          <p:spPr>
            <a:xfrm flipH="1">
              <a:off x="1942047" y="3143185"/>
              <a:ext cx="34841" cy="34777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F0CD22D-8F00-4DF3-9E5B-8528907F0B63}"/>
                </a:ext>
              </a:extLst>
            </p:cNvPr>
            <p:cNvCxnSpPr>
              <a:stCxn id="29" idx="5"/>
              <a:endCxn id="30" idx="1"/>
            </p:cNvCxnSpPr>
            <p:nvPr/>
          </p:nvCxnSpPr>
          <p:spPr>
            <a:xfrm>
              <a:off x="1972803" y="3563901"/>
              <a:ext cx="123647" cy="919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BAD513F-469A-4BA3-BA64-2DB6D6000422}"/>
                </a:ext>
              </a:extLst>
            </p:cNvPr>
            <p:cNvCxnSpPr>
              <a:stCxn id="30" idx="4"/>
              <a:endCxn id="31" idx="0"/>
            </p:cNvCxnSpPr>
            <p:nvPr/>
          </p:nvCxnSpPr>
          <p:spPr>
            <a:xfrm>
              <a:off x="2127206" y="3728816"/>
              <a:ext cx="10736" cy="1639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E8C0F67-505A-433F-A888-AE7D0BCB16BB}"/>
                </a:ext>
              </a:extLst>
            </p:cNvPr>
            <p:cNvCxnSpPr>
              <a:cxnSpLocks/>
              <a:stCxn id="31" idx="6"/>
              <a:endCxn id="32" idx="2"/>
            </p:cNvCxnSpPr>
            <p:nvPr/>
          </p:nvCxnSpPr>
          <p:spPr>
            <a:xfrm flipV="1">
              <a:off x="2181437" y="3926959"/>
              <a:ext cx="293957" cy="85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29BD515-E234-40EF-A67C-D195082AA3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25274" y="3542232"/>
              <a:ext cx="299681" cy="13988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85F9B49-1467-4371-A71E-58BC8A43D895}"/>
                </a:ext>
              </a:extLst>
            </p:cNvPr>
            <p:cNvSpPr txBox="1"/>
            <p:nvPr/>
          </p:nvSpPr>
          <p:spPr>
            <a:xfrm>
              <a:off x="1694651" y="3302110"/>
              <a:ext cx="264816" cy="30777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3218F62-FEE3-4FE9-9238-9938E0507CB1}"/>
                </a:ext>
              </a:extLst>
            </p:cNvPr>
            <p:cNvSpPr/>
            <p:nvPr/>
          </p:nvSpPr>
          <p:spPr>
            <a:xfrm>
              <a:off x="2216206" y="2900079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B9E78B2-C9B8-4866-9680-B32DBC3EBA48}"/>
                </a:ext>
              </a:extLst>
            </p:cNvPr>
            <p:cNvSpPr/>
            <p:nvPr/>
          </p:nvSpPr>
          <p:spPr>
            <a:xfrm>
              <a:off x="2259701" y="3299467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4C31046-5CB6-4996-A958-094CFA7E3003}"/>
                </a:ext>
              </a:extLst>
            </p:cNvPr>
            <p:cNvSpPr/>
            <p:nvPr/>
          </p:nvSpPr>
          <p:spPr>
            <a:xfrm>
              <a:off x="2812846" y="3871617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14C3334-C4C5-465E-A932-A081F0EAB130}"/>
                </a:ext>
              </a:extLst>
            </p:cNvPr>
            <p:cNvSpPr/>
            <p:nvPr/>
          </p:nvSpPr>
          <p:spPr>
            <a:xfrm>
              <a:off x="2195535" y="4240548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DCE7B90-E15C-4167-88EA-D634122338F5}"/>
                </a:ext>
              </a:extLst>
            </p:cNvPr>
            <p:cNvSpPr/>
            <p:nvPr/>
          </p:nvSpPr>
          <p:spPr>
            <a:xfrm>
              <a:off x="2533094" y="3578188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E4A8746-606E-464F-B010-69735A801A6D}"/>
                </a:ext>
              </a:extLst>
            </p:cNvPr>
            <p:cNvSpPr/>
            <p:nvPr/>
          </p:nvSpPr>
          <p:spPr>
            <a:xfrm>
              <a:off x="1883578" y="4062224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6EB5A4-EF22-4DE2-9FE9-96FC7831ADB8}"/>
                </a:ext>
              </a:extLst>
            </p:cNvPr>
            <p:cNvSpPr/>
            <p:nvPr/>
          </p:nvSpPr>
          <p:spPr>
            <a:xfrm>
              <a:off x="1749308" y="2911608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D422942-CA43-49A8-BB6D-F62FE920D6D0}"/>
                </a:ext>
              </a:extLst>
            </p:cNvPr>
            <p:cNvSpPr/>
            <p:nvPr/>
          </p:nvSpPr>
          <p:spPr>
            <a:xfrm>
              <a:off x="1481125" y="3935504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4D98BE2-2B43-4514-AFF8-D731BBFB48F6}"/>
                </a:ext>
              </a:extLst>
            </p:cNvPr>
            <p:cNvSpPr/>
            <p:nvPr/>
          </p:nvSpPr>
          <p:spPr>
            <a:xfrm>
              <a:off x="1289754" y="3317071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1A46694-293C-4C75-B606-FF7BA34748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3094" y="3659667"/>
              <a:ext cx="31336" cy="21195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9A52B51-1916-46C3-9E3E-2D88D61AE161}"/>
                </a:ext>
              </a:extLst>
            </p:cNvPr>
            <p:cNvCxnSpPr>
              <a:cxnSpLocks/>
              <a:endCxn id="44" idx="2"/>
            </p:cNvCxnSpPr>
            <p:nvPr/>
          </p:nvCxnSpPr>
          <p:spPr>
            <a:xfrm flipV="1">
              <a:off x="2573386" y="3914346"/>
              <a:ext cx="239460" cy="722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690E405-CD07-4331-A577-FAFF6B805E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29738" y="3728816"/>
              <a:ext cx="61030" cy="21920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E9A0979-E08E-4855-9B5A-C9EEDB31E1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67180" y="3969687"/>
              <a:ext cx="133623" cy="10366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FF78498-9818-47E2-8C3B-9BED1D985E0D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>
              <a:off x="2162606" y="3980252"/>
              <a:ext cx="76424" cy="260296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55B680F-F65C-4650-B26C-C1B777DEF3E4}"/>
                </a:ext>
              </a:extLst>
            </p:cNvPr>
            <p:cNvSpPr/>
            <p:nvPr/>
          </p:nvSpPr>
          <p:spPr>
            <a:xfrm>
              <a:off x="1237829" y="2892324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336212F-2355-47D5-BA4A-0E3A22A70F04}"/>
                </a:ext>
              </a:extLst>
            </p:cNvPr>
            <p:cNvSpPr/>
            <p:nvPr/>
          </p:nvSpPr>
          <p:spPr>
            <a:xfrm>
              <a:off x="1670321" y="2606564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5DEA8E9E-59AC-4CBC-9CEC-A6117CD59697}"/>
                </a:ext>
              </a:extLst>
            </p:cNvPr>
            <p:cNvSpPr/>
            <p:nvPr/>
          </p:nvSpPr>
          <p:spPr>
            <a:xfrm>
              <a:off x="2489599" y="3048791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F841304-CFEC-425D-98B1-7BBBC3396053}"/>
                </a:ext>
              </a:extLst>
            </p:cNvPr>
            <p:cNvSpPr/>
            <p:nvPr/>
          </p:nvSpPr>
          <p:spPr>
            <a:xfrm>
              <a:off x="2346691" y="2613229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2657731-85E3-47CD-A570-5B92714146CE}"/>
                </a:ext>
              </a:extLst>
            </p:cNvPr>
            <p:cNvSpPr/>
            <p:nvPr/>
          </p:nvSpPr>
          <p:spPr>
            <a:xfrm>
              <a:off x="2899836" y="2986241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A817701-E0A1-4017-B194-27E984A90A3B}"/>
                </a:ext>
              </a:extLst>
            </p:cNvPr>
            <p:cNvSpPr/>
            <p:nvPr/>
          </p:nvSpPr>
          <p:spPr>
            <a:xfrm>
              <a:off x="2954183" y="3379352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10D3FB07-5D35-40A9-9479-9F3D64D8FEAD}"/>
                </a:ext>
              </a:extLst>
            </p:cNvPr>
            <p:cNvSpPr/>
            <p:nvPr/>
          </p:nvSpPr>
          <p:spPr>
            <a:xfrm>
              <a:off x="1096014" y="3643358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EF9428F-0ABA-4CFF-9AFF-E80C90AC2FA3}"/>
                </a:ext>
              </a:extLst>
            </p:cNvPr>
            <p:cNvSpPr/>
            <p:nvPr/>
          </p:nvSpPr>
          <p:spPr>
            <a:xfrm>
              <a:off x="924555" y="4028610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CE4218F8-69B0-4A4E-A287-78F3D6F0AB2C}"/>
                </a:ext>
              </a:extLst>
            </p:cNvPr>
            <p:cNvSpPr/>
            <p:nvPr/>
          </p:nvSpPr>
          <p:spPr>
            <a:xfrm>
              <a:off x="1376744" y="4258517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53AD593-DF42-4B76-B195-461D94A5DFF6}"/>
                </a:ext>
              </a:extLst>
            </p:cNvPr>
            <p:cNvSpPr/>
            <p:nvPr/>
          </p:nvSpPr>
          <p:spPr>
            <a:xfrm>
              <a:off x="2687179" y="4179667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Oval 65">
            <a:extLst>
              <a:ext uri="{FF2B5EF4-FFF2-40B4-BE49-F238E27FC236}">
                <a16:creationId xmlns:a16="http://schemas.microsoft.com/office/drawing/2014/main" id="{BF4C2F7A-A4D7-4748-AE95-24C6563498AB}"/>
              </a:ext>
            </a:extLst>
          </p:cNvPr>
          <p:cNvSpPr/>
          <p:nvPr/>
        </p:nvSpPr>
        <p:spPr>
          <a:xfrm>
            <a:off x="683222" y="5041863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C64E57D-A49A-4AC9-9972-D53C1B10BEBF}"/>
              </a:ext>
            </a:extLst>
          </p:cNvPr>
          <p:cNvSpPr/>
          <p:nvPr/>
        </p:nvSpPr>
        <p:spPr>
          <a:xfrm>
            <a:off x="1733675" y="5041863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91DE845-B471-4541-8A35-1BA5DD37FA15}"/>
              </a:ext>
            </a:extLst>
          </p:cNvPr>
          <p:cNvSpPr/>
          <p:nvPr/>
        </p:nvSpPr>
        <p:spPr>
          <a:xfrm>
            <a:off x="2737247" y="5041863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545CAC6-1897-4496-A339-974EDB383EB7}"/>
              </a:ext>
            </a:extLst>
          </p:cNvPr>
          <p:cNvSpPr txBox="1"/>
          <p:nvPr/>
        </p:nvSpPr>
        <p:spPr>
          <a:xfrm>
            <a:off x="823140" y="4936318"/>
            <a:ext cx="632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in-tree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0FA5B24-FA98-416C-8C48-704663295B73}"/>
              </a:ext>
            </a:extLst>
          </p:cNvPr>
          <p:cNvSpPr txBox="1"/>
          <p:nvPr/>
        </p:nvSpPr>
        <p:spPr>
          <a:xfrm>
            <a:off x="1897354" y="4932789"/>
            <a:ext cx="57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fringe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35F27A5-2139-45CB-A6DA-E7C9A3FD5C93}"/>
              </a:ext>
            </a:extLst>
          </p:cNvPr>
          <p:cNvSpPr txBox="1"/>
          <p:nvPr/>
        </p:nvSpPr>
        <p:spPr>
          <a:xfrm>
            <a:off x="2856341" y="4947243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unseen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2231CFD-A3EE-4532-929B-EC76937485DC}"/>
              </a:ext>
            </a:extLst>
          </p:cNvPr>
          <p:cNvSpPr txBox="1"/>
          <p:nvPr/>
        </p:nvSpPr>
        <p:spPr>
          <a:xfrm>
            <a:off x="7908113" y="1923912"/>
            <a:ext cx="103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u="sng" dirty="0">
                <a:solidFill>
                  <a:srgbClr val="FF0000"/>
                </a:solidFill>
              </a:rPr>
              <a:t>complexity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01D4B1E-9587-48FE-BC00-706591EA41D5}"/>
              </a:ext>
            </a:extLst>
          </p:cNvPr>
          <p:cNvSpPr txBox="1"/>
          <p:nvPr/>
        </p:nvSpPr>
        <p:spPr>
          <a:xfrm>
            <a:off x="7970406" y="22739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7C06D40-872B-4C05-8A78-F92D41F8DE86}"/>
              </a:ext>
            </a:extLst>
          </p:cNvPr>
          <p:cNvSpPr txBox="1"/>
          <p:nvPr/>
        </p:nvSpPr>
        <p:spPr>
          <a:xfrm>
            <a:off x="7967109" y="2485428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O(1)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89337DF-A715-4C9F-AD4A-34E43EB70DC4}"/>
              </a:ext>
            </a:extLst>
          </p:cNvPr>
          <p:cNvSpPr txBox="1"/>
          <p:nvPr/>
        </p:nvSpPr>
        <p:spPr>
          <a:xfrm>
            <a:off x="7977254" y="270603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58B76B2-2C2E-4CE1-86A3-284CB06A06B8}"/>
              </a:ext>
            </a:extLst>
          </p:cNvPr>
          <p:cNvSpPr txBox="1"/>
          <p:nvPr/>
        </p:nvSpPr>
        <p:spPr>
          <a:xfrm>
            <a:off x="7824955" y="3376318"/>
            <a:ext cx="8467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200" dirty="0">
                <a:solidFill>
                  <a:srgbClr val="FF0000"/>
                </a:solidFill>
              </a:rPr>
              <a:t>≤ n</a:t>
            </a:r>
            <a:r>
              <a:rPr lang="en-US" altLang="en-US" sz="1200" dirty="0"/>
              <a:t> </a:t>
            </a:r>
            <a:r>
              <a:rPr lang="en-US" sz="1200" dirty="0">
                <a:solidFill>
                  <a:srgbClr val="FF0000"/>
                </a:solidFill>
              </a:rPr>
              <a:t>times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15AC379-2C05-4CE6-903E-6848C48A232E}"/>
              </a:ext>
            </a:extLst>
          </p:cNvPr>
          <p:cNvSpPr txBox="1"/>
          <p:nvPr/>
        </p:nvSpPr>
        <p:spPr>
          <a:xfrm>
            <a:off x="8002338" y="35969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DB4A53D-0B31-4928-B572-1B6F5C6BF5F9}"/>
              </a:ext>
            </a:extLst>
          </p:cNvPr>
          <p:cNvSpPr txBox="1"/>
          <p:nvPr/>
        </p:nvSpPr>
        <p:spPr>
          <a:xfrm>
            <a:off x="8002338" y="3833412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O(1)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E5E12C0-4750-45CA-82E3-A158A6C0A521}"/>
              </a:ext>
            </a:extLst>
          </p:cNvPr>
          <p:cNvSpPr txBox="1"/>
          <p:nvPr/>
        </p:nvSpPr>
        <p:spPr>
          <a:xfrm>
            <a:off x="7849934" y="4849044"/>
            <a:ext cx="88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O(1) time </a:t>
            </a:r>
          </a:p>
          <a:p>
            <a:r>
              <a:rPr lang="en-US" sz="1200" dirty="0">
                <a:solidFill>
                  <a:srgbClr val="FF0000"/>
                </a:solidFill>
              </a:rPr>
              <a:t>per edge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C0C92B5-2254-4233-94CF-124FF9CBD802}"/>
              </a:ext>
            </a:extLst>
          </p:cNvPr>
          <p:cNvSpPr txBox="1"/>
          <p:nvPr/>
        </p:nvSpPr>
        <p:spPr>
          <a:xfrm>
            <a:off x="8002338" y="5787696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9914AAD-EF60-49D6-8053-292B52E009FA}"/>
              </a:ext>
            </a:extLst>
          </p:cNvPr>
          <p:cNvSpPr txBox="1"/>
          <p:nvPr/>
        </p:nvSpPr>
        <p:spPr>
          <a:xfrm>
            <a:off x="7658685" y="6272052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O(n</a:t>
            </a:r>
            <a:r>
              <a:rPr lang="en-US" sz="1200" baseline="30000" dirty="0">
                <a:solidFill>
                  <a:srgbClr val="FF0000"/>
                </a:solidFill>
              </a:rPr>
              <a:t>2</a:t>
            </a:r>
            <a:r>
              <a:rPr lang="en-US" sz="12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2" name="Text Box 49">
            <a:extLst>
              <a:ext uri="{FF2B5EF4-FFF2-40B4-BE49-F238E27FC236}">
                <a16:creationId xmlns:a16="http://schemas.microsoft.com/office/drawing/2014/main" id="{9BB1B440-73C6-4995-9715-8F70AC0F7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  <p:sp>
        <p:nvSpPr>
          <p:cNvPr id="2" name="TextBox 75">
            <a:extLst>
              <a:ext uri="{FF2B5EF4-FFF2-40B4-BE49-F238E27FC236}">
                <a16:creationId xmlns:a16="http://schemas.microsoft.com/office/drawing/2014/main" id="{A87006F0-9AE1-F13E-E6E8-B8D87DCD47F5}"/>
              </a:ext>
            </a:extLst>
          </p:cNvPr>
          <p:cNvSpPr txBox="1"/>
          <p:nvPr/>
        </p:nvSpPr>
        <p:spPr>
          <a:xfrm>
            <a:off x="3483146" y="2289706"/>
            <a:ext cx="985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initialization</a:t>
            </a:r>
          </a:p>
        </p:txBody>
      </p:sp>
      <p:sp>
        <p:nvSpPr>
          <p:cNvPr id="3" name="TextBox 75">
            <a:extLst>
              <a:ext uri="{FF2B5EF4-FFF2-40B4-BE49-F238E27FC236}">
                <a16:creationId xmlns:a16="http://schemas.microsoft.com/office/drawing/2014/main" id="{F5F16582-6B67-BD2D-4DFA-9E563AA955C2}"/>
              </a:ext>
            </a:extLst>
          </p:cNvPr>
          <p:cNvSpPr txBox="1"/>
          <p:nvPr/>
        </p:nvSpPr>
        <p:spPr>
          <a:xfrm>
            <a:off x="3473701" y="2641560"/>
            <a:ext cx="826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Make s a</a:t>
            </a:r>
          </a:p>
          <a:p>
            <a:r>
              <a:rPr lang="en-US" sz="1200" dirty="0">
                <a:solidFill>
                  <a:srgbClr val="00B050"/>
                </a:solidFill>
              </a:rPr>
              <a:t>vertex in </a:t>
            </a:r>
          </a:p>
          <a:p>
            <a:r>
              <a:rPr lang="en-US" sz="1200" dirty="0">
                <a:solidFill>
                  <a:srgbClr val="00B050"/>
                </a:solidFill>
              </a:rPr>
              <a:t>the tree</a:t>
            </a:r>
          </a:p>
        </p:txBody>
      </p:sp>
      <p:sp>
        <p:nvSpPr>
          <p:cNvPr id="5" name="左大括号 4">
            <a:extLst>
              <a:ext uri="{FF2B5EF4-FFF2-40B4-BE49-F238E27FC236}">
                <a16:creationId xmlns:a16="http://schemas.microsoft.com/office/drawing/2014/main" id="{AEA1FF9E-16F9-56FE-572E-5AE74D5A7061}"/>
              </a:ext>
            </a:extLst>
          </p:cNvPr>
          <p:cNvSpPr/>
          <p:nvPr/>
        </p:nvSpPr>
        <p:spPr>
          <a:xfrm>
            <a:off x="4201357" y="3552570"/>
            <a:ext cx="290117" cy="223863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左大括号 8">
            <a:extLst>
              <a:ext uri="{FF2B5EF4-FFF2-40B4-BE49-F238E27FC236}">
                <a16:creationId xmlns:a16="http://schemas.microsoft.com/office/drawing/2014/main" id="{1245E50F-F702-66DE-E59D-B91D70314227}"/>
              </a:ext>
            </a:extLst>
          </p:cNvPr>
          <p:cNvSpPr/>
          <p:nvPr/>
        </p:nvSpPr>
        <p:spPr>
          <a:xfrm>
            <a:off x="4212215" y="2661547"/>
            <a:ext cx="318673" cy="69824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75">
            <a:extLst>
              <a:ext uri="{FF2B5EF4-FFF2-40B4-BE49-F238E27FC236}">
                <a16:creationId xmlns:a16="http://schemas.microsoft.com/office/drawing/2014/main" id="{4343FBF6-EE71-86AB-381F-6FC3B2DF6C9C}"/>
              </a:ext>
            </a:extLst>
          </p:cNvPr>
          <p:cNvSpPr txBox="1"/>
          <p:nvPr/>
        </p:nvSpPr>
        <p:spPr>
          <a:xfrm>
            <a:off x="3624021" y="4155651"/>
            <a:ext cx="7633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Add the </a:t>
            </a:r>
          </a:p>
          <a:p>
            <a:r>
              <a:rPr lang="en-US" sz="1200" dirty="0">
                <a:solidFill>
                  <a:srgbClr val="00B050"/>
                </a:solidFill>
              </a:rPr>
              <a:t>next</a:t>
            </a:r>
          </a:p>
          <a:p>
            <a:r>
              <a:rPr lang="en-US" sz="1200" dirty="0">
                <a:solidFill>
                  <a:srgbClr val="00B050"/>
                </a:solidFill>
              </a:rPr>
              <a:t>vertex </a:t>
            </a:r>
          </a:p>
          <a:p>
            <a:r>
              <a:rPr lang="en-US" sz="1200" dirty="0">
                <a:solidFill>
                  <a:srgbClr val="00B050"/>
                </a:solidFill>
              </a:rPr>
              <a:t>to the </a:t>
            </a:r>
          </a:p>
          <a:p>
            <a:r>
              <a:rPr lang="en-US" sz="1200" dirty="0">
                <a:solidFill>
                  <a:srgbClr val="00B050"/>
                </a:solidFill>
              </a:rPr>
              <a:t>tree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CAA1722D-FBF6-B59D-629F-1209089A75AF}"/>
              </a:ext>
            </a:extLst>
          </p:cNvPr>
          <p:cNvSpPr/>
          <p:nvPr/>
        </p:nvSpPr>
        <p:spPr>
          <a:xfrm>
            <a:off x="5105400" y="4326006"/>
            <a:ext cx="2427514" cy="1600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025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92945-2428-13BA-0C27-F2C65C55D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E3F59686-D753-F898-F594-876C1719F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79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Dijkstra’s Idea:</a:t>
            </a:r>
            <a:r>
              <a:rPr lang="en-US" altLang="en-US" sz="1400" dirty="0"/>
              <a:t> start from the vertex s, gradually grow a tree T</a:t>
            </a:r>
            <a:r>
              <a:rPr lang="en-US" altLang="en-US" sz="1400" baseline="-25000" dirty="0"/>
              <a:t>s</a:t>
            </a:r>
            <a:r>
              <a:rPr lang="en-US" altLang="en-US" sz="1400" dirty="0"/>
              <a:t> rooted at s, by adding the vertex that currently “looks” the best.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D238E633-9771-BE8B-BF0B-DBC8C5A9F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07D2C47-C683-78EC-3FAB-AAA9FE847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BBA1ED0-A522-7450-CF79-E07670A02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524545"/>
            <a:ext cx="3654682" cy="93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status[1..n]: the status of vertices </a:t>
            </a:r>
          </a:p>
          <a:p>
            <a:pPr marL="0" indent="0">
              <a:buNone/>
            </a:pPr>
            <a:r>
              <a:rPr lang="en-US" altLang="en-US" sz="1400" dirty="0"/>
              <a:t>dad[1..n]: the parent of vertices</a:t>
            </a:r>
          </a:p>
          <a:p>
            <a:pPr marL="0" indent="0">
              <a:buNone/>
            </a:pPr>
            <a:r>
              <a:rPr lang="en-US" altLang="en-US" sz="1400" dirty="0" err="1"/>
              <a:t>dist</a:t>
            </a:r>
            <a:r>
              <a:rPr lang="en-US" altLang="en-US" sz="1400" dirty="0"/>
              <a:t>[1..n]: the distance of vertices to 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20128443-0581-93BC-43C4-4B26B4FF6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8253" y="2083871"/>
            <a:ext cx="3236702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</a:t>
            </a:r>
            <a:r>
              <a:rPr lang="en-US" altLang="en-US" sz="1200" dirty="0">
                <a:solidFill>
                  <a:srgbClr val="FF0000"/>
                </a:solidFill>
              </a:rPr>
              <a:t>pick the fringe v of minimum 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FBAF467-DB02-596D-EF6A-96DE05E4C2C6}"/>
              </a:ext>
            </a:extLst>
          </p:cNvPr>
          <p:cNvGrpSpPr/>
          <p:nvPr/>
        </p:nvGrpSpPr>
        <p:grpSpPr>
          <a:xfrm>
            <a:off x="678036" y="2362913"/>
            <a:ext cx="2734654" cy="2367185"/>
            <a:chOff x="678036" y="2362913"/>
            <a:chExt cx="2734654" cy="2367185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A90F8F2-CA66-7CE0-7B60-9366954F669F}"/>
                </a:ext>
              </a:extLst>
            </p:cNvPr>
            <p:cNvSpPr/>
            <p:nvPr/>
          </p:nvSpPr>
          <p:spPr>
            <a:xfrm>
              <a:off x="678036" y="2362913"/>
              <a:ext cx="2734654" cy="2367185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6B7D4EC-F739-343B-72ED-BCEC529232AB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1355015" y="3379352"/>
              <a:ext cx="225839" cy="276521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B6EB006-5F95-FB12-3C36-84D717D803BF}"/>
                </a:ext>
              </a:extLst>
            </p:cNvPr>
            <p:cNvCxnSpPr>
              <a:cxnSpLocks/>
              <a:endCxn id="35" idx="7"/>
            </p:cNvCxnSpPr>
            <p:nvPr/>
          </p:nvCxnSpPr>
          <p:spPr>
            <a:xfrm flipH="1">
              <a:off x="2007644" y="2968763"/>
              <a:ext cx="226420" cy="186937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39E30B0-4FFA-2B8C-604B-9FBCEBAA4D14}"/>
                </a:ext>
              </a:extLst>
            </p:cNvPr>
            <p:cNvCxnSpPr>
              <a:cxnSpLocks/>
            </p:cNvCxnSpPr>
            <p:nvPr/>
          </p:nvCxnSpPr>
          <p:spPr>
            <a:xfrm>
              <a:off x="1827059" y="2988472"/>
              <a:ext cx="140590" cy="18884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B32A098-FDE7-3D41-A163-FF26BA96E473}"/>
                </a:ext>
              </a:extLst>
            </p:cNvPr>
            <p:cNvCxnSpPr>
              <a:cxnSpLocks/>
            </p:cNvCxnSpPr>
            <p:nvPr/>
          </p:nvCxnSpPr>
          <p:spPr>
            <a:xfrm>
              <a:off x="1818441" y="2971428"/>
              <a:ext cx="140590" cy="18884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DDD9BEF-9AB7-B48C-E78A-979510D3138B}"/>
                </a:ext>
              </a:extLst>
            </p:cNvPr>
            <p:cNvCxnSpPr>
              <a:cxnSpLocks/>
              <a:endCxn id="29" idx="7"/>
            </p:cNvCxnSpPr>
            <p:nvPr/>
          </p:nvCxnSpPr>
          <p:spPr>
            <a:xfrm flipH="1">
              <a:off x="1972803" y="3359800"/>
              <a:ext cx="285318" cy="14367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9562B08-4DA6-D126-4921-A9E1F057FDF0}"/>
                </a:ext>
              </a:extLst>
            </p:cNvPr>
            <p:cNvCxnSpPr>
              <a:cxnSpLocks/>
              <a:endCxn id="44" idx="2"/>
            </p:cNvCxnSpPr>
            <p:nvPr/>
          </p:nvCxnSpPr>
          <p:spPr>
            <a:xfrm flipV="1">
              <a:off x="2561512" y="3914346"/>
              <a:ext cx="251334" cy="14456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541BF0B4-86EE-BA78-4DCF-75E18F595946}"/>
                </a:ext>
              </a:extLst>
            </p:cNvPr>
            <p:cNvSpPr/>
            <p:nvPr/>
          </p:nvSpPr>
          <p:spPr>
            <a:xfrm>
              <a:off x="1898552" y="3490958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887268D-80C2-E46A-0324-8A64E24D1958}"/>
                </a:ext>
              </a:extLst>
            </p:cNvPr>
            <p:cNvSpPr/>
            <p:nvPr/>
          </p:nvSpPr>
          <p:spPr>
            <a:xfrm>
              <a:off x="2083711" y="3643358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78E82FA-01C4-062D-70E9-555A2225BCCD}"/>
                </a:ext>
              </a:extLst>
            </p:cNvPr>
            <p:cNvSpPr/>
            <p:nvPr/>
          </p:nvSpPr>
          <p:spPr>
            <a:xfrm>
              <a:off x="2094447" y="3892775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4E26F98-9109-8959-7DFE-18962D670D7D}"/>
                </a:ext>
              </a:extLst>
            </p:cNvPr>
            <p:cNvSpPr/>
            <p:nvPr/>
          </p:nvSpPr>
          <p:spPr>
            <a:xfrm>
              <a:off x="2475394" y="3884230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317A4D6-D7CD-BDB5-8FF3-04F53DC8904B}"/>
                </a:ext>
              </a:extLst>
            </p:cNvPr>
            <p:cNvSpPr/>
            <p:nvPr/>
          </p:nvSpPr>
          <p:spPr>
            <a:xfrm>
              <a:off x="1568115" y="3643358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EEA573C-041C-9193-6357-085DC2CD8285}"/>
                </a:ext>
              </a:extLst>
            </p:cNvPr>
            <p:cNvSpPr/>
            <p:nvPr/>
          </p:nvSpPr>
          <p:spPr>
            <a:xfrm>
              <a:off x="1933393" y="3143185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8A1635C-6A2D-5F6E-27B9-CA6A374AA068}"/>
                </a:ext>
              </a:extLst>
            </p:cNvPr>
            <p:cNvCxnSpPr>
              <a:stCxn id="35" idx="0"/>
              <a:endCxn id="29" idx="0"/>
            </p:cNvCxnSpPr>
            <p:nvPr/>
          </p:nvCxnSpPr>
          <p:spPr>
            <a:xfrm flipH="1">
              <a:off x="1942047" y="3143185"/>
              <a:ext cx="34841" cy="34777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06E7672-3D3F-4CF7-525F-BFB8FE9BD4E5}"/>
                </a:ext>
              </a:extLst>
            </p:cNvPr>
            <p:cNvCxnSpPr>
              <a:stCxn id="29" idx="5"/>
              <a:endCxn id="30" idx="1"/>
            </p:cNvCxnSpPr>
            <p:nvPr/>
          </p:nvCxnSpPr>
          <p:spPr>
            <a:xfrm>
              <a:off x="1972803" y="3563901"/>
              <a:ext cx="123647" cy="919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2C4756B-85B0-5C66-DF89-51A54CEA966D}"/>
                </a:ext>
              </a:extLst>
            </p:cNvPr>
            <p:cNvCxnSpPr>
              <a:stCxn id="30" idx="4"/>
              <a:endCxn id="31" idx="0"/>
            </p:cNvCxnSpPr>
            <p:nvPr/>
          </p:nvCxnSpPr>
          <p:spPr>
            <a:xfrm>
              <a:off x="2127206" y="3728816"/>
              <a:ext cx="10736" cy="1639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C0FF8EC-E010-6615-B745-1FAA3069787E}"/>
                </a:ext>
              </a:extLst>
            </p:cNvPr>
            <p:cNvCxnSpPr>
              <a:cxnSpLocks/>
              <a:stCxn id="31" idx="6"/>
              <a:endCxn id="32" idx="2"/>
            </p:cNvCxnSpPr>
            <p:nvPr/>
          </p:nvCxnSpPr>
          <p:spPr>
            <a:xfrm flipV="1">
              <a:off x="2181437" y="3926959"/>
              <a:ext cx="293957" cy="85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E9787C3-DC54-0E76-12E1-9275ED15F8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25274" y="3542232"/>
              <a:ext cx="299681" cy="13988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2F7AE58-68FB-2553-1BAA-D987DD3D206D}"/>
                </a:ext>
              </a:extLst>
            </p:cNvPr>
            <p:cNvSpPr txBox="1"/>
            <p:nvPr/>
          </p:nvSpPr>
          <p:spPr>
            <a:xfrm>
              <a:off x="1694651" y="3302110"/>
              <a:ext cx="264816" cy="30777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9FC5402-6165-042C-9ABF-4A3F17A0C824}"/>
                </a:ext>
              </a:extLst>
            </p:cNvPr>
            <p:cNvSpPr/>
            <p:nvPr/>
          </p:nvSpPr>
          <p:spPr>
            <a:xfrm>
              <a:off x="2216206" y="2900079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9183BFA-6435-2EDA-4919-ACA52BD17B13}"/>
                </a:ext>
              </a:extLst>
            </p:cNvPr>
            <p:cNvSpPr/>
            <p:nvPr/>
          </p:nvSpPr>
          <p:spPr>
            <a:xfrm>
              <a:off x="2259701" y="3299467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5587DF3-30A8-53CA-8EE1-2BCC8BB91E67}"/>
                </a:ext>
              </a:extLst>
            </p:cNvPr>
            <p:cNvSpPr/>
            <p:nvPr/>
          </p:nvSpPr>
          <p:spPr>
            <a:xfrm>
              <a:off x="2812846" y="3871617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6DC8E4C-0B17-1876-9E58-E4FBC8B7C12C}"/>
                </a:ext>
              </a:extLst>
            </p:cNvPr>
            <p:cNvSpPr/>
            <p:nvPr/>
          </p:nvSpPr>
          <p:spPr>
            <a:xfrm>
              <a:off x="2195535" y="4240548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70BDB68-B402-0A61-90A0-4C47E83ACB9C}"/>
                </a:ext>
              </a:extLst>
            </p:cNvPr>
            <p:cNvSpPr/>
            <p:nvPr/>
          </p:nvSpPr>
          <p:spPr>
            <a:xfrm>
              <a:off x="2533094" y="3578188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3A3F1FC-08E4-A4E6-40D6-4EF7E74F7BFB}"/>
                </a:ext>
              </a:extLst>
            </p:cNvPr>
            <p:cNvSpPr/>
            <p:nvPr/>
          </p:nvSpPr>
          <p:spPr>
            <a:xfrm>
              <a:off x="1883578" y="4062224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BB1131B-11AF-8A8C-F4BE-A6221666B1E8}"/>
                </a:ext>
              </a:extLst>
            </p:cNvPr>
            <p:cNvSpPr/>
            <p:nvPr/>
          </p:nvSpPr>
          <p:spPr>
            <a:xfrm>
              <a:off x="1749308" y="2911608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5031241-216A-CBC3-9308-3FB0A389E2B2}"/>
                </a:ext>
              </a:extLst>
            </p:cNvPr>
            <p:cNvSpPr/>
            <p:nvPr/>
          </p:nvSpPr>
          <p:spPr>
            <a:xfrm>
              <a:off x="1481125" y="3935504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CB95182-A711-E9F9-24AC-691BAF2F55A9}"/>
                </a:ext>
              </a:extLst>
            </p:cNvPr>
            <p:cNvSpPr/>
            <p:nvPr/>
          </p:nvSpPr>
          <p:spPr>
            <a:xfrm>
              <a:off x="1289754" y="3317071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2DF1877-D8FA-7E27-EA7E-E2AB399413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3094" y="3659667"/>
              <a:ext cx="31336" cy="21195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3C3A344-D617-6B39-F4A6-EBBB6035E622}"/>
                </a:ext>
              </a:extLst>
            </p:cNvPr>
            <p:cNvCxnSpPr>
              <a:cxnSpLocks/>
              <a:endCxn id="44" idx="2"/>
            </p:cNvCxnSpPr>
            <p:nvPr/>
          </p:nvCxnSpPr>
          <p:spPr>
            <a:xfrm flipV="1">
              <a:off x="2573386" y="3914346"/>
              <a:ext cx="239460" cy="722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4DE6698-96B3-D6CA-F87B-90EB27B7FD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29738" y="3728816"/>
              <a:ext cx="61030" cy="21920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7E9DFE7-4517-54C9-0084-77C179731C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67180" y="3969687"/>
              <a:ext cx="133623" cy="10366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5716A7F-2E6A-3023-81B0-A855CC2D8BC7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>
              <a:off x="2162606" y="3980252"/>
              <a:ext cx="76424" cy="260296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6609169-89CE-2A0C-49C3-53A9D4170A71}"/>
                </a:ext>
              </a:extLst>
            </p:cNvPr>
            <p:cNvSpPr/>
            <p:nvPr/>
          </p:nvSpPr>
          <p:spPr>
            <a:xfrm>
              <a:off x="1237829" y="2892324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C4E6569-B0D7-359B-74B3-F2CAADC90F7C}"/>
                </a:ext>
              </a:extLst>
            </p:cNvPr>
            <p:cNvSpPr/>
            <p:nvPr/>
          </p:nvSpPr>
          <p:spPr>
            <a:xfrm>
              <a:off x="1670321" y="2606564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8908D76-4FB3-1F8A-7436-5A3EF75A22BD}"/>
                </a:ext>
              </a:extLst>
            </p:cNvPr>
            <p:cNvSpPr/>
            <p:nvPr/>
          </p:nvSpPr>
          <p:spPr>
            <a:xfrm>
              <a:off x="2489599" y="3048791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39305740-718C-C2D4-3EF0-0721D35C0C5D}"/>
                </a:ext>
              </a:extLst>
            </p:cNvPr>
            <p:cNvSpPr/>
            <p:nvPr/>
          </p:nvSpPr>
          <p:spPr>
            <a:xfrm>
              <a:off x="2346691" y="2613229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F8014E5-CB70-3FA7-0873-DD48B593AF6E}"/>
                </a:ext>
              </a:extLst>
            </p:cNvPr>
            <p:cNvSpPr/>
            <p:nvPr/>
          </p:nvSpPr>
          <p:spPr>
            <a:xfrm>
              <a:off x="2899836" y="2986241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7A8546D-607C-90CF-EE78-D2EE5D8B5732}"/>
                </a:ext>
              </a:extLst>
            </p:cNvPr>
            <p:cNvSpPr/>
            <p:nvPr/>
          </p:nvSpPr>
          <p:spPr>
            <a:xfrm>
              <a:off x="2954183" y="3379352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7328FCF2-C3B1-9A93-F56A-6CCA81E46852}"/>
                </a:ext>
              </a:extLst>
            </p:cNvPr>
            <p:cNvSpPr/>
            <p:nvPr/>
          </p:nvSpPr>
          <p:spPr>
            <a:xfrm>
              <a:off x="1096014" y="3643358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A9DC92E-14D4-C9B4-04FB-25DA4AECC4C8}"/>
                </a:ext>
              </a:extLst>
            </p:cNvPr>
            <p:cNvSpPr/>
            <p:nvPr/>
          </p:nvSpPr>
          <p:spPr>
            <a:xfrm>
              <a:off x="924555" y="4028610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626D609-8ED7-7A83-1F63-DDAF6CC0851F}"/>
                </a:ext>
              </a:extLst>
            </p:cNvPr>
            <p:cNvSpPr/>
            <p:nvPr/>
          </p:nvSpPr>
          <p:spPr>
            <a:xfrm>
              <a:off x="1376744" y="4258517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08335380-F0CB-5CAA-4752-FAE4B70D40F0}"/>
                </a:ext>
              </a:extLst>
            </p:cNvPr>
            <p:cNvSpPr/>
            <p:nvPr/>
          </p:nvSpPr>
          <p:spPr>
            <a:xfrm>
              <a:off x="2687179" y="4179667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Oval 65">
            <a:extLst>
              <a:ext uri="{FF2B5EF4-FFF2-40B4-BE49-F238E27FC236}">
                <a16:creationId xmlns:a16="http://schemas.microsoft.com/office/drawing/2014/main" id="{6BF8B403-DC55-49D1-5C3A-CC40925A3A6B}"/>
              </a:ext>
            </a:extLst>
          </p:cNvPr>
          <p:cNvSpPr/>
          <p:nvPr/>
        </p:nvSpPr>
        <p:spPr>
          <a:xfrm>
            <a:off x="683222" y="5041863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65BABC5A-4F5F-4CEE-0156-7A3021547749}"/>
              </a:ext>
            </a:extLst>
          </p:cNvPr>
          <p:cNvSpPr/>
          <p:nvPr/>
        </p:nvSpPr>
        <p:spPr>
          <a:xfrm>
            <a:off x="1733675" y="5041863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210C0630-03BB-8D05-975F-331E7C5AF84D}"/>
              </a:ext>
            </a:extLst>
          </p:cNvPr>
          <p:cNvSpPr/>
          <p:nvPr/>
        </p:nvSpPr>
        <p:spPr>
          <a:xfrm>
            <a:off x="2737247" y="5041863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F596A11-0D29-AB4D-E5C0-39B5C9086A3B}"/>
              </a:ext>
            </a:extLst>
          </p:cNvPr>
          <p:cNvSpPr txBox="1"/>
          <p:nvPr/>
        </p:nvSpPr>
        <p:spPr>
          <a:xfrm>
            <a:off x="823140" y="4936318"/>
            <a:ext cx="632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in-tree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BD9D3B0-4604-392C-D26E-EBC398CD4D29}"/>
              </a:ext>
            </a:extLst>
          </p:cNvPr>
          <p:cNvSpPr txBox="1"/>
          <p:nvPr/>
        </p:nvSpPr>
        <p:spPr>
          <a:xfrm>
            <a:off x="1897354" y="4932789"/>
            <a:ext cx="57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fringe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104F671-9A91-E72C-4572-DB158BAEE8BE}"/>
              </a:ext>
            </a:extLst>
          </p:cNvPr>
          <p:cNvSpPr txBox="1"/>
          <p:nvPr/>
        </p:nvSpPr>
        <p:spPr>
          <a:xfrm>
            <a:off x="2856341" y="4947243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unseen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E996562-6690-13B2-B7D2-667E8C4930BF}"/>
              </a:ext>
            </a:extLst>
          </p:cNvPr>
          <p:cNvSpPr txBox="1"/>
          <p:nvPr/>
        </p:nvSpPr>
        <p:spPr>
          <a:xfrm>
            <a:off x="7908113" y="1923912"/>
            <a:ext cx="103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u="sng" dirty="0">
                <a:solidFill>
                  <a:srgbClr val="FF0000"/>
                </a:solidFill>
              </a:rPr>
              <a:t>complexity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354CE26-EE34-E603-EB74-1378199D5D34}"/>
              </a:ext>
            </a:extLst>
          </p:cNvPr>
          <p:cNvSpPr txBox="1"/>
          <p:nvPr/>
        </p:nvSpPr>
        <p:spPr>
          <a:xfrm>
            <a:off x="7970406" y="22739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9193EDE-F8EB-0CC0-A472-9F7D73DF362B}"/>
              </a:ext>
            </a:extLst>
          </p:cNvPr>
          <p:cNvSpPr txBox="1"/>
          <p:nvPr/>
        </p:nvSpPr>
        <p:spPr>
          <a:xfrm>
            <a:off x="7967109" y="2485428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O(1)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134F7B1-F68F-2374-EF12-6AF7493D67FC}"/>
              </a:ext>
            </a:extLst>
          </p:cNvPr>
          <p:cNvSpPr txBox="1"/>
          <p:nvPr/>
        </p:nvSpPr>
        <p:spPr>
          <a:xfrm>
            <a:off x="7977254" y="270603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079499B-436B-ED1D-28C8-6B4026E38599}"/>
              </a:ext>
            </a:extLst>
          </p:cNvPr>
          <p:cNvSpPr txBox="1"/>
          <p:nvPr/>
        </p:nvSpPr>
        <p:spPr>
          <a:xfrm>
            <a:off x="7824955" y="3376318"/>
            <a:ext cx="8467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200" dirty="0">
                <a:solidFill>
                  <a:srgbClr val="FF0000"/>
                </a:solidFill>
              </a:rPr>
              <a:t>≤ n</a:t>
            </a:r>
            <a:r>
              <a:rPr lang="en-US" altLang="en-US" sz="1200" dirty="0"/>
              <a:t> </a:t>
            </a:r>
            <a:r>
              <a:rPr lang="en-US" sz="1200" dirty="0">
                <a:solidFill>
                  <a:srgbClr val="FF0000"/>
                </a:solidFill>
              </a:rPr>
              <a:t>times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CB90A00-1E9C-6A53-5023-70273CAE3FCD}"/>
              </a:ext>
            </a:extLst>
          </p:cNvPr>
          <p:cNvSpPr txBox="1"/>
          <p:nvPr/>
        </p:nvSpPr>
        <p:spPr>
          <a:xfrm>
            <a:off x="8002338" y="35969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F033BEB-2DEE-0611-F711-79AE0E270949}"/>
              </a:ext>
            </a:extLst>
          </p:cNvPr>
          <p:cNvSpPr txBox="1"/>
          <p:nvPr/>
        </p:nvSpPr>
        <p:spPr>
          <a:xfrm>
            <a:off x="8002338" y="3833412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O(1)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EA4DC6C-92C4-C008-1435-3691C299B758}"/>
              </a:ext>
            </a:extLst>
          </p:cNvPr>
          <p:cNvSpPr txBox="1"/>
          <p:nvPr/>
        </p:nvSpPr>
        <p:spPr>
          <a:xfrm>
            <a:off x="8002338" y="5787696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A86993F-19BC-F7F4-4D3C-14F535114717}"/>
              </a:ext>
            </a:extLst>
          </p:cNvPr>
          <p:cNvSpPr txBox="1"/>
          <p:nvPr/>
        </p:nvSpPr>
        <p:spPr>
          <a:xfrm>
            <a:off x="7658685" y="6272052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O(n</a:t>
            </a:r>
            <a:r>
              <a:rPr lang="en-US" sz="1200" baseline="30000" dirty="0">
                <a:solidFill>
                  <a:srgbClr val="FF0000"/>
                </a:solidFill>
              </a:rPr>
              <a:t>2</a:t>
            </a:r>
            <a:r>
              <a:rPr lang="en-US" sz="12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2" name="Text Box 49">
            <a:extLst>
              <a:ext uri="{FF2B5EF4-FFF2-40B4-BE49-F238E27FC236}">
                <a16:creationId xmlns:a16="http://schemas.microsoft.com/office/drawing/2014/main" id="{37885DC3-A245-63B3-56D1-FAA03184E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  <p:sp>
        <p:nvSpPr>
          <p:cNvPr id="2" name="TextBox 75">
            <a:extLst>
              <a:ext uri="{FF2B5EF4-FFF2-40B4-BE49-F238E27FC236}">
                <a16:creationId xmlns:a16="http://schemas.microsoft.com/office/drawing/2014/main" id="{B9BD2C4C-C51C-E1AB-D0A2-CEEC3A99430E}"/>
              </a:ext>
            </a:extLst>
          </p:cNvPr>
          <p:cNvSpPr txBox="1"/>
          <p:nvPr/>
        </p:nvSpPr>
        <p:spPr>
          <a:xfrm>
            <a:off x="3483146" y="2289706"/>
            <a:ext cx="985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initialization</a:t>
            </a:r>
          </a:p>
        </p:txBody>
      </p:sp>
      <p:sp>
        <p:nvSpPr>
          <p:cNvPr id="3" name="TextBox 75">
            <a:extLst>
              <a:ext uri="{FF2B5EF4-FFF2-40B4-BE49-F238E27FC236}">
                <a16:creationId xmlns:a16="http://schemas.microsoft.com/office/drawing/2014/main" id="{FB9073BC-7EFF-4441-705E-B5BDFC53130A}"/>
              </a:ext>
            </a:extLst>
          </p:cNvPr>
          <p:cNvSpPr txBox="1"/>
          <p:nvPr/>
        </p:nvSpPr>
        <p:spPr>
          <a:xfrm>
            <a:off x="3473701" y="2641560"/>
            <a:ext cx="826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Make s a</a:t>
            </a:r>
          </a:p>
          <a:p>
            <a:r>
              <a:rPr lang="en-US" sz="1200" dirty="0">
                <a:solidFill>
                  <a:srgbClr val="00B050"/>
                </a:solidFill>
              </a:rPr>
              <a:t>vertex in </a:t>
            </a:r>
          </a:p>
          <a:p>
            <a:r>
              <a:rPr lang="en-US" sz="1200" dirty="0">
                <a:solidFill>
                  <a:srgbClr val="00B050"/>
                </a:solidFill>
              </a:rPr>
              <a:t>the tree</a:t>
            </a:r>
          </a:p>
        </p:txBody>
      </p:sp>
      <p:sp>
        <p:nvSpPr>
          <p:cNvPr id="5" name="左大括号 4">
            <a:extLst>
              <a:ext uri="{FF2B5EF4-FFF2-40B4-BE49-F238E27FC236}">
                <a16:creationId xmlns:a16="http://schemas.microsoft.com/office/drawing/2014/main" id="{CFCF7C3D-4749-750C-7F2D-C00496972945}"/>
              </a:ext>
            </a:extLst>
          </p:cNvPr>
          <p:cNvSpPr/>
          <p:nvPr/>
        </p:nvSpPr>
        <p:spPr>
          <a:xfrm>
            <a:off x="4201357" y="3552570"/>
            <a:ext cx="290117" cy="223863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左大括号 8">
            <a:extLst>
              <a:ext uri="{FF2B5EF4-FFF2-40B4-BE49-F238E27FC236}">
                <a16:creationId xmlns:a16="http://schemas.microsoft.com/office/drawing/2014/main" id="{229ED5EC-E941-4628-596D-1350AF41E7CF}"/>
              </a:ext>
            </a:extLst>
          </p:cNvPr>
          <p:cNvSpPr/>
          <p:nvPr/>
        </p:nvSpPr>
        <p:spPr>
          <a:xfrm>
            <a:off x="4212215" y="2661547"/>
            <a:ext cx="318673" cy="69824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75">
            <a:extLst>
              <a:ext uri="{FF2B5EF4-FFF2-40B4-BE49-F238E27FC236}">
                <a16:creationId xmlns:a16="http://schemas.microsoft.com/office/drawing/2014/main" id="{9F88A646-6DF7-55C4-A182-C66646A21873}"/>
              </a:ext>
            </a:extLst>
          </p:cNvPr>
          <p:cNvSpPr txBox="1"/>
          <p:nvPr/>
        </p:nvSpPr>
        <p:spPr>
          <a:xfrm>
            <a:off x="3624021" y="4155651"/>
            <a:ext cx="7633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Add the </a:t>
            </a:r>
          </a:p>
          <a:p>
            <a:r>
              <a:rPr lang="en-US" sz="1200" dirty="0">
                <a:solidFill>
                  <a:srgbClr val="00B050"/>
                </a:solidFill>
              </a:rPr>
              <a:t>next</a:t>
            </a:r>
          </a:p>
          <a:p>
            <a:r>
              <a:rPr lang="en-US" sz="1200" dirty="0">
                <a:solidFill>
                  <a:srgbClr val="00B050"/>
                </a:solidFill>
              </a:rPr>
              <a:t>vertex </a:t>
            </a:r>
          </a:p>
          <a:p>
            <a:r>
              <a:rPr lang="en-US" sz="1200" dirty="0">
                <a:solidFill>
                  <a:srgbClr val="00B050"/>
                </a:solidFill>
              </a:rPr>
              <a:t>to the </a:t>
            </a:r>
          </a:p>
          <a:p>
            <a:r>
              <a:rPr lang="en-US" sz="1200" dirty="0">
                <a:solidFill>
                  <a:srgbClr val="00B050"/>
                </a:solidFill>
              </a:rPr>
              <a:t>tree</a:t>
            </a:r>
          </a:p>
        </p:txBody>
      </p:sp>
      <p:sp>
        <p:nvSpPr>
          <p:cNvPr id="11" name="TextBox 78">
            <a:extLst>
              <a:ext uri="{FF2B5EF4-FFF2-40B4-BE49-F238E27FC236}">
                <a16:creationId xmlns:a16="http://schemas.microsoft.com/office/drawing/2014/main" id="{10D8FF02-122D-090D-DB81-21C24CF08472}"/>
              </a:ext>
            </a:extLst>
          </p:cNvPr>
          <p:cNvSpPr txBox="1"/>
          <p:nvPr/>
        </p:nvSpPr>
        <p:spPr>
          <a:xfrm>
            <a:off x="7849934" y="4849044"/>
            <a:ext cx="88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O(1) time </a:t>
            </a:r>
          </a:p>
          <a:p>
            <a:r>
              <a:rPr lang="en-US" sz="1200" dirty="0">
                <a:solidFill>
                  <a:srgbClr val="FF0000"/>
                </a:solidFill>
              </a:rPr>
              <a:t>per edge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5FE9D974-0289-B48C-5F2C-1A68B4AD6A2E}"/>
              </a:ext>
            </a:extLst>
          </p:cNvPr>
          <p:cNvSpPr/>
          <p:nvPr/>
        </p:nvSpPr>
        <p:spPr>
          <a:xfrm>
            <a:off x="5105400" y="4326006"/>
            <a:ext cx="2427514" cy="1600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095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79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Dijkstra’s Idea:</a:t>
            </a:r>
            <a:r>
              <a:rPr lang="en-US" altLang="en-US" sz="1400" dirty="0"/>
              <a:t> start from the vertex s, gradually grow a tree T</a:t>
            </a:r>
            <a:r>
              <a:rPr lang="en-US" altLang="en-US" sz="1400" baseline="-25000" dirty="0"/>
              <a:t>s</a:t>
            </a:r>
            <a:r>
              <a:rPr lang="en-US" altLang="en-US" sz="1400" dirty="0"/>
              <a:t> rooted at s, by adding the vertex that currently “looks” the best.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89B6765-A7FC-4889-9D27-6E6BEA4B7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8253" y="2083871"/>
            <a:ext cx="3236702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2231CFD-A3EE-4532-929B-EC76937485DC}"/>
              </a:ext>
            </a:extLst>
          </p:cNvPr>
          <p:cNvSpPr txBox="1"/>
          <p:nvPr/>
        </p:nvSpPr>
        <p:spPr>
          <a:xfrm>
            <a:off x="7908113" y="1923912"/>
            <a:ext cx="103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u="sng" dirty="0">
                <a:solidFill>
                  <a:srgbClr val="FF0000"/>
                </a:solidFill>
              </a:rPr>
              <a:t>complexity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01D4B1E-9587-48FE-BC00-706591EA41D5}"/>
              </a:ext>
            </a:extLst>
          </p:cNvPr>
          <p:cNvSpPr txBox="1"/>
          <p:nvPr/>
        </p:nvSpPr>
        <p:spPr>
          <a:xfrm>
            <a:off x="7970406" y="22739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FF"/>
                </a:solidFill>
              </a:rPr>
              <a:t>O(n)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7C06D40-872B-4C05-8A78-F92D41F8DE86}"/>
              </a:ext>
            </a:extLst>
          </p:cNvPr>
          <p:cNvSpPr txBox="1"/>
          <p:nvPr/>
        </p:nvSpPr>
        <p:spPr>
          <a:xfrm>
            <a:off x="7967109" y="2485428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FF"/>
                </a:solidFill>
              </a:rPr>
              <a:t>O(1)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89337DF-A715-4C9F-AD4A-34E43EB70DC4}"/>
              </a:ext>
            </a:extLst>
          </p:cNvPr>
          <p:cNvSpPr txBox="1"/>
          <p:nvPr/>
        </p:nvSpPr>
        <p:spPr>
          <a:xfrm>
            <a:off x="7977254" y="270603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FF"/>
                </a:solidFill>
              </a:rPr>
              <a:t>O(n)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58B76B2-2C2E-4CE1-86A3-284CB06A06B8}"/>
              </a:ext>
            </a:extLst>
          </p:cNvPr>
          <p:cNvSpPr txBox="1"/>
          <p:nvPr/>
        </p:nvSpPr>
        <p:spPr>
          <a:xfrm>
            <a:off x="7824955" y="3376318"/>
            <a:ext cx="8467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200" dirty="0">
                <a:solidFill>
                  <a:srgbClr val="FFCCFF"/>
                </a:solidFill>
              </a:rPr>
              <a:t>≤ n </a:t>
            </a:r>
            <a:r>
              <a:rPr lang="en-US" sz="1200" dirty="0">
                <a:solidFill>
                  <a:srgbClr val="FFCCFF"/>
                </a:solidFill>
              </a:rPr>
              <a:t>times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15AC379-2C05-4CE6-903E-6848C48A232E}"/>
              </a:ext>
            </a:extLst>
          </p:cNvPr>
          <p:cNvSpPr txBox="1"/>
          <p:nvPr/>
        </p:nvSpPr>
        <p:spPr>
          <a:xfrm>
            <a:off x="8002338" y="35969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FF"/>
                </a:solidFill>
              </a:rPr>
              <a:t>O(n)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DB4A53D-0B31-4928-B572-1B6F5C6BF5F9}"/>
              </a:ext>
            </a:extLst>
          </p:cNvPr>
          <p:cNvSpPr txBox="1"/>
          <p:nvPr/>
        </p:nvSpPr>
        <p:spPr>
          <a:xfrm>
            <a:off x="8002338" y="3833412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FF"/>
                </a:solidFill>
              </a:rPr>
              <a:t>O(1)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C0C92B5-2254-4233-94CF-124FF9CBD802}"/>
              </a:ext>
            </a:extLst>
          </p:cNvPr>
          <p:cNvSpPr txBox="1"/>
          <p:nvPr/>
        </p:nvSpPr>
        <p:spPr>
          <a:xfrm>
            <a:off x="8002338" y="5787696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FF"/>
                </a:solidFill>
              </a:rPr>
              <a:t>O(n)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9914AAD-EF60-49D6-8053-292B52E009FA}"/>
              </a:ext>
            </a:extLst>
          </p:cNvPr>
          <p:cNvSpPr txBox="1"/>
          <p:nvPr/>
        </p:nvSpPr>
        <p:spPr>
          <a:xfrm>
            <a:off x="7658685" y="6272052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FF"/>
                </a:solidFill>
              </a:rPr>
              <a:t>Time = O(n</a:t>
            </a:r>
            <a:r>
              <a:rPr lang="en-US" sz="1200" baseline="30000" dirty="0">
                <a:solidFill>
                  <a:srgbClr val="FFCCFF"/>
                </a:solidFill>
              </a:rPr>
              <a:t>2</a:t>
            </a:r>
            <a:r>
              <a:rPr lang="en-US" sz="1200" dirty="0">
                <a:solidFill>
                  <a:srgbClr val="FFCCFF"/>
                </a:solidFill>
              </a:rPr>
              <a:t>)</a:t>
            </a:r>
          </a:p>
        </p:txBody>
      </p:sp>
      <p:sp>
        <p:nvSpPr>
          <p:cNvPr id="84" name="Rectangle 3">
            <a:extLst>
              <a:ext uri="{FF2B5EF4-FFF2-40B4-BE49-F238E27FC236}">
                <a16:creationId xmlns:a16="http://schemas.microsoft.com/office/drawing/2014/main" id="{DC6A3235-349A-44B7-A8C0-8A1DDFE95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07" y="2235095"/>
            <a:ext cx="2297500" cy="311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Use a min-heap H to store the fringes:</a:t>
            </a:r>
          </a:p>
          <a:p>
            <a:pPr>
              <a:buAutoNum type="arabicPeriod"/>
            </a:pPr>
            <a:r>
              <a:rPr lang="en-US" altLang="en-US" sz="1400" dirty="0" err="1">
                <a:solidFill>
                  <a:srgbClr val="00B050"/>
                </a:solidFill>
              </a:rPr>
              <a:t>RetrieveMin</a:t>
            </a:r>
            <a:r>
              <a:rPr lang="en-US" altLang="en-US" sz="1400" dirty="0">
                <a:solidFill>
                  <a:srgbClr val="00B050"/>
                </a:solidFill>
              </a:rPr>
              <a:t>(H):  </a:t>
            </a:r>
            <a:r>
              <a:rPr lang="en-US" altLang="en-US" sz="1400" dirty="0"/>
              <a:t>find the minimum, and restore the heap     </a:t>
            </a:r>
            <a:r>
              <a:rPr lang="en-US" altLang="en-US" sz="1400" dirty="0">
                <a:solidFill>
                  <a:srgbClr val="FF0000"/>
                </a:solidFill>
              </a:rPr>
              <a:t>O(log n) time</a:t>
            </a:r>
            <a:r>
              <a:rPr lang="en-US" altLang="en-US" sz="1400" dirty="0"/>
              <a:t>; </a:t>
            </a:r>
          </a:p>
          <a:p>
            <a:pPr>
              <a:buAutoNum type="arabicPeriod"/>
            </a:pPr>
            <a:r>
              <a:rPr lang="en-US" altLang="en-US" sz="1400" dirty="0">
                <a:solidFill>
                  <a:srgbClr val="00B050"/>
                </a:solidFill>
              </a:rPr>
              <a:t>Insert(H, v):  </a:t>
            </a:r>
            <a:r>
              <a:rPr lang="en-US" altLang="en-US" sz="1400" dirty="0"/>
              <a:t>add a new fringe v and restore the heap                     </a:t>
            </a:r>
            <a:r>
              <a:rPr lang="en-US" altLang="en-US" sz="1400" dirty="0">
                <a:solidFill>
                  <a:srgbClr val="FF0000"/>
                </a:solidFill>
              </a:rPr>
              <a:t>O(log n) time</a:t>
            </a:r>
            <a:r>
              <a:rPr lang="en-US" altLang="en-US" sz="1400" dirty="0"/>
              <a:t>;</a:t>
            </a:r>
          </a:p>
          <a:p>
            <a:pPr>
              <a:buAutoNum type="arabicPeriod"/>
            </a:pPr>
            <a:r>
              <a:rPr lang="en-US" altLang="en-US" sz="1400" dirty="0">
                <a:solidFill>
                  <a:srgbClr val="00B050"/>
                </a:solidFill>
              </a:rPr>
              <a:t>Delete(H, v): </a:t>
            </a:r>
            <a:r>
              <a:rPr lang="en-US" altLang="en-US" sz="1400" dirty="0"/>
              <a:t>delete v and restore the heap                    </a:t>
            </a:r>
            <a:r>
              <a:rPr lang="en-US" altLang="en-US" sz="1400" dirty="0">
                <a:solidFill>
                  <a:srgbClr val="FF0000"/>
                </a:solidFill>
              </a:rPr>
              <a:t>O(log n) time</a:t>
            </a:r>
          </a:p>
        </p:txBody>
      </p:sp>
      <p:sp>
        <p:nvSpPr>
          <p:cNvPr id="17" name="Text Box 49">
            <a:extLst>
              <a:ext uri="{FF2B5EF4-FFF2-40B4-BE49-F238E27FC236}">
                <a16:creationId xmlns:a16="http://schemas.microsoft.com/office/drawing/2014/main" id="{98C9D6F6-FF45-467A-AFA0-DBDC32482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</p:spTree>
    <p:extLst>
      <p:ext uri="{BB962C8B-B14F-4D97-AF65-F5344CB8AC3E}">
        <p14:creationId xmlns:p14="http://schemas.microsoft.com/office/powerpoint/2010/main" val="1695465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79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Dijkstra’s Idea:</a:t>
            </a:r>
            <a:r>
              <a:rPr lang="en-US" altLang="en-US" sz="1400" dirty="0"/>
              <a:t> start from the vertex s, gradually grow a tree T</a:t>
            </a:r>
            <a:r>
              <a:rPr lang="en-US" altLang="en-US" sz="1400" baseline="-25000" dirty="0"/>
              <a:t>s</a:t>
            </a:r>
            <a:r>
              <a:rPr lang="en-US" altLang="en-US" sz="1400" dirty="0"/>
              <a:t> rooted at s, by adding the vertex that currently “looks” the best.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89B6765-A7FC-4889-9D27-6E6BEA4B7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8253" y="2083871"/>
            <a:ext cx="3236702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>
                <a:solidFill>
                  <a:srgbClr val="FF0000"/>
                </a:solidFill>
              </a:rPr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2231CFD-A3EE-4532-929B-EC76937485DC}"/>
              </a:ext>
            </a:extLst>
          </p:cNvPr>
          <p:cNvSpPr txBox="1"/>
          <p:nvPr/>
        </p:nvSpPr>
        <p:spPr>
          <a:xfrm>
            <a:off x="7908113" y="1923912"/>
            <a:ext cx="103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u="sng" dirty="0">
                <a:solidFill>
                  <a:srgbClr val="FF0000"/>
                </a:solidFill>
              </a:rPr>
              <a:t>complexity</a:t>
            </a:r>
          </a:p>
        </p:txBody>
      </p:sp>
      <p:sp>
        <p:nvSpPr>
          <p:cNvPr id="82" name="Rectangle 3">
            <a:extLst>
              <a:ext uri="{FF2B5EF4-FFF2-40B4-BE49-F238E27FC236}">
                <a16:creationId xmlns:a16="http://schemas.microsoft.com/office/drawing/2014/main" id="{7EA0708A-0D92-470E-8811-996A883F2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07" y="2235095"/>
            <a:ext cx="2297500" cy="311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Use a min-heap H to store the fringes:</a:t>
            </a:r>
          </a:p>
          <a:p>
            <a:pPr>
              <a:buAutoNum type="arabicPeriod"/>
            </a:pPr>
            <a:r>
              <a:rPr lang="en-US" altLang="en-US" sz="1400" dirty="0" err="1">
                <a:solidFill>
                  <a:srgbClr val="00B050"/>
                </a:solidFill>
              </a:rPr>
              <a:t>RetrieveMin</a:t>
            </a:r>
            <a:r>
              <a:rPr lang="en-US" altLang="en-US" sz="1400" dirty="0">
                <a:solidFill>
                  <a:srgbClr val="00B050"/>
                </a:solidFill>
              </a:rPr>
              <a:t>(H):  </a:t>
            </a:r>
            <a:r>
              <a:rPr lang="en-US" altLang="en-US" sz="1400" dirty="0"/>
              <a:t>find the minimum, and restore the heap     </a:t>
            </a:r>
            <a:r>
              <a:rPr lang="en-US" altLang="en-US" sz="1400" dirty="0">
                <a:solidFill>
                  <a:srgbClr val="FF0000"/>
                </a:solidFill>
              </a:rPr>
              <a:t>O(log n) time</a:t>
            </a:r>
            <a:r>
              <a:rPr lang="en-US" altLang="en-US" sz="1400" dirty="0"/>
              <a:t>; </a:t>
            </a:r>
          </a:p>
          <a:p>
            <a:pPr>
              <a:buAutoNum type="arabicPeriod"/>
            </a:pPr>
            <a:r>
              <a:rPr lang="en-US" altLang="en-US" sz="1400" dirty="0">
                <a:solidFill>
                  <a:srgbClr val="00B050"/>
                </a:solidFill>
              </a:rPr>
              <a:t>Insert(H, v):  </a:t>
            </a:r>
            <a:r>
              <a:rPr lang="en-US" altLang="en-US" sz="1400" dirty="0"/>
              <a:t>add a new fringe v and restore the heap                     </a:t>
            </a:r>
            <a:r>
              <a:rPr lang="en-US" altLang="en-US" sz="1400" dirty="0">
                <a:solidFill>
                  <a:srgbClr val="FF0000"/>
                </a:solidFill>
              </a:rPr>
              <a:t>O(log n) time</a:t>
            </a:r>
            <a:r>
              <a:rPr lang="en-US" altLang="en-US" sz="1400" dirty="0"/>
              <a:t>;</a:t>
            </a:r>
          </a:p>
          <a:p>
            <a:pPr>
              <a:buAutoNum type="arabicPeriod"/>
            </a:pPr>
            <a:r>
              <a:rPr lang="en-US" altLang="en-US" sz="1400" dirty="0">
                <a:solidFill>
                  <a:srgbClr val="00B050"/>
                </a:solidFill>
              </a:rPr>
              <a:t>Delete(H, v): </a:t>
            </a:r>
            <a:r>
              <a:rPr lang="en-US" altLang="en-US" sz="1400" dirty="0"/>
              <a:t>delete v and restore the heap                    </a:t>
            </a:r>
            <a:r>
              <a:rPr lang="en-US" altLang="en-US" sz="1400" dirty="0">
                <a:solidFill>
                  <a:srgbClr val="FF0000"/>
                </a:solidFill>
              </a:rPr>
              <a:t>O(log n) time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A42DA1-62BE-43AA-86F5-C8B042F73EBD}"/>
              </a:ext>
            </a:extLst>
          </p:cNvPr>
          <p:cNvSpPr txBox="1"/>
          <p:nvPr/>
        </p:nvSpPr>
        <p:spPr>
          <a:xfrm>
            <a:off x="3083482" y="3621808"/>
            <a:ext cx="15047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200" dirty="0">
                <a:solidFill>
                  <a:srgbClr val="FF0000"/>
                </a:solidFill>
              </a:rPr>
              <a:t>v =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68BB20-9026-4BD8-A41B-C785D7CBE366}"/>
              </a:ext>
            </a:extLst>
          </p:cNvPr>
          <p:cNvCxnSpPr/>
          <p:nvPr/>
        </p:nvCxnSpPr>
        <p:spPr>
          <a:xfrm flipV="1">
            <a:off x="4973652" y="3735419"/>
            <a:ext cx="2512464" cy="569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3992FC5-14E9-469C-976D-5666940D0516}"/>
              </a:ext>
            </a:extLst>
          </p:cNvPr>
          <p:cNvSpPr txBox="1"/>
          <p:nvPr/>
        </p:nvSpPr>
        <p:spPr>
          <a:xfrm>
            <a:off x="3469929" y="4736781"/>
            <a:ext cx="107196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en-US" sz="1200" dirty="0">
                <a:solidFill>
                  <a:srgbClr val="FF0000"/>
                </a:solidFill>
              </a:rPr>
              <a:t>Insert(H, w);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6AF75E9-5474-4C36-B5C4-EDBFC860FD02}"/>
              </a:ext>
            </a:extLst>
          </p:cNvPr>
          <p:cNvSpPr/>
          <p:nvPr/>
        </p:nvSpPr>
        <p:spPr>
          <a:xfrm>
            <a:off x="5187297" y="5426579"/>
            <a:ext cx="2101678" cy="41163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58B620-D732-4A83-9F19-B8ECAFFF3AD5}"/>
              </a:ext>
            </a:extLst>
          </p:cNvPr>
          <p:cNvSpPr/>
          <p:nvPr/>
        </p:nvSpPr>
        <p:spPr>
          <a:xfrm>
            <a:off x="4469450" y="4717752"/>
            <a:ext cx="2854296" cy="110622"/>
          </a:xfrm>
          <a:custGeom>
            <a:avLst/>
            <a:gdLst>
              <a:gd name="connsiteX0" fmla="*/ 0 w 2854296"/>
              <a:gd name="connsiteY0" fmla="*/ 110622 h 110622"/>
              <a:gd name="connsiteX1" fmla="*/ 1563881 w 2854296"/>
              <a:gd name="connsiteY1" fmla="*/ 16618 h 110622"/>
              <a:gd name="connsiteX2" fmla="*/ 2615014 w 2854296"/>
              <a:gd name="connsiteY2" fmla="*/ 8072 h 110622"/>
              <a:gd name="connsiteX3" fmla="*/ 2854296 w 2854296"/>
              <a:gd name="connsiteY3" fmla="*/ 102076 h 110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4296" h="110622">
                <a:moveTo>
                  <a:pt x="0" y="110622"/>
                </a:moveTo>
                <a:lnTo>
                  <a:pt x="1563881" y="16618"/>
                </a:lnTo>
                <a:cubicBezTo>
                  <a:pt x="1999717" y="-474"/>
                  <a:pt x="2399945" y="-6171"/>
                  <a:pt x="2615014" y="8072"/>
                </a:cubicBezTo>
                <a:cubicBezTo>
                  <a:pt x="2830083" y="22315"/>
                  <a:pt x="2842189" y="62195"/>
                  <a:pt x="2854296" y="102076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A743D5-B6E3-4A01-94C1-59ADBBF15345}"/>
              </a:ext>
            </a:extLst>
          </p:cNvPr>
          <p:cNvSpPr txBox="1"/>
          <p:nvPr/>
        </p:nvSpPr>
        <p:spPr>
          <a:xfrm>
            <a:off x="2421737" y="5249242"/>
            <a:ext cx="2165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dirty="0">
                <a:solidFill>
                  <a:srgbClr val="FF0000"/>
                </a:solidFill>
              </a:rPr>
              <a:t>Delete(H, w); dad[w] = v;</a:t>
            </a:r>
          </a:p>
          <a:p>
            <a:r>
              <a:rPr lang="en-US" altLang="en-US" sz="1200" dirty="0" err="1">
                <a:solidFill>
                  <a:srgbClr val="FF3300"/>
                </a:solidFill>
              </a:rPr>
              <a:t>dist</a:t>
            </a:r>
            <a:r>
              <a:rPr lang="en-US" altLang="en-US" sz="1200" dirty="0">
                <a:solidFill>
                  <a:srgbClr val="FF3300"/>
                </a:solidFill>
              </a:rPr>
              <a:t>[w] = </a:t>
            </a:r>
            <a:r>
              <a:rPr lang="en-US" altLang="en-US" sz="1200" dirty="0" err="1">
                <a:solidFill>
                  <a:srgbClr val="FF3300"/>
                </a:solidFill>
              </a:rPr>
              <a:t>dist</a:t>
            </a:r>
            <a:r>
              <a:rPr lang="en-US" altLang="en-US" sz="1200" dirty="0">
                <a:solidFill>
                  <a:srgbClr val="FF3300"/>
                </a:solidFill>
              </a:rPr>
              <a:t>[v] + </a:t>
            </a:r>
            <a:r>
              <a:rPr lang="en-US" altLang="en-US" sz="1200" dirty="0" err="1">
                <a:solidFill>
                  <a:srgbClr val="FF3300"/>
                </a:solidFill>
              </a:rPr>
              <a:t>wt</a:t>
            </a:r>
            <a:r>
              <a:rPr lang="en-US" altLang="en-US" sz="1200" dirty="0">
                <a:solidFill>
                  <a:srgbClr val="FF3300"/>
                </a:solidFill>
              </a:rPr>
              <a:t>(v, w);</a:t>
            </a:r>
          </a:p>
          <a:p>
            <a:r>
              <a:rPr lang="en-US" sz="1200" dirty="0">
                <a:solidFill>
                  <a:srgbClr val="FF3300"/>
                </a:solidFill>
              </a:rPr>
              <a:t>Insert(H, w);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2D0DF48-F397-41A8-A0C5-852DB91F782E}"/>
              </a:ext>
            </a:extLst>
          </p:cNvPr>
          <p:cNvSpPr/>
          <p:nvPr/>
        </p:nvSpPr>
        <p:spPr>
          <a:xfrm>
            <a:off x="2444097" y="5291420"/>
            <a:ext cx="2025353" cy="600592"/>
          </a:xfrm>
          <a:prstGeom prst="round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0A0562-88FF-4D02-8593-AC4CF1ED7B8A}"/>
              </a:ext>
            </a:extLst>
          </p:cNvPr>
          <p:cNvSpPr txBox="1"/>
          <p:nvPr/>
        </p:nvSpPr>
        <p:spPr>
          <a:xfrm>
            <a:off x="7970406" y="22739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FF"/>
                </a:solidFill>
              </a:rPr>
              <a:t>O(n)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6EAD4F3-C1A7-4A7E-A1A8-4D758DFE07BF}"/>
              </a:ext>
            </a:extLst>
          </p:cNvPr>
          <p:cNvSpPr txBox="1"/>
          <p:nvPr/>
        </p:nvSpPr>
        <p:spPr>
          <a:xfrm>
            <a:off x="7967109" y="2485428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FF"/>
                </a:solidFill>
              </a:rPr>
              <a:t>O(1)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0922C9-A213-4D61-8F86-402A89D8FFC7}"/>
              </a:ext>
            </a:extLst>
          </p:cNvPr>
          <p:cNvSpPr txBox="1"/>
          <p:nvPr/>
        </p:nvSpPr>
        <p:spPr>
          <a:xfrm>
            <a:off x="7977254" y="270603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FF"/>
                </a:solidFill>
              </a:rPr>
              <a:t>O(n)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AB4414-EC38-48D7-A843-8F129E99BA07}"/>
              </a:ext>
            </a:extLst>
          </p:cNvPr>
          <p:cNvSpPr txBox="1"/>
          <p:nvPr/>
        </p:nvSpPr>
        <p:spPr>
          <a:xfrm>
            <a:off x="7824955" y="3376318"/>
            <a:ext cx="8467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200" dirty="0">
                <a:solidFill>
                  <a:srgbClr val="FFCCFF"/>
                </a:solidFill>
              </a:rPr>
              <a:t>≤ n </a:t>
            </a:r>
            <a:r>
              <a:rPr lang="en-US" sz="1200" dirty="0">
                <a:solidFill>
                  <a:srgbClr val="FFCCFF"/>
                </a:solidFill>
              </a:rPr>
              <a:t>times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298CF4-5D44-4C50-8661-A7209C4F5970}"/>
              </a:ext>
            </a:extLst>
          </p:cNvPr>
          <p:cNvSpPr txBox="1"/>
          <p:nvPr/>
        </p:nvSpPr>
        <p:spPr>
          <a:xfrm>
            <a:off x="8002338" y="35969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FF"/>
                </a:solidFill>
              </a:rPr>
              <a:t>O(n)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E70FFD-436E-4AE4-BAE0-A76498069EF3}"/>
              </a:ext>
            </a:extLst>
          </p:cNvPr>
          <p:cNvSpPr txBox="1"/>
          <p:nvPr/>
        </p:nvSpPr>
        <p:spPr>
          <a:xfrm>
            <a:off x="8002338" y="3833412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FF"/>
                </a:solidFill>
              </a:rPr>
              <a:t>O(1)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6432482-5879-4F55-BD3E-ECD0FF2477A7}"/>
              </a:ext>
            </a:extLst>
          </p:cNvPr>
          <p:cNvSpPr txBox="1"/>
          <p:nvPr/>
        </p:nvSpPr>
        <p:spPr>
          <a:xfrm>
            <a:off x="8002338" y="5787696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FF"/>
                </a:solidFill>
              </a:rPr>
              <a:t>O(n)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B79CFDE-F8E1-4301-864C-5FFC9D494387}"/>
              </a:ext>
            </a:extLst>
          </p:cNvPr>
          <p:cNvSpPr txBox="1"/>
          <p:nvPr/>
        </p:nvSpPr>
        <p:spPr>
          <a:xfrm>
            <a:off x="7658685" y="6272052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FF"/>
                </a:solidFill>
              </a:rPr>
              <a:t>Time = O(n</a:t>
            </a:r>
            <a:r>
              <a:rPr lang="en-US" sz="1200" baseline="30000" dirty="0">
                <a:solidFill>
                  <a:srgbClr val="FFCCFF"/>
                </a:solidFill>
              </a:rPr>
              <a:t>2</a:t>
            </a:r>
            <a:r>
              <a:rPr lang="en-US" sz="1200" dirty="0">
                <a:solidFill>
                  <a:srgbClr val="FFCCFF"/>
                </a:solidFill>
              </a:rPr>
              <a:t>)</a:t>
            </a:r>
          </a:p>
        </p:txBody>
      </p:sp>
      <p:sp>
        <p:nvSpPr>
          <p:cNvPr id="24" name="Text Box 49">
            <a:extLst>
              <a:ext uri="{FF2B5EF4-FFF2-40B4-BE49-F238E27FC236}">
                <a16:creationId xmlns:a16="http://schemas.microsoft.com/office/drawing/2014/main" id="{FEECD6D7-DB7F-4875-B7E7-52EC432D2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</p:spTree>
    <p:extLst>
      <p:ext uri="{BB962C8B-B14F-4D97-AF65-F5344CB8AC3E}">
        <p14:creationId xmlns:p14="http://schemas.microsoft.com/office/powerpoint/2010/main" val="3189716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79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Dijkstra’s Idea:</a:t>
            </a:r>
            <a:r>
              <a:rPr lang="en-US" altLang="en-US" sz="1400" dirty="0"/>
              <a:t> start from the vertex s, gradually grow a tree T</a:t>
            </a:r>
            <a:r>
              <a:rPr lang="en-US" altLang="en-US" sz="1400" baseline="-25000" dirty="0"/>
              <a:t>s</a:t>
            </a:r>
            <a:r>
              <a:rPr lang="en-US" altLang="en-US" sz="1400" dirty="0"/>
              <a:t> rooted at s, by adding the vertex that currently “looks” the best.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89B6765-A7FC-4889-9D27-6E6BEA4B7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8253" y="2083871"/>
            <a:ext cx="3236702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>
                <a:solidFill>
                  <a:srgbClr val="FF0000"/>
                </a:solidFill>
              </a:rPr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2231CFD-A3EE-4532-929B-EC76937485DC}"/>
              </a:ext>
            </a:extLst>
          </p:cNvPr>
          <p:cNvSpPr txBox="1"/>
          <p:nvPr/>
        </p:nvSpPr>
        <p:spPr>
          <a:xfrm>
            <a:off x="7908113" y="1923912"/>
            <a:ext cx="103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u="sng" dirty="0">
                <a:solidFill>
                  <a:srgbClr val="FF0000"/>
                </a:solidFill>
              </a:rPr>
              <a:t>complexity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01D4B1E-9587-48FE-BC00-706591EA41D5}"/>
              </a:ext>
            </a:extLst>
          </p:cNvPr>
          <p:cNvSpPr txBox="1"/>
          <p:nvPr/>
        </p:nvSpPr>
        <p:spPr>
          <a:xfrm>
            <a:off x="7970406" y="22739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7C06D40-872B-4C05-8A78-F92D41F8DE86}"/>
              </a:ext>
            </a:extLst>
          </p:cNvPr>
          <p:cNvSpPr txBox="1"/>
          <p:nvPr/>
        </p:nvSpPr>
        <p:spPr>
          <a:xfrm>
            <a:off x="7967109" y="2485428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O(1)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89337DF-A715-4C9F-AD4A-34E43EB70DC4}"/>
              </a:ext>
            </a:extLst>
          </p:cNvPr>
          <p:cNvSpPr txBox="1"/>
          <p:nvPr/>
        </p:nvSpPr>
        <p:spPr>
          <a:xfrm>
            <a:off x="7977254" y="270603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58B76B2-2C2E-4CE1-86A3-284CB06A06B8}"/>
              </a:ext>
            </a:extLst>
          </p:cNvPr>
          <p:cNvSpPr txBox="1"/>
          <p:nvPr/>
        </p:nvSpPr>
        <p:spPr>
          <a:xfrm>
            <a:off x="7824955" y="3376318"/>
            <a:ext cx="8467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200" dirty="0">
                <a:solidFill>
                  <a:srgbClr val="FF0000"/>
                </a:solidFill>
              </a:rPr>
              <a:t>≤ n</a:t>
            </a:r>
            <a:r>
              <a:rPr lang="en-US" altLang="en-US" sz="1200" dirty="0"/>
              <a:t> </a:t>
            </a:r>
            <a:r>
              <a:rPr lang="en-US" sz="1200" dirty="0">
                <a:solidFill>
                  <a:srgbClr val="FF0000"/>
                </a:solidFill>
              </a:rPr>
              <a:t>times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15AC379-2C05-4CE6-903E-6848C48A232E}"/>
              </a:ext>
            </a:extLst>
          </p:cNvPr>
          <p:cNvSpPr txBox="1"/>
          <p:nvPr/>
        </p:nvSpPr>
        <p:spPr>
          <a:xfrm>
            <a:off x="8002338" y="35969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DB4A53D-0B31-4928-B572-1B6F5C6BF5F9}"/>
              </a:ext>
            </a:extLst>
          </p:cNvPr>
          <p:cNvSpPr txBox="1"/>
          <p:nvPr/>
        </p:nvSpPr>
        <p:spPr>
          <a:xfrm>
            <a:off x="8002338" y="3833412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O(1)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C0C92B5-2254-4233-94CF-124FF9CBD802}"/>
              </a:ext>
            </a:extLst>
          </p:cNvPr>
          <p:cNvSpPr txBox="1"/>
          <p:nvPr/>
        </p:nvSpPr>
        <p:spPr>
          <a:xfrm>
            <a:off x="8002338" y="5787696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O(n)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9914AAD-EF60-49D6-8053-292B52E009FA}"/>
              </a:ext>
            </a:extLst>
          </p:cNvPr>
          <p:cNvSpPr txBox="1"/>
          <p:nvPr/>
        </p:nvSpPr>
        <p:spPr>
          <a:xfrm>
            <a:off x="7486116" y="6492654"/>
            <a:ext cx="1473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O(m log n)</a:t>
            </a:r>
          </a:p>
        </p:txBody>
      </p:sp>
      <p:sp>
        <p:nvSpPr>
          <p:cNvPr id="82" name="Rectangle 3">
            <a:extLst>
              <a:ext uri="{FF2B5EF4-FFF2-40B4-BE49-F238E27FC236}">
                <a16:creationId xmlns:a16="http://schemas.microsoft.com/office/drawing/2014/main" id="{7EA0708A-0D92-470E-8811-996A883F2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07" y="2235095"/>
            <a:ext cx="2297500" cy="311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Use a min-heap H to store the fringes:</a:t>
            </a:r>
          </a:p>
          <a:p>
            <a:pPr>
              <a:buAutoNum type="arabicPeriod"/>
            </a:pPr>
            <a:r>
              <a:rPr lang="en-US" altLang="en-US" sz="1400" dirty="0" err="1">
                <a:solidFill>
                  <a:srgbClr val="00B050"/>
                </a:solidFill>
              </a:rPr>
              <a:t>RetrieveMin</a:t>
            </a:r>
            <a:r>
              <a:rPr lang="en-US" altLang="en-US" sz="1400" dirty="0">
                <a:solidFill>
                  <a:srgbClr val="00B050"/>
                </a:solidFill>
              </a:rPr>
              <a:t>(H):  </a:t>
            </a:r>
            <a:r>
              <a:rPr lang="en-US" altLang="en-US" sz="1400" dirty="0"/>
              <a:t>find the minimum, and restore the heap     </a:t>
            </a:r>
            <a:r>
              <a:rPr lang="en-US" altLang="en-US" sz="1400" dirty="0">
                <a:solidFill>
                  <a:srgbClr val="FF0000"/>
                </a:solidFill>
              </a:rPr>
              <a:t>O(log n) time</a:t>
            </a:r>
            <a:r>
              <a:rPr lang="en-US" altLang="en-US" sz="1400" dirty="0"/>
              <a:t>; </a:t>
            </a:r>
          </a:p>
          <a:p>
            <a:pPr>
              <a:buAutoNum type="arabicPeriod"/>
            </a:pPr>
            <a:r>
              <a:rPr lang="en-US" altLang="en-US" sz="1400" dirty="0">
                <a:solidFill>
                  <a:srgbClr val="00B050"/>
                </a:solidFill>
              </a:rPr>
              <a:t>Insert(H, v):  </a:t>
            </a:r>
            <a:r>
              <a:rPr lang="en-US" altLang="en-US" sz="1400" dirty="0"/>
              <a:t>add a new fringe v and restore the heap                     </a:t>
            </a:r>
            <a:r>
              <a:rPr lang="en-US" altLang="en-US" sz="1400" dirty="0">
                <a:solidFill>
                  <a:srgbClr val="FF0000"/>
                </a:solidFill>
              </a:rPr>
              <a:t>O(log n) time</a:t>
            </a:r>
            <a:r>
              <a:rPr lang="en-US" altLang="en-US" sz="1400" dirty="0"/>
              <a:t>;</a:t>
            </a:r>
          </a:p>
          <a:p>
            <a:pPr>
              <a:buAutoNum type="arabicPeriod"/>
            </a:pPr>
            <a:r>
              <a:rPr lang="en-US" altLang="en-US" sz="1400" dirty="0">
                <a:solidFill>
                  <a:srgbClr val="00B050"/>
                </a:solidFill>
              </a:rPr>
              <a:t>Delete(H, v): </a:t>
            </a:r>
            <a:r>
              <a:rPr lang="en-US" altLang="en-US" sz="1400" dirty="0"/>
              <a:t>delete v and restore the heap                    </a:t>
            </a:r>
            <a:r>
              <a:rPr lang="en-US" altLang="en-US" sz="1400" dirty="0">
                <a:solidFill>
                  <a:srgbClr val="FF0000"/>
                </a:solidFill>
              </a:rPr>
              <a:t>O(log n) time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A42DA1-62BE-43AA-86F5-C8B042F73EBD}"/>
              </a:ext>
            </a:extLst>
          </p:cNvPr>
          <p:cNvSpPr txBox="1"/>
          <p:nvPr/>
        </p:nvSpPr>
        <p:spPr>
          <a:xfrm>
            <a:off x="3083482" y="3621808"/>
            <a:ext cx="15047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200" dirty="0">
                <a:solidFill>
                  <a:srgbClr val="FF0000"/>
                </a:solidFill>
              </a:rPr>
              <a:t>v =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68BB20-9026-4BD8-A41B-C785D7CBE366}"/>
              </a:ext>
            </a:extLst>
          </p:cNvPr>
          <p:cNvCxnSpPr/>
          <p:nvPr/>
        </p:nvCxnSpPr>
        <p:spPr>
          <a:xfrm flipV="1">
            <a:off x="4973652" y="3735419"/>
            <a:ext cx="2512464" cy="569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3992FC5-14E9-469C-976D-5666940D0516}"/>
              </a:ext>
            </a:extLst>
          </p:cNvPr>
          <p:cNvSpPr txBox="1"/>
          <p:nvPr/>
        </p:nvSpPr>
        <p:spPr>
          <a:xfrm>
            <a:off x="3469929" y="4736781"/>
            <a:ext cx="107196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en-US" sz="1200" dirty="0">
                <a:solidFill>
                  <a:srgbClr val="FF0000"/>
                </a:solidFill>
              </a:rPr>
              <a:t>Insert(H, w);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6AF75E9-5474-4C36-B5C4-EDBFC860FD02}"/>
              </a:ext>
            </a:extLst>
          </p:cNvPr>
          <p:cNvSpPr/>
          <p:nvPr/>
        </p:nvSpPr>
        <p:spPr>
          <a:xfrm>
            <a:off x="5187297" y="5426579"/>
            <a:ext cx="2101678" cy="41163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58B620-D732-4A83-9F19-B8ECAFFF3AD5}"/>
              </a:ext>
            </a:extLst>
          </p:cNvPr>
          <p:cNvSpPr/>
          <p:nvPr/>
        </p:nvSpPr>
        <p:spPr>
          <a:xfrm>
            <a:off x="4469450" y="4717752"/>
            <a:ext cx="2854296" cy="110622"/>
          </a:xfrm>
          <a:custGeom>
            <a:avLst/>
            <a:gdLst>
              <a:gd name="connsiteX0" fmla="*/ 0 w 2854296"/>
              <a:gd name="connsiteY0" fmla="*/ 110622 h 110622"/>
              <a:gd name="connsiteX1" fmla="*/ 1563881 w 2854296"/>
              <a:gd name="connsiteY1" fmla="*/ 16618 h 110622"/>
              <a:gd name="connsiteX2" fmla="*/ 2615014 w 2854296"/>
              <a:gd name="connsiteY2" fmla="*/ 8072 h 110622"/>
              <a:gd name="connsiteX3" fmla="*/ 2854296 w 2854296"/>
              <a:gd name="connsiteY3" fmla="*/ 102076 h 110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4296" h="110622">
                <a:moveTo>
                  <a:pt x="0" y="110622"/>
                </a:moveTo>
                <a:lnTo>
                  <a:pt x="1563881" y="16618"/>
                </a:lnTo>
                <a:cubicBezTo>
                  <a:pt x="1999717" y="-474"/>
                  <a:pt x="2399945" y="-6171"/>
                  <a:pt x="2615014" y="8072"/>
                </a:cubicBezTo>
                <a:cubicBezTo>
                  <a:pt x="2830083" y="22315"/>
                  <a:pt x="2842189" y="62195"/>
                  <a:pt x="2854296" y="102076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A743D5-B6E3-4A01-94C1-59ADBBF15345}"/>
              </a:ext>
            </a:extLst>
          </p:cNvPr>
          <p:cNvSpPr txBox="1"/>
          <p:nvPr/>
        </p:nvSpPr>
        <p:spPr>
          <a:xfrm>
            <a:off x="2421737" y="5249242"/>
            <a:ext cx="2165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dirty="0">
                <a:solidFill>
                  <a:srgbClr val="FF0000"/>
                </a:solidFill>
              </a:rPr>
              <a:t>Delete(H, w); dad[w] = v;</a:t>
            </a:r>
          </a:p>
          <a:p>
            <a:r>
              <a:rPr lang="en-US" altLang="en-US" sz="1200" dirty="0" err="1">
                <a:solidFill>
                  <a:srgbClr val="FF3300"/>
                </a:solidFill>
              </a:rPr>
              <a:t>dist</a:t>
            </a:r>
            <a:r>
              <a:rPr lang="en-US" altLang="en-US" sz="1200" dirty="0">
                <a:solidFill>
                  <a:srgbClr val="FF3300"/>
                </a:solidFill>
              </a:rPr>
              <a:t>[w] = </a:t>
            </a:r>
            <a:r>
              <a:rPr lang="en-US" altLang="en-US" sz="1200" dirty="0" err="1">
                <a:solidFill>
                  <a:srgbClr val="FF3300"/>
                </a:solidFill>
              </a:rPr>
              <a:t>dist</a:t>
            </a:r>
            <a:r>
              <a:rPr lang="en-US" altLang="en-US" sz="1200" dirty="0">
                <a:solidFill>
                  <a:srgbClr val="FF3300"/>
                </a:solidFill>
              </a:rPr>
              <a:t>[v] + </a:t>
            </a:r>
            <a:r>
              <a:rPr lang="en-US" altLang="en-US" sz="1200" dirty="0" err="1">
                <a:solidFill>
                  <a:srgbClr val="FF3300"/>
                </a:solidFill>
              </a:rPr>
              <a:t>wt</a:t>
            </a:r>
            <a:r>
              <a:rPr lang="en-US" altLang="en-US" sz="1200" dirty="0">
                <a:solidFill>
                  <a:srgbClr val="FF3300"/>
                </a:solidFill>
              </a:rPr>
              <a:t>(v, w);</a:t>
            </a:r>
          </a:p>
          <a:p>
            <a:r>
              <a:rPr lang="en-US" sz="1200" dirty="0">
                <a:solidFill>
                  <a:srgbClr val="FF3300"/>
                </a:solidFill>
              </a:rPr>
              <a:t>Insert(H, w);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2D0DF48-F397-41A8-A0C5-852DB91F782E}"/>
              </a:ext>
            </a:extLst>
          </p:cNvPr>
          <p:cNvSpPr/>
          <p:nvPr/>
        </p:nvSpPr>
        <p:spPr>
          <a:xfrm>
            <a:off x="2444097" y="5291420"/>
            <a:ext cx="2025353" cy="600592"/>
          </a:xfrm>
          <a:prstGeom prst="round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430BD0-FD99-4DA1-ACF3-024D32D2DF56}"/>
              </a:ext>
            </a:extLst>
          </p:cNvPr>
          <p:cNvCxnSpPr>
            <a:cxnSpLocks/>
          </p:cNvCxnSpPr>
          <p:nvPr/>
        </p:nvCxnSpPr>
        <p:spPr>
          <a:xfrm>
            <a:off x="8011438" y="2827438"/>
            <a:ext cx="389079" cy="524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8536B76-14CA-40F8-83AF-0B28C780EFA5}"/>
              </a:ext>
            </a:extLst>
          </p:cNvPr>
          <p:cNvSpPr txBox="1"/>
          <p:nvPr/>
        </p:nvSpPr>
        <p:spPr>
          <a:xfrm>
            <a:off x="8343327" y="2715185"/>
            <a:ext cx="8851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O(n log n)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4C1210D-8E47-4250-8375-F0A3CA322A2F}"/>
              </a:ext>
            </a:extLst>
          </p:cNvPr>
          <p:cNvSpPr txBox="1"/>
          <p:nvPr/>
        </p:nvSpPr>
        <p:spPr>
          <a:xfrm>
            <a:off x="8410653" y="3589412"/>
            <a:ext cx="750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O(log n)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225F43C-3532-4749-B6A3-601B06134F53}"/>
              </a:ext>
            </a:extLst>
          </p:cNvPr>
          <p:cNvCxnSpPr>
            <a:cxnSpLocks/>
          </p:cNvCxnSpPr>
          <p:nvPr/>
        </p:nvCxnSpPr>
        <p:spPr>
          <a:xfrm>
            <a:off x="8053768" y="3726180"/>
            <a:ext cx="389079" cy="524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70E3C4B-BBF6-4A3B-BE18-D4B568332B9B}"/>
              </a:ext>
            </a:extLst>
          </p:cNvPr>
          <p:cNvSpPr/>
          <p:nvPr/>
        </p:nvSpPr>
        <p:spPr>
          <a:xfrm>
            <a:off x="4621764" y="4287841"/>
            <a:ext cx="3071105" cy="1604171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B3029F-9CEB-4BB6-949C-B9F430134A60}"/>
              </a:ext>
            </a:extLst>
          </p:cNvPr>
          <p:cNvSpPr txBox="1"/>
          <p:nvPr/>
        </p:nvSpPr>
        <p:spPr>
          <a:xfrm>
            <a:off x="7658685" y="6272052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O(n</a:t>
            </a:r>
            <a:r>
              <a:rPr lang="en-US" sz="1200" baseline="30000" dirty="0">
                <a:solidFill>
                  <a:srgbClr val="FF0000"/>
                </a:solidFill>
              </a:rPr>
              <a:t>2</a:t>
            </a:r>
            <a:r>
              <a:rPr lang="en-US" sz="12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5" name="Text Box 49">
            <a:extLst>
              <a:ext uri="{FF2B5EF4-FFF2-40B4-BE49-F238E27FC236}">
                <a16:creationId xmlns:a16="http://schemas.microsoft.com/office/drawing/2014/main" id="{9520DD20-0498-4960-89F7-9A06258F3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  <p:sp>
        <p:nvSpPr>
          <p:cNvPr id="2" name="TextBox 78">
            <a:extLst>
              <a:ext uri="{FF2B5EF4-FFF2-40B4-BE49-F238E27FC236}">
                <a16:creationId xmlns:a16="http://schemas.microsoft.com/office/drawing/2014/main" id="{0B8820D5-1CEC-6552-6F31-BE4D7DFA8520}"/>
              </a:ext>
            </a:extLst>
          </p:cNvPr>
          <p:cNvSpPr txBox="1"/>
          <p:nvPr/>
        </p:nvSpPr>
        <p:spPr>
          <a:xfrm>
            <a:off x="7849934" y="4849044"/>
            <a:ext cx="88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O(1) time </a:t>
            </a:r>
          </a:p>
          <a:p>
            <a:r>
              <a:rPr lang="en-US" sz="1200" dirty="0">
                <a:solidFill>
                  <a:srgbClr val="FF0000"/>
                </a:solidFill>
              </a:rPr>
              <a:t>per edge</a:t>
            </a:r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156D2F8A-D6D3-4164-AB19-5E34317B9EAA}"/>
              </a:ext>
            </a:extLst>
          </p:cNvPr>
          <p:cNvSpPr txBox="1"/>
          <p:nvPr/>
        </p:nvSpPr>
        <p:spPr>
          <a:xfrm>
            <a:off x="7855477" y="4677986"/>
            <a:ext cx="750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O(log n)</a:t>
            </a:r>
          </a:p>
        </p:txBody>
      </p:sp>
      <p:cxnSp>
        <p:nvCxnSpPr>
          <p:cNvPr id="6" name="Straight Connector 30">
            <a:extLst>
              <a:ext uri="{FF2B5EF4-FFF2-40B4-BE49-F238E27FC236}">
                <a16:creationId xmlns:a16="http://schemas.microsoft.com/office/drawing/2014/main" id="{915053AD-4DAC-CDAE-0676-AB1218C921D6}"/>
              </a:ext>
            </a:extLst>
          </p:cNvPr>
          <p:cNvCxnSpPr>
            <a:cxnSpLocks/>
          </p:cNvCxnSpPr>
          <p:nvPr/>
        </p:nvCxnSpPr>
        <p:spPr>
          <a:xfrm>
            <a:off x="7901367" y="4978040"/>
            <a:ext cx="389079" cy="524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0">
            <a:extLst>
              <a:ext uri="{FF2B5EF4-FFF2-40B4-BE49-F238E27FC236}">
                <a16:creationId xmlns:a16="http://schemas.microsoft.com/office/drawing/2014/main" id="{DDE613F4-0EA8-5FB0-0186-51AECD3216EB}"/>
              </a:ext>
            </a:extLst>
          </p:cNvPr>
          <p:cNvCxnSpPr>
            <a:cxnSpLocks/>
            <a:endCxn id="32" idx="3"/>
          </p:cNvCxnSpPr>
          <p:nvPr/>
        </p:nvCxnSpPr>
        <p:spPr>
          <a:xfrm>
            <a:off x="7772569" y="6404917"/>
            <a:ext cx="1013348" cy="56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502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2BFAD02B-5358-48C5-9232-A8C7B1A33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3" y="1824511"/>
            <a:ext cx="4382422" cy="109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F56EF9F-E60F-78BA-5B10-4F32A4A7D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0F5C7C-4506-3A6D-8340-851FFA3EC4FC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BDDE777-E027-A2EF-8F8B-78E4F5F9BEE2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178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3554F-26C0-DF7E-8C98-433EFE7E1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A8F10796-DD49-AAAA-B83D-318ADEBE8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1DE9CA72-174A-6FD5-54B2-8BCB9A974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290A6B2-8416-F450-D475-A72CFA0E4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30C7C2B5-2742-D26D-3BDA-9717D5965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2" y="1824511"/>
            <a:ext cx="4475357" cy="136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 </a:t>
            </a:r>
            <a:r>
              <a:rPr lang="en-US" altLang="en-US" sz="1600" dirty="0">
                <a:solidFill>
                  <a:srgbClr val="FF0000"/>
                </a:solidFill>
              </a:rPr>
              <a:t>(We will see that this holds only when all edge weights of the graph are non-negative.)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881A928-7A62-17F4-89B2-64DAC372D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9FD511-8F7B-EDA2-CFB3-7B32A120A7D1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1D6AED-C019-B864-3AC3-F5A23DD78B9B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6195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80" name="Rectangle 3">
            <a:extLst>
              <a:ext uri="{FF2B5EF4-FFF2-40B4-BE49-F238E27FC236}">
                <a16:creationId xmlns:a16="http://schemas.microsoft.com/office/drawing/2014/main" id="{FF8B728F-FE30-455F-B612-9C03057C2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646323"/>
            <a:ext cx="4382422" cy="84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do we ensure that Dijkstra’s algorithm solves the problem in time not larger than the smaller of O(m log n) and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)? </a:t>
            </a:r>
          </a:p>
        </p:txBody>
      </p:sp>
      <p:sp>
        <p:nvSpPr>
          <p:cNvPr id="81" name="Rectangle 3">
            <a:extLst>
              <a:ext uri="{FF2B5EF4-FFF2-40B4-BE49-F238E27FC236}">
                <a16:creationId xmlns:a16="http://schemas.microsoft.com/office/drawing/2014/main" id="{36657BC8-52AC-470D-9C86-034B95DCC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295441"/>
            <a:ext cx="1213503" cy="34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Question:</a:t>
            </a:r>
            <a:endParaRPr lang="en-US" altLang="en-US" sz="16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2678857-5ED0-970A-D2EF-7E5898DF8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2" y="1824510"/>
            <a:ext cx="4475357" cy="157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 </a:t>
            </a:r>
            <a:r>
              <a:rPr lang="en-US" altLang="en-US" sz="1600" dirty="0">
                <a:solidFill>
                  <a:srgbClr val="FF0000"/>
                </a:solidFill>
              </a:rPr>
              <a:t>(We will see that this holds only when all edge weights of the graph are non-negative.)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4EA8818-969C-F41D-33E6-31CCEAD3D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80EB4E-32B0-8032-7773-C9B5C397908D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6FAC3B7-CABF-EAC5-3C86-92C3A1978137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47736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6809</TotalTime>
  <Words>4168</Words>
  <Application>Microsoft Office PowerPoint</Application>
  <PresentationFormat>On-screen Show (4:3)</PresentationFormat>
  <Paragraphs>388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659</cp:revision>
  <cp:lastPrinted>2001-01-16T17:12:14Z</cp:lastPrinted>
  <dcterms:created xsi:type="dcterms:W3CDTF">1999-07-13T19:55:20Z</dcterms:created>
  <dcterms:modified xsi:type="dcterms:W3CDTF">2025-03-03T22:38:40Z</dcterms:modified>
</cp:coreProperties>
</file>