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3" r:id="rId2"/>
    <p:sldId id="559" r:id="rId3"/>
    <p:sldId id="558" r:id="rId4"/>
    <p:sldId id="557" r:id="rId5"/>
    <p:sldId id="538" r:id="rId6"/>
    <p:sldId id="545" r:id="rId7"/>
    <p:sldId id="549" r:id="rId8"/>
    <p:sldId id="548" r:id="rId9"/>
    <p:sldId id="547" r:id="rId10"/>
    <p:sldId id="546" r:id="rId11"/>
    <p:sldId id="550" r:id="rId12"/>
    <p:sldId id="551" r:id="rId1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1" d="100"/>
          <a:sy n="101" d="100"/>
        </p:scale>
        <p:origin x="114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4" name="Text Box 49">
            <a:extLst>
              <a:ext uri="{FF2B5EF4-FFF2-40B4-BE49-F238E27FC236}">
                <a16:creationId xmlns:a16="http://schemas.microsoft.com/office/drawing/2014/main" id="{4ACCE780-D153-49EB-9825-DB41E5C9D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3569672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01821"/>
            <a:ext cx="7397740" cy="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Problem.</a:t>
            </a:r>
            <a:r>
              <a:rPr lang="en-US" altLang="en-US" sz="2400" dirty="0"/>
              <a:t> Given a weighted graph G and two vertices s and t in G, find a shortest path from s to t in 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C302008E-4409-4C16-B419-747B34C02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358360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01821"/>
            <a:ext cx="7397740" cy="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Problem.</a:t>
            </a:r>
            <a:r>
              <a:rPr lang="en-US" altLang="en-US" sz="2400" dirty="0"/>
              <a:t> Given a weighted graph G and two vertices s and t in G, find a shortest path from s to t in 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05D6734-FB48-44B9-B68B-E5C2F6AFF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244924"/>
            <a:ext cx="7218278" cy="3786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weight</a:t>
            </a:r>
            <a:r>
              <a:rPr lang="en-US" altLang="en-US" sz="1600" dirty="0"/>
              <a:t> of a path P is equal to the sum of edge weights over all edges in P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1F0EAEA9-71D6-4642-AB22-703C0F719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181505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01821"/>
            <a:ext cx="7397740" cy="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Problem.</a:t>
            </a:r>
            <a:r>
              <a:rPr lang="en-US" altLang="en-US" sz="2400" dirty="0"/>
              <a:t> Given a weighted graph G and two vertices s and t in G, find a shortest path from s to t in 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05D6734-FB48-44B9-B68B-E5C2F6AFF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244924"/>
            <a:ext cx="7218278" cy="3786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weight</a:t>
            </a:r>
            <a:r>
              <a:rPr lang="en-US" altLang="en-US" sz="1600" dirty="0"/>
              <a:t> of a path P is equal to the sum of edge weights over all edges in P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ECA97A6-092D-4627-8CFD-7B7945274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798977"/>
            <a:ext cx="7397740" cy="76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Idea:</a:t>
            </a:r>
            <a:r>
              <a:rPr lang="en-US" altLang="en-US" sz="2000" dirty="0"/>
              <a:t> start from the vertex s, gradually grow a tree rooted at s, by adding the vertex that currently “looks” the best. 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BB1ED70B-F232-4E36-B397-5A5ABD80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B6C2C03-90E6-F792-34E1-D42820F0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726251"/>
            <a:ext cx="7397740" cy="39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https://www.w3schools.com/dsa/dsa_algo_graphs_dijkstra.php</a:t>
            </a:r>
          </a:p>
        </p:txBody>
      </p:sp>
    </p:spTree>
    <p:extLst>
      <p:ext uri="{BB962C8B-B14F-4D97-AF65-F5344CB8AC3E}">
        <p14:creationId xmlns:p14="http://schemas.microsoft.com/office/powerpoint/2010/main" val="2053027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8E10D58E-F74E-40DE-897F-FDCB7B4B5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65919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28E5820-322D-47ED-82DF-2CE5BD24A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127900"/>
            <a:ext cx="2962473" cy="63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Questions:</a:t>
            </a:r>
          </a:p>
          <a:p>
            <a:pPr marL="0" indent="0">
              <a:buNone/>
            </a:pPr>
            <a:r>
              <a:rPr lang="en-US" altLang="en-US" sz="1600" dirty="0"/>
              <a:t>    How do we record T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?</a:t>
            </a:r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9601857-FBDC-431A-9156-29FD0811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2707590"/>
            <a:ext cx="2425513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“in-tree” and remember their parent.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1932C6D-0C10-4F3C-8508-5FB2100F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2421030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</a:t>
            </a:r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57A189BA-06A1-482A-9800-9989650D1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126679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28E5820-322D-47ED-82DF-2CE5BD24A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127900"/>
            <a:ext cx="2962473" cy="63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Questions:</a:t>
            </a:r>
          </a:p>
          <a:p>
            <a:pPr marL="0" indent="0">
              <a:buNone/>
            </a:pPr>
            <a:r>
              <a:rPr lang="en-US" altLang="en-US" sz="1600" dirty="0"/>
              <a:t>    How do we record T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?</a:t>
            </a:r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9601857-FBDC-431A-9156-29FD0811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2707590"/>
            <a:ext cx="2425513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“in-tree” and remember their parent.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AF60E7B-6156-419B-B802-1360CE45E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3253822"/>
            <a:ext cx="2425513" cy="57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which  vertex is addable?</a:t>
            </a:r>
          </a:p>
          <a:p>
            <a:pPr marL="0" indent="0">
              <a:buNone/>
            </a:pPr>
            <a:r>
              <a:rPr lang="en-US" altLang="en-US" sz="1600" dirty="0"/>
              <a:t>   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EEC3A97-FA6B-4C61-938D-40F249DE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173" y="3773762"/>
            <a:ext cx="2785861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“fringe” and remember their “parent” in T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1932C6D-0C10-4F3C-8508-5FB2100F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2421030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58C1A33-D073-4CE9-B55D-59E5B0505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3257763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</a:t>
            </a:r>
          </a:p>
        </p:txBody>
      </p:sp>
      <p:sp>
        <p:nvSpPr>
          <p:cNvPr id="14" name="Text Box 49">
            <a:extLst>
              <a:ext uri="{FF2B5EF4-FFF2-40B4-BE49-F238E27FC236}">
                <a16:creationId xmlns:a16="http://schemas.microsoft.com/office/drawing/2014/main" id="{15D743AC-4720-472D-B77C-C884DFC59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2574382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28E5820-322D-47ED-82DF-2CE5BD24A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127900"/>
            <a:ext cx="2962473" cy="63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Questions:</a:t>
            </a:r>
          </a:p>
          <a:p>
            <a:pPr marL="0" indent="0">
              <a:buNone/>
            </a:pPr>
            <a:r>
              <a:rPr lang="en-US" altLang="en-US" sz="1600" dirty="0"/>
              <a:t>    How do we record T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?</a:t>
            </a:r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9601857-FBDC-431A-9156-29FD0811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2707590"/>
            <a:ext cx="2425513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“in-tree” and remember their parent.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AF60E7B-6156-419B-B802-1360CE45E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3253822"/>
            <a:ext cx="2425513" cy="57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which  vertex is addable?</a:t>
            </a:r>
          </a:p>
          <a:p>
            <a:pPr marL="0" indent="0">
              <a:buNone/>
            </a:pPr>
            <a:r>
              <a:rPr lang="en-US" altLang="en-US" sz="1600" dirty="0"/>
              <a:t>   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EEC3A97-FA6B-4C61-938D-40F249DE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173" y="3773762"/>
            <a:ext cx="2785861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“fringe” and remember their “parent” in T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1932C6D-0C10-4F3C-8508-5FB2100F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2421030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413CFE7-7633-48D9-BF1D-F1AEDB74F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9" y="4383763"/>
            <a:ext cx="2512464" cy="5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find the best addable vertex?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58C1A33-D073-4CE9-B55D-59E5B0505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3257763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3353B98-5DBF-4349-8922-B52E770FE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4867100"/>
            <a:ext cx="2737470" cy="5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record vertices’ current distance from s in the tree T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B6ED7AEA-58F0-4D00-86D4-B319C3B31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4383763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</a:t>
            </a:r>
          </a:p>
        </p:txBody>
      </p:sp>
      <p:sp>
        <p:nvSpPr>
          <p:cNvPr id="18" name="Text Box 49">
            <a:extLst>
              <a:ext uri="{FF2B5EF4-FFF2-40B4-BE49-F238E27FC236}">
                <a16:creationId xmlns:a16="http://schemas.microsoft.com/office/drawing/2014/main" id="{0D22B85B-12BD-46C6-9C9F-82E4D0EB2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2694991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28E5820-322D-47ED-82DF-2CE5BD24A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127900"/>
            <a:ext cx="2962473" cy="63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Questions:</a:t>
            </a:r>
          </a:p>
          <a:p>
            <a:pPr marL="0" indent="0">
              <a:buNone/>
            </a:pPr>
            <a:r>
              <a:rPr lang="en-US" altLang="en-US" sz="1600" dirty="0"/>
              <a:t>    How do we record T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?</a:t>
            </a:r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/>
          </a:p>
          <a:p>
            <a:pPr marL="0" indent="0">
              <a:buNone/>
            </a:pP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DE49F7-AEFA-4A8F-B6C1-19DA3534B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9601857-FBDC-431A-9156-29FD0811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2707590"/>
            <a:ext cx="2425513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“in-tree” and remember their parent.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AF60E7B-6156-419B-B802-1360CE45E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3253822"/>
            <a:ext cx="2425513" cy="57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know which  vertex is addable?</a:t>
            </a:r>
          </a:p>
          <a:p>
            <a:pPr marL="0" indent="0">
              <a:buNone/>
            </a:pPr>
            <a:r>
              <a:rPr lang="en-US" altLang="en-US" sz="1600" dirty="0"/>
              <a:t>   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EEC3A97-FA6B-4C61-938D-40F249DE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173" y="3773762"/>
            <a:ext cx="2785861" cy="57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give vertices status “fringe” and remember their “parent” in T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1932C6D-0C10-4F3C-8508-5FB2100F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2421030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413CFE7-7633-48D9-BF1D-F1AEDB74F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9" y="4383763"/>
            <a:ext cx="2512464" cy="5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How do we find the best addable vertex?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58C1A33-D073-4CE9-B55D-59E5B0505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3257763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3353B98-5DBF-4349-8922-B52E770FE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38" y="4867100"/>
            <a:ext cx="2737470" cy="5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record vertices’ current distance from s in the tree T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B6ED7AEA-58F0-4D00-86D4-B319C3B31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4383763"/>
            <a:ext cx="370280" cy="3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</a:t>
            </a:r>
          </a:p>
        </p:txBody>
      </p:sp>
      <p:sp>
        <p:nvSpPr>
          <p:cNvPr id="18" name="Text Box 49">
            <a:extLst>
              <a:ext uri="{FF2B5EF4-FFF2-40B4-BE49-F238E27FC236}">
                <a16:creationId xmlns:a16="http://schemas.microsoft.com/office/drawing/2014/main" id="{4C3B0B1A-20D6-4BAC-B5F9-76B465C03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1128664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DE49F7-AEFA-4A8F-B6C1-19DA3534B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4B200EE-5007-4BB5-8C2E-77FFBABD2863}"/>
              </a:ext>
            </a:extLst>
          </p:cNvPr>
          <p:cNvSpPr/>
          <p:nvPr/>
        </p:nvSpPr>
        <p:spPr>
          <a:xfrm>
            <a:off x="678036" y="2362913"/>
            <a:ext cx="2734654" cy="236718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40E6DE0-3F5E-44E5-BB68-1E63ED768F3B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1355015" y="3379352"/>
            <a:ext cx="225839" cy="2765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DB6D04D-75BE-4DFB-A832-7698459B0ECB}"/>
              </a:ext>
            </a:extLst>
          </p:cNvPr>
          <p:cNvCxnSpPr>
            <a:cxnSpLocks/>
            <a:endCxn id="22" idx="7"/>
          </p:cNvCxnSpPr>
          <p:nvPr/>
        </p:nvCxnSpPr>
        <p:spPr>
          <a:xfrm flipH="1">
            <a:off x="2007644" y="2968763"/>
            <a:ext cx="226420" cy="1869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1154BA8-9CD3-4F25-B45A-97AA541E31FC}"/>
              </a:ext>
            </a:extLst>
          </p:cNvPr>
          <p:cNvCxnSpPr>
            <a:cxnSpLocks/>
          </p:cNvCxnSpPr>
          <p:nvPr/>
        </p:nvCxnSpPr>
        <p:spPr>
          <a:xfrm>
            <a:off x="1827059" y="2988472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B9DBED7-19DD-4590-9CAE-3B3D52280242}"/>
              </a:ext>
            </a:extLst>
          </p:cNvPr>
          <p:cNvCxnSpPr>
            <a:cxnSpLocks/>
          </p:cNvCxnSpPr>
          <p:nvPr/>
        </p:nvCxnSpPr>
        <p:spPr>
          <a:xfrm>
            <a:off x="1818441" y="2971428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2A66DA-3E69-4EA0-9A17-680EC23C6C9B}"/>
              </a:ext>
            </a:extLst>
          </p:cNvPr>
          <p:cNvCxnSpPr>
            <a:cxnSpLocks/>
            <a:endCxn id="3" idx="7"/>
          </p:cNvCxnSpPr>
          <p:nvPr/>
        </p:nvCxnSpPr>
        <p:spPr>
          <a:xfrm flipH="1">
            <a:off x="1972803" y="3359800"/>
            <a:ext cx="285318" cy="1436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F9241DD-D6C2-4401-AA4E-E8FF9911FC3A}"/>
              </a:ext>
            </a:extLst>
          </p:cNvPr>
          <p:cNvCxnSpPr>
            <a:cxnSpLocks/>
            <a:endCxn id="37" idx="2"/>
          </p:cNvCxnSpPr>
          <p:nvPr/>
        </p:nvCxnSpPr>
        <p:spPr>
          <a:xfrm flipV="1">
            <a:off x="2561512" y="3914346"/>
            <a:ext cx="251334" cy="1445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6FBDAE2-E633-4536-B3E5-0272D4698DE8}"/>
              </a:ext>
            </a:extLst>
          </p:cNvPr>
          <p:cNvSpPr/>
          <p:nvPr/>
        </p:nvSpPr>
        <p:spPr>
          <a:xfrm>
            <a:off x="1898552" y="34909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C01D048-7C4D-4C9F-9849-3EF66F8B0BE5}"/>
              </a:ext>
            </a:extLst>
          </p:cNvPr>
          <p:cNvSpPr/>
          <p:nvPr/>
        </p:nvSpPr>
        <p:spPr>
          <a:xfrm>
            <a:off x="2083711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F799AAD-D17D-4686-85EA-E10B09540C8A}"/>
              </a:ext>
            </a:extLst>
          </p:cNvPr>
          <p:cNvSpPr/>
          <p:nvPr/>
        </p:nvSpPr>
        <p:spPr>
          <a:xfrm>
            <a:off x="2094447" y="389277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D82160-A325-4679-A222-7FCC13984A30}"/>
              </a:ext>
            </a:extLst>
          </p:cNvPr>
          <p:cNvSpPr/>
          <p:nvPr/>
        </p:nvSpPr>
        <p:spPr>
          <a:xfrm>
            <a:off x="2475394" y="3884230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30DA41C-E6B1-4D0C-9051-4A0ED0C841EA}"/>
              </a:ext>
            </a:extLst>
          </p:cNvPr>
          <p:cNvSpPr/>
          <p:nvPr/>
        </p:nvSpPr>
        <p:spPr>
          <a:xfrm>
            <a:off x="1568115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83AFD2-FEE9-4813-AB7E-A46F336B4847}"/>
              </a:ext>
            </a:extLst>
          </p:cNvPr>
          <p:cNvSpPr/>
          <p:nvPr/>
        </p:nvSpPr>
        <p:spPr>
          <a:xfrm>
            <a:off x="1933393" y="314318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73C814-5CC2-4333-9157-99D299463614}"/>
              </a:ext>
            </a:extLst>
          </p:cNvPr>
          <p:cNvCxnSpPr>
            <a:stCxn id="22" idx="0"/>
            <a:endCxn id="3" idx="0"/>
          </p:cNvCxnSpPr>
          <p:nvPr/>
        </p:nvCxnSpPr>
        <p:spPr>
          <a:xfrm flipH="1">
            <a:off x="1942047" y="3143185"/>
            <a:ext cx="34841" cy="3477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E18F05-2AD4-4923-8260-23F2C3E5336C}"/>
              </a:ext>
            </a:extLst>
          </p:cNvPr>
          <p:cNvCxnSpPr>
            <a:stCxn id="3" idx="5"/>
            <a:endCxn id="18" idx="1"/>
          </p:cNvCxnSpPr>
          <p:nvPr/>
        </p:nvCxnSpPr>
        <p:spPr>
          <a:xfrm>
            <a:off x="1972803" y="3563901"/>
            <a:ext cx="123647" cy="919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0325CA9-4BD7-4CB5-8809-112951EB08BF}"/>
              </a:ext>
            </a:extLst>
          </p:cNvPr>
          <p:cNvCxnSpPr>
            <a:stCxn id="18" idx="4"/>
            <a:endCxn id="19" idx="0"/>
          </p:cNvCxnSpPr>
          <p:nvPr/>
        </p:nvCxnSpPr>
        <p:spPr>
          <a:xfrm>
            <a:off x="2127206" y="3728816"/>
            <a:ext cx="10736" cy="163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A0EFB0E-BC42-40F0-9340-E2F9B3C531AA}"/>
              </a:ext>
            </a:extLst>
          </p:cNvPr>
          <p:cNvCxnSpPr>
            <a:cxnSpLocks/>
            <a:stCxn id="19" idx="6"/>
            <a:endCxn id="20" idx="2"/>
          </p:cNvCxnSpPr>
          <p:nvPr/>
        </p:nvCxnSpPr>
        <p:spPr>
          <a:xfrm flipV="1">
            <a:off x="2181437" y="3926959"/>
            <a:ext cx="293957" cy="85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B27B1F3-4676-4BCD-BDA9-B71B7569DB93}"/>
              </a:ext>
            </a:extLst>
          </p:cNvPr>
          <p:cNvCxnSpPr>
            <a:cxnSpLocks/>
          </p:cNvCxnSpPr>
          <p:nvPr/>
        </p:nvCxnSpPr>
        <p:spPr>
          <a:xfrm flipH="1">
            <a:off x="1625274" y="3542232"/>
            <a:ext cx="299681" cy="1398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13AD062-82CC-4BAE-93E3-F8D566A27508}"/>
              </a:ext>
            </a:extLst>
          </p:cNvPr>
          <p:cNvSpPr txBox="1"/>
          <p:nvPr/>
        </p:nvSpPr>
        <p:spPr>
          <a:xfrm>
            <a:off x="1694651" y="3302110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337C6F7-42B1-468D-8C65-850E085AF99B}"/>
              </a:ext>
            </a:extLst>
          </p:cNvPr>
          <p:cNvSpPr/>
          <p:nvPr/>
        </p:nvSpPr>
        <p:spPr>
          <a:xfrm>
            <a:off x="2216206" y="2900079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8D1BA41-6BDF-404C-85BB-9CAC7D13BA7F}"/>
              </a:ext>
            </a:extLst>
          </p:cNvPr>
          <p:cNvSpPr/>
          <p:nvPr/>
        </p:nvSpPr>
        <p:spPr>
          <a:xfrm>
            <a:off x="2259701" y="329946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B0050D2-5878-48D7-AC7F-354B3512A6AD}"/>
              </a:ext>
            </a:extLst>
          </p:cNvPr>
          <p:cNvSpPr/>
          <p:nvPr/>
        </p:nvSpPr>
        <p:spPr>
          <a:xfrm>
            <a:off x="2812846" y="387161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DDFA3D1-2A89-4A6B-B579-2FF85FE7979A}"/>
              </a:ext>
            </a:extLst>
          </p:cNvPr>
          <p:cNvSpPr/>
          <p:nvPr/>
        </p:nvSpPr>
        <p:spPr>
          <a:xfrm>
            <a:off x="2195535" y="424054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4934814-B82A-4742-A48C-51441532AF0F}"/>
              </a:ext>
            </a:extLst>
          </p:cNvPr>
          <p:cNvSpPr/>
          <p:nvPr/>
        </p:nvSpPr>
        <p:spPr>
          <a:xfrm>
            <a:off x="2533094" y="357818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91DD235-F823-43CE-B63D-2FB20D289E57}"/>
              </a:ext>
            </a:extLst>
          </p:cNvPr>
          <p:cNvSpPr/>
          <p:nvPr/>
        </p:nvSpPr>
        <p:spPr>
          <a:xfrm>
            <a:off x="1883578" y="406222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4894500-DAFF-405F-8D05-471833780D74}"/>
              </a:ext>
            </a:extLst>
          </p:cNvPr>
          <p:cNvSpPr/>
          <p:nvPr/>
        </p:nvSpPr>
        <p:spPr>
          <a:xfrm>
            <a:off x="1749308" y="291160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3B4F8C-15D9-45E4-8346-2C2EF26717C4}"/>
              </a:ext>
            </a:extLst>
          </p:cNvPr>
          <p:cNvSpPr/>
          <p:nvPr/>
        </p:nvSpPr>
        <p:spPr>
          <a:xfrm>
            <a:off x="1481125" y="393550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C543152-4C94-4CC1-BC33-7741E4E20949}"/>
              </a:ext>
            </a:extLst>
          </p:cNvPr>
          <p:cNvSpPr/>
          <p:nvPr/>
        </p:nvSpPr>
        <p:spPr>
          <a:xfrm>
            <a:off x="1289754" y="3317071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E29A3B3-737E-4AD7-B0D6-BD3FC4ED0ED9}"/>
              </a:ext>
            </a:extLst>
          </p:cNvPr>
          <p:cNvCxnSpPr>
            <a:cxnSpLocks/>
          </p:cNvCxnSpPr>
          <p:nvPr/>
        </p:nvCxnSpPr>
        <p:spPr>
          <a:xfrm flipH="1">
            <a:off x="2533094" y="3659667"/>
            <a:ext cx="31336" cy="2119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12BFEE8-9882-4FFD-8F4A-063ECA9E9736}"/>
              </a:ext>
            </a:extLst>
          </p:cNvPr>
          <p:cNvCxnSpPr>
            <a:cxnSpLocks/>
            <a:endCxn id="37" idx="2"/>
          </p:cNvCxnSpPr>
          <p:nvPr/>
        </p:nvCxnSpPr>
        <p:spPr>
          <a:xfrm flipV="1">
            <a:off x="2573386" y="3914346"/>
            <a:ext cx="239460" cy="722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B2E0737-5FFB-4829-B13A-1028236A09C2}"/>
              </a:ext>
            </a:extLst>
          </p:cNvPr>
          <p:cNvCxnSpPr>
            <a:cxnSpLocks/>
          </p:cNvCxnSpPr>
          <p:nvPr/>
        </p:nvCxnSpPr>
        <p:spPr>
          <a:xfrm flipH="1">
            <a:off x="1529738" y="3728816"/>
            <a:ext cx="61030" cy="21920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5AC5DA6-BA66-419E-8BF2-2BBE42D36100}"/>
              </a:ext>
            </a:extLst>
          </p:cNvPr>
          <p:cNvCxnSpPr>
            <a:cxnSpLocks/>
          </p:cNvCxnSpPr>
          <p:nvPr/>
        </p:nvCxnSpPr>
        <p:spPr>
          <a:xfrm flipV="1">
            <a:off x="1967180" y="3969687"/>
            <a:ext cx="133623" cy="10366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4AE2F2A-7A7D-478A-9F8E-B8CBFE9866D0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2162606" y="3980252"/>
            <a:ext cx="76424" cy="26029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4FEA7A25-3057-479C-8A44-FA5EE1593666}"/>
              </a:ext>
            </a:extLst>
          </p:cNvPr>
          <p:cNvSpPr/>
          <p:nvPr/>
        </p:nvSpPr>
        <p:spPr>
          <a:xfrm>
            <a:off x="1237829" y="289232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5D2FB5A-1585-464B-9601-400E59D85BE1}"/>
              </a:ext>
            </a:extLst>
          </p:cNvPr>
          <p:cNvSpPr/>
          <p:nvPr/>
        </p:nvSpPr>
        <p:spPr>
          <a:xfrm>
            <a:off x="1670321" y="260656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23136F1-7C43-4C52-B81E-61003466209B}"/>
              </a:ext>
            </a:extLst>
          </p:cNvPr>
          <p:cNvSpPr/>
          <p:nvPr/>
        </p:nvSpPr>
        <p:spPr>
          <a:xfrm>
            <a:off x="2489599" y="304879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A9CDD4C-70FA-4108-8C76-3915A13AD436}"/>
              </a:ext>
            </a:extLst>
          </p:cNvPr>
          <p:cNvSpPr/>
          <p:nvPr/>
        </p:nvSpPr>
        <p:spPr>
          <a:xfrm>
            <a:off x="2346691" y="2613229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382DD83-A148-476A-8755-E4C6949AD87F}"/>
              </a:ext>
            </a:extLst>
          </p:cNvPr>
          <p:cNvSpPr/>
          <p:nvPr/>
        </p:nvSpPr>
        <p:spPr>
          <a:xfrm>
            <a:off x="2899836" y="298624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C676F2F-D6C3-41AC-BCE5-02D2C42F62DB}"/>
              </a:ext>
            </a:extLst>
          </p:cNvPr>
          <p:cNvSpPr/>
          <p:nvPr/>
        </p:nvSpPr>
        <p:spPr>
          <a:xfrm>
            <a:off x="2954183" y="3379352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BF18CCC-2703-4128-AA42-476C60D36BB5}"/>
              </a:ext>
            </a:extLst>
          </p:cNvPr>
          <p:cNvSpPr/>
          <p:nvPr/>
        </p:nvSpPr>
        <p:spPr>
          <a:xfrm>
            <a:off x="1096014" y="3643358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02A11A-8617-4881-B47F-1EBE735B4F35}"/>
              </a:ext>
            </a:extLst>
          </p:cNvPr>
          <p:cNvSpPr/>
          <p:nvPr/>
        </p:nvSpPr>
        <p:spPr>
          <a:xfrm>
            <a:off x="924555" y="4028610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26E1A43-A678-42EE-9FF8-05EDAEA4004E}"/>
              </a:ext>
            </a:extLst>
          </p:cNvPr>
          <p:cNvSpPr/>
          <p:nvPr/>
        </p:nvSpPr>
        <p:spPr>
          <a:xfrm>
            <a:off x="1376744" y="425851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31E63F6-A327-4AE8-9A1E-00BB557FABBE}"/>
              </a:ext>
            </a:extLst>
          </p:cNvPr>
          <p:cNvSpPr/>
          <p:nvPr/>
        </p:nvSpPr>
        <p:spPr>
          <a:xfrm>
            <a:off x="2687179" y="417966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3CD3D31-A181-4663-8208-E6A6516108ED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3864463-6A16-448D-BA2B-D75D01C6A56E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296F95F-B78D-4D65-B861-9CC5F3DE6F01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18DA51F-23B7-4D1D-8EB2-2BBF64B64A1E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49E89CC-D049-4BAF-AD99-9BB55616F0D2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DE116BD-233D-4DD0-A749-932B0CBD5A93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57" name="Text Box 49">
            <a:extLst>
              <a:ext uri="{FF2B5EF4-FFF2-40B4-BE49-F238E27FC236}">
                <a16:creationId xmlns:a16="http://schemas.microsoft.com/office/drawing/2014/main" id="{0EFFC4EC-D7AA-4865-97FB-0C13E4AA0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157049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79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Dijkstra’s Idea:</a:t>
            </a:r>
            <a:r>
              <a:rPr lang="en-US" altLang="en-US" sz="1400" dirty="0"/>
              <a:t> start from the vertex s, gradually grow a tree T</a:t>
            </a:r>
            <a:r>
              <a:rPr lang="en-US" altLang="en-US" sz="1400" baseline="-25000" dirty="0"/>
              <a:t>s</a:t>
            </a:r>
            <a:r>
              <a:rPr lang="en-US" altLang="en-US" sz="1400" dirty="0"/>
              <a:t> rooted at s, by adding the vertex that currently “looks” the best.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DE49F7-AEFA-4A8F-B6C1-19DA3534B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524545"/>
            <a:ext cx="3654682" cy="93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status[1..n]: the status of vertices </a:t>
            </a:r>
          </a:p>
          <a:p>
            <a:pPr marL="0" indent="0">
              <a:buNone/>
            </a:pPr>
            <a:r>
              <a:rPr lang="en-US" altLang="en-US" sz="1400" dirty="0"/>
              <a:t>dad[1..n]: the parent of vertices</a:t>
            </a:r>
          </a:p>
          <a:p>
            <a:pPr marL="0" indent="0">
              <a:buNone/>
            </a:pPr>
            <a:r>
              <a:rPr lang="en-US" altLang="en-US" sz="1400" dirty="0" err="1"/>
              <a:t>dist</a:t>
            </a:r>
            <a:r>
              <a:rPr lang="en-US" altLang="en-US" sz="1400" dirty="0"/>
              <a:t>[1..n]: the distance of vertices to 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89B6765-A7FC-4889-9D27-6E6BEA4B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253" y="2083871"/>
            <a:ext cx="3236702" cy="4042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pick the fringe v of minimum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 </a:t>
            </a:r>
          </a:p>
          <a:p>
            <a:pPr marL="0" indent="0">
              <a:buNone/>
            </a:pPr>
            <a:r>
              <a:rPr lang="en-US" altLang="en-US" sz="1200" dirty="0"/>
              <a:t> 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C628CE-3333-4225-AD20-CEDF48A94F7E}"/>
              </a:ext>
            </a:extLst>
          </p:cNvPr>
          <p:cNvSpPr/>
          <p:nvPr/>
        </p:nvSpPr>
        <p:spPr>
          <a:xfrm>
            <a:off x="678036" y="2362913"/>
            <a:ext cx="2734654" cy="236718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B7508A-3517-49CC-94BC-3738AE9FD996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1355015" y="3379352"/>
            <a:ext cx="225839" cy="2765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D2A9E9-A227-4D2B-B7E6-9A12182748D8}"/>
              </a:ext>
            </a:extLst>
          </p:cNvPr>
          <p:cNvCxnSpPr>
            <a:cxnSpLocks/>
            <a:endCxn id="35" idx="7"/>
          </p:cNvCxnSpPr>
          <p:nvPr/>
        </p:nvCxnSpPr>
        <p:spPr>
          <a:xfrm flipH="1">
            <a:off x="2007644" y="2968763"/>
            <a:ext cx="226420" cy="1869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22BD53-65CC-4010-8DFF-71B452725447}"/>
              </a:ext>
            </a:extLst>
          </p:cNvPr>
          <p:cNvCxnSpPr>
            <a:cxnSpLocks/>
          </p:cNvCxnSpPr>
          <p:nvPr/>
        </p:nvCxnSpPr>
        <p:spPr>
          <a:xfrm>
            <a:off x="1827059" y="2988472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244CC6-C2F4-43D7-B94A-DF6079821FB2}"/>
              </a:ext>
            </a:extLst>
          </p:cNvPr>
          <p:cNvCxnSpPr>
            <a:cxnSpLocks/>
          </p:cNvCxnSpPr>
          <p:nvPr/>
        </p:nvCxnSpPr>
        <p:spPr>
          <a:xfrm>
            <a:off x="1818441" y="2971428"/>
            <a:ext cx="140590" cy="1888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574859D-6321-4513-889D-0A050409AEC6}"/>
              </a:ext>
            </a:extLst>
          </p:cNvPr>
          <p:cNvCxnSpPr>
            <a:cxnSpLocks/>
            <a:endCxn id="29" idx="7"/>
          </p:cNvCxnSpPr>
          <p:nvPr/>
        </p:nvCxnSpPr>
        <p:spPr>
          <a:xfrm flipH="1">
            <a:off x="1972803" y="3359800"/>
            <a:ext cx="285318" cy="1436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CA69480-89BA-451F-995D-79F0E0CBBEA0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61512" y="3914346"/>
            <a:ext cx="251334" cy="1445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43999420-0866-4F6F-9EEC-656853E7F3BC}"/>
              </a:ext>
            </a:extLst>
          </p:cNvPr>
          <p:cNvSpPr/>
          <p:nvPr/>
        </p:nvSpPr>
        <p:spPr>
          <a:xfrm>
            <a:off x="1898552" y="34909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A6ECD83-0AD2-4D80-ADF8-3E6B52E57709}"/>
              </a:ext>
            </a:extLst>
          </p:cNvPr>
          <p:cNvSpPr/>
          <p:nvPr/>
        </p:nvSpPr>
        <p:spPr>
          <a:xfrm>
            <a:off x="2083711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43852B-C659-47E8-97FF-448FEA576E0A}"/>
              </a:ext>
            </a:extLst>
          </p:cNvPr>
          <p:cNvSpPr/>
          <p:nvPr/>
        </p:nvSpPr>
        <p:spPr>
          <a:xfrm>
            <a:off x="2094447" y="389277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3FA3E3D-E7B8-4B31-A2B4-000BBFCC9AAC}"/>
              </a:ext>
            </a:extLst>
          </p:cNvPr>
          <p:cNvSpPr/>
          <p:nvPr/>
        </p:nvSpPr>
        <p:spPr>
          <a:xfrm>
            <a:off x="2475394" y="3884230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C52311-B01F-4329-AA95-0B844AA24B59}"/>
              </a:ext>
            </a:extLst>
          </p:cNvPr>
          <p:cNvSpPr/>
          <p:nvPr/>
        </p:nvSpPr>
        <p:spPr>
          <a:xfrm>
            <a:off x="1568115" y="3643358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70726EA-6B60-4C38-AC3A-0B0A6868B4F6}"/>
              </a:ext>
            </a:extLst>
          </p:cNvPr>
          <p:cNvSpPr/>
          <p:nvPr/>
        </p:nvSpPr>
        <p:spPr>
          <a:xfrm>
            <a:off x="1933393" y="3143185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98E821-B964-4019-A7F9-06A3681CB29E}"/>
              </a:ext>
            </a:extLst>
          </p:cNvPr>
          <p:cNvCxnSpPr>
            <a:stCxn id="35" idx="0"/>
            <a:endCxn id="29" idx="0"/>
          </p:cNvCxnSpPr>
          <p:nvPr/>
        </p:nvCxnSpPr>
        <p:spPr>
          <a:xfrm flipH="1">
            <a:off x="1942047" y="3143185"/>
            <a:ext cx="34841" cy="3477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F0CD22D-8F00-4DF3-9E5B-8528907F0B63}"/>
              </a:ext>
            </a:extLst>
          </p:cNvPr>
          <p:cNvCxnSpPr>
            <a:stCxn id="29" idx="5"/>
            <a:endCxn id="30" idx="1"/>
          </p:cNvCxnSpPr>
          <p:nvPr/>
        </p:nvCxnSpPr>
        <p:spPr>
          <a:xfrm>
            <a:off x="1972803" y="3563901"/>
            <a:ext cx="123647" cy="919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BAD513F-469A-4BA3-BA64-2DB6D6000422}"/>
              </a:ext>
            </a:extLst>
          </p:cNvPr>
          <p:cNvCxnSpPr>
            <a:stCxn id="30" idx="4"/>
            <a:endCxn id="31" idx="0"/>
          </p:cNvCxnSpPr>
          <p:nvPr/>
        </p:nvCxnSpPr>
        <p:spPr>
          <a:xfrm>
            <a:off x="2127206" y="3728816"/>
            <a:ext cx="10736" cy="163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E8C0F67-505A-433F-A888-AE7D0BCB16BB}"/>
              </a:ext>
            </a:extLst>
          </p:cNvPr>
          <p:cNvCxnSpPr>
            <a:cxnSpLocks/>
            <a:stCxn id="31" idx="6"/>
            <a:endCxn id="32" idx="2"/>
          </p:cNvCxnSpPr>
          <p:nvPr/>
        </p:nvCxnSpPr>
        <p:spPr>
          <a:xfrm flipV="1">
            <a:off x="2181437" y="3926959"/>
            <a:ext cx="293957" cy="85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9BD515-E234-40EF-A67C-D195082AA352}"/>
              </a:ext>
            </a:extLst>
          </p:cNvPr>
          <p:cNvCxnSpPr>
            <a:cxnSpLocks/>
          </p:cNvCxnSpPr>
          <p:nvPr/>
        </p:nvCxnSpPr>
        <p:spPr>
          <a:xfrm flipH="1">
            <a:off x="1625274" y="3542232"/>
            <a:ext cx="299681" cy="1398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85F9B49-1467-4371-A71E-58BC8A43D895}"/>
              </a:ext>
            </a:extLst>
          </p:cNvPr>
          <p:cNvSpPr txBox="1"/>
          <p:nvPr/>
        </p:nvSpPr>
        <p:spPr>
          <a:xfrm>
            <a:off x="1694651" y="3302110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218F62-FEE3-4FE9-9238-9938E0507CB1}"/>
              </a:ext>
            </a:extLst>
          </p:cNvPr>
          <p:cNvSpPr/>
          <p:nvPr/>
        </p:nvSpPr>
        <p:spPr>
          <a:xfrm>
            <a:off x="2216206" y="2900079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B9E78B2-C9B8-4866-9680-B32DBC3EBA48}"/>
              </a:ext>
            </a:extLst>
          </p:cNvPr>
          <p:cNvSpPr/>
          <p:nvPr/>
        </p:nvSpPr>
        <p:spPr>
          <a:xfrm>
            <a:off x="2259701" y="329946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4C31046-5CB6-4996-A958-094CFA7E3003}"/>
              </a:ext>
            </a:extLst>
          </p:cNvPr>
          <p:cNvSpPr/>
          <p:nvPr/>
        </p:nvSpPr>
        <p:spPr>
          <a:xfrm>
            <a:off x="2812846" y="3871617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14C3334-C4C5-465E-A932-A081F0EAB130}"/>
              </a:ext>
            </a:extLst>
          </p:cNvPr>
          <p:cNvSpPr/>
          <p:nvPr/>
        </p:nvSpPr>
        <p:spPr>
          <a:xfrm>
            <a:off x="2195535" y="424054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DCE7B90-E15C-4167-88EA-D634122338F5}"/>
              </a:ext>
            </a:extLst>
          </p:cNvPr>
          <p:cNvSpPr/>
          <p:nvPr/>
        </p:nvSpPr>
        <p:spPr>
          <a:xfrm>
            <a:off x="2533094" y="357818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E4A8746-606E-464F-B010-69735A801A6D}"/>
              </a:ext>
            </a:extLst>
          </p:cNvPr>
          <p:cNvSpPr/>
          <p:nvPr/>
        </p:nvSpPr>
        <p:spPr>
          <a:xfrm>
            <a:off x="1883578" y="406222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06EB5A4-EF22-4DE2-9FE9-96FC7831ADB8}"/>
              </a:ext>
            </a:extLst>
          </p:cNvPr>
          <p:cNvSpPr/>
          <p:nvPr/>
        </p:nvSpPr>
        <p:spPr>
          <a:xfrm>
            <a:off x="1749308" y="2911608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D422942-CA43-49A8-BB6D-F62FE920D6D0}"/>
              </a:ext>
            </a:extLst>
          </p:cNvPr>
          <p:cNvSpPr/>
          <p:nvPr/>
        </p:nvSpPr>
        <p:spPr>
          <a:xfrm>
            <a:off x="1481125" y="3935504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4D98BE2-2B43-4514-AFF8-D731BBFB48F6}"/>
              </a:ext>
            </a:extLst>
          </p:cNvPr>
          <p:cNvSpPr/>
          <p:nvPr/>
        </p:nvSpPr>
        <p:spPr>
          <a:xfrm>
            <a:off x="1289754" y="3317071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A46694-293C-4C75-B606-FF7BA347481A}"/>
              </a:ext>
            </a:extLst>
          </p:cNvPr>
          <p:cNvCxnSpPr>
            <a:cxnSpLocks/>
          </p:cNvCxnSpPr>
          <p:nvPr/>
        </p:nvCxnSpPr>
        <p:spPr>
          <a:xfrm flipH="1">
            <a:off x="2533094" y="3659667"/>
            <a:ext cx="31336" cy="2119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9A52B51-1916-46C3-9E3E-2D88D61AE161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2573386" y="3914346"/>
            <a:ext cx="239460" cy="722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690E405-CD07-4331-A577-FAFF6B805EEF}"/>
              </a:ext>
            </a:extLst>
          </p:cNvPr>
          <p:cNvCxnSpPr>
            <a:cxnSpLocks/>
          </p:cNvCxnSpPr>
          <p:nvPr/>
        </p:nvCxnSpPr>
        <p:spPr>
          <a:xfrm flipH="1">
            <a:off x="1529738" y="3728816"/>
            <a:ext cx="61030" cy="21920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E9A0979-E08E-4855-9B5A-C9EEDB31E174}"/>
              </a:ext>
            </a:extLst>
          </p:cNvPr>
          <p:cNvCxnSpPr>
            <a:cxnSpLocks/>
          </p:cNvCxnSpPr>
          <p:nvPr/>
        </p:nvCxnSpPr>
        <p:spPr>
          <a:xfrm flipV="1">
            <a:off x="1967180" y="3969687"/>
            <a:ext cx="133623" cy="10366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FF78498-9818-47E2-8C3B-9BED1D985E0D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2162606" y="3980252"/>
            <a:ext cx="76424" cy="26029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155B680F-F65C-4650-B26C-C1B777DEF3E4}"/>
              </a:ext>
            </a:extLst>
          </p:cNvPr>
          <p:cNvSpPr/>
          <p:nvPr/>
        </p:nvSpPr>
        <p:spPr>
          <a:xfrm>
            <a:off x="1237829" y="289232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336212F-2355-47D5-BA4A-0E3A22A70F04}"/>
              </a:ext>
            </a:extLst>
          </p:cNvPr>
          <p:cNvSpPr/>
          <p:nvPr/>
        </p:nvSpPr>
        <p:spPr>
          <a:xfrm>
            <a:off x="1670321" y="2606564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DEA8E9E-59AC-4CBC-9CEC-A6117CD59697}"/>
              </a:ext>
            </a:extLst>
          </p:cNvPr>
          <p:cNvSpPr/>
          <p:nvPr/>
        </p:nvSpPr>
        <p:spPr>
          <a:xfrm>
            <a:off x="2489599" y="304879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F841304-CFEC-425D-98B1-7BBBC3396053}"/>
              </a:ext>
            </a:extLst>
          </p:cNvPr>
          <p:cNvSpPr/>
          <p:nvPr/>
        </p:nvSpPr>
        <p:spPr>
          <a:xfrm>
            <a:off x="2346691" y="2613229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2657731-85E3-47CD-A570-5B92714146CE}"/>
              </a:ext>
            </a:extLst>
          </p:cNvPr>
          <p:cNvSpPr/>
          <p:nvPr/>
        </p:nvSpPr>
        <p:spPr>
          <a:xfrm>
            <a:off x="2899836" y="2986241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A817701-E0A1-4017-B194-27E984A90A3B}"/>
              </a:ext>
            </a:extLst>
          </p:cNvPr>
          <p:cNvSpPr/>
          <p:nvPr/>
        </p:nvSpPr>
        <p:spPr>
          <a:xfrm>
            <a:off x="2954183" y="3379352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0D3FB07-5D35-40A9-9479-9F3D64D8FEAD}"/>
              </a:ext>
            </a:extLst>
          </p:cNvPr>
          <p:cNvSpPr/>
          <p:nvPr/>
        </p:nvSpPr>
        <p:spPr>
          <a:xfrm>
            <a:off x="1096014" y="3643358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EF9428F-0ABA-4CFF-9AFF-E80C90AC2FA3}"/>
              </a:ext>
            </a:extLst>
          </p:cNvPr>
          <p:cNvSpPr/>
          <p:nvPr/>
        </p:nvSpPr>
        <p:spPr>
          <a:xfrm>
            <a:off x="924555" y="4028610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E4218F8-69B0-4A4E-A287-78F3D6F0AB2C}"/>
              </a:ext>
            </a:extLst>
          </p:cNvPr>
          <p:cNvSpPr/>
          <p:nvPr/>
        </p:nvSpPr>
        <p:spPr>
          <a:xfrm>
            <a:off x="1376744" y="425851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53AD593-DF42-4B76-B195-461D94A5DFF6}"/>
              </a:ext>
            </a:extLst>
          </p:cNvPr>
          <p:cNvSpPr/>
          <p:nvPr/>
        </p:nvSpPr>
        <p:spPr>
          <a:xfrm>
            <a:off x="2687179" y="4179667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F4C2F7A-A4D7-4748-AE95-24C6563498AB}"/>
              </a:ext>
            </a:extLst>
          </p:cNvPr>
          <p:cNvSpPr/>
          <p:nvPr/>
        </p:nvSpPr>
        <p:spPr>
          <a:xfrm>
            <a:off x="683222" y="5041863"/>
            <a:ext cx="86990" cy="8545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64E57D-A49A-4AC9-9972-D53C1B10BEBF}"/>
              </a:ext>
            </a:extLst>
          </p:cNvPr>
          <p:cNvSpPr/>
          <p:nvPr/>
        </p:nvSpPr>
        <p:spPr>
          <a:xfrm>
            <a:off x="1733675" y="5041863"/>
            <a:ext cx="86990" cy="8545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91DE845-B471-4541-8A35-1BA5DD37FA15}"/>
              </a:ext>
            </a:extLst>
          </p:cNvPr>
          <p:cNvSpPr/>
          <p:nvPr/>
        </p:nvSpPr>
        <p:spPr>
          <a:xfrm>
            <a:off x="2737247" y="5041863"/>
            <a:ext cx="86990" cy="8545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45CAC6-1897-4496-A339-974EDB383EB7}"/>
              </a:ext>
            </a:extLst>
          </p:cNvPr>
          <p:cNvSpPr txBox="1"/>
          <p:nvPr/>
        </p:nvSpPr>
        <p:spPr>
          <a:xfrm>
            <a:off x="823140" y="4936318"/>
            <a:ext cx="63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in-tree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0FA5B24-FA98-416C-8C48-704663295B73}"/>
              </a:ext>
            </a:extLst>
          </p:cNvPr>
          <p:cNvSpPr txBox="1"/>
          <p:nvPr/>
        </p:nvSpPr>
        <p:spPr>
          <a:xfrm>
            <a:off x="1897354" y="4932789"/>
            <a:ext cx="57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fringe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5F27A5-2139-45CB-A6DA-E7C9A3FD5C93}"/>
              </a:ext>
            </a:extLst>
          </p:cNvPr>
          <p:cNvSpPr txBox="1"/>
          <p:nvPr/>
        </p:nvSpPr>
        <p:spPr>
          <a:xfrm>
            <a:off x="2856341" y="49472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unseen</a:t>
            </a:r>
          </a:p>
        </p:txBody>
      </p:sp>
      <p:sp>
        <p:nvSpPr>
          <p:cNvPr id="72" name="Text Box 49">
            <a:extLst>
              <a:ext uri="{FF2B5EF4-FFF2-40B4-BE49-F238E27FC236}">
                <a16:creationId xmlns:a16="http://schemas.microsoft.com/office/drawing/2014/main" id="{B8267A1A-F711-4AEE-8678-9DEC313DF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</p:spTree>
    <p:extLst>
      <p:ext uri="{BB962C8B-B14F-4D97-AF65-F5344CB8AC3E}">
        <p14:creationId xmlns:p14="http://schemas.microsoft.com/office/powerpoint/2010/main" val="29362526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6732</TotalTime>
  <Words>1368</Words>
  <Application>Microsoft Office PowerPoint</Application>
  <PresentationFormat>On-screen Show (4:3)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655</cp:revision>
  <cp:lastPrinted>2001-01-16T17:12:14Z</cp:lastPrinted>
  <dcterms:created xsi:type="dcterms:W3CDTF">1999-07-13T19:55:20Z</dcterms:created>
  <dcterms:modified xsi:type="dcterms:W3CDTF">2025-02-28T19:14:52Z</dcterms:modified>
</cp:coreProperties>
</file>