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472" r:id="rId2"/>
    <p:sldId id="1073" r:id="rId3"/>
    <p:sldId id="363" r:id="rId4"/>
    <p:sldId id="345" r:id="rId5"/>
    <p:sldId id="343" r:id="rId6"/>
    <p:sldId id="346" r:id="rId7"/>
    <p:sldId id="347" r:id="rId8"/>
    <p:sldId id="348" r:id="rId9"/>
    <p:sldId id="349" r:id="rId10"/>
    <p:sldId id="350" r:id="rId11"/>
    <p:sldId id="353" r:id="rId12"/>
    <p:sldId id="351" r:id="rId13"/>
    <p:sldId id="352" r:id="rId14"/>
    <p:sldId id="354" r:id="rId15"/>
    <p:sldId id="355" r:id="rId16"/>
    <p:sldId id="356" r:id="rId17"/>
    <p:sldId id="357" r:id="rId18"/>
    <p:sldId id="1077" r:id="rId19"/>
    <p:sldId id="1080" r:id="rId20"/>
    <p:sldId id="1079" r:id="rId21"/>
    <p:sldId id="1081" r:id="rId22"/>
    <p:sldId id="1074" r:id="rId23"/>
    <p:sldId id="1082" r:id="rId2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33CC33"/>
    <a:srgbClr val="FF3300"/>
    <a:srgbClr val="FF0000"/>
    <a:srgbClr val="FFCCFF"/>
    <a:srgbClr val="DDDDDD"/>
    <a:srgbClr val="DE3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42" autoAdjust="0"/>
    <p:restoredTop sz="91657" autoAdjust="0"/>
  </p:normalViewPr>
  <p:slideViewPr>
    <p:cSldViewPr snapToGrid="0">
      <p:cViewPr varScale="1">
        <p:scale>
          <a:sx n="108" d="100"/>
          <a:sy n="108" d="100"/>
        </p:scale>
        <p:origin x="84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42091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13: Time complexity of BFS, midterm review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Graph Representations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129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The</a:t>
            </a:r>
            <a:r>
              <a:rPr lang="en-US" altLang="en-US" sz="2400" dirty="0">
                <a:solidFill>
                  <a:srgbClr val="FF0000"/>
                </a:solidFill>
              </a:rPr>
              <a:t> adjacency matrix </a:t>
            </a:r>
            <a:r>
              <a:rPr lang="en-US" altLang="en-US" sz="2400" dirty="0"/>
              <a:t>of a graph has value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1 if vertices </a:t>
            </a:r>
            <a:r>
              <a:rPr lang="en-US" altLang="en-US" sz="2400" dirty="0" err="1"/>
              <a:t>i</a:t>
            </a:r>
            <a:r>
              <a:rPr lang="en-US" altLang="en-US" sz="2400" dirty="0"/>
              <a:t> and j share an edge; 0 otherwise. For a weighted graph,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</a:t>
            </a:r>
            <a:r>
              <a:rPr lang="en-US" altLang="en-US" sz="2400" dirty="0" err="1"/>
              <a:t>w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, the weight of the edge.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D71D902-5074-456D-B291-BC382F7D0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7194" y="6154782"/>
            <a:ext cx="5449234" cy="6427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For graphs with n nodes and m edges, adjacency matrices take </a:t>
            </a:r>
            <a:r>
              <a:rPr lang="el-GR" altLang="en-US" sz="1600" dirty="0">
                <a:cs typeface="Arial" panose="020B0604020202020204" pitchFamily="34" charset="0"/>
              </a:rPr>
              <a:t>Θ</a:t>
            </a:r>
            <a:r>
              <a:rPr lang="en-US" altLang="en-US" sz="1600" dirty="0"/>
              <a:t>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 space and adjacency list takes </a:t>
            </a:r>
            <a:r>
              <a:rPr lang="el-GR" altLang="en-US" sz="1600" dirty="0">
                <a:cs typeface="Arial" panose="020B0604020202020204" pitchFamily="34" charset="0"/>
              </a:rPr>
              <a:t>Θ</a:t>
            </a:r>
            <a:r>
              <a:rPr lang="en-US" altLang="en-US" sz="1600" dirty="0"/>
              <a:t>(m) space. </a:t>
            </a:r>
          </a:p>
          <a:p>
            <a:pPr marL="0" indent="0">
              <a:buNone/>
            </a:pPr>
            <a:endParaRPr lang="en-US" altLang="en-US" sz="1600" kern="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1173D77E-298E-4E42-A5C3-F3290E125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8098496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Graphs can be given by adjacency matrix or adjacency list. 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3FE75F6-32BD-4B1C-B087-F3113448A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2795425"/>
            <a:ext cx="7548646" cy="129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The </a:t>
            </a:r>
            <a:r>
              <a:rPr lang="en-US" altLang="en-US" sz="2400" dirty="0">
                <a:solidFill>
                  <a:srgbClr val="FF0000"/>
                </a:solidFill>
              </a:rPr>
              <a:t>adjacency list </a:t>
            </a:r>
            <a:r>
              <a:rPr lang="en-US" altLang="en-US" sz="2400" dirty="0"/>
              <a:t>of a graph G = (V,E) is an array Adj[1..|V|] of lists, where Adj[v] is a list of all vertices adjacent to vertex v.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30BE381-9728-4166-988F-7C35EBCF0BCD}"/>
              </a:ext>
            </a:extLst>
          </p:cNvPr>
          <p:cNvGrpSpPr/>
          <p:nvPr/>
        </p:nvGrpSpPr>
        <p:grpSpPr>
          <a:xfrm>
            <a:off x="1015524" y="4368302"/>
            <a:ext cx="1228971" cy="1520526"/>
            <a:chOff x="1391539" y="4483060"/>
            <a:chExt cx="1228971" cy="1520526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31DE222-B980-443F-89C0-3728BE443B46}"/>
                </a:ext>
              </a:extLst>
            </p:cNvPr>
            <p:cNvSpPr/>
            <p:nvPr/>
          </p:nvSpPr>
          <p:spPr>
            <a:xfrm>
              <a:off x="1905712" y="4483060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4945120-9D79-4F15-AA3D-62FEA845B37A}"/>
                </a:ext>
              </a:extLst>
            </p:cNvPr>
            <p:cNvSpPr/>
            <p:nvPr/>
          </p:nvSpPr>
          <p:spPr>
            <a:xfrm>
              <a:off x="2423957" y="581340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9CBFFE5-4C51-4000-B760-95430EB7F04E}"/>
                </a:ext>
              </a:extLst>
            </p:cNvPr>
            <p:cNvSpPr/>
            <p:nvPr/>
          </p:nvSpPr>
          <p:spPr>
            <a:xfrm>
              <a:off x="2421109" y="5011226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205F005-714F-4CEC-ABED-878748522260}"/>
                </a:ext>
              </a:extLst>
            </p:cNvPr>
            <p:cNvSpPr/>
            <p:nvPr/>
          </p:nvSpPr>
          <p:spPr>
            <a:xfrm>
              <a:off x="1391539" y="5815578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DBF8842-3BF3-4C2C-A872-2A08663C054E}"/>
                </a:ext>
              </a:extLst>
            </p:cNvPr>
            <p:cNvSpPr/>
            <p:nvPr/>
          </p:nvSpPr>
          <p:spPr>
            <a:xfrm>
              <a:off x="1391539" y="501225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2</a:t>
              </a:r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56D24133-033B-49BE-B912-CF5665E450ED}"/>
                </a:ext>
              </a:extLst>
            </p:cNvPr>
            <p:cNvCxnSpPr>
              <a:stCxn id="2" idx="3"/>
              <a:endCxn id="19" idx="7"/>
            </p:cNvCxnSpPr>
            <p:nvPr/>
          </p:nvCxnSpPr>
          <p:spPr>
            <a:xfrm flipH="1">
              <a:off x="1559307" y="4643535"/>
              <a:ext cx="375190" cy="3962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71A74AC-17FF-4073-A7E7-25056C917536}"/>
                </a:ext>
              </a:extLst>
            </p:cNvPr>
            <p:cNvCxnSpPr>
              <a:stCxn id="19" idx="6"/>
              <a:endCxn id="17" idx="2"/>
            </p:cNvCxnSpPr>
            <p:nvPr/>
          </p:nvCxnSpPr>
          <p:spPr>
            <a:xfrm flipV="1">
              <a:off x="1588092" y="5105230"/>
              <a:ext cx="833017" cy="10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0F370FB-8CFE-4A95-ABE2-369859A4F9E0}"/>
                </a:ext>
              </a:extLst>
            </p:cNvPr>
            <p:cNvCxnSpPr>
              <a:stCxn id="17" idx="4"/>
              <a:endCxn id="15" idx="0"/>
            </p:cNvCxnSpPr>
            <p:nvPr/>
          </p:nvCxnSpPr>
          <p:spPr>
            <a:xfrm>
              <a:off x="2519386" y="5199234"/>
              <a:ext cx="2848" cy="6141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A2C85CE-969D-4E80-8C4F-154995875906}"/>
                </a:ext>
              </a:extLst>
            </p:cNvPr>
            <p:cNvCxnSpPr>
              <a:stCxn id="18" idx="6"/>
              <a:endCxn id="15" idx="2"/>
            </p:cNvCxnSpPr>
            <p:nvPr/>
          </p:nvCxnSpPr>
          <p:spPr>
            <a:xfrm flipV="1">
              <a:off x="1588092" y="5907408"/>
              <a:ext cx="835865" cy="217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26D4C32-96E9-4C31-A06A-98A27CAA89B7}"/>
                </a:ext>
              </a:extLst>
            </p:cNvPr>
            <p:cNvCxnSpPr>
              <a:stCxn id="19" idx="5"/>
              <a:endCxn id="15" idx="1"/>
            </p:cNvCxnSpPr>
            <p:nvPr/>
          </p:nvCxnSpPr>
          <p:spPr>
            <a:xfrm>
              <a:off x="1559307" y="5172729"/>
              <a:ext cx="893435" cy="6682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E18D67DA-B851-4A5F-9644-1EA94C2DD320}"/>
              </a:ext>
            </a:extLst>
          </p:cNvPr>
          <p:cNvGraphicFramePr>
            <a:graphicFrameLocks noGrp="1"/>
          </p:cNvGraphicFramePr>
          <p:nvPr/>
        </p:nvGraphicFramePr>
        <p:xfrm>
          <a:off x="3509869" y="4651078"/>
          <a:ext cx="1450412" cy="129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012">
                  <a:extLst>
                    <a:ext uri="{9D8B030D-6E8A-4147-A177-3AD203B41FA5}">
                      <a16:colId xmlns:a16="http://schemas.microsoft.com/office/drawing/2014/main" val="231090410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289493592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807717063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3346178016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643625048"/>
                    </a:ext>
                  </a:extLst>
                </a:gridCol>
              </a:tblGrid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051751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699237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78842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9064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25351"/>
                  </a:ext>
                </a:extLst>
              </a:tr>
            </a:tbl>
          </a:graphicData>
        </a:graphic>
      </p:graphicFrame>
      <p:sp>
        <p:nvSpPr>
          <p:cNvPr id="27" name="Left Bracket 26">
            <a:extLst>
              <a:ext uri="{FF2B5EF4-FFF2-40B4-BE49-F238E27FC236}">
                <a16:creationId xmlns:a16="http://schemas.microsoft.com/office/drawing/2014/main" id="{2C9F2D4D-8D28-4D5E-953D-3380C8BBE138}"/>
              </a:ext>
            </a:extLst>
          </p:cNvPr>
          <p:cNvSpPr/>
          <p:nvPr/>
        </p:nvSpPr>
        <p:spPr>
          <a:xfrm>
            <a:off x="3482303" y="4716686"/>
            <a:ext cx="68416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Left Bracket 29">
            <a:extLst>
              <a:ext uri="{FF2B5EF4-FFF2-40B4-BE49-F238E27FC236}">
                <a16:creationId xmlns:a16="http://schemas.microsoft.com/office/drawing/2014/main" id="{FB471DA1-8A5C-4E2C-B17E-CDDF64FFB3E1}"/>
              </a:ext>
            </a:extLst>
          </p:cNvPr>
          <p:cNvSpPr/>
          <p:nvPr/>
        </p:nvSpPr>
        <p:spPr>
          <a:xfrm flipH="1">
            <a:off x="4907793" y="4720170"/>
            <a:ext cx="80053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B35E6C95-E056-4FAD-BB67-1F4560F2C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7194" y="5144889"/>
            <a:ext cx="478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 =</a:t>
            </a:r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9CD39017-F47F-4458-99DC-B66320C7BF49}"/>
              </a:ext>
            </a:extLst>
          </p:cNvPr>
          <p:cNvGraphicFramePr>
            <a:graphicFrameLocks noGrp="1"/>
          </p:cNvGraphicFramePr>
          <p:nvPr/>
        </p:nvGraphicFramePr>
        <p:xfrm>
          <a:off x="5911105" y="4564107"/>
          <a:ext cx="257887" cy="1476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887">
                  <a:extLst>
                    <a:ext uri="{9D8B030D-6E8A-4147-A177-3AD203B41FA5}">
                      <a16:colId xmlns:a16="http://schemas.microsoft.com/office/drawing/2014/main" val="3705144097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416237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76736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89625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33644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064385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182E9863-3F79-41BA-9FB1-BCE9B5C6267B}"/>
              </a:ext>
            </a:extLst>
          </p:cNvPr>
          <p:cNvGraphicFramePr>
            <a:graphicFrameLocks noGrp="1"/>
          </p:cNvGraphicFramePr>
          <p:nvPr/>
        </p:nvGraphicFramePr>
        <p:xfrm>
          <a:off x="6395213" y="459021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8F1261-700C-4C55-9A5C-C5148E80A0D9}"/>
              </a:ext>
            </a:extLst>
          </p:cNvPr>
          <p:cNvCxnSpPr>
            <a:cxnSpLocks/>
          </p:cNvCxnSpPr>
          <p:nvPr/>
        </p:nvCxnSpPr>
        <p:spPr>
          <a:xfrm>
            <a:off x="6028969" y="470451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19D3963-9848-49E5-AC42-0D2F83803DA9}"/>
              </a:ext>
            </a:extLst>
          </p:cNvPr>
          <p:cNvGraphicFramePr>
            <a:graphicFrameLocks noGrp="1"/>
          </p:cNvGraphicFramePr>
          <p:nvPr/>
        </p:nvGraphicFramePr>
        <p:xfrm>
          <a:off x="6395213" y="548825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BAFC4AF-A64C-4F3A-A334-856BDDF801CC}"/>
              </a:ext>
            </a:extLst>
          </p:cNvPr>
          <p:cNvCxnSpPr>
            <a:cxnSpLocks/>
          </p:cNvCxnSpPr>
          <p:nvPr/>
        </p:nvCxnSpPr>
        <p:spPr>
          <a:xfrm>
            <a:off x="6028969" y="560255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CED0B1A3-28A3-4920-952A-0C12DE9E0275}"/>
              </a:ext>
            </a:extLst>
          </p:cNvPr>
          <p:cNvGraphicFramePr>
            <a:graphicFrameLocks noGrp="1"/>
          </p:cNvGraphicFramePr>
          <p:nvPr/>
        </p:nvGraphicFramePr>
        <p:xfrm>
          <a:off x="6386667" y="489027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49E67C1-A89B-4182-8392-C24844F4DD5C}"/>
              </a:ext>
            </a:extLst>
          </p:cNvPr>
          <p:cNvCxnSpPr>
            <a:cxnSpLocks/>
          </p:cNvCxnSpPr>
          <p:nvPr/>
        </p:nvCxnSpPr>
        <p:spPr>
          <a:xfrm>
            <a:off x="6020423" y="5004579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A486D989-6DFC-4B80-A758-B66E9C9B0D71}"/>
              </a:ext>
            </a:extLst>
          </p:cNvPr>
          <p:cNvGraphicFramePr>
            <a:graphicFrameLocks noGrp="1"/>
          </p:cNvGraphicFramePr>
          <p:nvPr/>
        </p:nvGraphicFramePr>
        <p:xfrm>
          <a:off x="7036909" y="489541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488995C-4EFB-4832-BA8F-E8448D8E0A91}"/>
              </a:ext>
            </a:extLst>
          </p:cNvPr>
          <p:cNvCxnSpPr>
            <a:cxnSpLocks/>
          </p:cNvCxnSpPr>
          <p:nvPr/>
        </p:nvCxnSpPr>
        <p:spPr>
          <a:xfrm>
            <a:off x="6670665" y="500971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A9FF4128-6BDD-4F22-A9E7-89C797691C06}"/>
              </a:ext>
            </a:extLst>
          </p:cNvPr>
          <p:cNvGraphicFramePr>
            <a:graphicFrameLocks noGrp="1"/>
          </p:cNvGraphicFramePr>
          <p:nvPr/>
        </p:nvGraphicFramePr>
        <p:xfrm>
          <a:off x="7707801" y="489541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01FFA66-E854-4603-9289-19D824CF6474}"/>
              </a:ext>
            </a:extLst>
          </p:cNvPr>
          <p:cNvCxnSpPr>
            <a:cxnSpLocks/>
          </p:cNvCxnSpPr>
          <p:nvPr/>
        </p:nvCxnSpPr>
        <p:spPr>
          <a:xfrm>
            <a:off x="7341557" y="500971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D5E3625D-63E1-4318-A611-2E70564EB55F}"/>
              </a:ext>
            </a:extLst>
          </p:cNvPr>
          <p:cNvGraphicFramePr>
            <a:graphicFrameLocks noGrp="1"/>
          </p:cNvGraphicFramePr>
          <p:nvPr/>
        </p:nvGraphicFramePr>
        <p:xfrm>
          <a:off x="6390782" y="5786780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800925D-1AAC-46DF-B0AC-77D446481CEF}"/>
              </a:ext>
            </a:extLst>
          </p:cNvPr>
          <p:cNvCxnSpPr>
            <a:cxnSpLocks/>
          </p:cNvCxnSpPr>
          <p:nvPr/>
        </p:nvCxnSpPr>
        <p:spPr>
          <a:xfrm>
            <a:off x="6024538" y="5901080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826AA0D8-1820-4ADA-9C69-BF127DEB0306}"/>
              </a:ext>
            </a:extLst>
          </p:cNvPr>
          <p:cNvGraphicFramePr>
            <a:graphicFrameLocks noGrp="1"/>
          </p:cNvGraphicFramePr>
          <p:nvPr/>
        </p:nvGraphicFramePr>
        <p:xfrm>
          <a:off x="7041024" y="579191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64E904B-5331-420D-8229-BD35F9EF2A6F}"/>
              </a:ext>
            </a:extLst>
          </p:cNvPr>
          <p:cNvCxnSpPr>
            <a:cxnSpLocks/>
          </p:cNvCxnSpPr>
          <p:nvPr/>
        </p:nvCxnSpPr>
        <p:spPr>
          <a:xfrm>
            <a:off x="6674780" y="5906212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2847C3EC-393A-4BA3-8171-3AB294FFC4C6}"/>
              </a:ext>
            </a:extLst>
          </p:cNvPr>
          <p:cNvGraphicFramePr>
            <a:graphicFrameLocks noGrp="1"/>
          </p:cNvGraphicFramePr>
          <p:nvPr/>
        </p:nvGraphicFramePr>
        <p:xfrm>
          <a:off x="7711916" y="579191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2D84241-0B29-47E1-A6D5-3E49728E6A2B}"/>
              </a:ext>
            </a:extLst>
          </p:cNvPr>
          <p:cNvCxnSpPr>
            <a:cxnSpLocks/>
          </p:cNvCxnSpPr>
          <p:nvPr/>
        </p:nvCxnSpPr>
        <p:spPr>
          <a:xfrm>
            <a:off x="7345672" y="5906212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8CD7D340-5B67-474C-B666-1D0E2FD2C137}"/>
              </a:ext>
            </a:extLst>
          </p:cNvPr>
          <p:cNvGraphicFramePr>
            <a:graphicFrameLocks noGrp="1"/>
          </p:cNvGraphicFramePr>
          <p:nvPr/>
        </p:nvGraphicFramePr>
        <p:xfrm>
          <a:off x="6386667" y="51779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D1F2093-D8B7-4496-B2D6-0FB9F9D77AE8}"/>
              </a:ext>
            </a:extLst>
          </p:cNvPr>
          <p:cNvCxnSpPr>
            <a:cxnSpLocks/>
          </p:cNvCxnSpPr>
          <p:nvPr/>
        </p:nvCxnSpPr>
        <p:spPr>
          <a:xfrm>
            <a:off x="6020423" y="529223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B726CC84-14BC-4C86-9F3F-70B39C99DBA8}"/>
              </a:ext>
            </a:extLst>
          </p:cNvPr>
          <p:cNvGraphicFramePr>
            <a:graphicFrameLocks noGrp="1"/>
          </p:cNvGraphicFramePr>
          <p:nvPr/>
        </p:nvGraphicFramePr>
        <p:xfrm>
          <a:off x="7036909" y="518306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7043001-105F-4FB6-A57A-4C5DEDB753EA}"/>
              </a:ext>
            </a:extLst>
          </p:cNvPr>
          <p:cNvCxnSpPr>
            <a:cxnSpLocks/>
          </p:cNvCxnSpPr>
          <p:nvPr/>
        </p:nvCxnSpPr>
        <p:spPr>
          <a:xfrm>
            <a:off x="6670665" y="5297363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94D78313-5EA1-4E0E-B8AD-47924A559E3F}"/>
              </a:ext>
            </a:extLst>
          </p:cNvPr>
          <p:cNvGraphicFramePr>
            <a:graphicFrameLocks noGrp="1"/>
          </p:cNvGraphicFramePr>
          <p:nvPr/>
        </p:nvGraphicFramePr>
        <p:xfrm>
          <a:off x="5686716" y="4589716"/>
          <a:ext cx="208280" cy="1476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210265992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69599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173084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311082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566749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105267"/>
                  </a:ext>
                </a:extLst>
              </a:tr>
            </a:tbl>
          </a:graphicData>
        </a:graphic>
      </p:graphicFrame>
      <p:sp>
        <p:nvSpPr>
          <p:cNvPr id="61" name="Text Box 49">
            <a:extLst>
              <a:ext uri="{FF2B5EF4-FFF2-40B4-BE49-F238E27FC236}">
                <a16:creationId xmlns:a16="http://schemas.microsoft.com/office/drawing/2014/main" id="{CC59BBCF-8ABA-4CDC-8F07-59672BE42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9869" y="4141620"/>
            <a:ext cx="15424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matrix</a:t>
            </a:r>
          </a:p>
        </p:txBody>
      </p:sp>
      <p:sp>
        <p:nvSpPr>
          <p:cNvPr id="62" name="Text Box 49">
            <a:extLst>
              <a:ext uri="{FF2B5EF4-FFF2-40B4-BE49-F238E27FC236}">
                <a16:creationId xmlns:a16="http://schemas.microsoft.com/office/drawing/2014/main" id="{EF889D41-F85D-4551-BEA1-55CF88293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1703" y="4157040"/>
            <a:ext cx="12668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list</a:t>
            </a:r>
          </a:p>
        </p:txBody>
      </p:sp>
      <p:sp>
        <p:nvSpPr>
          <p:cNvPr id="57" name="Rectangle 3">
            <a:extLst>
              <a:ext uri="{FF2B5EF4-FFF2-40B4-BE49-F238E27FC236}">
                <a16:creationId xmlns:a16="http://schemas.microsoft.com/office/drawing/2014/main" id="{F2AC6A72-8B9C-426F-B1FE-A9CC40121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653" y="4010497"/>
            <a:ext cx="3103682" cy="19881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Check if [v, w] is an edge:</a:t>
            </a:r>
          </a:p>
          <a:p>
            <a:pPr marL="0" indent="0">
              <a:buNone/>
            </a:pPr>
            <a:r>
              <a:rPr lang="en-US" altLang="en-US" sz="1600" dirty="0"/>
              <a:t>Adjacency Matrix: O(1) time</a:t>
            </a:r>
          </a:p>
          <a:p>
            <a:pPr marL="0" indent="0">
              <a:buNone/>
            </a:pPr>
            <a:r>
              <a:rPr lang="en-US" altLang="en-US" sz="1600" dirty="0"/>
              <a:t>Adjacency List: O(deg(v)) time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Traverse all edges on a vertex v:</a:t>
            </a:r>
          </a:p>
          <a:p>
            <a:pPr marL="0" indent="0">
              <a:buNone/>
            </a:pPr>
            <a:r>
              <a:rPr lang="en-US" altLang="en-US" sz="1600" dirty="0"/>
              <a:t>Adjacency Matrix: O(n) time</a:t>
            </a:r>
          </a:p>
          <a:p>
            <a:pPr marL="0" indent="0">
              <a:buNone/>
            </a:pPr>
            <a:r>
              <a:rPr lang="en-US" altLang="en-US" sz="1600" dirty="0"/>
              <a:t>Adjacency List: O(1) per edge</a:t>
            </a:r>
          </a:p>
        </p:txBody>
      </p:sp>
    </p:spTree>
    <p:extLst>
      <p:ext uri="{BB962C8B-B14F-4D97-AF65-F5344CB8AC3E}">
        <p14:creationId xmlns:p14="http://schemas.microsoft.com/office/powerpoint/2010/main" val="966938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183" y="2608089"/>
            <a:ext cx="3322821" cy="290394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4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400" dirty="0"/>
              <a:t>2. color[s] = gray; </a:t>
            </a:r>
          </a:p>
          <a:p>
            <a:pPr marL="0" indent="0">
              <a:buNone/>
            </a:pPr>
            <a:r>
              <a:rPr lang="en-US" altLang="en-US" sz="1400" dirty="0"/>
              <a:t>3. enqueue(Q, s); </a:t>
            </a:r>
          </a:p>
          <a:p>
            <a:pPr marL="0" indent="0">
              <a:buNone/>
            </a:pPr>
            <a:r>
              <a:rPr lang="en-US" altLang="en-US" sz="1400" dirty="0"/>
              <a:t>4. while (Q is not empty)</a:t>
            </a:r>
          </a:p>
          <a:p>
            <a:pPr marL="0" indent="0">
              <a:buNone/>
            </a:pPr>
            <a:r>
              <a:rPr lang="en-US" altLang="en-US" sz="1400" dirty="0"/>
              <a:t>      w = dequeue(Q);</a:t>
            </a:r>
          </a:p>
          <a:p>
            <a:pPr marL="0" indent="0">
              <a:buNone/>
            </a:pPr>
            <a:r>
              <a:rPr lang="en-US" altLang="en-US" sz="1400" dirty="0"/>
              <a:t>      for (each edge [w, v])</a:t>
            </a:r>
          </a:p>
          <a:p>
            <a:pPr marL="0" indent="0">
              <a:buNone/>
            </a:pPr>
            <a:r>
              <a:rPr lang="en-US" altLang="en-US" sz="1400" dirty="0"/>
              <a:t> 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 color[v] = gray; </a:t>
            </a:r>
          </a:p>
          <a:p>
            <a:pPr marL="0" indent="0">
              <a:buNone/>
            </a:pPr>
            <a:r>
              <a:rPr lang="en-US" altLang="en-US" sz="1400" dirty="0"/>
              <a:t>           enqueue(Q, v);</a:t>
            </a:r>
          </a:p>
          <a:p>
            <a:pPr marL="0" indent="0">
              <a:buNone/>
            </a:pPr>
            <a:r>
              <a:rPr lang="en-US" altLang="en-US" sz="1400" dirty="0"/>
              <a:t>      color[w] = black.</a:t>
            </a:r>
          </a:p>
          <a:p>
            <a:pPr marL="0" indent="0">
              <a:buNone/>
            </a:pPr>
            <a:r>
              <a:rPr lang="en-US" altLang="en-US" sz="1400" dirty="0"/>
              <a:t>       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78EABCF-66B4-8EED-7829-C3AEFA92A0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</p:spTree>
    <p:extLst>
      <p:ext uri="{BB962C8B-B14F-4D97-AF65-F5344CB8AC3E}">
        <p14:creationId xmlns:p14="http://schemas.microsoft.com/office/powerpoint/2010/main" val="3337444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FB0B5074-A3A4-49EE-870F-0BC30E67E474}"/>
              </a:ext>
            </a:extLst>
          </p:cNvPr>
          <p:cNvSpPr/>
          <p:nvPr/>
        </p:nvSpPr>
        <p:spPr>
          <a:xfrm>
            <a:off x="1978710" y="4552460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0626002-4EC7-4E58-8FCB-21F6A2C5D9E9}"/>
              </a:ext>
            </a:extLst>
          </p:cNvPr>
          <p:cNvCxnSpPr/>
          <p:nvPr/>
        </p:nvCxnSpPr>
        <p:spPr>
          <a:xfrm>
            <a:off x="1410056" y="4161803"/>
            <a:ext cx="1375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C73EBE7-F22E-4D95-9F6B-02B9F2401D0E}"/>
              </a:ext>
            </a:extLst>
          </p:cNvPr>
          <p:cNvCxnSpPr/>
          <p:nvPr/>
        </p:nvCxnSpPr>
        <p:spPr>
          <a:xfrm>
            <a:off x="1410056" y="4374023"/>
            <a:ext cx="1375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49">
            <a:extLst>
              <a:ext uri="{FF2B5EF4-FFF2-40B4-BE49-F238E27FC236}">
                <a16:creationId xmlns:a16="http://schemas.microsoft.com/office/drawing/2014/main" id="{8A8B2E53-FAFA-47AD-8F93-15AD32882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492" y="3894541"/>
            <a:ext cx="2936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Q</a:t>
            </a:r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961E5FD2-1B80-423C-8CC8-EA54D43531FC}"/>
              </a:ext>
            </a:extLst>
          </p:cNvPr>
          <p:cNvSpPr/>
          <p:nvPr/>
        </p:nvSpPr>
        <p:spPr>
          <a:xfrm flipV="1">
            <a:off x="2512640" y="3842579"/>
            <a:ext cx="684561" cy="370995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01A6878F-0069-451E-801E-265E9B63EB92}"/>
              </a:ext>
            </a:extLst>
          </p:cNvPr>
          <p:cNvSpPr/>
          <p:nvPr/>
        </p:nvSpPr>
        <p:spPr>
          <a:xfrm rot="5739029" flipV="1">
            <a:off x="1240028" y="3759351"/>
            <a:ext cx="398356" cy="567945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C6DAECD-C24B-4890-ABE3-688589B5B980}"/>
              </a:ext>
            </a:extLst>
          </p:cNvPr>
          <p:cNvSpPr/>
          <p:nvPr/>
        </p:nvSpPr>
        <p:spPr>
          <a:xfrm>
            <a:off x="936851" y="4193353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FD2DF4D6-A094-4F82-A68F-A9FBEF2588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183" y="2608089"/>
            <a:ext cx="3322821" cy="290394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4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400" dirty="0"/>
              <a:t>2. </a:t>
            </a:r>
            <a:r>
              <a:rPr lang="en-US" altLang="en-US" sz="1400" dirty="0">
                <a:solidFill>
                  <a:srgbClr val="FF0000"/>
                </a:solidFill>
              </a:rPr>
              <a:t>color[s] = gray; </a:t>
            </a:r>
          </a:p>
          <a:p>
            <a:pPr marL="0" indent="0">
              <a:buNone/>
            </a:pPr>
            <a:r>
              <a:rPr lang="en-US" altLang="en-US" sz="1400" dirty="0"/>
              <a:t>3. </a:t>
            </a:r>
            <a:r>
              <a:rPr lang="en-US" altLang="en-US" sz="1400" dirty="0">
                <a:solidFill>
                  <a:srgbClr val="FF0000"/>
                </a:solidFill>
              </a:rPr>
              <a:t>enqueue(Q, s); </a:t>
            </a:r>
          </a:p>
          <a:p>
            <a:pPr marL="0" indent="0">
              <a:buNone/>
            </a:pPr>
            <a:r>
              <a:rPr lang="en-US" altLang="en-US" sz="1400" dirty="0"/>
              <a:t>4. while (Q is not empty)</a:t>
            </a:r>
          </a:p>
          <a:p>
            <a:pPr marL="0" indent="0">
              <a:buNone/>
            </a:pPr>
            <a:r>
              <a:rPr lang="en-US" altLang="en-US" sz="1400" dirty="0"/>
              <a:t>      </a:t>
            </a:r>
            <a:r>
              <a:rPr lang="en-US" altLang="en-US" sz="1400" dirty="0">
                <a:solidFill>
                  <a:srgbClr val="FF0000"/>
                </a:solidFill>
              </a:rPr>
              <a:t>w = dequeue(Q);</a:t>
            </a:r>
          </a:p>
          <a:p>
            <a:pPr marL="0" indent="0">
              <a:buNone/>
            </a:pPr>
            <a:r>
              <a:rPr lang="en-US" altLang="en-US" sz="1400" dirty="0"/>
              <a:t>      for (each edge [w, v])</a:t>
            </a:r>
          </a:p>
          <a:p>
            <a:pPr marL="0" indent="0">
              <a:buNone/>
            </a:pPr>
            <a:r>
              <a:rPr lang="en-US" altLang="en-US" sz="1400" dirty="0"/>
              <a:t> 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 color[v] = gray; </a:t>
            </a:r>
          </a:p>
          <a:p>
            <a:pPr marL="0" indent="0">
              <a:buNone/>
            </a:pPr>
            <a:r>
              <a:rPr lang="en-US" altLang="en-US" sz="1400" dirty="0"/>
              <a:t>           enqueue(Q, s);</a:t>
            </a:r>
          </a:p>
          <a:p>
            <a:pPr marL="0" indent="0">
              <a:buNone/>
            </a:pPr>
            <a:r>
              <a:rPr lang="en-US" altLang="en-US" sz="1400" dirty="0"/>
              <a:t>      color[w] = black.</a:t>
            </a:r>
          </a:p>
          <a:p>
            <a:pPr marL="0" indent="0">
              <a:buNone/>
            </a:pPr>
            <a:r>
              <a:rPr lang="en-US" altLang="en-US" sz="1400" dirty="0"/>
              <a:t>        </a:t>
            </a:r>
          </a:p>
        </p:txBody>
      </p:sp>
      <p:sp>
        <p:nvSpPr>
          <p:cNvPr id="39" name="Text Box 49">
            <a:extLst>
              <a:ext uri="{FF2B5EF4-FFF2-40B4-BE49-F238E27FC236}">
                <a16:creationId xmlns:a16="http://schemas.microsoft.com/office/drawing/2014/main" id="{785BC0F9-C7AB-4D16-BFDE-EDA455DBA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014" y="2314177"/>
            <a:ext cx="8402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BFS(G, 1)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C946DBF3-A69C-B6B5-917D-A20B7B487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</p:spTree>
    <p:extLst>
      <p:ext uri="{BB962C8B-B14F-4D97-AF65-F5344CB8AC3E}">
        <p14:creationId xmlns:p14="http://schemas.microsoft.com/office/powerpoint/2010/main" val="2645698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14982B5-7B1B-4F63-AAFD-6518A4CF7807}"/>
              </a:ext>
            </a:extLst>
          </p:cNvPr>
          <p:cNvSpPr/>
          <p:nvPr/>
        </p:nvSpPr>
        <p:spPr>
          <a:xfrm rot="2456362">
            <a:off x="2182841" y="2756829"/>
            <a:ext cx="48323" cy="9873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20FAE9D-A28B-4ABC-B012-3AF8F59F397E}"/>
              </a:ext>
            </a:extLst>
          </p:cNvPr>
          <p:cNvSpPr/>
          <p:nvPr/>
        </p:nvSpPr>
        <p:spPr>
          <a:xfrm rot="5400000">
            <a:off x="2161349" y="3396316"/>
            <a:ext cx="98927" cy="6185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8A924D-B15F-48DC-8293-75EBE9DB4E3F}"/>
              </a:ext>
            </a:extLst>
          </p:cNvPr>
          <p:cNvSpPr/>
          <p:nvPr/>
        </p:nvSpPr>
        <p:spPr>
          <a:xfrm>
            <a:off x="1761789" y="2911624"/>
            <a:ext cx="45719" cy="695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</p:cNvCxnSpPr>
          <p:nvPr/>
        </p:nvCxnSpPr>
        <p:spPr>
          <a:xfrm flipH="1">
            <a:off x="1873265" y="2853429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4881B1E4-2269-4029-9A41-4C75F0DFCA91}"/>
              </a:ext>
            </a:extLst>
          </p:cNvPr>
          <p:cNvSpPr/>
          <p:nvPr/>
        </p:nvSpPr>
        <p:spPr>
          <a:xfrm>
            <a:off x="1978710" y="4552460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1D9D16E-31B9-4ACA-8D7E-BB065982C78B}"/>
              </a:ext>
            </a:extLst>
          </p:cNvPr>
          <p:cNvSpPr/>
          <p:nvPr/>
        </p:nvSpPr>
        <p:spPr>
          <a:xfrm>
            <a:off x="1287923" y="50458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EAC8277-B80D-4A3A-8450-D1EE11AA6CF8}"/>
              </a:ext>
            </a:extLst>
          </p:cNvPr>
          <p:cNvSpPr/>
          <p:nvPr/>
        </p:nvSpPr>
        <p:spPr>
          <a:xfrm>
            <a:off x="1978710" y="502467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415B978-2D8D-4D16-BFC3-A7C15461E836}"/>
              </a:ext>
            </a:extLst>
          </p:cNvPr>
          <p:cNvSpPr/>
          <p:nvPr/>
        </p:nvSpPr>
        <p:spPr>
          <a:xfrm>
            <a:off x="2683932" y="502467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8E477F7-B2B4-4B09-B8C0-15315B90EA91}"/>
              </a:ext>
            </a:extLst>
          </p:cNvPr>
          <p:cNvCxnSpPr>
            <a:cxnSpLocks/>
            <a:stCxn id="48" idx="7"/>
            <a:endCxn id="26" idx="3"/>
          </p:cNvCxnSpPr>
          <p:nvPr/>
        </p:nvCxnSpPr>
        <p:spPr>
          <a:xfrm flipV="1">
            <a:off x="1455691" y="4712935"/>
            <a:ext cx="551804" cy="3604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A39BBE4-9314-49C4-86DD-467792BFEE42}"/>
              </a:ext>
            </a:extLst>
          </p:cNvPr>
          <p:cNvCxnSpPr>
            <a:cxnSpLocks/>
            <a:stCxn id="49" idx="0"/>
          </p:cNvCxnSpPr>
          <p:nvPr/>
        </p:nvCxnSpPr>
        <p:spPr>
          <a:xfrm flipV="1">
            <a:off x="2076987" y="4748252"/>
            <a:ext cx="6423" cy="276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519806-3E07-4171-852E-7A807D9F4CAA}"/>
              </a:ext>
            </a:extLst>
          </p:cNvPr>
          <p:cNvCxnSpPr>
            <a:cxnSpLocks/>
            <a:endCxn id="50" idx="1"/>
          </p:cNvCxnSpPr>
          <p:nvPr/>
        </p:nvCxnSpPr>
        <p:spPr>
          <a:xfrm>
            <a:off x="2179281" y="4703484"/>
            <a:ext cx="533436" cy="3487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9AE4399-18C4-4A24-9EAC-D5EB08CA740C}"/>
              </a:ext>
            </a:extLst>
          </p:cNvPr>
          <p:cNvCxnSpPr/>
          <p:nvPr/>
        </p:nvCxnSpPr>
        <p:spPr>
          <a:xfrm>
            <a:off x="1410056" y="4161803"/>
            <a:ext cx="1375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B0542F3-36BD-40B7-A0C3-1073DAAB2702}"/>
              </a:ext>
            </a:extLst>
          </p:cNvPr>
          <p:cNvCxnSpPr/>
          <p:nvPr/>
        </p:nvCxnSpPr>
        <p:spPr>
          <a:xfrm>
            <a:off x="1410056" y="4374023"/>
            <a:ext cx="1375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Box 49">
            <a:extLst>
              <a:ext uri="{FF2B5EF4-FFF2-40B4-BE49-F238E27FC236}">
                <a16:creationId xmlns:a16="http://schemas.microsoft.com/office/drawing/2014/main" id="{E6DEF346-4415-4F67-8863-A4F8F843C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492" y="3894541"/>
            <a:ext cx="2936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Q</a:t>
            </a:r>
          </a:p>
        </p:txBody>
      </p:sp>
      <p:sp>
        <p:nvSpPr>
          <p:cNvPr id="43" name="Arc 42">
            <a:extLst>
              <a:ext uri="{FF2B5EF4-FFF2-40B4-BE49-F238E27FC236}">
                <a16:creationId xmlns:a16="http://schemas.microsoft.com/office/drawing/2014/main" id="{7D602612-F421-4B7A-B95C-4496B8C3C609}"/>
              </a:ext>
            </a:extLst>
          </p:cNvPr>
          <p:cNvSpPr/>
          <p:nvPr/>
        </p:nvSpPr>
        <p:spPr>
          <a:xfrm flipV="1">
            <a:off x="2512640" y="3842579"/>
            <a:ext cx="684561" cy="370995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A1C7EEA-BC72-44A6-B9FE-81BDF6448FD6}"/>
              </a:ext>
            </a:extLst>
          </p:cNvPr>
          <p:cNvSpPr/>
          <p:nvPr/>
        </p:nvSpPr>
        <p:spPr>
          <a:xfrm>
            <a:off x="1456346" y="417260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411BE85-31FD-45D9-A1DC-57441F1A30C8}"/>
              </a:ext>
            </a:extLst>
          </p:cNvPr>
          <p:cNvSpPr/>
          <p:nvPr/>
        </p:nvSpPr>
        <p:spPr>
          <a:xfrm>
            <a:off x="1670435" y="4171540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D9748DB-A89C-495F-8984-6AD55D3B1E42}"/>
              </a:ext>
            </a:extLst>
          </p:cNvPr>
          <p:cNvSpPr/>
          <p:nvPr/>
        </p:nvSpPr>
        <p:spPr>
          <a:xfrm>
            <a:off x="1880433" y="4169588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9858298E-1714-49F4-9DA1-E2C9923B05B9}"/>
              </a:ext>
            </a:extLst>
          </p:cNvPr>
          <p:cNvSpPr/>
          <p:nvPr/>
        </p:nvSpPr>
        <p:spPr>
          <a:xfrm>
            <a:off x="199797" y="40220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4" name="Arc 53">
            <a:extLst>
              <a:ext uri="{FF2B5EF4-FFF2-40B4-BE49-F238E27FC236}">
                <a16:creationId xmlns:a16="http://schemas.microsoft.com/office/drawing/2014/main" id="{B31FFAD7-6A21-4CDE-BC77-37D500E370D7}"/>
              </a:ext>
            </a:extLst>
          </p:cNvPr>
          <p:cNvSpPr/>
          <p:nvPr/>
        </p:nvSpPr>
        <p:spPr>
          <a:xfrm rot="5739029" flipV="1">
            <a:off x="1240028" y="3759351"/>
            <a:ext cx="398356" cy="567945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3">
            <a:extLst>
              <a:ext uri="{FF2B5EF4-FFF2-40B4-BE49-F238E27FC236}">
                <a16:creationId xmlns:a16="http://schemas.microsoft.com/office/drawing/2014/main" id="{FEE0F698-E4A6-48D0-8667-57A7442758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183" y="2608089"/>
            <a:ext cx="3322821" cy="290394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4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400" dirty="0"/>
              <a:t>2. color[s] = gray; </a:t>
            </a:r>
          </a:p>
          <a:p>
            <a:pPr marL="0" indent="0">
              <a:buNone/>
            </a:pPr>
            <a:r>
              <a:rPr lang="en-US" altLang="en-US" sz="1400" dirty="0"/>
              <a:t>3. enqueue(Q, s); </a:t>
            </a:r>
          </a:p>
          <a:p>
            <a:pPr marL="0" indent="0">
              <a:buNone/>
            </a:pPr>
            <a:r>
              <a:rPr lang="en-US" altLang="en-US" sz="1400" dirty="0"/>
              <a:t>4. while (Q is not empty)</a:t>
            </a:r>
          </a:p>
          <a:p>
            <a:pPr marL="0" indent="0">
              <a:buNone/>
            </a:pPr>
            <a:r>
              <a:rPr lang="en-US" altLang="en-US" sz="1400" dirty="0"/>
              <a:t>      w = dequeue(Q);</a:t>
            </a:r>
          </a:p>
          <a:p>
            <a:pPr marL="0" indent="0">
              <a:buNone/>
            </a:pPr>
            <a:r>
              <a:rPr lang="en-US" altLang="en-US" sz="1400" dirty="0"/>
              <a:t>      </a:t>
            </a:r>
            <a:r>
              <a:rPr lang="en-US" altLang="en-US" sz="1400" dirty="0">
                <a:solidFill>
                  <a:srgbClr val="FF0000"/>
                </a:solidFill>
              </a:rPr>
              <a:t>for (each edge [w, v])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if (color[v] == white) 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   color[v] = gray; 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   enqueue(Q, s);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color[w] = black.</a:t>
            </a:r>
          </a:p>
          <a:p>
            <a:pPr marL="0" indent="0">
              <a:buNone/>
            </a:pPr>
            <a:r>
              <a:rPr lang="en-US" altLang="en-US" sz="1400" dirty="0"/>
              <a:t>        </a:t>
            </a:r>
          </a:p>
        </p:txBody>
      </p:sp>
      <p:sp>
        <p:nvSpPr>
          <p:cNvPr id="55" name="Text Box 49">
            <a:extLst>
              <a:ext uri="{FF2B5EF4-FFF2-40B4-BE49-F238E27FC236}">
                <a16:creationId xmlns:a16="http://schemas.microsoft.com/office/drawing/2014/main" id="{A4BE3AB2-315A-46EA-B0DA-A62243F27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014" y="2314177"/>
            <a:ext cx="8402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BFS(G, 1)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ACD6396-5918-E965-74F7-9C3077506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</p:spTree>
    <p:extLst>
      <p:ext uri="{BB962C8B-B14F-4D97-AF65-F5344CB8AC3E}">
        <p14:creationId xmlns:p14="http://schemas.microsoft.com/office/powerpoint/2010/main" val="3980967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14982B5-7B1B-4F63-AAFD-6518A4CF7807}"/>
              </a:ext>
            </a:extLst>
          </p:cNvPr>
          <p:cNvSpPr/>
          <p:nvPr/>
        </p:nvSpPr>
        <p:spPr>
          <a:xfrm rot="2456362">
            <a:off x="2182841" y="2756829"/>
            <a:ext cx="48323" cy="9873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20FAE9D-A28B-4ABC-B012-3AF8F59F397E}"/>
              </a:ext>
            </a:extLst>
          </p:cNvPr>
          <p:cNvSpPr/>
          <p:nvPr/>
        </p:nvSpPr>
        <p:spPr>
          <a:xfrm rot="5400000">
            <a:off x="2161349" y="3396316"/>
            <a:ext cx="98927" cy="6185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8A924D-B15F-48DC-8293-75EBE9DB4E3F}"/>
              </a:ext>
            </a:extLst>
          </p:cNvPr>
          <p:cNvSpPr/>
          <p:nvPr/>
        </p:nvSpPr>
        <p:spPr>
          <a:xfrm>
            <a:off x="1761789" y="2911624"/>
            <a:ext cx="45719" cy="695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</p:cNvCxnSpPr>
          <p:nvPr/>
        </p:nvCxnSpPr>
        <p:spPr>
          <a:xfrm flipH="1">
            <a:off x="1873265" y="2853429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4881B1E4-2269-4029-9A41-4C75F0DFCA91}"/>
              </a:ext>
            </a:extLst>
          </p:cNvPr>
          <p:cNvSpPr/>
          <p:nvPr/>
        </p:nvSpPr>
        <p:spPr>
          <a:xfrm>
            <a:off x="1978710" y="4552460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1D9D16E-31B9-4ACA-8D7E-BB065982C78B}"/>
              </a:ext>
            </a:extLst>
          </p:cNvPr>
          <p:cNvSpPr/>
          <p:nvPr/>
        </p:nvSpPr>
        <p:spPr>
          <a:xfrm>
            <a:off x="1287923" y="504585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EAC8277-B80D-4A3A-8450-D1EE11AA6CF8}"/>
              </a:ext>
            </a:extLst>
          </p:cNvPr>
          <p:cNvSpPr/>
          <p:nvPr/>
        </p:nvSpPr>
        <p:spPr>
          <a:xfrm>
            <a:off x="1978710" y="502467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415B978-2D8D-4D16-BFC3-A7C15461E836}"/>
              </a:ext>
            </a:extLst>
          </p:cNvPr>
          <p:cNvSpPr/>
          <p:nvPr/>
        </p:nvSpPr>
        <p:spPr>
          <a:xfrm>
            <a:off x="2683932" y="502467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8E477F7-B2B4-4B09-B8C0-15315B90EA91}"/>
              </a:ext>
            </a:extLst>
          </p:cNvPr>
          <p:cNvCxnSpPr>
            <a:cxnSpLocks/>
            <a:stCxn id="48" idx="7"/>
            <a:endCxn id="26" idx="3"/>
          </p:cNvCxnSpPr>
          <p:nvPr/>
        </p:nvCxnSpPr>
        <p:spPr>
          <a:xfrm flipV="1">
            <a:off x="1455691" y="4712935"/>
            <a:ext cx="551804" cy="3604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A39BBE4-9314-49C4-86DD-467792BFEE42}"/>
              </a:ext>
            </a:extLst>
          </p:cNvPr>
          <p:cNvCxnSpPr>
            <a:cxnSpLocks/>
            <a:stCxn id="49" idx="0"/>
          </p:cNvCxnSpPr>
          <p:nvPr/>
        </p:nvCxnSpPr>
        <p:spPr>
          <a:xfrm flipV="1">
            <a:off x="2076987" y="4748252"/>
            <a:ext cx="6423" cy="276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519806-3E07-4171-852E-7A807D9F4CAA}"/>
              </a:ext>
            </a:extLst>
          </p:cNvPr>
          <p:cNvCxnSpPr>
            <a:cxnSpLocks/>
            <a:endCxn id="50" idx="1"/>
          </p:cNvCxnSpPr>
          <p:nvPr/>
        </p:nvCxnSpPr>
        <p:spPr>
          <a:xfrm>
            <a:off x="2179281" y="4703484"/>
            <a:ext cx="533436" cy="3487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6DFC574-436B-46D0-830C-C6066E01A4A8}"/>
              </a:ext>
            </a:extLst>
          </p:cNvPr>
          <p:cNvCxnSpPr/>
          <p:nvPr/>
        </p:nvCxnSpPr>
        <p:spPr>
          <a:xfrm>
            <a:off x="1410056" y="4161803"/>
            <a:ext cx="1375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97DC260-DEFC-4AC4-83C7-E626310684D1}"/>
              </a:ext>
            </a:extLst>
          </p:cNvPr>
          <p:cNvCxnSpPr/>
          <p:nvPr/>
        </p:nvCxnSpPr>
        <p:spPr>
          <a:xfrm>
            <a:off x="1410056" y="4374023"/>
            <a:ext cx="1375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Box 49">
            <a:extLst>
              <a:ext uri="{FF2B5EF4-FFF2-40B4-BE49-F238E27FC236}">
                <a16:creationId xmlns:a16="http://schemas.microsoft.com/office/drawing/2014/main" id="{376FC6D8-6F90-458F-B71F-4A31B5C8D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492" y="3894541"/>
            <a:ext cx="2936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Q</a:t>
            </a:r>
          </a:p>
        </p:txBody>
      </p:sp>
      <p:sp>
        <p:nvSpPr>
          <p:cNvPr id="43" name="Arc 42">
            <a:extLst>
              <a:ext uri="{FF2B5EF4-FFF2-40B4-BE49-F238E27FC236}">
                <a16:creationId xmlns:a16="http://schemas.microsoft.com/office/drawing/2014/main" id="{DD3F6980-E88F-4226-90F0-4A15F567A16B}"/>
              </a:ext>
            </a:extLst>
          </p:cNvPr>
          <p:cNvSpPr/>
          <p:nvPr/>
        </p:nvSpPr>
        <p:spPr>
          <a:xfrm flipV="1">
            <a:off x="2512640" y="3842579"/>
            <a:ext cx="684561" cy="370995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C18E102-9A96-479F-8E53-79372D28BB5E}"/>
              </a:ext>
            </a:extLst>
          </p:cNvPr>
          <p:cNvSpPr/>
          <p:nvPr/>
        </p:nvSpPr>
        <p:spPr>
          <a:xfrm>
            <a:off x="1508061" y="4171540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CD88ED5-CA90-456A-8FC9-4343D46990E2}"/>
              </a:ext>
            </a:extLst>
          </p:cNvPr>
          <p:cNvSpPr/>
          <p:nvPr/>
        </p:nvSpPr>
        <p:spPr>
          <a:xfrm>
            <a:off x="1735151" y="4169588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0B1007C8-CE32-49BD-B1FA-D8AA871FA2CF}"/>
              </a:ext>
            </a:extLst>
          </p:cNvPr>
          <p:cNvSpPr/>
          <p:nvPr/>
        </p:nvSpPr>
        <p:spPr>
          <a:xfrm>
            <a:off x="199797" y="40220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3" name="Arc 52">
            <a:extLst>
              <a:ext uri="{FF2B5EF4-FFF2-40B4-BE49-F238E27FC236}">
                <a16:creationId xmlns:a16="http://schemas.microsoft.com/office/drawing/2014/main" id="{FFE4E0DF-C07E-49FD-B1FF-A956B60B90C3}"/>
              </a:ext>
            </a:extLst>
          </p:cNvPr>
          <p:cNvSpPr/>
          <p:nvPr/>
        </p:nvSpPr>
        <p:spPr>
          <a:xfrm rot="5739029" flipV="1">
            <a:off x="1240028" y="3759351"/>
            <a:ext cx="398356" cy="567945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B8B486E0-E17E-498C-92E1-9860086894F7}"/>
              </a:ext>
            </a:extLst>
          </p:cNvPr>
          <p:cNvSpPr/>
          <p:nvPr/>
        </p:nvSpPr>
        <p:spPr>
          <a:xfrm>
            <a:off x="920675" y="4179247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4" name="Rectangle 3">
            <a:extLst>
              <a:ext uri="{FF2B5EF4-FFF2-40B4-BE49-F238E27FC236}">
                <a16:creationId xmlns:a16="http://schemas.microsoft.com/office/drawing/2014/main" id="{28970A00-6927-4CEA-99FF-3A5AE73B1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183" y="2608089"/>
            <a:ext cx="3322821" cy="290394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4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400" dirty="0"/>
              <a:t>2. color[s] = gray; </a:t>
            </a:r>
          </a:p>
          <a:p>
            <a:pPr marL="0" indent="0">
              <a:buNone/>
            </a:pPr>
            <a:r>
              <a:rPr lang="en-US" altLang="en-US" sz="1400" dirty="0"/>
              <a:t>3. enqueue(Q, s); </a:t>
            </a:r>
          </a:p>
          <a:p>
            <a:pPr marL="0" indent="0">
              <a:buNone/>
            </a:pPr>
            <a:r>
              <a:rPr lang="en-US" altLang="en-US" sz="1400" dirty="0"/>
              <a:t>4. while (Q is not empty)</a:t>
            </a:r>
          </a:p>
          <a:p>
            <a:pPr marL="0" indent="0">
              <a:buNone/>
            </a:pPr>
            <a:r>
              <a:rPr lang="en-US" altLang="en-US" sz="1400" dirty="0"/>
              <a:t>      </a:t>
            </a:r>
            <a:r>
              <a:rPr lang="en-US" altLang="en-US" sz="1400" dirty="0">
                <a:solidFill>
                  <a:srgbClr val="FF0000"/>
                </a:solidFill>
              </a:rPr>
              <a:t>w = dequeue(Q);</a:t>
            </a:r>
          </a:p>
          <a:p>
            <a:pPr marL="0" indent="0">
              <a:buNone/>
            </a:pPr>
            <a:r>
              <a:rPr lang="en-US" altLang="en-US" sz="1400" dirty="0"/>
              <a:t>      for (each edge [w, v])</a:t>
            </a:r>
          </a:p>
          <a:p>
            <a:pPr marL="0" indent="0">
              <a:buNone/>
            </a:pPr>
            <a:r>
              <a:rPr lang="en-US" altLang="en-US" sz="1400" dirty="0"/>
              <a:t> 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 color[v] = gray; </a:t>
            </a:r>
          </a:p>
          <a:p>
            <a:pPr marL="0" indent="0">
              <a:buNone/>
            </a:pPr>
            <a:r>
              <a:rPr lang="en-US" altLang="en-US" sz="1400" dirty="0"/>
              <a:t>           enqueue(Q, s);</a:t>
            </a:r>
          </a:p>
          <a:p>
            <a:pPr marL="0" indent="0">
              <a:buNone/>
            </a:pPr>
            <a:r>
              <a:rPr lang="en-US" altLang="en-US" sz="1400" dirty="0"/>
              <a:t>      color[w] = black.</a:t>
            </a:r>
          </a:p>
          <a:p>
            <a:pPr marL="0" indent="0">
              <a:buNone/>
            </a:pPr>
            <a:r>
              <a:rPr lang="en-US" altLang="en-US" sz="1400" dirty="0"/>
              <a:t>        </a:t>
            </a:r>
          </a:p>
        </p:txBody>
      </p:sp>
      <p:sp>
        <p:nvSpPr>
          <p:cNvPr id="55" name="Text Box 49">
            <a:extLst>
              <a:ext uri="{FF2B5EF4-FFF2-40B4-BE49-F238E27FC236}">
                <a16:creationId xmlns:a16="http://schemas.microsoft.com/office/drawing/2014/main" id="{4FF3D532-807A-4C33-BB48-49EED42F0A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014" y="2314177"/>
            <a:ext cx="8402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BFS(G, 1)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4756EA0-23A6-0CB7-CC71-099C3C3C4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</p:spTree>
    <p:extLst>
      <p:ext uri="{BB962C8B-B14F-4D97-AF65-F5344CB8AC3E}">
        <p14:creationId xmlns:p14="http://schemas.microsoft.com/office/powerpoint/2010/main" val="687577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C2E43EF2-8C3A-48E2-B5D7-A18B2A8CA8CF}"/>
              </a:ext>
            </a:extLst>
          </p:cNvPr>
          <p:cNvSpPr/>
          <p:nvPr/>
        </p:nvSpPr>
        <p:spPr>
          <a:xfrm rot="5400000">
            <a:off x="1354269" y="2521021"/>
            <a:ext cx="86109" cy="5953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14982B5-7B1B-4F63-AAFD-6518A4CF7807}"/>
              </a:ext>
            </a:extLst>
          </p:cNvPr>
          <p:cNvSpPr/>
          <p:nvPr/>
        </p:nvSpPr>
        <p:spPr>
          <a:xfrm rot="2456362">
            <a:off x="2182841" y="2756829"/>
            <a:ext cx="48323" cy="9873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20FAE9D-A28B-4ABC-B012-3AF8F59F397E}"/>
              </a:ext>
            </a:extLst>
          </p:cNvPr>
          <p:cNvSpPr/>
          <p:nvPr/>
        </p:nvSpPr>
        <p:spPr>
          <a:xfrm rot="5400000">
            <a:off x="2161349" y="3396316"/>
            <a:ext cx="98927" cy="6185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8A924D-B15F-48DC-8293-75EBE9DB4E3F}"/>
              </a:ext>
            </a:extLst>
          </p:cNvPr>
          <p:cNvSpPr/>
          <p:nvPr/>
        </p:nvSpPr>
        <p:spPr>
          <a:xfrm>
            <a:off x="1761789" y="2911624"/>
            <a:ext cx="45719" cy="695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</p:cNvCxnSpPr>
          <p:nvPr/>
        </p:nvCxnSpPr>
        <p:spPr>
          <a:xfrm flipH="1">
            <a:off x="1873265" y="2853429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4881B1E4-2269-4029-9A41-4C75F0DFCA91}"/>
              </a:ext>
            </a:extLst>
          </p:cNvPr>
          <p:cNvSpPr/>
          <p:nvPr/>
        </p:nvSpPr>
        <p:spPr>
          <a:xfrm>
            <a:off x="1978710" y="4552460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1D9D16E-31B9-4ACA-8D7E-BB065982C78B}"/>
              </a:ext>
            </a:extLst>
          </p:cNvPr>
          <p:cNvSpPr/>
          <p:nvPr/>
        </p:nvSpPr>
        <p:spPr>
          <a:xfrm>
            <a:off x="1287923" y="5045851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EAC8277-B80D-4A3A-8450-D1EE11AA6CF8}"/>
              </a:ext>
            </a:extLst>
          </p:cNvPr>
          <p:cNvSpPr/>
          <p:nvPr/>
        </p:nvSpPr>
        <p:spPr>
          <a:xfrm>
            <a:off x="1978710" y="502467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415B978-2D8D-4D16-BFC3-A7C15461E836}"/>
              </a:ext>
            </a:extLst>
          </p:cNvPr>
          <p:cNvSpPr/>
          <p:nvPr/>
        </p:nvSpPr>
        <p:spPr>
          <a:xfrm>
            <a:off x="2683932" y="502467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8E477F7-B2B4-4B09-B8C0-15315B90EA91}"/>
              </a:ext>
            </a:extLst>
          </p:cNvPr>
          <p:cNvCxnSpPr>
            <a:cxnSpLocks/>
            <a:stCxn id="48" idx="7"/>
            <a:endCxn id="26" idx="3"/>
          </p:cNvCxnSpPr>
          <p:nvPr/>
        </p:nvCxnSpPr>
        <p:spPr>
          <a:xfrm flipV="1">
            <a:off x="1455691" y="4712935"/>
            <a:ext cx="551804" cy="3604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A39BBE4-9314-49C4-86DD-467792BFEE42}"/>
              </a:ext>
            </a:extLst>
          </p:cNvPr>
          <p:cNvCxnSpPr>
            <a:cxnSpLocks/>
            <a:stCxn id="49" idx="0"/>
          </p:cNvCxnSpPr>
          <p:nvPr/>
        </p:nvCxnSpPr>
        <p:spPr>
          <a:xfrm flipV="1">
            <a:off x="2076987" y="4748252"/>
            <a:ext cx="6423" cy="276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519806-3E07-4171-852E-7A807D9F4CAA}"/>
              </a:ext>
            </a:extLst>
          </p:cNvPr>
          <p:cNvCxnSpPr>
            <a:cxnSpLocks/>
            <a:endCxn id="50" idx="1"/>
          </p:cNvCxnSpPr>
          <p:nvPr/>
        </p:nvCxnSpPr>
        <p:spPr>
          <a:xfrm>
            <a:off x="2179281" y="4703484"/>
            <a:ext cx="533436" cy="3487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37BD62BD-C993-4D5B-91FC-88BA9AA6DE80}"/>
              </a:ext>
            </a:extLst>
          </p:cNvPr>
          <p:cNvSpPr/>
          <p:nvPr/>
        </p:nvSpPr>
        <p:spPr>
          <a:xfrm>
            <a:off x="1286925" y="549689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759281C-97E8-4409-9860-78F6DD409391}"/>
              </a:ext>
            </a:extLst>
          </p:cNvPr>
          <p:cNvCxnSpPr>
            <a:cxnSpLocks/>
            <a:stCxn id="42" idx="0"/>
          </p:cNvCxnSpPr>
          <p:nvPr/>
        </p:nvCxnSpPr>
        <p:spPr>
          <a:xfrm flipV="1">
            <a:off x="1385202" y="5233859"/>
            <a:ext cx="998" cy="2630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3D68077-4721-4D44-8DFD-B1900D909891}"/>
              </a:ext>
            </a:extLst>
          </p:cNvPr>
          <p:cNvCxnSpPr/>
          <p:nvPr/>
        </p:nvCxnSpPr>
        <p:spPr>
          <a:xfrm>
            <a:off x="1410056" y="4161803"/>
            <a:ext cx="1375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4FDB980-3E0B-405E-9864-55C80CF59EF7}"/>
              </a:ext>
            </a:extLst>
          </p:cNvPr>
          <p:cNvCxnSpPr/>
          <p:nvPr/>
        </p:nvCxnSpPr>
        <p:spPr>
          <a:xfrm>
            <a:off x="1410056" y="4374023"/>
            <a:ext cx="1375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Box 49">
            <a:extLst>
              <a:ext uri="{FF2B5EF4-FFF2-40B4-BE49-F238E27FC236}">
                <a16:creationId xmlns:a16="http://schemas.microsoft.com/office/drawing/2014/main" id="{A0C17E7E-930B-44E5-BB4E-1676AB1BA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492" y="3894541"/>
            <a:ext cx="2936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Q</a:t>
            </a:r>
          </a:p>
        </p:txBody>
      </p:sp>
      <p:sp>
        <p:nvSpPr>
          <p:cNvPr id="46" name="Arc 45">
            <a:extLst>
              <a:ext uri="{FF2B5EF4-FFF2-40B4-BE49-F238E27FC236}">
                <a16:creationId xmlns:a16="http://schemas.microsoft.com/office/drawing/2014/main" id="{3E14B1B3-0C92-4040-AF66-769E034E43A6}"/>
              </a:ext>
            </a:extLst>
          </p:cNvPr>
          <p:cNvSpPr/>
          <p:nvPr/>
        </p:nvSpPr>
        <p:spPr>
          <a:xfrm flipV="1">
            <a:off x="2512640" y="3842579"/>
            <a:ext cx="684561" cy="370995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A6BCDA7-7B55-4F15-AD8D-E53CB180AC31}"/>
              </a:ext>
            </a:extLst>
          </p:cNvPr>
          <p:cNvSpPr/>
          <p:nvPr/>
        </p:nvSpPr>
        <p:spPr>
          <a:xfrm>
            <a:off x="1508061" y="4171540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75806611-B6CC-4127-9F1C-795B88303A62}"/>
              </a:ext>
            </a:extLst>
          </p:cNvPr>
          <p:cNvSpPr/>
          <p:nvPr/>
        </p:nvSpPr>
        <p:spPr>
          <a:xfrm>
            <a:off x="1735151" y="4169588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BC022735-60BA-4118-94B9-CE7E94A9B771}"/>
              </a:ext>
            </a:extLst>
          </p:cNvPr>
          <p:cNvSpPr/>
          <p:nvPr/>
        </p:nvSpPr>
        <p:spPr>
          <a:xfrm>
            <a:off x="199797" y="40220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5" name="Arc 54">
            <a:extLst>
              <a:ext uri="{FF2B5EF4-FFF2-40B4-BE49-F238E27FC236}">
                <a16:creationId xmlns:a16="http://schemas.microsoft.com/office/drawing/2014/main" id="{D76E140E-1B69-4CA8-A28F-1D2359CFA258}"/>
              </a:ext>
            </a:extLst>
          </p:cNvPr>
          <p:cNvSpPr/>
          <p:nvPr/>
        </p:nvSpPr>
        <p:spPr>
          <a:xfrm rot="5739029" flipV="1">
            <a:off x="1240028" y="3759351"/>
            <a:ext cx="398356" cy="567945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F6F5D19-76EB-4EC9-885C-54C68441BCCB}"/>
              </a:ext>
            </a:extLst>
          </p:cNvPr>
          <p:cNvSpPr/>
          <p:nvPr/>
        </p:nvSpPr>
        <p:spPr>
          <a:xfrm>
            <a:off x="1965681" y="4170689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24480D92-C893-4AAC-83EA-EBBF306BA9F3}"/>
              </a:ext>
            </a:extLst>
          </p:cNvPr>
          <p:cNvSpPr/>
          <p:nvPr/>
        </p:nvSpPr>
        <p:spPr>
          <a:xfrm>
            <a:off x="430346" y="40220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56" name="Rectangle 3">
            <a:extLst>
              <a:ext uri="{FF2B5EF4-FFF2-40B4-BE49-F238E27FC236}">
                <a16:creationId xmlns:a16="http://schemas.microsoft.com/office/drawing/2014/main" id="{60ACF3BA-0379-4050-8C29-6CB8E4B2E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183" y="2608089"/>
            <a:ext cx="3322821" cy="290394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4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400" dirty="0"/>
              <a:t>2. color[s] = gray; </a:t>
            </a:r>
          </a:p>
          <a:p>
            <a:pPr marL="0" indent="0">
              <a:buNone/>
            </a:pPr>
            <a:r>
              <a:rPr lang="en-US" altLang="en-US" sz="1400" dirty="0"/>
              <a:t>3. enqueue(Q, s); </a:t>
            </a:r>
          </a:p>
          <a:p>
            <a:pPr marL="0" indent="0">
              <a:buNone/>
            </a:pPr>
            <a:r>
              <a:rPr lang="en-US" altLang="en-US" sz="1400" dirty="0"/>
              <a:t>4. while (Q is not empty)</a:t>
            </a:r>
          </a:p>
          <a:p>
            <a:pPr marL="0" indent="0">
              <a:buNone/>
            </a:pPr>
            <a:r>
              <a:rPr lang="en-US" altLang="en-US" sz="1400" dirty="0"/>
              <a:t>      w = dequeue(Q);</a:t>
            </a:r>
          </a:p>
          <a:p>
            <a:pPr marL="0" indent="0">
              <a:buNone/>
            </a:pPr>
            <a:r>
              <a:rPr lang="en-US" altLang="en-US" sz="1400" dirty="0"/>
              <a:t>      </a:t>
            </a:r>
            <a:r>
              <a:rPr lang="en-US" altLang="en-US" sz="1400" dirty="0">
                <a:solidFill>
                  <a:srgbClr val="FF0000"/>
                </a:solidFill>
              </a:rPr>
              <a:t>for (each edge [w, v])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if (color[v] == white) 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   color[v] = gray; 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   enqueue(Q, s);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color[w] = black.</a:t>
            </a:r>
          </a:p>
          <a:p>
            <a:pPr marL="0" indent="0">
              <a:buNone/>
            </a:pPr>
            <a:r>
              <a:rPr lang="en-US" altLang="en-US" sz="1400" dirty="0"/>
              <a:t>        </a:t>
            </a:r>
          </a:p>
        </p:txBody>
      </p:sp>
      <p:sp>
        <p:nvSpPr>
          <p:cNvPr id="59" name="Text Box 49">
            <a:extLst>
              <a:ext uri="{FF2B5EF4-FFF2-40B4-BE49-F238E27FC236}">
                <a16:creationId xmlns:a16="http://schemas.microsoft.com/office/drawing/2014/main" id="{40BB17EE-1114-44DE-8800-714266403E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014" y="2314177"/>
            <a:ext cx="8402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BFS(G, 1)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F72691E-118F-3EF4-BF66-58171B5AC8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</p:spTree>
    <p:extLst>
      <p:ext uri="{BB962C8B-B14F-4D97-AF65-F5344CB8AC3E}">
        <p14:creationId xmlns:p14="http://schemas.microsoft.com/office/powerpoint/2010/main" val="3437303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C2E43EF2-8C3A-48E2-B5D7-A18B2A8CA8CF}"/>
              </a:ext>
            </a:extLst>
          </p:cNvPr>
          <p:cNvSpPr/>
          <p:nvPr/>
        </p:nvSpPr>
        <p:spPr>
          <a:xfrm rot="5400000">
            <a:off x="1354269" y="2521021"/>
            <a:ext cx="86109" cy="5953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14982B5-7B1B-4F63-AAFD-6518A4CF7807}"/>
              </a:ext>
            </a:extLst>
          </p:cNvPr>
          <p:cNvSpPr/>
          <p:nvPr/>
        </p:nvSpPr>
        <p:spPr>
          <a:xfrm rot="2456362">
            <a:off x="2182841" y="2756829"/>
            <a:ext cx="48323" cy="9873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20FAE9D-A28B-4ABC-B012-3AF8F59F397E}"/>
              </a:ext>
            </a:extLst>
          </p:cNvPr>
          <p:cNvSpPr/>
          <p:nvPr/>
        </p:nvSpPr>
        <p:spPr>
          <a:xfrm rot="5400000">
            <a:off x="2161349" y="3396316"/>
            <a:ext cx="98927" cy="6185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8A924D-B15F-48DC-8293-75EBE9DB4E3F}"/>
              </a:ext>
            </a:extLst>
          </p:cNvPr>
          <p:cNvSpPr/>
          <p:nvPr/>
        </p:nvSpPr>
        <p:spPr>
          <a:xfrm>
            <a:off x="1761789" y="2911624"/>
            <a:ext cx="45719" cy="695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</p:cNvCxnSpPr>
          <p:nvPr/>
        </p:nvCxnSpPr>
        <p:spPr>
          <a:xfrm flipH="1">
            <a:off x="1873265" y="2853429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4881B1E4-2269-4029-9A41-4C75F0DFCA91}"/>
              </a:ext>
            </a:extLst>
          </p:cNvPr>
          <p:cNvSpPr/>
          <p:nvPr/>
        </p:nvSpPr>
        <p:spPr>
          <a:xfrm>
            <a:off x="1978710" y="4552460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1D9D16E-31B9-4ACA-8D7E-BB065982C78B}"/>
              </a:ext>
            </a:extLst>
          </p:cNvPr>
          <p:cNvSpPr/>
          <p:nvPr/>
        </p:nvSpPr>
        <p:spPr>
          <a:xfrm>
            <a:off x="1287923" y="5045851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EAC8277-B80D-4A3A-8450-D1EE11AA6CF8}"/>
              </a:ext>
            </a:extLst>
          </p:cNvPr>
          <p:cNvSpPr/>
          <p:nvPr/>
        </p:nvSpPr>
        <p:spPr>
          <a:xfrm>
            <a:off x="1978710" y="502467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415B978-2D8D-4D16-BFC3-A7C15461E836}"/>
              </a:ext>
            </a:extLst>
          </p:cNvPr>
          <p:cNvSpPr/>
          <p:nvPr/>
        </p:nvSpPr>
        <p:spPr>
          <a:xfrm>
            <a:off x="2683932" y="502467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8E477F7-B2B4-4B09-B8C0-15315B90EA91}"/>
              </a:ext>
            </a:extLst>
          </p:cNvPr>
          <p:cNvCxnSpPr>
            <a:cxnSpLocks/>
            <a:stCxn id="48" idx="7"/>
            <a:endCxn id="26" idx="3"/>
          </p:cNvCxnSpPr>
          <p:nvPr/>
        </p:nvCxnSpPr>
        <p:spPr>
          <a:xfrm flipV="1">
            <a:off x="1455691" y="4712935"/>
            <a:ext cx="551804" cy="3604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A39BBE4-9314-49C4-86DD-467792BFEE42}"/>
              </a:ext>
            </a:extLst>
          </p:cNvPr>
          <p:cNvCxnSpPr>
            <a:cxnSpLocks/>
            <a:stCxn id="49" idx="0"/>
          </p:cNvCxnSpPr>
          <p:nvPr/>
        </p:nvCxnSpPr>
        <p:spPr>
          <a:xfrm flipV="1">
            <a:off x="2076987" y="4748252"/>
            <a:ext cx="6423" cy="276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519806-3E07-4171-852E-7A807D9F4CAA}"/>
              </a:ext>
            </a:extLst>
          </p:cNvPr>
          <p:cNvCxnSpPr>
            <a:cxnSpLocks/>
            <a:endCxn id="50" idx="1"/>
          </p:cNvCxnSpPr>
          <p:nvPr/>
        </p:nvCxnSpPr>
        <p:spPr>
          <a:xfrm>
            <a:off x="2179281" y="4703484"/>
            <a:ext cx="533436" cy="3487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6819C7AE-B705-47CC-9660-794B102328EE}"/>
              </a:ext>
            </a:extLst>
          </p:cNvPr>
          <p:cNvSpPr/>
          <p:nvPr/>
        </p:nvSpPr>
        <p:spPr>
          <a:xfrm>
            <a:off x="1286925" y="549689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626B15D-E5E8-414D-85FA-B402551020BA}"/>
              </a:ext>
            </a:extLst>
          </p:cNvPr>
          <p:cNvCxnSpPr>
            <a:cxnSpLocks/>
            <a:stCxn id="42" idx="0"/>
          </p:cNvCxnSpPr>
          <p:nvPr/>
        </p:nvCxnSpPr>
        <p:spPr>
          <a:xfrm flipV="1">
            <a:off x="1385202" y="5233859"/>
            <a:ext cx="998" cy="2630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B3F0DF4-16CB-4E86-BBAF-CCB1851324A9}"/>
              </a:ext>
            </a:extLst>
          </p:cNvPr>
          <p:cNvCxnSpPr/>
          <p:nvPr/>
        </p:nvCxnSpPr>
        <p:spPr>
          <a:xfrm>
            <a:off x="1410056" y="4161803"/>
            <a:ext cx="1375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B7CB9F8-32E2-48D3-99E2-EA71BE81B583}"/>
              </a:ext>
            </a:extLst>
          </p:cNvPr>
          <p:cNvCxnSpPr/>
          <p:nvPr/>
        </p:nvCxnSpPr>
        <p:spPr>
          <a:xfrm>
            <a:off x="1410056" y="4374023"/>
            <a:ext cx="1375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Box 49">
            <a:extLst>
              <a:ext uri="{FF2B5EF4-FFF2-40B4-BE49-F238E27FC236}">
                <a16:creationId xmlns:a16="http://schemas.microsoft.com/office/drawing/2014/main" id="{D98ED755-3385-4499-9676-8F045189E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492" y="3894541"/>
            <a:ext cx="2936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Q</a:t>
            </a:r>
          </a:p>
        </p:txBody>
      </p:sp>
      <p:sp>
        <p:nvSpPr>
          <p:cNvPr id="46" name="Arc 45">
            <a:extLst>
              <a:ext uri="{FF2B5EF4-FFF2-40B4-BE49-F238E27FC236}">
                <a16:creationId xmlns:a16="http://schemas.microsoft.com/office/drawing/2014/main" id="{2E5FB62B-4C29-43F2-823C-B4EEC1B46E25}"/>
              </a:ext>
            </a:extLst>
          </p:cNvPr>
          <p:cNvSpPr/>
          <p:nvPr/>
        </p:nvSpPr>
        <p:spPr>
          <a:xfrm flipV="1">
            <a:off x="2512640" y="3842579"/>
            <a:ext cx="684561" cy="370995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233C2AAD-D9A1-4AB7-B021-7937FB9678F9}"/>
              </a:ext>
            </a:extLst>
          </p:cNvPr>
          <p:cNvSpPr/>
          <p:nvPr/>
        </p:nvSpPr>
        <p:spPr>
          <a:xfrm>
            <a:off x="1495863" y="4169588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3807D1A6-A71D-416A-A920-2DCB0C2448F6}"/>
              </a:ext>
            </a:extLst>
          </p:cNvPr>
          <p:cNvSpPr/>
          <p:nvPr/>
        </p:nvSpPr>
        <p:spPr>
          <a:xfrm>
            <a:off x="199797" y="40220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5" name="Arc 54">
            <a:extLst>
              <a:ext uri="{FF2B5EF4-FFF2-40B4-BE49-F238E27FC236}">
                <a16:creationId xmlns:a16="http://schemas.microsoft.com/office/drawing/2014/main" id="{80025A5D-3DD1-41C8-B713-86402D905A78}"/>
              </a:ext>
            </a:extLst>
          </p:cNvPr>
          <p:cNvSpPr/>
          <p:nvPr/>
        </p:nvSpPr>
        <p:spPr>
          <a:xfrm rot="5739029" flipV="1">
            <a:off x="1240028" y="3759351"/>
            <a:ext cx="398356" cy="567945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67D8120-6281-4F3B-B625-826178803A65}"/>
              </a:ext>
            </a:extLst>
          </p:cNvPr>
          <p:cNvSpPr/>
          <p:nvPr/>
        </p:nvSpPr>
        <p:spPr>
          <a:xfrm>
            <a:off x="1726393" y="4170689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4BAB8905-AE11-4EEA-98EA-BE14C76B5B51}"/>
              </a:ext>
            </a:extLst>
          </p:cNvPr>
          <p:cNvSpPr/>
          <p:nvPr/>
        </p:nvSpPr>
        <p:spPr>
          <a:xfrm>
            <a:off x="430346" y="40220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29A637D-10E8-422C-86BA-0F5CD58592C5}"/>
              </a:ext>
            </a:extLst>
          </p:cNvPr>
          <p:cNvSpPr/>
          <p:nvPr/>
        </p:nvSpPr>
        <p:spPr>
          <a:xfrm>
            <a:off x="909330" y="418601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59" name="Rectangle 3">
            <a:extLst>
              <a:ext uri="{FF2B5EF4-FFF2-40B4-BE49-F238E27FC236}">
                <a16:creationId xmlns:a16="http://schemas.microsoft.com/office/drawing/2014/main" id="{C4231B92-EF97-4493-8FC9-D4102A8314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183" y="2608089"/>
            <a:ext cx="3322821" cy="290394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4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400" dirty="0"/>
              <a:t>2. color[s] = gray; </a:t>
            </a:r>
          </a:p>
          <a:p>
            <a:pPr marL="0" indent="0">
              <a:buNone/>
            </a:pPr>
            <a:r>
              <a:rPr lang="en-US" altLang="en-US" sz="1400" dirty="0"/>
              <a:t>3. enqueue(Q, s); </a:t>
            </a:r>
          </a:p>
          <a:p>
            <a:pPr marL="0" indent="0">
              <a:buNone/>
            </a:pPr>
            <a:r>
              <a:rPr lang="en-US" altLang="en-US" sz="1400" dirty="0"/>
              <a:t>4. while (Q is not empty)</a:t>
            </a:r>
          </a:p>
          <a:p>
            <a:pPr marL="0" indent="0">
              <a:buNone/>
            </a:pPr>
            <a:r>
              <a:rPr lang="en-US" altLang="en-US" sz="1400" dirty="0"/>
              <a:t>      </a:t>
            </a:r>
            <a:r>
              <a:rPr lang="en-US" altLang="en-US" sz="1400" dirty="0">
                <a:solidFill>
                  <a:srgbClr val="FF0000"/>
                </a:solidFill>
              </a:rPr>
              <a:t>w = dequeue(Q);</a:t>
            </a:r>
          </a:p>
          <a:p>
            <a:pPr marL="0" indent="0">
              <a:buNone/>
            </a:pPr>
            <a:r>
              <a:rPr lang="en-US" altLang="en-US" sz="1400" dirty="0"/>
              <a:t>      for (each edge [w, v])</a:t>
            </a:r>
          </a:p>
          <a:p>
            <a:pPr marL="0" indent="0">
              <a:buNone/>
            </a:pPr>
            <a:r>
              <a:rPr lang="en-US" altLang="en-US" sz="1400" dirty="0"/>
              <a:t> 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 color[v] = gray; </a:t>
            </a:r>
          </a:p>
          <a:p>
            <a:pPr marL="0" indent="0">
              <a:buNone/>
            </a:pPr>
            <a:r>
              <a:rPr lang="en-US" altLang="en-US" sz="1400" dirty="0"/>
              <a:t>           enqueue(Q, s);</a:t>
            </a:r>
          </a:p>
          <a:p>
            <a:pPr marL="0" indent="0">
              <a:buNone/>
            </a:pPr>
            <a:r>
              <a:rPr lang="en-US" altLang="en-US" sz="1400" dirty="0"/>
              <a:t>      color[w] = black.</a:t>
            </a:r>
          </a:p>
          <a:p>
            <a:pPr marL="0" indent="0">
              <a:buNone/>
            </a:pPr>
            <a:r>
              <a:rPr lang="en-US" altLang="en-US" sz="1400" dirty="0"/>
              <a:t>        </a:t>
            </a:r>
          </a:p>
        </p:txBody>
      </p:sp>
      <p:sp>
        <p:nvSpPr>
          <p:cNvPr id="60" name="Text Box 49">
            <a:extLst>
              <a:ext uri="{FF2B5EF4-FFF2-40B4-BE49-F238E27FC236}">
                <a16:creationId xmlns:a16="http://schemas.microsoft.com/office/drawing/2014/main" id="{8E36049D-773A-4E7E-9530-CE030A3D5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014" y="2314177"/>
            <a:ext cx="8402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BFS(G, 1)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E50F282-1CB8-4ABA-3053-29E6315CA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</p:spTree>
    <p:extLst>
      <p:ext uri="{BB962C8B-B14F-4D97-AF65-F5344CB8AC3E}">
        <p14:creationId xmlns:p14="http://schemas.microsoft.com/office/powerpoint/2010/main" val="1862394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D4046BD1-67F9-49BE-BC2F-40CDD7B996C5}"/>
              </a:ext>
            </a:extLst>
          </p:cNvPr>
          <p:cNvSpPr/>
          <p:nvPr/>
        </p:nvSpPr>
        <p:spPr>
          <a:xfrm rot="5400000">
            <a:off x="2967330" y="2502406"/>
            <a:ext cx="86109" cy="5953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2E43EF2-8C3A-48E2-B5D7-A18B2A8CA8CF}"/>
              </a:ext>
            </a:extLst>
          </p:cNvPr>
          <p:cNvSpPr/>
          <p:nvPr/>
        </p:nvSpPr>
        <p:spPr>
          <a:xfrm rot="5400000">
            <a:off x="1354269" y="2521021"/>
            <a:ext cx="86109" cy="5953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14982B5-7B1B-4F63-AAFD-6518A4CF7807}"/>
              </a:ext>
            </a:extLst>
          </p:cNvPr>
          <p:cNvSpPr/>
          <p:nvPr/>
        </p:nvSpPr>
        <p:spPr>
          <a:xfrm rot="2456362">
            <a:off x="2182841" y="2756829"/>
            <a:ext cx="48323" cy="9873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20FAE9D-A28B-4ABC-B012-3AF8F59F397E}"/>
              </a:ext>
            </a:extLst>
          </p:cNvPr>
          <p:cNvSpPr/>
          <p:nvPr/>
        </p:nvSpPr>
        <p:spPr>
          <a:xfrm rot="5400000">
            <a:off x="2161349" y="3396316"/>
            <a:ext cx="98927" cy="6185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8A924D-B15F-48DC-8293-75EBE9DB4E3F}"/>
              </a:ext>
            </a:extLst>
          </p:cNvPr>
          <p:cNvSpPr/>
          <p:nvPr/>
        </p:nvSpPr>
        <p:spPr>
          <a:xfrm>
            <a:off x="1761789" y="2911624"/>
            <a:ext cx="45719" cy="695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</p:cNvCxnSpPr>
          <p:nvPr/>
        </p:nvCxnSpPr>
        <p:spPr>
          <a:xfrm flipH="1">
            <a:off x="1873265" y="2853429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4881B1E4-2269-4029-9A41-4C75F0DFCA91}"/>
              </a:ext>
            </a:extLst>
          </p:cNvPr>
          <p:cNvSpPr/>
          <p:nvPr/>
        </p:nvSpPr>
        <p:spPr>
          <a:xfrm>
            <a:off x="1978710" y="4552460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1D9D16E-31B9-4ACA-8D7E-BB065982C78B}"/>
              </a:ext>
            </a:extLst>
          </p:cNvPr>
          <p:cNvSpPr/>
          <p:nvPr/>
        </p:nvSpPr>
        <p:spPr>
          <a:xfrm>
            <a:off x="1287923" y="5045851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EAC8277-B80D-4A3A-8450-D1EE11AA6CF8}"/>
              </a:ext>
            </a:extLst>
          </p:cNvPr>
          <p:cNvSpPr/>
          <p:nvPr/>
        </p:nvSpPr>
        <p:spPr>
          <a:xfrm>
            <a:off x="1978710" y="502467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415B978-2D8D-4D16-BFC3-A7C15461E836}"/>
              </a:ext>
            </a:extLst>
          </p:cNvPr>
          <p:cNvSpPr/>
          <p:nvPr/>
        </p:nvSpPr>
        <p:spPr>
          <a:xfrm>
            <a:off x="2683932" y="502467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8E477F7-B2B4-4B09-B8C0-15315B90EA91}"/>
              </a:ext>
            </a:extLst>
          </p:cNvPr>
          <p:cNvCxnSpPr>
            <a:cxnSpLocks/>
            <a:stCxn id="48" idx="7"/>
            <a:endCxn id="26" idx="3"/>
          </p:cNvCxnSpPr>
          <p:nvPr/>
        </p:nvCxnSpPr>
        <p:spPr>
          <a:xfrm flipV="1">
            <a:off x="1455691" y="4712935"/>
            <a:ext cx="551804" cy="3604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A39BBE4-9314-49C4-86DD-467792BFEE42}"/>
              </a:ext>
            </a:extLst>
          </p:cNvPr>
          <p:cNvCxnSpPr>
            <a:cxnSpLocks/>
            <a:stCxn id="49" idx="0"/>
          </p:cNvCxnSpPr>
          <p:nvPr/>
        </p:nvCxnSpPr>
        <p:spPr>
          <a:xfrm flipV="1">
            <a:off x="2076987" y="4748252"/>
            <a:ext cx="6423" cy="276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519806-3E07-4171-852E-7A807D9F4CAA}"/>
              </a:ext>
            </a:extLst>
          </p:cNvPr>
          <p:cNvCxnSpPr>
            <a:cxnSpLocks/>
            <a:endCxn id="50" idx="1"/>
          </p:cNvCxnSpPr>
          <p:nvPr/>
        </p:nvCxnSpPr>
        <p:spPr>
          <a:xfrm>
            <a:off x="2179281" y="4703484"/>
            <a:ext cx="533436" cy="3487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B9C6AF93-A173-4C57-BFED-5EA51FA220EF}"/>
              </a:ext>
            </a:extLst>
          </p:cNvPr>
          <p:cNvSpPr/>
          <p:nvPr/>
        </p:nvSpPr>
        <p:spPr>
          <a:xfrm>
            <a:off x="1969496" y="549689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A9079DA-C951-42D8-B5B1-FBAFF5CF1170}"/>
              </a:ext>
            </a:extLst>
          </p:cNvPr>
          <p:cNvCxnSpPr>
            <a:cxnSpLocks/>
          </p:cNvCxnSpPr>
          <p:nvPr/>
        </p:nvCxnSpPr>
        <p:spPr>
          <a:xfrm flipV="1">
            <a:off x="2067773" y="5211630"/>
            <a:ext cx="6423" cy="276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4A177A63-441D-4388-82E6-0C55FC31E41C}"/>
              </a:ext>
            </a:extLst>
          </p:cNvPr>
          <p:cNvSpPr/>
          <p:nvPr/>
        </p:nvSpPr>
        <p:spPr>
          <a:xfrm>
            <a:off x="1286925" y="549689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AEB6C2E-EE46-4043-AA64-573A87CA049A}"/>
              </a:ext>
            </a:extLst>
          </p:cNvPr>
          <p:cNvCxnSpPr>
            <a:cxnSpLocks/>
            <a:stCxn id="45" idx="0"/>
          </p:cNvCxnSpPr>
          <p:nvPr/>
        </p:nvCxnSpPr>
        <p:spPr>
          <a:xfrm flipV="1">
            <a:off x="1385202" y="5233859"/>
            <a:ext cx="998" cy="2630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72C9A740-D335-4786-AA99-B7D6B6BF6677}"/>
              </a:ext>
            </a:extLst>
          </p:cNvPr>
          <p:cNvCxnSpPr>
            <a:cxnSpLocks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108EE05-4923-41D5-B033-CDBB1FE0EA97}"/>
              </a:ext>
            </a:extLst>
          </p:cNvPr>
          <p:cNvCxnSpPr>
            <a:cxnSpLocks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D7C56AD-869F-497F-B5AE-1504CF7B05B9}"/>
              </a:ext>
            </a:extLst>
          </p:cNvPr>
          <p:cNvCxnSpPr/>
          <p:nvPr/>
        </p:nvCxnSpPr>
        <p:spPr>
          <a:xfrm>
            <a:off x="1410056" y="4161803"/>
            <a:ext cx="1375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3C5A2C09-1772-4350-AF92-01EDEA95A39A}"/>
              </a:ext>
            </a:extLst>
          </p:cNvPr>
          <p:cNvCxnSpPr/>
          <p:nvPr/>
        </p:nvCxnSpPr>
        <p:spPr>
          <a:xfrm>
            <a:off x="1410056" y="4374023"/>
            <a:ext cx="1375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 Box 49">
            <a:extLst>
              <a:ext uri="{FF2B5EF4-FFF2-40B4-BE49-F238E27FC236}">
                <a16:creationId xmlns:a16="http://schemas.microsoft.com/office/drawing/2014/main" id="{FD3C51D1-F4AC-4253-A821-150B7A3529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492" y="3894541"/>
            <a:ext cx="2936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Q</a:t>
            </a:r>
          </a:p>
        </p:txBody>
      </p:sp>
      <p:sp>
        <p:nvSpPr>
          <p:cNvPr id="57" name="Arc 56">
            <a:extLst>
              <a:ext uri="{FF2B5EF4-FFF2-40B4-BE49-F238E27FC236}">
                <a16:creationId xmlns:a16="http://schemas.microsoft.com/office/drawing/2014/main" id="{85B9F7C0-EE30-4CEC-8CC4-00AA09FEE7C7}"/>
              </a:ext>
            </a:extLst>
          </p:cNvPr>
          <p:cNvSpPr/>
          <p:nvPr/>
        </p:nvSpPr>
        <p:spPr>
          <a:xfrm flipV="1">
            <a:off x="2512640" y="3842579"/>
            <a:ext cx="684561" cy="370995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8F19784C-80C6-4B25-8E8E-3A2354AC68D5}"/>
              </a:ext>
            </a:extLst>
          </p:cNvPr>
          <p:cNvSpPr/>
          <p:nvPr/>
        </p:nvSpPr>
        <p:spPr>
          <a:xfrm>
            <a:off x="1495863" y="4169588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DB75DC7F-096C-47A3-A2CE-C7FEE2EAA12B}"/>
              </a:ext>
            </a:extLst>
          </p:cNvPr>
          <p:cNvSpPr/>
          <p:nvPr/>
        </p:nvSpPr>
        <p:spPr>
          <a:xfrm>
            <a:off x="199797" y="40220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0" name="Arc 59">
            <a:extLst>
              <a:ext uri="{FF2B5EF4-FFF2-40B4-BE49-F238E27FC236}">
                <a16:creationId xmlns:a16="http://schemas.microsoft.com/office/drawing/2014/main" id="{561AC5F6-D1E8-43D0-8ED2-264646632DC9}"/>
              </a:ext>
            </a:extLst>
          </p:cNvPr>
          <p:cNvSpPr/>
          <p:nvPr/>
        </p:nvSpPr>
        <p:spPr>
          <a:xfrm rot="5739029" flipV="1">
            <a:off x="1240028" y="3759351"/>
            <a:ext cx="398356" cy="567945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650E3C97-E98F-449F-A1F7-B6DF87275133}"/>
              </a:ext>
            </a:extLst>
          </p:cNvPr>
          <p:cNvSpPr/>
          <p:nvPr/>
        </p:nvSpPr>
        <p:spPr>
          <a:xfrm>
            <a:off x="1726393" y="4170689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C330A8F4-7109-43A1-A33B-7BDB13853207}"/>
              </a:ext>
            </a:extLst>
          </p:cNvPr>
          <p:cNvSpPr/>
          <p:nvPr/>
        </p:nvSpPr>
        <p:spPr>
          <a:xfrm>
            <a:off x="430346" y="40220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5DF20CDA-95FD-48B8-94AF-B76FD778B574}"/>
              </a:ext>
            </a:extLst>
          </p:cNvPr>
          <p:cNvSpPr/>
          <p:nvPr/>
        </p:nvSpPr>
        <p:spPr>
          <a:xfrm>
            <a:off x="1956923" y="4170689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B58E9135-3EF0-4DEC-91AF-630102A0F032}"/>
              </a:ext>
            </a:extLst>
          </p:cNvPr>
          <p:cNvSpPr/>
          <p:nvPr/>
        </p:nvSpPr>
        <p:spPr>
          <a:xfrm>
            <a:off x="186878" y="42635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63" name="Rectangle 3">
            <a:extLst>
              <a:ext uri="{FF2B5EF4-FFF2-40B4-BE49-F238E27FC236}">
                <a16:creationId xmlns:a16="http://schemas.microsoft.com/office/drawing/2014/main" id="{02A15C77-56EE-4428-94E4-A4BF44FCC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183" y="2608089"/>
            <a:ext cx="3322821" cy="290394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4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400" dirty="0"/>
              <a:t>2. color[s] = gray; </a:t>
            </a:r>
          </a:p>
          <a:p>
            <a:pPr marL="0" indent="0">
              <a:buNone/>
            </a:pPr>
            <a:r>
              <a:rPr lang="en-US" altLang="en-US" sz="1400" dirty="0"/>
              <a:t>3. enqueue(Q, s); </a:t>
            </a:r>
          </a:p>
          <a:p>
            <a:pPr marL="0" indent="0">
              <a:buNone/>
            </a:pPr>
            <a:r>
              <a:rPr lang="en-US" altLang="en-US" sz="1400" dirty="0"/>
              <a:t>4. while (Q is not empty)</a:t>
            </a:r>
          </a:p>
          <a:p>
            <a:pPr marL="0" indent="0">
              <a:buNone/>
            </a:pPr>
            <a:r>
              <a:rPr lang="en-US" altLang="en-US" sz="1400" dirty="0"/>
              <a:t>      w = dequeue(Q);</a:t>
            </a:r>
          </a:p>
          <a:p>
            <a:pPr marL="0" indent="0">
              <a:buNone/>
            </a:pPr>
            <a:r>
              <a:rPr lang="en-US" altLang="en-US" sz="1400" dirty="0"/>
              <a:t>      </a:t>
            </a:r>
            <a:r>
              <a:rPr lang="en-US" altLang="en-US" sz="1400" dirty="0">
                <a:solidFill>
                  <a:srgbClr val="FF0000"/>
                </a:solidFill>
              </a:rPr>
              <a:t>for (each edge [w, v])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if (color[v] == white) 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   color[v] = gray; 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   enqueue(Q, s);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color[w] = black.</a:t>
            </a:r>
          </a:p>
          <a:p>
            <a:pPr marL="0" indent="0">
              <a:buNone/>
            </a:pPr>
            <a:r>
              <a:rPr lang="en-US" altLang="en-US" sz="1400" dirty="0"/>
              <a:t>        </a:t>
            </a:r>
          </a:p>
        </p:txBody>
      </p:sp>
      <p:sp>
        <p:nvSpPr>
          <p:cNvPr id="66" name="Text Box 49">
            <a:extLst>
              <a:ext uri="{FF2B5EF4-FFF2-40B4-BE49-F238E27FC236}">
                <a16:creationId xmlns:a16="http://schemas.microsoft.com/office/drawing/2014/main" id="{D3059968-EB8B-43A9-9565-6B821C840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014" y="2314177"/>
            <a:ext cx="8402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BFS(G, 1)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DE9F045-89E1-F73A-0F28-7EBC28838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</p:spTree>
    <p:extLst>
      <p:ext uri="{BB962C8B-B14F-4D97-AF65-F5344CB8AC3E}">
        <p14:creationId xmlns:p14="http://schemas.microsoft.com/office/powerpoint/2010/main" val="1084526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D4046BD1-67F9-49BE-BC2F-40CDD7B996C5}"/>
              </a:ext>
            </a:extLst>
          </p:cNvPr>
          <p:cNvSpPr/>
          <p:nvPr/>
        </p:nvSpPr>
        <p:spPr>
          <a:xfrm rot="5400000">
            <a:off x="2967330" y="2502406"/>
            <a:ext cx="86109" cy="5953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2E43EF2-8C3A-48E2-B5D7-A18B2A8CA8CF}"/>
              </a:ext>
            </a:extLst>
          </p:cNvPr>
          <p:cNvSpPr/>
          <p:nvPr/>
        </p:nvSpPr>
        <p:spPr>
          <a:xfrm rot="5400000">
            <a:off x="1354269" y="2521021"/>
            <a:ext cx="86109" cy="5953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14982B5-7B1B-4F63-AAFD-6518A4CF7807}"/>
              </a:ext>
            </a:extLst>
          </p:cNvPr>
          <p:cNvSpPr/>
          <p:nvPr/>
        </p:nvSpPr>
        <p:spPr>
          <a:xfrm rot="2456362">
            <a:off x="2182841" y="2756829"/>
            <a:ext cx="48323" cy="9873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20FAE9D-A28B-4ABC-B012-3AF8F59F397E}"/>
              </a:ext>
            </a:extLst>
          </p:cNvPr>
          <p:cNvSpPr/>
          <p:nvPr/>
        </p:nvSpPr>
        <p:spPr>
          <a:xfrm rot="5400000">
            <a:off x="2161349" y="3396316"/>
            <a:ext cx="98927" cy="6185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8A924D-B15F-48DC-8293-75EBE9DB4E3F}"/>
              </a:ext>
            </a:extLst>
          </p:cNvPr>
          <p:cNvSpPr/>
          <p:nvPr/>
        </p:nvSpPr>
        <p:spPr>
          <a:xfrm>
            <a:off x="1761789" y="2911624"/>
            <a:ext cx="45719" cy="695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</p:cNvCxnSpPr>
          <p:nvPr/>
        </p:nvCxnSpPr>
        <p:spPr>
          <a:xfrm flipH="1">
            <a:off x="1873265" y="2853429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4881B1E4-2269-4029-9A41-4C75F0DFCA91}"/>
              </a:ext>
            </a:extLst>
          </p:cNvPr>
          <p:cNvSpPr/>
          <p:nvPr/>
        </p:nvSpPr>
        <p:spPr>
          <a:xfrm>
            <a:off x="1978710" y="4552460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1D9D16E-31B9-4ACA-8D7E-BB065982C78B}"/>
              </a:ext>
            </a:extLst>
          </p:cNvPr>
          <p:cNvSpPr/>
          <p:nvPr/>
        </p:nvSpPr>
        <p:spPr>
          <a:xfrm>
            <a:off x="1287923" y="5045851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EAC8277-B80D-4A3A-8450-D1EE11AA6CF8}"/>
              </a:ext>
            </a:extLst>
          </p:cNvPr>
          <p:cNvSpPr/>
          <p:nvPr/>
        </p:nvSpPr>
        <p:spPr>
          <a:xfrm>
            <a:off x="1978710" y="502467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415B978-2D8D-4D16-BFC3-A7C15461E836}"/>
              </a:ext>
            </a:extLst>
          </p:cNvPr>
          <p:cNvSpPr/>
          <p:nvPr/>
        </p:nvSpPr>
        <p:spPr>
          <a:xfrm>
            <a:off x="2683932" y="502467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8E477F7-B2B4-4B09-B8C0-15315B90EA91}"/>
              </a:ext>
            </a:extLst>
          </p:cNvPr>
          <p:cNvCxnSpPr>
            <a:cxnSpLocks/>
            <a:stCxn id="48" idx="7"/>
            <a:endCxn id="26" idx="3"/>
          </p:cNvCxnSpPr>
          <p:nvPr/>
        </p:nvCxnSpPr>
        <p:spPr>
          <a:xfrm flipV="1">
            <a:off x="1455691" y="4712935"/>
            <a:ext cx="551804" cy="3604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A39BBE4-9314-49C4-86DD-467792BFEE42}"/>
              </a:ext>
            </a:extLst>
          </p:cNvPr>
          <p:cNvCxnSpPr>
            <a:cxnSpLocks/>
            <a:stCxn id="49" idx="0"/>
          </p:cNvCxnSpPr>
          <p:nvPr/>
        </p:nvCxnSpPr>
        <p:spPr>
          <a:xfrm flipV="1">
            <a:off x="2076987" y="4748252"/>
            <a:ext cx="6423" cy="276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519806-3E07-4171-852E-7A807D9F4CAA}"/>
              </a:ext>
            </a:extLst>
          </p:cNvPr>
          <p:cNvCxnSpPr>
            <a:cxnSpLocks/>
            <a:endCxn id="50" idx="1"/>
          </p:cNvCxnSpPr>
          <p:nvPr/>
        </p:nvCxnSpPr>
        <p:spPr>
          <a:xfrm>
            <a:off x="2179281" y="4703484"/>
            <a:ext cx="533436" cy="3487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B9C6AF93-A173-4C57-BFED-5EA51FA220EF}"/>
              </a:ext>
            </a:extLst>
          </p:cNvPr>
          <p:cNvSpPr/>
          <p:nvPr/>
        </p:nvSpPr>
        <p:spPr>
          <a:xfrm>
            <a:off x="1969496" y="549689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A9079DA-C951-42D8-B5B1-FBAFF5CF1170}"/>
              </a:ext>
            </a:extLst>
          </p:cNvPr>
          <p:cNvCxnSpPr>
            <a:cxnSpLocks/>
          </p:cNvCxnSpPr>
          <p:nvPr/>
        </p:nvCxnSpPr>
        <p:spPr>
          <a:xfrm flipV="1">
            <a:off x="2067773" y="5211630"/>
            <a:ext cx="6423" cy="276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37D949D1-5F40-497A-A2D6-F1C6A9D73A7C}"/>
              </a:ext>
            </a:extLst>
          </p:cNvPr>
          <p:cNvSpPr/>
          <p:nvPr/>
        </p:nvSpPr>
        <p:spPr>
          <a:xfrm>
            <a:off x="1286925" y="549689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EE51CD7-7D5C-4526-B530-4FF975E41FBC}"/>
              </a:ext>
            </a:extLst>
          </p:cNvPr>
          <p:cNvCxnSpPr>
            <a:cxnSpLocks/>
            <a:stCxn id="45" idx="0"/>
          </p:cNvCxnSpPr>
          <p:nvPr/>
        </p:nvCxnSpPr>
        <p:spPr>
          <a:xfrm flipV="1">
            <a:off x="1385202" y="5233859"/>
            <a:ext cx="998" cy="2630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052FBA6-4ABE-4087-AAF5-A1F320D9454D}"/>
              </a:ext>
            </a:extLst>
          </p:cNvPr>
          <p:cNvCxnSpPr/>
          <p:nvPr/>
        </p:nvCxnSpPr>
        <p:spPr>
          <a:xfrm>
            <a:off x="1410056" y="4161803"/>
            <a:ext cx="1375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7EA29A36-A5BA-405F-BCCD-E2A71A0A5FE1}"/>
              </a:ext>
            </a:extLst>
          </p:cNvPr>
          <p:cNvCxnSpPr/>
          <p:nvPr/>
        </p:nvCxnSpPr>
        <p:spPr>
          <a:xfrm>
            <a:off x="1410056" y="4374023"/>
            <a:ext cx="1375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 Box 49">
            <a:extLst>
              <a:ext uri="{FF2B5EF4-FFF2-40B4-BE49-F238E27FC236}">
                <a16:creationId xmlns:a16="http://schemas.microsoft.com/office/drawing/2014/main" id="{56C19049-5896-46F8-9826-D5E57C6ED0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492" y="3894541"/>
            <a:ext cx="2936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Q</a:t>
            </a:r>
          </a:p>
        </p:txBody>
      </p:sp>
      <p:sp>
        <p:nvSpPr>
          <p:cNvPr id="55" name="Arc 54">
            <a:extLst>
              <a:ext uri="{FF2B5EF4-FFF2-40B4-BE49-F238E27FC236}">
                <a16:creationId xmlns:a16="http://schemas.microsoft.com/office/drawing/2014/main" id="{07A6716C-FFAC-4D84-9B97-9F51A53D3A91}"/>
              </a:ext>
            </a:extLst>
          </p:cNvPr>
          <p:cNvSpPr/>
          <p:nvPr/>
        </p:nvSpPr>
        <p:spPr>
          <a:xfrm flipV="1">
            <a:off x="2512640" y="3842579"/>
            <a:ext cx="684561" cy="370995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CE927760-3AA6-4EBE-AD32-2E097292B8AF}"/>
              </a:ext>
            </a:extLst>
          </p:cNvPr>
          <p:cNvSpPr/>
          <p:nvPr/>
        </p:nvSpPr>
        <p:spPr>
          <a:xfrm>
            <a:off x="199797" y="40220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8" name="Arc 57">
            <a:extLst>
              <a:ext uri="{FF2B5EF4-FFF2-40B4-BE49-F238E27FC236}">
                <a16:creationId xmlns:a16="http://schemas.microsoft.com/office/drawing/2014/main" id="{E26C23AA-83D5-41DB-9D1B-D5E021A7C6FD}"/>
              </a:ext>
            </a:extLst>
          </p:cNvPr>
          <p:cNvSpPr/>
          <p:nvPr/>
        </p:nvSpPr>
        <p:spPr>
          <a:xfrm rot="5739029" flipV="1">
            <a:off x="1240028" y="3759351"/>
            <a:ext cx="398356" cy="567945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D20BF153-FBAA-4196-B435-E1E26E64DBDE}"/>
              </a:ext>
            </a:extLst>
          </p:cNvPr>
          <p:cNvSpPr/>
          <p:nvPr/>
        </p:nvSpPr>
        <p:spPr>
          <a:xfrm>
            <a:off x="1529835" y="4170689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F7FFA7B9-5E86-44AB-A1D7-71188344F5A5}"/>
              </a:ext>
            </a:extLst>
          </p:cNvPr>
          <p:cNvSpPr/>
          <p:nvPr/>
        </p:nvSpPr>
        <p:spPr>
          <a:xfrm>
            <a:off x="430346" y="40220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C536F5C5-862D-46B5-9E90-EC70154855A2}"/>
              </a:ext>
            </a:extLst>
          </p:cNvPr>
          <p:cNvSpPr/>
          <p:nvPr/>
        </p:nvSpPr>
        <p:spPr>
          <a:xfrm>
            <a:off x="1760365" y="4170689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DC0E412B-F6BE-4886-AD3D-DBC361EB5798}"/>
              </a:ext>
            </a:extLst>
          </p:cNvPr>
          <p:cNvSpPr/>
          <p:nvPr/>
        </p:nvSpPr>
        <p:spPr>
          <a:xfrm>
            <a:off x="186878" y="42635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BD109914-AD21-4CB8-B859-9034C3F93DFF}"/>
              </a:ext>
            </a:extLst>
          </p:cNvPr>
          <p:cNvSpPr/>
          <p:nvPr/>
        </p:nvSpPr>
        <p:spPr>
          <a:xfrm>
            <a:off x="963415" y="417719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56" name="Rectangle 3">
            <a:extLst>
              <a:ext uri="{FF2B5EF4-FFF2-40B4-BE49-F238E27FC236}">
                <a16:creationId xmlns:a16="http://schemas.microsoft.com/office/drawing/2014/main" id="{E70D8D4F-A7D3-4799-823A-7478AB9528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183" y="2608089"/>
            <a:ext cx="3322821" cy="290394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4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400" dirty="0"/>
              <a:t>2. color[s] = gray; </a:t>
            </a:r>
          </a:p>
          <a:p>
            <a:pPr marL="0" indent="0">
              <a:buNone/>
            </a:pPr>
            <a:r>
              <a:rPr lang="en-US" altLang="en-US" sz="1400" dirty="0"/>
              <a:t>3. enqueue(Q, s); </a:t>
            </a:r>
          </a:p>
          <a:p>
            <a:pPr marL="0" indent="0">
              <a:buNone/>
            </a:pPr>
            <a:r>
              <a:rPr lang="en-US" altLang="en-US" sz="1400" dirty="0"/>
              <a:t>4. while (Q is not empty)</a:t>
            </a:r>
          </a:p>
          <a:p>
            <a:pPr marL="0" indent="0">
              <a:buNone/>
            </a:pPr>
            <a:r>
              <a:rPr lang="en-US" altLang="en-US" sz="1400" dirty="0"/>
              <a:t>      </a:t>
            </a:r>
            <a:r>
              <a:rPr lang="en-US" altLang="en-US" sz="1400" dirty="0">
                <a:solidFill>
                  <a:srgbClr val="FF0000"/>
                </a:solidFill>
              </a:rPr>
              <a:t>w = dequeue(Q);</a:t>
            </a:r>
          </a:p>
          <a:p>
            <a:pPr marL="0" indent="0">
              <a:buNone/>
            </a:pPr>
            <a:r>
              <a:rPr lang="en-US" altLang="en-US" sz="1400" dirty="0"/>
              <a:t>      for (each edge [w, v])</a:t>
            </a:r>
          </a:p>
          <a:p>
            <a:pPr marL="0" indent="0">
              <a:buNone/>
            </a:pPr>
            <a:r>
              <a:rPr lang="en-US" altLang="en-US" sz="1400" dirty="0"/>
              <a:t> 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 color[v] = gray; </a:t>
            </a:r>
          </a:p>
          <a:p>
            <a:pPr marL="0" indent="0">
              <a:buNone/>
            </a:pPr>
            <a:r>
              <a:rPr lang="en-US" altLang="en-US" sz="1400" dirty="0"/>
              <a:t>           enqueue(Q, s);</a:t>
            </a:r>
          </a:p>
          <a:p>
            <a:pPr marL="0" indent="0">
              <a:buNone/>
            </a:pPr>
            <a:r>
              <a:rPr lang="en-US" altLang="en-US" sz="1400" dirty="0"/>
              <a:t>      color[w] = black.</a:t>
            </a:r>
          </a:p>
          <a:p>
            <a:pPr marL="0" indent="0">
              <a:buNone/>
            </a:pPr>
            <a:r>
              <a:rPr lang="en-US" altLang="en-US" sz="1400" dirty="0"/>
              <a:t>        </a:t>
            </a:r>
          </a:p>
        </p:txBody>
      </p:sp>
      <p:sp>
        <p:nvSpPr>
          <p:cNvPr id="64" name="Text Box 49">
            <a:extLst>
              <a:ext uri="{FF2B5EF4-FFF2-40B4-BE49-F238E27FC236}">
                <a16:creationId xmlns:a16="http://schemas.microsoft.com/office/drawing/2014/main" id="{D3FC219F-9026-42B8-99CF-7C01F2528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014" y="2314177"/>
            <a:ext cx="8402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BFS(G, 1)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238158B-C54C-B09B-6EC3-49C8C78B2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</p:spTree>
    <p:extLst>
      <p:ext uri="{BB962C8B-B14F-4D97-AF65-F5344CB8AC3E}">
        <p14:creationId xmlns:p14="http://schemas.microsoft.com/office/powerpoint/2010/main" val="4129816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D4046BD1-67F9-49BE-BC2F-40CDD7B996C5}"/>
              </a:ext>
            </a:extLst>
          </p:cNvPr>
          <p:cNvSpPr/>
          <p:nvPr/>
        </p:nvSpPr>
        <p:spPr>
          <a:xfrm rot="5400000">
            <a:off x="2967330" y="2502406"/>
            <a:ext cx="86109" cy="5953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2E43EF2-8C3A-48E2-B5D7-A18B2A8CA8CF}"/>
              </a:ext>
            </a:extLst>
          </p:cNvPr>
          <p:cNvSpPr/>
          <p:nvPr/>
        </p:nvSpPr>
        <p:spPr>
          <a:xfrm rot="5400000">
            <a:off x="1354269" y="2521021"/>
            <a:ext cx="86109" cy="5953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14982B5-7B1B-4F63-AAFD-6518A4CF7807}"/>
              </a:ext>
            </a:extLst>
          </p:cNvPr>
          <p:cNvSpPr/>
          <p:nvPr/>
        </p:nvSpPr>
        <p:spPr>
          <a:xfrm rot="2456362">
            <a:off x="2182841" y="2756829"/>
            <a:ext cx="48323" cy="9873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20FAE9D-A28B-4ABC-B012-3AF8F59F397E}"/>
              </a:ext>
            </a:extLst>
          </p:cNvPr>
          <p:cNvSpPr/>
          <p:nvPr/>
        </p:nvSpPr>
        <p:spPr>
          <a:xfrm rot="5400000">
            <a:off x="2161349" y="3396316"/>
            <a:ext cx="98927" cy="6185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8A924D-B15F-48DC-8293-75EBE9DB4E3F}"/>
              </a:ext>
            </a:extLst>
          </p:cNvPr>
          <p:cNvSpPr/>
          <p:nvPr/>
        </p:nvSpPr>
        <p:spPr>
          <a:xfrm>
            <a:off x="1761789" y="2911624"/>
            <a:ext cx="45719" cy="695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</p:cNvCxnSpPr>
          <p:nvPr/>
        </p:nvCxnSpPr>
        <p:spPr>
          <a:xfrm flipH="1">
            <a:off x="1873265" y="2853429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4881B1E4-2269-4029-9A41-4C75F0DFCA91}"/>
              </a:ext>
            </a:extLst>
          </p:cNvPr>
          <p:cNvSpPr/>
          <p:nvPr/>
        </p:nvSpPr>
        <p:spPr>
          <a:xfrm>
            <a:off x="1978710" y="4552460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1D9D16E-31B9-4ACA-8D7E-BB065982C78B}"/>
              </a:ext>
            </a:extLst>
          </p:cNvPr>
          <p:cNvSpPr/>
          <p:nvPr/>
        </p:nvSpPr>
        <p:spPr>
          <a:xfrm>
            <a:off x="1287923" y="5045851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EAC8277-B80D-4A3A-8450-D1EE11AA6CF8}"/>
              </a:ext>
            </a:extLst>
          </p:cNvPr>
          <p:cNvSpPr/>
          <p:nvPr/>
        </p:nvSpPr>
        <p:spPr>
          <a:xfrm>
            <a:off x="1978710" y="502467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415B978-2D8D-4D16-BFC3-A7C15461E836}"/>
              </a:ext>
            </a:extLst>
          </p:cNvPr>
          <p:cNvSpPr/>
          <p:nvPr/>
        </p:nvSpPr>
        <p:spPr>
          <a:xfrm>
            <a:off x="2683932" y="502467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8E477F7-B2B4-4B09-B8C0-15315B90EA91}"/>
              </a:ext>
            </a:extLst>
          </p:cNvPr>
          <p:cNvCxnSpPr>
            <a:cxnSpLocks/>
            <a:stCxn id="48" idx="7"/>
            <a:endCxn id="26" idx="3"/>
          </p:cNvCxnSpPr>
          <p:nvPr/>
        </p:nvCxnSpPr>
        <p:spPr>
          <a:xfrm flipV="1">
            <a:off x="1455691" y="4712935"/>
            <a:ext cx="551804" cy="3604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A39BBE4-9314-49C4-86DD-467792BFEE42}"/>
              </a:ext>
            </a:extLst>
          </p:cNvPr>
          <p:cNvCxnSpPr>
            <a:cxnSpLocks/>
            <a:stCxn id="49" idx="0"/>
          </p:cNvCxnSpPr>
          <p:nvPr/>
        </p:nvCxnSpPr>
        <p:spPr>
          <a:xfrm flipV="1">
            <a:off x="2076987" y="4748252"/>
            <a:ext cx="6423" cy="276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519806-3E07-4171-852E-7A807D9F4CAA}"/>
              </a:ext>
            </a:extLst>
          </p:cNvPr>
          <p:cNvCxnSpPr>
            <a:cxnSpLocks/>
            <a:endCxn id="50" idx="1"/>
          </p:cNvCxnSpPr>
          <p:nvPr/>
        </p:nvCxnSpPr>
        <p:spPr>
          <a:xfrm>
            <a:off x="2179281" y="4703484"/>
            <a:ext cx="533436" cy="3487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B9C6AF93-A173-4C57-BFED-5EA51FA220EF}"/>
              </a:ext>
            </a:extLst>
          </p:cNvPr>
          <p:cNvSpPr/>
          <p:nvPr/>
        </p:nvSpPr>
        <p:spPr>
          <a:xfrm>
            <a:off x="1969496" y="549689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A9079DA-C951-42D8-B5B1-FBAFF5CF1170}"/>
              </a:ext>
            </a:extLst>
          </p:cNvPr>
          <p:cNvCxnSpPr>
            <a:cxnSpLocks/>
          </p:cNvCxnSpPr>
          <p:nvPr/>
        </p:nvCxnSpPr>
        <p:spPr>
          <a:xfrm flipV="1">
            <a:off x="2067773" y="5211630"/>
            <a:ext cx="6423" cy="276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37D949D1-5F40-497A-A2D6-F1C6A9D73A7C}"/>
              </a:ext>
            </a:extLst>
          </p:cNvPr>
          <p:cNvSpPr/>
          <p:nvPr/>
        </p:nvSpPr>
        <p:spPr>
          <a:xfrm>
            <a:off x="1286925" y="549689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EE51CD7-7D5C-4526-B530-4FF975E41FBC}"/>
              </a:ext>
            </a:extLst>
          </p:cNvPr>
          <p:cNvCxnSpPr>
            <a:cxnSpLocks/>
            <a:stCxn id="45" idx="0"/>
          </p:cNvCxnSpPr>
          <p:nvPr/>
        </p:nvCxnSpPr>
        <p:spPr>
          <a:xfrm flipV="1">
            <a:off x="1385202" y="5233859"/>
            <a:ext cx="998" cy="2630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FBCC8697-BBAF-4624-91A8-0044F313E0A6}"/>
              </a:ext>
            </a:extLst>
          </p:cNvPr>
          <p:cNvSpPr/>
          <p:nvPr/>
        </p:nvSpPr>
        <p:spPr>
          <a:xfrm>
            <a:off x="2683932" y="551587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041AD0F-427A-4D44-885D-6D6FBE80AADE}"/>
              </a:ext>
            </a:extLst>
          </p:cNvPr>
          <p:cNvCxnSpPr>
            <a:cxnSpLocks/>
            <a:stCxn id="40" idx="0"/>
          </p:cNvCxnSpPr>
          <p:nvPr/>
        </p:nvCxnSpPr>
        <p:spPr>
          <a:xfrm flipV="1">
            <a:off x="2782209" y="5209097"/>
            <a:ext cx="0" cy="3067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B95E1D8-7C65-4E39-8C44-87A0E621AAE7}"/>
              </a:ext>
            </a:extLst>
          </p:cNvPr>
          <p:cNvCxnSpPr>
            <a:cxnSpLocks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3D46018E-2701-4B6B-8F91-C75682B78610}"/>
              </a:ext>
            </a:extLst>
          </p:cNvPr>
          <p:cNvCxnSpPr>
            <a:cxnSpLocks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FC8FB004-77DE-47E1-9AAE-BE1AFDE48AF9}"/>
              </a:ext>
            </a:extLst>
          </p:cNvPr>
          <p:cNvCxnSpPr/>
          <p:nvPr/>
        </p:nvCxnSpPr>
        <p:spPr>
          <a:xfrm>
            <a:off x="1410056" y="4161803"/>
            <a:ext cx="1375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1C18AB8-E936-4C93-BB34-F9D91A3F91C6}"/>
              </a:ext>
            </a:extLst>
          </p:cNvPr>
          <p:cNvCxnSpPr/>
          <p:nvPr/>
        </p:nvCxnSpPr>
        <p:spPr>
          <a:xfrm>
            <a:off x="1410056" y="4374023"/>
            <a:ext cx="1375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 Box 49">
            <a:extLst>
              <a:ext uri="{FF2B5EF4-FFF2-40B4-BE49-F238E27FC236}">
                <a16:creationId xmlns:a16="http://schemas.microsoft.com/office/drawing/2014/main" id="{1155FD2C-6CC8-447F-8F8E-CAB0B208B8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492" y="3894541"/>
            <a:ext cx="2936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Q</a:t>
            </a:r>
          </a:p>
        </p:txBody>
      </p:sp>
      <p:sp>
        <p:nvSpPr>
          <p:cNvPr id="59" name="Arc 58">
            <a:extLst>
              <a:ext uri="{FF2B5EF4-FFF2-40B4-BE49-F238E27FC236}">
                <a16:creationId xmlns:a16="http://schemas.microsoft.com/office/drawing/2014/main" id="{2D4ACAC7-DC9E-4863-BD44-51C1460E76B3}"/>
              </a:ext>
            </a:extLst>
          </p:cNvPr>
          <p:cNvSpPr/>
          <p:nvPr/>
        </p:nvSpPr>
        <p:spPr>
          <a:xfrm flipV="1">
            <a:off x="2512640" y="3842579"/>
            <a:ext cx="684561" cy="370995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4D12BD63-E3A1-4BF9-BDDE-4FCC7D0B74A2}"/>
              </a:ext>
            </a:extLst>
          </p:cNvPr>
          <p:cNvSpPr/>
          <p:nvPr/>
        </p:nvSpPr>
        <p:spPr>
          <a:xfrm>
            <a:off x="199797" y="40220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1" name="Arc 60">
            <a:extLst>
              <a:ext uri="{FF2B5EF4-FFF2-40B4-BE49-F238E27FC236}">
                <a16:creationId xmlns:a16="http://schemas.microsoft.com/office/drawing/2014/main" id="{96C79FE6-DCFB-488B-93D5-89317DF15179}"/>
              </a:ext>
            </a:extLst>
          </p:cNvPr>
          <p:cNvSpPr/>
          <p:nvPr/>
        </p:nvSpPr>
        <p:spPr>
          <a:xfrm rot="5739029" flipV="1">
            <a:off x="1240028" y="3759351"/>
            <a:ext cx="398356" cy="567945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3091C80B-A094-4E72-A3DC-484A94F96070}"/>
              </a:ext>
            </a:extLst>
          </p:cNvPr>
          <p:cNvSpPr/>
          <p:nvPr/>
        </p:nvSpPr>
        <p:spPr>
          <a:xfrm>
            <a:off x="1529835" y="4170689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B134B478-1493-4E5B-90D7-2F47D9250F89}"/>
              </a:ext>
            </a:extLst>
          </p:cNvPr>
          <p:cNvSpPr/>
          <p:nvPr/>
        </p:nvSpPr>
        <p:spPr>
          <a:xfrm>
            <a:off x="430346" y="40220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98002D79-A706-4093-92CA-364A0D617C1C}"/>
              </a:ext>
            </a:extLst>
          </p:cNvPr>
          <p:cNvSpPr/>
          <p:nvPr/>
        </p:nvSpPr>
        <p:spPr>
          <a:xfrm>
            <a:off x="1760365" y="4170689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24359140-8C7A-414C-AF9A-A4CE7DCDA011}"/>
              </a:ext>
            </a:extLst>
          </p:cNvPr>
          <p:cNvSpPr/>
          <p:nvPr/>
        </p:nvSpPr>
        <p:spPr>
          <a:xfrm>
            <a:off x="186878" y="42635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C45FD046-7AF4-4B81-8036-D29D72FD3EB3}"/>
              </a:ext>
            </a:extLst>
          </p:cNvPr>
          <p:cNvSpPr/>
          <p:nvPr/>
        </p:nvSpPr>
        <p:spPr>
          <a:xfrm>
            <a:off x="963415" y="417719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F34329A2-C4FB-4D06-9618-4E758B2B8CF2}"/>
              </a:ext>
            </a:extLst>
          </p:cNvPr>
          <p:cNvSpPr/>
          <p:nvPr/>
        </p:nvSpPr>
        <p:spPr>
          <a:xfrm>
            <a:off x="1990886" y="4174248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8" name="Rectangle 3">
            <a:extLst>
              <a:ext uri="{FF2B5EF4-FFF2-40B4-BE49-F238E27FC236}">
                <a16:creationId xmlns:a16="http://schemas.microsoft.com/office/drawing/2014/main" id="{B92D9D72-BC08-466D-B145-DB5DBA3433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183" y="2608089"/>
            <a:ext cx="3322821" cy="290394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4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400" dirty="0"/>
              <a:t>2. color[s] = gray; </a:t>
            </a:r>
          </a:p>
          <a:p>
            <a:pPr marL="0" indent="0">
              <a:buNone/>
            </a:pPr>
            <a:r>
              <a:rPr lang="en-US" altLang="en-US" sz="1400" dirty="0"/>
              <a:t>3. enqueue(Q, s); </a:t>
            </a:r>
          </a:p>
          <a:p>
            <a:pPr marL="0" indent="0">
              <a:buNone/>
            </a:pPr>
            <a:r>
              <a:rPr lang="en-US" altLang="en-US" sz="1400" dirty="0"/>
              <a:t>4. while (Q is not empty)</a:t>
            </a:r>
          </a:p>
          <a:p>
            <a:pPr marL="0" indent="0">
              <a:buNone/>
            </a:pPr>
            <a:r>
              <a:rPr lang="en-US" altLang="en-US" sz="1400" dirty="0"/>
              <a:t>      w = dequeue(Q);</a:t>
            </a:r>
          </a:p>
          <a:p>
            <a:pPr marL="0" indent="0">
              <a:buNone/>
            </a:pPr>
            <a:r>
              <a:rPr lang="en-US" altLang="en-US" sz="1400" dirty="0"/>
              <a:t>      </a:t>
            </a:r>
            <a:r>
              <a:rPr lang="en-US" altLang="en-US" sz="1400" dirty="0">
                <a:solidFill>
                  <a:srgbClr val="FF0000"/>
                </a:solidFill>
              </a:rPr>
              <a:t>for (each edge [w, v])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if (color[v] == white) 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   color[v] = gray; 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   enqueue(Q, s);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color[w] = black.</a:t>
            </a:r>
          </a:p>
          <a:p>
            <a:pPr marL="0" indent="0">
              <a:buNone/>
            </a:pPr>
            <a:r>
              <a:rPr lang="en-US" altLang="en-US" sz="1400" dirty="0"/>
              <a:t>        </a:t>
            </a:r>
          </a:p>
        </p:txBody>
      </p:sp>
      <p:sp>
        <p:nvSpPr>
          <p:cNvPr id="69" name="Text Box 49">
            <a:extLst>
              <a:ext uri="{FF2B5EF4-FFF2-40B4-BE49-F238E27FC236}">
                <a16:creationId xmlns:a16="http://schemas.microsoft.com/office/drawing/2014/main" id="{76AE2CE7-4CD1-41ED-BCFF-3724D4EEF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014" y="2314177"/>
            <a:ext cx="8402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BFS(G, 1)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E6819E7-6B13-AB67-53F5-7455C3B215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</p:spTree>
    <p:extLst>
      <p:ext uri="{BB962C8B-B14F-4D97-AF65-F5344CB8AC3E}">
        <p14:creationId xmlns:p14="http://schemas.microsoft.com/office/powerpoint/2010/main" val="1980914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F8A6E15C-9B4A-4E58-8209-EF5614B9C14A}"/>
              </a:ext>
            </a:extLst>
          </p:cNvPr>
          <p:cNvSpPr/>
          <p:nvPr/>
        </p:nvSpPr>
        <p:spPr>
          <a:xfrm rot="5400000">
            <a:off x="2960947" y="3396315"/>
            <a:ext cx="98927" cy="6185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4046BD1-67F9-49BE-BC2F-40CDD7B996C5}"/>
              </a:ext>
            </a:extLst>
          </p:cNvPr>
          <p:cNvSpPr/>
          <p:nvPr/>
        </p:nvSpPr>
        <p:spPr>
          <a:xfrm rot="5400000">
            <a:off x="2967330" y="2502406"/>
            <a:ext cx="86109" cy="5953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2E43EF2-8C3A-48E2-B5D7-A18B2A8CA8CF}"/>
              </a:ext>
            </a:extLst>
          </p:cNvPr>
          <p:cNvSpPr/>
          <p:nvPr/>
        </p:nvSpPr>
        <p:spPr>
          <a:xfrm rot="5400000">
            <a:off x="1354269" y="2521021"/>
            <a:ext cx="86109" cy="5953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14982B5-7B1B-4F63-AAFD-6518A4CF7807}"/>
              </a:ext>
            </a:extLst>
          </p:cNvPr>
          <p:cNvSpPr/>
          <p:nvPr/>
        </p:nvSpPr>
        <p:spPr>
          <a:xfrm rot="2456362">
            <a:off x="2182841" y="2756829"/>
            <a:ext cx="48323" cy="9873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20FAE9D-A28B-4ABC-B012-3AF8F59F397E}"/>
              </a:ext>
            </a:extLst>
          </p:cNvPr>
          <p:cNvSpPr/>
          <p:nvPr/>
        </p:nvSpPr>
        <p:spPr>
          <a:xfrm rot="5400000">
            <a:off x="2161349" y="3396316"/>
            <a:ext cx="98927" cy="6185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8A924D-B15F-48DC-8293-75EBE9DB4E3F}"/>
              </a:ext>
            </a:extLst>
          </p:cNvPr>
          <p:cNvSpPr/>
          <p:nvPr/>
        </p:nvSpPr>
        <p:spPr>
          <a:xfrm>
            <a:off x="1761789" y="2911624"/>
            <a:ext cx="45719" cy="695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</p:cNvCxnSpPr>
          <p:nvPr/>
        </p:nvCxnSpPr>
        <p:spPr>
          <a:xfrm flipH="1">
            <a:off x="1873265" y="2853429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4881B1E4-2269-4029-9A41-4C75F0DFCA91}"/>
              </a:ext>
            </a:extLst>
          </p:cNvPr>
          <p:cNvSpPr/>
          <p:nvPr/>
        </p:nvSpPr>
        <p:spPr>
          <a:xfrm>
            <a:off x="1978710" y="4552460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1D9D16E-31B9-4ACA-8D7E-BB065982C78B}"/>
              </a:ext>
            </a:extLst>
          </p:cNvPr>
          <p:cNvSpPr/>
          <p:nvPr/>
        </p:nvSpPr>
        <p:spPr>
          <a:xfrm>
            <a:off x="1287923" y="5045851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EAC8277-B80D-4A3A-8450-D1EE11AA6CF8}"/>
              </a:ext>
            </a:extLst>
          </p:cNvPr>
          <p:cNvSpPr/>
          <p:nvPr/>
        </p:nvSpPr>
        <p:spPr>
          <a:xfrm>
            <a:off x="1978710" y="502467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415B978-2D8D-4D16-BFC3-A7C15461E836}"/>
              </a:ext>
            </a:extLst>
          </p:cNvPr>
          <p:cNvSpPr/>
          <p:nvPr/>
        </p:nvSpPr>
        <p:spPr>
          <a:xfrm>
            <a:off x="2683932" y="502467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8E477F7-B2B4-4B09-B8C0-15315B90EA91}"/>
              </a:ext>
            </a:extLst>
          </p:cNvPr>
          <p:cNvCxnSpPr>
            <a:cxnSpLocks/>
            <a:stCxn id="48" idx="7"/>
            <a:endCxn id="26" idx="3"/>
          </p:cNvCxnSpPr>
          <p:nvPr/>
        </p:nvCxnSpPr>
        <p:spPr>
          <a:xfrm flipV="1">
            <a:off x="1455691" y="4712935"/>
            <a:ext cx="551804" cy="3604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A39BBE4-9314-49C4-86DD-467792BFEE42}"/>
              </a:ext>
            </a:extLst>
          </p:cNvPr>
          <p:cNvCxnSpPr>
            <a:cxnSpLocks/>
            <a:stCxn id="49" idx="0"/>
          </p:cNvCxnSpPr>
          <p:nvPr/>
        </p:nvCxnSpPr>
        <p:spPr>
          <a:xfrm flipV="1">
            <a:off x="2076987" y="4748252"/>
            <a:ext cx="6423" cy="276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519806-3E07-4171-852E-7A807D9F4CAA}"/>
              </a:ext>
            </a:extLst>
          </p:cNvPr>
          <p:cNvCxnSpPr>
            <a:cxnSpLocks/>
            <a:endCxn id="50" idx="1"/>
          </p:cNvCxnSpPr>
          <p:nvPr/>
        </p:nvCxnSpPr>
        <p:spPr>
          <a:xfrm>
            <a:off x="2179281" y="4703484"/>
            <a:ext cx="533436" cy="3487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B69449C0-BB7A-4030-B79F-44BDDCBEA2B7}"/>
              </a:ext>
            </a:extLst>
          </p:cNvPr>
          <p:cNvSpPr/>
          <p:nvPr/>
        </p:nvSpPr>
        <p:spPr>
          <a:xfrm>
            <a:off x="1286925" y="549689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C2209D6-C0EF-48DA-B799-C008EB74FD66}"/>
              </a:ext>
            </a:extLst>
          </p:cNvPr>
          <p:cNvCxnSpPr>
            <a:cxnSpLocks/>
            <a:stCxn id="39" idx="0"/>
            <a:endCxn id="48" idx="4"/>
          </p:cNvCxnSpPr>
          <p:nvPr/>
        </p:nvCxnSpPr>
        <p:spPr>
          <a:xfrm flipV="1">
            <a:off x="1385202" y="5233859"/>
            <a:ext cx="998" cy="2630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B9C6AF93-A173-4C57-BFED-5EA51FA220EF}"/>
              </a:ext>
            </a:extLst>
          </p:cNvPr>
          <p:cNvSpPr/>
          <p:nvPr/>
        </p:nvSpPr>
        <p:spPr>
          <a:xfrm>
            <a:off x="1969496" y="549689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A9079DA-C951-42D8-B5B1-FBAFF5CF1170}"/>
              </a:ext>
            </a:extLst>
          </p:cNvPr>
          <p:cNvCxnSpPr>
            <a:cxnSpLocks/>
          </p:cNvCxnSpPr>
          <p:nvPr/>
        </p:nvCxnSpPr>
        <p:spPr>
          <a:xfrm flipV="1">
            <a:off x="2067773" y="5211630"/>
            <a:ext cx="6423" cy="276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4DCD1460-DA3F-4CF3-AD0F-F475F5FFCC6D}"/>
              </a:ext>
            </a:extLst>
          </p:cNvPr>
          <p:cNvSpPr/>
          <p:nvPr/>
        </p:nvSpPr>
        <p:spPr>
          <a:xfrm>
            <a:off x="2683932" y="551587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608BCE5-AA60-44EB-863D-6E9B505ECB48}"/>
              </a:ext>
            </a:extLst>
          </p:cNvPr>
          <p:cNvCxnSpPr>
            <a:cxnSpLocks/>
            <a:stCxn id="46" idx="0"/>
          </p:cNvCxnSpPr>
          <p:nvPr/>
        </p:nvCxnSpPr>
        <p:spPr>
          <a:xfrm flipV="1">
            <a:off x="2782209" y="5209097"/>
            <a:ext cx="0" cy="3067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A445F3DD-3F63-4487-8EC2-F7399BA7B52A}"/>
              </a:ext>
            </a:extLst>
          </p:cNvPr>
          <p:cNvCxnSpPr>
            <a:cxnSpLocks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34651C46-106C-4377-9692-6FCB9030AA95}"/>
              </a:ext>
            </a:extLst>
          </p:cNvPr>
          <p:cNvCxnSpPr>
            <a:cxnSpLocks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35563668-B7AC-4AC7-A643-897BE764575A}"/>
              </a:ext>
            </a:extLst>
          </p:cNvPr>
          <p:cNvCxnSpPr>
            <a:cxnSpLocks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522A51D-5AFC-49D1-8C1E-15CAB7256E58}"/>
              </a:ext>
            </a:extLst>
          </p:cNvPr>
          <p:cNvCxnSpPr>
            <a:cxnSpLocks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BCA9D891-5CFC-41DE-94CC-2879475F9354}"/>
              </a:ext>
            </a:extLst>
          </p:cNvPr>
          <p:cNvCxnSpPr/>
          <p:nvPr/>
        </p:nvCxnSpPr>
        <p:spPr>
          <a:xfrm>
            <a:off x="1410056" y="4161803"/>
            <a:ext cx="1375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4E9889A9-7834-42BB-8BEC-88E972874DC1}"/>
              </a:ext>
            </a:extLst>
          </p:cNvPr>
          <p:cNvCxnSpPr/>
          <p:nvPr/>
        </p:nvCxnSpPr>
        <p:spPr>
          <a:xfrm>
            <a:off x="1410056" y="4374023"/>
            <a:ext cx="1375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 Box 49">
            <a:extLst>
              <a:ext uri="{FF2B5EF4-FFF2-40B4-BE49-F238E27FC236}">
                <a16:creationId xmlns:a16="http://schemas.microsoft.com/office/drawing/2014/main" id="{6A5286E2-3568-44A5-A849-08F112E15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492" y="3894541"/>
            <a:ext cx="2936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Q</a:t>
            </a:r>
          </a:p>
        </p:txBody>
      </p:sp>
      <p:sp>
        <p:nvSpPr>
          <p:cNvPr id="61" name="Arc 60">
            <a:extLst>
              <a:ext uri="{FF2B5EF4-FFF2-40B4-BE49-F238E27FC236}">
                <a16:creationId xmlns:a16="http://schemas.microsoft.com/office/drawing/2014/main" id="{D36F3CEF-155E-4F53-9161-A286BB0AD5E9}"/>
              </a:ext>
            </a:extLst>
          </p:cNvPr>
          <p:cNvSpPr/>
          <p:nvPr/>
        </p:nvSpPr>
        <p:spPr>
          <a:xfrm flipV="1">
            <a:off x="2512640" y="3842579"/>
            <a:ext cx="684561" cy="370995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B5BFEAED-DD05-46D2-9F75-65C7F31CBCE8}"/>
              </a:ext>
            </a:extLst>
          </p:cNvPr>
          <p:cNvSpPr/>
          <p:nvPr/>
        </p:nvSpPr>
        <p:spPr>
          <a:xfrm>
            <a:off x="199797" y="40220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3" name="Arc 62">
            <a:extLst>
              <a:ext uri="{FF2B5EF4-FFF2-40B4-BE49-F238E27FC236}">
                <a16:creationId xmlns:a16="http://schemas.microsoft.com/office/drawing/2014/main" id="{DFB7F33B-2D5F-4DFC-9325-3110A67ACCF3}"/>
              </a:ext>
            </a:extLst>
          </p:cNvPr>
          <p:cNvSpPr/>
          <p:nvPr/>
        </p:nvSpPr>
        <p:spPr>
          <a:xfrm rot="5739029" flipV="1">
            <a:off x="1240028" y="3759351"/>
            <a:ext cx="398356" cy="567945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B31BB27F-F547-4790-AA30-2EC8F991E41E}"/>
              </a:ext>
            </a:extLst>
          </p:cNvPr>
          <p:cNvSpPr/>
          <p:nvPr/>
        </p:nvSpPr>
        <p:spPr>
          <a:xfrm>
            <a:off x="430346" y="40220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B89E50AB-E373-456C-86FC-13D20E6B5E67}"/>
              </a:ext>
            </a:extLst>
          </p:cNvPr>
          <p:cNvSpPr/>
          <p:nvPr/>
        </p:nvSpPr>
        <p:spPr>
          <a:xfrm>
            <a:off x="1495439" y="4170689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E361FC8A-FF46-48F8-B54C-9685B590563C}"/>
              </a:ext>
            </a:extLst>
          </p:cNvPr>
          <p:cNvSpPr/>
          <p:nvPr/>
        </p:nvSpPr>
        <p:spPr>
          <a:xfrm>
            <a:off x="186878" y="42635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B0655873-D2DE-410F-AE70-569557E0F58C}"/>
              </a:ext>
            </a:extLst>
          </p:cNvPr>
          <p:cNvSpPr/>
          <p:nvPr/>
        </p:nvSpPr>
        <p:spPr>
          <a:xfrm>
            <a:off x="424625" y="426216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F114473B-E404-4849-A01A-18F233F495B2}"/>
              </a:ext>
            </a:extLst>
          </p:cNvPr>
          <p:cNvSpPr/>
          <p:nvPr/>
        </p:nvSpPr>
        <p:spPr>
          <a:xfrm>
            <a:off x="1725960" y="4174248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0BCD7F5F-4252-4C0E-98CB-35C99C7D871F}"/>
              </a:ext>
            </a:extLst>
          </p:cNvPr>
          <p:cNvSpPr/>
          <p:nvPr/>
        </p:nvSpPr>
        <p:spPr>
          <a:xfrm>
            <a:off x="1021391" y="418601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64" name="Rectangle 3">
            <a:extLst>
              <a:ext uri="{FF2B5EF4-FFF2-40B4-BE49-F238E27FC236}">
                <a16:creationId xmlns:a16="http://schemas.microsoft.com/office/drawing/2014/main" id="{DD6640DB-58C6-44EC-80DF-5C2AD6020A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183" y="2608089"/>
            <a:ext cx="3322821" cy="290394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4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400" dirty="0"/>
              <a:t>2. color[s] = gray; </a:t>
            </a:r>
          </a:p>
          <a:p>
            <a:pPr marL="0" indent="0">
              <a:buNone/>
            </a:pPr>
            <a:r>
              <a:rPr lang="en-US" altLang="en-US" sz="1400" dirty="0"/>
              <a:t>3. enqueue(Q, s); </a:t>
            </a:r>
          </a:p>
          <a:p>
            <a:pPr marL="0" indent="0">
              <a:buNone/>
            </a:pPr>
            <a:r>
              <a:rPr lang="en-US" altLang="en-US" sz="1400" dirty="0"/>
              <a:t>4. while (Q is not empty)</a:t>
            </a:r>
          </a:p>
          <a:p>
            <a:pPr marL="0" indent="0">
              <a:buNone/>
            </a:pPr>
            <a:r>
              <a:rPr lang="en-US" altLang="en-US" sz="1400" dirty="0"/>
              <a:t>      </a:t>
            </a:r>
            <a:r>
              <a:rPr lang="en-US" altLang="en-US" sz="1400" dirty="0">
                <a:solidFill>
                  <a:srgbClr val="FF0000"/>
                </a:solidFill>
              </a:rPr>
              <a:t>w = dequeue(Q);</a:t>
            </a:r>
          </a:p>
          <a:p>
            <a:pPr marL="0" indent="0">
              <a:buNone/>
            </a:pPr>
            <a:r>
              <a:rPr lang="en-US" altLang="en-US" sz="1400" dirty="0"/>
              <a:t>      for (each edge [w, v])</a:t>
            </a:r>
          </a:p>
          <a:p>
            <a:pPr marL="0" indent="0">
              <a:buNone/>
            </a:pPr>
            <a:r>
              <a:rPr lang="en-US" altLang="en-US" sz="1400" dirty="0"/>
              <a:t> 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 color[v] = gray; </a:t>
            </a:r>
          </a:p>
          <a:p>
            <a:pPr marL="0" indent="0">
              <a:buNone/>
            </a:pPr>
            <a:r>
              <a:rPr lang="en-US" altLang="en-US" sz="1400" dirty="0"/>
              <a:t>           enqueue(Q, s);</a:t>
            </a:r>
          </a:p>
          <a:p>
            <a:pPr marL="0" indent="0">
              <a:buNone/>
            </a:pPr>
            <a:r>
              <a:rPr lang="en-US" altLang="en-US" sz="1400" dirty="0"/>
              <a:t>      color[w] = black.</a:t>
            </a:r>
          </a:p>
          <a:p>
            <a:pPr marL="0" indent="0">
              <a:buNone/>
            </a:pPr>
            <a:r>
              <a:rPr lang="en-US" altLang="en-US" sz="1400" dirty="0"/>
              <a:t>        </a:t>
            </a:r>
          </a:p>
        </p:txBody>
      </p:sp>
      <p:sp>
        <p:nvSpPr>
          <p:cNvPr id="71" name="Text Box 49">
            <a:extLst>
              <a:ext uri="{FF2B5EF4-FFF2-40B4-BE49-F238E27FC236}">
                <a16:creationId xmlns:a16="http://schemas.microsoft.com/office/drawing/2014/main" id="{4209D34E-8539-4776-9271-0DA0C9667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014" y="2314177"/>
            <a:ext cx="8402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BFS(G, 1)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BE16169-4EA3-D55A-0F52-8511E2275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</p:spTree>
    <p:extLst>
      <p:ext uri="{BB962C8B-B14F-4D97-AF65-F5344CB8AC3E}">
        <p14:creationId xmlns:p14="http://schemas.microsoft.com/office/powerpoint/2010/main" val="3996752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D81B45D-F9E5-4C61-9A69-5E5C225D7AFB}"/>
              </a:ext>
            </a:extLst>
          </p:cNvPr>
          <p:cNvCxnSpPr>
            <a:cxnSpLocks/>
          </p:cNvCxnSpPr>
          <p:nvPr/>
        </p:nvCxnSpPr>
        <p:spPr>
          <a:xfrm flipV="1">
            <a:off x="1382450" y="5679164"/>
            <a:ext cx="998" cy="2630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73705CC5-310F-47F9-BA47-EFB7C43AABEB}"/>
              </a:ext>
            </a:extLst>
          </p:cNvPr>
          <p:cNvSpPr/>
          <p:nvPr/>
        </p:nvSpPr>
        <p:spPr>
          <a:xfrm>
            <a:off x="962859" y="2911624"/>
            <a:ext cx="45719" cy="695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8A6E15C-9B4A-4E58-8209-EF5614B9C14A}"/>
              </a:ext>
            </a:extLst>
          </p:cNvPr>
          <p:cNvSpPr/>
          <p:nvPr/>
        </p:nvSpPr>
        <p:spPr>
          <a:xfrm rot="5400000">
            <a:off x="2960947" y="3396315"/>
            <a:ext cx="98927" cy="6185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4046BD1-67F9-49BE-BC2F-40CDD7B996C5}"/>
              </a:ext>
            </a:extLst>
          </p:cNvPr>
          <p:cNvSpPr/>
          <p:nvPr/>
        </p:nvSpPr>
        <p:spPr>
          <a:xfrm rot="5400000">
            <a:off x="2967330" y="2502406"/>
            <a:ext cx="86109" cy="5953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2E43EF2-8C3A-48E2-B5D7-A18B2A8CA8CF}"/>
              </a:ext>
            </a:extLst>
          </p:cNvPr>
          <p:cNvSpPr/>
          <p:nvPr/>
        </p:nvSpPr>
        <p:spPr>
          <a:xfrm rot="5400000">
            <a:off x="1354269" y="2521021"/>
            <a:ext cx="86109" cy="5953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14982B5-7B1B-4F63-AAFD-6518A4CF7807}"/>
              </a:ext>
            </a:extLst>
          </p:cNvPr>
          <p:cNvSpPr/>
          <p:nvPr/>
        </p:nvSpPr>
        <p:spPr>
          <a:xfrm rot="2456362">
            <a:off x="2182841" y="2756829"/>
            <a:ext cx="48323" cy="9873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20FAE9D-A28B-4ABC-B012-3AF8F59F397E}"/>
              </a:ext>
            </a:extLst>
          </p:cNvPr>
          <p:cNvSpPr/>
          <p:nvPr/>
        </p:nvSpPr>
        <p:spPr>
          <a:xfrm rot="5400000">
            <a:off x="2161349" y="3396316"/>
            <a:ext cx="98927" cy="6185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8A924D-B15F-48DC-8293-75EBE9DB4E3F}"/>
              </a:ext>
            </a:extLst>
          </p:cNvPr>
          <p:cNvSpPr/>
          <p:nvPr/>
        </p:nvSpPr>
        <p:spPr>
          <a:xfrm>
            <a:off x="1761789" y="2911624"/>
            <a:ext cx="45719" cy="695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</p:cNvCxnSpPr>
          <p:nvPr/>
        </p:nvCxnSpPr>
        <p:spPr>
          <a:xfrm flipH="1">
            <a:off x="1873265" y="2853429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4881B1E4-2269-4029-9A41-4C75F0DFCA91}"/>
              </a:ext>
            </a:extLst>
          </p:cNvPr>
          <p:cNvSpPr/>
          <p:nvPr/>
        </p:nvSpPr>
        <p:spPr>
          <a:xfrm>
            <a:off x="1978710" y="4552460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1D9D16E-31B9-4ACA-8D7E-BB065982C78B}"/>
              </a:ext>
            </a:extLst>
          </p:cNvPr>
          <p:cNvSpPr/>
          <p:nvPr/>
        </p:nvSpPr>
        <p:spPr>
          <a:xfrm>
            <a:off x="1287923" y="5045851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EAC8277-B80D-4A3A-8450-D1EE11AA6CF8}"/>
              </a:ext>
            </a:extLst>
          </p:cNvPr>
          <p:cNvSpPr/>
          <p:nvPr/>
        </p:nvSpPr>
        <p:spPr>
          <a:xfrm>
            <a:off x="1978710" y="502467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415B978-2D8D-4D16-BFC3-A7C15461E836}"/>
              </a:ext>
            </a:extLst>
          </p:cNvPr>
          <p:cNvSpPr/>
          <p:nvPr/>
        </p:nvSpPr>
        <p:spPr>
          <a:xfrm>
            <a:off x="2683932" y="502467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8E477F7-B2B4-4B09-B8C0-15315B90EA91}"/>
              </a:ext>
            </a:extLst>
          </p:cNvPr>
          <p:cNvCxnSpPr>
            <a:cxnSpLocks/>
            <a:stCxn id="48" idx="7"/>
            <a:endCxn id="26" idx="3"/>
          </p:cNvCxnSpPr>
          <p:nvPr/>
        </p:nvCxnSpPr>
        <p:spPr>
          <a:xfrm flipV="1">
            <a:off x="1455691" y="4712935"/>
            <a:ext cx="551804" cy="3604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A39BBE4-9314-49C4-86DD-467792BFEE42}"/>
              </a:ext>
            </a:extLst>
          </p:cNvPr>
          <p:cNvCxnSpPr>
            <a:cxnSpLocks/>
            <a:stCxn id="49" idx="0"/>
          </p:cNvCxnSpPr>
          <p:nvPr/>
        </p:nvCxnSpPr>
        <p:spPr>
          <a:xfrm flipV="1">
            <a:off x="2076987" y="4748252"/>
            <a:ext cx="6423" cy="276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519806-3E07-4171-852E-7A807D9F4CAA}"/>
              </a:ext>
            </a:extLst>
          </p:cNvPr>
          <p:cNvCxnSpPr>
            <a:cxnSpLocks/>
            <a:endCxn id="50" idx="1"/>
          </p:cNvCxnSpPr>
          <p:nvPr/>
        </p:nvCxnSpPr>
        <p:spPr>
          <a:xfrm>
            <a:off x="2179281" y="4703484"/>
            <a:ext cx="533436" cy="3487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B69449C0-BB7A-4030-B79F-44BDDCBEA2B7}"/>
              </a:ext>
            </a:extLst>
          </p:cNvPr>
          <p:cNvSpPr/>
          <p:nvPr/>
        </p:nvSpPr>
        <p:spPr>
          <a:xfrm>
            <a:off x="1286925" y="54968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C2209D6-C0EF-48DA-B799-C008EB74FD66}"/>
              </a:ext>
            </a:extLst>
          </p:cNvPr>
          <p:cNvCxnSpPr>
            <a:cxnSpLocks/>
            <a:stCxn id="39" idx="0"/>
            <a:endCxn id="48" idx="4"/>
          </p:cNvCxnSpPr>
          <p:nvPr/>
        </p:nvCxnSpPr>
        <p:spPr>
          <a:xfrm flipV="1">
            <a:off x="1385202" y="5233859"/>
            <a:ext cx="998" cy="2630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B9C6AF93-A173-4C57-BFED-5EA51FA220EF}"/>
              </a:ext>
            </a:extLst>
          </p:cNvPr>
          <p:cNvSpPr/>
          <p:nvPr/>
        </p:nvSpPr>
        <p:spPr>
          <a:xfrm>
            <a:off x="1969496" y="549689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A9079DA-C951-42D8-B5B1-FBAFF5CF1170}"/>
              </a:ext>
            </a:extLst>
          </p:cNvPr>
          <p:cNvCxnSpPr>
            <a:cxnSpLocks/>
          </p:cNvCxnSpPr>
          <p:nvPr/>
        </p:nvCxnSpPr>
        <p:spPr>
          <a:xfrm flipV="1">
            <a:off x="2067773" y="5211630"/>
            <a:ext cx="6423" cy="276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4DCD1460-DA3F-4CF3-AD0F-F475F5FFCC6D}"/>
              </a:ext>
            </a:extLst>
          </p:cNvPr>
          <p:cNvSpPr/>
          <p:nvPr/>
        </p:nvSpPr>
        <p:spPr>
          <a:xfrm>
            <a:off x="2683932" y="551587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608BCE5-AA60-44EB-863D-6E9B505ECB48}"/>
              </a:ext>
            </a:extLst>
          </p:cNvPr>
          <p:cNvCxnSpPr>
            <a:cxnSpLocks/>
            <a:stCxn id="46" idx="0"/>
          </p:cNvCxnSpPr>
          <p:nvPr/>
        </p:nvCxnSpPr>
        <p:spPr>
          <a:xfrm flipV="1">
            <a:off x="2782209" y="5209097"/>
            <a:ext cx="0" cy="3067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75FF1B89-25A9-4915-A055-8D6BE77FE28C}"/>
              </a:ext>
            </a:extLst>
          </p:cNvPr>
          <p:cNvSpPr/>
          <p:nvPr/>
        </p:nvSpPr>
        <p:spPr>
          <a:xfrm>
            <a:off x="1284174" y="592561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54B1813-2F45-4B19-B893-7885CDB32063}"/>
              </a:ext>
            </a:extLst>
          </p:cNvPr>
          <p:cNvCxnSpPr/>
          <p:nvPr/>
        </p:nvCxnSpPr>
        <p:spPr>
          <a:xfrm>
            <a:off x="1410056" y="4161803"/>
            <a:ext cx="1375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FCC15102-D9B3-43F7-8288-1986E0CE314D}"/>
              </a:ext>
            </a:extLst>
          </p:cNvPr>
          <p:cNvCxnSpPr/>
          <p:nvPr/>
        </p:nvCxnSpPr>
        <p:spPr>
          <a:xfrm>
            <a:off x="1410056" y="4374023"/>
            <a:ext cx="1375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 Box 49">
            <a:extLst>
              <a:ext uri="{FF2B5EF4-FFF2-40B4-BE49-F238E27FC236}">
                <a16:creationId xmlns:a16="http://schemas.microsoft.com/office/drawing/2014/main" id="{8DD003D2-935A-423F-A64A-352CA9F45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492" y="3894541"/>
            <a:ext cx="2936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Q</a:t>
            </a:r>
          </a:p>
        </p:txBody>
      </p:sp>
      <p:sp>
        <p:nvSpPr>
          <p:cNvPr id="60" name="Arc 59">
            <a:extLst>
              <a:ext uri="{FF2B5EF4-FFF2-40B4-BE49-F238E27FC236}">
                <a16:creationId xmlns:a16="http://schemas.microsoft.com/office/drawing/2014/main" id="{85DAFB6B-245A-4608-BAE4-39A2196D5A86}"/>
              </a:ext>
            </a:extLst>
          </p:cNvPr>
          <p:cNvSpPr/>
          <p:nvPr/>
        </p:nvSpPr>
        <p:spPr>
          <a:xfrm flipV="1">
            <a:off x="2512640" y="3842579"/>
            <a:ext cx="684561" cy="370995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3BDAFB99-38F7-487C-B42F-535F0A79EC38}"/>
              </a:ext>
            </a:extLst>
          </p:cNvPr>
          <p:cNvSpPr/>
          <p:nvPr/>
        </p:nvSpPr>
        <p:spPr>
          <a:xfrm>
            <a:off x="199797" y="40220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2" name="Arc 61">
            <a:extLst>
              <a:ext uri="{FF2B5EF4-FFF2-40B4-BE49-F238E27FC236}">
                <a16:creationId xmlns:a16="http://schemas.microsoft.com/office/drawing/2014/main" id="{68961DA7-2D7A-45FD-BE00-69DFB9434F42}"/>
              </a:ext>
            </a:extLst>
          </p:cNvPr>
          <p:cNvSpPr/>
          <p:nvPr/>
        </p:nvSpPr>
        <p:spPr>
          <a:xfrm rot="5739029" flipV="1">
            <a:off x="1240028" y="3759351"/>
            <a:ext cx="398356" cy="567945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15FF132F-3AA6-492C-8C03-4263D390D38A}"/>
              </a:ext>
            </a:extLst>
          </p:cNvPr>
          <p:cNvSpPr/>
          <p:nvPr/>
        </p:nvSpPr>
        <p:spPr>
          <a:xfrm>
            <a:off x="430346" y="40220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FD89047A-16C3-41EF-AD7B-886921DA5F74}"/>
              </a:ext>
            </a:extLst>
          </p:cNvPr>
          <p:cNvSpPr/>
          <p:nvPr/>
        </p:nvSpPr>
        <p:spPr>
          <a:xfrm>
            <a:off x="1495439" y="4170689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34CD563F-A2D3-4DEF-85D8-C02DF47D4E49}"/>
              </a:ext>
            </a:extLst>
          </p:cNvPr>
          <p:cNvSpPr/>
          <p:nvPr/>
        </p:nvSpPr>
        <p:spPr>
          <a:xfrm>
            <a:off x="186878" y="42635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44BD4986-73F0-4E87-86F7-2ADB9973744A}"/>
              </a:ext>
            </a:extLst>
          </p:cNvPr>
          <p:cNvSpPr/>
          <p:nvPr/>
        </p:nvSpPr>
        <p:spPr>
          <a:xfrm>
            <a:off x="424625" y="426216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3E1D626D-BF75-4EB8-91B6-E3E0BCF9298B}"/>
              </a:ext>
            </a:extLst>
          </p:cNvPr>
          <p:cNvSpPr/>
          <p:nvPr/>
        </p:nvSpPr>
        <p:spPr>
          <a:xfrm>
            <a:off x="1725960" y="4174248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C82267CF-D9BA-4D79-9B3C-0DF74C70A3CB}"/>
              </a:ext>
            </a:extLst>
          </p:cNvPr>
          <p:cNvSpPr/>
          <p:nvPr/>
        </p:nvSpPr>
        <p:spPr>
          <a:xfrm>
            <a:off x="1021391" y="418601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6EB06229-FE04-429E-8F0E-F420BCC00E7E}"/>
              </a:ext>
            </a:extLst>
          </p:cNvPr>
          <p:cNvSpPr/>
          <p:nvPr/>
        </p:nvSpPr>
        <p:spPr>
          <a:xfrm>
            <a:off x="1946497" y="4174248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70" name="Rectangle 3">
            <a:extLst>
              <a:ext uri="{FF2B5EF4-FFF2-40B4-BE49-F238E27FC236}">
                <a16:creationId xmlns:a16="http://schemas.microsoft.com/office/drawing/2014/main" id="{8C1F198A-73F6-461C-80F1-098352FB4E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183" y="2608089"/>
            <a:ext cx="3322821" cy="290394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4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400" dirty="0"/>
              <a:t>2. color[s] = gray; </a:t>
            </a:r>
          </a:p>
          <a:p>
            <a:pPr marL="0" indent="0">
              <a:buNone/>
            </a:pPr>
            <a:r>
              <a:rPr lang="en-US" altLang="en-US" sz="1400" dirty="0"/>
              <a:t>3. enqueue(Q, s); </a:t>
            </a:r>
          </a:p>
          <a:p>
            <a:pPr marL="0" indent="0">
              <a:buNone/>
            </a:pPr>
            <a:r>
              <a:rPr lang="en-US" altLang="en-US" sz="1400" dirty="0"/>
              <a:t>4. while (Q is not empty)</a:t>
            </a:r>
          </a:p>
          <a:p>
            <a:pPr marL="0" indent="0">
              <a:buNone/>
            </a:pPr>
            <a:r>
              <a:rPr lang="en-US" altLang="en-US" sz="1400" dirty="0"/>
              <a:t>      w = dequeue(Q);</a:t>
            </a:r>
          </a:p>
          <a:p>
            <a:pPr marL="0" indent="0">
              <a:buNone/>
            </a:pPr>
            <a:r>
              <a:rPr lang="en-US" altLang="en-US" sz="1400" dirty="0"/>
              <a:t>      </a:t>
            </a:r>
            <a:r>
              <a:rPr lang="en-US" altLang="en-US" sz="1400" dirty="0">
                <a:solidFill>
                  <a:srgbClr val="FF0000"/>
                </a:solidFill>
              </a:rPr>
              <a:t>for (each edge [w, v])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if (color[v] == white) 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   color[v] = gray; 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   enqueue(Q, s);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color[w] = black.</a:t>
            </a:r>
          </a:p>
          <a:p>
            <a:pPr marL="0" indent="0">
              <a:buNone/>
            </a:pPr>
            <a:r>
              <a:rPr lang="en-US" altLang="en-US" sz="1400" dirty="0"/>
              <a:t>        </a:t>
            </a:r>
          </a:p>
        </p:txBody>
      </p:sp>
      <p:sp>
        <p:nvSpPr>
          <p:cNvPr id="71" name="Text Box 49">
            <a:extLst>
              <a:ext uri="{FF2B5EF4-FFF2-40B4-BE49-F238E27FC236}">
                <a16:creationId xmlns:a16="http://schemas.microsoft.com/office/drawing/2014/main" id="{4F057562-8774-4A37-8B79-B4B5FA4DB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014" y="2314177"/>
            <a:ext cx="8402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BFS(G, 1)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7A6116A-69F1-08FA-6900-FB4814117E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</p:spTree>
    <p:extLst>
      <p:ext uri="{BB962C8B-B14F-4D97-AF65-F5344CB8AC3E}">
        <p14:creationId xmlns:p14="http://schemas.microsoft.com/office/powerpoint/2010/main" val="3435683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D81B45D-F9E5-4C61-9A69-5E5C225D7AFB}"/>
              </a:ext>
            </a:extLst>
          </p:cNvPr>
          <p:cNvCxnSpPr>
            <a:cxnSpLocks/>
          </p:cNvCxnSpPr>
          <p:nvPr/>
        </p:nvCxnSpPr>
        <p:spPr>
          <a:xfrm flipV="1">
            <a:off x="1382450" y="5679164"/>
            <a:ext cx="998" cy="2630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73705CC5-310F-47F9-BA47-EFB7C43AABEB}"/>
              </a:ext>
            </a:extLst>
          </p:cNvPr>
          <p:cNvSpPr/>
          <p:nvPr/>
        </p:nvSpPr>
        <p:spPr>
          <a:xfrm>
            <a:off x="962859" y="2911624"/>
            <a:ext cx="45719" cy="695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8A6E15C-9B4A-4E58-8209-EF5614B9C14A}"/>
              </a:ext>
            </a:extLst>
          </p:cNvPr>
          <p:cNvSpPr/>
          <p:nvPr/>
        </p:nvSpPr>
        <p:spPr>
          <a:xfrm rot="5400000">
            <a:off x="2960947" y="3396315"/>
            <a:ext cx="98927" cy="6185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4046BD1-67F9-49BE-BC2F-40CDD7B996C5}"/>
              </a:ext>
            </a:extLst>
          </p:cNvPr>
          <p:cNvSpPr/>
          <p:nvPr/>
        </p:nvSpPr>
        <p:spPr>
          <a:xfrm rot="5400000">
            <a:off x="2967330" y="2502406"/>
            <a:ext cx="86109" cy="5953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2E43EF2-8C3A-48E2-B5D7-A18B2A8CA8CF}"/>
              </a:ext>
            </a:extLst>
          </p:cNvPr>
          <p:cNvSpPr/>
          <p:nvPr/>
        </p:nvSpPr>
        <p:spPr>
          <a:xfrm rot="5400000">
            <a:off x="1354269" y="2521021"/>
            <a:ext cx="86109" cy="5953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14982B5-7B1B-4F63-AAFD-6518A4CF7807}"/>
              </a:ext>
            </a:extLst>
          </p:cNvPr>
          <p:cNvSpPr/>
          <p:nvPr/>
        </p:nvSpPr>
        <p:spPr>
          <a:xfrm rot="2456362">
            <a:off x="2182841" y="2756829"/>
            <a:ext cx="48323" cy="9873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20FAE9D-A28B-4ABC-B012-3AF8F59F397E}"/>
              </a:ext>
            </a:extLst>
          </p:cNvPr>
          <p:cNvSpPr/>
          <p:nvPr/>
        </p:nvSpPr>
        <p:spPr>
          <a:xfrm rot="5400000">
            <a:off x="2161349" y="3396316"/>
            <a:ext cx="98927" cy="6185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8A924D-B15F-48DC-8293-75EBE9DB4E3F}"/>
              </a:ext>
            </a:extLst>
          </p:cNvPr>
          <p:cNvSpPr/>
          <p:nvPr/>
        </p:nvSpPr>
        <p:spPr>
          <a:xfrm>
            <a:off x="1761789" y="2911624"/>
            <a:ext cx="45719" cy="695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</p:cNvCxnSpPr>
          <p:nvPr/>
        </p:nvCxnSpPr>
        <p:spPr>
          <a:xfrm flipH="1">
            <a:off x="1873265" y="2853429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4881B1E4-2269-4029-9A41-4C75F0DFCA91}"/>
              </a:ext>
            </a:extLst>
          </p:cNvPr>
          <p:cNvSpPr/>
          <p:nvPr/>
        </p:nvSpPr>
        <p:spPr>
          <a:xfrm>
            <a:off x="1978710" y="4552460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1D9D16E-31B9-4ACA-8D7E-BB065982C78B}"/>
              </a:ext>
            </a:extLst>
          </p:cNvPr>
          <p:cNvSpPr/>
          <p:nvPr/>
        </p:nvSpPr>
        <p:spPr>
          <a:xfrm>
            <a:off x="1287923" y="5045851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EAC8277-B80D-4A3A-8450-D1EE11AA6CF8}"/>
              </a:ext>
            </a:extLst>
          </p:cNvPr>
          <p:cNvSpPr/>
          <p:nvPr/>
        </p:nvSpPr>
        <p:spPr>
          <a:xfrm>
            <a:off x="1978710" y="502467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415B978-2D8D-4D16-BFC3-A7C15461E836}"/>
              </a:ext>
            </a:extLst>
          </p:cNvPr>
          <p:cNvSpPr/>
          <p:nvPr/>
        </p:nvSpPr>
        <p:spPr>
          <a:xfrm>
            <a:off x="2683932" y="502467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8E477F7-B2B4-4B09-B8C0-15315B90EA91}"/>
              </a:ext>
            </a:extLst>
          </p:cNvPr>
          <p:cNvCxnSpPr>
            <a:cxnSpLocks/>
            <a:stCxn id="48" idx="7"/>
            <a:endCxn id="26" idx="3"/>
          </p:cNvCxnSpPr>
          <p:nvPr/>
        </p:nvCxnSpPr>
        <p:spPr>
          <a:xfrm flipV="1">
            <a:off x="1455691" y="4712935"/>
            <a:ext cx="551804" cy="3604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A39BBE4-9314-49C4-86DD-467792BFEE42}"/>
              </a:ext>
            </a:extLst>
          </p:cNvPr>
          <p:cNvCxnSpPr>
            <a:cxnSpLocks/>
            <a:stCxn id="49" idx="0"/>
          </p:cNvCxnSpPr>
          <p:nvPr/>
        </p:nvCxnSpPr>
        <p:spPr>
          <a:xfrm flipV="1">
            <a:off x="2076987" y="4748252"/>
            <a:ext cx="6423" cy="276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519806-3E07-4171-852E-7A807D9F4CAA}"/>
              </a:ext>
            </a:extLst>
          </p:cNvPr>
          <p:cNvCxnSpPr>
            <a:cxnSpLocks/>
            <a:endCxn id="50" idx="1"/>
          </p:cNvCxnSpPr>
          <p:nvPr/>
        </p:nvCxnSpPr>
        <p:spPr>
          <a:xfrm>
            <a:off x="2179281" y="4703484"/>
            <a:ext cx="533436" cy="3487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B69449C0-BB7A-4030-B79F-44BDDCBEA2B7}"/>
              </a:ext>
            </a:extLst>
          </p:cNvPr>
          <p:cNvSpPr/>
          <p:nvPr/>
        </p:nvSpPr>
        <p:spPr>
          <a:xfrm>
            <a:off x="1286925" y="5496892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C2209D6-C0EF-48DA-B799-C008EB74FD66}"/>
              </a:ext>
            </a:extLst>
          </p:cNvPr>
          <p:cNvCxnSpPr>
            <a:cxnSpLocks/>
            <a:stCxn id="39" idx="0"/>
            <a:endCxn id="48" idx="4"/>
          </p:cNvCxnSpPr>
          <p:nvPr/>
        </p:nvCxnSpPr>
        <p:spPr>
          <a:xfrm flipV="1">
            <a:off x="1385202" y="5233859"/>
            <a:ext cx="998" cy="2630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B9C6AF93-A173-4C57-BFED-5EA51FA220EF}"/>
              </a:ext>
            </a:extLst>
          </p:cNvPr>
          <p:cNvSpPr/>
          <p:nvPr/>
        </p:nvSpPr>
        <p:spPr>
          <a:xfrm>
            <a:off x="1969496" y="5496892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A9079DA-C951-42D8-B5B1-FBAFF5CF1170}"/>
              </a:ext>
            </a:extLst>
          </p:cNvPr>
          <p:cNvCxnSpPr>
            <a:cxnSpLocks/>
          </p:cNvCxnSpPr>
          <p:nvPr/>
        </p:nvCxnSpPr>
        <p:spPr>
          <a:xfrm flipV="1">
            <a:off x="2067773" y="5211630"/>
            <a:ext cx="6423" cy="276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4DCD1460-DA3F-4CF3-AD0F-F475F5FFCC6D}"/>
              </a:ext>
            </a:extLst>
          </p:cNvPr>
          <p:cNvSpPr/>
          <p:nvPr/>
        </p:nvSpPr>
        <p:spPr>
          <a:xfrm>
            <a:off x="2683932" y="551587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608BCE5-AA60-44EB-863D-6E9B505ECB48}"/>
              </a:ext>
            </a:extLst>
          </p:cNvPr>
          <p:cNvCxnSpPr>
            <a:cxnSpLocks/>
            <a:stCxn id="46" idx="0"/>
          </p:cNvCxnSpPr>
          <p:nvPr/>
        </p:nvCxnSpPr>
        <p:spPr>
          <a:xfrm flipV="1">
            <a:off x="2782209" y="5209097"/>
            <a:ext cx="0" cy="3067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75FF1B89-25A9-4915-A055-8D6BE77FE28C}"/>
              </a:ext>
            </a:extLst>
          </p:cNvPr>
          <p:cNvSpPr/>
          <p:nvPr/>
        </p:nvSpPr>
        <p:spPr>
          <a:xfrm>
            <a:off x="1284174" y="592561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D81E761-2583-42C1-A0FC-CF4A8E837B7B}"/>
              </a:ext>
            </a:extLst>
          </p:cNvPr>
          <p:cNvCxnSpPr>
            <a:cxnSpLocks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BD705A6C-3FAB-4E50-95D8-BE618BC68BF2}"/>
              </a:ext>
            </a:extLst>
          </p:cNvPr>
          <p:cNvCxnSpPr>
            <a:cxnSpLocks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1562E6AD-33FC-4D82-8F20-0483D03144F9}"/>
              </a:ext>
            </a:extLst>
          </p:cNvPr>
          <p:cNvCxnSpPr/>
          <p:nvPr/>
        </p:nvCxnSpPr>
        <p:spPr>
          <a:xfrm>
            <a:off x="1410056" y="4161803"/>
            <a:ext cx="1375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666E49DE-2AE4-4A3A-BCC3-6629DE2A73E5}"/>
              </a:ext>
            </a:extLst>
          </p:cNvPr>
          <p:cNvCxnSpPr/>
          <p:nvPr/>
        </p:nvCxnSpPr>
        <p:spPr>
          <a:xfrm>
            <a:off x="1410056" y="4374023"/>
            <a:ext cx="1375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 Box 49">
            <a:extLst>
              <a:ext uri="{FF2B5EF4-FFF2-40B4-BE49-F238E27FC236}">
                <a16:creationId xmlns:a16="http://schemas.microsoft.com/office/drawing/2014/main" id="{F8CA71CC-F300-4A78-A633-506B48560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492" y="3894541"/>
            <a:ext cx="2936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Q</a:t>
            </a:r>
          </a:p>
        </p:txBody>
      </p:sp>
      <p:sp>
        <p:nvSpPr>
          <p:cNvPr id="62" name="Arc 61">
            <a:extLst>
              <a:ext uri="{FF2B5EF4-FFF2-40B4-BE49-F238E27FC236}">
                <a16:creationId xmlns:a16="http://schemas.microsoft.com/office/drawing/2014/main" id="{80278A4C-15B0-4316-9003-80D912AFB84E}"/>
              </a:ext>
            </a:extLst>
          </p:cNvPr>
          <p:cNvSpPr/>
          <p:nvPr/>
        </p:nvSpPr>
        <p:spPr>
          <a:xfrm flipV="1">
            <a:off x="2512640" y="3842579"/>
            <a:ext cx="684561" cy="370995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A75F5BD3-842F-4D1C-8E67-32B85315C713}"/>
              </a:ext>
            </a:extLst>
          </p:cNvPr>
          <p:cNvSpPr/>
          <p:nvPr/>
        </p:nvSpPr>
        <p:spPr>
          <a:xfrm>
            <a:off x="199797" y="40220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4" name="Arc 63">
            <a:extLst>
              <a:ext uri="{FF2B5EF4-FFF2-40B4-BE49-F238E27FC236}">
                <a16:creationId xmlns:a16="http://schemas.microsoft.com/office/drawing/2014/main" id="{85B24A14-3394-4FAF-BA6C-E3E201102494}"/>
              </a:ext>
            </a:extLst>
          </p:cNvPr>
          <p:cNvSpPr/>
          <p:nvPr/>
        </p:nvSpPr>
        <p:spPr>
          <a:xfrm rot="5739029" flipV="1">
            <a:off x="1240028" y="3759351"/>
            <a:ext cx="398356" cy="567945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F2A91861-9820-4B8D-BF2E-9D5E6AF097CA}"/>
              </a:ext>
            </a:extLst>
          </p:cNvPr>
          <p:cNvSpPr/>
          <p:nvPr/>
        </p:nvSpPr>
        <p:spPr>
          <a:xfrm>
            <a:off x="430346" y="40220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37E5E702-AB87-490D-ABDB-52CDA4B71B3C}"/>
              </a:ext>
            </a:extLst>
          </p:cNvPr>
          <p:cNvSpPr/>
          <p:nvPr/>
        </p:nvSpPr>
        <p:spPr>
          <a:xfrm>
            <a:off x="186878" y="42635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6941B819-1538-4F7E-93E4-CBAF439F9736}"/>
              </a:ext>
            </a:extLst>
          </p:cNvPr>
          <p:cNvSpPr/>
          <p:nvPr/>
        </p:nvSpPr>
        <p:spPr>
          <a:xfrm>
            <a:off x="424625" y="426216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0AC0B487-C4FD-4F2D-817A-6042AC9DFD98}"/>
              </a:ext>
            </a:extLst>
          </p:cNvPr>
          <p:cNvSpPr/>
          <p:nvPr/>
        </p:nvSpPr>
        <p:spPr>
          <a:xfrm>
            <a:off x="1461034" y="4174248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2D9DCA7C-F1A9-4008-80AD-0786032A2882}"/>
              </a:ext>
            </a:extLst>
          </p:cNvPr>
          <p:cNvSpPr/>
          <p:nvPr/>
        </p:nvSpPr>
        <p:spPr>
          <a:xfrm>
            <a:off x="186878" y="45050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9B1BC1F3-2940-440B-93C1-96B9360322BF}"/>
              </a:ext>
            </a:extLst>
          </p:cNvPr>
          <p:cNvSpPr/>
          <p:nvPr/>
        </p:nvSpPr>
        <p:spPr>
          <a:xfrm>
            <a:off x="1681571" y="4174248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DDF3FE91-15C0-45A8-A94E-D73E3498CEC0}"/>
              </a:ext>
            </a:extLst>
          </p:cNvPr>
          <p:cNvSpPr/>
          <p:nvPr/>
        </p:nvSpPr>
        <p:spPr>
          <a:xfrm>
            <a:off x="1009956" y="419814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66" name="Rectangle 3">
            <a:extLst>
              <a:ext uri="{FF2B5EF4-FFF2-40B4-BE49-F238E27FC236}">
                <a16:creationId xmlns:a16="http://schemas.microsoft.com/office/drawing/2014/main" id="{BAF51906-ADA5-4F74-AF95-FF7B19EEE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183" y="2608089"/>
            <a:ext cx="3322821" cy="290394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4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400" dirty="0"/>
              <a:t>2. color[s] = gray; </a:t>
            </a:r>
          </a:p>
          <a:p>
            <a:pPr marL="0" indent="0">
              <a:buNone/>
            </a:pPr>
            <a:r>
              <a:rPr lang="en-US" altLang="en-US" sz="1400" dirty="0"/>
              <a:t>3. enqueue(Q, s); </a:t>
            </a:r>
          </a:p>
          <a:p>
            <a:pPr marL="0" indent="0">
              <a:buNone/>
            </a:pPr>
            <a:r>
              <a:rPr lang="en-US" altLang="en-US" sz="1400" dirty="0"/>
              <a:t>4. while (Q is not empty)</a:t>
            </a:r>
          </a:p>
          <a:p>
            <a:pPr marL="0" indent="0">
              <a:buNone/>
            </a:pPr>
            <a:r>
              <a:rPr lang="en-US" altLang="en-US" sz="1400" dirty="0"/>
              <a:t>      </a:t>
            </a:r>
            <a:r>
              <a:rPr lang="en-US" altLang="en-US" sz="1400" dirty="0">
                <a:solidFill>
                  <a:srgbClr val="FF0000"/>
                </a:solidFill>
              </a:rPr>
              <a:t>w = dequeue(Q);</a:t>
            </a:r>
          </a:p>
          <a:p>
            <a:pPr marL="0" indent="0">
              <a:buNone/>
            </a:pPr>
            <a:r>
              <a:rPr lang="en-US" altLang="en-US" sz="1400" dirty="0"/>
              <a:t>      for (each edge [w, v])</a:t>
            </a:r>
          </a:p>
          <a:p>
            <a:pPr marL="0" indent="0">
              <a:buNone/>
            </a:pPr>
            <a:r>
              <a:rPr lang="en-US" altLang="en-US" sz="1400" dirty="0"/>
              <a:t> 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 color[v] = gray; </a:t>
            </a:r>
          </a:p>
          <a:p>
            <a:pPr marL="0" indent="0">
              <a:buNone/>
            </a:pPr>
            <a:r>
              <a:rPr lang="en-US" altLang="en-US" sz="1400" dirty="0"/>
              <a:t>           enqueue(Q, s);</a:t>
            </a:r>
          </a:p>
          <a:p>
            <a:pPr marL="0" indent="0">
              <a:buNone/>
            </a:pPr>
            <a:r>
              <a:rPr lang="en-US" altLang="en-US" sz="1400" dirty="0"/>
              <a:t>      color[w] = black.</a:t>
            </a:r>
          </a:p>
          <a:p>
            <a:pPr marL="0" indent="0">
              <a:buNone/>
            </a:pPr>
            <a:r>
              <a:rPr lang="en-US" altLang="en-US" sz="1400" dirty="0"/>
              <a:t>        </a:t>
            </a:r>
          </a:p>
        </p:txBody>
      </p:sp>
      <p:sp>
        <p:nvSpPr>
          <p:cNvPr id="73" name="Text Box 49">
            <a:extLst>
              <a:ext uri="{FF2B5EF4-FFF2-40B4-BE49-F238E27FC236}">
                <a16:creationId xmlns:a16="http://schemas.microsoft.com/office/drawing/2014/main" id="{AA014F58-6906-47A2-B2A9-FBCE55E403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014" y="2314177"/>
            <a:ext cx="8402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BFS(G, 1)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C43E434-7DB9-C291-3128-0EBB9D5BD3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</p:spTree>
    <p:extLst>
      <p:ext uri="{BB962C8B-B14F-4D97-AF65-F5344CB8AC3E}">
        <p14:creationId xmlns:p14="http://schemas.microsoft.com/office/powerpoint/2010/main" val="38619852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D81B45D-F9E5-4C61-9A69-5E5C225D7AFB}"/>
              </a:ext>
            </a:extLst>
          </p:cNvPr>
          <p:cNvCxnSpPr>
            <a:cxnSpLocks/>
          </p:cNvCxnSpPr>
          <p:nvPr/>
        </p:nvCxnSpPr>
        <p:spPr>
          <a:xfrm flipV="1">
            <a:off x="1382450" y="5679164"/>
            <a:ext cx="998" cy="2630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73705CC5-310F-47F9-BA47-EFB7C43AABEB}"/>
              </a:ext>
            </a:extLst>
          </p:cNvPr>
          <p:cNvSpPr/>
          <p:nvPr/>
        </p:nvSpPr>
        <p:spPr>
          <a:xfrm>
            <a:off x="962859" y="2911624"/>
            <a:ext cx="45719" cy="695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8A6E15C-9B4A-4E58-8209-EF5614B9C14A}"/>
              </a:ext>
            </a:extLst>
          </p:cNvPr>
          <p:cNvSpPr/>
          <p:nvPr/>
        </p:nvSpPr>
        <p:spPr>
          <a:xfrm rot="5400000">
            <a:off x="2960947" y="3396315"/>
            <a:ext cx="98927" cy="6185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4046BD1-67F9-49BE-BC2F-40CDD7B996C5}"/>
              </a:ext>
            </a:extLst>
          </p:cNvPr>
          <p:cNvSpPr/>
          <p:nvPr/>
        </p:nvSpPr>
        <p:spPr>
          <a:xfrm rot="5400000">
            <a:off x="2967330" y="2502406"/>
            <a:ext cx="86109" cy="5953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2E43EF2-8C3A-48E2-B5D7-A18B2A8CA8CF}"/>
              </a:ext>
            </a:extLst>
          </p:cNvPr>
          <p:cNvSpPr/>
          <p:nvPr/>
        </p:nvSpPr>
        <p:spPr>
          <a:xfrm rot="5400000">
            <a:off x="1354269" y="2521021"/>
            <a:ext cx="86109" cy="5953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14982B5-7B1B-4F63-AAFD-6518A4CF7807}"/>
              </a:ext>
            </a:extLst>
          </p:cNvPr>
          <p:cNvSpPr/>
          <p:nvPr/>
        </p:nvSpPr>
        <p:spPr>
          <a:xfrm rot="2456362">
            <a:off x="2182841" y="2756829"/>
            <a:ext cx="48323" cy="9873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20FAE9D-A28B-4ABC-B012-3AF8F59F397E}"/>
              </a:ext>
            </a:extLst>
          </p:cNvPr>
          <p:cNvSpPr/>
          <p:nvPr/>
        </p:nvSpPr>
        <p:spPr>
          <a:xfrm rot="5400000">
            <a:off x="2161349" y="3396316"/>
            <a:ext cx="98927" cy="6185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8A924D-B15F-48DC-8293-75EBE9DB4E3F}"/>
              </a:ext>
            </a:extLst>
          </p:cNvPr>
          <p:cNvSpPr/>
          <p:nvPr/>
        </p:nvSpPr>
        <p:spPr>
          <a:xfrm>
            <a:off x="1761789" y="2911624"/>
            <a:ext cx="45719" cy="695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</p:cNvCxnSpPr>
          <p:nvPr/>
        </p:nvCxnSpPr>
        <p:spPr>
          <a:xfrm flipH="1">
            <a:off x="1873265" y="2853429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4881B1E4-2269-4029-9A41-4C75F0DFCA91}"/>
              </a:ext>
            </a:extLst>
          </p:cNvPr>
          <p:cNvSpPr/>
          <p:nvPr/>
        </p:nvSpPr>
        <p:spPr>
          <a:xfrm>
            <a:off x="1978710" y="4552460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1D9D16E-31B9-4ACA-8D7E-BB065982C78B}"/>
              </a:ext>
            </a:extLst>
          </p:cNvPr>
          <p:cNvSpPr/>
          <p:nvPr/>
        </p:nvSpPr>
        <p:spPr>
          <a:xfrm>
            <a:off x="1287923" y="5045851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EAC8277-B80D-4A3A-8450-D1EE11AA6CF8}"/>
              </a:ext>
            </a:extLst>
          </p:cNvPr>
          <p:cNvSpPr/>
          <p:nvPr/>
        </p:nvSpPr>
        <p:spPr>
          <a:xfrm>
            <a:off x="1978710" y="502467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415B978-2D8D-4D16-BFC3-A7C15461E836}"/>
              </a:ext>
            </a:extLst>
          </p:cNvPr>
          <p:cNvSpPr/>
          <p:nvPr/>
        </p:nvSpPr>
        <p:spPr>
          <a:xfrm>
            <a:off x="2683932" y="502467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8E477F7-B2B4-4B09-B8C0-15315B90EA91}"/>
              </a:ext>
            </a:extLst>
          </p:cNvPr>
          <p:cNvCxnSpPr>
            <a:cxnSpLocks/>
            <a:stCxn id="48" idx="7"/>
            <a:endCxn id="26" idx="3"/>
          </p:cNvCxnSpPr>
          <p:nvPr/>
        </p:nvCxnSpPr>
        <p:spPr>
          <a:xfrm flipV="1">
            <a:off x="1455691" y="4712935"/>
            <a:ext cx="551804" cy="3604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A39BBE4-9314-49C4-86DD-467792BFEE42}"/>
              </a:ext>
            </a:extLst>
          </p:cNvPr>
          <p:cNvCxnSpPr>
            <a:cxnSpLocks/>
            <a:stCxn id="49" idx="0"/>
          </p:cNvCxnSpPr>
          <p:nvPr/>
        </p:nvCxnSpPr>
        <p:spPr>
          <a:xfrm flipV="1">
            <a:off x="2076987" y="4748252"/>
            <a:ext cx="6423" cy="276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519806-3E07-4171-852E-7A807D9F4CAA}"/>
              </a:ext>
            </a:extLst>
          </p:cNvPr>
          <p:cNvCxnSpPr>
            <a:cxnSpLocks/>
            <a:endCxn id="50" idx="1"/>
          </p:cNvCxnSpPr>
          <p:nvPr/>
        </p:nvCxnSpPr>
        <p:spPr>
          <a:xfrm>
            <a:off x="2179281" y="4703484"/>
            <a:ext cx="533436" cy="3487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B69449C0-BB7A-4030-B79F-44BDDCBEA2B7}"/>
              </a:ext>
            </a:extLst>
          </p:cNvPr>
          <p:cNvSpPr/>
          <p:nvPr/>
        </p:nvSpPr>
        <p:spPr>
          <a:xfrm>
            <a:off x="1286925" y="5496892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C2209D6-C0EF-48DA-B799-C008EB74FD66}"/>
              </a:ext>
            </a:extLst>
          </p:cNvPr>
          <p:cNvCxnSpPr>
            <a:cxnSpLocks/>
            <a:stCxn id="39" idx="0"/>
            <a:endCxn id="48" idx="4"/>
          </p:cNvCxnSpPr>
          <p:nvPr/>
        </p:nvCxnSpPr>
        <p:spPr>
          <a:xfrm flipV="1">
            <a:off x="1385202" y="5233859"/>
            <a:ext cx="998" cy="2630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B9C6AF93-A173-4C57-BFED-5EA51FA220EF}"/>
              </a:ext>
            </a:extLst>
          </p:cNvPr>
          <p:cNvSpPr/>
          <p:nvPr/>
        </p:nvSpPr>
        <p:spPr>
          <a:xfrm>
            <a:off x="1969496" y="54968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A9079DA-C951-42D8-B5B1-FBAFF5CF1170}"/>
              </a:ext>
            </a:extLst>
          </p:cNvPr>
          <p:cNvCxnSpPr>
            <a:cxnSpLocks/>
          </p:cNvCxnSpPr>
          <p:nvPr/>
        </p:nvCxnSpPr>
        <p:spPr>
          <a:xfrm flipV="1">
            <a:off x="2067773" y="5211630"/>
            <a:ext cx="6423" cy="276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4DCD1460-DA3F-4CF3-AD0F-F475F5FFCC6D}"/>
              </a:ext>
            </a:extLst>
          </p:cNvPr>
          <p:cNvSpPr/>
          <p:nvPr/>
        </p:nvSpPr>
        <p:spPr>
          <a:xfrm>
            <a:off x="2683932" y="551587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608BCE5-AA60-44EB-863D-6E9B505ECB48}"/>
              </a:ext>
            </a:extLst>
          </p:cNvPr>
          <p:cNvCxnSpPr>
            <a:cxnSpLocks/>
            <a:stCxn id="46" idx="0"/>
          </p:cNvCxnSpPr>
          <p:nvPr/>
        </p:nvCxnSpPr>
        <p:spPr>
          <a:xfrm flipV="1">
            <a:off x="2782209" y="5209097"/>
            <a:ext cx="0" cy="3067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75FF1B89-25A9-4915-A055-8D6BE77FE28C}"/>
              </a:ext>
            </a:extLst>
          </p:cNvPr>
          <p:cNvSpPr/>
          <p:nvPr/>
        </p:nvSpPr>
        <p:spPr>
          <a:xfrm>
            <a:off x="1284174" y="592561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864642D-8ACD-4134-A745-A963BC2380ED}"/>
              </a:ext>
            </a:extLst>
          </p:cNvPr>
          <p:cNvCxnSpPr/>
          <p:nvPr/>
        </p:nvCxnSpPr>
        <p:spPr>
          <a:xfrm>
            <a:off x="1410056" y="4161803"/>
            <a:ext cx="1375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9344783D-FA03-42E0-A9ED-4C2B0040EC95}"/>
              </a:ext>
            </a:extLst>
          </p:cNvPr>
          <p:cNvCxnSpPr/>
          <p:nvPr/>
        </p:nvCxnSpPr>
        <p:spPr>
          <a:xfrm>
            <a:off x="1410056" y="4374023"/>
            <a:ext cx="1375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 Box 49">
            <a:extLst>
              <a:ext uri="{FF2B5EF4-FFF2-40B4-BE49-F238E27FC236}">
                <a16:creationId xmlns:a16="http://schemas.microsoft.com/office/drawing/2014/main" id="{D300C553-7A72-432F-9B41-4233FED91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492" y="3894541"/>
            <a:ext cx="2936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Q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CF3511C2-6A39-4420-B973-2580D7CA2E04}"/>
              </a:ext>
            </a:extLst>
          </p:cNvPr>
          <p:cNvSpPr/>
          <p:nvPr/>
        </p:nvSpPr>
        <p:spPr>
          <a:xfrm>
            <a:off x="199797" y="40220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EBDC69BF-F0D0-4A10-82F0-A6952185EDC6}"/>
              </a:ext>
            </a:extLst>
          </p:cNvPr>
          <p:cNvSpPr/>
          <p:nvPr/>
        </p:nvSpPr>
        <p:spPr>
          <a:xfrm>
            <a:off x="430346" y="40220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0F40AE5B-BA6C-483D-B050-FE70ABDF65E0}"/>
              </a:ext>
            </a:extLst>
          </p:cNvPr>
          <p:cNvSpPr/>
          <p:nvPr/>
        </p:nvSpPr>
        <p:spPr>
          <a:xfrm>
            <a:off x="186878" y="42635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8C891F6D-DE94-4EA5-9693-82F7A1A8616F}"/>
              </a:ext>
            </a:extLst>
          </p:cNvPr>
          <p:cNvSpPr/>
          <p:nvPr/>
        </p:nvSpPr>
        <p:spPr>
          <a:xfrm>
            <a:off x="424625" y="426216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944AD7C-676D-4D3D-B4A4-07A37265BE47}"/>
              </a:ext>
            </a:extLst>
          </p:cNvPr>
          <p:cNvSpPr/>
          <p:nvPr/>
        </p:nvSpPr>
        <p:spPr>
          <a:xfrm>
            <a:off x="186878" y="45050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0D0337C0-D74D-4F41-875B-B8D1AE4D4798}"/>
              </a:ext>
            </a:extLst>
          </p:cNvPr>
          <p:cNvSpPr/>
          <p:nvPr/>
        </p:nvSpPr>
        <p:spPr>
          <a:xfrm>
            <a:off x="1467922" y="4174248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211F19D9-92AF-4256-BD20-656C2D536C65}"/>
              </a:ext>
            </a:extLst>
          </p:cNvPr>
          <p:cNvSpPr/>
          <p:nvPr/>
        </p:nvSpPr>
        <p:spPr>
          <a:xfrm>
            <a:off x="435784" y="449597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62446E88-A5ED-4002-AEA4-069C2B8F7732}"/>
              </a:ext>
            </a:extLst>
          </p:cNvPr>
          <p:cNvSpPr/>
          <p:nvPr/>
        </p:nvSpPr>
        <p:spPr>
          <a:xfrm>
            <a:off x="1008578" y="4155288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9" name="Arc 68">
            <a:extLst>
              <a:ext uri="{FF2B5EF4-FFF2-40B4-BE49-F238E27FC236}">
                <a16:creationId xmlns:a16="http://schemas.microsoft.com/office/drawing/2014/main" id="{B452B2C1-E0E0-46E3-B7FF-3C3168FE0883}"/>
              </a:ext>
            </a:extLst>
          </p:cNvPr>
          <p:cNvSpPr/>
          <p:nvPr/>
        </p:nvSpPr>
        <p:spPr>
          <a:xfrm flipV="1">
            <a:off x="2512640" y="3842579"/>
            <a:ext cx="684561" cy="370995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Arc 69">
            <a:extLst>
              <a:ext uri="{FF2B5EF4-FFF2-40B4-BE49-F238E27FC236}">
                <a16:creationId xmlns:a16="http://schemas.microsoft.com/office/drawing/2014/main" id="{43EA83B7-AECE-4524-8E9F-BD15A3D27534}"/>
              </a:ext>
            </a:extLst>
          </p:cNvPr>
          <p:cNvSpPr/>
          <p:nvPr/>
        </p:nvSpPr>
        <p:spPr>
          <a:xfrm rot="5739029" flipV="1">
            <a:off x="1240028" y="3759351"/>
            <a:ext cx="398356" cy="567945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3">
            <a:extLst>
              <a:ext uri="{FF2B5EF4-FFF2-40B4-BE49-F238E27FC236}">
                <a16:creationId xmlns:a16="http://schemas.microsoft.com/office/drawing/2014/main" id="{BAFC4539-FA73-4278-B11F-20B33A660B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183" y="2608089"/>
            <a:ext cx="3322821" cy="290394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4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400" dirty="0"/>
              <a:t>2. color[s] = gray; </a:t>
            </a:r>
          </a:p>
          <a:p>
            <a:pPr marL="0" indent="0">
              <a:buNone/>
            </a:pPr>
            <a:r>
              <a:rPr lang="en-US" altLang="en-US" sz="1400" dirty="0"/>
              <a:t>3. enqueue(Q, s); </a:t>
            </a:r>
          </a:p>
          <a:p>
            <a:pPr marL="0" indent="0">
              <a:buNone/>
            </a:pPr>
            <a:r>
              <a:rPr lang="en-US" altLang="en-US" sz="1400" dirty="0"/>
              <a:t>4. while (Q is not empty)</a:t>
            </a:r>
          </a:p>
          <a:p>
            <a:pPr marL="0" indent="0">
              <a:buNone/>
            </a:pPr>
            <a:r>
              <a:rPr lang="en-US" altLang="en-US" sz="1400" dirty="0"/>
              <a:t>      w = dequeue(Q);</a:t>
            </a:r>
          </a:p>
          <a:p>
            <a:pPr marL="0" indent="0">
              <a:buNone/>
            </a:pPr>
            <a:r>
              <a:rPr lang="en-US" altLang="en-US" sz="1400" dirty="0"/>
              <a:t>      </a:t>
            </a:r>
            <a:r>
              <a:rPr lang="en-US" altLang="en-US" sz="1400" dirty="0">
                <a:solidFill>
                  <a:srgbClr val="FF0000"/>
                </a:solidFill>
              </a:rPr>
              <a:t>for (each edge [w, v])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if (color[v] == white) 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   color[v] = gray; 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     enqueue(Q, s);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      color[w] = black.</a:t>
            </a:r>
          </a:p>
          <a:p>
            <a:pPr marL="0" indent="0">
              <a:buNone/>
            </a:pPr>
            <a:r>
              <a:rPr lang="en-US" altLang="en-US" sz="1400" dirty="0"/>
              <a:t>        </a:t>
            </a:r>
          </a:p>
        </p:txBody>
      </p:sp>
      <p:sp>
        <p:nvSpPr>
          <p:cNvPr id="71" name="Text Box 49">
            <a:extLst>
              <a:ext uri="{FF2B5EF4-FFF2-40B4-BE49-F238E27FC236}">
                <a16:creationId xmlns:a16="http://schemas.microsoft.com/office/drawing/2014/main" id="{5FD0F1A4-AD15-4ED7-BEB8-1DB91BFE4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014" y="2314177"/>
            <a:ext cx="8402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BFS(G, 1)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CA70CCB-B190-84C4-7571-FD50B7986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</p:spTree>
    <p:extLst>
      <p:ext uri="{BB962C8B-B14F-4D97-AF65-F5344CB8AC3E}">
        <p14:creationId xmlns:p14="http://schemas.microsoft.com/office/powerpoint/2010/main" val="18622893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D81B45D-F9E5-4C61-9A69-5E5C225D7AFB}"/>
              </a:ext>
            </a:extLst>
          </p:cNvPr>
          <p:cNvCxnSpPr>
            <a:cxnSpLocks/>
          </p:cNvCxnSpPr>
          <p:nvPr/>
        </p:nvCxnSpPr>
        <p:spPr>
          <a:xfrm flipV="1">
            <a:off x="1382450" y="5679164"/>
            <a:ext cx="998" cy="2630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73705CC5-310F-47F9-BA47-EFB7C43AABEB}"/>
              </a:ext>
            </a:extLst>
          </p:cNvPr>
          <p:cNvSpPr/>
          <p:nvPr/>
        </p:nvSpPr>
        <p:spPr>
          <a:xfrm>
            <a:off x="962859" y="2911624"/>
            <a:ext cx="45719" cy="695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8A6E15C-9B4A-4E58-8209-EF5614B9C14A}"/>
              </a:ext>
            </a:extLst>
          </p:cNvPr>
          <p:cNvSpPr/>
          <p:nvPr/>
        </p:nvSpPr>
        <p:spPr>
          <a:xfrm rot="5400000">
            <a:off x="2960947" y="3396315"/>
            <a:ext cx="98927" cy="6185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4046BD1-67F9-49BE-BC2F-40CDD7B996C5}"/>
              </a:ext>
            </a:extLst>
          </p:cNvPr>
          <p:cNvSpPr/>
          <p:nvPr/>
        </p:nvSpPr>
        <p:spPr>
          <a:xfrm rot="5400000">
            <a:off x="2967330" y="2502406"/>
            <a:ext cx="86109" cy="5953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2E43EF2-8C3A-48E2-B5D7-A18B2A8CA8CF}"/>
              </a:ext>
            </a:extLst>
          </p:cNvPr>
          <p:cNvSpPr/>
          <p:nvPr/>
        </p:nvSpPr>
        <p:spPr>
          <a:xfrm rot="5400000">
            <a:off x="1354269" y="2521021"/>
            <a:ext cx="86109" cy="5953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14982B5-7B1B-4F63-AAFD-6518A4CF7807}"/>
              </a:ext>
            </a:extLst>
          </p:cNvPr>
          <p:cNvSpPr/>
          <p:nvPr/>
        </p:nvSpPr>
        <p:spPr>
          <a:xfrm rot="2456362">
            <a:off x="2182841" y="2756829"/>
            <a:ext cx="48323" cy="9873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20FAE9D-A28B-4ABC-B012-3AF8F59F397E}"/>
              </a:ext>
            </a:extLst>
          </p:cNvPr>
          <p:cNvSpPr/>
          <p:nvPr/>
        </p:nvSpPr>
        <p:spPr>
          <a:xfrm rot="5400000">
            <a:off x="2161349" y="3396316"/>
            <a:ext cx="98927" cy="6185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8A924D-B15F-48DC-8293-75EBE9DB4E3F}"/>
              </a:ext>
            </a:extLst>
          </p:cNvPr>
          <p:cNvSpPr/>
          <p:nvPr/>
        </p:nvSpPr>
        <p:spPr>
          <a:xfrm>
            <a:off x="1761789" y="2911624"/>
            <a:ext cx="45719" cy="695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</p:cNvCxnSpPr>
          <p:nvPr/>
        </p:nvCxnSpPr>
        <p:spPr>
          <a:xfrm flipH="1">
            <a:off x="1873265" y="2853429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4881B1E4-2269-4029-9A41-4C75F0DFCA91}"/>
              </a:ext>
            </a:extLst>
          </p:cNvPr>
          <p:cNvSpPr/>
          <p:nvPr/>
        </p:nvSpPr>
        <p:spPr>
          <a:xfrm>
            <a:off x="1978710" y="4552460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1D9D16E-31B9-4ACA-8D7E-BB065982C78B}"/>
              </a:ext>
            </a:extLst>
          </p:cNvPr>
          <p:cNvSpPr/>
          <p:nvPr/>
        </p:nvSpPr>
        <p:spPr>
          <a:xfrm>
            <a:off x="1287923" y="5045851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EAC8277-B80D-4A3A-8450-D1EE11AA6CF8}"/>
              </a:ext>
            </a:extLst>
          </p:cNvPr>
          <p:cNvSpPr/>
          <p:nvPr/>
        </p:nvSpPr>
        <p:spPr>
          <a:xfrm>
            <a:off x="1978710" y="502467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415B978-2D8D-4D16-BFC3-A7C15461E836}"/>
              </a:ext>
            </a:extLst>
          </p:cNvPr>
          <p:cNvSpPr/>
          <p:nvPr/>
        </p:nvSpPr>
        <p:spPr>
          <a:xfrm>
            <a:off x="2683932" y="502467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8E477F7-B2B4-4B09-B8C0-15315B90EA91}"/>
              </a:ext>
            </a:extLst>
          </p:cNvPr>
          <p:cNvCxnSpPr>
            <a:cxnSpLocks/>
            <a:stCxn id="48" idx="7"/>
            <a:endCxn id="26" idx="3"/>
          </p:cNvCxnSpPr>
          <p:nvPr/>
        </p:nvCxnSpPr>
        <p:spPr>
          <a:xfrm flipV="1">
            <a:off x="1455691" y="4712935"/>
            <a:ext cx="551804" cy="3604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A39BBE4-9314-49C4-86DD-467792BFEE42}"/>
              </a:ext>
            </a:extLst>
          </p:cNvPr>
          <p:cNvCxnSpPr>
            <a:cxnSpLocks/>
            <a:stCxn id="49" idx="0"/>
          </p:cNvCxnSpPr>
          <p:nvPr/>
        </p:nvCxnSpPr>
        <p:spPr>
          <a:xfrm flipV="1">
            <a:off x="2076987" y="4748252"/>
            <a:ext cx="6423" cy="276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519806-3E07-4171-852E-7A807D9F4CAA}"/>
              </a:ext>
            </a:extLst>
          </p:cNvPr>
          <p:cNvCxnSpPr>
            <a:cxnSpLocks/>
            <a:endCxn id="50" idx="1"/>
          </p:cNvCxnSpPr>
          <p:nvPr/>
        </p:nvCxnSpPr>
        <p:spPr>
          <a:xfrm>
            <a:off x="2179281" y="4703484"/>
            <a:ext cx="533436" cy="3487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B69449C0-BB7A-4030-B79F-44BDDCBEA2B7}"/>
              </a:ext>
            </a:extLst>
          </p:cNvPr>
          <p:cNvSpPr/>
          <p:nvPr/>
        </p:nvSpPr>
        <p:spPr>
          <a:xfrm>
            <a:off x="1286925" y="5496892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C2209D6-C0EF-48DA-B799-C008EB74FD66}"/>
              </a:ext>
            </a:extLst>
          </p:cNvPr>
          <p:cNvCxnSpPr>
            <a:cxnSpLocks/>
            <a:stCxn id="39" idx="0"/>
            <a:endCxn id="48" idx="4"/>
          </p:cNvCxnSpPr>
          <p:nvPr/>
        </p:nvCxnSpPr>
        <p:spPr>
          <a:xfrm flipV="1">
            <a:off x="1385202" y="5233859"/>
            <a:ext cx="998" cy="2630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B9C6AF93-A173-4C57-BFED-5EA51FA220EF}"/>
              </a:ext>
            </a:extLst>
          </p:cNvPr>
          <p:cNvSpPr/>
          <p:nvPr/>
        </p:nvSpPr>
        <p:spPr>
          <a:xfrm>
            <a:off x="1969496" y="54968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A9079DA-C951-42D8-B5B1-FBAFF5CF1170}"/>
              </a:ext>
            </a:extLst>
          </p:cNvPr>
          <p:cNvCxnSpPr>
            <a:cxnSpLocks/>
          </p:cNvCxnSpPr>
          <p:nvPr/>
        </p:nvCxnSpPr>
        <p:spPr>
          <a:xfrm flipV="1">
            <a:off x="2067773" y="5211630"/>
            <a:ext cx="6423" cy="276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4DCD1460-DA3F-4CF3-AD0F-F475F5FFCC6D}"/>
              </a:ext>
            </a:extLst>
          </p:cNvPr>
          <p:cNvSpPr/>
          <p:nvPr/>
        </p:nvSpPr>
        <p:spPr>
          <a:xfrm>
            <a:off x="2683932" y="5515871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608BCE5-AA60-44EB-863D-6E9B505ECB48}"/>
              </a:ext>
            </a:extLst>
          </p:cNvPr>
          <p:cNvCxnSpPr>
            <a:cxnSpLocks/>
            <a:stCxn id="46" idx="0"/>
          </p:cNvCxnSpPr>
          <p:nvPr/>
        </p:nvCxnSpPr>
        <p:spPr>
          <a:xfrm flipV="1">
            <a:off x="2782209" y="5209097"/>
            <a:ext cx="0" cy="3067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75FF1B89-25A9-4915-A055-8D6BE77FE28C}"/>
              </a:ext>
            </a:extLst>
          </p:cNvPr>
          <p:cNvSpPr/>
          <p:nvPr/>
        </p:nvSpPr>
        <p:spPr>
          <a:xfrm>
            <a:off x="1284174" y="5925616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BFBC6A8B-D32E-4989-B658-8881AE9374C9}"/>
              </a:ext>
            </a:extLst>
          </p:cNvPr>
          <p:cNvCxnSpPr>
            <a:cxnSpLocks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1A5A9C5E-EDF6-43EA-90C9-3EDAE6D3EC05}"/>
              </a:ext>
            </a:extLst>
          </p:cNvPr>
          <p:cNvCxnSpPr>
            <a:cxnSpLocks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1BA14314-A871-4799-943B-23AD2705CFB9}"/>
              </a:ext>
            </a:extLst>
          </p:cNvPr>
          <p:cNvSpPr/>
          <p:nvPr/>
        </p:nvSpPr>
        <p:spPr>
          <a:xfrm>
            <a:off x="1978710" y="4552460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F0C3DAC-639E-46AC-AD60-35FADCF8C78C}"/>
              </a:ext>
            </a:extLst>
          </p:cNvPr>
          <p:cNvCxnSpPr/>
          <p:nvPr/>
        </p:nvCxnSpPr>
        <p:spPr>
          <a:xfrm>
            <a:off x="1410056" y="4161803"/>
            <a:ext cx="1375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4B1EDA99-CE7D-4CFE-939B-2C5776151117}"/>
              </a:ext>
            </a:extLst>
          </p:cNvPr>
          <p:cNvCxnSpPr/>
          <p:nvPr/>
        </p:nvCxnSpPr>
        <p:spPr>
          <a:xfrm>
            <a:off x="1410056" y="4374023"/>
            <a:ext cx="1375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 Box 49">
            <a:extLst>
              <a:ext uri="{FF2B5EF4-FFF2-40B4-BE49-F238E27FC236}">
                <a16:creationId xmlns:a16="http://schemas.microsoft.com/office/drawing/2014/main" id="{5A96A220-FA4B-4602-8C1E-B33A8DB95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492" y="3894541"/>
            <a:ext cx="2936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Q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138F1861-CC16-4B7C-B02F-056DAD2B4F6D}"/>
              </a:ext>
            </a:extLst>
          </p:cNvPr>
          <p:cNvSpPr/>
          <p:nvPr/>
        </p:nvSpPr>
        <p:spPr>
          <a:xfrm>
            <a:off x="186878" y="4730787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5" name="Arc 64">
            <a:extLst>
              <a:ext uri="{FF2B5EF4-FFF2-40B4-BE49-F238E27FC236}">
                <a16:creationId xmlns:a16="http://schemas.microsoft.com/office/drawing/2014/main" id="{67328D83-C36C-409F-86EC-A8AE5A1B7F8C}"/>
              </a:ext>
            </a:extLst>
          </p:cNvPr>
          <p:cNvSpPr/>
          <p:nvPr/>
        </p:nvSpPr>
        <p:spPr>
          <a:xfrm flipV="1">
            <a:off x="2512640" y="3842579"/>
            <a:ext cx="684561" cy="370995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Arc 65">
            <a:extLst>
              <a:ext uri="{FF2B5EF4-FFF2-40B4-BE49-F238E27FC236}">
                <a16:creationId xmlns:a16="http://schemas.microsoft.com/office/drawing/2014/main" id="{19F58BF7-2E2B-48B5-82FC-503D4874F056}"/>
              </a:ext>
            </a:extLst>
          </p:cNvPr>
          <p:cNvSpPr/>
          <p:nvPr/>
        </p:nvSpPr>
        <p:spPr>
          <a:xfrm rot="5739029" flipV="1">
            <a:off x="1240028" y="3759351"/>
            <a:ext cx="398356" cy="567945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B7D09C19-C324-43B1-A7C3-FD55D0C0F685}"/>
              </a:ext>
            </a:extLst>
          </p:cNvPr>
          <p:cNvSpPr/>
          <p:nvPr/>
        </p:nvSpPr>
        <p:spPr>
          <a:xfrm>
            <a:off x="199797" y="40220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E020DEF4-999C-44C0-81B3-7686E8753B11}"/>
              </a:ext>
            </a:extLst>
          </p:cNvPr>
          <p:cNvSpPr/>
          <p:nvPr/>
        </p:nvSpPr>
        <p:spPr>
          <a:xfrm>
            <a:off x="430346" y="40220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DFD0D014-3A2B-4B8B-A169-BD347CFF1F19}"/>
              </a:ext>
            </a:extLst>
          </p:cNvPr>
          <p:cNvSpPr/>
          <p:nvPr/>
        </p:nvSpPr>
        <p:spPr>
          <a:xfrm>
            <a:off x="186878" y="42635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4D07078F-31B2-4BD4-A7CC-2683FE94A916}"/>
              </a:ext>
            </a:extLst>
          </p:cNvPr>
          <p:cNvSpPr/>
          <p:nvPr/>
        </p:nvSpPr>
        <p:spPr>
          <a:xfrm>
            <a:off x="424625" y="426216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7F01E488-12A3-4333-91F3-8EBA1CF51A37}"/>
              </a:ext>
            </a:extLst>
          </p:cNvPr>
          <p:cNvSpPr/>
          <p:nvPr/>
        </p:nvSpPr>
        <p:spPr>
          <a:xfrm>
            <a:off x="186878" y="45050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7AF9AB1F-3AE4-413E-9977-237B2A217649}"/>
              </a:ext>
            </a:extLst>
          </p:cNvPr>
          <p:cNvSpPr/>
          <p:nvPr/>
        </p:nvSpPr>
        <p:spPr>
          <a:xfrm>
            <a:off x="435784" y="449597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DA61E97B-FA56-4F9B-96A8-9BE16C325D55}"/>
              </a:ext>
            </a:extLst>
          </p:cNvPr>
          <p:cNvSpPr/>
          <p:nvPr/>
        </p:nvSpPr>
        <p:spPr>
          <a:xfrm>
            <a:off x="1025806" y="4200001"/>
            <a:ext cx="196553" cy="188008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63" name="Rectangle 3">
            <a:extLst>
              <a:ext uri="{FF2B5EF4-FFF2-40B4-BE49-F238E27FC236}">
                <a16:creationId xmlns:a16="http://schemas.microsoft.com/office/drawing/2014/main" id="{3049EFF9-1D31-4052-9923-E8654AF372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183" y="2608089"/>
            <a:ext cx="3322821" cy="290394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4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400" dirty="0"/>
              <a:t>2. color[s] = gray; </a:t>
            </a:r>
          </a:p>
          <a:p>
            <a:pPr marL="0" indent="0">
              <a:buNone/>
            </a:pPr>
            <a:r>
              <a:rPr lang="en-US" altLang="en-US" sz="1400" dirty="0"/>
              <a:t>3. enqueue(Q, s); </a:t>
            </a:r>
          </a:p>
          <a:p>
            <a:pPr marL="0" indent="0">
              <a:buNone/>
            </a:pPr>
            <a:r>
              <a:rPr lang="en-US" altLang="en-US" sz="1400" dirty="0"/>
              <a:t>4. while (Q is not empty)</a:t>
            </a:r>
          </a:p>
          <a:p>
            <a:pPr marL="0" indent="0">
              <a:buNone/>
            </a:pPr>
            <a:r>
              <a:rPr lang="en-US" altLang="en-US" sz="1400" dirty="0"/>
              <a:t>      </a:t>
            </a:r>
            <a:r>
              <a:rPr lang="en-US" altLang="en-US" sz="1400" dirty="0">
                <a:solidFill>
                  <a:srgbClr val="FF0000"/>
                </a:solidFill>
              </a:rPr>
              <a:t>w = dequeue(Q);</a:t>
            </a:r>
          </a:p>
          <a:p>
            <a:pPr marL="0" indent="0">
              <a:buNone/>
            </a:pPr>
            <a:r>
              <a:rPr lang="en-US" altLang="en-US" sz="1400" dirty="0"/>
              <a:t>      for (each edge [w, v])</a:t>
            </a:r>
          </a:p>
          <a:p>
            <a:pPr marL="0" indent="0">
              <a:buNone/>
            </a:pPr>
            <a:r>
              <a:rPr lang="en-US" altLang="en-US" sz="1400" dirty="0"/>
              <a:t> 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 color[v] = gray; </a:t>
            </a:r>
          </a:p>
          <a:p>
            <a:pPr marL="0" indent="0">
              <a:buNone/>
            </a:pPr>
            <a:r>
              <a:rPr lang="en-US" altLang="en-US" sz="1400" dirty="0"/>
              <a:t>           enqueue(Q, s);</a:t>
            </a:r>
          </a:p>
          <a:p>
            <a:pPr marL="0" indent="0">
              <a:buNone/>
            </a:pPr>
            <a:r>
              <a:rPr lang="en-US" altLang="en-US" sz="1400" dirty="0"/>
              <a:t>      color[w] = black.</a:t>
            </a:r>
          </a:p>
          <a:p>
            <a:pPr marL="0" indent="0">
              <a:buNone/>
            </a:pPr>
            <a:r>
              <a:rPr lang="en-US" altLang="en-US" sz="1400" dirty="0"/>
              <a:t>        </a:t>
            </a:r>
          </a:p>
        </p:txBody>
      </p:sp>
      <p:sp>
        <p:nvSpPr>
          <p:cNvPr id="74" name="Text Box 49">
            <a:extLst>
              <a:ext uri="{FF2B5EF4-FFF2-40B4-BE49-F238E27FC236}">
                <a16:creationId xmlns:a16="http://schemas.microsoft.com/office/drawing/2014/main" id="{DC7F9F19-BC87-4D1D-9BE8-5CD3F193CA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014" y="2314177"/>
            <a:ext cx="8402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BFS(G, 1)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CF9F4A5-273D-7975-D791-FB1884869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</p:spTree>
    <p:extLst>
      <p:ext uri="{BB962C8B-B14F-4D97-AF65-F5344CB8AC3E}">
        <p14:creationId xmlns:p14="http://schemas.microsoft.com/office/powerpoint/2010/main" val="961973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D81B45D-F9E5-4C61-9A69-5E5C225D7AFB}"/>
              </a:ext>
            </a:extLst>
          </p:cNvPr>
          <p:cNvCxnSpPr>
            <a:cxnSpLocks/>
          </p:cNvCxnSpPr>
          <p:nvPr/>
        </p:nvCxnSpPr>
        <p:spPr>
          <a:xfrm flipV="1">
            <a:off x="1382450" y="5679164"/>
            <a:ext cx="998" cy="2630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73705CC5-310F-47F9-BA47-EFB7C43AABEB}"/>
              </a:ext>
            </a:extLst>
          </p:cNvPr>
          <p:cNvSpPr/>
          <p:nvPr/>
        </p:nvSpPr>
        <p:spPr>
          <a:xfrm>
            <a:off x="962859" y="2911624"/>
            <a:ext cx="45719" cy="695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8A6E15C-9B4A-4E58-8209-EF5614B9C14A}"/>
              </a:ext>
            </a:extLst>
          </p:cNvPr>
          <p:cNvSpPr/>
          <p:nvPr/>
        </p:nvSpPr>
        <p:spPr>
          <a:xfrm rot="5400000">
            <a:off x="2960947" y="3396315"/>
            <a:ext cx="98927" cy="6185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4046BD1-67F9-49BE-BC2F-40CDD7B996C5}"/>
              </a:ext>
            </a:extLst>
          </p:cNvPr>
          <p:cNvSpPr/>
          <p:nvPr/>
        </p:nvSpPr>
        <p:spPr>
          <a:xfrm rot="5400000">
            <a:off x="2967330" y="2502406"/>
            <a:ext cx="86109" cy="5953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2E43EF2-8C3A-48E2-B5D7-A18B2A8CA8CF}"/>
              </a:ext>
            </a:extLst>
          </p:cNvPr>
          <p:cNvSpPr/>
          <p:nvPr/>
        </p:nvSpPr>
        <p:spPr>
          <a:xfrm rot="5400000">
            <a:off x="1354269" y="2521021"/>
            <a:ext cx="86109" cy="5953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14982B5-7B1B-4F63-AAFD-6518A4CF7807}"/>
              </a:ext>
            </a:extLst>
          </p:cNvPr>
          <p:cNvSpPr/>
          <p:nvPr/>
        </p:nvSpPr>
        <p:spPr>
          <a:xfrm rot="2456362">
            <a:off x="2182841" y="2756829"/>
            <a:ext cx="48323" cy="9873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20FAE9D-A28B-4ABC-B012-3AF8F59F397E}"/>
              </a:ext>
            </a:extLst>
          </p:cNvPr>
          <p:cNvSpPr/>
          <p:nvPr/>
        </p:nvSpPr>
        <p:spPr>
          <a:xfrm rot="5400000">
            <a:off x="2161349" y="3396316"/>
            <a:ext cx="98927" cy="6185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8A924D-B15F-48DC-8293-75EBE9DB4E3F}"/>
              </a:ext>
            </a:extLst>
          </p:cNvPr>
          <p:cNvSpPr/>
          <p:nvPr/>
        </p:nvSpPr>
        <p:spPr>
          <a:xfrm>
            <a:off x="1761789" y="2911624"/>
            <a:ext cx="45719" cy="695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</p:cNvCxnSpPr>
          <p:nvPr/>
        </p:nvCxnSpPr>
        <p:spPr>
          <a:xfrm flipH="1">
            <a:off x="1873265" y="2853429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4881B1E4-2269-4029-9A41-4C75F0DFCA91}"/>
              </a:ext>
            </a:extLst>
          </p:cNvPr>
          <p:cNvSpPr/>
          <p:nvPr/>
        </p:nvSpPr>
        <p:spPr>
          <a:xfrm>
            <a:off x="1978710" y="4552460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1D9D16E-31B9-4ACA-8D7E-BB065982C78B}"/>
              </a:ext>
            </a:extLst>
          </p:cNvPr>
          <p:cNvSpPr/>
          <p:nvPr/>
        </p:nvSpPr>
        <p:spPr>
          <a:xfrm>
            <a:off x="1287923" y="5045851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EAC8277-B80D-4A3A-8450-D1EE11AA6CF8}"/>
              </a:ext>
            </a:extLst>
          </p:cNvPr>
          <p:cNvSpPr/>
          <p:nvPr/>
        </p:nvSpPr>
        <p:spPr>
          <a:xfrm>
            <a:off x="1978710" y="502467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415B978-2D8D-4D16-BFC3-A7C15461E836}"/>
              </a:ext>
            </a:extLst>
          </p:cNvPr>
          <p:cNvSpPr/>
          <p:nvPr/>
        </p:nvSpPr>
        <p:spPr>
          <a:xfrm>
            <a:off x="2683932" y="5024676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8E477F7-B2B4-4B09-B8C0-15315B90EA91}"/>
              </a:ext>
            </a:extLst>
          </p:cNvPr>
          <p:cNvCxnSpPr>
            <a:cxnSpLocks/>
            <a:stCxn id="48" idx="7"/>
            <a:endCxn id="26" idx="3"/>
          </p:cNvCxnSpPr>
          <p:nvPr/>
        </p:nvCxnSpPr>
        <p:spPr>
          <a:xfrm flipV="1">
            <a:off x="1455691" y="4712935"/>
            <a:ext cx="551804" cy="3604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A39BBE4-9314-49C4-86DD-467792BFEE42}"/>
              </a:ext>
            </a:extLst>
          </p:cNvPr>
          <p:cNvCxnSpPr>
            <a:cxnSpLocks/>
            <a:stCxn id="49" idx="0"/>
          </p:cNvCxnSpPr>
          <p:nvPr/>
        </p:nvCxnSpPr>
        <p:spPr>
          <a:xfrm flipV="1">
            <a:off x="2076987" y="4748252"/>
            <a:ext cx="6423" cy="276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519806-3E07-4171-852E-7A807D9F4CAA}"/>
              </a:ext>
            </a:extLst>
          </p:cNvPr>
          <p:cNvCxnSpPr>
            <a:cxnSpLocks/>
            <a:endCxn id="50" idx="1"/>
          </p:cNvCxnSpPr>
          <p:nvPr/>
        </p:nvCxnSpPr>
        <p:spPr>
          <a:xfrm>
            <a:off x="2179281" y="4703484"/>
            <a:ext cx="533436" cy="3487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B69449C0-BB7A-4030-B79F-44BDDCBEA2B7}"/>
              </a:ext>
            </a:extLst>
          </p:cNvPr>
          <p:cNvSpPr/>
          <p:nvPr/>
        </p:nvSpPr>
        <p:spPr>
          <a:xfrm>
            <a:off x="1286925" y="5496892"/>
            <a:ext cx="196553" cy="188008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C2209D6-C0EF-48DA-B799-C008EB74FD66}"/>
              </a:ext>
            </a:extLst>
          </p:cNvPr>
          <p:cNvCxnSpPr>
            <a:cxnSpLocks/>
            <a:stCxn id="39" idx="0"/>
            <a:endCxn id="48" idx="4"/>
          </p:cNvCxnSpPr>
          <p:nvPr/>
        </p:nvCxnSpPr>
        <p:spPr>
          <a:xfrm flipV="1">
            <a:off x="1385202" y="5233859"/>
            <a:ext cx="998" cy="2630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B9C6AF93-A173-4C57-BFED-5EA51FA220EF}"/>
              </a:ext>
            </a:extLst>
          </p:cNvPr>
          <p:cNvSpPr/>
          <p:nvPr/>
        </p:nvSpPr>
        <p:spPr>
          <a:xfrm>
            <a:off x="1969496" y="54968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A9079DA-C951-42D8-B5B1-FBAFF5CF1170}"/>
              </a:ext>
            </a:extLst>
          </p:cNvPr>
          <p:cNvCxnSpPr>
            <a:cxnSpLocks/>
          </p:cNvCxnSpPr>
          <p:nvPr/>
        </p:nvCxnSpPr>
        <p:spPr>
          <a:xfrm flipV="1">
            <a:off x="2067773" y="5211630"/>
            <a:ext cx="6423" cy="276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4DCD1460-DA3F-4CF3-AD0F-F475F5FFCC6D}"/>
              </a:ext>
            </a:extLst>
          </p:cNvPr>
          <p:cNvSpPr/>
          <p:nvPr/>
        </p:nvSpPr>
        <p:spPr>
          <a:xfrm>
            <a:off x="2683932" y="5515871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608BCE5-AA60-44EB-863D-6E9B505ECB48}"/>
              </a:ext>
            </a:extLst>
          </p:cNvPr>
          <p:cNvCxnSpPr>
            <a:cxnSpLocks/>
            <a:stCxn id="46" idx="0"/>
          </p:cNvCxnSpPr>
          <p:nvPr/>
        </p:nvCxnSpPr>
        <p:spPr>
          <a:xfrm flipV="1">
            <a:off x="2782209" y="5209097"/>
            <a:ext cx="0" cy="3067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75FF1B89-25A9-4915-A055-8D6BE77FE28C}"/>
              </a:ext>
            </a:extLst>
          </p:cNvPr>
          <p:cNvSpPr/>
          <p:nvPr/>
        </p:nvSpPr>
        <p:spPr>
          <a:xfrm>
            <a:off x="1284174" y="5925616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6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A8437744-94D4-426E-A917-44B79739BB45}"/>
              </a:ext>
            </a:extLst>
          </p:cNvPr>
          <p:cNvCxnSpPr>
            <a:cxnSpLocks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61A5659-D7B4-4E3A-861D-5793D25A0D25}"/>
              </a:ext>
            </a:extLst>
          </p:cNvPr>
          <p:cNvCxnSpPr>
            <a:cxnSpLocks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A99CA11-F1CF-4B76-AC36-4F5727508A1F}"/>
              </a:ext>
            </a:extLst>
          </p:cNvPr>
          <p:cNvCxnSpPr>
            <a:cxnSpLocks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C5A13EF-7B88-4512-8839-C49286B7711B}"/>
              </a:ext>
            </a:extLst>
          </p:cNvPr>
          <p:cNvCxnSpPr>
            <a:cxnSpLocks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A5775F8F-BA15-41E6-A8CD-05769F91D137}"/>
              </a:ext>
            </a:extLst>
          </p:cNvPr>
          <p:cNvCxnSpPr/>
          <p:nvPr/>
        </p:nvCxnSpPr>
        <p:spPr>
          <a:xfrm>
            <a:off x="1410056" y="4161803"/>
            <a:ext cx="1375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1F56C76B-A294-4A9C-95D3-FE36B2C144DA}"/>
              </a:ext>
            </a:extLst>
          </p:cNvPr>
          <p:cNvCxnSpPr/>
          <p:nvPr/>
        </p:nvCxnSpPr>
        <p:spPr>
          <a:xfrm>
            <a:off x="1410056" y="4374023"/>
            <a:ext cx="1375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 Box 49">
            <a:extLst>
              <a:ext uri="{FF2B5EF4-FFF2-40B4-BE49-F238E27FC236}">
                <a16:creationId xmlns:a16="http://schemas.microsoft.com/office/drawing/2014/main" id="{FE5A69A9-CB66-42A8-A50C-CAD92538F1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492" y="3894541"/>
            <a:ext cx="2936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Q</a:t>
            </a:r>
          </a:p>
        </p:txBody>
      </p:sp>
      <p:sp>
        <p:nvSpPr>
          <p:cNvPr id="64" name="Arc 63">
            <a:extLst>
              <a:ext uri="{FF2B5EF4-FFF2-40B4-BE49-F238E27FC236}">
                <a16:creationId xmlns:a16="http://schemas.microsoft.com/office/drawing/2014/main" id="{62B74129-ECDB-4396-B38C-7AF3DD4AB73A}"/>
              </a:ext>
            </a:extLst>
          </p:cNvPr>
          <p:cNvSpPr/>
          <p:nvPr/>
        </p:nvSpPr>
        <p:spPr>
          <a:xfrm flipV="1">
            <a:off x="2512640" y="3842579"/>
            <a:ext cx="684561" cy="370995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Arc 64">
            <a:extLst>
              <a:ext uri="{FF2B5EF4-FFF2-40B4-BE49-F238E27FC236}">
                <a16:creationId xmlns:a16="http://schemas.microsoft.com/office/drawing/2014/main" id="{F2F9FA3C-6EC6-4A0F-BFEB-62C98BF40A4E}"/>
              </a:ext>
            </a:extLst>
          </p:cNvPr>
          <p:cNvSpPr/>
          <p:nvPr/>
        </p:nvSpPr>
        <p:spPr>
          <a:xfrm rot="5739029" flipV="1">
            <a:off x="1240028" y="3759351"/>
            <a:ext cx="398356" cy="567945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3CA57BCF-C3C0-43F2-B3FC-456998C09FC5}"/>
              </a:ext>
            </a:extLst>
          </p:cNvPr>
          <p:cNvSpPr/>
          <p:nvPr/>
        </p:nvSpPr>
        <p:spPr>
          <a:xfrm>
            <a:off x="464133" y="4730787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6A3AA853-DE44-48A8-8FA5-9587150F9200}"/>
              </a:ext>
            </a:extLst>
          </p:cNvPr>
          <p:cNvSpPr/>
          <p:nvPr/>
        </p:nvSpPr>
        <p:spPr>
          <a:xfrm>
            <a:off x="186878" y="4730787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C0B5696C-0CE7-4DB0-ABA6-B8BD34185895}"/>
              </a:ext>
            </a:extLst>
          </p:cNvPr>
          <p:cNvSpPr/>
          <p:nvPr/>
        </p:nvSpPr>
        <p:spPr>
          <a:xfrm>
            <a:off x="199797" y="40220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A52F3DA6-A058-490B-8B8F-428A431035F7}"/>
              </a:ext>
            </a:extLst>
          </p:cNvPr>
          <p:cNvSpPr/>
          <p:nvPr/>
        </p:nvSpPr>
        <p:spPr>
          <a:xfrm>
            <a:off x="430346" y="40220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F95B4ED0-3606-4566-B22E-3A4FC69E74EC}"/>
              </a:ext>
            </a:extLst>
          </p:cNvPr>
          <p:cNvSpPr/>
          <p:nvPr/>
        </p:nvSpPr>
        <p:spPr>
          <a:xfrm>
            <a:off x="186878" y="42635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7E40EC63-A471-48A3-A60C-04C9B64FA6C8}"/>
              </a:ext>
            </a:extLst>
          </p:cNvPr>
          <p:cNvSpPr/>
          <p:nvPr/>
        </p:nvSpPr>
        <p:spPr>
          <a:xfrm>
            <a:off x="424625" y="426216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B99E166E-8E74-4FB5-8CE3-887B93E280B7}"/>
              </a:ext>
            </a:extLst>
          </p:cNvPr>
          <p:cNvSpPr/>
          <p:nvPr/>
        </p:nvSpPr>
        <p:spPr>
          <a:xfrm>
            <a:off x="186878" y="4505092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38368A1-A5C3-4ADD-87AA-D64FD713BBD7}"/>
              </a:ext>
            </a:extLst>
          </p:cNvPr>
          <p:cNvSpPr/>
          <p:nvPr/>
        </p:nvSpPr>
        <p:spPr>
          <a:xfrm>
            <a:off x="435784" y="4495978"/>
            <a:ext cx="196553" cy="188008"/>
          </a:xfrm>
          <a:prstGeom prst="ellipse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74" name="Rectangle 3">
            <a:extLst>
              <a:ext uri="{FF2B5EF4-FFF2-40B4-BE49-F238E27FC236}">
                <a16:creationId xmlns:a16="http://schemas.microsoft.com/office/drawing/2014/main" id="{52D6E0CF-F71A-4B0D-BBE2-1C87A7E9A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183" y="2608089"/>
            <a:ext cx="3322821" cy="290394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4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400" dirty="0"/>
              <a:t>2. color[s] = gray; </a:t>
            </a:r>
          </a:p>
          <a:p>
            <a:pPr marL="0" indent="0">
              <a:buNone/>
            </a:pPr>
            <a:r>
              <a:rPr lang="en-US" altLang="en-US" sz="1400" dirty="0"/>
              <a:t>3. enqueue(Q, s); </a:t>
            </a:r>
          </a:p>
          <a:p>
            <a:pPr marL="0" indent="0">
              <a:buNone/>
            </a:pPr>
            <a:r>
              <a:rPr lang="en-US" altLang="en-US" sz="1400" dirty="0"/>
              <a:t>4. while (Q is not empty)</a:t>
            </a:r>
          </a:p>
          <a:p>
            <a:pPr marL="0" indent="0">
              <a:buNone/>
            </a:pPr>
            <a:r>
              <a:rPr lang="en-US" altLang="en-US" sz="1400" dirty="0"/>
              <a:t>      w = dequeue(Q);</a:t>
            </a:r>
          </a:p>
          <a:p>
            <a:pPr marL="0" indent="0">
              <a:buNone/>
            </a:pPr>
            <a:r>
              <a:rPr lang="en-US" altLang="en-US" sz="1400" dirty="0"/>
              <a:t>      for (each edge [w, v])</a:t>
            </a:r>
          </a:p>
          <a:p>
            <a:pPr marL="0" indent="0">
              <a:buNone/>
            </a:pPr>
            <a:r>
              <a:rPr lang="en-US" altLang="en-US" sz="1400" dirty="0"/>
              <a:t> 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 color[v] = gray; </a:t>
            </a:r>
          </a:p>
          <a:p>
            <a:pPr marL="0" indent="0">
              <a:buNone/>
            </a:pPr>
            <a:r>
              <a:rPr lang="en-US" altLang="en-US" sz="1400" dirty="0"/>
              <a:t>           enqueue(Q, s);</a:t>
            </a:r>
          </a:p>
          <a:p>
            <a:pPr marL="0" indent="0">
              <a:buNone/>
            </a:pPr>
            <a:r>
              <a:rPr lang="en-US" altLang="en-US" sz="1400" dirty="0"/>
              <a:t>      color[w] = black.</a:t>
            </a:r>
          </a:p>
          <a:p>
            <a:pPr marL="0" indent="0">
              <a:buNone/>
            </a:pPr>
            <a:r>
              <a:rPr lang="en-US" altLang="en-US" sz="1400" dirty="0"/>
              <a:t>        </a:t>
            </a:r>
          </a:p>
        </p:txBody>
      </p:sp>
      <p:sp>
        <p:nvSpPr>
          <p:cNvPr id="75" name="Text Box 49">
            <a:extLst>
              <a:ext uri="{FF2B5EF4-FFF2-40B4-BE49-F238E27FC236}">
                <a16:creationId xmlns:a16="http://schemas.microsoft.com/office/drawing/2014/main" id="{61AEDA44-C6AA-4A48-8DF1-2265F2852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014" y="2314177"/>
            <a:ext cx="8402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BFS(G, 1)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2EA8B42-C833-BD88-5C87-EA0E19F24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</p:spTree>
    <p:extLst>
      <p:ext uri="{BB962C8B-B14F-4D97-AF65-F5344CB8AC3E}">
        <p14:creationId xmlns:p14="http://schemas.microsoft.com/office/powerpoint/2010/main" val="8777985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C876D-2A0C-D079-6CE2-ABD3F0336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1665ED67-8FE2-50E4-57F7-90A08E0DE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103F720E-6015-7817-A3EC-9CF047418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74" name="Rectangle 3">
            <a:extLst>
              <a:ext uri="{FF2B5EF4-FFF2-40B4-BE49-F238E27FC236}">
                <a16:creationId xmlns:a16="http://schemas.microsoft.com/office/drawing/2014/main" id="{35713D22-7639-7F67-BB0B-28F9B50A6D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4336" y="2492675"/>
            <a:ext cx="3322821" cy="290394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4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400" dirty="0"/>
              <a:t>2. color[s] = gray; </a:t>
            </a:r>
          </a:p>
          <a:p>
            <a:pPr marL="0" indent="0">
              <a:buNone/>
            </a:pPr>
            <a:r>
              <a:rPr lang="en-US" altLang="en-US" sz="1400" dirty="0"/>
              <a:t>3. enqueue(Q, s); </a:t>
            </a:r>
          </a:p>
          <a:p>
            <a:pPr marL="0" indent="0">
              <a:buNone/>
            </a:pPr>
            <a:r>
              <a:rPr lang="en-US" altLang="en-US" sz="1400" dirty="0"/>
              <a:t>4. while (Q is not empty)</a:t>
            </a:r>
          </a:p>
          <a:p>
            <a:pPr marL="0" indent="0">
              <a:buNone/>
            </a:pPr>
            <a:r>
              <a:rPr lang="en-US" altLang="en-US" sz="1400" dirty="0"/>
              <a:t>      w = dequeue(Q);</a:t>
            </a:r>
          </a:p>
          <a:p>
            <a:pPr marL="0" indent="0">
              <a:buNone/>
            </a:pPr>
            <a:r>
              <a:rPr lang="en-US" altLang="en-US" sz="1400" dirty="0"/>
              <a:t>      for (each edge [w, v])</a:t>
            </a:r>
          </a:p>
          <a:p>
            <a:pPr marL="0" indent="0">
              <a:buNone/>
            </a:pPr>
            <a:r>
              <a:rPr lang="en-US" altLang="en-US" sz="1400" dirty="0"/>
              <a:t> 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 color[v] = gray; </a:t>
            </a:r>
          </a:p>
          <a:p>
            <a:pPr marL="0" indent="0">
              <a:buNone/>
            </a:pPr>
            <a:r>
              <a:rPr lang="en-US" altLang="en-US" sz="1400" dirty="0"/>
              <a:t>           enqueue(Q, s);</a:t>
            </a:r>
          </a:p>
          <a:p>
            <a:pPr marL="0" indent="0">
              <a:buNone/>
            </a:pPr>
            <a:r>
              <a:rPr lang="en-US" altLang="en-US" sz="1400" dirty="0"/>
              <a:t>      color[w] = black.</a:t>
            </a:r>
          </a:p>
          <a:p>
            <a:pPr marL="0" indent="0">
              <a:buNone/>
            </a:pPr>
            <a:r>
              <a:rPr lang="en-US" altLang="en-US" sz="1400" dirty="0"/>
              <a:t>       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A7BB3AD-A517-325E-6A3D-B1F7E71B72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  <p:sp>
        <p:nvSpPr>
          <p:cNvPr id="2" name="Text Box 49">
            <a:extLst>
              <a:ext uri="{FF2B5EF4-FFF2-40B4-BE49-F238E27FC236}">
                <a16:creationId xmlns:a16="http://schemas.microsoft.com/office/drawing/2014/main" id="{EEC7283B-4BA1-62A8-DF93-535634DB5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7019" y="5396623"/>
            <a:ext cx="33701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</a:t>
            </a:r>
          </a:p>
        </p:txBody>
      </p:sp>
    </p:spTree>
    <p:extLst>
      <p:ext uri="{BB962C8B-B14F-4D97-AF65-F5344CB8AC3E}">
        <p14:creationId xmlns:p14="http://schemas.microsoft.com/office/powerpoint/2010/main" val="10984002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59C91-055E-ACA1-F892-25FE4B4A6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32115979-D88E-A414-CF3C-1699EC6B9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92579BEC-0729-74F3-A29A-8C9B50C02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74" name="Rectangle 3">
            <a:extLst>
              <a:ext uri="{FF2B5EF4-FFF2-40B4-BE49-F238E27FC236}">
                <a16:creationId xmlns:a16="http://schemas.microsoft.com/office/drawing/2014/main" id="{8763E17D-1612-0DA6-91E6-F8BECD5613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4336" y="2492675"/>
            <a:ext cx="3322821" cy="290394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4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400" dirty="0"/>
              <a:t>2. color[s] = gray; </a:t>
            </a:r>
          </a:p>
          <a:p>
            <a:pPr marL="0" indent="0">
              <a:buNone/>
            </a:pPr>
            <a:r>
              <a:rPr lang="en-US" altLang="en-US" sz="1400" dirty="0"/>
              <a:t>3. enqueue(Q, s); </a:t>
            </a:r>
          </a:p>
          <a:p>
            <a:pPr marL="0" indent="0">
              <a:buNone/>
            </a:pPr>
            <a:r>
              <a:rPr lang="en-US" altLang="en-US" sz="1400" dirty="0"/>
              <a:t>4. while (Q is not empty)</a:t>
            </a:r>
          </a:p>
          <a:p>
            <a:pPr marL="0" indent="0">
              <a:buNone/>
            </a:pPr>
            <a:r>
              <a:rPr lang="en-US" altLang="en-US" sz="1400" dirty="0"/>
              <a:t>      w = dequeue(Q);</a:t>
            </a:r>
          </a:p>
          <a:p>
            <a:pPr marL="0" indent="0">
              <a:buNone/>
            </a:pPr>
            <a:r>
              <a:rPr lang="en-US" altLang="en-US" sz="1400" dirty="0"/>
              <a:t>      for (each edge [w, v])</a:t>
            </a:r>
          </a:p>
          <a:p>
            <a:pPr marL="0" indent="0">
              <a:buNone/>
            </a:pPr>
            <a:r>
              <a:rPr lang="en-US" altLang="en-US" sz="1400" dirty="0"/>
              <a:t> 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 color[v] = gray; </a:t>
            </a:r>
          </a:p>
          <a:p>
            <a:pPr marL="0" indent="0">
              <a:buNone/>
            </a:pPr>
            <a:r>
              <a:rPr lang="en-US" altLang="en-US" sz="1400" dirty="0"/>
              <a:t>           enqueue(Q, s);</a:t>
            </a:r>
          </a:p>
          <a:p>
            <a:pPr marL="0" indent="0">
              <a:buNone/>
            </a:pPr>
            <a:r>
              <a:rPr lang="en-US" altLang="en-US" sz="1400" dirty="0"/>
              <a:t>      color[w] = black.</a:t>
            </a:r>
          </a:p>
          <a:p>
            <a:pPr marL="0" indent="0">
              <a:buNone/>
            </a:pPr>
            <a:r>
              <a:rPr lang="en-US" altLang="en-US" sz="1400" dirty="0"/>
              <a:t>       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3B809E4-05B4-89C3-1B3E-93D54A0DE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9233B0-AF17-532F-942E-72D19DCAE9EB}"/>
              </a:ext>
            </a:extLst>
          </p:cNvPr>
          <p:cNvSpPr/>
          <p:nvPr/>
        </p:nvSpPr>
        <p:spPr>
          <a:xfrm>
            <a:off x="5566300" y="4090794"/>
            <a:ext cx="1917576" cy="102981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Box 49">
            <a:extLst>
              <a:ext uri="{FF2B5EF4-FFF2-40B4-BE49-F238E27FC236}">
                <a16:creationId xmlns:a16="http://schemas.microsoft.com/office/drawing/2014/main" id="{3B87DB41-96C3-7ADA-C578-C9FF4521C0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7019" y="5396623"/>
            <a:ext cx="33701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</a:t>
            </a:r>
          </a:p>
        </p:txBody>
      </p:sp>
    </p:spTree>
    <p:extLst>
      <p:ext uri="{BB962C8B-B14F-4D97-AF65-F5344CB8AC3E}">
        <p14:creationId xmlns:p14="http://schemas.microsoft.com/office/powerpoint/2010/main" val="14862239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AEB31-1DD8-D712-4E24-3F30A35D2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18CE4F57-D9D7-A5FA-FA8F-01FFB8193A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73D25334-4497-FCED-5222-1804B98C1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74" name="Rectangle 3">
            <a:extLst>
              <a:ext uri="{FF2B5EF4-FFF2-40B4-BE49-F238E27FC236}">
                <a16:creationId xmlns:a16="http://schemas.microsoft.com/office/drawing/2014/main" id="{72B0B1C2-74B6-ED2B-E141-19855ACB5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4336" y="2492675"/>
            <a:ext cx="3322821" cy="290394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4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400" dirty="0"/>
              <a:t>2. color[s] = gray; </a:t>
            </a:r>
          </a:p>
          <a:p>
            <a:pPr marL="0" indent="0">
              <a:buNone/>
            </a:pPr>
            <a:r>
              <a:rPr lang="en-US" altLang="en-US" sz="1400" dirty="0"/>
              <a:t>3. enqueue(Q, s); </a:t>
            </a:r>
          </a:p>
          <a:p>
            <a:pPr marL="0" indent="0">
              <a:buNone/>
            </a:pPr>
            <a:r>
              <a:rPr lang="en-US" altLang="en-US" sz="1400" dirty="0"/>
              <a:t>4. while (Q is not empty)</a:t>
            </a:r>
          </a:p>
          <a:p>
            <a:pPr marL="0" indent="0">
              <a:buNone/>
            </a:pPr>
            <a:r>
              <a:rPr lang="en-US" altLang="en-US" sz="1400" dirty="0"/>
              <a:t>      w = dequeue(Q);</a:t>
            </a:r>
          </a:p>
          <a:p>
            <a:pPr marL="0" indent="0">
              <a:buNone/>
            </a:pPr>
            <a:r>
              <a:rPr lang="en-US" altLang="en-US" sz="1400" dirty="0"/>
              <a:t>      for (each edge [w, v])</a:t>
            </a:r>
          </a:p>
          <a:p>
            <a:pPr marL="0" indent="0">
              <a:buNone/>
            </a:pPr>
            <a:r>
              <a:rPr lang="en-US" altLang="en-US" sz="1400" dirty="0"/>
              <a:t> 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 color[v] = gray; </a:t>
            </a:r>
          </a:p>
          <a:p>
            <a:pPr marL="0" indent="0">
              <a:buNone/>
            </a:pPr>
            <a:r>
              <a:rPr lang="en-US" altLang="en-US" sz="1400" dirty="0"/>
              <a:t>           enqueue(Q, s);</a:t>
            </a:r>
          </a:p>
          <a:p>
            <a:pPr marL="0" indent="0">
              <a:buNone/>
            </a:pPr>
            <a:r>
              <a:rPr lang="en-US" altLang="en-US" sz="1400" dirty="0"/>
              <a:t>      color[w] = black.</a:t>
            </a:r>
          </a:p>
          <a:p>
            <a:pPr marL="0" indent="0">
              <a:buNone/>
            </a:pPr>
            <a:r>
              <a:rPr lang="en-US" altLang="en-US" sz="1400" dirty="0"/>
              <a:t>       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13ACE66-3519-A996-8B5B-BB3C4BDF2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F74FE9-7C07-2713-DBA0-43B53906A714}"/>
              </a:ext>
            </a:extLst>
          </p:cNvPr>
          <p:cNvSpPr/>
          <p:nvPr/>
        </p:nvSpPr>
        <p:spPr>
          <a:xfrm>
            <a:off x="5566300" y="4090794"/>
            <a:ext cx="1917576" cy="102981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4FBB146-C910-3BEC-0EFD-AEBEBBDFE5C6}"/>
              </a:ext>
            </a:extLst>
          </p:cNvPr>
          <p:cNvGraphicFramePr>
            <a:graphicFrameLocks noGrp="1"/>
          </p:cNvGraphicFramePr>
          <p:nvPr/>
        </p:nvGraphicFramePr>
        <p:xfrm>
          <a:off x="744605" y="2949912"/>
          <a:ext cx="1450412" cy="129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012">
                  <a:extLst>
                    <a:ext uri="{9D8B030D-6E8A-4147-A177-3AD203B41FA5}">
                      <a16:colId xmlns:a16="http://schemas.microsoft.com/office/drawing/2014/main" val="231090410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289493592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807717063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3346178016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643625048"/>
                    </a:ext>
                  </a:extLst>
                </a:gridCol>
              </a:tblGrid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051751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699237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78842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9064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25351"/>
                  </a:ext>
                </a:extLst>
              </a:tr>
            </a:tbl>
          </a:graphicData>
        </a:graphic>
      </p:graphicFrame>
      <p:sp>
        <p:nvSpPr>
          <p:cNvPr id="8" name="Left Bracket 7">
            <a:extLst>
              <a:ext uri="{FF2B5EF4-FFF2-40B4-BE49-F238E27FC236}">
                <a16:creationId xmlns:a16="http://schemas.microsoft.com/office/drawing/2014/main" id="{400D2DC7-F287-E2A9-89B7-72EA1F9AE685}"/>
              </a:ext>
            </a:extLst>
          </p:cNvPr>
          <p:cNvSpPr/>
          <p:nvPr/>
        </p:nvSpPr>
        <p:spPr>
          <a:xfrm>
            <a:off x="717039" y="3015520"/>
            <a:ext cx="68416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Bracket 8">
            <a:extLst>
              <a:ext uri="{FF2B5EF4-FFF2-40B4-BE49-F238E27FC236}">
                <a16:creationId xmlns:a16="http://schemas.microsoft.com/office/drawing/2014/main" id="{466D04F4-6B2B-80E3-ABE6-F637A8876069}"/>
              </a:ext>
            </a:extLst>
          </p:cNvPr>
          <p:cNvSpPr/>
          <p:nvPr/>
        </p:nvSpPr>
        <p:spPr>
          <a:xfrm flipH="1">
            <a:off x="2142529" y="3019004"/>
            <a:ext cx="80053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Box 49">
            <a:extLst>
              <a:ext uri="{FF2B5EF4-FFF2-40B4-BE49-F238E27FC236}">
                <a16:creationId xmlns:a16="http://schemas.microsoft.com/office/drawing/2014/main" id="{B9470417-541C-BE60-DA1B-9632BC0AEC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892" y="2387096"/>
            <a:ext cx="15856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matrix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M[1..n,1..n]</a:t>
            </a:r>
          </a:p>
        </p:txBody>
      </p:sp>
      <p:sp>
        <p:nvSpPr>
          <p:cNvPr id="12" name="Text Box 49">
            <a:extLst>
              <a:ext uri="{FF2B5EF4-FFF2-40B4-BE49-F238E27FC236}">
                <a16:creationId xmlns:a16="http://schemas.microsoft.com/office/drawing/2014/main" id="{A5F372E0-0FF3-FCE8-8A42-D31ECA91CD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056" y="4631918"/>
            <a:ext cx="2071721" cy="1169551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for (v = 1; v ≤ n; v++)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if (M[</a:t>
            </a:r>
            <a:r>
              <a:rPr lang="en-US" altLang="zh-CN" sz="1400" dirty="0" err="1">
                <a:ea typeface="宋体" panose="02010600030101010101" pitchFamily="2" charset="-122"/>
              </a:rPr>
              <a:t>w,v</a:t>
            </a:r>
            <a:r>
              <a:rPr lang="en-US" altLang="zh-CN" sz="1400" dirty="0">
                <a:ea typeface="宋体" panose="02010600030101010101" pitchFamily="2" charset="-122"/>
              </a:rPr>
              <a:t>] == 1) &amp;&amp;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(color[v] == white)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color[v] = gray;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enqueue(Q, s)</a:t>
            </a:r>
          </a:p>
        </p:txBody>
      </p:sp>
      <p:sp>
        <p:nvSpPr>
          <p:cNvPr id="6" name="Text Box 49">
            <a:extLst>
              <a:ext uri="{FF2B5EF4-FFF2-40B4-BE49-F238E27FC236}">
                <a16:creationId xmlns:a16="http://schemas.microsoft.com/office/drawing/2014/main" id="{4A8AD533-9690-BE92-CEA5-C68CC9497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7019" y="5396623"/>
            <a:ext cx="33701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</a:t>
            </a:r>
          </a:p>
        </p:txBody>
      </p:sp>
    </p:spTree>
    <p:extLst>
      <p:ext uri="{BB962C8B-B14F-4D97-AF65-F5344CB8AC3E}">
        <p14:creationId xmlns:p14="http://schemas.microsoft.com/office/powerpoint/2010/main" val="32334357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1EA7A-4603-F433-7C7C-38A731A69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24D8B78F-E226-31A0-4AF0-FFC7F9EF3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47A2AD24-1D95-8197-D4CB-F1B0F6445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74" name="Rectangle 3">
            <a:extLst>
              <a:ext uri="{FF2B5EF4-FFF2-40B4-BE49-F238E27FC236}">
                <a16:creationId xmlns:a16="http://schemas.microsoft.com/office/drawing/2014/main" id="{7FF496E9-D6DB-CDA9-DA68-830875F6A9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4336" y="2492675"/>
            <a:ext cx="3322821" cy="290394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4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400" dirty="0"/>
              <a:t>2. color[s] = gray; </a:t>
            </a:r>
          </a:p>
          <a:p>
            <a:pPr marL="0" indent="0">
              <a:buNone/>
            </a:pPr>
            <a:r>
              <a:rPr lang="en-US" altLang="en-US" sz="1400" dirty="0"/>
              <a:t>3. enqueue(Q, s); </a:t>
            </a:r>
          </a:p>
          <a:p>
            <a:pPr marL="0" indent="0">
              <a:buNone/>
            </a:pPr>
            <a:r>
              <a:rPr lang="en-US" altLang="en-US" sz="1400" dirty="0"/>
              <a:t>4. while (Q is not empty)</a:t>
            </a:r>
          </a:p>
          <a:p>
            <a:pPr marL="0" indent="0">
              <a:buNone/>
            </a:pPr>
            <a:r>
              <a:rPr lang="en-US" altLang="en-US" sz="1400" dirty="0"/>
              <a:t>      w = dequeue(Q);</a:t>
            </a:r>
          </a:p>
          <a:p>
            <a:pPr marL="0" indent="0">
              <a:buNone/>
            </a:pPr>
            <a:r>
              <a:rPr lang="en-US" altLang="en-US" sz="1400" dirty="0"/>
              <a:t>      for (each edge [w, v])</a:t>
            </a:r>
          </a:p>
          <a:p>
            <a:pPr marL="0" indent="0">
              <a:buNone/>
            </a:pPr>
            <a:r>
              <a:rPr lang="en-US" altLang="en-US" sz="1400" dirty="0"/>
              <a:t> 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 color[v] = gray; </a:t>
            </a:r>
          </a:p>
          <a:p>
            <a:pPr marL="0" indent="0">
              <a:buNone/>
            </a:pPr>
            <a:r>
              <a:rPr lang="en-US" altLang="en-US" sz="1400" dirty="0"/>
              <a:t>           enqueue(Q, s);</a:t>
            </a:r>
          </a:p>
          <a:p>
            <a:pPr marL="0" indent="0">
              <a:buNone/>
            </a:pPr>
            <a:r>
              <a:rPr lang="en-US" altLang="en-US" sz="1400" dirty="0"/>
              <a:t>      color[w] = black.</a:t>
            </a:r>
          </a:p>
          <a:p>
            <a:pPr marL="0" indent="0">
              <a:buNone/>
            </a:pPr>
            <a:r>
              <a:rPr lang="en-US" altLang="en-US" sz="1400" dirty="0"/>
              <a:t>       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FF6FA18-05AC-8C0D-9B5F-3A1F94A8B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18C84D-CC65-43A6-609B-2148CF485C56}"/>
              </a:ext>
            </a:extLst>
          </p:cNvPr>
          <p:cNvSpPr/>
          <p:nvPr/>
        </p:nvSpPr>
        <p:spPr>
          <a:xfrm>
            <a:off x="5566300" y="4090794"/>
            <a:ext cx="1917576" cy="102981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9503AF8-51F4-C455-5E16-B88322D3A098}"/>
              </a:ext>
            </a:extLst>
          </p:cNvPr>
          <p:cNvGraphicFramePr>
            <a:graphicFrameLocks noGrp="1"/>
          </p:cNvGraphicFramePr>
          <p:nvPr/>
        </p:nvGraphicFramePr>
        <p:xfrm>
          <a:off x="744605" y="2949912"/>
          <a:ext cx="1450412" cy="129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012">
                  <a:extLst>
                    <a:ext uri="{9D8B030D-6E8A-4147-A177-3AD203B41FA5}">
                      <a16:colId xmlns:a16="http://schemas.microsoft.com/office/drawing/2014/main" val="231090410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289493592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807717063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3346178016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643625048"/>
                    </a:ext>
                  </a:extLst>
                </a:gridCol>
              </a:tblGrid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051751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699237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78842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9064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25351"/>
                  </a:ext>
                </a:extLst>
              </a:tr>
            </a:tbl>
          </a:graphicData>
        </a:graphic>
      </p:graphicFrame>
      <p:sp>
        <p:nvSpPr>
          <p:cNvPr id="8" name="Left Bracket 7">
            <a:extLst>
              <a:ext uri="{FF2B5EF4-FFF2-40B4-BE49-F238E27FC236}">
                <a16:creationId xmlns:a16="http://schemas.microsoft.com/office/drawing/2014/main" id="{A2820717-1D1F-73C4-8887-D34EDCE1CC83}"/>
              </a:ext>
            </a:extLst>
          </p:cNvPr>
          <p:cNvSpPr/>
          <p:nvPr/>
        </p:nvSpPr>
        <p:spPr>
          <a:xfrm>
            <a:off x="717039" y="3015520"/>
            <a:ext cx="68416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Bracket 8">
            <a:extLst>
              <a:ext uri="{FF2B5EF4-FFF2-40B4-BE49-F238E27FC236}">
                <a16:creationId xmlns:a16="http://schemas.microsoft.com/office/drawing/2014/main" id="{B50C98FC-D7CE-EA65-56AE-3C682DBF71CD}"/>
              </a:ext>
            </a:extLst>
          </p:cNvPr>
          <p:cNvSpPr/>
          <p:nvPr/>
        </p:nvSpPr>
        <p:spPr>
          <a:xfrm flipH="1">
            <a:off x="2142529" y="3019004"/>
            <a:ext cx="80053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Box 49">
            <a:extLst>
              <a:ext uri="{FF2B5EF4-FFF2-40B4-BE49-F238E27FC236}">
                <a16:creationId xmlns:a16="http://schemas.microsoft.com/office/drawing/2014/main" id="{F02490DB-3223-12F3-480C-81E9EB1FDC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892" y="2387096"/>
            <a:ext cx="15856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matrix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M[1..n,1..n]</a:t>
            </a:r>
          </a:p>
        </p:txBody>
      </p:sp>
      <p:sp>
        <p:nvSpPr>
          <p:cNvPr id="12" name="Text Box 49">
            <a:extLst>
              <a:ext uri="{FF2B5EF4-FFF2-40B4-BE49-F238E27FC236}">
                <a16:creationId xmlns:a16="http://schemas.microsoft.com/office/drawing/2014/main" id="{E785D54A-E2EF-6769-6588-542ABAB91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056" y="4631918"/>
            <a:ext cx="2071721" cy="1169551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for (v = 1; v ≤ n; v++)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if (M[</a:t>
            </a:r>
            <a:r>
              <a:rPr lang="en-US" altLang="zh-CN" sz="1400" dirty="0" err="1">
                <a:ea typeface="宋体" panose="02010600030101010101" pitchFamily="2" charset="-122"/>
              </a:rPr>
              <a:t>w,v</a:t>
            </a:r>
            <a:r>
              <a:rPr lang="en-US" altLang="zh-CN" sz="1400" dirty="0">
                <a:ea typeface="宋体" panose="02010600030101010101" pitchFamily="2" charset="-122"/>
              </a:rPr>
              <a:t>] == 1) &amp;&amp;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(color[v] == white)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color[v] = gray;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enqueue(Q, s)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4503185-1F29-9423-7D31-4EA32C446F39}"/>
              </a:ext>
            </a:extLst>
          </p:cNvPr>
          <p:cNvGraphicFramePr>
            <a:graphicFrameLocks noGrp="1"/>
          </p:cNvGraphicFramePr>
          <p:nvPr/>
        </p:nvGraphicFramePr>
        <p:xfrm>
          <a:off x="2851566" y="2815541"/>
          <a:ext cx="257887" cy="1476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887">
                  <a:extLst>
                    <a:ext uri="{9D8B030D-6E8A-4147-A177-3AD203B41FA5}">
                      <a16:colId xmlns:a16="http://schemas.microsoft.com/office/drawing/2014/main" val="3705144097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416237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76736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89625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33644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064385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10305204-B38C-0B32-7289-0365837130A7}"/>
              </a:ext>
            </a:extLst>
          </p:cNvPr>
          <p:cNvGraphicFramePr>
            <a:graphicFrameLocks noGrp="1"/>
          </p:cNvGraphicFramePr>
          <p:nvPr/>
        </p:nvGraphicFramePr>
        <p:xfrm>
          <a:off x="3335674" y="284165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B63C5DE-38F1-4496-6D2D-939BB2D047AE}"/>
              </a:ext>
            </a:extLst>
          </p:cNvPr>
          <p:cNvCxnSpPr>
            <a:cxnSpLocks/>
          </p:cNvCxnSpPr>
          <p:nvPr/>
        </p:nvCxnSpPr>
        <p:spPr>
          <a:xfrm>
            <a:off x="2969430" y="295595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81BFA555-8051-146D-8997-5CF79CC025EF}"/>
              </a:ext>
            </a:extLst>
          </p:cNvPr>
          <p:cNvGraphicFramePr>
            <a:graphicFrameLocks noGrp="1"/>
          </p:cNvGraphicFramePr>
          <p:nvPr/>
        </p:nvGraphicFramePr>
        <p:xfrm>
          <a:off x="3335674" y="373969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30BBB5F-BBF6-46A2-C10D-08933EB3FE08}"/>
              </a:ext>
            </a:extLst>
          </p:cNvPr>
          <p:cNvCxnSpPr>
            <a:cxnSpLocks/>
          </p:cNvCxnSpPr>
          <p:nvPr/>
        </p:nvCxnSpPr>
        <p:spPr>
          <a:xfrm>
            <a:off x="2969430" y="385399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E741517C-5E79-DFCD-60AB-2162FFED884E}"/>
              </a:ext>
            </a:extLst>
          </p:cNvPr>
          <p:cNvGraphicFramePr>
            <a:graphicFrameLocks noGrp="1"/>
          </p:cNvGraphicFramePr>
          <p:nvPr/>
        </p:nvGraphicFramePr>
        <p:xfrm>
          <a:off x="3327128" y="314171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1A081F86-3C6C-4388-C1CB-E1B34A48B2EB}"/>
              </a:ext>
            </a:extLst>
          </p:cNvPr>
          <p:cNvCxnSpPr>
            <a:cxnSpLocks/>
          </p:cNvCxnSpPr>
          <p:nvPr/>
        </p:nvCxnSpPr>
        <p:spPr>
          <a:xfrm>
            <a:off x="2960884" y="3256013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7" name="Table 76">
            <a:extLst>
              <a:ext uri="{FF2B5EF4-FFF2-40B4-BE49-F238E27FC236}">
                <a16:creationId xmlns:a16="http://schemas.microsoft.com/office/drawing/2014/main" id="{862C8BDA-1282-4DB7-35B4-BDC8534EF6CE}"/>
              </a:ext>
            </a:extLst>
          </p:cNvPr>
          <p:cNvGraphicFramePr>
            <a:graphicFrameLocks noGrp="1"/>
          </p:cNvGraphicFramePr>
          <p:nvPr/>
        </p:nvGraphicFramePr>
        <p:xfrm>
          <a:off x="3977370" y="3146845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F5C02035-B927-17A0-D4DA-DE1305502216}"/>
              </a:ext>
            </a:extLst>
          </p:cNvPr>
          <p:cNvCxnSpPr>
            <a:cxnSpLocks/>
          </p:cNvCxnSpPr>
          <p:nvPr/>
        </p:nvCxnSpPr>
        <p:spPr>
          <a:xfrm>
            <a:off x="3611126" y="3261145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9" name="Table 78">
            <a:extLst>
              <a:ext uri="{FF2B5EF4-FFF2-40B4-BE49-F238E27FC236}">
                <a16:creationId xmlns:a16="http://schemas.microsoft.com/office/drawing/2014/main" id="{3ADF3B9E-2BCB-1029-AFF0-A065A19D4DCA}"/>
              </a:ext>
            </a:extLst>
          </p:cNvPr>
          <p:cNvGraphicFramePr>
            <a:graphicFrameLocks noGrp="1"/>
          </p:cNvGraphicFramePr>
          <p:nvPr/>
        </p:nvGraphicFramePr>
        <p:xfrm>
          <a:off x="4648262" y="3146845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68A90FC4-EFEA-4460-BC4F-3927CA2E0D69}"/>
              </a:ext>
            </a:extLst>
          </p:cNvPr>
          <p:cNvCxnSpPr>
            <a:cxnSpLocks/>
          </p:cNvCxnSpPr>
          <p:nvPr/>
        </p:nvCxnSpPr>
        <p:spPr>
          <a:xfrm>
            <a:off x="4282018" y="3261145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1" name="Table 80">
            <a:extLst>
              <a:ext uri="{FF2B5EF4-FFF2-40B4-BE49-F238E27FC236}">
                <a16:creationId xmlns:a16="http://schemas.microsoft.com/office/drawing/2014/main" id="{76178F63-47E4-C323-E5CD-B4CD4E23C215}"/>
              </a:ext>
            </a:extLst>
          </p:cNvPr>
          <p:cNvGraphicFramePr>
            <a:graphicFrameLocks noGrp="1"/>
          </p:cNvGraphicFramePr>
          <p:nvPr/>
        </p:nvGraphicFramePr>
        <p:xfrm>
          <a:off x="3331243" y="403821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32707BEC-CAF1-2305-42C9-17400584997A}"/>
              </a:ext>
            </a:extLst>
          </p:cNvPr>
          <p:cNvCxnSpPr>
            <a:cxnSpLocks/>
          </p:cNvCxnSpPr>
          <p:nvPr/>
        </p:nvCxnSpPr>
        <p:spPr>
          <a:xfrm>
            <a:off x="2964999" y="4152514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3" name="Table 82">
            <a:extLst>
              <a:ext uri="{FF2B5EF4-FFF2-40B4-BE49-F238E27FC236}">
                <a16:creationId xmlns:a16="http://schemas.microsoft.com/office/drawing/2014/main" id="{EF8D0BF4-8A24-0DDD-8F67-43599F5C7F4B}"/>
              </a:ext>
            </a:extLst>
          </p:cNvPr>
          <p:cNvGraphicFramePr>
            <a:graphicFrameLocks noGrp="1"/>
          </p:cNvGraphicFramePr>
          <p:nvPr/>
        </p:nvGraphicFramePr>
        <p:xfrm>
          <a:off x="3981485" y="404334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0707BA66-8E9A-5330-A421-95FCD8BFF2A3}"/>
              </a:ext>
            </a:extLst>
          </p:cNvPr>
          <p:cNvCxnSpPr>
            <a:cxnSpLocks/>
          </p:cNvCxnSpPr>
          <p:nvPr/>
        </p:nvCxnSpPr>
        <p:spPr>
          <a:xfrm>
            <a:off x="3615241" y="4157646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5" name="Table 84">
            <a:extLst>
              <a:ext uri="{FF2B5EF4-FFF2-40B4-BE49-F238E27FC236}">
                <a16:creationId xmlns:a16="http://schemas.microsoft.com/office/drawing/2014/main" id="{E4C9FC37-49EE-60D5-9959-0C2084D27AB0}"/>
              </a:ext>
            </a:extLst>
          </p:cNvPr>
          <p:cNvGraphicFramePr>
            <a:graphicFrameLocks noGrp="1"/>
          </p:cNvGraphicFramePr>
          <p:nvPr/>
        </p:nvGraphicFramePr>
        <p:xfrm>
          <a:off x="4652377" y="404334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881C18B3-5457-9278-7558-AA494F969411}"/>
              </a:ext>
            </a:extLst>
          </p:cNvPr>
          <p:cNvCxnSpPr>
            <a:cxnSpLocks/>
          </p:cNvCxnSpPr>
          <p:nvPr/>
        </p:nvCxnSpPr>
        <p:spPr>
          <a:xfrm>
            <a:off x="4286133" y="4157646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7" name="Table 86">
            <a:extLst>
              <a:ext uri="{FF2B5EF4-FFF2-40B4-BE49-F238E27FC236}">
                <a16:creationId xmlns:a16="http://schemas.microsoft.com/office/drawing/2014/main" id="{EEFED030-24CE-1C68-4045-0F75AEB0A303}"/>
              </a:ext>
            </a:extLst>
          </p:cNvPr>
          <p:cNvGraphicFramePr>
            <a:graphicFrameLocks noGrp="1"/>
          </p:cNvGraphicFramePr>
          <p:nvPr/>
        </p:nvGraphicFramePr>
        <p:xfrm>
          <a:off x="3327128" y="3429365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2656A72F-ABF5-E6FE-38F2-0E7B0E40CB18}"/>
              </a:ext>
            </a:extLst>
          </p:cNvPr>
          <p:cNvCxnSpPr>
            <a:cxnSpLocks/>
          </p:cNvCxnSpPr>
          <p:nvPr/>
        </p:nvCxnSpPr>
        <p:spPr>
          <a:xfrm>
            <a:off x="2960884" y="3543665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2D1784F2-F943-1F73-A98B-C9549DAF4286}"/>
              </a:ext>
            </a:extLst>
          </p:cNvPr>
          <p:cNvGraphicFramePr>
            <a:graphicFrameLocks noGrp="1"/>
          </p:cNvGraphicFramePr>
          <p:nvPr/>
        </p:nvGraphicFramePr>
        <p:xfrm>
          <a:off x="3977370" y="343449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C52F21F3-ED2E-8912-75DA-52EC77A700B7}"/>
              </a:ext>
            </a:extLst>
          </p:cNvPr>
          <p:cNvCxnSpPr>
            <a:cxnSpLocks/>
          </p:cNvCxnSpPr>
          <p:nvPr/>
        </p:nvCxnSpPr>
        <p:spPr>
          <a:xfrm>
            <a:off x="3611126" y="354879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1" name="Table 90">
            <a:extLst>
              <a:ext uri="{FF2B5EF4-FFF2-40B4-BE49-F238E27FC236}">
                <a16:creationId xmlns:a16="http://schemas.microsoft.com/office/drawing/2014/main" id="{C2CE6294-3382-6883-0150-8001E35D8296}"/>
              </a:ext>
            </a:extLst>
          </p:cNvPr>
          <p:cNvGraphicFramePr>
            <a:graphicFrameLocks noGrp="1"/>
          </p:cNvGraphicFramePr>
          <p:nvPr/>
        </p:nvGraphicFramePr>
        <p:xfrm>
          <a:off x="2627177" y="2841150"/>
          <a:ext cx="208280" cy="1476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210265992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69599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173084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311082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566749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105267"/>
                  </a:ext>
                </a:extLst>
              </a:tr>
            </a:tbl>
          </a:graphicData>
        </a:graphic>
      </p:graphicFrame>
      <p:sp>
        <p:nvSpPr>
          <p:cNvPr id="92" name="Text Box 49">
            <a:extLst>
              <a:ext uri="{FF2B5EF4-FFF2-40B4-BE49-F238E27FC236}">
                <a16:creationId xmlns:a16="http://schemas.microsoft.com/office/drawing/2014/main" id="{4606C1DE-3C1E-EA47-9861-6F7641623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7685" y="2435659"/>
            <a:ext cx="187442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list L[1..n]</a:t>
            </a:r>
          </a:p>
        </p:txBody>
      </p:sp>
      <p:sp>
        <p:nvSpPr>
          <p:cNvPr id="93" name="Text Box 49">
            <a:extLst>
              <a:ext uri="{FF2B5EF4-FFF2-40B4-BE49-F238E27FC236}">
                <a16:creationId xmlns:a16="http://schemas.microsoft.com/office/drawing/2014/main" id="{B5DF0A7E-9D3B-553B-80F0-92A8A8908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8772" y="4643675"/>
            <a:ext cx="2059218" cy="1600438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p = L[w];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while (p &lt;&gt; Nil)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v = </a:t>
            </a:r>
            <a:r>
              <a:rPr lang="en-US" altLang="zh-CN" sz="1400" dirty="0" err="1">
                <a:ea typeface="宋体" panose="02010600030101010101" pitchFamily="2" charset="-122"/>
              </a:rPr>
              <a:t>p^.vertex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p = </a:t>
            </a:r>
            <a:r>
              <a:rPr lang="en-US" altLang="zh-CN" sz="1400" dirty="0" err="1">
                <a:ea typeface="宋体" panose="02010600030101010101" pitchFamily="2" charset="-122"/>
              </a:rPr>
              <a:t>p^.next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if (color[v] == white)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color[v] = gray;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enqueue(Q, s)</a:t>
            </a:r>
          </a:p>
        </p:txBody>
      </p:sp>
      <p:sp>
        <p:nvSpPr>
          <p:cNvPr id="94" name="Text Box 49">
            <a:extLst>
              <a:ext uri="{FF2B5EF4-FFF2-40B4-BE49-F238E27FC236}">
                <a16:creationId xmlns:a16="http://schemas.microsoft.com/office/drawing/2014/main" id="{464FB3FB-1B2B-9942-2CCA-AD8C389AA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7019" y="5396623"/>
            <a:ext cx="33701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</a:t>
            </a:r>
          </a:p>
        </p:txBody>
      </p:sp>
    </p:spTree>
    <p:extLst>
      <p:ext uri="{BB962C8B-B14F-4D97-AF65-F5344CB8AC3E}">
        <p14:creationId xmlns:p14="http://schemas.microsoft.com/office/powerpoint/2010/main" val="23551984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70DFE-6507-FEB0-E5DC-B94ECB9FD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954119DB-3085-465A-A58F-755BF34E8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803D87E3-3B11-707A-6B97-265D014830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74" name="Rectangle 3">
            <a:extLst>
              <a:ext uri="{FF2B5EF4-FFF2-40B4-BE49-F238E27FC236}">
                <a16:creationId xmlns:a16="http://schemas.microsoft.com/office/drawing/2014/main" id="{39FF7F43-BEAF-B95D-62F1-99D490FC78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4336" y="2492675"/>
            <a:ext cx="3322821" cy="290394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4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400" dirty="0"/>
              <a:t>2. color[s] = gray; </a:t>
            </a:r>
          </a:p>
          <a:p>
            <a:pPr marL="0" indent="0">
              <a:buNone/>
            </a:pPr>
            <a:r>
              <a:rPr lang="en-US" altLang="en-US" sz="1400" dirty="0"/>
              <a:t>3. enqueue(Q, s); </a:t>
            </a:r>
          </a:p>
          <a:p>
            <a:pPr marL="0" indent="0">
              <a:buNone/>
            </a:pPr>
            <a:r>
              <a:rPr lang="en-US" altLang="en-US" sz="1400" dirty="0"/>
              <a:t>4. while (Q is not empty)</a:t>
            </a:r>
          </a:p>
          <a:p>
            <a:pPr marL="0" indent="0">
              <a:buNone/>
            </a:pPr>
            <a:r>
              <a:rPr lang="en-US" altLang="en-US" sz="1400" dirty="0"/>
              <a:t>      w = dequeue(Q);</a:t>
            </a:r>
          </a:p>
          <a:p>
            <a:pPr marL="0" indent="0">
              <a:buNone/>
            </a:pPr>
            <a:r>
              <a:rPr lang="en-US" altLang="en-US" sz="1400" dirty="0"/>
              <a:t>      for (each edge [w, v])</a:t>
            </a:r>
          </a:p>
          <a:p>
            <a:pPr marL="0" indent="0">
              <a:buNone/>
            </a:pPr>
            <a:r>
              <a:rPr lang="en-US" altLang="en-US" sz="1400" dirty="0"/>
              <a:t> 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 color[v] = gray; </a:t>
            </a:r>
          </a:p>
          <a:p>
            <a:pPr marL="0" indent="0">
              <a:buNone/>
            </a:pPr>
            <a:r>
              <a:rPr lang="en-US" altLang="en-US" sz="1400" dirty="0"/>
              <a:t>           enqueue(Q, s);</a:t>
            </a:r>
          </a:p>
          <a:p>
            <a:pPr marL="0" indent="0">
              <a:buNone/>
            </a:pPr>
            <a:r>
              <a:rPr lang="en-US" altLang="en-US" sz="1400" dirty="0"/>
              <a:t>      color[w] = black.</a:t>
            </a:r>
          </a:p>
          <a:p>
            <a:pPr marL="0" indent="0">
              <a:buNone/>
            </a:pPr>
            <a:r>
              <a:rPr lang="en-US" altLang="en-US" sz="1400" dirty="0"/>
              <a:t>       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B496C98-CA55-CF0A-7EAA-C8055E62A5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C8082DB-2A6B-B945-DF89-F6F982B13987}"/>
              </a:ext>
            </a:extLst>
          </p:cNvPr>
          <p:cNvSpPr/>
          <p:nvPr/>
        </p:nvSpPr>
        <p:spPr>
          <a:xfrm>
            <a:off x="5566300" y="4090794"/>
            <a:ext cx="1917576" cy="102981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56A290A-445D-A52A-4ECC-5F257E9AE0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250146"/>
              </p:ext>
            </p:extLst>
          </p:nvPr>
        </p:nvGraphicFramePr>
        <p:xfrm>
          <a:off x="744605" y="2949912"/>
          <a:ext cx="1450412" cy="129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012">
                  <a:extLst>
                    <a:ext uri="{9D8B030D-6E8A-4147-A177-3AD203B41FA5}">
                      <a16:colId xmlns:a16="http://schemas.microsoft.com/office/drawing/2014/main" val="231090410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289493592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807717063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3346178016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643625048"/>
                    </a:ext>
                  </a:extLst>
                </a:gridCol>
              </a:tblGrid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051751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699237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78842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9064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25351"/>
                  </a:ext>
                </a:extLst>
              </a:tr>
            </a:tbl>
          </a:graphicData>
        </a:graphic>
      </p:graphicFrame>
      <p:sp>
        <p:nvSpPr>
          <p:cNvPr id="8" name="Left Bracket 7">
            <a:extLst>
              <a:ext uri="{FF2B5EF4-FFF2-40B4-BE49-F238E27FC236}">
                <a16:creationId xmlns:a16="http://schemas.microsoft.com/office/drawing/2014/main" id="{16AC70EE-C421-1A49-7CA5-DA7BE0A98066}"/>
              </a:ext>
            </a:extLst>
          </p:cNvPr>
          <p:cNvSpPr/>
          <p:nvPr/>
        </p:nvSpPr>
        <p:spPr>
          <a:xfrm>
            <a:off x="717039" y="3015520"/>
            <a:ext cx="68416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Bracket 8">
            <a:extLst>
              <a:ext uri="{FF2B5EF4-FFF2-40B4-BE49-F238E27FC236}">
                <a16:creationId xmlns:a16="http://schemas.microsoft.com/office/drawing/2014/main" id="{6A9AC5C1-0BF7-419A-142A-D7714F4FA809}"/>
              </a:ext>
            </a:extLst>
          </p:cNvPr>
          <p:cNvSpPr/>
          <p:nvPr/>
        </p:nvSpPr>
        <p:spPr>
          <a:xfrm flipH="1">
            <a:off x="2142529" y="3019004"/>
            <a:ext cx="80053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Box 49">
            <a:extLst>
              <a:ext uri="{FF2B5EF4-FFF2-40B4-BE49-F238E27FC236}">
                <a16:creationId xmlns:a16="http://schemas.microsoft.com/office/drawing/2014/main" id="{60BE56FE-781D-6CCC-74A7-1249AB8A28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892" y="2387096"/>
            <a:ext cx="15856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matrix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M[1..n,1..n]</a:t>
            </a:r>
          </a:p>
        </p:txBody>
      </p:sp>
      <p:sp>
        <p:nvSpPr>
          <p:cNvPr id="12" name="Text Box 49">
            <a:extLst>
              <a:ext uri="{FF2B5EF4-FFF2-40B4-BE49-F238E27FC236}">
                <a16:creationId xmlns:a16="http://schemas.microsoft.com/office/drawing/2014/main" id="{A898C0A6-FCB4-7DBB-E611-728DF49B38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056" y="4631918"/>
            <a:ext cx="2071721" cy="1169551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for (v = 1; v ≤ n; v++)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if (M[</a:t>
            </a:r>
            <a:r>
              <a:rPr lang="en-US" altLang="zh-CN" sz="1400" dirty="0" err="1">
                <a:ea typeface="宋体" panose="02010600030101010101" pitchFamily="2" charset="-122"/>
              </a:rPr>
              <a:t>w,v</a:t>
            </a:r>
            <a:r>
              <a:rPr lang="en-US" altLang="zh-CN" sz="1400" dirty="0">
                <a:ea typeface="宋体" panose="02010600030101010101" pitchFamily="2" charset="-122"/>
              </a:rPr>
              <a:t>] == 1) &amp;&amp;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(color[v] == white)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color[v] = gray;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enqueue(Q, s)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95751547-93EB-6CFE-3200-1C12E19989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791496"/>
              </p:ext>
            </p:extLst>
          </p:nvPr>
        </p:nvGraphicFramePr>
        <p:xfrm>
          <a:off x="2851566" y="2815541"/>
          <a:ext cx="257887" cy="1476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887">
                  <a:extLst>
                    <a:ext uri="{9D8B030D-6E8A-4147-A177-3AD203B41FA5}">
                      <a16:colId xmlns:a16="http://schemas.microsoft.com/office/drawing/2014/main" val="3705144097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416237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76736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89625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33644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064385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5AAF8C1F-F96E-75BE-ACF2-7475A626C2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165759"/>
              </p:ext>
            </p:extLst>
          </p:nvPr>
        </p:nvGraphicFramePr>
        <p:xfrm>
          <a:off x="3335674" y="284165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F6D8859-D72D-0872-2B81-3489DF9C162F}"/>
              </a:ext>
            </a:extLst>
          </p:cNvPr>
          <p:cNvCxnSpPr>
            <a:cxnSpLocks/>
          </p:cNvCxnSpPr>
          <p:nvPr/>
        </p:nvCxnSpPr>
        <p:spPr>
          <a:xfrm>
            <a:off x="2969430" y="295595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7739818B-C6FD-9D75-3058-6676473262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477869"/>
              </p:ext>
            </p:extLst>
          </p:nvPr>
        </p:nvGraphicFramePr>
        <p:xfrm>
          <a:off x="3335674" y="373969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0B4D8E4-AC6F-C1BE-5396-4AD4E596CDEA}"/>
              </a:ext>
            </a:extLst>
          </p:cNvPr>
          <p:cNvCxnSpPr>
            <a:cxnSpLocks/>
          </p:cNvCxnSpPr>
          <p:nvPr/>
        </p:nvCxnSpPr>
        <p:spPr>
          <a:xfrm>
            <a:off x="2969430" y="385399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935C446C-1CA4-7DEA-35BF-A0D6C8C0BA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531612"/>
              </p:ext>
            </p:extLst>
          </p:nvPr>
        </p:nvGraphicFramePr>
        <p:xfrm>
          <a:off x="3327128" y="314171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D06D67B1-931E-7A8E-1A90-FE6A4EBB7FB7}"/>
              </a:ext>
            </a:extLst>
          </p:cNvPr>
          <p:cNvCxnSpPr>
            <a:cxnSpLocks/>
          </p:cNvCxnSpPr>
          <p:nvPr/>
        </p:nvCxnSpPr>
        <p:spPr>
          <a:xfrm>
            <a:off x="2960884" y="3256013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7" name="Table 76">
            <a:extLst>
              <a:ext uri="{FF2B5EF4-FFF2-40B4-BE49-F238E27FC236}">
                <a16:creationId xmlns:a16="http://schemas.microsoft.com/office/drawing/2014/main" id="{EE6EF66E-3446-82B8-C1BD-22D388A047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049893"/>
              </p:ext>
            </p:extLst>
          </p:nvPr>
        </p:nvGraphicFramePr>
        <p:xfrm>
          <a:off x="3977370" y="3146845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E111FFAF-815D-435A-7996-4C06F667B20D}"/>
              </a:ext>
            </a:extLst>
          </p:cNvPr>
          <p:cNvCxnSpPr>
            <a:cxnSpLocks/>
          </p:cNvCxnSpPr>
          <p:nvPr/>
        </p:nvCxnSpPr>
        <p:spPr>
          <a:xfrm>
            <a:off x="3611126" y="3261145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9" name="Table 78">
            <a:extLst>
              <a:ext uri="{FF2B5EF4-FFF2-40B4-BE49-F238E27FC236}">
                <a16:creationId xmlns:a16="http://schemas.microsoft.com/office/drawing/2014/main" id="{900D2DA5-A8C5-D159-C1B8-96958C239D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598248"/>
              </p:ext>
            </p:extLst>
          </p:nvPr>
        </p:nvGraphicFramePr>
        <p:xfrm>
          <a:off x="4648262" y="3146845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62143AC5-9803-6222-F5F0-441824022D89}"/>
              </a:ext>
            </a:extLst>
          </p:cNvPr>
          <p:cNvCxnSpPr>
            <a:cxnSpLocks/>
          </p:cNvCxnSpPr>
          <p:nvPr/>
        </p:nvCxnSpPr>
        <p:spPr>
          <a:xfrm>
            <a:off x="4282018" y="3261145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1" name="Table 80">
            <a:extLst>
              <a:ext uri="{FF2B5EF4-FFF2-40B4-BE49-F238E27FC236}">
                <a16:creationId xmlns:a16="http://schemas.microsoft.com/office/drawing/2014/main" id="{8BD919B5-E896-27C6-B7E8-19347EC18D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021335"/>
              </p:ext>
            </p:extLst>
          </p:nvPr>
        </p:nvGraphicFramePr>
        <p:xfrm>
          <a:off x="3331243" y="4038214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8448B7A4-7AE9-7A09-A75C-D78FECCE0176}"/>
              </a:ext>
            </a:extLst>
          </p:cNvPr>
          <p:cNvCxnSpPr>
            <a:cxnSpLocks/>
          </p:cNvCxnSpPr>
          <p:nvPr/>
        </p:nvCxnSpPr>
        <p:spPr>
          <a:xfrm>
            <a:off x="2964999" y="4152514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3" name="Table 82">
            <a:extLst>
              <a:ext uri="{FF2B5EF4-FFF2-40B4-BE49-F238E27FC236}">
                <a16:creationId xmlns:a16="http://schemas.microsoft.com/office/drawing/2014/main" id="{B3BD9F5A-89FB-8A42-23DF-F8319FA48A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340244"/>
              </p:ext>
            </p:extLst>
          </p:nvPr>
        </p:nvGraphicFramePr>
        <p:xfrm>
          <a:off x="3981485" y="404334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BEC0AA86-F62A-26A1-DC65-3AE4FBED7268}"/>
              </a:ext>
            </a:extLst>
          </p:cNvPr>
          <p:cNvCxnSpPr>
            <a:cxnSpLocks/>
          </p:cNvCxnSpPr>
          <p:nvPr/>
        </p:nvCxnSpPr>
        <p:spPr>
          <a:xfrm>
            <a:off x="3615241" y="4157646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5" name="Table 84">
            <a:extLst>
              <a:ext uri="{FF2B5EF4-FFF2-40B4-BE49-F238E27FC236}">
                <a16:creationId xmlns:a16="http://schemas.microsoft.com/office/drawing/2014/main" id="{A1AB730F-BD8C-7BB9-709D-296E778411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483797"/>
              </p:ext>
            </p:extLst>
          </p:nvPr>
        </p:nvGraphicFramePr>
        <p:xfrm>
          <a:off x="4652377" y="4043346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BFA7E52-2E58-1B18-9FAD-48DD2EA1EAAA}"/>
              </a:ext>
            </a:extLst>
          </p:cNvPr>
          <p:cNvCxnSpPr>
            <a:cxnSpLocks/>
          </p:cNvCxnSpPr>
          <p:nvPr/>
        </p:nvCxnSpPr>
        <p:spPr>
          <a:xfrm>
            <a:off x="4286133" y="4157646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7" name="Table 86">
            <a:extLst>
              <a:ext uri="{FF2B5EF4-FFF2-40B4-BE49-F238E27FC236}">
                <a16:creationId xmlns:a16="http://schemas.microsoft.com/office/drawing/2014/main" id="{71C1FE3B-3498-AC01-C23E-38333E5F31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243188"/>
              </p:ext>
            </p:extLst>
          </p:nvPr>
        </p:nvGraphicFramePr>
        <p:xfrm>
          <a:off x="3327128" y="3429365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7B075359-4B39-F7C6-ACE4-9C73946442FB}"/>
              </a:ext>
            </a:extLst>
          </p:cNvPr>
          <p:cNvCxnSpPr>
            <a:cxnSpLocks/>
          </p:cNvCxnSpPr>
          <p:nvPr/>
        </p:nvCxnSpPr>
        <p:spPr>
          <a:xfrm>
            <a:off x="2960884" y="3543665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3D2237EA-15E7-DDB1-DF3B-9F6D9627D4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312220"/>
              </p:ext>
            </p:extLst>
          </p:nvPr>
        </p:nvGraphicFramePr>
        <p:xfrm>
          <a:off x="3977370" y="343449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5C3B18EC-D298-7A71-BA9A-FF137279B34E}"/>
              </a:ext>
            </a:extLst>
          </p:cNvPr>
          <p:cNvCxnSpPr>
            <a:cxnSpLocks/>
          </p:cNvCxnSpPr>
          <p:nvPr/>
        </p:nvCxnSpPr>
        <p:spPr>
          <a:xfrm>
            <a:off x="3611126" y="354879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1" name="Table 90">
            <a:extLst>
              <a:ext uri="{FF2B5EF4-FFF2-40B4-BE49-F238E27FC236}">
                <a16:creationId xmlns:a16="http://schemas.microsoft.com/office/drawing/2014/main" id="{A212DCDB-442A-E8D9-7EB6-61DA2AFA0B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937550"/>
              </p:ext>
            </p:extLst>
          </p:nvPr>
        </p:nvGraphicFramePr>
        <p:xfrm>
          <a:off x="2627177" y="2841150"/>
          <a:ext cx="208280" cy="1476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210265992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69599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173084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311082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566749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105267"/>
                  </a:ext>
                </a:extLst>
              </a:tr>
            </a:tbl>
          </a:graphicData>
        </a:graphic>
      </p:graphicFrame>
      <p:sp>
        <p:nvSpPr>
          <p:cNvPr id="92" name="Text Box 49">
            <a:extLst>
              <a:ext uri="{FF2B5EF4-FFF2-40B4-BE49-F238E27FC236}">
                <a16:creationId xmlns:a16="http://schemas.microsoft.com/office/drawing/2014/main" id="{35BD0F5A-ABB5-C721-6B52-1A923ECE6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7685" y="2435659"/>
            <a:ext cx="187442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list L[1..n]</a:t>
            </a:r>
          </a:p>
        </p:txBody>
      </p:sp>
      <p:sp>
        <p:nvSpPr>
          <p:cNvPr id="93" name="Text Box 49">
            <a:extLst>
              <a:ext uri="{FF2B5EF4-FFF2-40B4-BE49-F238E27FC236}">
                <a16:creationId xmlns:a16="http://schemas.microsoft.com/office/drawing/2014/main" id="{9E921974-4F99-67AB-E915-DDB190BC1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8772" y="4643675"/>
            <a:ext cx="2059218" cy="1600438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p = L[w];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while (p &lt;&gt; Nil)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v = </a:t>
            </a:r>
            <a:r>
              <a:rPr lang="en-US" altLang="zh-CN" sz="1400" dirty="0" err="1">
                <a:ea typeface="宋体" panose="02010600030101010101" pitchFamily="2" charset="-122"/>
              </a:rPr>
              <a:t>p^.vertex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p = </a:t>
            </a:r>
            <a:r>
              <a:rPr lang="en-US" altLang="zh-CN" sz="1400" dirty="0" err="1">
                <a:ea typeface="宋体" panose="02010600030101010101" pitchFamily="2" charset="-122"/>
              </a:rPr>
              <a:t>p^.next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if (color[v] == white)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color[v] = gray;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enqueue(Q, s)</a:t>
            </a:r>
          </a:p>
        </p:txBody>
      </p:sp>
      <p:sp>
        <p:nvSpPr>
          <p:cNvPr id="94" name="Text Box 49">
            <a:extLst>
              <a:ext uri="{FF2B5EF4-FFF2-40B4-BE49-F238E27FC236}">
                <a16:creationId xmlns:a16="http://schemas.microsoft.com/office/drawing/2014/main" id="{40772A5A-60F9-D4E6-42F5-95F832C40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7019" y="5396623"/>
            <a:ext cx="337013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n):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each vertex is enqueued once and dequeued once.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on each vertex, each edge incident to v is examined only once. So the for-loop is executed 2m times.</a:t>
            </a:r>
          </a:p>
        </p:txBody>
      </p:sp>
    </p:spTree>
    <p:extLst>
      <p:ext uri="{BB962C8B-B14F-4D97-AF65-F5344CB8AC3E}">
        <p14:creationId xmlns:p14="http://schemas.microsoft.com/office/powerpoint/2010/main" val="1527663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8C64E-ADB6-B53A-8FD3-E0C8EAA9F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0A58DCCC-D732-606C-3F30-795EDEFA4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Review for Midterm I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62D9BB88-67B2-81C5-EAC4-9B9D54D2EB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031766"/>
            <a:ext cx="7548646" cy="363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Understand the O-notation.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7520342-2437-DCCE-185F-91A03B2E2AD0}"/>
              </a:ext>
            </a:extLst>
          </p:cNvPr>
          <p:cNvSpPr txBox="1"/>
          <p:nvPr/>
        </p:nvSpPr>
        <p:spPr>
          <a:xfrm>
            <a:off x="5353058" y="5977556"/>
            <a:ext cx="1820498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/>
              <a:t>directed graph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6049854-3F74-3F7F-820F-4526875FF475}"/>
              </a:ext>
            </a:extLst>
          </p:cNvPr>
          <p:cNvSpPr/>
          <p:nvPr/>
        </p:nvSpPr>
        <p:spPr>
          <a:xfrm>
            <a:off x="4905576" y="3804658"/>
            <a:ext cx="2247254" cy="2644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EDC553DE-E383-1313-8339-68591F454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445009"/>
            <a:ext cx="7431923" cy="707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Be able to design recursive algorithms (e.g., divide-and-conquer algorithms).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72C6D6D5-E424-FD34-380A-068ADF7E4D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2189478"/>
            <a:ext cx="7548646" cy="363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Be able to solve (simple) recurrence relations.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E21C7B42-AA60-CC07-5F5A-AA905DE1B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2659751"/>
            <a:ext cx="7548646" cy="67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Heapsort, the structure of a heap, the function </a:t>
            </a:r>
            <a:r>
              <a:rPr lang="en-US" altLang="en-US" sz="2000" kern="0" dirty="0" err="1"/>
              <a:t>FixHeap</a:t>
            </a:r>
            <a:r>
              <a:rPr lang="en-US" altLang="en-US" sz="2000" kern="0" dirty="0"/>
              <a:t>, making an array into a heap.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E01C7F73-4747-3C86-85B4-8F6AA750D4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446539"/>
            <a:ext cx="7548646" cy="672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Lower bounds for sorting and searching algorithms based on comparison models.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F50700DE-8D8B-DABC-942A-8E9D22216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4214290"/>
            <a:ext cx="7548646" cy="672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Linear-time sorting algorithms: </a:t>
            </a:r>
            <a:r>
              <a:rPr lang="en-US" altLang="en-US" sz="2000" kern="0" dirty="0" err="1"/>
              <a:t>CountingSort</a:t>
            </a:r>
            <a:r>
              <a:rPr lang="en-US" altLang="en-US" sz="2000" kern="0" dirty="0"/>
              <a:t>, </a:t>
            </a:r>
            <a:r>
              <a:rPr lang="en-US" altLang="en-US" sz="2000" kern="0" dirty="0" err="1"/>
              <a:t>RadixSort</a:t>
            </a:r>
            <a:r>
              <a:rPr lang="en-US" altLang="en-US" sz="2000" kern="0" dirty="0"/>
              <a:t>, and their variations.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B6C6182C-7113-0DDA-AA9D-0F9478A359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914" y="4948207"/>
            <a:ext cx="7548646" cy="672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Dynamic programming, the algorithm for the Longest-Common-Subsequence problem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F4A1FA0B-52C1-6202-A20D-4F85B585CE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5695429"/>
            <a:ext cx="7548646" cy="672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000" kern="0" dirty="0"/>
              <a:t>Basic concepts in graph theory, computer representations for graphs and their properties.</a:t>
            </a:r>
          </a:p>
        </p:txBody>
      </p:sp>
    </p:spTree>
    <p:extLst>
      <p:ext uri="{BB962C8B-B14F-4D97-AF65-F5344CB8AC3E}">
        <p14:creationId xmlns:p14="http://schemas.microsoft.com/office/powerpoint/2010/main" val="417737918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6213</TotalTime>
  <Words>3870</Words>
  <Application>Microsoft Office PowerPoint</Application>
  <PresentationFormat>On-screen Show (4:3)</PresentationFormat>
  <Paragraphs>861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宋体</vt:lpstr>
      <vt:lpstr>Arial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590</cp:revision>
  <cp:lastPrinted>2001-01-16T17:12:14Z</cp:lastPrinted>
  <dcterms:created xsi:type="dcterms:W3CDTF">1999-07-13T19:55:20Z</dcterms:created>
  <dcterms:modified xsi:type="dcterms:W3CDTF">2025-02-12T19:30:27Z</dcterms:modified>
</cp:coreProperties>
</file>