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72" r:id="rId2"/>
    <p:sldId id="1072" r:id="rId3"/>
    <p:sldId id="360" r:id="rId4"/>
    <p:sldId id="1073" r:id="rId5"/>
    <p:sldId id="1074" r:id="rId6"/>
    <p:sldId id="1075" r:id="rId7"/>
    <p:sldId id="1076" r:id="rId8"/>
    <p:sldId id="363" r:id="rId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3CC33"/>
    <a:srgbClr val="FF3300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04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8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1173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12: Breadth-First-Search (BFS)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1DBB3-0F33-056E-60F9-6E1618A27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>
            <a:extLst>
              <a:ext uri="{FF2B5EF4-FFF2-40B4-BE49-F238E27FC236}">
                <a16:creationId xmlns:a16="http://schemas.microsoft.com/office/drawing/2014/main" id="{5FEBF8FD-DCCD-A1C8-B0D0-E97CA17CE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6F08E0F-DFF1-01E0-0F1B-CE7ECC990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2B11E95-9308-B511-1563-869E2FCCF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73242AA-4CB7-D48E-D85B-855599524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7365124-7323-A5AA-5BA8-9FD39DABD061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F1E7DD0-A6FC-9BA9-1D64-82C2B7815BB4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E32ABC9-606F-B009-3DB0-8A235E9144DD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AE49DB7-0037-F125-396D-E846B2FAB4D6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199BEC7-9E0B-E9FF-4A64-9C83D0A9CE9D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A9C6281-A2F9-BEE1-AC08-B6857D602412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B133C55C-58F3-FDDE-15C6-1B4FE4E2D3BA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23D982B-FF08-844A-D173-9669EC2DA4A0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BDA58DA-20D7-4C13-23B0-0114B38FC941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5BA484B-7763-C5F3-FF3F-1DD7C71CB64B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6FB6331-0CAB-87BB-89D9-0F9671C79D08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A997D07A-C6B4-ABF4-B14E-39AF94319B23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36D089C0-4495-E824-7EE4-FDC185052D3A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B20E8097-0DF6-BAB4-508E-E99A137C8973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F2AB24B4-55E7-8B0F-7195-F7C90FB7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193F0BEE-5CFF-DD0B-36B7-F53F349C0FB7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ECA08047-E650-5FE8-9387-ADB80CABA6F2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6F8AE23-41BD-E2BF-8DF4-175BFDC01345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1443DEF0-7DF5-1D94-F24C-09BE737A030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B910A39-02F8-A558-48CB-27F045CD8BB3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9DD3155-72B3-F8B7-674C-766260806481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C82EA21-D801-9524-AF2F-0050D8019AD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5DA5C7D-AC97-A25E-6834-AF7AC58F4A6C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794C42F-3C29-CD1A-934F-D1122B88DBF2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F59128A-5C3D-817D-A133-B2BF51EE83F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FD68A04-6D31-C151-CB3F-56ABA171C51C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9D196B5-F277-559E-8A7C-6035E32A3466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BAD56B0-A563-C900-727C-868B09631DA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FFEB4872-1743-99C1-8833-8D616966FC5A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BA68FBF-47F9-31E8-077A-096356AAF67E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A60A1AA-9D83-13D9-CCDD-525A9D2DC785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D181E2F-66D7-5F1A-0271-3F5E5836A0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1EB3A16A-BCE8-3468-C682-122FCBC89EBA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A8089CE-D60A-F192-0B1D-43A6D9D81ED6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AEFFDBDC-C4D1-F2B5-1099-32BA66976975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1BE522E-A71F-AF78-5CCA-2D8A0ED1A000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FD28FC71-7279-ED93-7D3E-03685C75104C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4D426329-446A-4029-BBDC-F9AB4C187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D3ADBE-7335-1697-3EE8-224551C92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</p:spTree>
    <p:extLst>
      <p:ext uri="{BB962C8B-B14F-4D97-AF65-F5344CB8AC3E}">
        <p14:creationId xmlns:p14="http://schemas.microsoft.com/office/powerpoint/2010/main" val="1582821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6154782"/>
            <a:ext cx="5449234" cy="6427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graphs with n nodes and m edges, adjacency matrices take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space and adjacency list takes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(m) space. </a:t>
            </a:r>
          </a:p>
          <a:p>
            <a:pPr marL="0" indent="0">
              <a:buNone/>
            </a:pPr>
            <a:endParaRPr lang="en-US" altLang="en-US" sz="1600" kern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</p:spTree>
    <p:extLst>
      <p:ext uri="{BB962C8B-B14F-4D97-AF65-F5344CB8AC3E}">
        <p14:creationId xmlns:p14="http://schemas.microsoft.com/office/powerpoint/2010/main" val="399839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6154782"/>
            <a:ext cx="5449234" cy="6427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graphs with n nodes and m edges, adjacency matrices take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space and adjacency list takes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(m) space. </a:t>
            </a:r>
          </a:p>
          <a:p>
            <a:pPr marL="0" indent="0">
              <a:buNone/>
            </a:pPr>
            <a:endParaRPr lang="en-US" altLang="en-US" sz="1600" kern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F2AC6A72-8B9C-426F-B1FE-A9CC4012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653" y="4010497"/>
            <a:ext cx="3103682" cy="19881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Check if [v, w] is an edge:</a:t>
            </a:r>
          </a:p>
          <a:p>
            <a:pPr marL="0" indent="0">
              <a:buNone/>
            </a:pPr>
            <a:r>
              <a:rPr lang="en-US" altLang="en-US" sz="1600" dirty="0"/>
              <a:t>Adjacency Matrix: O(1) time</a:t>
            </a:r>
          </a:p>
          <a:p>
            <a:pPr marL="0" indent="0">
              <a:buNone/>
            </a:pPr>
            <a:r>
              <a:rPr lang="en-US" altLang="en-US" sz="1600" dirty="0"/>
              <a:t>Adjacency List: O(deg(v)) time</a:t>
            </a:r>
          </a:p>
          <a:p>
            <a:pPr marL="0" indent="0">
              <a:buNone/>
            </a:pPr>
            <a:endParaRPr lang="en-US" altLang="en-US" sz="800" dirty="0"/>
          </a:p>
          <a:p>
            <a:pPr marL="0" indent="0"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Traverse all edges on a vertex v:</a:t>
            </a:r>
          </a:p>
          <a:p>
            <a:pPr marL="0" indent="0">
              <a:buNone/>
            </a:pPr>
            <a:r>
              <a:rPr lang="en-US" altLang="en-US" sz="1600" dirty="0"/>
              <a:t>Adjacency Matrix: O(n) time</a:t>
            </a:r>
          </a:p>
          <a:p>
            <a:pPr marL="0" indent="0">
              <a:buNone/>
            </a:pPr>
            <a:r>
              <a:rPr lang="en-US" altLang="en-US" sz="1600" dirty="0"/>
              <a:t>Adjacency List: O(1) per edge</a:t>
            </a:r>
          </a:p>
        </p:txBody>
      </p:sp>
    </p:spTree>
    <p:extLst>
      <p:ext uri="{BB962C8B-B14F-4D97-AF65-F5344CB8AC3E}">
        <p14:creationId xmlns:p14="http://schemas.microsoft.com/office/powerpoint/2010/main" val="96693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Breadth-First-Search 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2819559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509714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FB2EBD2-8B1B-4A36-B6EC-AE527E75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v);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A87878E-32C7-808E-C26C-6EC20F927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109238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Traversing a Graph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8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Breadth-First-Search (BFS). </a:t>
            </a:r>
            <a:r>
              <a:rPr lang="en-US" altLang="en-US" sz="2400" dirty="0"/>
              <a:t>Starting from a vertex s, traverse the graph vertices “level by level.”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61DC68-6FC4-42F3-A7FF-A28D072B093D}"/>
              </a:ext>
            </a:extLst>
          </p:cNvPr>
          <p:cNvSpPr/>
          <p:nvPr/>
        </p:nvSpPr>
        <p:spPr>
          <a:xfrm>
            <a:off x="1688405" y="3603251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27721-94B8-49D8-8BB0-5301EF206AEA}"/>
              </a:ext>
            </a:extLst>
          </p:cNvPr>
          <p:cNvSpPr/>
          <p:nvPr/>
        </p:nvSpPr>
        <p:spPr>
          <a:xfrm>
            <a:off x="25194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B22C1F-6253-4007-AABE-C796CB859CCF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2680695" y="2874561"/>
            <a:ext cx="652874" cy="755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7087B-5C78-4777-BE97-F118298F8F9C}"/>
              </a:ext>
            </a:extLst>
          </p:cNvPr>
          <p:cNvCxnSpPr>
            <a:cxnSpLocks/>
            <a:stCxn id="13" idx="6"/>
            <a:endCxn id="25" idx="2"/>
          </p:cNvCxnSpPr>
          <p:nvPr/>
        </p:nvCxnSpPr>
        <p:spPr>
          <a:xfrm>
            <a:off x="2716037" y="3691338"/>
            <a:ext cx="5887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E86B4-CD30-4E85-87B1-A1F3BEC63833}"/>
              </a:ext>
            </a:extLst>
          </p:cNvPr>
          <p:cNvCxnSpPr>
            <a:cxnSpLocks/>
            <a:stCxn id="20" idx="4"/>
            <a:endCxn id="25" idx="0"/>
          </p:cNvCxnSpPr>
          <p:nvPr/>
        </p:nvCxnSpPr>
        <p:spPr>
          <a:xfrm>
            <a:off x="3403061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12DF75D-A0C9-44FE-AAEF-EBBF4323C69F}"/>
              </a:ext>
            </a:extLst>
          </p:cNvPr>
          <p:cNvSpPr/>
          <p:nvPr/>
        </p:nvSpPr>
        <p:spPr>
          <a:xfrm>
            <a:off x="330478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5F4C9F-6E1B-40AA-B7F1-D946A22BD88B}"/>
              </a:ext>
            </a:extLst>
          </p:cNvPr>
          <p:cNvSpPr/>
          <p:nvPr/>
        </p:nvSpPr>
        <p:spPr>
          <a:xfrm>
            <a:off x="2519484" y="270349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408F56-368D-467D-B2FD-29EBBCDEAA9E}"/>
              </a:ext>
            </a:extLst>
          </p:cNvPr>
          <p:cNvSpPr/>
          <p:nvPr/>
        </p:nvSpPr>
        <p:spPr>
          <a:xfrm>
            <a:off x="1688404" y="2714086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1FFC3A-BD8C-4B4E-8F26-63782A628E1D}"/>
              </a:ext>
            </a:extLst>
          </p:cNvPr>
          <p:cNvSpPr/>
          <p:nvPr/>
        </p:nvSpPr>
        <p:spPr>
          <a:xfrm>
            <a:off x="887443" y="2720185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9A1C1A-4DE2-46D1-88CC-F420B3BB8193}"/>
              </a:ext>
            </a:extLst>
          </p:cNvPr>
          <p:cNvSpPr/>
          <p:nvPr/>
        </p:nvSpPr>
        <p:spPr>
          <a:xfrm>
            <a:off x="887443" y="360686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8F8801-52CB-447F-8C35-5423194D4A4B}"/>
              </a:ext>
            </a:extLst>
          </p:cNvPr>
          <p:cNvSpPr/>
          <p:nvPr/>
        </p:nvSpPr>
        <p:spPr>
          <a:xfrm>
            <a:off x="3304784" y="3597334"/>
            <a:ext cx="196553" cy="1880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543268-7E58-4313-8EA6-EB1B6E81E534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83996" y="2808090"/>
            <a:ext cx="604408" cy="6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EE1543B-9B9B-468B-8AE7-A02C35506ED2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884957" y="3691338"/>
            <a:ext cx="634527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D4B0F8-5691-4272-B296-E4A39EF3B680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2716037" y="2797500"/>
            <a:ext cx="588747" cy="10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F7C0F4-E870-4231-A5EB-2169625F5B1B}"/>
              </a:ext>
            </a:extLst>
          </p:cNvPr>
          <p:cNvCxnSpPr>
            <a:cxnSpLocks/>
          </p:cNvCxnSpPr>
          <p:nvPr/>
        </p:nvCxnSpPr>
        <p:spPr>
          <a:xfrm>
            <a:off x="985719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F8A9A5-D5EB-4E03-9244-80C3E65A80B4}"/>
              </a:ext>
            </a:extLst>
          </p:cNvPr>
          <p:cNvCxnSpPr>
            <a:cxnSpLocks/>
          </p:cNvCxnSpPr>
          <p:nvPr/>
        </p:nvCxnSpPr>
        <p:spPr>
          <a:xfrm>
            <a:off x="1786680" y="291162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C1B2EF-242C-48BD-8D2A-A3E36C9D489A}"/>
              </a:ext>
            </a:extLst>
          </p:cNvPr>
          <p:cNvCxnSpPr>
            <a:cxnSpLocks/>
          </p:cNvCxnSpPr>
          <p:nvPr/>
        </p:nvCxnSpPr>
        <p:spPr>
          <a:xfrm>
            <a:off x="2623868" y="2902094"/>
            <a:ext cx="0" cy="695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B2B762-7679-4E19-9F26-B0B0A0A6EF91}"/>
              </a:ext>
            </a:extLst>
          </p:cNvPr>
          <p:cNvCxnSpPr>
            <a:cxnSpLocks/>
            <a:endCxn id="7" idx="7"/>
          </p:cNvCxnSpPr>
          <p:nvPr/>
        </p:nvCxnSpPr>
        <p:spPr>
          <a:xfrm flipH="1">
            <a:off x="1856173" y="2844883"/>
            <a:ext cx="672486" cy="785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>
            <a:extLst>
              <a:ext uri="{FF2B5EF4-FFF2-40B4-BE49-F238E27FC236}">
                <a16:creationId xmlns:a16="http://schemas.microsoft.com/office/drawing/2014/main" id="{9F25E101-A360-40DF-BC5E-3DFEB1D7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83" y="2608089"/>
            <a:ext cx="3322821" cy="29039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/>
              <a:t>BFS(G, s)  \\ Q is a queue</a:t>
            </a:r>
          </a:p>
          <a:p>
            <a:pPr marL="0" indent="0">
              <a:buNone/>
            </a:pPr>
            <a:r>
              <a:rPr lang="en-US" altLang="en-US" sz="1400" dirty="0"/>
              <a:t>1. for (each vertex v) color[v] = white;</a:t>
            </a:r>
          </a:p>
          <a:p>
            <a:pPr marL="0" indent="0">
              <a:buNone/>
            </a:pPr>
            <a:r>
              <a:rPr lang="en-US" altLang="en-US" sz="1400" dirty="0"/>
              <a:t>2. color[s] = gray; </a:t>
            </a:r>
          </a:p>
          <a:p>
            <a:pPr marL="0" indent="0">
              <a:buNone/>
            </a:pPr>
            <a:r>
              <a:rPr lang="en-US" altLang="en-US" sz="1400" dirty="0"/>
              <a:t>3. enqueue(Q, s); </a:t>
            </a:r>
          </a:p>
          <a:p>
            <a:pPr marL="0" indent="0">
              <a:buNone/>
            </a:pPr>
            <a:r>
              <a:rPr lang="en-US" altLang="en-US" sz="1400" dirty="0"/>
              <a:t>4. while (Q is not empty)</a:t>
            </a:r>
          </a:p>
          <a:p>
            <a:pPr marL="0" indent="0">
              <a:buNone/>
            </a:pPr>
            <a:r>
              <a:rPr lang="en-US" altLang="en-US" sz="1400" dirty="0"/>
              <a:t>      w = dequeue(Q);</a:t>
            </a:r>
          </a:p>
          <a:p>
            <a:pPr marL="0" indent="0">
              <a:buNone/>
            </a:pPr>
            <a:r>
              <a:rPr lang="en-US" altLang="en-US" sz="1400" dirty="0"/>
              <a:t>      for (each edge [w, v])</a:t>
            </a:r>
          </a:p>
          <a:p>
            <a:pPr marL="0" indent="0">
              <a:buNone/>
            </a:pPr>
            <a:r>
              <a:rPr lang="en-US" altLang="en-US" sz="1400" dirty="0"/>
              <a:t>        if (color[v] == white) </a:t>
            </a:r>
          </a:p>
          <a:p>
            <a:pPr marL="0" indent="0">
              <a:buNone/>
            </a:pPr>
            <a:r>
              <a:rPr lang="en-US" altLang="en-US" sz="1400" dirty="0"/>
              <a:t>           color[v] = gray; </a:t>
            </a:r>
          </a:p>
          <a:p>
            <a:pPr marL="0" indent="0">
              <a:buNone/>
            </a:pPr>
            <a:r>
              <a:rPr lang="en-US" altLang="en-US" sz="1400" dirty="0"/>
              <a:t>           enqueue(Q, v);</a:t>
            </a:r>
          </a:p>
          <a:p>
            <a:pPr marL="0" indent="0">
              <a:buNone/>
            </a:pPr>
            <a:r>
              <a:rPr lang="en-US" altLang="en-US" sz="1400" dirty="0"/>
              <a:t>      color[w] = black.</a:t>
            </a:r>
          </a:p>
          <a:p>
            <a:pPr marL="0" indent="0">
              <a:buNone/>
            </a:pPr>
            <a:r>
              <a:rPr lang="en-US" altLang="en-US" sz="1400" dirty="0"/>
              <a:t>       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78EABCF-66B4-8EED-7829-C3AEFA92A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7488825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Two basic methods: </a:t>
            </a:r>
            <a:r>
              <a:rPr lang="en-US" altLang="en-US" sz="2000" dirty="0">
                <a:solidFill>
                  <a:srgbClr val="FF0000"/>
                </a:solidFill>
              </a:rPr>
              <a:t>Breadth-First-Search </a:t>
            </a:r>
            <a:r>
              <a:rPr lang="en-US" altLang="en-US" sz="2000" dirty="0"/>
              <a:t>and Depth-First-Search</a:t>
            </a:r>
          </a:p>
        </p:txBody>
      </p:sp>
    </p:spTree>
    <p:extLst>
      <p:ext uri="{BB962C8B-B14F-4D97-AF65-F5344CB8AC3E}">
        <p14:creationId xmlns:p14="http://schemas.microsoft.com/office/powerpoint/2010/main" val="33374442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6176</TotalTime>
  <Words>916</Words>
  <Application>Microsoft Office PowerPoint</Application>
  <PresentationFormat>On-screen Show (4:3)</PresentationFormat>
  <Paragraphs>231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宋体</vt:lpstr>
      <vt:lpstr>Arial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586</cp:revision>
  <cp:lastPrinted>2001-01-16T17:12:14Z</cp:lastPrinted>
  <dcterms:created xsi:type="dcterms:W3CDTF">1999-07-13T19:55:20Z</dcterms:created>
  <dcterms:modified xsi:type="dcterms:W3CDTF">2025-02-10T19:23:52Z</dcterms:modified>
</cp:coreProperties>
</file>