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93" r:id="rId2"/>
    <p:sldId id="1060" r:id="rId3"/>
    <p:sldId id="1061" r:id="rId4"/>
    <p:sldId id="1063" r:id="rId5"/>
    <p:sldId id="1062" r:id="rId6"/>
    <p:sldId id="1068" r:id="rId7"/>
    <p:sldId id="1067" r:id="rId8"/>
    <p:sldId id="1066" r:id="rId9"/>
    <p:sldId id="1069" r:id="rId10"/>
    <p:sldId id="1065" r:id="rId11"/>
    <p:sldId id="325" r:id="rId12"/>
    <p:sldId id="326" r:id="rId13"/>
    <p:sldId id="331" r:id="rId14"/>
    <p:sldId id="371" r:id="rId15"/>
    <p:sldId id="370" r:id="rId16"/>
    <p:sldId id="369" r:id="rId17"/>
    <p:sldId id="330" r:id="rId18"/>
    <p:sldId id="340" r:id="rId19"/>
    <p:sldId id="339" r:id="rId20"/>
    <p:sldId id="338" r:id="rId21"/>
    <p:sldId id="337" r:id="rId22"/>
    <p:sldId id="341" r:id="rId23"/>
    <p:sldId id="336" r:id="rId24"/>
    <p:sldId id="358" r:id="rId25"/>
    <p:sldId id="359" r:id="rId26"/>
    <p:sldId id="361" r:id="rId27"/>
    <p:sldId id="360" r:id="rId2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00"/>
    <a:srgbClr val="33CC33"/>
    <a:srgbClr val="FF0000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46" autoAdjust="0"/>
    <p:restoredTop sz="91657" autoAdjust="0"/>
  </p:normalViewPr>
  <p:slideViewPr>
    <p:cSldViewPr snapToGrid="0">
      <p:cViewPr varScale="1">
        <p:scale>
          <a:sx n="59" d="100"/>
          <a:sy n="59" d="100"/>
        </p:scale>
        <p:origin x="896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23684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11: Graph algorithms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46F90D4E-82ED-4A39-ACBA-1F5D2A32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28" y="989153"/>
            <a:ext cx="7399802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Problem LCS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000" dirty="0">
                <a:ea typeface="宋体" panose="02010600030101010101" pitchFamily="2" charset="-122"/>
              </a:rPr>
              <a:t> Given two sequences X[1..n] and Y[1..m], find the longest common subsequence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LCS(X[1..n], Y[1..m]) </a:t>
            </a:r>
            <a:r>
              <a:rPr lang="en-US" altLang="zh-CN" sz="2000" dirty="0">
                <a:ea typeface="宋体" panose="02010600030101010101" pitchFamily="2" charset="-122"/>
              </a:rPr>
              <a:t>of X and Y.</a:t>
            </a:r>
          </a:p>
        </p:txBody>
      </p:sp>
      <p:sp>
        <p:nvSpPr>
          <p:cNvPr id="37" name="Text Box 46">
            <a:extLst>
              <a:ext uri="{FF2B5EF4-FFF2-40B4-BE49-F238E27FC236}">
                <a16:creationId xmlns:a16="http://schemas.microsoft.com/office/drawing/2014/main" id="{670BA533-363B-44F2-B890-DEF086682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6282" y="2811200"/>
            <a:ext cx="153838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= O(nm)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92B0DC8C-1242-4721-AEB3-5F5579CCA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151" y="3160350"/>
            <a:ext cx="7149697" cy="28623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u="sng" dirty="0" err="1">
                <a:ea typeface="宋体" panose="02010600030101010101" pitchFamily="2" charset="-122"/>
              </a:rPr>
              <a:t>Dyn</a:t>
            </a:r>
            <a:r>
              <a:rPr lang="en-US" altLang="zh-CN" sz="1200" u="sng" dirty="0">
                <a:ea typeface="宋体" panose="02010600030101010101" pitchFamily="2" charset="-122"/>
              </a:rPr>
              <a:t>-LCS(X[1..n], Y[1..m])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array C[0..n,0..m] records the length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of LCS(X[1..i],Y[1..j]) for all </a:t>
            </a:r>
            <a:r>
              <a:rPr lang="en-US" altLang="zh-CN" sz="1200" dirty="0" err="1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, j.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for (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=0;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&lt;=n;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C[i,0]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for (j=0; j&lt;=m; </a:t>
            </a:r>
            <a:r>
              <a:rPr lang="en-US" altLang="zh-CN" sz="1200" dirty="0" err="1">
                <a:ea typeface="宋体" panose="02010600030101010101" pitchFamily="2" charset="-122"/>
              </a:rPr>
              <a:t>j++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C[0,j] = 0;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3. for (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=1;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&lt;=n;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for (j=1; j&lt;=m; </a:t>
            </a:r>
            <a:r>
              <a:rPr lang="en-US" altLang="zh-CN" sz="1200" dirty="0" err="1">
                <a:ea typeface="宋体" panose="02010600030101010101" pitchFamily="2" charset="-122"/>
              </a:rPr>
              <a:t>j++</a:t>
            </a:r>
            <a:r>
              <a:rPr lang="en-US" altLang="zh-CN" sz="12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if (X[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C[</a:t>
            </a:r>
            <a:r>
              <a:rPr lang="en-US" altLang="zh-CN" sz="1200" dirty="0" err="1">
                <a:ea typeface="宋体" panose="02010600030101010101" pitchFamily="2" charset="-122"/>
              </a:rPr>
              <a:t>i,j</a:t>
            </a:r>
            <a:r>
              <a:rPr lang="en-US" altLang="zh-CN" sz="1200" dirty="0">
                <a:ea typeface="宋体" panose="02010600030101010101" pitchFamily="2" charset="-122"/>
              </a:rPr>
              <a:t>] = C[i-1,j-1]+1;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else if (C[i-1,j] &gt; C[i,j-1])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         C[</a:t>
            </a:r>
            <a:r>
              <a:rPr lang="en-US" altLang="zh-CN" sz="1200" dirty="0" err="1">
                <a:ea typeface="宋体" panose="02010600030101010101" pitchFamily="2" charset="-122"/>
              </a:rPr>
              <a:t>i,j</a:t>
            </a:r>
            <a:r>
              <a:rPr lang="en-US" altLang="zh-CN" sz="1200" dirty="0">
                <a:ea typeface="宋体" panose="02010600030101010101" pitchFamily="2" charset="-122"/>
              </a:rPr>
              <a:t>] = C[i-1,j];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   else C[</a:t>
            </a:r>
            <a:r>
              <a:rPr lang="en-US" altLang="zh-CN" sz="1200" dirty="0" err="1">
                <a:ea typeface="宋体" panose="02010600030101010101" pitchFamily="2" charset="-122"/>
              </a:rPr>
              <a:t>i,j</a:t>
            </a:r>
            <a:r>
              <a:rPr lang="en-US" altLang="zh-CN" sz="1200" dirty="0">
                <a:ea typeface="宋体" panose="02010600030101010101" pitchFamily="2" charset="-122"/>
              </a:rPr>
              <a:t>] = C[i,j-1].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47" name="Text Box 46">
            <a:extLst>
              <a:ext uri="{FF2B5EF4-FFF2-40B4-BE49-F238E27FC236}">
                <a16:creationId xmlns:a16="http://schemas.microsoft.com/office/drawing/2014/main" id="{C5B7A936-3799-4B81-A865-EBECD75B2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5475" y="3247385"/>
            <a:ext cx="3542713" cy="2677656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u="sng" dirty="0">
                <a:ea typeface="宋体" panose="02010600030101010101" pitchFamily="2" charset="-122"/>
              </a:rPr>
              <a:t>Print-LCS(C[0..n,0..m])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50"/>
                </a:solidFill>
                <a:ea typeface="宋体" panose="02010600030101010101" pitchFamily="2" charset="-122"/>
              </a:rPr>
              <a:t>\\ use array C[0..n,0..m] to print LCS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=n; j=m;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while (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&gt;0 &amp; j&gt;0)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if (X[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print(X[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]);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 =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 – 1; j = j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else if (C[i-1,j] == C[</a:t>
            </a:r>
            <a:r>
              <a:rPr lang="en-US" altLang="zh-CN" sz="1200" dirty="0" err="1">
                <a:ea typeface="宋体" panose="02010600030101010101" pitchFamily="2" charset="-122"/>
              </a:rPr>
              <a:t>i,j</a:t>
            </a:r>
            <a:r>
              <a:rPr lang="en-US" altLang="zh-CN" sz="1200" dirty="0">
                <a:ea typeface="宋体" panose="02010600030101010101" pitchFamily="2" charset="-122"/>
              </a:rPr>
              <a:t>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   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 =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 – 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           else j = j – 1.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CN" sz="8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Main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1. </a:t>
            </a:r>
            <a:r>
              <a:rPr lang="en-US" altLang="zh-CN" sz="1200" dirty="0" err="1">
                <a:ea typeface="宋体" panose="02010600030101010101" pitchFamily="2" charset="-122"/>
              </a:rPr>
              <a:t>Dyn</a:t>
            </a:r>
            <a:r>
              <a:rPr lang="en-US" altLang="zh-CN" sz="1200" dirty="0">
                <a:ea typeface="宋体" panose="02010600030101010101" pitchFamily="2" charset="-122"/>
              </a:rPr>
              <a:t>-LCS(X[1..n], Y[1..m]);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2. Print-LCS(C[0..n,0..m]);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3. reverse the sequence of step 2 and output. </a:t>
            </a:r>
          </a:p>
        </p:txBody>
      </p:sp>
      <p:sp>
        <p:nvSpPr>
          <p:cNvPr id="48" name="Text Box 46">
            <a:extLst>
              <a:ext uri="{FF2B5EF4-FFF2-40B4-BE49-F238E27FC236}">
                <a16:creationId xmlns:a16="http://schemas.microsoft.com/office/drawing/2014/main" id="{C325935E-4BA7-4FA7-8FD1-FC9908A3D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299" y="6109707"/>
            <a:ext cx="635940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Dynamic programming algorithm for Longest-Common-Subsequence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54A340-32EC-46B0-AA9C-BF80600A2CD1}"/>
              </a:ext>
            </a:extLst>
          </p:cNvPr>
          <p:cNvGrpSpPr/>
          <p:nvPr/>
        </p:nvGrpSpPr>
        <p:grpSpPr>
          <a:xfrm>
            <a:off x="997001" y="1762878"/>
            <a:ext cx="7095866" cy="769441"/>
            <a:chOff x="907535" y="1755086"/>
            <a:chExt cx="6941187" cy="769441"/>
          </a:xfrm>
        </p:grpSpPr>
        <p:sp>
          <p:nvSpPr>
            <p:cNvPr id="15" name="Text Box 46">
              <a:extLst>
                <a:ext uri="{FF2B5EF4-FFF2-40B4-BE49-F238E27FC236}">
                  <a16:creationId xmlns:a16="http://schemas.microsoft.com/office/drawing/2014/main" id="{86982C75-3B26-4156-A8CE-195FFCA7EF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Text Box 46">
              <a:extLst>
                <a:ext uri="{FF2B5EF4-FFF2-40B4-BE49-F238E27FC236}">
                  <a16:creationId xmlns:a16="http://schemas.microsoft.com/office/drawing/2014/main" id="{DB2B26CA-A547-4BD4-8992-CA70F744A5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50209494-94B2-4B5A-BC63-C6BAD005B45C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0E66BF9-4EEF-4797-9C1F-DB6F07B70386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3699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4954-4B33-1D28-D484-1D5A685A5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E49E1E89-33BB-C3CD-2A20-7FC317FA8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 (DP)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F702F630-A2E6-CE84-663B-DF108FAD4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983029"/>
            <a:ext cx="7399802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800" u="sng" dirty="0">
                <a:solidFill>
                  <a:srgbClr val="FF0000"/>
                </a:solidFill>
                <a:ea typeface="宋体" panose="02010600030101010101" pitchFamily="2" charset="-122"/>
              </a:rPr>
              <a:t>Remarks.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F2083FFA-BDB8-6379-F3B0-000549132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580210"/>
            <a:ext cx="796064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is also based on the divide-and-conquer technique.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842F20-052B-A7D4-CCB7-B82E46A749DB}"/>
              </a:ext>
            </a:extLst>
          </p:cNvPr>
          <p:cNvGrpSpPr/>
          <p:nvPr/>
        </p:nvGrpSpPr>
        <p:grpSpPr>
          <a:xfrm>
            <a:off x="1134508" y="2463918"/>
            <a:ext cx="7095866" cy="769441"/>
            <a:chOff x="907535" y="1755086"/>
            <a:chExt cx="6941187" cy="769441"/>
          </a:xfrm>
        </p:grpSpPr>
        <p:sp>
          <p:nvSpPr>
            <p:cNvPr id="5" name="Text Box 46">
              <a:extLst>
                <a:ext uri="{FF2B5EF4-FFF2-40B4-BE49-F238E27FC236}">
                  <a16:creationId xmlns:a16="http://schemas.microsoft.com/office/drawing/2014/main" id="{8E9C0F77-8200-341E-AF18-EC6E5158AD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" name="Text Box 46">
              <a:extLst>
                <a:ext uri="{FF2B5EF4-FFF2-40B4-BE49-F238E27FC236}">
                  <a16:creationId xmlns:a16="http://schemas.microsoft.com/office/drawing/2014/main" id="{22721EAF-9C4B-CA6E-32E4-3024D885C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Left Brace 6">
              <a:extLst>
                <a:ext uri="{FF2B5EF4-FFF2-40B4-BE49-F238E27FC236}">
                  <a16:creationId xmlns:a16="http://schemas.microsoft.com/office/drawing/2014/main" id="{8C7F6D95-4839-9C1F-85CB-0280EF1D4DBF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4AE91B-860D-01FD-EDEB-E4C1C55AA03E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5529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C6548-D73E-19BB-37CD-1F1F09A4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2301808D-0DBD-1D8D-A890-59F90BB89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 (DP)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9390A0A0-047C-9D3C-BDB1-5DBD6FEDF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983029"/>
            <a:ext cx="7399802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800" u="sng" dirty="0">
                <a:solidFill>
                  <a:srgbClr val="FF0000"/>
                </a:solidFill>
                <a:ea typeface="宋体" panose="02010600030101010101" pitchFamily="2" charset="-122"/>
              </a:rPr>
              <a:t>Remarks.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CB51FD44-896F-2519-15B4-BBF10B9BE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580210"/>
            <a:ext cx="796064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is also based on the divide-and-conquer technique.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96AB40E1-383C-BA3B-D904-C2B64A6C9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12536"/>
            <a:ext cx="785070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becomes effective when the results of some small instances are needed many times.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FA3B89A-38A1-118D-5238-0A2884C880E2}"/>
              </a:ext>
            </a:extLst>
          </p:cNvPr>
          <p:cNvGrpSpPr/>
          <p:nvPr/>
        </p:nvGrpSpPr>
        <p:grpSpPr>
          <a:xfrm>
            <a:off x="3087387" y="3144301"/>
            <a:ext cx="5584657" cy="2103114"/>
            <a:chOff x="3550797" y="3265780"/>
            <a:chExt cx="5584657" cy="210311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AFBDF83-D06E-C2F6-C80D-55331C6DDCEB}"/>
                </a:ext>
              </a:extLst>
            </p:cNvPr>
            <p:cNvSpPr txBox="1"/>
            <p:nvPr/>
          </p:nvSpPr>
          <p:spPr>
            <a:xfrm>
              <a:off x="6030813" y="3265780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Rec-LCS(7,5)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8F79C0-EB79-7502-EA1D-050776C77695}"/>
                </a:ext>
              </a:extLst>
            </p:cNvPr>
            <p:cNvSpPr txBox="1"/>
            <p:nvPr/>
          </p:nvSpPr>
          <p:spPr>
            <a:xfrm>
              <a:off x="4678074" y="3949456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Rec-LCS(6,5)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5A10435-30C7-85ED-DC54-AB0ABF584213}"/>
                </a:ext>
              </a:extLst>
            </p:cNvPr>
            <p:cNvSpPr txBox="1"/>
            <p:nvPr/>
          </p:nvSpPr>
          <p:spPr>
            <a:xfrm>
              <a:off x="7383690" y="3970611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Rec-LCS(7,4)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45CBAA4-49A0-B083-71D4-F78229E47847}"/>
                </a:ext>
              </a:extLst>
            </p:cNvPr>
            <p:cNvSpPr txBox="1"/>
            <p:nvPr/>
          </p:nvSpPr>
          <p:spPr>
            <a:xfrm>
              <a:off x="4021985" y="4597620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Rec-LCS(5,5)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B28E346-CEC4-0A6E-580C-249AE7FB9FAE}"/>
                </a:ext>
              </a:extLst>
            </p:cNvPr>
            <p:cNvSpPr txBox="1"/>
            <p:nvPr/>
          </p:nvSpPr>
          <p:spPr>
            <a:xfrm>
              <a:off x="5340703" y="4597619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Rec-LCS(6,4)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DB17667-5EDF-FEB0-7268-49198D336DFB}"/>
                </a:ext>
              </a:extLst>
            </p:cNvPr>
            <p:cNvSpPr txBox="1"/>
            <p:nvPr/>
          </p:nvSpPr>
          <p:spPr>
            <a:xfrm>
              <a:off x="6645700" y="4597619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Rec-LCS(6,4)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64E8109-8BEA-EE7B-EB59-A0FF1B8FBDF5}"/>
                </a:ext>
              </a:extLst>
            </p:cNvPr>
            <p:cNvSpPr txBox="1"/>
            <p:nvPr/>
          </p:nvSpPr>
          <p:spPr>
            <a:xfrm>
              <a:off x="7940414" y="4592916"/>
              <a:ext cx="9300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Rec-LCS(7,3)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CB7568B-4312-140A-5C28-13797B0E4363}"/>
                </a:ext>
              </a:extLst>
            </p:cNvPr>
            <p:cNvSpPr txBox="1"/>
            <p:nvPr/>
          </p:nvSpPr>
          <p:spPr>
            <a:xfrm>
              <a:off x="3550797" y="5122673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R-LCS(4,5)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323DF5A-D5D4-A0D0-619D-6A5B6EAA78FE}"/>
                </a:ext>
              </a:extLst>
            </p:cNvPr>
            <p:cNvSpPr txBox="1"/>
            <p:nvPr/>
          </p:nvSpPr>
          <p:spPr>
            <a:xfrm>
              <a:off x="4239202" y="5122672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C000"/>
                  </a:solidFill>
                </a:rPr>
                <a:t>R-LCS(5,4)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F3B7CBE-E658-F990-514B-F192429D8591}"/>
                </a:ext>
              </a:extLst>
            </p:cNvPr>
            <p:cNvSpPr txBox="1"/>
            <p:nvPr/>
          </p:nvSpPr>
          <p:spPr>
            <a:xfrm>
              <a:off x="4920766" y="5122672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C000"/>
                  </a:solidFill>
                </a:rPr>
                <a:t>R-LCS(5,4)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B0BB4DD-C16F-2542-AEC8-F408A389AEC5}"/>
                </a:ext>
              </a:extLst>
            </p:cNvPr>
            <p:cNvSpPr txBox="1"/>
            <p:nvPr/>
          </p:nvSpPr>
          <p:spPr>
            <a:xfrm>
              <a:off x="5600631" y="5122671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R-LCS(6,3)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4FA871B-E720-745D-BB8C-3A4401832F3E}"/>
                </a:ext>
              </a:extLst>
            </p:cNvPr>
            <p:cNvSpPr txBox="1"/>
            <p:nvPr/>
          </p:nvSpPr>
          <p:spPr>
            <a:xfrm>
              <a:off x="6273649" y="5122671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C000"/>
                  </a:solidFill>
                </a:rPr>
                <a:t>R-LCS(5,4)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572E597-1EA4-361F-0834-0DA190D0941C}"/>
                </a:ext>
              </a:extLst>
            </p:cNvPr>
            <p:cNvSpPr txBox="1"/>
            <p:nvPr/>
          </p:nvSpPr>
          <p:spPr>
            <a:xfrm>
              <a:off x="6944962" y="5122670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R-LCS(6,3)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3BD8397-0072-9883-F48B-DB9E04E2833B}"/>
                </a:ext>
              </a:extLst>
            </p:cNvPr>
            <p:cNvSpPr txBox="1"/>
            <p:nvPr/>
          </p:nvSpPr>
          <p:spPr>
            <a:xfrm>
              <a:off x="7643618" y="5122670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R-LCS(6,3)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B6B58EE-FD09-0AE0-3143-9C78F1A26434}"/>
                </a:ext>
              </a:extLst>
            </p:cNvPr>
            <p:cNvSpPr txBox="1"/>
            <p:nvPr/>
          </p:nvSpPr>
          <p:spPr>
            <a:xfrm>
              <a:off x="8332029" y="5122669"/>
              <a:ext cx="8034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R-LCS(7,2)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953BC99-2717-DA1F-0966-CD55A3658A3B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 flipH="1">
              <a:off x="5143106" y="3512001"/>
              <a:ext cx="1216238" cy="43745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E610822-F874-ADA0-D0C5-820DF5CBECFC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 flipH="1">
              <a:off x="7110732" y="4195677"/>
              <a:ext cx="465032" cy="40194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96EA863E-3A4F-D442-56F2-F2F6E941ED2F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 flipH="1">
              <a:off x="3952510" y="4814939"/>
              <a:ext cx="243962" cy="30773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08AFE1AB-5A39-CDD1-EC72-0406B63496D7}"/>
                </a:ext>
              </a:extLst>
            </p:cNvPr>
            <p:cNvCxnSpPr>
              <a:cxnSpLocks/>
              <a:endCxn id="17" idx="0"/>
            </p:cNvCxnSpPr>
            <p:nvPr/>
          </p:nvCxnSpPr>
          <p:spPr>
            <a:xfrm flipH="1">
              <a:off x="4487017" y="4207985"/>
              <a:ext cx="418406" cy="38963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CF57E1CC-D3EB-5EF7-292E-8D2696B8B61E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 flipH="1">
              <a:off x="6675362" y="4834103"/>
              <a:ext cx="200054" cy="28856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AF20A16-2A50-92FC-99F8-FDF761C64149}"/>
                </a:ext>
              </a:extLst>
            </p:cNvPr>
            <p:cNvCxnSpPr>
              <a:cxnSpLocks/>
              <a:endCxn id="47" idx="0"/>
            </p:cNvCxnSpPr>
            <p:nvPr/>
          </p:nvCxnSpPr>
          <p:spPr>
            <a:xfrm flipH="1">
              <a:off x="5322479" y="4843837"/>
              <a:ext cx="261060" cy="27883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31418689-445A-E9A4-8426-C7EBBC494562}"/>
                </a:ext>
              </a:extLst>
            </p:cNvPr>
            <p:cNvCxnSpPr>
              <a:cxnSpLocks/>
              <a:endCxn id="51" idx="0"/>
            </p:cNvCxnSpPr>
            <p:nvPr/>
          </p:nvCxnSpPr>
          <p:spPr>
            <a:xfrm flipH="1">
              <a:off x="8045331" y="4814939"/>
              <a:ext cx="147808" cy="30773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5FAB9EBF-CFA7-F00F-FAE1-BE14F441F0DC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6666011" y="3538486"/>
              <a:ext cx="1182711" cy="4321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0D3F6CDF-AF0A-D39F-0931-1FB6EE49D736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>
              <a:off x="5184333" y="4180585"/>
              <a:ext cx="621402" cy="41703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137024A-C006-BC88-3ABF-E2B47A76F155}"/>
                </a:ext>
              </a:extLst>
            </p:cNvPr>
            <p:cNvCxnSpPr>
              <a:cxnSpLocks/>
              <a:endCxn id="44" idx="0"/>
            </p:cNvCxnSpPr>
            <p:nvPr/>
          </p:nvCxnSpPr>
          <p:spPr>
            <a:xfrm>
              <a:off x="7879765" y="4188131"/>
              <a:ext cx="525681" cy="40478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6AFB24D6-703A-5F04-6C2C-1C0ABCF3F480}"/>
                </a:ext>
              </a:extLst>
            </p:cNvPr>
            <p:cNvCxnSpPr>
              <a:cxnSpLocks/>
              <a:endCxn id="46" idx="0"/>
            </p:cNvCxnSpPr>
            <p:nvPr/>
          </p:nvCxnSpPr>
          <p:spPr>
            <a:xfrm>
              <a:off x="4379983" y="4816816"/>
              <a:ext cx="260932" cy="30585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3D7269B-0A58-BC2C-C398-00A7E665A4C6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>
              <a:off x="8502536" y="4834103"/>
              <a:ext cx="231206" cy="288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1BE255E4-5C32-DC2D-EB6C-818ACA398177}"/>
                </a:ext>
              </a:extLst>
            </p:cNvPr>
            <p:cNvCxnSpPr>
              <a:cxnSpLocks/>
            </p:cNvCxnSpPr>
            <p:nvPr/>
          </p:nvCxnSpPr>
          <p:spPr>
            <a:xfrm>
              <a:off x="7206672" y="4846633"/>
              <a:ext cx="260932" cy="30585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382BAF9C-D3A6-F9DA-759A-F176E1249960}"/>
                </a:ext>
              </a:extLst>
            </p:cNvPr>
            <p:cNvCxnSpPr>
              <a:cxnSpLocks/>
              <a:endCxn id="48" idx="0"/>
            </p:cNvCxnSpPr>
            <p:nvPr/>
          </p:nvCxnSpPr>
          <p:spPr>
            <a:xfrm>
              <a:off x="5760776" y="4839575"/>
              <a:ext cx="241568" cy="28309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Box 46">
            <a:extLst>
              <a:ext uri="{FF2B5EF4-FFF2-40B4-BE49-F238E27FC236}">
                <a16:creationId xmlns:a16="http://schemas.microsoft.com/office/drawing/2014/main" id="{AC33B362-2EA9-74C2-8D4A-D0479EB7A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628" y="5706570"/>
            <a:ext cx="7960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 recursive algorithm Rec-LCS(n, n) has a recurrence relation T(n) ≤ 2T(n-1)+O(1), which, in the worst case, gives T(n) = O(2</a:t>
            </a:r>
            <a:r>
              <a:rPr lang="en-US" altLang="zh-CN" sz="1600" baseline="30000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)</a:t>
            </a:r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(compared with O(n</a:t>
            </a:r>
            <a:r>
              <a:rPr lang="en-US" altLang="zh-CN" sz="1600" baseline="30000" dirty="0">
                <a:solidFill>
                  <a:srgbClr val="00B05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600" dirty="0">
                <a:solidFill>
                  <a:srgbClr val="00B050"/>
                </a:solidFill>
                <a:ea typeface="宋体" panose="02010600030101010101" pitchFamily="2" charset="-122"/>
              </a:rPr>
              <a:t>) using DP).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31706B98-DB40-71EA-7043-E11F9D162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227" y="3267411"/>
            <a:ext cx="2555130" cy="19543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u="sng" dirty="0">
                <a:ea typeface="宋体" panose="02010600030101010101" pitchFamily="2" charset="-122"/>
              </a:rPr>
              <a:t>Rec-LCS(</a:t>
            </a:r>
            <a:r>
              <a:rPr lang="en-US" altLang="zh-CN" sz="1100" u="sng" dirty="0" err="1">
                <a:ea typeface="宋体" panose="02010600030101010101" pitchFamily="2" charset="-122"/>
              </a:rPr>
              <a:t>i</a:t>
            </a:r>
            <a:r>
              <a:rPr lang="en-US" altLang="zh-CN" sz="1100" u="sng" dirty="0">
                <a:ea typeface="宋体" panose="02010600030101010101" pitchFamily="2" charset="-122"/>
              </a:rPr>
              <a:t>, j)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solidFill>
                  <a:srgbClr val="00B050"/>
                </a:solidFill>
                <a:ea typeface="宋体" panose="02010600030101010101" pitchFamily="2" charset="-122"/>
              </a:rPr>
              <a:t>\\ compute LCS for X[1..i] and Y[1..j]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1. if (</a:t>
            </a:r>
            <a:r>
              <a:rPr lang="en-US" altLang="zh-CN" sz="1100" dirty="0" err="1">
                <a:ea typeface="宋体" panose="02010600030101010101" pitchFamily="2" charset="-122"/>
              </a:rPr>
              <a:t>i</a:t>
            </a:r>
            <a:r>
              <a:rPr lang="en-US" altLang="zh-CN" sz="1100" dirty="0">
                <a:ea typeface="宋体" panose="02010600030101010101" pitchFamily="2" charset="-122"/>
              </a:rPr>
              <a:t>&lt;=0 or j&lt;=0)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      return(empty sequence);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2. if (X[</a:t>
            </a:r>
            <a:r>
              <a:rPr lang="en-US" altLang="zh-CN" sz="1100" dirty="0" err="1">
                <a:ea typeface="宋体" panose="02010600030101010101" pitchFamily="2" charset="-122"/>
              </a:rPr>
              <a:t>i</a:t>
            </a:r>
            <a:r>
              <a:rPr lang="en-US" altLang="zh-CN" sz="1100" dirty="0">
                <a:ea typeface="宋体" panose="02010600030101010101" pitchFamily="2" charset="-122"/>
              </a:rPr>
              <a:t>] == Y[j])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      return(Rec-LCS(i-1, j-1)</a:t>
            </a:r>
            <a:r>
              <a:rPr lang="en-US" altLang="zh-CN" sz="1100" dirty="0">
                <a:solidFill>
                  <a:srgbClr val="FF0000"/>
                </a:solidFill>
                <a:ea typeface="宋体" panose="02010600030101010101" pitchFamily="2" charset="-122"/>
              </a:rPr>
              <a:t>◦</a:t>
            </a:r>
            <a:r>
              <a:rPr lang="en-US" altLang="zh-CN" sz="1100" dirty="0">
                <a:ea typeface="宋体" panose="02010600030101010101" pitchFamily="2" charset="-122"/>
              </a:rPr>
              <a:t>X[</a:t>
            </a:r>
            <a:r>
              <a:rPr lang="en-US" altLang="zh-CN" sz="1100" dirty="0" err="1">
                <a:ea typeface="宋体" panose="02010600030101010101" pitchFamily="2" charset="-122"/>
              </a:rPr>
              <a:t>i</a:t>
            </a:r>
            <a:r>
              <a:rPr lang="en-US" altLang="zh-CN" sz="1100" dirty="0">
                <a:ea typeface="宋体" panose="02010600030101010101" pitchFamily="2" charset="-122"/>
              </a:rPr>
              <a:t>]);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      S1 = Rec-LCS(i-1,j);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      S2 = Rec-LCS(i,j-1);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      if (|S1| &gt; |S2|) return(S1);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      else return(S2).</a:t>
            </a:r>
          </a:p>
        </p:txBody>
      </p:sp>
    </p:spTree>
    <p:extLst>
      <p:ext uri="{BB962C8B-B14F-4D97-AF65-F5344CB8AC3E}">
        <p14:creationId xmlns:p14="http://schemas.microsoft.com/office/powerpoint/2010/main" val="994666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E5496-70A1-E041-FCB0-5CD5C7DC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1A25FD5B-CE43-1134-BB0B-461BD3B19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 (DP)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33298A25-3865-E4BA-0380-BD873A149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983029"/>
            <a:ext cx="7399802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800" u="sng" dirty="0">
                <a:solidFill>
                  <a:srgbClr val="FF0000"/>
                </a:solidFill>
                <a:ea typeface="宋体" panose="02010600030101010101" pitchFamily="2" charset="-122"/>
              </a:rPr>
              <a:t>Remarks.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92A1FCCF-F1AF-A4B2-EF64-78D6A36F2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580210"/>
            <a:ext cx="796064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is also based on the divide-and-conquer technique.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EB06C438-B45C-19A3-7C05-6926AF86F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943533"/>
            <a:ext cx="785070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If the result of each small instance is used only once, DP will not help. We can use the recursive algorithm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9ECD2D-B533-3519-B96F-B66D454D32EF}"/>
              </a:ext>
            </a:extLst>
          </p:cNvPr>
          <p:cNvSpPr txBox="1"/>
          <p:nvPr/>
        </p:nvSpPr>
        <p:spPr>
          <a:xfrm>
            <a:off x="3817170" y="3971487"/>
            <a:ext cx="1125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M-Sort(A[1..16])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7AE0BC-FC14-34B7-AA10-2F5F27C1AEDD}"/>
              </a:ext>
            </a:extLst>
          </p:cNvPr>
          <p:cNvSpPr txBox="1"/>
          <p:nvPr/>
        </p:nvSpPr>
        <p:spPr>
          <a:xfrm>
            <a:off x="1755484" y="4564495"/>
            <a:ext cx="10550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M-Sort(A[1..8])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9BE0DE-5B82-4ECA-4754-8BE0C8197911}"/>
              </a:ext>
            </a:extLst>
          </p:cNvPr>
          <p:cNvSpPr txBox="1"/>
          <p:nvPr/>
        </p:nvSpPr>
        <p:spPr>
          <a:xfrm>
            <a:off x="5892256" y="4541976"/>
            <a:ext cx="13602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M-Sort(A[9..16])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4BDE65-F0E2-9F60-2642-A7F30A794214}"/>
              </a:ext>
            </a:extLst>
          </p:cNvPr>
          <p:cNvSpPr txBox="1"/>
          <p:nvPr/>
        </p:nvSpPr>
        <p:spPr>
          <a:xfrm>
            <a:off x="692606" y="5218891"/>
            <a:ext cx="10550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M-Sort(A[1..4])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7FF1AF-23A2-9582-67D1-A3730BAB25EC}"/>
              </a:ext>
            </a:extLst>
          </p:cNvPr>
          <p:cNvSpPr txBox="1"/>
          <p:nvPr/>
        </p:nvSpPr>
        <p:spPr>
          <a:xfrm>
            <a:off x="2758449" y="5218891"/>
            <a:ext cx="10550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M-Sort(A[5..8])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9C5B59-D0D5-F3D8-32FA-510C41B3CD59}"/>
              </a:ext>
            </a:extLst>
          </p:cNvPr>
          <p:cNvSpPr txBox="1"/>
          <p:nvPr/>
        </p:nvSpPr>
        <p:spPr>
          <a:xfrm>
            <a:off x="4789421" y="5209162"/>
            <a:ext cx="1125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M-Sort(A[9..12])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39B675-B055-6F3A-6612-4DBC778A5028}"/>
              </a:ext>
            </a:extLst>
          </p:cNvPr>
          <p:cNvSpPr txBox="1"/>
          <p:nvPr/>
        </p:nvSpPr>
        <p:spPr>
          <a:xfrm>
            <a:off x="7029367" y="5209015"/>
            <a:ext cx="11496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MSort</a:t>
            </a:r>
            <a:r>
              <a:rPr lang="en-US" sz="1000" dirty="0"/>
              <a:t>(A[13..16])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C86D94-B5AC-F3B4-4256-74C3E8633FB5}"/>
              </a:ext>
            </a:extLst>
          </p:cNvPr>
          <p:cNvSpPr txBox="1"/>
          <p:nvPr/>
        </p:nvSpPr>
        <p:spPr>
          <a:xfrm>
            <a:off x="127017" y="6002473"/>
            <a:ext cx="10663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M-Sort(A[1..2]}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2E0327-7591-BFE1-A35D-1D59AD250D3F}"/>
              </a:ext>
            </a:extLst>
          </p:cNvPr>
          <p:cNvSpPr txBox="1"/>
          <p:nvPr/>
        </p:nvSpPr>
        <p:spPr>
          <a:xfrm>
            <a:off x="1163596" y="6023645"/>
            <a:ext cx="10663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M-Sort(A[3..4]}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870464-BEA7-DB40-832A-816DB843C16A}"/>
              </a:ext>
            </a:extLst>
          </p:cNvPr>
          <p:cNvSpPr txBox="1"/>
          <p:nvPr/>
        </p:nvSpPr>
        <p:spPr>
          <a:xfrm>
            <a:off x="2184021" y="6035242"/>
            <a:ext cx="10663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M-Sort(A[5..6]}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1F2C19-C255-F03E-85BC-DCBF9734753F}"/>
              </a:ext>
            </a:extLst>
          </p:cNvPr>
          <p:cNvSpPr txBox="1"/>
          <p:nvPr/>
        </p:nvSpPr>
        <p:spPr>
          <a:xfrm>
            <a:off x="4274272" y="6032771"/>
            <a:ext cx="1136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M-Sort(A[9..10]}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97C672-C980-CDE2-59B3-C0A69184462C}"/>
              </a:ext>
            </a:extLst>
          </p:cNvPr>
          <p:cNvSpPr txBox="1"/>
          <p:nvPr/>
        </p:nvSpPr>
        <p:spPr>
          <a:xfrm>
            <a:off x="5327238" y="6035607"/>
            <a:ext cx="1207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M-Sort(A[11..12]}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AC64508-3024-68B3-E8C8-268EBD5F8B86}"/>
              </a:ext>
            </a:extLst>
          </p:cNvPr>
          <p:cNvSpPr txBox="1"/>
          <p:nvPr/>
        </p:nvSpPr>
        <p:spPr>
          <a:xfrm>
            <a:off x="6475981" y="6040216"/>
            <a:ext cx="1207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M-Sort(A[13..14]}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FBCB7C-8A88-A518-AFE0-FB5BC6878D4B}"/>
              </a:ext>
            </a:extLst>
          </p:cNvPr>
          <p:cNvSpPr txBox="1"/>
          <p:nvPr/>
        </p:nvSpPr>
        <p:spPr>
          <a:xfrm>
            <a:off x="7640493" y="6053465"/>
            <a:ext cx="1207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M-Sort(A[15..16]}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A3E438E-8845-E65B-774D-A58245573EAD}"/>
              </a:ext>
            </a:extLst>
          </p:cNvPr>
          <p:cNvCxnSpPr>
            <a:cxnSpLocks/>
          </p:cNvCxnSpPr>
          <p:nvPr/>
        </p:nvCxnSpPr>
        <p:spPr>
          <a:xfrm flipH="1">
            <a:off x="2499360" y="4213487"/>
            <a:ext cx="1574800" cy="2992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924C8A0-32EB-C585-0750-5CB4FE84510A}"/>
              </a:ext>
            </a:extLst>
          </p:cNvPr>
          <p:cNvCxnSpPr>
            <a:cxnSpLocks/>
          </p:cNvCxnSpPr>
          <p:nvPr/>
        </p:nvCxnSpPr>
        <p:spPr>
          <a:xfrm flipH="1">
            <a:off x="5443593" y="4788197"/>
            <a:ext cx="818788" cy="3340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611E850-7A17-075C-06FB-F4975F235A76}"/>
              </a:ext>
            </a:extLst>
          </p:cNvPr>
          <p:cNvCxnSpPr>
            <a:cxnSpLocks/>
          </p:cNvCxnSpPr>
          <p:nvPr/>
        </p:nvCxnSpPr>
        <p:spPr>
          <a:xfrm flipH="1">
            <a:off x="661731" y="5537200"/>
            <a:ext cx="368405" cy="4211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DFAA02B-9B45-85D0-C734-5C474D97E5AB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1220155" y="4788197"/>
            <a:ext cx="879172" cy="4306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4E6731F-E543-F493-21F0-CAD97725E4D5}"/>
              </a:ext>
            </a:extLst>
          </p:cNvPr>
          <p:cNvCxnSpPr>
            <a:cxnSpLocks/>
          </p:cNvCxnSpPr>
          <p:nvPr/>
        </p:nvCxnSpPr>
        <p:spPr>
          <a:xfrm flipH="1">
            <a:off x="4694311" y="5465112"/>
            <a:ext cx="395140" cy="5428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82C8CEC-FD29-799C-6DC5-F8F018C9F0FD}"/>
              </a:ext>
            </a:extLst>
          </p:cNvPr>
          <p:cNvCxnSpPr>
            <a:cxnSpLocks/>
          </p:cNvCxnSpPr>
          <p:nvPr/>
        </p:nvCxnSpPr>
        <p:spPr>
          <a:xfrm flipH="1">
            <a:off x="2642932" y="5506956"/>
            <a:ext cx="376644" cy="4768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619170D-94B7-F098-7344-C5390111992D}"/>
              </a:ext>
            </a:extLst>
          </p:cNvPr>
          <p:cNvCxnSpPr>
            <a:cxnSpLocks/>
            <a:endCxn id="27" idx="0"/>
          </p:cNvCxnSpPr>
          <p:nvPr/>
        </p:nvCxnSpPr>
        <p:spPr>
          <a:xfrm flipH="1">
            <a:off x="7079672" y="5455236"/>
            <a:ext cx="345687" cy="5849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C5EDAEB-62F9-CB42-3818-0B987C193F1D}"/>
              </a:ext>
            </a:extLst>
          </p:cNvPr>
          <p:cNvCxnSpPr>
            <a:cxnSpLocks/>
          </p:cNvCxnSpPr>
          <p:nvPr/>
        </p:nvCxnSpPr>
        <p:spPr>
          <a:xfrm>
            <a:off x="4682441" y="4199064"/>
            <a:ext cx="1702956" cy="3208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6876E1F-45ED-0301-1C34-F558F93BEE79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377800" y="4800840"/>
            <a:ext cx="908198" cy="4180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E176629-BADE-08DE-4BB9-A65E7E871335}"/>
              </a:ext>
            </a:extLst>
          </p:cNvPr>
          <p:cNvCxnSpPr>
            <a:cxnSpLocks/>
          </p:cNvCxnSpPr>
          <p:nvPr/>
        </p:nvCxnSpPr>
        <p:spPr>
          <a:xfrm>
            <a:off x="6630026" y="4771865"/>
            <a:ext cx="868054" cy="3503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6F4EF7E-73D1-1363-A64D-AC804F9BD412}"/>
              </a:ext>
            </a:extLst>
          </p:cNvPr>
          <p:cNvCxnSpPr>
            <a:cxnSpLocks/>
          </p:cNvCxnSpPr>
          <p:nvPr/>
        </p:nvCxnSpPr>
        <p:spPr>
          <a:xfrm>
            <a:off x="1453885" y="5580864"/>
            <a:ext cx="297405" cy="3884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C0EC421-5D0C-B921-600F-70803DF54233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7867416" y="5455236"/>
            <a:ext cx="376768" cy="5982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C2E1061-169C-BC49-96F2-2C525B0ED569}"/>
              </a:ext>
            </a:extLst>
          </p:cNvPr>
          <p:cNvCxnSpPr>
            <a:cxnSpLocks/>
          </p:cNvCxnSpPr>
          <p:nvPr/>
        </p:nvCxnSpPr>
        <p:spPr>
          <a:xfrm>
            <a:off x="5580623" y="5465112"/>
            <a:ext cx="397242" cy="5571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42878E3-0F63-E8C1-FD7F-1018619C3F65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3285998" y="5465112"/>
            <a:ext cx="455513" cy="5434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46">
            <a:extLst>
              <a:ext uri="{FF2B5EF4-FFF2-40B4-BE49-F238E27FC236}">
                <a16:creationId xmlns:a16="http://schemas.microsoft.com/office/drawing/2014/main" id="{0EC09F5B-A2E2-5781-4657-A260FC1D2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12536"/>
            <a:ext cx="785070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becomes effective when the results of some small instances are needed many times.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74953E3-D8B2-2FC0-652F-0E916FDECECD}"/>
              </a:ext>
            </a:extLst>
          </p:cNvPr>
          <p:cNvSpPr txBox="1"/>
          <p:nvPr/>
        </p:nvSpPr>
        <p:spPr>
          <a:xfrm>
            <a:off x="3280387" y="6035242"/>
            <a:ext cx="10663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M-Sort(A[7..8]}</a:t>
            </a:r>
          </a:p>
        </p:txBody>
      </p:sp>
    </p:spTree>
    <p:extLst>
      <p:ext uri="{BB962C8B-B14F-4D97-AF65-F5344CB8AC3E}">
        <p14:creationId xmlns:p14="http://schemas.microsoft.com/office/powerpoint/2010/main" val="376491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5E6A1-C4EE-460F-C88F-0DB798E47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23D0C7AA-6FEB-D6D3-A0F9-72AD45761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 (DP)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1FF31E72-262B-4463-F7A1-B24212DD9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983029"/>
            <a:ext cx="7399802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800" u="sng" dirty="0">
                <a:solidFill>
                  <a:srgbClr val="FF0000"/>
                </a:solidFill>
                <a:ea typeface="宋体" panose="02010600030101010101" pitchFamily="2" charset="-122"/>
              </a:rPr>
              <a:t>Remarks.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92288220-7754-C9ED-C0E9-A50D20383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580210"/>
            <a:ext cx="796064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is also based on the divide-and-conquer technique.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C6A17FA3-9393-579F-A384-50ABE08A1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943533"/>
            <a:ext cx="785070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If the result of each small instance is used only once, DP will not help. We can use the recursive algorithm 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70912998-F69C-21BE-6CAE-ED36962A6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12536"/>
            <a:ext cx="785070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becomes effective when the results of some small instances are needed many times.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091A109C-2134-BF92-E7D5-A477E3555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3774530"/>
            <a:ext cx="785070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Solving a problem using dynamic programming:</a:t>
            </a:r>
          </a:p>
        </p:txBody>
      </p:sp>
    </p:spTree>
    <p:extLst>
      <p:ext uri="{BB962C8B-B14F-4D97-AF65-F5344CB8AC3E}">
        <p14:creationId xmlns:p14="http://schemas.microsoft.com/office/powerpoint/2010/main" val="1714198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8AC85-AA5E-1E6A-CAB8-9BC1F1D44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BD611A1C-70CA-6A9D-27C6-ACA4CBAA7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 (DP)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50D37CF7-02EB-1580-B98D-2CEB7678C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983029"/>
            <a:ext cx="7399802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800" u="sng" dirty="0">
                <a:solidFill>
                  <a:srgbClr val="FF0000"/>
                </a:solidFill>
                <a:ea typeface="宋体" panose="02010600030101010101" pitchFamily="2" charset="-122"/>
              </a:rPr>
              <a:t>Remarks.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5C79F2BC-9452-1030-C416-540100E41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580210"/>
            <a:ext cx="796064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is also based on the divide-and-conquer technique.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FD634E9-7477-0DBB-3B10-5DB783766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943533"/>
            <a:ext cx="785070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If the result of each small instance is used only once, DP will not help. We can use the recursive algorithm 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45B1C8C6-5CF0-E494-A788-3F6FD770D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12536"/>
            <a:ext cx="785070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becomes effective when the results of some small instances are needed many times.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5467FC9D-6537-4BFF-901F-196244897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3774530"/>
            <a:ext cx="785070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Solving a problem using dynamic programming: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C951A633-DE3A-6870-F6C9-FAF0C6ECA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8691" y="4236195"/>
            <a:ext cx="537973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Write a recursion where the solution of a large instance is obtained from that of smaller instances.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B5D0859-008E-3759-0DAA-F3D806367C23}"/>
              </a:ext>
            </a:extLst>
          </p:cNvPr>
          <p:cNvGrpSpPr/>
          <p:nvPr/>
        </p:nvGrpSpPr>
        <p:grpSpPr>
          <a:xfrm>
            <a:off x="1042099" y="5122464"/>
            <a:ext cx="7095866" cy="769441"/>
            <a:chOff x="907535" y="1755086"/>
            <a:chExt cx="6941187" cy="769441"/>
          </a:xfrm>
        </p:grpSpPr>
        <p:sp>
          <p:nvSpPr>
            <p:cNvPr id="9" name="Text Box 46">
              <a:extLst>
                <a:ext uri="{FF2B5EF4-FFF2-40B4-BE49-F238E27FC236}">
                  <a16:creationId xmlns:a16="http://schemas.microsoft.com/office/drawing/2014/main" id="{F062C9F4-73A4-F146-50CE-E18F33DCAB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391" y="1755086"/>
              <a:ext cx="4974848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◦X[n], if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= Y[m];</a:t>
              </a:r>
              <a:endParaRPr lang="en-US" altLang="zh-CN" sz="12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endParaRPr lang="en-US" altLang="zh-CN" sz="800" dirty="0"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Longer(</a:t>
              </a:r>
              <a:r>
                <a:rPr lang="en-US" altLang="zh-CN" sz="1200" dirty="0">
                  <a:solidFill>
                    <a:srgbClr val="FFC000"/>
                  </a:solidFill>
                  <a:ea typeface="宋体" panose="02010600030101010101" pitchFamily="2" charset="-122"/>
                </a:rPr>
                <a:t>LCS(X[1..n-1], Y[1..m]), 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LCS(X[1..n], Y[1..m-1])</a:t>
              </a:r>
              <a:r>
                <a:rPr lang="en-US" altLang="zh-CN" sz="1200" dirty="0">
                  <a:ea typeface="宋体" panose="02010600030101010101" pitchFamily="2" charset="-122"/>
                </a:rPr>
                <a:t>) if</a:t>
              </a:r>
              <a:r>
                <a:rPr lang="en-US" altLang="zh-CN" sz="1200" dirty="0">
                  <a:solidFill>
                    <a:srgbClr val="00B0F0"/>
                  </a:solidFill>
                  <a:ea typeface="宋体" panose="02010600030101010101" pitchFamily="2" charset="-122"/>
                </a:rPr>
                <a:t> 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X[n] </a:t>
              </a:r>
              <a:r>
                <a:rPr lang="en-US" altLang="zh-CN" sz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≠</a:t>
              </a:r>
              <a:r>
                <a:rPr lang="en-US" altLang="zh-CN" sz="1200" dirty="0">
                  <a:solidFill>
                    <a:srgbClr val="FF0000"/>
                  </a:solidFill>
                  <a:ea typeface="宋体" panose="02010600030101010101" pitchFamily="2" charset="-122"/>
                </a:rPr>
                <a:t> Y[m].</a:t>
              </a:r>
              <a:endPara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Text Box 46">
              <a:extLst>
                <a:ext uri="{FF2B5EF4-FFF2-40B4-BE49-F238E27FC236}">
                  <a16:creationId xmlns:a16="http://schemas.microsoft.com/office/drawing/2014/main" id="{8304C8A0-ECF9-F378-E1E6-1F51B89058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535" y="1885671"/>
              <a:ext cx="18622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rgbClr val="00B050"/>
                  </a:solidFill>
                  <a:ea typeface="宋体" panose="02010600030101010101" pitchFamily="2" charset="-122"/>
                </a:rPr>
                <a:t>LCS(X[1..n], Y[1..m]) =</a:t>
              </a:r>
              <a:endParaRPr lang="en-US" altLang="zh-CN" sz="1200" dirty="0">
                <a:solidFill>
                  <a:srgbClr val="92D05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B646F099-6524-7F2B-134B-F8F39CB3A3D7}"/>
                </a:ext>
              </a:extLst>
            </p:cNvPr>
            <p:cNvSpPr/>
            <p:nvPr/>
          </p:nvSpPr>
          <p:spPr>
            <a:xfrm>
              <a:off x="2654889" y="1884510"/>
              <a:ext cx="212778" cy="3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AD49A9-6041-085B-F0AB-C2018CF27565}"/>
                </a:ext>
              </a:extLst>
            </p:cNvPr>
            <p:cNvSpPr/>
            <p:nvPr/>
          </p:nvSpPr>
          <p:spPr>
            <a:xfrm>
              <a:off x="907535" y="1755087"/>
              <a:ext cx="6941187" cy="6112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4593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94E1C-C8B9-48D2-795A-1BC0C21FB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A10A97F2-A55D-907B-BCB6-81AD86063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 (DP)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51EB5B9D-A882-F26C-430C-1A42B802E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983029"/>
            <a:ext cx="7399802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800" u="sng" dirty="0">
                <a:solidFill>
                  <a:srgbClr val="FF0000"/>
                </a:solidFill>
                <a:ea typeface="宋体" panose="02010600030101010101" pitchFamily="2" charset="-122"/>
              </a:rPr>
              <a:t>Remarks.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ED6C5127-DA8D-7F92-6B63-BBAD79717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580210"/>
            <a:ext cx="796064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is also based on the divide-and-conquer technique.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F83768C5-281E-E270-8ABE-F462F2018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943533"/>
            <a:ext cx="785070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If the result of each small instance is used only once, DP will not help. We can use the recursive algorithm 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D476DB47-011B-096E-CBC6-B7A2E1C7A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12536"/>
            <a:ext cx="785070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becomes effective when the results of some small instances are needed many times.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0F99AF4D-8ACC-877F-C367-B5E910D50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3774530"/>
            <a:ext cx="785070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Solving a problem using dynamic programming: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559B183C-0654-9E3C-7C5F-015B75869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8691" y="4236195"/>
            <a:ext cx="5379732" cy="107721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Write a recursion where the solution of a large instance is obtained from that of smaller instances.</a:t>
            </a: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Check if a solution to a small instance is used many times in the recursion. (If not, do not use DP).</a:t>
            </a:r>
          </a:p>
        </p:txBody>
      </p:sp>
    </p:spTree>
    <p:extLst>
      <p:ext uri="{BB962C8B-B14F-4D97-AF65-F5344CB8AC3E}">
        <p14:creationId xmlns:p14="http://schemas.microsoft.com/office/powerpoint/2010/main" val="557380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C98AB-5AF9-F5CC-3611-D310F0253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18133B24-7494-9C93-43C6-08D0F49A6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Dynamic Programming (DP)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A0783474-6894-145B-B5AC-8A59A4617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983029"/>
            <a:ext cx="7399802" cy="52322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800" u="sng" dirty="0">
                <a:solidFill>
                  <a:srgbClr val="FF0000"/>
                </a:solidFill>
                <a:ea typeface="宋体" panose="02010600030101010101" pitchFamily="2" charset="-122"/>
              </a:rPr>
              <a:t>Remarks.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2" name="Text Box 46">
            <a:extLst>
              <a:ext uri="{FF2B5EF4-FFF2-40B4-BE49-F238E27FC236}">
                <a16:creationId xmlns:a16="http://schemas.microsoft.com/office/drawing/2014/main" id="{8142F1BE-28CE-446F-D2EA-A2E4009FE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1580210"/>
            <a:ext cx="796064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is also based on the divide-and-conquer technique.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3F0E645F-E78F-0C30-8133-CA68DDE88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943533"/>
            <a:ext cx="785070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If the result of each small instance is used only once, DP will not help. We can use the recursive algorithm 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A9EDE77C-91CA-A75B-5C19-09BD15DFC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12536"/>
            <a:ext cx="7850709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DP becomes effective when the results of some small instances are needed many times. </a:t>
            </a:r>
          </a:p>
        </p:txBody>
      </p:sp>
      <p:sp>
        <p:nvSpPr>
          <p:cNvPr id="4" name="Text Box 46">
            <a:extLst>
              <a:ext uri="{FF2B5EF4-FFF2-40B4-BE49-F238E27FC236}">
                <a16:creationId xmlns:a16="http://schemas.microsoft.com/office/drawing/2014/main" id="{117ABDF9-D77B-FB81-F72B-142A4F96B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9" y="3774530"/>
            <a:ext cx="7850709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400" dirty="0">
                <a:ea typeface="宋体" panose="02010600030101010101" pitchFamily="2" charset="-122"/>
              </a:rPr>
              <a:t>Solving a problem using dynamic programming:</a:t>
            </a:r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6CC286A6-21E2-84B8-6FE6-C4B4181BA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8691" y="4236195"/>
            <a:ext cx="5379732" cy="206210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Write a recursion where the solution of a large instance is obtained from that of smaller instances.</a:t>
            </a: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Check if a solution to a small instance is used many times in the recursion. (If not, do not use DP).</a:t>
            </a: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zh-CN" sz="1600" dirty="0">
                <a:ea typeface="宋体" panose="02010600030101010101" pitchFamily="2" charset="-122"/>
              </a:rPr>
              <a:t>Start from the smallest instances and compute and save their solutions, then compute the solutions for larger instances based on the recursion using the saved solutions to smaller instances.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31F804DC-923A-F671-E5A8-8FB79CCC8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81" y="4357773"/>
            <a:ext cx="2401346" cy="224676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000" u="sng" dirty="0" err="1">
                <a:ea typeface="宋体" panose="02010600030101010101" pitchFamily="2" charset="-122"/>
              </a:rPr>
              <a:t>Dyn</a:t>
            </a:r>
            <a:r>
              <a:rPr lang="en-US" altLang="zh-CN" sz="1000" u="sng" dirty="0">
                <a:ea typeface="宋体" panose="02010600030101010101" pitchFamily="2" charset="-122"/>
              </a:rPr>
              <a:t>-LCS(X[1..n], Y[1..m])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B050"/>
                </a:solidFill>
                <a:ea typeface="宋体" panose="02010600030101010101" pitchFamily="2" charset="-122"/>
              </a:rPr>
              <a:t>\\ array C[0..n,0..m] records the length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solidFill>
                  <a:srgbClr val="00B050"/>
                </a:solidFill>
                <a:ea typeface="宋体" panose="02010600030101010101" pitchFamily="2" charset="-122"/>
              </a:rPr>
              <a:t>\\ of LCS(X[1..i],Y[1..j]) for all </a:t>
            </a:r>
            <a:r>
              <a:rPr lang="en-US" altLang="zh-CN" sz="1000" dirty="0" err="1">
                <a:solidFill>
                  <a:srgbClr val="00B050"/>
                </a:solidFill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solidFill>
                  <a:srgbClr val="00B050"/>
                </a:solidFill>
                <a:ea typeface="宋体" panose="02010600030101010101" pitchFamily="2" charset="-122"/>
              </a:rPr>
              <a:t>, j.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1. for (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=0;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&lt;=n;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C[i,0]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2. for (j=0; j&lt;=m; </a:t>
            </a:r>
            <a:r>
              <a:rPr lang="en-US" altLang="zh-CN" sz="1000" dirty="0" err="1">
                <a:ea typeface="宋体" panose="02010600030101010101" pitchFamily="2" charset="-122"/>
              </a:rPr>
              <a:t>j++</a:t>
            </a:r>
            <a:r>
              <a:rPr lang="en-US" altLang="zh-CN" sz="10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C[0,j] = 0;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3. for (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=1;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&lt;=n; 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++)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for (j=1; j&lt;=m; </a:t>
            </a:r>
            <a:r>
              <a:rPr lang="en-US" altLang="zh-CN" sz="1000" dirty="0" err="1">
                <a:ea typeface="宋体" panose="02010600030101010101" pitchFamily="2" charset="-122"/>
              </a:rPr>
              <a:t>j++</a:t>
            </a:r>
            <a:r>
              <a:rPr lang="en-US" altLang="zh-CN" sz="10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if (X[</a:t>
            </a:r>
            <a:r>
              <a:rPr lang="en-US" altLang="zh-CN" sz="1000" dirty="0" err="1">
                <a:ea typeface="宋体" panose="02010600030101010101" pitchFamily="2" charset="-122"/>
              </a:rPr>
              <a:t>i</a:t>
            </a:r>
            <a:r>
              <a:rPr lang="en-US" altLang="zh-CN" sz="1000" dirty="0">
                <a:ea typeface="宋体" panose="02010600030101010101" pitchFamily="2" charset="-122"/>
              </a:rPr>
              <a:t>]==Y[j])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C[</a:t>
            </a:r>
            <a:r>
              <a:rPr lang="en-US" altLang="zh-CN" sz="1000" dirty="0" err="1">
                <a:ea typeface="宋体" panose="02010600030101010101" pitchFamily="2" charset="-122"/>
              </a:rPr>
              <a:t>i,j</a:t>
            </a:r>
            <a:r>
              <a:rPr lang="en-US" altLang="zh-CN" sz="1000" dirty="0">
                <a:ea typeface="宋体" panose="02010600030101010101" pitchFamily="2" charset="-122"/>
              </a:rPr>
              <a:t>] = C[i-1,j-1]+1;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else if (C[i-1,j] &gt; C[i,j-1])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          C[</a:t>
            </a:r>
            <a:r>
              <a:rPr lang="en-US" altLang="zh-CN" sz="1000" dirty="0" err="1">
                <a:ea typeface="宋体" panose="02010600030101010101" pitchFamily="2" charset="-122"/>
              </a:rPr>
              <a:t>i,j</a:t>
            </a:r>
            <a:r>
              <a:rPr lang="en-US" altLang="zh-CN" sz="1000" dirty="0">
                <a:ea typeface="宋体" panose="02010600030101010101" pitchFamily="2" charset="-122"/>
              </a:rPr>
              <a:t>] = C[i-1,j];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000" dirty="0">
                <a:ea typeface="宋体" panose="02010600030101010101" pitchFamily="2" charset="-122"/>
              </a:rPr>
              <a:t>              else C[</a:t>
            </a:r>
            <a:r>
              <a:rPr lang="en-US" altLang="zh-CN" sz="1000" dirty="0" err="1">
                <a:ea typeface="宋体" panose="02010600030101010101" pitchFamily="2" charset="-122"/>
              </a:rPr>
              <a:t>i,j</a:t>
            </a:r>
            <a:r>
              <a:rPr lang="en-US" altLang="zh-CN" sz="1000" dirty="0">
                <a:ea typeface="宋体" panose="02010600030101010101" pitchFamily="2" charset="-122"/>
              </a:rPr>
              <a:t>] = C[i,j-1].`</a:t>
            </a:r>
          </a:p>
        </p:txBody>
      </p:sp>
    </p:spTree>
    <p:extLst>
      <p:ext uri="{BB962C8B-B14F-4D97-AF65-F5344CB8AC3E}">
        <p14:creationId xmlns:p14="http://schemas.microsoft.com/office/powerpoint/2010/main" val="2241980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26F03-51B9-B4E9-1440-9A797DA8A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68763F93-9D03-68DA-934C-289F0D560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Graph Algorithms</a:t>
            </a:r>
          </a:p>
        </p:txBody>
      </p:sp>
    </p:spTree>
    <p:extLst>
      <p:ext uri="{BB962C8B-B14F-4D97-AF65-F5344CB8AC3E}">
        <p14:creationId xmlns:p14="http://schemas.microsoft.com/office/powerpoint/2010/main" val="1822320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797677" y="1052457"/>
            <a:ext cx="75486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Graphs are everywhere</a:t>
            </a:r>
          </a:p>
        </p:txBody>
      </p:sp>
      <p:pic>
        <p:nvPicPr>
          <p:cNvPr id="1026" name="Picture 2" descr="Color Your World: More with Maps, Graphs, and Polygons » Loren on the Art  of MATLAB - MATLAB &amp; Simulink">
            <a:extLst>
              <a:ext uri="{FF2B5EF4-FFF2-40B4-BE49-F238E27FC236}">
                <a16:creationId xmlns:a16="http://schemas.microsoft.com/office/drawing/2014/main" id="{D1C8B9C5-3987-49C4-9866-C9EC922BA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91" y="1665363"/>
            <a:ext cx="4211943" cy="238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n Graph Neural Networks Solve Real-World Problems? | Hacker Noon">
            <a:extLst>
              <a:ext uri="{FF2B5EF4-FFF2-40B4-BE49-F238E27FC236}">
                <a16:creationId xmlns:a16="http://schemas.microsoft.com/office/drawing/2014/main" id="{79153F18-7437-4368-AF18-057DDA1FB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392" y="1728084"/>
            <a:ext cx="2266866" cy="168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8F33F2-1C37-4D51-8ACB-407E8C1771E2}"/>
              </a:ext>
            </a:extLst>
          </p:cNvPr>
          <p:cNvSpPr txBox="1"/>
          <p:nvPr/>
        </p:nvSpPr>
        <p:spPr>
          <a:xfrm>
            <a:off x="6025263" y="3462123"/>
            <a:ext cx="171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neural network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AB393-59CE-4942-9F8B-FAE9D3372582}"/>
              </a:ext>
            </a:extLst>
          </p:cNvPr>
          <p:cNvSpPr/>
          <p:nvPr/>
        </p:nvSpPr>
        <p:spPr>
          <a:xfrm>
            <a:off x="554122" y="1554275"/>
            <a:ext cx="487110" cy="29169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AA35FD-DBA3-4CC2-AC53-D012E378AF3C}"/>
              </a:ext>
            </a:extLst>
          </p:cNvPr>
          <p:cNvSpPr txBox="1"/>
          <p:nvPr/>
        </p:nvSpPr>
        <p:spPr>
          <a:xfrm>
            <a:off x="448653" y="3505295"/>
            <a:ext cx="47235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map</a:t>
            </a:r>
          </a:p>
        </p:txBody>
      </p:sp>
      <p:pic>
        <p:nvPicPr>
          <p:cNvPr id="1034" name="Picture 10" descr="What We Need in a Next-Gen Social Network">
            <a:extLst>
              <a:ext uri="{FF2B5EF4-FFF2-40B4-BE49-F238E27FC236}">
                <a16:creationId xmlns:a16="http://schemas.microsoft.com/office/drawing/2014/main" id="{9047DAF0-0FFD-4F5A-88B1-11BFB6885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283" y="4154489"/>
            <a:ext cx="2924158" cy="164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E790D4-A227-4BB0-BA35-EFBF26728C66}"/>
              </a:ext>
            </a:extLst>
          </p:cNvPr>
          <p:cNvSpPr txBox="1"/>
          <p:nvPr/>
        </p:nvSpPr>
        <p:spPr>
          <a:xfrm>
            <a:off x="2014265" y="5841913"/>
            <a:ext cx="16401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800" dirty="0"/>
              <a:t>social network</a:t>
            </a:r>
          </a:p>
        </p:txBody>
      </p:sp>
      <p:pic>
        <p:nvPicPr>
          <p:cNvPr id="1036" name="Picture 12" descr="Transportation network - Stock Photo [43985684] - PIXTA">
            <a:extLst>
              <a:ext uri="{FF2B5EF4-FFF2-40B4-BE49-F238E27FC236}">
                <a16:creationId xmlns:a16="http://schemas.microsoft.com/office/drawing/2014/main" id="{2B58DC2C-01BC-4840-AF36-BB7ECE0F9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11" y="4159733"/>
            <a:ext cx="2874028" cy="168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60A52A0-9E47-4161-A691-85A8E03FC025}"/>
              </a:ext>
            </a:extLst>
          </p:cNvPr>
          <p:cNvSpPr txBox="1"/>
          <p:nvPr/>
        </p:nvSpPr>
        <p:spPr>
          <a:xfrm>
            <a:off x="5562501" y="5841913"/>
            <a:ext cx="250664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800" dirty="0"/>
              <a:t>transportation network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65BB3349-31D2-A6EA-D3C9-C1A435456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Graph Algorithms</a:t>
            </a:r>
          </a:p>
        </p:txBody>
      </p:sp>
    </p:spTree>
    <p:extLst>
      <p:ext uri="{BB962C8B-B14F-4D97-AF65-F5344CB8AC3E}">
        <p14:creationId xmlns:p14="http://schemas.microsoft.com/office/powerpoint/2010/main" val="892734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>
            <a:extLst>
              <a:ext uri="{FF2B5EF4-FFF2-40B4-BE49-F238E27FC236}">
                <a16:creationId xmlns:a16="http://schemas.microsoft.com/office/drawing/2014/main" id="{17EF9208-3F1B-4F4E-A8F2-EF04217C2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455" y="3986615"/>
            <a:ext cx="5231108" cy="2727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Definitions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677" y="982520"/>
            <a:ext cx="7548646" cy="150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kern="0" dirty="0"/>
              <a:t>An </a:t>
            </a:r>
            <a:r>
              <a:rPr lang="en-US" altLang="en-US" sz="2400" kern="0" dirty="0">
                <a:solidFill>
                  <a:srgbClr val="FF0000"/>
                </a:solidFill>
              </a:rPr>
              <a:t>undirected graph </a:t>
            </a:r>
            <a:r>
              <a:rPr lang="en-US" altLang="en-US" sz="2400" kern="0" dirty="0"/>
              <a:t>G is a pair (V,E), where V is a finite set of points called </a:t>
            </a:r>
            <a:r>
              <a:rPr lang="en-US" altLang="en-US" sz="2400" kern="0" dirty="0">
                <a:solidFill>
                  <a:srgbClr val="FF0000"/>
                </a:solidFill>
              </a:rPr>
              <a:t>vertices</a:t>
            </a:r>
            <a:r>
              <a:rPr lang="en-US" altLang="en-US" sz="2400" kern="0" dirty="0"/>
              <a:t> and E is a finite set of </a:t>
            </a:r>
            <a:r>
              <a:rPr lang="en-US" altLang="en-US" sz="2400" kern="0" dirty="0">
                <a:solidFill>
                  <a:srgbClr val="FF0000"/>
                </a:solidFill>
              </a:rPr>
              <a:t>edges</a:t>
            </a:r>
            <a:r>
              <a:rPr lang="en-US" altLang="en-US" sz="2400" kern="0" dirty="0"/>
              <a:t>. Each edge e in E is an unordered pair [u, v] of vertices.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BD7651-A3A0-4055-BA24-D6C3871E7EB5}"/>
              </a:ext>
            </a:extLst>
          </p:cNvPr>
          <p:cNvSpPr txBox="1"/>
          <p:nvPr/>
        </p:nvSpPr>
        <p:spPr>
          <a:xfrm>
            <a:off x="5353058" y="6131384"/>
            <a:ext cx="133004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directed graph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E34B8F-5B17-4E6E-9053-896FE839EDB3}"/>
              </a:ext>
            </a:extLst>
          </p:cNvPr>
          <p:cNvSpPr/>
          <p:nvPr/>
        </p:nvSpPr>
        <p:spPr>
          <a:xfrm>
            <a:off x="4905576" y="3958486"/>
            <a:ext cx="2247254" cy="2644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551A38-8652-4FC9-8AC5-0EC33C691F32}"/>
              </a:ext>
            </a:extLst>
          </p:cNvPr>
          <p:cNvSpPr txBox="1"/>
          <p:nvPr/>
        </p:nvSpPr>
        <p:spPr>
          <a:xfrm>
            <a:off x="2534509" y="6165569"/>
            <a:ext cx="154644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undirected graph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42399A9-500F-4933-A458-753821E18E29}"/>
              </a:ext>
            </a:extLst>
          </p:cNvPr>
          <p:cNvSpPr/>
          <p:nvPr/>
        </p:nvSpPr>
        <p:spPr>
          <a:xfrm>
            <a:off x="3145363" y="4061389"/>
            <a:ext cx="145278" cy="149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304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Definitions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677" y="982520"/>
            <a:ext cx="7548646" cy="150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kern="0" dirty="0"/>
              <a:t>An </a:t>
            </a:r>
            <a:r>
              <a:rPr lang="en-US" altLang="en-US" sz="2400" kern="0" dirty="0">
                <a:solidFill>
                  <a:srgbClr val="FF0000"/>
                </a:solidFill>
              </a:rPr>
              <a:t>undirected graph </a:t>
            </a:r>
            <a:r>
              <a:rPr lang="en-US" altLang="en-US" sz="2400" kern="0" dirty="0"/>
              <a:t>G is a pair (V,E), where V is a finite set of points called </a:t>
            </a:r>
            <a:r>
              <a:rPr lang="en-US" altLang="en-US" sz="2400" kern="0" dirty="0">
                <a:solidFill>
                  <a:srgbClr val="FF0000"/>
                </a:solidFill>
              </a:rPr>
              <a:t>vertices</a:t>
            </a:r>
            <a:r>
              <a:rPr lang="en-US" altLang="en-US" sz="2400" kern="0" dirty="0"/>
              <a:t> and E is a finite set of </a:t>
            </a:r>
            <a:r>
              <a:rPr lang="en-US" altLang="en-US" sz="2400" kern="0" dirty="0">
                <a:solidFill>
                  <a:srgbClr val="FF0000"/>
                </a:solidFill>
              </a:rPr>
              <a:t>edges</a:t>
            </a:r>
            <a:r>
              <a:rPr lang="en-US" altLang="en-US" sz="2400" kern="0" dirty="0"/>
              <a:t>. Each edge e in E is an unordered pair [u, v] of vertices. 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B48D7E14-7747-4CF7-B2E8-F4D364B2A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455" y="3986615"/>
            <a:ext cx="5231108" cy="2727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0D283762-70B4-456B-903F-829EF66C3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677" y="2553251"/>
            <a:ext cx="7548646" cy="117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kern="0" dirty="0"/>
              <a:t>In a </a:t>
            </a:r>
            <a:r>
              <a:rPr lang="en-US" altLang="en-US" sz="2400" kern="0" dirty="0">
                <a:solidFill>
                  <a:srgbClr val="FF0000"/>
                </a:solidFill>
              </a:rPr>
              <a:t>directed graph</a:t>
            </a:r>
            <a:r>
              <a:rPr lang="en-US" altLang="en-US" sz="2400" kern="0" dirty="0"/>
              <a:t>, an edge (or </a:t>
            </a:r>
            <a:r>
              <a:rPr lang="en-US" altLang="en-US" sz="2400" kern="0" dirty="0">
                <a:solidFill>
                  <a:srgbClr val="FF0000"/>
                </a:solidFill>
              </a:rPr>
              <a:t>arc</a:t>
            </a:r>
            <a:r>
              <a:rPr lang="en-US" altLang="en-US" sz="2400" kern="0" dirty="0"/>
              <a:t>) e is an ordered pair [u, v] of vertices, where v is the </a:t>
            </a:r>
            <a:r>
              <a:rPr lang="en-US" altLang="en-US" sz="2400" kern="0" dirty="0">
                <a:solidFill>
                  <a:srgbClr val="FF0000"/>
                </a:solidFill>
              </a:rPr>
              <a:t>head</a:t>
            </a:r>
            <a:r>
              <a:rPr lang="en-US" altLang="en-US" sz="2400" kern="0" dirty="0"/>
              <a:t> and u is the </a:t>
            </a:r>
            <a:r>
              <a:rPr lang="en-US" altLang="en-US" sz="2400" kern="0" dirty="0">
                <a:solidFill>
                  <a:srgbClr val="FF0000"/>
                </a:solidFill>
              </a:rPr>
              <a:t>tail</a:t>
            </a:r>
            <a:r>
              <a:rPr lang="en-US" altLang="en-US" sz="2400" kern="0" dirty="0"/>
              <a:t> of the edge.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0355B9-675D-4271-B864-7626ABEB5C46}"/>
              </a:ext>
            </a:extLst>
          </p:cNvPr>
          <p:cNvSpPr txBox="1"/>
          <p:nvPr/>
        </p:nvSpPr>
        <p:spPr>
          <a:xfrm>
            <a:off x="2534509" y="6165569"/>
            <a:ext cx="154644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undirected graph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BD7651-A3A0-4055-BA24-D6C3871E7EB5}"/>
              </a:ext>
            </a:extLst>
          </p:cNvPr>
          <p:cNvSpPr txBox="1"/>
          <p:nvPr/>
        </p:nvSpPr>
        <p:spPr>
          <a:xfrm>
            <a:off x="5353058" y="6157022"/>
            <a:ext cx="133004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directed graph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0AC5C8-62C1-4506-88E0-EB051A99DB7F}"/>
              </a:ext>
            </a:extLst>
          </p:cNvPr>
          <p:cNvSpPr/>
          <p:nvPr/>
        </p:nvSpPr>
        <p:spPr>
          <a:xfrm>
            <a:off x="3145363" y="4061389"/>
            <a:ext cx="145278" cy="149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441FE3-A26F-4375-8DCB-4C5E0D4B099C}"/>
              </a:ext>
            </a:extLst>
          </p:cNvPr>
          <p:cNvSpPr/>
          <p:nvPr/>
        </p:nvSpPr>
        <p:spPr>
          <a:xfrm>
            <a:off x="6610463" y="4760720"/>
            <a:ext cx="145278" cy="149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59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Definitions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015846"/>
            <a:ext cx="7548646" cy="229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kern="0" dirty="0"/>
              <a:t>A </a:t>
            </a:r>
            <a:r>
              <a:rPr lang="en-US" altLang="en-US" sz="2400" kern="0" dirty="0">
                <a:solidFill>
                  <a:srgbClr val="FF0000"/>
                </a:solidFill>
              </a:rPr>
              <a:t>path</a:t>
            </a:r>
            <a:r>
              <a:rPr lang="en-US" altLang="en-US" sz="2400" kern="0" dirty="0"/>
              <a:t> P(v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) from a vertex 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 to a vertex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 is a sequence {v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v</a:t>
            </a:r>
            <a:r>
              <a:rPr lang="en-US" altLang="en-US" sz="2400" kern="0" baseline="-25000" dirty="0"/>
              <a:t>1</a:t>
            </a:r>
            <a:r>
              <a:rPr lang="en-US" altLang="en-US" sz="2400" kern="0" dirty="0"/>
              <a:t>, v</a:t>
            </a:r>
            <a:r>
              <a:rPr lang="en-US" altLang="en-US" sz="2400" kern="0" baseline="-25000" dirty="0"/>
              <a:t>2</a:t>
            </a:r>
            <a:r>
              <a:rPr lang="en-US" altLang="en-US" sz="2400" kern="0" dirty="0"/>
              <a:t>, …,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} of vertices, where [v</a:t>
            </a:r>
            <a:r>
              <a:rPr lang="en-US" altLang="en-US" sz="2400" kern="0" baseline="-25000" dirty="0"/>
              <a:t>i-1</a:t>
            </a:r>
            <a:r>
              <a:rPr lang="en-US" altLang="en-US" sz="2400" kern="0" dirty="0"/>
              <a:t>, v</a:t>
            </a:r>
            <a:r>
              <a:rPr lang="en-US" altLang="en-US" sz="2400" kern="0" baseline="-25000" dirty="0"/>
              <a:t>i</a:t>
            </a:r>
            <a:r>
              <a:rPr lang="en-US" altLang="en-US" sz="2400" kern="0" dirty="0"/>
              <a:t>] </a:t>
            </a:r>
            <a:r>
              <a:rPr lang="en-US" altLang="en-US" sz="2400" kern="0" dirty="0">
                <a:ea typeface="Arial Unicode MS" pitchFamily="34" charset="-128"/>
              </a:rPr>
              <a:t>are edges in G </a:t>
            </a:r>
            <a:r>
              <a:rPr lang="en-US" altLang="en-US" sz="2400" kern="0" dirty="0"/>
              <a:t>for </a:t>
            </a:r>
            <a:r>
              <a:rPr lang="en-US" altLang="en-US" sz="2400" kern="0" dirty="0" err="1"/>
              <a:t>i</a:t>
            </a:r>
            <a:r>
              <a:rPr lang="en-US" altLang="en-US" sz="2400" kern="0" dirty="0"/>
              <a:t> = 1, 2,…, k. The path P(v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) is a </a:t>
            </a:r>
            <a:r>
              <a:rPr lang="en-US" altLang="en-US" sz="2400" kern="0" dirty="0">
                <a:solidFill>
                  <a:srgbClr val="FF0000"/>
                </a:solidFill>
              </a:rPr>
              <a:t>cycle</a:t>
            </a:r>
            <a:r>
              <a:rPr lang="en-US" altLang="en-US" sz="2400" kern="0" dirty="0"/>
              <a:t> if 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 =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. The path P(v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) is </a:t>
            </a:r>
            <a:r>
              <a:rPr lang="en-US" altLang="en-US" sz="2400" kern="0" dirty="0">
                <a:solidFill>
                  <a:srgbClr val="FF0000"/>
                </a:solidFill>
              </a:rPr>
              <a:t>simple</a:t>
            </a:r>
            <a:r>
              <a:rPr lang="en-US" altLang="en-US" sz="2400" kern="0" dirty="0"/>
              <a:t> if all vertices are distinct. The </a:t>
            </a:r>
            <a:r>
              <a:rPr lang="en-US" altLang="en-US" sz="2400" kern="0" dirty="0">
                <a:solidFill>
                  <a:srgbClr val="FF0000"/>
                </a:solidFill>
              </a:rPr>
              <a:t>length</a:t>
            </a:r>
            <a:r>
              <a:rPr lang="en-US" altLang="en-US" sz="2400" kern="0" dirty="0"/>
              <a:t> of a path is defined as the number of edges in the path.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1381001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Definitions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015846"/>
            <a:ext cx="7548646" cy="229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kern="0" dirty="0"/>
              <a:t>A </a:t>
            </a:r>
            <a:r>
              <a:rPr lang="en-US" altLang="en-US" sz="2400" kern="0" dirty="0">
                <a:solidFill>
                  <a:srgbClr val="FF0000"/>
                </a:solidFill>
              </a:rPr>
              <a:t>path</a:t>
            </a:r>
            <a:r>
              <a:rPr lang="en-US" altLang="en-US" sz="2400" kern="0" dirty="0"/>
              <a:t> P(v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) from a vertex 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 to a vertex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 is a sequence {v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v</a:t>
            </a:r>
            <a:r>
              <a:rPr lang="en-US" altLang="en-US" sz="2400" kern="0" baseline="-25000" dirty="0"/>
              <a:t>1</a:t>
            </a:r>
            <a:r>
              <a:rPr lang="en-US" altLang="en-US" sz="2400" kern="0" dirty="0"/>
              <a:t>, v</a:t>
            </a:r>
            <a:r>
              <a:rPr lang="en-US" altLang="en-US" sz="2400" kern="0" baseline="-25000" dirty="0"/>
              <a:t>2</a:t>
            </a:r>
            <a:r>
              <a:rPr lang="en-US" altLang="en-US" sz="2400" kern="0" dirty="0"/>
              <a:t>, …,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} of vertices, where [v</a:t>
            </a:r>
            <a:r>
              <a:rPr lang="en-US" altLang="en-US" sz="2400" kern="0" baseline="-25000" dirty="0"/>
              <a:t>i-1</a:t>
            </a:r>
            <a:r>
              <a:rPr lang="en-US" altLang="en-US" sz="2400" kern="0" dirty="0"/>
              <a:t>, v</a:t>
            </a:r>
            <a:r>
              <a:rPr lang="en-US" altLang="en-US" sz="2400" kern="0" baseline="-25000" dirty="0"/>
              <a:t>i</a:t>
            </a:r>
            <a:r>
              <a:rPr lang="en-US" altLang="en-US" sz="2400" kern="0" dirty="0"/>
              <a:t>] </a:t>
            </a:r>
            <a:r>
              <a:rPr lang="en-US" altLang="en-US" sz="2400" kern="0" dirty="0">
                <a:ea typeface="Arial Unicode MS" pitchFamily="34" charset="-128"/>
              </a:rPr>
              <a:t>are edges in G </a:t>
            </a:r>
            <a:r>
              <a:rPr lang="en-US" altLang="en-US" sz="2400" kern="0" dirty="0"/>
              <a:t>for </a:t>
            </a:r>
            <a:r>
              <a:rPr lang="en-US" altLang="en-US" sz="2400" kern="0" dirty="0" err="1"/>
              <a:t>i</a:t>
            </a:r>
            <a:r>
              <a:rPr lang="en-US" altLang="en-US" sz="2400" kern="0" dirty="0"/>
              <a:t> = 1, 2,…, k. The path P(v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) is a </a:t>
            </a:r>
            <a:r>
              <a:rPr lang="en-US" altLang="en-US" sz="2400" kern="0" dirty="0">
                <a:solidFill>
                  <a:srgbClr val="FF0000"/>
                </a:solidFill>
              </a:rPr>
              <a:t>cycle</a:t>
            </a:r>
            <a:r>
              <a:rPr lang="en-US" altLang="en-US" sz="2400" kern="0" dirty="0"/>
              <a:t> if 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 =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. The path P(v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) is </a:t>
            </a:r>
            <a:r>
              <a:rPr lang="en-US" altLang="en-US" sz="2400" kern="0" dirty="0">
                <a:solidFill>
                  <a:srgbClr val="FF0000"/>
                </a:solidFill>
              </a:rPr>
              <a:t>simple</a:t>
            </a:r>
            <a:r>
              <a:rPr lang="en-US" altLang="en-US" sz="2400" kern="0" dirty="0"/>
              <a:t> if all vertices are distinct. The </a:t>
            </a:r>
            <a:r>
              <a:rPr lang="en-US" altLang="en-US" sz="2400" kern="0" dirty="0">
                <a:solidFill>
                  <a:srgbClr val="FF0000"/>
                </a:solidFill>
              </a:rPr>
              <a:t>length</a:t>
            </a:r>
            <a:r>
              <a:rPr lang="en-US" altLang="en-US" sz="2400" kern="0" dirty="0"/>
              <a:t> of a path is defined as the number of edges in the path.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 kern="0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07DFF97-CAD9-47AC-95EF-CE28FA895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306209"/>
            <a:ext cx="7548646" cy="75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An undirected graph is </a:t>
            </a:r>
            <a:r>
              <a:rPr lang="en-US" altLang="en-US" sz="2400" dirty="0">
                <a:solidFill>
                  <a:srgbClr val="FF0000"/>
                </a:solidFill>
              </a:rPr>
              <a:t>connected</a:t>
            </a:r>
            <a:r>
              <a:rPr lang="en-US" altLang="en-US" sz="2400" dirty="0"/>
              <a:t> if every pair of vertices is connected by a path. </a:t>
            </a:r>
          </a:p>
        </p:txBody>
      </p:sp>
    </p:spTree>
    <p:extLst>
      <p:ext uri="{BB962C8B-B14F-4D97-AF65-F5344CB8AC3E}">
        <p14:creationId xmlns:p14="http://schemas.microsoft.com/office/powerpoint/2010/main" val="2441608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Definitions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015846"/>
            <a:ext cx="7548646" cy="229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kern="0" dirty="0"/>
              <a:t>A </a:t>
            </a:r>
            <a:r>
              <a:rPr lang="en-US" altLang="en-US" sz="2400" kern="0" dirty="0">
                <a:solidFill>
                  <a:srgbClr val="FF0000"/>
                </a:solidFill>
              </a:rPr>
              <a:t>path</a:t>
            </a:r>
            <a:r>
              <a:rPr lang="en-US" altLang="en-US" sz="2400" kern="0" dirty="0"/>
              <a:t> P(v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) from a vertex 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 to a vertex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 is a sequence {v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v</a:t>
            </a:r>
            <a:r>
              <a:rPr lang="en-US" altLang="en-US" sz="2400" kern="0" baseline="-25000" dirty="0"/>
              <a:t>1</a:t>
            </a:r>
            <a:r>
              <a:rPr lang="en-US" altLang="en-US" sz="2400" kern="0" dirty="0"/>
              <a:t>, v</a:t>
            </a:r>
            <a:r>
              <a:rPr lang="en-US" altLang="en-US" sz="2400" kern="0" baseline="-25000" dirty="0"/>
              <a:t>2</a:t>
            </a:r>
            <a:r>
              <a:rPr lang="en-US" altLang="en-US" sz="2400" kern="0" dirty="0"/>
              <a:t>, …,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} of vertices, where [v</a:t>
            </a:r>
            <a:r>
              <a:rPr lang="en-US" altLang="en-US" sz="2400" kern="0" baseline="-25000" dirty="0"/>
              <a:t>i-1</a:t>
            </a:r>
            <a:r>
              <a:rPr lang="en-US" altLang="en-US" sz="2400" kern="0" dirty="0"/>
              <a:t>, v</a:t>
            </a:r>
            <a:r>
              <a:rPr lang="en-US" altLang="en-US" sz="2400" kern="0" baseline="-25000" dirty="0"/>
              <a:t>i</a:t>
            </a:r>
            <a:r>
              <a:rPr lang="en-US" altLang="en-US" sz="2400" kern="0" dirty="0"/>
              <a:t>] </a:t>
            </a:r>
            <a:r>
              <a:rPr lang="en-US" altLang="en-US" sz="2400" kern="0" dirty="0">
                <a:ea typeface="Arial Unicode MS" pitchFamily="34" charset="-128"/>
              </a:rPr>
              <a:t>are edges in G </a:t>
            </a:r>
            <a:r>
              <a:rPr lang="en-US" altLang="en-US" sz="2400" kern="0" dirty="0"/>
              <a:t>for </a:t>
            </a:r>
            <a:r>
              <a:rPr lang="en-US" altLang="en-US" sz="2400" kern="0" dirty="0" err="1"/>
              <a:t>i</a:t>
            </a:r>
            <a:r>
              <a:rPr lang="en-US" altLang="en-US" sz="2400" kern="0" dirty="0"/>
              <a:t> = 1, 2,…, k. The path P(v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) is a </a:t>
            </a:r>
            <a:r>
              <a:rPr lang="en-US" altLang="en-US" sz="2400" kern="0" dirty="0">
                <a:solidFill>
                  <a:srgbClr val="FF0000"/>
                </a:solidFill>
              </a:rPr>
              <a:t>cycle</a:t>
            </a:r>
            <a:r>
              <a:rPr lang="en-US" altLang="en-US" sz="2400" kern="0" dirty="0"/>
              <a:t> if 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 =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. The path P(v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) is </a:t>
            </a:r>
            <a:r>
              <a:rPr lang="en-US" altLang="en-US" sz="2400" kern="0" dirty="0">
                <a:solidFill>
                  <a:srgbClr val="FF0000"/>
                </a:solidFill>
              </a:rPr>
              <a:t>simple</a:t>
            </a:r>
            <a:r>
              <a:rPr lang="en-US" altLang="en-US" sz="2400" kern="0" dirty="0"/>
              <a:t> if all vertices are distinct. The </a:t>
            </a:r>
            <a:r>
              <a:rPr lang="en-US" altLang="en-US" sz="2400" kern="0" dirty="0">
                <a:solidFill>
                  <a:srgbClr val="FF0000"/>
                </a:solidFill>
              </a:rPr>
              <a:t>length</a:t>
            </a:r>
            <a:r>
              <a:rPr lang="en-US" altLang="en-US" sz="2400" kern="0" dirty="0"/>
              <a:t> of a path is defined as the number of edges in the path.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 kern="0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07DFF97-CAD9-47AC-95EF-CE28FA895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306209"/>
            <a:ext cx="7548646" cy="75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An undirected graph is </a:t>
            </a:r>
            <a:r>
              <a:rPr lang="en-US" altLang="en-US" sz="2400" dirty="0">
                <a:solidFill>
                  <a:srgbClr val="FF0000"/>
                </a:solidFill>
              </a:rPr>
              <a:t>connected</a:t>
            </a:r>
            <a:r>
              <a:rPr lang="en-US" altLang="en-US" sz="2400" dirty="0"/>
              <a:t> if every pair of vertices is connected by a path.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D7C2F4-5876-4208-85FA-88A955070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4165958"/>
            <a:ext cx="7548646" cy="1214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A </a:t>
            </a:r>
            <a:r>
              <a:rPr lang="en-US" altLang="en-US" sz="2400" dirty="0">
                <a:solidFill>
                  <a:srgbClr val="FF0000"/>
                </a:solidFill>
              </a:rPr>
              <a:t>forest</a:t>
            </a:r>
            <a:r>
              <a:rPr lang="en-US" altLang="en-US" sz="2400" dirty="0"/>
              <a:t> is an acyclic graph (i.e., a graph without simple cycles). A </a:t>
            </a:r>
            <a:r>
              <a:rPr lang="en-US" altLang="en-US" sz="2400" dirty="0">
                <a:solidFill>
                  <a:srgbClr val="FF0000"/>
                </a:solidFill>
              </a:rPr>
              <a:t>tree</a:t>
            </a:r>
            <a:r>
              <a:rPr lang="en-US" altLang="en-US" sz="2400" dirty="0"/>
              <a:t> is a connected acyclic graph. A tree of n vertices has n-1 edges. </a:t>
            </a:r>
          </a:p>
          <a:p>
            <a:pPr marL="0" indent="0">
              <a:buNone/>
            </a:pPr>
            <a:r>
              <a:rPr lang="en-US" alt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3805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Definitions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8401EE1-1558-4CBE-B9BE-965F5EEAF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5486971"/>
            <a:ext cx="7548646" cy="847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A graph that has weights associated with each edge is called a </a:t>
            </a:r>
            <a:r>
              <a:rPr lang="en-US" altLang="en-US" sz="2400" dirty="0">
                <a:solidFill>
                  <a:srgbClr val="FF0000"/>
                </a:solidFill>
              </a:rPr>
              <a:t>weighted graph</a:t>
            </a:r>
            <a:r>
              <a:rPr lang="en-US" altLang="en-US" sz="2400" dirty="0"/>
              <a:t>.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015846"/>
            <a:ext cx="7548646" cy="229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kern="0" dirty="0"/>
              <a:t>A </a:t>
            </a:r>
            <a:r>
              <a:rPr lang="en-US" altLang="en-US" sz="2400" kern="0" dirty="0">
                <a:solidFill>
                  <a:srgbClr val="FF0000"/>
                </a:solidFill>
              </a:rPr>
              <a:t>path</a:t>
            </a:r>
            <a:r>
              <a:rPr lang="en-US" altLang="en-US" sz="2400" kern="0" dirty="0"/>
              <a:t> P(v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) from a vertex 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 to a vertex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 is a sequence {v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v</a:t>
            </a:r>
            <a:r>
              <a:rPr lang="en-US" altLang="en-US" sz="2400" kern="0" baseline="-25000" dirty="0"/>
              <a:t>1</a:t>
            </a:r>
            <a:r>
              <a:rPr lang="en-US" altLang="en-US" sz="2400" kern="0" dirty="0"/>
              <a:t>, v</a:t>
            </a:r>
            <a:r>
              <a:rPr lang="en-US" altLang="en-US" sz="2400" kern="0" baseline="-25000" dirty="0"/>
              <a:t>2</a:t>
            </a:r>
            <a:r>
              <a:rPr lang="en-US" altLang="en-US" sz="2400" kern="0" dirty="0"/>
              <a:t>, …,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} of vertices, where [v</a:t>
            </a:r>
            <a:r>
              <a:rPr lang="en-US" altLang="en-US" sz="2400" kern="0" baseline="-25000" dirty="0"/>
              <a:t>i-1</a:t>
            </a:r>
            <a:r>
              <a:rPr lang="en-US" altLang="en-US" sz="2400" kern="0" dirty="0"/>
              <a:t>, v</a:t>
            </a:r>
            <a:r>
              <a:rPr lang="en-US" altLang="en-US" sz="2400" kern="0" baseline="-25000" dirty="0"/>
              <a:t>i</a:t>
            </a:r>
            <a:r>
              <a:rPr lang="en-US" altLang="en-US" sz="2400" kern="0" dirty="0"/>
              <a:t>] </a:t>
            </a:r>
            <a:r>
              <a:rPr lang="en-US" altLang="en-US" sz="2400" kern="0" dirty="0">
                <a:ea typeface="Arial Unicode MS" pitchFamily="34" charset="-128"/>
              </a:rPr>
              <a:t>are edges in G </a:t>
            </a:r>
            <a:r>
              <a:rPr lang="en-US" altLang="en-US" sz="2400" kern="0" dirty="0"/>
              <a:t>for </a:t>
            </a:r>
            <a:r>
              <a:rPr lang="en-US" altLang="en-US" sz="2400" kern="0" dirty="0" err="1"/>
              <a:t>i</a:t>
            </a:r>
            <a:r>
              <a:rPr lang="en-US" altLang="en-US" sz="2400" kern="0" dirty="0"/>
              <a:t> = 1, 2,…, k. The path P(v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) is a </a:t>
            </a:r>
            <a:r>
              <a:rPr lang="en-US" altLang="en-US" sz="2400" kern="0" dirty="0">
                <a:solidFill>
                  <a:srgbClr val="FF0000"/>
                </a:solidFill>
              </a:rPr>
              <a:t>cycle</a:t>
            </a:r>
            <a:r>
              <a:rPr lang="en-US" altLang="en-US" sz="2400" kern="0" dirty="0"/>
              <a:t> if 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 =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. The path P(v</a:t>
            </a:r>
            <a:r>
              <a:rPr lang="en-US" altLang="en-US" sz="2400" kern="0" baseline="-25000" dirty="0"/>
              <a:t>0</a:t>
            </a:r>
            <a:r>
              <a:rPr lang="en-US" altLang="en-US" sz="2400" kern="0" dirty="0"/>
              <a:t>, </a:t>
            </a:r>
            <a:r>
              <a:rPr lang="en-US" altLang="en-US" sz="2400" kern="0" dirty="0" err="1"/>
              <a:t>v</a:t>
            </a:r>
            <a:r>
              <a:rPr lang="en-US" altLang="en-US" sz="2400" kern="0" baseline="-25000" dirty="0" err="1"/>
              <a:t>k</a:t>
            </a:r>
            <a:r>
              <a:rPr lang="en-US" altLang="en-US" sz="2400" kern="0" dirty="0"/>
              <a:t>) is </a:t>
            </a:r>
            <a:r>
              <a:rPr lang="en-US" altLang="en-US" sz="2400" kern="0" dirty="0">
                <a:solidFill>
                  <a:srgbClr val="FF0000"/>
                </a:solidFill>
              </a:rPr>
              <a:t>simple</a:t>
            </a:r>
            <a:r>
              <a:rPr lang="en-US" altLang="en-US" sz="2400" kern="0" dirty="0"/>
              <a:t> if all vertices are distinct. The </a:t>
            </a:r>
            <a:r>
              <a:rPr lang="en-US" altLang="en-US" sz="2400" kern="0" dirty="0">
                <a:solidFill>
                  <a:srgbClr val="FF0000"/>
                </a:solidFill>
              </a:rPr>
              <a:t>length</a:t>
            </a:r>
            <a:r>
              <a:rPr lang="en-US" altLang="en-US" sz="2400" kern="0" dirty="0"/>
              <a:t> of a path is defined as the number of edges in the path.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2400" kern="0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07DFF97-CAD9-47AC-95EF-CE28FA895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3306209"/>
            <a:ext cx="7548646" cy="75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An undirected graph is </a:t>
            </a:r>
            <a:r>
              <a:rPr lang="en-US" altLang="en-US" sz="2400" dirty="0">
                <a:solidFill>
                  <a:srgbClr val="FF0000"/>
                </a:solidFill>
              </a:rPr>
              <a:t>connected</a:t>
            </a:r>
            <a:r>
              <a:rPr lang="en-US" altLang="en-US" sz="2400" dirty="0"/>
              <a:t> if every pair of vertices is connected by a path.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D7C2F4-5876-4208-85FA-88A955070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4165958"/>
            <a:ext cx="7548646" cy="1214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A </a:t>
            </a:r>
            <a:r>
              <a:rPr lang="en-US" altLang="en-US" sz="2400" dirty="0">
                <a:solidFill>
                  <a:srgbClr val="FF0000"/>
                </a:solidFill>
              </a:rPr>
              <a:t>forest</a:t>
            </a:r>
            <a:r>
              <a:rPr lang="en-US" altLang="en-US" sz="2400" dirty="0"/>
              <a:t> is an acyclic graph (i.e., a graph without simple cycles). A </a:t>
            </a:r>
            <a:r>
              <a:rPr lang="en-US" altLang="en-US" sz="2400" dirty="0">
                <a:solidFill>
                  <a:srgbClr val="FF0000"/>
                </a:solidFill>
              </a:rPr>
              <a:t>tree</a:t>
            </a:r>
            <a:r>
              <a:rPr lang="en-US" altLang="en-US" sz="2400" dirty="0"/>
              <a:t> is a connected acyclic graph. A tree of n vertices has n-1 edges. </a:t>
            </a:r>
          </a:p>
          <a:p>
            <a:pPr marL="0" indent="0">
              <a:buNone/>
            </a:pPr>
            <a:r>
              <a:rPr lang="en-US" alt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4571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</p:spTree>
    <p:extLst>
      <p:ext uri="{BB962C8B-B14F-4D97-AF65-F5344CB8AC3E}">
        <p14:creationId xmlns:p14="http://schemas.microsoft.com/office/powerpoint/2010/main" val="1050568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</p:spTree>
    <p:extLst>
      <p:ext uri="{BB962C8B-B14F-4D97-AF65-F5344CB8AC3E}">
        <p14:creationId xmlns:p14="http://schemas.microsoft.com/office/powerpoint/2010/main" val="457821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C95BBAB-4D56-4204-A093-1F35156DC128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9B4DAEC-0570-46E4-AE78-8FBBB8B08451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EAF9C18-C3B7-4044-8D3E-2DD5EE000E3D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EF5E88D-2655-48D1-B066-ACD56A7FAF22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40349C6-F44D-4300-AB32-6AF78C330B1D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91FC2BE-0F3B-4141-84E9-0AFC63FD061B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3025401-28EB-4A9F-BF18-5BFC0574FAE9}"/>
                </a:ext>
              </a:extLst>
            </p:cNvPr>
            <p:cNvCxnSpPr>
              <a:stCxn id="28" idx="3"/>
              <a:endCxn id="34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2F71574-C55E-41A0-AED5-FDA161AFE640}"/>
                </a:ext>
              </a:extLst>
            </p:cNvPr>
            <p:cNvCxnSpPr>
              <a:stCxn id="34" idx="6"/>
              <a:endCxn id="32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7D7DA2C-6B43-4D59-A996-BC91528F4926}"/>
                </a:ext>
              </a:extLst>
            </p:cNvPr>
            <p:cNvCxnSpPr>
              <a:stCxn id="32" idx="4"/>
              <a:endCxn id="29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9C79C58-6D58-4B35-9D58-1F237023398D}"/>
                </a:ext>
              </a:extLst>
            </p:cNvPr>
            <p:cNvCxnSpPr>
              <a:stCxn id="33" idx="6"/>
              <a:endCxn id="29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D98C9C1-FA65-459D-98D1-B1EEF9003B17}"/>
                </a:ext>
              </a:extLst>
            </p:cNvPr>
            <p:cNvCxnSpPr>
              <a:stCxn id="34" idx="5"/>
              <a:endCxn id="29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8795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E5E09DE-CCC9-45C6-B196-CF4197C2E1CA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BE221428-583F-4820-BF02-D1C58FB23BE1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F4907D9-58B8-437A-8D01-EBCF85FBA287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CD93321-490F-4F57-B57E-70923BBC02D8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662615DE-436A-4A26-857D-E477673E9487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21343BA6-3B90-4FDA-AD61-7FCAF1669376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38F108E-BD76-4F24-BFBD-01DEE9E9BA06}"/>
                </a:ext>
              </a:extLst>
            </p:cNvPr>
            <p:cNvCxnSpPr>
              <a:stCxn id="58" idx="3"/>
              <a:endCxn id="64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E699A85-C895-4425-8A81-36E500F05F79}"/>
                </a:ext>
              </a:extLst>
            </p:cNvPr>
            <p:cNvCxnSpPr>
              <a:stCxn id="64" idx="6"/>
              <a:endCxn id="60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7758895-4CFA-42B5-86CB-49D6617BB6FB}"/>
                </a:ext>
              </a:extLst>
            </p:cNvPr>
            <p:cNvCxnSpPr>
              <a:stCxn id="60" idx="4"/>
              <a:endCxn id="59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5A642BB-444B-41D7-AF5D-9FBC8B9AB1C8}"/>
                </a:ext>
              </a:extLst>
            </p:cNvPr>
            <p:cNvCxnSpPr>
              <a:stCxn id="63" idx="6"/>
              <a:endCxn id="59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6085430-ECBB-447F-A3D9-B924648F109F}"/>
                </a:ext>
              </a:extLst>
            </p:cNvPr>
            <p:cNvCxnSpPr>
              <a:stCxn id="64" idx="5"/>
              <a:endCxn id="59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6E5EFDE2-8E58-4A8C-B35E-DB7B537E4D1B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71" name="Left Bracket 70">
            <a:extLst>
              <a:ext uri="{FF2B5EF4-FFF2-40B4-BE49-F238E27FC236}">
                <a16:creationId xmlns:a16="http://schemas.microsoft.com/office/drawing/2014/main" id="{9431A20E-43E8-48D6-93D0-962F8432796A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Left Bracket 71">
            <a:extLst>
              <a:ext uri="{FF2B5EF4-FFF2-40B4-BE49-F238E27FC236}">
                <a16:creationId xmlns:a16="http://schemas.microsoft.com/office/drawing/2014/main" id="{0A9A11AD-810C-451B-871F-87591C7C5D2B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 Box 49">
            <a:extLst>
              <a:ext uri="{FF2B5EF4-FFF2-40B4-BE49-F238E27FC236}">
                <a16:creationId xmlns:a16="http://schemas.microsoft.com/office/drawing/2014/main" id="{7E91A20F-15C9-40DA-BBE8-551A4E147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sp>
        <p:nvSpPr>
          <p:cNvPr id="96" name="Text Box 49">
            <a:extLst>
              <a:ext uri="{FF2B5EF4-FFF2-40B4-BE49-F238E27FC236}">
                <a16:creationId xmlns:a16="http://schemas.microsoft.com/office/drawing/2014/main" id="{1AF0B664-FD0F-4EEB-B58E-B635EC60A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</p:spTree>
    <p:extLst>
      <p:ext uri="{BB962C8B-B14F-4D97-AF65-F5344CB8AC3E}">
        <p14:creationId xmlns:p14="http://schemas.microsoft.com/office/powerpoint/2010/main" val="258683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FE75F6-32BD-4B1C-B087-F3113448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795425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FF0000"/>
                </a:solidFill>
              </a:rPr>
              <a:t>adjacency list </a:t>
            </a:r>
            <a:r>
              <a:rPr lang="en-US" altLang="en-US" sz="2400" dirty="0"/>
              <a:t>of a graph G = (V,E) is an array Adj[1..|V|] of lists, where Adj[v] is a list of all vertices adjacent to vertex v.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0E12502-5098-42A9-8E27-D1929AFF4BC0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6162550-C9D4-4370-9035-120231278D36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F7F218D-B64C-42AC-BEA9-8D10EFCC9436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5B6C1C7-7B65-44B9-8146-0D65D0C145B4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9E8A59B-24F9-4D08-B835-E4620A4C4530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E04BE00-CF9E-4957-B254-BE5329A5179B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31D6669-FBA7-40BC-A7BE-850F3C09F209}"/>
                </a:ext>
              </a:extLst>
            </p:cNvPr>
            <p:cNvCxnSpPr>
              <a:stCxn id="58" idx="3"/>
              <a:endCxn id="64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2F91A0D-1EEE-4A32-9779-A6337286E28E}"/>
                </a:ext>
              </a:extLst>
            </p:cNvPr>
            <p:cNvCxnSpPr>
              <a:stCxn id="64" idx="6"/>
              <a:endCxn id="60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74ACCB9-35F3-424D-85B5-3FC26580FBBA}"/>
                </a:ext>
              </a:extLst>
            </p:cNvPr>
            <p:cNvCxnSpPr>
              <a:stCxn id="60" idx="4"/>
              <a:endCxn id="59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30E23CD-7958-4E7A-92AF-5581D3FB7BA3}"/>
                </a:ext>
              </a:extLst>
            </p:cNvPr>
            <p:cNvCxnSpPr>
              <a:stCxn id="63" idx="6"/>
              <a:endCxn id="59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531A81C8-977E-440E-BF6E-B78344F32A17}"/>
                </a:ext>
              </a:extLst>
            </p:cNvPr>
            <p:cNvCxnSpPr>
              <a:stCxn id="64" idx="5"/>
              <a:endCxn id="59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C42E57D1-E706-4903-8013-40E5AAB86B59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71" name="Left Bracket 70">
            <a:extLst>
              <a:ext uri="{FF2B5EF4-FFF2-40B4-BE49-F238E27FC236}">
                <a16:creationId xmlns:a16="http://schemas.microsoft.com/office/drawing/2014/main" id="{11675603-1165-4AFC-9313-4D48552B38DA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Left Bracket 71">
            <a:extLst>
              <a:ext uri="{FF2B5EF4-FFF2-40B4-BE49-F238E27FC236}">
                <a16:creationId xmlns:a16="http://schemas.microsoft.com/office/drawing/2014/main" id="{2C3BB5BB-018B-403D-B0EC-5C0182BCFACC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 Box 49">
            <a:extLst>
              <a:ext uri="{FF2B5EF4-FFF2-40B4-BE49-F238E27FC236}">
                <a16:creationId xmlns:a16="http://schemas.microsoft.com/office/drawing/2014/main" id="{AD6BC3C4-4BDF-479D-9DF7-277854680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sp>
        <p:nvSpPr>
          <p:cNvPr id="96" name="Text Box 49">
            <a:extLst>
              <a:ext uri="{FF2B5EF4-FFF2-40B4-BE49-F238E27FC236}">
                <a16:creationId xmlns:a16="http://schemas.microsoft.com/office/drawing/2014/main" id="{2323BBC0-BD9F-4E8D-8ED5-E7659B82F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</p:spTree>
    <p:extLst>
      <p:ext uri="{BB962C8B-B14F-4D97-AF65-F5344CB8AC3E}">
        <p14:creationId xmlns:p14="http://schemas.microsoft.com/office/powerpoint/2010/main" val="68637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FE75F6-32BD-4B1C-B087-F3113448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795425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FF0000"/>
                </a:solidFill>
              </a:rPr>
              <a:t>adjacency list </a:t>
            </a:r>
            <a:r>
              <a:rPr lang="en-US" altLang="en-US" sz="2400" dirty="0"/>
              <a:t>of a graph G = (V,E) is an array Adj[1..|V|] of lists, where Adj[v] is a list of all vertices adjacent to vertex v.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0E12502-5098-42A9-8E27-D1929AFF4BC0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6162550-C9D4-4370-9035-120231278D36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F7F218D-B64C-42AC-BEA9-8D10EFCC9436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5B6C1C7-7B65-44B9-8146-0D65D0C145B4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9E8A59B-24F9-4D08-B835-E4620A4C4530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E04BE00-CF9E-4957-B254-BE5329A5179B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31D6669-FBA7-40BC-A7BE-850F3C09F209}"/>
                </a:ext>
              </a:extLst>
            </p:cNvPr>
            <p:cNvCxnSpPr>
              <a:stCxn id="58" idx="3"/>
              <a:endCxn id="64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2F91A0D-1EEE-4A32-9779-A6337286E28E}"/>
                </a:ext>
              </a:extLst>
            </p:cNvPr>
            <p:cNvCxnSpPr>
              <a:stCxn id="64" idx="6"/>
              <a:endCxn id="60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74ACCB9-35F3-424D-85B5-3FC26580FBBA}"/>
                </a:ext>
              </a:extLst>
            </p:cNvPr>
            <p:cNvCxnSpPr>
              <a:stCxn id="60" idx="4"/>
              <a:endCxn id="59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30E23CD-7958-4E7A-92AF-5581D3FB7BA3}"/>
                </a:ext>
              </a:extLst>
            </p:cNvPr>
            <p:cNvCxnSpPr>
              <a:stCxn id="63" idx="6"/>
              <a:endCxn id="59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531A81C8-977E-440E-BF6E-B78344F32A17}"/>
                </a:ext>
              </a:extLst>
            </p:cNvPr>
            <p:cNvCxnSpPr>
              <a:stCxn id="64" idx="5"/>
              <a:endCxn id="59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C42E57D1-E706-4903-8013-40E5AAB86B59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71" name="Left Bracket 70">
            <a:extLst>
              <a:ext uri="{FF2B5EF4-FFF2-40B4-BE49-F238E27FC236}">
                <a16:creationId xmlns:a16="http://schemas.microsoft.com/office/drawing/2014/main" id="{11675603-1165-4AFC-9313-4D48552B38DA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Left Bracket 71">
            <a:extLst>
              <a:ext uri="{FF2B5EF4-FFF2-40B4-BE49-F238E27FC236}">
                <a16:creationId xmlns:a16="http://schemas.microsoft.com/office/drawing/2014/main" id="{2C3BB5BB-018B-403D-B0EC-5C0182BCFACC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 Box 49">
            <a:extLst>
              <a:ext uri="{FF2B5EF4-FFF2-40B4-BE49-F238E27FC236}">
                <a16:creationId xmlns:a16="http://schemas.microsoft.com/office/drawing/2014/main" id="{AD6BC3C4-4BDF-479D-9DF7-277854680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B233E8B2-FA43-4C0E-996B-573BB7A67C75}"/>
              </a:ext>
            </a:extLst>
          </p:cNvPr>
          <p:cNvGraphicFramePr>
            <a:graphicFrameLocks noGrp="1"/>
          </p:cNvGraphicFramePr>
          <p:nvPr/>
        </p:nvGraphicFramePr>
        <p:xfrm>
          <a:off x="5911105" y="4564107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A7348759-21B0-4006-8A96-4B2EC716EA09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459021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D70B669E-5B0A-4738-8247-E6D12889EBE3}"/>
              </a:ext>
            </a:extLst>
          </p:cNvPr>
          <p:cNvCxnSpPr>
            <a:cxnSpLocks/>
          </p:cNvCxnSpPr>
          <p:nvPr/>
        </p:nvCxnSpPr>
        <p:spPr>
          <a:xfrm>
            <a:off x="6028969" y="470451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D454756B-2BC6-4E2B-B0F4-5E24D4C33FED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548825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BF98844-B07F-4B33-A0F5-B0AEEE13554E}"/>
              </a:ext>
            </a:extLst>
          </p:cNvPr>
          <p:cNvCxnSpPr>
            <a:cxnSpLocks/>
          </p:cNvCxnSpPr>
          <p:nvPr/>
        </p:nvCxnSpPr>
        <p:spPr>
          <a:xfrm>
            <a:off x="6028969" y="560255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ACD35B22-9081-4CDF-B408-33D03F94635B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489027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B9C94EC1-48D7-49E7-A1EB-AC05F86513B2}"/>
              </a:ext>
            </a:extLst>
          </p:cNvPr>
          <p:cNvCxnSpPr>
            <a:cxnSpLocks/>
          </p:cNvCxnSpPr>
          <p:nvPr/>
        </p:nvCxnSpPr>
        <p:spPr>
          <a:xfrm>
            <a:off x="6020423" y="500457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1" name="Table 80">
            <a:extLst>
              <a:ext uri="{FF2B5EF4-FFF2-40B4-BE49-F238E27FC236}">
                <a16:creationId xmlns:a16="http://schemas.microsoft.com/office/drawing/2014/main" id="{C171A2E1-EC4A-4A67-B751-3F3C02DF6BEF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B3A84C84-91D1-4DBA-8996-261ECCD47793}"/>
              </a:ext>
            </a:extLst>
          </p:cNvPr>
          <p:cNvCxnSpPr>
            <a:cxnSpLocks/>
          </p:cNvCxnSpPr>
          <p:nvPr/>
        </p:nvCxnSpPr>
        <p:spPr>
          <a:xfrm>
            <a:off x="6670665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3" name="Table 82">
            <a:extLst>
              <a:ext uri="{FF2B5EF4-FFF2-40B4-BE49-F238E27FC236}">
                <a16:creationId xmlns:a16="http://schemas.microsoft.com/office/drawing/2014/main" id="{53778B6E-C19E-4247-ADC5-BBDC4C3949A6}"/>
              </a:ext>
            </a:extLst>
          </p:cNvPr>
          <p:cNvGraphicFramePr>
            <a:graphicFrameLocks noGrp="1"/>
          </p:cNvGraphicFramePr>
          <p:nvPr/>
        </p:nvGraphicFramePr>
        <p:xfrm>
          <a:off x="7707801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E121FBD2-9392-4980-AEE4-7CE5769ABDBC}"/>
              </a:ext>
            </a:extLst>
          </p:cNvPr>
          <p:cNvCxnSpPr>
            <a:cxnSpLocks/>
          </p:cNvCxnSpPr>
          <p:nvPr/>
        </p:nvCxnSpPr>
        <p:spPr>
          <a:xfrm>
            <a:off x="7341557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5" name="Table 84">
            <a:extLst>
              <a:ext uri="{FF2B5EF4-FFF2-40B4-BE49-F238E27FC236}">
                <a16:creationId xmlns:a16="http://schemas.microsoft.com/office/drawing/2014/main" id="{D76D2629-2703-46CE-A9EE-AC929679D89D}"/>
              </a:ext>
            </a:extLst>
          </p:cNvPr>
          <p:cNvGraphicFramePr>
            <a:graphicFrameLocks noGrp="1"/>
          </p:cNvGraphicFramePr>
          <p:nvPr/>
        </p:nvGraphicFramePr>
        <p:xfrm>
          <a:off x="6390782" y="578678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2C7AA2AD-2779-4304-858C-C77D5EC39FD5}"/>
              </a:ext>
            </a:extLst>
          </p:cNvPr>
          <p:cNvCxnSpPr>
            <a:cxnSpLocks/>
          </p:cNvCxnSpPr>
          <p:nvPr/>
        </p:nvCxnSpPr>
        <p:spPr>
          <a:xfrm>
            <a:off x="6024538" y="590108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7" name="Table 86">
            <a:extLst>
              <a:ext uri="{FF2B5EF4-FFF2-40B4-BE49-F238E27FC236}">
                <a16:creationId xmlns:a16="http://schemas.microsoft.com/office/drawing/2014/main" id="{F81CF340-E283-4E67-8804-D55F185599FC}"/>
              </a:ext>
            </a:extLst>
          </p:cNvPr>
          <p:cNvGraphicFramePr>
            <a:graphicFrameLocks noGrp="1"/>
          </p:cNvGraphicFramePr>
          <p:nvPr/>
        </p:nvGraphicFramePr>
        <p:xfrm>
          <a:off x="7041024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AD57FCFC-67D5-446B-A9FB-1E62A8C943A9}"/>
              </a:ext>
            </a:extLst>
          </p:cNvPr>
          <p:cNvCxnSpPr>
            <a:cxnSpLocks/>
          </p:cNvCxnSpPr>
          <p:nvPr/>
        </p:nvCxnSpPr>
        <p:spPr>
          <a:xfrm>
            <a:off x="6674780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FEE7F6AD-A499-48E4-BFAF-CB43A95FFCC7}"/>
              </a:ext>
            </a:extLst>
          </p:cNvPr>
          <p:cNvGraphicFramePr>
            <a:graphicFrameLocks noGrp="1"/>
          </p:cNvGraphicFramePr>
          <p:nvPr/>
        </p:nvGraphicFramePr>
        <p:xfrm>
          <a:off x="7711916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E5CA5C97-708D-4AC8-A2E4-98402098FAB7}"/>
              </a:ext>
            </a:extLst>
          </p:cNvPr>
          <p:cNvCxnSpPr>
            <a:cxnSpLocks/>
          </p:cNvCxnSpPr>
          <p:nvPr/>
        </p:nvCxnSpPr>
        <p:spPr>
          <a:xfrm>
            <a:off x="7345672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1" name="Table 90">
            <a:extLst>
              <a:ext uri="{FF2B5EF4-FFF2-40B4-BE49-F238E27FC236}">
                <a16:creationId xmlns:a16="http://schemas.microsoft.com/office/drawing/2014/main" id="{79895347-B7C5-4DDF-BFD3-2D5754B62952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51779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ED6F8F77-D253-4527-A9B0-C4BC69D31E05}"/>
              </a:ext>
            </a:extLst>
          </p:cNvPr>
          <p:cNvCxnSpPr>
            <a:cxnSpLocks/>
          </p:cNvCxnSpPr>
          <p:nvPr/>
        </p:nvCxnSpPr>
        <p:spPr>
          <a:xfrm>
            <a:off x="6020423" y="529223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3" name="Table 92">
            <a:extLst>
              <a:ext uri="{FF2B5EF4-FFF2-40B4-BE49-F238E27FC236}">
                <a16:creationId xmlns:a16="http://schemas.microsoft.com/office/drawing/2014/main" id="{414CDC6C-1175-45A9-9B55-7B97BC622257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518306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1854FEF0-5A26-4A1C-9981-00758D803127}"/>
              </a:ext>
            </a:extLst>
          </p:cNvPr>
          <p:cNvCxnSpPr>
            <a:cxnSpLocks/>
          </p:cNvCxnSpPr>
          <p:nvPr/>
        </p:nvCxnSpPr>
        <p:spPr>
          <a:xfrm>
            <a:off x="6670665" y="529736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5" name="Table 94">
            <a:extLst>
              <a:ext uri="{FF2B5EF4-FFF2-40B4-BE49-F238E27FC236}">
                <a16:creationId xmlns:a16="http://schemas.microsoft.com/office/drawing/2014/main" id="{E165D0AB-3091-43BD-8A2A-0D1A118D3530}"/>
              </a:ext>
            </a:extLst>
          </p:cNvPr>
          <p:cNvGraphicFramePr>
            <a:graphicFrameLocks noGrp="1"/>
          </p:cNvGraphicFramePr>
          <p:nvPr/>
        </p:nvGraphicFramePr>
        <p:xfrm>
          <a:off x="5686716" y="4589716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96" name="Text Box 49">
            <a:extLst>
              <a:ext uri="{FF2B5EF4-FFF2-40B4-BE49-F238E27FC236}">
                <a16:creationId xmlns:a16="http://schemas.microsoft.com/office/drawing/2014/main" id="{2323BBC0-BD9F-4E8D-8ED5-E7659B82F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97" name="Text Box 49">
            <a:extLst>
              <a:ext uri="{FF2B5EF4-FFF2-40B4-BE49-F238E27FC236}">
                <a16:creationId xmlns:a16="http://schemas.microsoft.com/office/drawing/2014/main" id="{433C86DB-50EE-4ADE-A1CB-556D58BE0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703" y="4157040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</p:spTree>
    <p:extLst>
      <p:ext uri="{BB962C8B-B14F-4D97-AF65-F5344CB8AC3E}">
        <p14:creationId xmlns:p14="http://schemas.microsoft.com/office/powerpoint/2010/main" val="4284132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FE75F6-32BD-4B1C-B087-F3113448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795425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FF0000"/>
                </a:solidFill>
              </a:rPr>
              <a:t>adjacency list </a:t>
            </a:r>
            <a:r>
              <a:rPr lang="en-US" altLang="en-US" sz="2400" dirty="0"/>
              <a:t>of a graph G = (V,E) is an array Adj[1..|V|] of lists, where Adj[v] is a list of all vertices adjacent to vertex v.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0BE381-9728-4166-988F-7C35EBCF0BCD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1DE222-B980-443F-89C0-3728BE443B46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945120-9D79-4F15-AA3D-62FEA845B37A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CBFFE5-4C51-4000-B760-95430EB7F04E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205F005-714F-4CEC-ABED-878748522260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DBF8842-3BF3-4C2C-A872-2A08663C054E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6D24133-033B-49BE-B912-CF5665E450ED}"/>
                </a:ext>
              </a:extLst>
            </p:cNvPr>
            <p:cNvCxnSpPr>
              <a:stCxn id="2" idx="3"/>
              <a:endCxn id="19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71A74AC-17FF-4073-A7E7-25056C917536}"/>
                </a:ext>
              </a:extLst>
            </p:cNvPr>
            <p:cNvCxnSpPr>
              <a:stCxn id="19" idx="6"/>
              <a:endCxn id="17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0F370FB-8CFE-4A95-ABE2-369859A4F9E0}"/>
                </a:ext>
              </a:extLst>
            </p:cNvPr>
            <p:cNvCxnSpPr>
              <a:stCxn id="17" idx="4"/>
              <a:endCxn id="15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A2C85CE-969D-4E80-8C4F-154995875906}"/>
                </a:ext>
              </a:extLst>
            </p:cNvPr>
            <p:cNvCxnSpPr>
              <a:stCxn id="18" idx="6"/>
              <a:endCxn id="15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6D4C32-96E9-4C31-A06A-98A27CAA89B7}"/>
                </a:ext>
              </a:extLst>
            </p:cNvPr>
            <p:cNvCxnSpPr>
              <a:stCxn id="19" idx="5"/>
              <a:endCxn id="15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/>
        </p:nvGraphicFramePr>
        <p:xfrm>
          <a:off x="5911105" y="4564107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182E9863-3F79-41BA-9FB1-BCE9B5C6267B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459021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8F1261-700C-4C55-9A5C-C5148E80A0D9}"/>
              </a:ext>
            </a:extLst>
          </p:cNvPr>
          <p:cNvCxnSpPr>
            <a:cxnSpLocks/>
          </p:cNvCxnSpPr>
          <p:nvPr/>
        </p:nvCxnSpPr>
        <p:spPr>
          <a:xfrm>
            <a:off x="6028969" y="470451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548825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028969" y="560255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489027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020423" y="500457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6670665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/>
        </p:nvGraphicFramePr>
        <p:xfrm>
          <a:off x="7707801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341557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/>
        </p:nvGraphicFramePr>
        <p:xfrm>
          <a:off x="6390782" y="578678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024538" y="590108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/>
        </p:nvGraphicFramePr>
        <p:xfrm>
          <a:off x="7041024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6674780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2847C3EC-393A-4BA3-8171-3AB294FFC4C6}"/>
              </a:ext>
            </a:extLst>
          </p:cNvPr>
          <p:cNvGraphicFramePr>
            <a:graphicFrameLocks noGrp="1"/>
          </p:cNvGraphicFramePr>
          <p:nvPr/>
        </p:nvGraphicFramePr>
        <p:xfrm>
          <a:off x="7711916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2D84241-0B29-47E1-A6D5-3E49728E6A2B}"/>
              </a:ext>
            </a:extLst>
          </p:cNvPr>
          <p:cNvCxnSpPr>
            <a:cxnSpLocks/>
          </p:cNvCxnSpPr>
          <p:nvPr/>
        </p:nvCxnSpPr>
        <p:spPr>
          <a:xfrm>
            <a:off x="7345672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8CD7D340-5B67-474C-B666-1D0E2FD2C137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51779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D1F2093-D8B7-4496-B2D6-0FB9F9D77AE8}"/>
              </a:ext>
            </a:extLst>
          </p:cNvPr>
          <p:cNvCxnSpPr>
            <a:cxnSpLocks/>
          </p:cNvCxnSpPr>
          <p:nvPr/>
        </p:nvCxnSpPr>
        <p:spPr>
          <a:xfrm>
            <a:off x="6020423" y="529223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B726CC84-14BC-4C86-9F3F-70B39C99DBA8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518306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043001-105F-4FB6-A57A-4C5DEDB753EA}"/>
              </a:ext>
            </a:extLst>
          </p:cNvPr>
          <p:cNvCxnSpPr>
            <a:cxnSpLocks/>
          </p:cNvCxnSpPr>
          <p:nvPr/>
        </p:nvCxnSpPr>
        <p:spPr>
          <a:xfrm>
            <a:off x="6670665" y="529736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/>
        </p:nvGraphicFramePr>
        <p:xfrm>
          <a:off x="5686716" y="4589716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703" y="4157040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152063-E06D-40F0-BC2F-EF027F23F8EA}"/>
              </a:ext>
            </a:extLst>
          </p:cNvPr>
          <p:cNvSpPr txBox="1"/>
          <p:nvPr/>
        </p:nvSpPr>
        <p:spPr>
          <a:xfrm>
            <a:off x="5686716" y="4162095"/>
            <a:ext cx="2546647" cy="22929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Data structure for adjacency matrix:</a:t>
            </a:r>
          </a:p>
          <a:p>
            <a:endParaRPr lang="en-US" sz="1100" dirty="0"/>
          </a:p>
          <a:p>
            <a:r>
              <a:rPr lang="en-US" sz="1100" dirty="0"/>
              <a:t>int A[1..n, 1..n];</a:t>
            </a:r>
          </a:p>
          <a:p>
            <a:r>
              <a:rPr lang="en-US" sz="1100" dirty="0"/>
              <a:t>\\ for unweighted graphs</a:t>
            </a:r>
          </a:p>
          <a:p>
            <a:endParaRPr lang="en-US" sz="1100" dirty="0"/>
          </a:p>
          <a:p>
            <a:r>
              <a:rPr lang="en-US" sz="1100" dirty="0"/>
              <a:t>float A[1..n, 1..n]</a:t>
            </a:r>
          </a:p>
          <a:p>
            <a:r>
              <a:rPr lang="en-US" sz="1100" dirty="0"/>
              <a:t>\\ for weighted graphs</a:t>
            </a:r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6444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FE75F6-32BD-4B1C-B087-F3113448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795425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FF0000"/>
                </a:solidFill>
              </a:rPr>
              <a:t>adjacency list </a:t>
            </a:r>
            <a:r>
              <a:rPr lang="en-US" altLang="en-US" sz="2400" dirty="0"/>
              <a:t>of a graph G = (V,E) is an array Adj[1..|V|] of lists, where Adj[v] is a list of all vertices adjacent to vertex v.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0BE381-9728-4166-988F-7C35EBCF0BCD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1DE222-B980-443F-89C0-3728BE443B46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945120-9D79-4F15-AA3D-62FEA845B37A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CBFFE5-4C51-4000-B760-95430EB7F04E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205F005-714F-4CEC-ABED-878748522260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DBF8842-3BF3-4C2C-A872-2A08663C054E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6D24133-033B-49BE-B912-CF5665E450ED}"/>
                </a:ext>
              </a:extLst>
            </p:cNvPr>
            <p:cNvCxnSpPr>
              <a:stCxn id="2" idx="3"/>
              <a:endCxn id="19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71A74AC-17FF-4073-A7E7-25056C917536}"/>
                </a:ext>
              </a:extLst>
            </p:cNvPr>
            <p:cNvCxnSpPr>
              <a:stCxn id="19" idx="6"/>
              <a:endCxn id="17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0F370FB-8CFE-4A95-ABE2-369859A4F9E0}"/>
                </a:ext>
              </a:extLst>
            </p:cNvPr>
            <p:cNvCxnSpPr>
              <a:stCxn id="17" idx="4"/>
              <a:endCxn id="15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A2C85CE-969D-4E80-8C4F-154995875906}"/>
                </a:ext>
              </a:extLst>
            </p:cNvPr>
            <p:cNvCxnSpPr>
              <a:stCxn id="18" idx="6"/>
              <a:endCxn id="15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6D4C32-96E9-4C31-A06A-98A27CAA89B7}"/>
                </a:ext>
              </a:extLst>
            </p:cNvPr>
            <p:cNvCxnSpPr>
              <a:stCxn id="19" idx="5"/>
              <a:endCxn id="15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/>
        </p:nvGraphicFramePr>
        <p:xfrm>
          <a:off x="5911105" y="4564107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182E9863-3F79-41BA-9FB1-BCE9B5C6267B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459021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8F1261-700C-4C55-9A5C-C5148E80A0D9}"/>
              </a:ext>
            </a:extLst>
          </p:cNvPr>
          <p:cNvCxnSpPr>
            <a:cxnSpLocks/>
          </p:cNvCxnSpPr>
          <p:nvPr/>
        </p:nvCxnSpPr>
        <p:spPr>
          <a:xfrm>
            <a:off x="6028969" y="470451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548825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028969" y="560255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489027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020423" y="500457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6670665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/>
        </p:nvGraphicFramePr>
        <p:xfrm>
          <a:off x="7707801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341557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/>
        </p:nvGraphicFramePr>
        <p:xfrm>
          <a:off x="6390782" y="578678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024538" y="590108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/>
        </p:nvGraphicFramePr>
        <p:xfrm>
          <a:off x="7041024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6674780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2847C3EC-393A-4BA3-8171-3AB294FFC4C6}"/>
              </a:ext>
            </a:extLst>
          </p:cNvPr>
          <p:cNvGraphicFramePr>
            <a:graphicFrameLocks noGrp="1"/>
          </p:cNvGraphicFramePr>
          <p:nvPr/>
        </p:nvGraphicFramePr>
        <p:xfrm>
          <a:off x="7711916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2D84241-0B29-47E1-A6D5-3E49728E6A2B}"/>
              </a:ext>
            </a:extLst>
          </p:cNvPr>
          <p:cNvCxnSpPr>
            <a:cxnSpLocks/>
          </p:cNvCxnSpPr>
          <p:nvPr/>
        </p:nvCxnSpPr>
        <p:spPr>
          <a:xfrm>
            <a:off x="7345672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8CD7D340-5B67-474C-B666-1D0E2FD2C137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51779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D1F2093-D8B7-4496-B2D6-0FB9F9D77AE8}"/>
              </a:ext>
            </a:extLst>
          </p:cNvPr>
          <p:cNvCxnSpPr>
            <a:cxnSpLocks/>
          </p:cNvCxnSpPr>
          <p:nvPr/>
        </p:nvCxnSpPr>
        <p:spPr>
          <a:xfrm>
            <a:off x="6020423" y="529223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B726CC84-14BC-4C86-9F3F-70B39C99DBA8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518306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043001-105F-4FB6-A57A-4C5DEDB753EA}"/>
              </a:ext>
            </a:extLst>
          </p:cNvPr>
          <p:cNvCxnSpPr>
            <a:cxnSpLocks/>
          </p:cNvCxnSpPr>
          <p:nvPr/>
        </p:nvCxnSpPr>
        <p:spPr>
          <a:xfrm>
            <a:off x="6670665" y="529736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/>
        </p:nvGraphicFramePr>
        <p:xfrm>
          <a:off x="5686716" y="4589716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703" y="4157040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7A588C4-6E0D-4FC9-B2A2-2B843B03785A}"/>
              </a:ext>
            </a:extLst>
          </p:cNvPr>
          <p:cNvSpPr txBox="1"/>
          <p:nvPr/>
        </p:nvSpPr>
        <p:spPr>
          <a:xfrm>
            <a:off x="3064615" y="4184981"/>
            <a:ext cx="2546647" cy="19543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dirty="0"/>
          </a:p>
          <a:p>
            <a:r>
              <a:rPr lang="en-US" sz="1100" dirty="0"/>
              <a:t>Data structure for adjacency list:</a:t>
            </a:r>
          </a:p>
          <a:p>
            <a:endParaRPr lang="en-US" sz="1100" dirty="0"/>
          </a:p>
          <a:p>
            <a:r>
              <a:rPr lang="en-US" sz="1100" dirty="0"/>
              <a:t>struct node </a:t>
            </a:r>
          </a:p>
          <a:p>
            <a:r>
              <a:rPr lang="en-US" sz="1100" dirty="0"/>
              <a:t>{</a:t>
            </a:r>
          </a:p>
          <a:p>
            <a:r>
              <a:rPr lang="en-US" sz="1100" dirty="0"/>
              <a:t>   int vertex;</a:t>
            </a:r>
          </a:p>
          <a:p>
            <a:r>
              <a:rPr lang="en-US" sz="1100" dirty="0"/>
              <a:t>   float weight;</a:t>
            </a:r>
          </a:p>
          <a:p>
            <a:r>
              <a:rPr lang="en-US" sz="1100" dirty="0"/>
              <a:t>   node *next; </a:t>
            </a:r>
          </a:p>
          <a:p>
            <a:r>
              <a:rPr lang="en-US" sz="1100" dirty="0"/>
              <a:t>}</a:t>
            </a:r>
          </a:p>
          <a:p>
            <a:endParaRPr lang="en-US" sz="1100" dirty="0"/>
          </a:p>
          <a:p>
            <a:r>
              <a:rPr lang="en-US" sz="1100" dirty="0"/>
              <a:t>node *Adj[1..n];</a:t>
            </a:r>
          </a:p>
        </p:txBody>
      </p:sp>
    </p:spTree>
    <p:extLst>
      <p:ext uri="{BB962C8B-B14F-4D97-AF65-F5344CB8AC3E}">
        <p14:creationId xmlns:p14="http://schemas.microsoft.com/office/powerpoint/2010/main" val="3730307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FE75F6-32BD-4B1C-B087-F3113448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795425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FF0000"/>
                </a:solidFill>
              </a:rPr>
              <a:t>adjacency list </a:t>
            </a:r>
            <a:r>
              <a:rPr lang="en-US" altLang="en-US" sz="2400" dirty="0"/>
              <a:t>of a graph G = (V,E) is an array Adj[1..|V|] of lists, where Adj[v] is a list of all vertices adjacent to vertex v.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0BE381-9728-4166-988F-7C35EBCF0BCD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1DE222-B980-443F-89C0-3728BE443B46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945120-9D79-4F15-AA3D-62FEA845B37A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CBFFE5-4C51-4000-B760-95430EB7F04E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205F005-714F-4CEC-ABED-878748522260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DBF8842-3BF3-4C2C-A872-2A08663C054E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6D24133-033B-49BE-B912-CF5665E450ED}"/>
                </a:ext>
              </a:extLst>
            </p:cNvPr>
            <p:cNvCxnSpPr>
              <a:stCxn id="2" idx="3"/>
              <a:endCxn id="19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71A74AC-17FF-4073-A7E7-25056C917536}"/>
                </a:ext>
              </a:extLst>
            </p:cNvPr>
            <p:cNvCxnSpPr>
              <a:stCxn id="19" idx="6"/>
              <a:endCxn id="17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0F370FB-8CFE-4A95-ABE2-369859A4F9E0}"/>
                </a:ext>
              </a:extLst>
            </p:cNvPr>
            <p:cNvCxnSpPr>
              <a:stCxn id="17" idx="4"/>
              <a:endCxn id="15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A2C85CE-969D-4E80-8C4F-154995875906}"/>
                </a:ext>
              </a:extLst>
            </p:cNvPr>
            <p:cNvCxnSpPr>
              <a:stCxn id="18" idx="6"/>
              <a:endCxn id="15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6D4C32-96E9-4C31-A06A-98A27CAA89B7}"/>
                </a:ext>
              </a:extLst>
            </p:cNvPr>
            <p:cNvCxnSpPr>
              <a:stCxn id="19" idx="5"/>
              <a:endCxn id="15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/>
        </p:nvGraphicFramePr>
        <p:xfrm>
          <a:off x="5911105" y="4564107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182E9863-3F79-41BA-9FB1-BCE9B5C6267B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459021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8F1261-700C-4C55-9A5C-C5148E80A0D9}"/>
              </a:ext>
            </a:extLst>
          </p:cNvPr>
          <p:cNvCxnSpPr>
            <a:cxnSpLocks/>
          </p:cNvCxnSpPr>
          <p:nvPr/>
        </p:nvCxnSpPr>
        <p:spPr>
          <a:xfrm>
            <a:off x="6028969" y="470451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548825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028969" y="560255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489027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020423" y="500457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6670665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/>
        </p:nvGraphicFramePr>
        <p:xfrm>
          <a:off x="7707801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341557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/>
        </p:nvGraphicFramePr>
        <p:xfrm>
          <a:off x="6390782" y="578678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024538" y="590108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/>
        </p:nvGraphicFramePr>
        <p:xfrm>
          <a:off x="7041024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6674780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2847C3EC-393A-4BA3-8171-3AB294FFC4C6}"/>
              </a:ext>
            </a:extLst>
          </p:cNvPr>
          <p:cNvGraphicFramePr>
            <a:graphicFrameLocks noGrp="1"/>
          </p:cNvGraphicFramePr>
          <p:nvPr/>
        </p:nvGraphicFramePr>
        <p:xfrm>
          <a:off x="7711916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2D84241-0B29-47E1-A6D5-3E49728E6A2B}"/>
              </a:ext>
            </a:extLst>
          </p:cNvPr>
          <p:cNvCxnSpPr>
            <a:cxnSpLocks/>
          </p:cNvCxnSpPr>
          <p:nvPr/>
        </p:nvCxnSpPr>
        <p:spPr>
          <a:xfrm>
            <a:off x="7345672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8CD7D340-5B67-474C-B666-1D0E2FD2C137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51779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D1F2093-D8B7-4496-B2D6-0FB9F9D77AE8}"/>
              </a:ext>
            </a:extLst>
          </p:cNvPr>
          <p:cNvCxnSpPr>
            <a:cxnSpLocks/>
          </p:cNvCxnSpPr>
          <p:nvPr/>
        </p:nvCxnSpPr>
        <p:spPr>
          <a:xfrm>
            <a:off x="6020423" y="529223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B726CC84-14BC-4C86-9F3F-70B39C99DBA8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518306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043001-105F-4FB6-A57A-4C5DEDB753EA}"/>
              </a:ext>
            </a:extLst>
          </p:cNvPr>
          <p:cNvCxnSpPr>
            <a:cxnSpLocks/>
          </p:cNvCxnSpPr>
          <p:nvPr/>
        </p:nvCxnSpPr>
        <p:spPr>
          <a:xfrm>
            <a:off x="6670665" y="529736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/>
        </p:nvGraphicFramePr>
        <p:xfrm>
          <a:off x="5686716" y="4589716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703" y="4157040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7A588C4-6E0D-4FC9-B2A2-2B843B03785A}"/>
              </a:ext>
            </a:extLst>
          </p:cNvPr>
          <p:cNvSpPr txBox="1"/>
          <p:nvPr/>
        </p:nvSpPr>
        <p:spPr>
          <a:xfrm>
            <a:off x="3064615" y="4184981"/>
            <a:ext cx="2546647" cy="19543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dirty="0"/>
          </a:p>
          <a:p>
            <a:r>
              <a:rPr lang="en-US" sz="1100" dirty="0"/>
              <a:t>Data structure for adjacency list:</a:t>
            </a:r>
          </a:p>
          <a:p>
            <a:endParaRPr lang="en-US" sz="1100" dirty="0"/>
          </a:p>
          <a:p>
            <a:r>
              <a:rPr lang="en-US" sz="1100" dirty="0"/>
              <a:t>struct node </a:t>
            </a:r>
          </a:p>
          <a:p>
            <a:r>
              <a:rPr lang="en-US" sz="1100" dirty="0"/>
              <a:t>{</a:t>
            </a:r>
          </a:p>
          <a:p>
            <a:r>
              <a:rPr lang="en-US" sz="1100" dirty="0"/>
              <a:t>   int vertex;</a:t>
            </a:r>
          </a:p>
          <a:p>
            <a:r>
              <a:rPr lang="en-US" sz="1100" dirty="0"/>
              <a:t>   float weight;</a:t>
            </a:r>
          </a:p>
          <a:p>
            <a:r>
              <a:rPr lang="en-US" sz="1100" dirty="0"/>
              <a:t>   node *next; </a:t>
            </a:r>
          </a:p>
          <a:p>
            <a:r>
              <a:rPr lang="en-US" sz="1100" dirty="0"/>
              <a:t>}</a:t>
            </a:r>
          </a:p>
          <a:p>
            <a:endParaRPr lang="en-US" sz="1100" dirty="0"/>
          </a:p>
          <a:p>
            <a:r>
              <a:rPr lang="en-US" sz="1100" dirty="0"/>
              <a:t>node *Adj[1..n];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35675AF-1912-4C36-811D-EC1B5AD95ED6}"/>
              </a:ext>
            </a:extLst>
          </p:cNvPr>
          <p:cNvSpPr/>
          <p:nvPr/>
        </p:nvSpPr>
        <p:spPr>
          <a:xfrm>
            <a:off x="3247402" y="5249501"/>
            <a:ext cx="896390" cy="1570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205A470-6560-48FC-8D3C-B8371B1D2852}"/>
              </a:ext>
            </a:extLst>
          </p:cNvPr>
          <p:cNvCxnSpPr/>
          <p:nvPr/>
        </p:nvCxnSpPr>
        <p:spPr>
          <a:xfrm flipH="1">
            <a:off x="4143792" y="5118879"/>
            <a:ext cx="200585" cy="1306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E32059D-53B7-4019-80D8-E5DF7CC8BE36}"/>
              </a:ext>
            </a:extLst>
          </p:cNvPr>
          <p:cNvSpPr txBox="1"/>
          <p:nvPr/>
        </p:nvSpPr>
        <p:spPr>
          <a:xfrm>
            <a:off x="4389136" y="4854765"/>
            <a:ext cx="1016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for weighted graph</a:t>
            </a:r>
          </a:p>
        </p:txBody>
      </p:sp>
    </p:spTree>
    <p:extLst>
      <p:ext uri="{BB962C8B-B14F-4D97-AF65-F5344CB8AC3E}">
        <p14:creationId xmlns:p14="http://schemas.microsoft.com/office/powerpoint/2010/main" val="16103079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78036" y="300191"/>
            <a:ext cx="7548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ea typeface="宋体" panose="02010600030101010101" pitchFamily="2" charset="-122"/>
              </a:rPr>
              <a:t>Graph Representations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FA29FC4-0F6D-49F1-8392-947C18E34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1439614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</a:t>
            </a:r>
            <a:r>
              <a:rPr lang="en-US" altLang="en-US" sz="2400" dirty="0">
                <a:solidFill>
                  <a:srgbClr val="FF0000"/>
                </a:solidFill>
              </a:rPr>
              <a:t> adjacency matrix </a:t>
            </a:r>
            <a:r>
              <a:rPr lang="en-US" altLang="en-US" sz="2400" dirty="0"/>
              <a:t>of a graph has value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1 if vertices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and j share an edge; 0 otherwise. For a weighted graph,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w</a:t>
            </a:r>
            <a:r>
              <a:rPr lang="en-US" altLang="en-US" sz="2400" baseline="-25000" dirty="0" err="1"/>
              <a:t>i,j</a:t>
            </a:r>
            <a:r>
              <a:rPr lang="en-US" altLang="en-US" sz="2400" dirty="0"/>
              <a:t>, the weight of the edge.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D71D902-5074-456D-B291-BC382F7D0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6154782"/>
            <a:ext cx="5449234" cy="6427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1600" dirty="0"/>
              <a:t>For graphs with n nodes and m edges, adjacency matrices take </a:t>
            </a:r>
            <a:r>
              <a:rPr lang="el-GR" altLang="en-US" sz="1600" dirty="0">
                <a:cs typeface="Arial" panose="020B0604020202020204" pitchFamily="34" charset="0"/>
              </a:rPr>
              <a:t>Θ</a:t>
            </a:r>
            <a:r>
              <a:rPr lang="en-US" altLang="en-US" sz="1600" dirty="0"/>
              <a:t>(n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 space and adjacency list takes </a:t>
            </a:r>
            <a:r>
              <a:rPr lang="el-GR" altLang="en-US" sz="1600" dirty="0">
                <a:cs typeface="Arial" panose="020B0604020202020204" pitchFamily="34" charset="0"/>
              </a:rPr>
              <a:t>Θ</a:t>
            </a:r>
            <a:r>
              <a:rPr lang="en-US" altLang="en-US" sz="1600" dirty="0"/>
              <a:t>(m) space. </a:t>
            </a:r>
          </a:p>
          <a:p>
            <a:pPr marL="0" indent="0">
              <a:buNone/>
            </a:pPr>
            <a:endParaRPr lang="en-US" altLang="en-US" sz="1600" kern="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173D77E-298E-4E42-A5C3-F3290E12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56" y="989174"/>
            <a:ext cx="8098496" cy="43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Graphs can be given by adjacency matrix or adjacency list.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3FE75F6-32BD-4B1C-B087-F3113448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035" y="2795425"/>
            <a:ext cx="7548646" cy="129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FF0000"/>
                </a:solidFill>
              </a:rPr>
              <a:t>adjacency list </a:t>
            </a:r>
            <a:r>
              <a:rPr lang="en-US" altLang="en-US" sz="2400" dirty="0"/>
              <a:t>of a graph G = (V,E) is an array Adj[1..|V|] of lists, where Adj[v] is a list of all vertices adjacent to vertex v.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0BE381-9728-4166-988F-7C35EBCF0BCD}"/>
              </a:ext>
            </a:extLst>
          </p:cNvPr>
          <p:cNvGrpSpPr/>
          <p:nvPr/>
        </p:nvGrpSpPr>
        <p:grpSpPr>
          <a:xfrm>
            <a:off x="1015524" y="4368302"/>
            <a:ext cx="1228971" cy="1520526"/>
            <a:chOff x="1391539" y="4483060"/>
            <a:chExt cx="1228971" cy="152052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1DE222-B980-443F-89C0-3728BE443B46}"/>
                </a:ext>
              </a:extLst>
            </p:cNvPr>
            <p:cNvSpPr/>
            <p:nvPr/>
          </p:nvSpPr>
          <p:spPr>
            <a:xfrm>
              <a:off x="1905712" y="4483060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945120-9D79-4F15-AA3D-62FEA845B37A}"/>
                </a:ext>
              </a:extLst>
            </p:cNvPr>
            <p:cNvSpPr/>
            <p:nvPr/>
          </p:nvSpPr>
          <p:spPr>
            <a:xfrm>
              <a:off x="2423957" y="581340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CBFFE5-4C51-4000-B760-95430EB7F04E}"/>
                </a:ext>
              </a:extLst>
            </p:cNvPr>
            <p:cNvSpPr/>
            <p:nvPr/>
          </p:nvSpPr>
          <p:spPr>
            <a:xfrm>
              <a:off x="2421109" y="5011226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205F005-714F-4CEC-ABED-878748522260}"/>
                </a:ext>
              </a:extLst>
            </p:cNvPr>
            <p:cNvSpPr/>
            <p:nvPr/>
          </p:nvSpPr>
          <p:spPr>
            <a:xfrm>
              <a:off x="1391539" y="5815578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DBF8842-3BF3-4C2C-A872-2A08663C054E}"/>
                </a:ext>
              </a:extLst>
            </p:cNvPr>
            <p:cNvSpPr/>
            <p:nvPr/>
          </p:nvSpPr>
          <p:spPr>
            <a:xfrm>
              <a:off x="1391539" y="5012254"/>
              <a:ext cx="196553" cy="1880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6D24133-033B-49BE-B912-CF5665E450ED}"/>
                </a:ext>
              </a:extLst>
            </p:cNvPr>
            <p:cNvCxnSpPr>
              <a:stCxn id="2" idx="3"/>
              <a:endCxn id="19" idx="7"/>
            </p:cNvCxnSpPr>
            <p:nvPr/>
          </p:nvCxnSpPr>
          <p:spPr>
            <a:xfrm flipH="1">
              <a:off x="1559307" y="4643535"/>
              <a:ext cx="375190" cy="396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71A74AC-17FF-4073-A7E7-25056C917536}"/>
                </a:ext>
              </a:extLst>
            </p:cNvPr>
            <p:cNvCxnSpPr>
              <a:stCxn id="19" idx="6"/>
              <a:endCxn id="17" idx="2"/>
            </p:cNvCxnSpPr>
            <p:nvPr/>
          </p:nvCxnSpPr>
          <p:spPr>
            <a:xfrm flipV="1">
              <a:off x="1588092" y="5105230"/>
              <a:ext cx="833017" cy="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0F370FB-8CFE-4A95-ABE2-369859A4F9E0}"/>
                </a:ext>
              </a:extLst>
            </p:cNvPr>
            <p:cNvCxnSpPr>
              <a:stCxn id="17" idx="4"/>
              <a:endCxn id="15" idx="0"/>
            </p:cNvCxnSpPr>
            <p:nvPr/>
          </p:nvCxnSpPr>
          <p:spPr>
            <a:xfrm>
              <a:off x="2519386" y="5199234"/>
              <a:ext cx="2848" cy="6141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A2C85CE-969D-4E80-8C4F-154995875906}"/>
                </a:ext>
              </a:extLst>
            </p:cNvPr>
            <p:cNvCxnSpPr>
              <a:stCxn id="18" idx="6"/>
              <a:endCxn id="15" idx="2"/>
            </p:cNvCxnSpPr>
            <p:nvPr/>
          </p:nvCxnSpPr>
          <p:spPr>
            <a:xfrm flipV="1">
              <a:off x="1588092" y="5907408"/>
              <a:ext cx="835865" cy="21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6D4C32-96E9-4C31-A06A-98A27CAA89B7}"/>
                </a:ext>
              </a:extLst>
            </p:cNvPr>
            <p:cNvCxnSpPr>
              <a:stCxn id="19" idx="5"/>
              <a:endCxn id="15" idx="1"/>
            </p:cNvCxnSpPr>
            <p:nvPr/>
          </p:nvCxnSpPr>
          <p:spPr>
            <a:xfrm>
              <a:off x="1559307" y="5172729"/>
              <a:ext cx="893435" cy="66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18D67DA-B851-4A5F-9644-1EA94C2DD320}"/>
              </a:ext>
            </a:extLst>
          </p:cNvPr>
          <p:cNvGraphicFramePr>
            <a:graphicFrameLocks noGrp="1"/>
          </p:cNvGraphicFramePr>
          <p:nvPr/>
        </p:nvGraphicFramePr>
        <p:xfrm>
          <a:off x="3509869" y="4651078"/>
          <a:ext cx="1450412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12">
                  <a:extLst>
                    <a:ext uri="{9D8B030D-6E8A-4147-A177-3AD203B41FA5}">
                      <a16:colId xmlns:a16="http://schemas.microsoft.com/office/drawing/2014/main" val="231090410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2894935928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807717063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3346178016"/>
                    </a:ext>
                  </a:extLst>
                </a:gridCol>
                <a:gridCol w="277850">
                  <a:extLst>
                    <a:ext uri="{9D8B030D-6E8A-4147-A177-3AD203B41FA5}">
                      <a16:colId xmlns:a16="http://schemas.microsoft.com/office/drawing/2014/main" val="1643625048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51751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923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842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064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25351"/>
                  </a:ext>
                </a:extLst>
              </a:tr>
            </a:tbl>
          </a:graphicData>
        </a:graphic>
      </p:graphicFrame>
      <p:sp>
        <p:nvSpPr>
          <p:cNvPr id="27" name="Left Bracket 26">
            <a:extLst>
              <a:ext uri="{FF2B5EF4-FFF2-40B4-BE49-F238E27FC236}">
                <a16:creationId xmlns:a16="http://schemas.microsoft.com/office/drawing/2014/main" id="{2C9F2D4D-8D28-4D5E-953D-3380C8BBE138}"/>
              </a:ext>
            </a:extLst>
          </p:cNvPr>
          <p:cNvSpPr/>
          <p:nvPr/>
        </p:nvSpPr>
        <p:spPr>
          <a:xfrm>
            <a:off x="3482303" y="4716686"/>
            <a:ext cx="68416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FB471DA1-8A5C-4E2C-B17E-CDDF64FFB3E1}"/>
              </a:ext>
            </a:extLst>
          </p:cNvPr>
          <p:cNvSpPr/>
          <p:nvPr/>
        </p:nvSpPr>
        <p:spPr>
          <a:xfrm flipH="1">
            <a:off x="4907793" y="4720170"/>
            <a:ext cx="80053" cy="11754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9">
            <a:extLst>
              <a:ext uri="{FF2B5EF4-FFF2-40B4-BE49-F238E27FC236}">
                <a16:creationId xmlns:a16="http://schemas.microsoft.com/office/drawing/2014/main" id="{B35E6C95-E056-4FAD-BB67-1F4560F2C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194" y="5144889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 =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CD39017-F47F-4458-99DC-B66320C7BF49}"/>
              </a:ext>
            </a:extLst>
          </p:cNvPr>
          <p:cNvGraphicFramePr>
            <a:graphicFrameLocks noGrp="1"/>
          </p:cNvGraphicFramePr>
          <p:nvPr/>
        </p:nvGraphicFramePr>
        <p:xfrm>
          <a:off x="5911105" y="4564107"/>
          <a:ext cx="257887" cy="147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887">
                  <a:extLst>
                    <a:ext uri="{9D8B030D-6E8A-4147-A177-3AD203B41FA5}">
                      <a16:colId xmlns:a16="http://schemas.microsoft.com/office/drawing/2014/main" val="370514409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623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736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962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3644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6438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182E9863-3F79-41BA-9FB1-BCE9B5C6267B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459021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8F1261-700C-4C55-9A5C-C5148E80A0D9}"/>
              </a:ext>
            </a:extLst>
          </p:cNvPr>
          <p:cNvCxnSpPr>
            <a:cxnSpLocks/>
          </p:cNvCxnSpPr>
          <p:nvPr/>
        </p:nvCxnSpPr>
        <p:spPr>
          <a:xfrm>
            <a:off x="6028969" y="470451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19D3963-9848-49E5-AC42-0D2F83803DA9}"/>
              </a:ext>
            </a:extLst>
          </p:cNvPr>
          <p:cNvGraphicFramePr>
            <a:graphicFrameLocks noGrp="1"/>
          </p:cNvGraphicFramePr>
          <p:nvPr/>
        </p:nvGraphicFramePr>
        <p:xfrm>
          <a:off x="6395213" y="5488257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AFC4AF-A64C-4F3A-A334-856BDDF801CC}"/>
              </a:ext>
            </a:extLst>
          </p:cNvPr>
          <p:cNvCxnSpPr>
            <a:cxnSpLocks/>
          </p:cNvCxnSpPr>
          <p:nvPr/>
        </p:nvCxnSpPr>
        <p:spPr>
          <a:xfrm>
            <a:off x="6028969" y="5602557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ED0B1A3-28A3-4920-952A-0C12DE9E0275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4890279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9E67C1-A89B-4182-8392-C24844F4DD5C}"/>
              </a:ext>
            </a:extLst>
          </p:cNvPr>
          <p:cNvCxnSpPr>
            <a:cxnSpLocks/>
          </p:cNvCxnSpPr>
          <p:nvPr/>
        </p:nvCxnSpPr>
        <p:spPr>
          <a:xfrm>
            <a:off x="6020423" y="5004579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486D989-6DFC-4B80-A758-B66E9C9B0D71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488995C-4EFB-4832-BA8F-E8448D8E0A91}"/>
              </a:ext>
            </a:extLst>
          </p:cNvPr>
          <p:cNvCxnSpPr>
            <a:cxnSpLocks/>
          </p:cNvCxnSpPr>
          <p:nvPr/>
        </p:nvCxnSpPr>
        <p:spPr>
          <a:xfrm>
            <a:off x="6670665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9FF4128-6BDD-4F22-A9E7-89C797691C06}"/>
              </a:ext>
            </a:extLst>
          </p:cNvPr>
          <p:cNvGraphicFramePr>
            <a:graphicFrameLocks noGrp="1"/>
          </p:cNvGraphicFramePr>
          <p:nvPr/>
        </p:nvGraphicFramePr>
        <p:xfrm>
          <a:off x="7707801" y="489541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FFA66-E854-4603-9289-19D824CF6474}"/>
              </a:ext>
            </a:extLst>
          </p:cNvPr>
          <p:cNvCxnSpPr>
            <a:cxnSpLocks/>
          </p:cNvCxnSpPr>
          <p:nvPr/>
        </p:nvCxnSpPr>
        <p:spPr>
          <a:xfrm>
            <a:off x="7341557" y="500971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D5E3625D-63E1-4318-A611-2E70564EB55F}"/>
              </a:ext>
            </a:extLst>
          </p:cNvPr>
          <p:cNvGraphicFramePr>
            <a:graphicFrameLocks noGrp="1"/>
          </p:cNvGraphicFramePr>
          <p:nvPr/>
        </p:nvGraphicFramePr>
        <p:xfrm>
          <a:off x="6390782" y="5786780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800925D-1AAC-46DF-B0AC-77D446481CEF}"/>
              </a:ext>
            </a:extLst>
          </p:cNvPr>
          <p:cNvCxnSpPr>
            <a:cxnSpLocks/>
          </p:cNvCxnSpPr>
          <p:nvPr/>
        </p:nvCxnSpPr>
        <p:spPr>
          <a:xfrm>
            <a:off x="6024538" y="5901080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826AA0D8-1820-4ADA-9C69-BF127DEB0306}"/>
              </a:ext>
            </a:extLst>
          </p:cNvPr>
          <p:cNvGraphicFramePr>
            <a:graphicFrameLocks noGrp="1"/>
          </p:cNvGraphicFramePr>
          <p:nvPr/>
        </p:nvGraphicFramePr>
        <p:xfrm>
          <a:off x="7041024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4E904B-5331-420D-8229-BD35F9EF2A6F}"/>
              </a:ext>
            </a:extLst>
          </p:cNvPr>
          <p:cNvCxnSpPr>
            <a:cxnSpLocks/>
          </p:cNvCxnSpPr>
          <p:nvPr/>
        </p:nvCxnSpPr>
        <p:spPr>
          <a:xfrm>
            <a:off x="6674780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2847C3EC-393A-4BA3-8171-3AB294FFC4C6}"/>
              </a:ext>
            </a:extLst>
          </p:cNvPr>
          <p:cNvGraphicFramePr>
            <a:graphicFrameLocks noGrp="1"/>
          </p:cNvGraphicFramePr>
          <p:nvPr/>
        </p:nvGraphicFramePr>
        <p:xfrm>
          <a:off x="7711916" y="5791912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2D84241-0B29-47E1-A6D5-3E49728E6A2B}"/>
              </a:ext>
            </a:extLst>
          </p:cNvPr>
          <p:cNvCxnSpPr>
            <a:cxnSpLocks/>
          </p:cNvCxnSpPr>
          <p:nvPr/>
        </p:nvCxnSpPr>
        <p:spPr>
          <a:xfrm>
            <a:off x="7345672" y="5906212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8CD7D340-5B67-474C-B666-1D0E2FD2C137}"/>
              </a:ext>
            </a:extLst>
          </p:cNvPr>
          <p:cNvGraphicFramePr>
            <a:graphicFrameLocks noGrp="1"/>
          </p:cNvGraphicFramePr>
          <p:nvPr/>
        </p:nvGraphicFramePr>
        <p:xfrm>
          <a:off x="6386667" y="5177931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D1F2093-D8B7-4496-B2D6-0FB9F9D77AE8}"/>
              </a:ext>
            </a:extLst>
          </p:cNvPr>
          <p:cNvCxnSpPr>
            <a:cxnSpLocks/>
          </p:cNvCxnSpPr>
          <p:nvPr/>
        </p:nvCxnSpPr>
        <p:spPr>
          <a:xfrm>
            <a:off x="6020423" y="5292231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B726CC84-14BC-4C86-9F3F-70B39C99DBA8}"/>
              </a:ext>
            </a:extLst>
          </p:cNvPr>
          <p:cNvGraphicFramePr>
            <a:graphicFrameLocks noGrp="1"/>
          </p:cNvGraphicFramePr>
          <p:nvPr/>
        </p:nvGraphicFramePr>
        <p:xfrm>
          <a:off x="7036909" y="5183063"/>
          <a:ext cx="416560" cy="22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8530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777604"/>
                    </a:ext>
                  </a:extLst>
                </a:gridCol>
              </a:tblGrid>
              <a:tr h="196811"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9694"/>
                  </a:ext>
                </a:extLst>
              </a:tr>
            </a:tbl>
          </a:graphicData>
        </a:graphic>
      </p:graphicFrame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043001-105F-4FB6-A57A-4C5DEDB753EA}"/>
              </a:ext>
            </a:extLst>
          </p:cNvPr>
          <p:cNvCxnSpPr>
            <a:cxnSpLocks/>
          </p:cNvCxnSpPr>
          <p:nvPr/>
        </p:nvCxnSpPr>
        <p:spPr>
          <a:xfrm>
            <a:off x="6670665" y="5297363"/>
            <a:ext cx="35769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4D78313-5EA1-4E0E-B8AD-47924A559E3F}"/>
              </a:ext>
            </a:extLst>
          </p:cNvPr>
          <p:cNvGraphicFramePr>
            <a:graphicFrameLocks noGrp="1"/>
          </p:cNvGraphicFramePr>
          <p:nvPr/>
        </p:nvGraphicFramePr>
        <p:xfrm>
          <a:off x="5686716" y="4589716"/>
          <a:ext cx="208280" cy="147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26599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99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7308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1108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6674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05267"/>
                  </a:ext>
                </a:extLst>
              </a:tr>
            </a:tbl>
          </a:graphicData>
        </a:graphic>
      </p:graphicFrame>
      <p:sp>
        <p:nvSpPr>
          <p:cNvPr id="61" name="Text Box 49">
            <a:extLst>
              <a:ext uri="{FF2B5EF4-FFF2-40B4-BE49-F238E27FC236}">
                <a16:creationId xmlns:a16="http://schemas.microsoft.com/office/drawing/2014/main" id="{CC59BBCF-8ABA-4CDC-8F07-59672BE42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69" y="4141620"/>
            <a:ext cx="1542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matrix</a:t>
            </a: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EF889D41-F85D-4551-BEA1-55CF8829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703" y="4157040"/>
            <a:ext cx="1266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adjacency list</a:t>
            </a:r>
          </a:p>
        </p:txBody>
      </p:sp>
    </p:spTree>
    <p:extLst>
      <p:ext uri="{BB962C8B-B14F-4D97-AF65-F5344CB8AC3E}">
        <p14:creationId xmlns:p14="http://schemas.microsoft.com/office/powerpoint/2010/main" val="399839418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5270</TotalTime>
  <Words>3657</Words>
  <Application>Microsoft Office PowerPoint</Application>
  <PresentationFormat>全屏显示(4:3)</PresentationFormat>
  <Paragraphs>586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Arial Unicode MS</vt:lpstr>
      <vt:lpstr>宋体</vt:lpstr>
      <vt:lpstr>Arial</vt:lpstr>
      <vt:lpstr>Tahoma</vt:lpstr>
      <vt:lpstr>Times New Roman</vt:lpstr>
      <vt:lpstr>Wingdings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475</cp:revision>
  <cp:lastPrinted>2001-01-16T17:12:14Z</cp:lastPrinted>
  <dcterms:created xsi:type="dcterms:W3CDTF">1999-07-13T19:55:20Z</dcterms:created>
  <dcterms:modified xsi:type="dcterms:W3CDTF">2025-02-08T01:52:45Z</dcterms:modified>
</cp:coreProperties>
</file>