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handoutMasterIdLst>
    <p:handoutMasterId r:id="rId29"/>
  </p:handoutMasterIdLst>
  <p:sldIdLst>
    <p:sldId id="293" r:id="rId2"/>
    <p:sldId id="1024" r:id="rId3"/>
    <p:sldId id="1038" r:id="rId4"/>
    <p:sldId id="1039" r:id="rId5"/>
    <p:sldId id="1040" r:id="rId6"/>
    <p:sldId id="1041" r:id="rId7"/>
    <p:sldId id="1042" r:id="rId8"/>
    <p:sldId id="1043" r:id="rId9"/>
    <p:sldId id="1005" r:id="rId10"/>
    <p:sldId id="1044" r:id="rId11"/>
    <p:sldId id="1045" r:id="rId12"/>
    <p:sldId id="1046" r:id="rId13"/>
    <p:sldId id="1047" r:id="rId14"/>
    <p:sldId id="1048" r:id="rId15"/>
    <p:sldId id="1049" r:id="rId16"/>
    <p:sldId id="1050" r:id="rId17"/>
    <p:sldId id="1051" r:id="rId18"/>
    <p:sldId id="1052" r:id="rId19"/>
    <p:sldId id="1053" r:id="rId20"/>
    <p:sldId id="1054" r:id="rId21"/>
    <p:sldId id="1055" r:id="rId22"/>
    <p:sldId id="1056" r:id="rId23"/>
    <p:sldId id="1057" r:id="rId24"/>
    <p:sldId id="1058" r:id="rId25"/>
    <p:sldId id="1059" r:id="rId26"/>
    <p:sldId id="1060" r:id="rId27"/>
  </p:sldIdLst>
  <p:sldSz cx="9144000" cy="6858000" type="screen4x3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FFCC00"/>
    <a:srgbClr val="33CC33"/>
    <a:srgbClr val="FF0000"/>
    <a:srgbClr val="FFCCFF"/>
    <a:srgbClr val="DDDDDD"/>
    <a:srgbClr val="DE3E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7346" autoAdjust="0"/>
    <p:restoredTop sz="91657" autoAdjust="0"/>
  </p:normalViewPr>
  <p:slideViewPr>
    <p:cSldViewPr snapToGrid="0">
      <p:cViewPr varScale="1">
        <p:scale>
          <a:sx n="104" d="100"/>
          <a:sy n="104" d="100"/>
        </p:scale>
        <p:origin x="132" y="18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4122"/>
    </p:cViewPr>
  </p:sorterViewPr>
  <p:notesViewPr>
    <p:cSldViewPr snapToGrid="0">
      <p:cViewPr varScale="1">
        <p:scale>
          <a:sx n="104" d="100"/>
          <a:sy n="104" d="100"/>
        </p:scale>
        <p:origin x="-3498" y="-102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smtClean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06F16FB9-8D84-4AD1-A708-AFB146A94E24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4196733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2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smtClean="0"/>
            </a:lvl1pPr>
          </a:lstStyle>
          <a:p>
            <a:pPr>
              <a:defRPr/>
            </a:pPr>
            <a:fld id="{91E1BDD9-3AEF-48D7-9C87-29E837DCF192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32803880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8F81013-0BEA-49DF-AD3C-558A27B7559E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8161050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2391EF6-A1B5-468B-83B9-7C72E05AF268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09297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0B074CA-44A8-4A4E-AFF2-25413D7E123D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8171692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4C082F0-364D-4711-8A13-E67520AACA75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2301860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3889932-C464-41B2-9A82-C092D3997D62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9132511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1FEA6C5-6032-474C-8B54-C8C6CDA0092F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487552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1F5A7B7-C3A1-4918-AD97-7E635ACCBB9C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4721486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4959519-D87E-493A-9ED6-6711B4839D10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1225340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r>
              <a:rPr lang="en-US"/>
              <a:t>CS 245/Summer ‘08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DF01F78A-6E5B-41DC-B74B-CF661B555806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70" r:id="rId1"/>
    <p:sldLayoutId id="2147484171" r:id="rId2"/>
    <p:sldLayoutId id="2147484172" r:id="rId3"/>
    <p:sldLayoutId id="2147484173" r:id="rId4"/>
    <p:sldLayoutId id="2147484174" r:id="rId5"/>
    <p:sldLayoutId id="2147484175" r:id="rId6"/>
    <p:sldLayoutId id="2147484176" r:id="rId7"/>
    <p:sldLayoutId id="2147484177" r:id="rId8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617402" y="1034802"/>
            <a:ext cx="7850458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CSCE-411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3800" dirty="0">
                <a:ea typeface="宋体" panose="02010600030101010101" pitchFamily="2" charset="-122"/>
              </a:rPr>
              <a:t>Design and Analysis of Algorithms</a:t>
            </a:r>
          </a:p>
        </p:txBody>
      </p:sp>
      <p:sp>
        <p:nvSpPr>
          <p:cNvPr id="13316" name="Text Box 47"/>
          <p:cNvSpPr txBox="1">
            <a:spLocks noChangeArrowheads="1"/>
          </p:cNvSpPr>
          <p:nvPr/>
        </p:nvSpPr>
        <p:spPr bwMode="auto">
          <a:xfrm>
            <a:off x="3472582" y="2490661"/>
            <a:ext cx="219883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Spring 2025</a:t>
            </a:r>
          </a:p>
        </p:txBody>
      </p:sp>
      <p:sp>
        <p:nvSpPr>
          <p:cNvPr id="13317" name="Text Box 48"/>
          <p:cNvSpPr txBox="1">
            <a:spLocks noChangeArrowheads="1"/>
          </p:cNvSpPr>
          <p:nvPr/>
        </p:nvSpPr>
        <p:spPr bwMode="auto">
          <a:xfrm>
            <a:off x="2858023" y="3844120"/>
            <a:ext cx="3878263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Instructor: </a:t>
            </a:r>
            <a:r>
              <a:rPr lang="en-US" altLang="zh-CN" sz="2400" dirty="0" err="1">
                <a:ea typeface="宋体" panose="02010600030101010101" pitchFamily="2" charset="-122"/>
              </a:rPr>
              <a:t>Jianer</a:t>
            </a:r>
            <a:r>
              <a:rPr lang="en-US" altLang="zh-CN" sz="2400" dirty="0">
                <a:ea typeface="宋体" panose="02010600030101010101" pitchFamily="2" charset="-122"/>
              </a:rPr>
              <a:t> Chen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Office: PETR 428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Phone: 845-4259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Email: chen@cse.tamu.edu</a:t>
            </a:r>
          </a:p>
        </p:txBody>
      </p:sp>
      <p:sp>
        <p:nvSpPr>
          <p:cNvPr id="13318" name="Text Box 49"/>
          <p:cNvSpPr txBox="1">
            <a:spLocks noChangeArrowheads="1"/>
          </p:cNvSpPr>
          <p:nvPr/>
        </p:nvSpPr>
        <p:spPr bwMode="auto">
          <a:xfrm>
            <a:off x="0" y="6553200"/>
            <a:ext cx="280320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Notes 10: Dynamic programming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Sorting in Linear Time</a:t>
            </a:r>
          </a:p>
        </p:txBody>
      </p:sp>
      <p:sp>
        <p:nvSpPr>
          <p:cNvPr id="15" name="Text Box 46">
            <a:extLst>
              <a:ext uri="{FF2B5EF4-FFF2-40B4-BE49-F238E27FC236}">
                <a16:creationId xmlns:a16="http://schemas.microsoft.com/office/drawing/2014/main" id="{3F49AD4F-CD42-4BE8-A023-CBD0EEB0DA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9933" y="1443072"/>
            <a:ext cx="3815239" cy="400110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Remarks. </a:t>
            </a:r>
            <a:endParaRPr lang="en-US" altLang="zh-CN" sz="2000" dirty="0">
              <a:ea typeface="宋体" panose="02010600030101010101" pitchFamily="2" charset="-122"/>
            </a:endParaRPr>
          </a:p>
        </p:txBody>
      </p:sp>
      <p:sp>
        <p:nvSpPr>
          <p:cNvPr id="16" name="Text Box 46">
            <a:extLst>
              <a:ext uri="{FF2B5EF4-FFF2-40B4-BE49-F238E27FC236}">
                <a16:creationId xmlns:a16="http://schemas.microsoft.com/office/drawing/2014/main" id="{740D738B-1E51-4533-8E76-2EB387235C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9932" y="2579858"/>
            <a:ext cx="3434093" cy="400110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2. Stable sorting is essential. </a:t>
            </a:r>
          </a:p>
        </p:txBody>
      </p:sp>
      <p:sp>
        <p:nvSpPr>
          <p:cNvPr id="19" name="Text Box 46">
            <a:extLst>
              <a:ext uri="{FF2B5EF4-FFF2-40B4-BE49-F238E27FC236}">
                <a16:creationId xmlns:a16="http://schemas.microsoft.com/office/drawing/2014/main" id="{DC5BD3A2-248E-46B1-8520-D4E921895F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9731" y="3067160"/>
            <a:ext cx="3434093" cy="132343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3. The elements do not have to be integers. For example, they can be character strings.</a:t>
            </a:r>
          </a:p>
        </p:txBody>
      </p:sp>
      <p:sp>
        <p:nvSpPr>
          <p:cNvPr id="21" name="Text Box 46">
            <a:extLst>
              <a:ext uri="{FF2B5EF4-FFF2-40B4-BE49-F238E27FC236}">
                <a16:creationId xmlns:a16="http://schemas.microsoft.com/office/drawing/2014/main" id="{6C1840BC-BA31-41A4-9A12-CCE3A7FC58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9731" y="1785001"/>
            <a:ext cx="3434093" cy="707886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1. When d is a constant, the algorithm is linear time.</a:t>
            </a:r>
          </a:p>
        </p:txBody>
      </p:sp>
      <p:sp>
        <p:nvSpPr>
          <p:cNvPr id="22" name="Text Box 46">
            <a:extLst>
              <a:ext uri="{FF2B5EF4-FFF2-40B4-BE49-F238E27FC236}">
                <a16:creationId xmlns:a16="http://schemas.microsoft.com/office/drawing/2014/main" id="{7BB44EAC-B6B2-4B87-B3F6-0884DD4767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9731" y="4390599"/>
            <a:ext cx="3294551" cy="132343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4. It can be generalized to sort integers in [0..n</a:t>
            </a:r>
            <a:r>
              <a:rPr lang="en-US" altLang="zh-CN" sz="2000" baseline="30000" dirty="0">
                <a:solidFill>
                  <a:srgbClr val="FF3300"/>
                </a:solidFill>
                <a:ea typeface="宋体" panose="02010600030101010101" pitchFamily="2" charset="-122"/>
              </a:rPr>
              <a:t>4</a:t>
            </a:r>
            <a:r>
              <a:rPr lang="en-US" altLang="zh-CN" sz="2000" dirty="0">
                <a:ea typeface="宋体" panose="02010600030101010101" pitchFamily="2" charset="-122"/>
              </a:rPr>
              <a:t>-1]: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Hint:</a:t>
            </a:r>
            <a:r>
              <a:rPr lang="en-US" altLang="zh-CN" sz="2000" dirty="0">
                <a:ea typeface="宋体" panose="02010600030101010101" pitchFamily="2" charset="-122"/>
              </a:rPr>
              <a:t> each integer r in [0..n</a:t>
            </a:r>
            <a:r>
              <a:rPr lang="en-US" altLang="zh-CN" sz="2000" baseline="30000" dirty="0">
                <a:solidFill>
                  <a:srgbClr val="FF3300"/>
                </a:solidFill>
                <a:ea typeface="宋体" panose="02010600030101010101" pitchFamily="2" charset="-122"/>
              </a:rPr>
              <a:t>4</a:t>
            </a:r>
            <a:r>
              <a:rPr lang="en-US" altLang="zh-CN" sz="2000" dirty="0">
                <a:ea typeface="宋体" panose="02010600030101010101" pitchFamily="2" charset="-122"/>
              </a:rPr>
              <a:t>-1] can be written as:</a:t>
            </a:r>
          </a:p>
        </p:txBody>
      </p:sp>
      <p:sp>
        <p:nvSpPr>
          <p:cNvPr id="23" name="Text Box 46">
            <a:extLst>
              <a:ext uri="{FF2B5EF4-FFF2-40B4-BE49-F238E27FC236}">
                <a16:creationId xmlns:a16="http://schemas.microsoft.com/office/drawing/2014/main" id="{BC5D4FA8-8E28-4E5C-B03D-5A812051EC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09702" y="5646128"/>
            <a:ext cx="3294551" cy="707886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R = c</a:t>
            </a:r>
            <a:r>
              <a:rPr lang="en-US" altLang="zh-CN" sz="2000" baseline="-25000" dirty="0">
                <a:solidFill>
                  <a:srgbClr val="FF0000"/>
                </a:solidFill>
                <a:ea typeface="宋体" panose="02010600030101010101" pitchFamily="2" charset="-122"/>
              </a:rPr>
              <a:t>3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n</a:t>
            </a:r>
            <a:r>
              <a:rPr lang="en-US" altLang="zh-CN" sz="2000" baseline="30000" dirty="0">
                <a:solidFill>
                  <a:srgbClr val="FF0000"/>
                </a:solidFill>
                <a:ea typeface="宋体" panose="02010600030101010101" pitchFamily="2" charset="-122"/>
              </a:rPr>
              <a:t>3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 + c</a:t>
            </a:r>
            <a:r>
              <a:rPr lang="en-US" altLang="zh-CN" sz="2000" baseline="-25000" dirty="0">
                <a:solidFill>
                  <a:srgbClr val="FF000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n</a:t>
            </a:r>
            <a:r>
              <a:rPr lang="en-US" altLang="zh-CN" sz="2000" baseline="30000" dirty="0">
                <a:solidFill>
                  <a:srgbClr val="FF000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 + c</a:t>
            </a:r>
            <a:r>
              <a:rPr lang="en-US" altLang="zh-CN" sz="2000" baseline="-25000" dirty="0">
                <a:solidFill>
                  <a:srgbClr val="FF000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n + c</a:t>
            </a:r>
            <a:r>
              <a:rPr lang="en-US" altLang="zh-CN" sz="2000" baseline="-25000" dirty="0">
                <a:solidFill>
                  <a:srgbClr val="FF0000"/>
                </a:solidFill>
                <a:ea typeface="宋体" panose="02010600030101010101" pitchFamily="2" charset="-122"/>
              </a:rPr>
              <a:t>0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or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 (c</a:t>
            </a:r>
            <a:r>
              <a:rPr lang="en-US" altLang="zh-CN" sz="2000" baseline="-25000" dirty="0">
                <a:solidFill>
                  <a:srgbClr val="FF0000"/>
                </a:solidFill>
                <a:ea typeface="宋体" panose="02010600030101010101" pitchFamily="2" charset="-122"/>
              </a:rPr>
              <a:t>3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, c</a:t>
            </a:r>
            <a:r>
              <a:rPr lang="en-US" altLang="zh-CN" sz="2000" baseline="-25000" dirty="0">
                <a:solidFill>
                  <a:srgbClr val="FF000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, c</a:t>
            </a:r>
            <a:r>
              <a:rPr lang="en-US" altLang="zh-CN" sz="2000" baseline="-25000" dirty="0">
                <a:solidFill>
                  <a:srgbClr val="FF000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, c</a:t>
            </a:r>
            <a:r>
              <a:rPr lang="en-US" altLang="zh-CN" sz="2000" baseline="-25000" dirty="0">
                <a:solidFill>
                  <a:srgbClr val="FF0000"/>
                </a:solidFill>
                <a:ea typeface="宋体" panose="02010600030101010101" pitchFamily="2" charset="-122"/>
              </a:rPr>
              <a:t>0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)</a:t>
            </a:r>
          </a:p>
        </p:txBody>
      </p:sp>
      <p:sp>
        <p:nvSpPr>
          <p:cNvPr id="24" name="Text Box 46">
            <a:extLst>
              <a:ext uri="{FF2B5EF4-FFF2-40B4-BE49-F238E27FC236}">
                <a16:creationId xmlns:a16="http://schemas.microsoft.com/office/drawing/2014/main" id="{2FE2CD69-E611-4152-A627-90EB2B3FF0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9731" y="6346219"/>
            <a:ext cx="3294551" cy="400110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where 0 ≤ </a:t>
            </a:r>
            <a:r>
              <a:rPr lang="en-US" altLang="zh-CN" sz="2000" dirty="0" err="1">
                <a:ea typeface="宋体" panose="02010600030101010101" pitchFamily="2" charset="-122"/>
              </a:rPr>
              <a:t>c</a:t>
            </a:r>
            <a:r>
              <a:rPr lang="en-US" altLang="zh-CN" sz="2000" baseline="-25000" dirty="0" err="1">
                <a:ea typeface="宋体" panose="02010600030101010101" pitchFamily="2" charset="-122"/>
              </a:rPr>
              <a:t>h</a:t>
            </a:r>
            <a:r>
              <a:rPr lang="en-US" altLang="zh-CN" sz="2000" dirty="0">
                <a:ea typeface="宋体" panose="02010600030101010101" pitchFamily="2" charset="-122"/>
              </a:rPr>
              <a:t> ≤ n - 1</a:t>
            </a:r>
            <a:endParaRPr lang="en-US" altLang="zh-CN" sz="2000" baseline="-25000" dirty="0">
              <a:ea typeface="宋体" panose="02010600030101010101" pitchFamily="2" charset="-122"/>
            </a:endParaRP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CB4D8A44-0816-1A72-0FA8-8B4359418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6761" y="1511440"/>
            <a:ext cx="1469024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400" dirty="0">
                <a:solidFill>
                  <a:srgbClr val="92D050"/>
                </a:solidFill>
                <a:ea typeface="宋体" panose="02010600030101010101" pitchFamily="2" charset="-122"/>
              </a:rPr>
              <a:t>Example.</a:t>
            </a:r>
          </a:p>
        </p:txBody>
      </p:sp>
      <p:sp>
        <p:nvSpPr>
          <p:cNvPr id="8" name="Text Box 46">
            <a:extLst>
              <a:ext uri="{FF2B5EF4-FFF2-40B4-BE49-F238E27FC236}">
                <a16:creationId xmlns:a16="http://schemas.microsoft.com/office/drawing/2014/main" id="{BFAA64A6-9DDA-B72A-81EB-34EA0D7EB5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9974" y="1953938"/>
            <a:ext cx="785787" cy="224676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329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657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457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ea typeface="宋体" panose="02010600030101010101" pitchFamily="2" charset="-122"/>
              </a:rPr>
              <a:t>39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436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720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ea typeface="宋体" panose="02010600030101010101" pitchFamily="2" charset="-122"/>
              </a:rPr>
              <a:t>55</a:t>
            </a:r>
          </a:p>
        </p:txBody>
      </p:sp>
      <p:sp>
        <p:nvSpPr>
          <p:cNvPr id="9" name="Text Box 46">
            <a:extLst>
              <a:ext uri="{FF2B5EF4-FFF2-40B4-BE49-F238E27FC236}">
                <a16:creationId xmlns:a16="http://schemas.microsoft.com/office/drawing/2014/main" id="{9A24BADF-7693-FA90-78B7-8D0D4AF6B2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76953" y="1953938"/>
            <a:ext cx="785787" cy="224676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720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ea typeface="宋体" panose="02010600030101010101" pitchFamily="2" charset="-122"/>
              </a:rPr>
              <a:t>55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436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657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457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329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ea typeface="宋体" panose="02010600030101010101" pitchFamily="2" charset="-122"/>
              </a:rPr>
              <a:t>39</a:t>
            </a:r>
          </a:p>
        </p:txBody>
      </p:sp>
      <p:sp>
        <p:nvSpPr>
          <p:cNvPr id="10" name="Text Box 46">
            <a:extLst>
              <a:ext uri="{FF2B5EF4-FFF2-40B4-BE49-F238E27FC236}">
                <a16:creationId xmlns:a16="http://schemas.microsoft.com/office/drawing/2014/main" id="{FE1B915F-BFA4-73D7-62BA-06D01FA16F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83932" y="1953937"/>
            <a:ext cx="785787" cy="224676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720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329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436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</a:t>
            </a:r>
            <a:r>
              <a:rPr lang="en-US" altLang="zh-CN" sz="1400" dirty="0"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ea typeface="宋体" panose="02010600030101010101" pitchFamily="2" charset="-122"/>
              </a:rPr>
              <a:t>39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</a:t>
            </a:r>
            <a:r>
              <a:rPr lang="en-US" altLang="zh-CN" sz="1400" dirty="0"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ea typeface="宋体" panose="02010600030101010101" pitchFamily="2" charset="-122"/>
              </a:rPr>
              <a:t>55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657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457</a:t>
            </a:r>
          </a:p>
        </p:txBody>
      </p:sp>
      <p:sp>
        <p:nvSpPr>
          <p:cNvPr id="11" name="Text Box 46">
            <a:extLst>
              <a:ext uri="{FF2B5EF4-FFF2-40B4-BE49-F238E27FC236}">
                <a16:creationId xmlns:a16="http://schemas.microsoft.com/office/drawing/2014/main" id="{9C4E3196-994E-9FED-6A41-7E49D889FC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90911" y="1953937"/>
            <a:ext cx="785787" cy="224676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</a:t>
            </a:r>
            <a:r>
              <a:rPr lang="en-US" altLang="zh-CN" sz="1600" dirty="0"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ea typeface="宋体" panose="02010600030101010101" pitchFamily="2" charset="-122"/>
              </a:rPr>
              <a:t>39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 55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329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436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457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657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720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7ECC8787-75C4-F259-EB69-CE3FD7A2DDCF}"/>
              </a:ext>
            </a:extLst>
          </p:cNvPr>
          <p:cNvSpPr/>
          <p:nvPr/>
        </p:nvSpPr>
        <p:spPr>
          <a:xfrm>
            <a:off x="2135662" y="1979575"/>
            <a:ext cx="180247" cy="215259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0B5CED2A-3221-FC5D-9C3C-CF8443F073E1}"/>
              </a:ext>
            </a:extLst>
          </p:cNvPr>
          <p:cNvSpPr/>
          <p:nvPr/>
        </p:nvSpPr>
        <p:spPr>
          <a:xfrm>
            <a:off x="2996578" y="1983931"/>
            <a:ext cx="180247" cy="215259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60FB0C4C-E696-4452-C746-26A11885AC27}"/>
              </a:ext>
            </a:extLst>
          </p:cNvPr>
          <p:cNvSpPr/>
          <p:nvPr/>
        </p:nvSpPr>
        <p:spPr>
          <a:xfrm>
            <a:off x="3858279" y="1983931"/>
            <a:ext cx="180247" cy="215259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Arrow: Right 24">
            <a:extLst>
              <a:ext uri="{FF2B5EF4-FFF2-40B4-BE49-F238E27FC236}">
                <a16:creationId xmlns:a16="http://schemas.microsoft.com/office/drawing/2014/main" id="{3B55EC54-4115-D2C7-C464-8865DD512A99}"/>
              </a:ext>
            </a:extLst>
          </p:cNvPr>
          <p:cNvSpPr/>
          <p:nvPr/>
        </p:nvSpPr>
        <p:spPr>
          <a:xfrm>
            <a:off x="3445059" y="2982585"/>
            <a:ext cx="214071" cy="17091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Arrow: Right 25">
            <a:extLst>
              <a:ext uri="{FF2B5EF4-FFF2-40B4-BE49-F238E27FC236}">
                <a16:creationId xmlns:a16="http://schemas.microsoft.com/office/drawing/2014/main" id="{5DEBBA15-94F8-39D3-91ED-E776CDC17A7B}"/>
              </a:ext>
            </a:extLst>
          </p:cNvPr>
          <p:cNvSpPr/>
          <p:nvPr/>
        </p:nvSpPr>
        <p:spPr>
          <a:xfrm>
            <a:off x="2510719" y="2997721"/>
            <a:ext cx="214071" cy="17091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Arrow: Right 26">
            <a:extLst>
              <a:ext uri="{FF2B5EF4-FFF2-40B4-BE49-F238E27FC236}">
                <a16:creationId xmlns:a16="http://schemas.microsoft.com/office/drawing/2014/main" id="{FF12EAE3-0766-DD0A-CBD2-C8517E8BE8CD}"/>
              </a:ext>
            </a:extLst>
          </p:cNvPr>
          <p:cNvSpPr/>
          <p:nvPr/>
        </p:nvSpPr>
        <p:spPr>
          <a:xfrm>
            <a:off x="1465105" y="2982585"/>
            <a:ext cx="214071" cy="17091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 Box 46">
            <a:extLst>
              <a:ext uri="{FF2B5EF4-FFF2-40B4-BE49-F238E27FC236}">
                <a16:creationId xmlns:a16="http://schemas.microsoft.com/office/drawing/2014/main" id="{D44B781C-D955-8D7E-8E61-745C5980B0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6760" y="4305425"/>
            <a:ext cx="3815240" cy="1969770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solidFill>
                  <a:srgbClr val="FF0000"/>
                </a:solidFill>
                <a:ea typeface="宋体" panose="02010600030101010101" pitchFamily="2" charset="-122"/>
              </a:rPr>
              <a:t>Algorithm. </a:t>
            </a:r>
            <a:r>
              <a:rPr lang="en-US" altLang="zh-CN" sz="1800" dirty="0" err="1">
                <a:ea typeface="宋体" panose="02010600030101010101" pitchFamily="2" charset="-122"/>
              </a:rPr>
              <a:t>RadixSort</a:t>
            </a:r>
            <a:r>
              <a:rPr lang="en-US" altLang="zh-CN" sz="1800" dirty="0">
                <a:ea typeface="宋体" panose="02010600030101010101" pitchFamily="2" charset="-122"/>
              </a:rPr>
              <a:t>(A[n])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92D050"/>
                </a:solidFill>
                <a:ea typeface="宋体" panose="02010600030101010101" pitchFamily="2" charset="-122"/>
              </a:rPr>
              <a:t>\\ elements in array A[n] are integers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92D050"/>
                </a:solidFill>
                <a:ea typeface="宋体" panose="02010600030101010101" pitchFamily="2" charset="-122"/>
              </a:rPr>
              <a:t>\\ of at most d digits.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for (</a:t>
            </a:r>
            <a:r>
              <a:rPr lang="en-US" altLang="zh-CN" sz="1800" dirty="0" err="1">
                <a:ea typeface="宋体" panose="02010600030101010101" pitchFamily="2" charset="-122"/>
              </a:rPr>
              <a:t>i</a:t>
            </a:r>
            <a:r>
              <a:rPr lang="en-US" altLang="zh-CN" sz="1800" dirty="0">
                <a:ea typeface="宋体" panose="02010600030101010101" pitchFamily="2" charset="-122"/>
              </a:rPr>
              <a:t> = d; </a:t>
            </a:r>
            <a:r>
              <a:rPr lang="en-US" altLang="zh-CN" sz="1800" dirty="0" err="1">
                <a:ea typeface="宋体" panose="02010600030101010101" pitchFamily="2" charset="-122"/>
              </a:rPr>
              <a:t>i</a:t>
            </a:r>
            <a:r>
              <a:rPr lang="en-US" altLang="zh-CN" sz="1800" dirty="0">
                <a:ea typeface="宋体" panose="02010600030101010101" pitchFamily="2" charset="-122"/>
              </a:rPr>
              <a:t> &gt; 0; </a:t>
            </a:r>
            <a:r>
              <a:rPr lang="en-US" altLang="zh-CN" sz="1800" dirty="0" err="1">
                <a:ea typeface="宋体" panose="02010600030101010101" pitchFamily="2" charset="-122"/>
              </a:rPr>
              <a:t>i</a:t>
            </a:r>
            <a:r>
              <a:rPr lang="en-US" altLang="zh-CN" sz="1800" dirty="0">
                <a:ea typeface="宋体" panose="02010600030101010101" pitchFamily="2" charset="-122"/>
              </a:rPr>
              <a:t>--)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   stably sort </a:t>
            </a:r>
            <a:r>
              <a:rPr lang="en-US" altLang="zh-CN" sz="1800" dirty="0">
                <a:solidFill>
                  <a:srgbClr val="92D050"/>
                </a:solidFill>
                <a:ea typeface="宋体" panose="02010600030101010101" pitchFamily="2" charset="-122"/>
              </a:rPr>
              <a:t>\\ e.g., </a:t>
            </a:r>
            <a:r>
              <a:rPr lang="en-US" altLang="zh-CN" sz="1800" dirty="0" err="1">
                <a:solidFill>
                  <a:srgbClr val="92D050"/>
                </a:solidFill>
                <a:ea typeface="宋体" panose="02010600030101010101" pitchFamily="2" charset="-122"/>
              </a:rPr>
              <a:t>countingsort</a:t>
            </a:r>
            <a:r>
              <a:rPr lang="en-US" altLang="zh-CN" sz="1800" dirty="0">
                <a:solidFill>
                  <a:srgbClr val="92D050"/>
                </a:solidFill>
                <a:ea typeface="宋体" panose="02010600030101010101" pitchFamily="2" charset="-122"/>
              </a:rPr>
              <a:t>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   the array A[n] using the </a:t>
            </a:r>
            <a:r>
              <a:rPr lang="en-US" altLang="zh-CN" sz="1800" dirty="0" err="1">
                <a:ea typeface="宋体" panose="02010600030101010101" pitchFamily="2" charset="-122"/>
              </a:rPr>
              <a:t>i-th</a:t>
            </a:r>
            <a:r>
              <a:rPr lang="en-US" altLang="zh-CN" sz="1800" dirty="0">
                <a:ea typeface="宋体" panose="02010600030101010101" pitchFamily="2" charset="-122"/>
              </a:rPr>
              <a:t>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   digit (from right) </a:t>
            </a:r>
            <a:r>
              <a:rPr lang="en-US" altLang="zh-CN" sz="1800" dirty="0">
                <a:solidFill>
                  <a:srgbClr val="92D050"/>
                </a:solidFill>
                <a:ea typeface="宋体" panose="02010600030101010101" pitchFamily="2" charset="-122"/>
              </a:rPr>
              <a:t>\\ so 0 ≤ k ≤ 9</a:t>
            </a:r>
          </a:p>
        </p:txBody>
      </p:sp>
      <p:sp>
        <p:nvSpPr>
          <p:cNvPr id="29" name="Text Box 46">
            <a:extLst>
              <a:ext uri="{FF2B5EF4-FFF2-40B4-BE49-F238E27FC236}">
                <a16:creationId xmlns:a16="http://schemas.microsoft.com/office/drawing/2014/main" id="{AB4838C0-A852-69B3-6F75-D60985CE4F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9267" y="6345063"/>
            <a:ext cx="2841623" cy="40011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Running time = O(</a:t>
            </a:r>
            <a:r>
              <a:rPr lang="en-US" altLang="zh-CN" sz="2000" dirty="0" err="1">
                <a:solidFill>
                  <a:srgbClr val="FF0000"/>
                </a:solidFill>
                <a:ea typeface="宋体" panose="02010600030101010101" pitchFamily="2" charset="-122"/>
              </a:rPr>
              <a:t>d∙n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)</a:t>
            </a:r>
          </a:p>
        </p:txBody>
      </p:sp>
      <p:sp>
        <p:nvSpPr>
          <p:cNvPr id="30" name="Text Box 46">
            <a:extLst>
              <a:ext uri="{FF2B5EF4-FFF2-40B4-BE49-F238E27FC236}">
                <a16:creationId xmlns:a16="http://schemas.microsoft.com/office/drawing/2014/main" id="{9AD84B80-26EF-6158-84C8-7C675060CF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9974" y="1024138"/>
            <a:ext cx="739980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400" dirty="0">
                <a:solidFill>
                  <a:srgbClr val="FF0000"/>
                </a:solidFill>
                <a:ea typeface="宋体" panose="02010600030101010101" pitchFamily="2" charset="-122"/>
              </a:rPr>
              <a:t>Algorithm 1. </a:t>
            </a:r>
            <a:r>
              <a:rPr lang="en-US" altLang="zh-CN" sz="2400" dirty="0" err="1">
                <a:ea typeface="宋体" panose="02010600030101010101" pitchFamily="2" charset="-122"/>
              </a:rPr>
              <a:t>RadixSort</a:t>
            </a:r>
            <a:r>
              <a:rPr lang="en-US" altLang="zh-CN" sz="2400" dirty="0">
                <a:ea typeface="宋体" panose="02010600030101010101" pitchFamily="2" charset="-122"/>
              </a:rPr>
              <a:t> </a:t>
            </a:r>
            <a:r>
              <a:rPr lang="en-US" altLang="zh-CN" sz="2400" dirty="0">
                <a:solidFill>
                  <a:srgbClr val="92D050"/>
                </a:solidFill>
                <a:ea typeface="宋体" panose="02010600030101010101" pitchFamily="2" charset="-122"/>
              </a:rPr>
              <a:t>\\ sort larger integers</a:t>
            </a:r>
          </a:p>
        </p:txBody>
      </p:sp>
    </p:spTree>
    <p:extLst>
      <p:ext uri="{BB962C8B-B14F-4D97-AF65-F5344CB8AC3E}">
        <p14:creationId xmlns:p14="http://schemas.microsoft.com/office/powerpoint/2010/main" val="41819379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Dynamic Programming</a:t>
            </a:r>
          </a:p>
        </p:txBody>
      </p:sp>
    </p:spTree>
    <p:extLst>
      <p:ext uri="{BB962C8B-B14F-4D97-AF65-F5344CB8AC3E}">
        <p14:creationId xmlns:p14="http://schemas.microsoft.com/office/powerpoint/2010/main" val="16425266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Dynamic Programming</a:t>
            </a:r>
          </a:p>
        </p:txBody>
      </p:sp>
      <p:sp>
        <p:nvSpPr>
          <p:cNvPr id="7" name="Text Box 46">
            <a:extLst>
              <a:ext uri="{FF2B5EF4-FFF2-40B4-BE49-F238E27FC236}">
                <a16:creationId xmlns:a16="http://schemas.microsoft.com/office/drawing/2014/main" id="{605B96B8-AF8B-4ED1-A268-EDDD5BEC78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9974" y="1024138"/>
            <a:ext cx="739980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400" u="sng" dirty="0">
                <a:solidFill>
                  <a:srgbClr val="FF0000"/>
                </a:solidFill>
                <a:ea typeface="宋体" panose="02010600030101010101" pitchFamily="2" charset="-122"/>
              </a:rPr>
              <a:t>Longest Common Subsequence</a:t>
            </a:r>
            <a:endParaRPr lang="en-US" altLang="zh-CN" sz="2400" u="sng" dirty="0"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081981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Dynamic Programming</a:t>
            </a:r>
          </a:p>
        </p:txBody>
      </p:sp>
      <p:sp>
        <p:nvSpPr>
          <p:cNvPr id="7" name="Text Box 46">
            <a:extLst>
              <a:ext uri="{FF2B5EF4-FFF2-40B4-BE49-F238E27FC236}">
                <a16:creationId xmlns:a16="http://schemas.microsoft.com/office/drawing/2014/main" id="{605B96B8-AF8B-4ED1-A268-EDDD5BEC78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9974" y="1024138"/>
            <a:ext cx="739980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400" u="sng" dirty="0">
                <a:solidFill>
                  <a:srgbClr val="FF0000"/>
                </a:solidFill>
                <a:ea typeface="宋体" panose="02010600030101010101" pitchFamily="2" charset="-122"/>
              </a:rPr>
              <a:t>Longest Common Subsequence</a:t>
            </a:r>
            <a:endParaRPr lang="en-US" altLang="zh-CN" sz="2400" u="sng" dirty="0">
              <a:ea typeface="宋体" panose="02010600030101010101" pitchFamily="2" charset="-122"/>
            </a:endParaRPr>
          </a:p>
        </p:txBody>
      </p:sp>
      <p:sp>
        <p:nvSpPr>
          <p:cNvPr id="20" name="Text Box 46">
            <a:extLst>
              <a:ext uri="{FF2B5EF4-FFF2-40B4-BE49-F238E27FC236}">
                <a16:creationId xmlns:a16="http://schemas.microsoft.com/office/drawing/2014/main" id="{E10F3C78-D33D-4A00-B72F-CAC4AEA392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9974" y="1506536"/>
            <a:ext cx="1469024" cy="400110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solidFill>
                  <a:srgbClr val="92D050"/>
                </a:solidFill>
                <a:ea typeface="宋体" panose="02010600030101010101" pitchFamily="2" charset="-122"/>
              </a:rPr>
              <a:t>Example.</a:t>
            </a:r>
          </a:p>
        </p:txBody>
      </p:sp>
      <p:sp>
        <p:nvSpPr>
          <p:cNvPr id="32" name="Text Box 46">
            <a:extLst>
              <a:ext uri="{FF2B5EF4-FFF2-40B4-BE49-F238E27FC236}">
                <a16:creationId xmlns:a16="http://schemas.microsoft.com/office/drawing/2014/main" id="{799E1EDC-03D0-4866-AAED-F71E662074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25451" y="1906644"/>
            <a:ext cx="6622138" cy="400110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X = ACCGGTCGAGTGCGCGGAAGCCGGCCGAA</a:t>
            </a:r>
          </a:p>
        </p:txBody>
      </p:sp>
      <p:sp>
        <p:nvSpPr>
          <p:cNvPr id="15" name="Text Box 46">
            <a:extLst>
              <a:ext uri="{FF2B5EF4-FFF2-40B4-BE49-F238E27FC236}">
                <a16:creationId xmlns:a16="http://schemas.microsoft.com/office/drawing/2014/main" id="{A74D0A42-7962-4F69-8694-7560964B18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25451" y="2310100"/>
            <a:ext cx="6622138" cy="400110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Y = GTCGTTCGGAATGCCGTTGCTCTGTAAA</a:t>
            </a:r>
          </a:p>
        </p:txBody>
      </p:sp>
    </p:spTree>
    <p:extLst>
      <p:ext uri="{BB962C8B-B14F-4D97-AF65-F5344CB8AC3E}">
        <p14:creationId xmlns:p14="http://schemas.microsoft.com/office/powerpoint/2010/main" val="26198736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Dynamic Programming</a:t>
            </a:r>
          </a:p>
        </p:txBody>
      </p:sp>
      <p:sp>
        <p:nvSpPr>
          <p:cNvPr id="7" name="Text Box 46">
            <a:extLst>
              <a:ext uri="{FF2B5EF4-FFF2-40B4-BE49-F238E27FC236}">
                <a16:creationId xmlns:a16="http://schemas.microsoft.com/office/drawing/2014/main" id="{605B96B8-AF8B-4ED1-A268-EDDD5BEC78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9974" y="1024138"/>
            <a:ext cx="739980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400" u="sng" dirty="0">
                <a:solidFill>
                  <a:srgbClr val="FF0000"/>
                </a:solidFill>
                <a:ea typeface="宋体" panose="02010600030101010101" pitchFamily="2" charset="-122"/>
              </a:rPr>
              <a:t>Longest Common Subsequence</a:t>
            </a:r>
            <a:endParaRPr lang="en-US" altLang="zh-CN" sz="2400" u="sng" dirty="0">
              <a:ea typeface="宋体" panose="02010600030101010101" pitchFamily="2" charset="-122"/>
            </a:endParaRPr>
          </a:p>
        </p:txBody>
      </p:sp>
      <p:sp>
        <p:nvSpPr>
          <p:cNvPr id="20" name="Text Box 46">
            <a:extLst>
              <a:ext uri="{FF2B5EF4-FFF2-40B4-BE49-F238E27FC236}">
                <a16:creationId xmlns:a16="http://schemas.microsoft.com/office/drawing/2014/main" id="{E10F3C78-D33D-4A00-B72F-CAC4AEA392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9974" y="1506536"/>
            <a:ext cx="1469024" cy="400110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solidFill>
                  <a:srgbClr val="92D050"/>
                </a:solidFill>
                <a:ea typeface="宋体" panose="02010600030101010101" pitchFamily="2" charset="-122"/>
              </a:rPr>
              <a:t>Example.</a:t>
            </a:r>
          </a:p>
        </p:txBody>
      </p:sp>
      <p:sp>
        <p:nvSpPr>
          <p:cNvPr id="32" name="Text Box 46">
            <a:extLst>
              <a:ext uri="{FF2B5EF4-FFF2-40B4-BE49-F238E27FC236}">
                <a16:creationId xmlns:a16="http://schemas.microsoft.com/office/drawing/2014/main" id="{799E1EDC-03D0-4866-AAED-F71E662074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25451" y="1906644"/>
            <a:ext cx="6622138" cy="400110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X = ACCG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GTCG</a:t>
            </a:r>
            <a:r>
              <a:rPr lang="en-US" altLang="zh-CN" sz="2000" dirty="0">
                <a:ea typeface="宋体" panose="02010600030101010101" pitchFamily="2" charset="-122"/>
              </a:rPr>
              <a:t>AG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T</a:t>
            </a:r>
            <a:r>
              <a:rPr lang="en-US" altLang="zh-CN" sz="2000" dirty="0">
                <a:ea typeface="宋体" panose="02010600030101010101" pitchFamily="2" charset="-122"/>
              </a:rPr>
              <a:t>G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C</a:t>
            </a:r>
            <a:r>
              <a:rPr lang="en-US" altLang="zh-CN" sz="2000" dirty="0">
                <a:ea typeface="宋体" panose="02010600030101010101" pitchFamily="2" charset="-122"/>
              </a:rPr>
              <a:t>GC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GGAAGCCGGCCGAA</a:t>
            </a:r>
          </a:p>
        </p:txBody>
      </p:sp>
      <p:sp>
        <p:nvSpPr>
          <p:cNvPr id="15" name="Text Box 46">
            <a:extLst>
              <a:ext uri="{FF2B5EF4-FFF2-40B4-BE49-F238E27FC236}">
                <a16:creationId xmlns:a16="http://schemas.microsoft.com/office/drawing/2014/main" id="{A74D0A42-7962-4F69-8694-7560964B18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25451" y="2310100"/>
            <a:ext cx="6622138" cy="400110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Y = 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GTCGT</a:t>
            </a:r>
            <a:r>
              <a:rPr lang="en-US" altLang="zh-CN" sz="2000" dirty="0">
                <a:ea typeface="宋体" panose="02010600030101010101" pitchFamily="2" charset="-122"/>
              </a:rPr>
              <a:t>T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CGGAA</a:t>
            </a:r>
            <a:r>
              <a:rPr lang="en-US" altLang="zh-CN" sz="2000" dirty="0">
                <a:ea typeface="宋体" panose="02010600030101010101" pitchFamily="2" charset="-122"/>
              </a:rPr>
              <a:t>T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GCCG</a:t>
            </a:r>
            <a:r>
              <a:rPr lang="en-US" altLang="zh-CN" sz="2000" dirty="0">
                <a:ea typeface="宋体" panose="02010600030101010101" pitchFamily="2" charset="-122"/>
              </a:rPr>
              <a:t>TT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GC</a:t>
            </a:r>
            <a:r>
              <a:rPr lang="en-US" altLang="zh-CN" sz="2000" dirty="0">
                <a:ea typeface="宋体" panose="02010600030101010101" pitchFamily="2" charset="-122"/>
              </a:rPr>
              <a:t>T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C</a:t>
            </a:r>
            <a:r>
              <a:rPr lang="en-US" altLang="zh-CN" sz="2000" dirty="0">
                <a:ea typeface="宋体" panose="02010600030101010101" pitchFamily="2" charset="-122"/>
              </a:rPr>
              <a:t>T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G</a:t>
            </a:r>
            <a:r>
              <a:rPr lang="en-US" altLang="zh-CN" sz="2000" dirty="0">
                <a:ea typeface="宋体" panose="02010600030101010101" pitchFamily="2" charset="-122"/>
              </a:rPr>
              <a:t>TA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AA</a:t>
            </a:r>
          </a:p>
        </p:txBody>
      </p:sp>
    </p:spTree>
    <p:extLst>
      <p:ext uri="{BB962C8B-B14F-4D97-AF65-F5344CB8AC3E}">
        <p14:creationId xmlns:p14="http://schemas.microsoft.com/office/powerpoint/2010/main" val="33112804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Dynamic Programming</a:t>
            </a:r>
          </a:p>
        </p:txBody>
      </p:sp>
      <p:sp>
        <p:nvSpPr>
          <p:cNvPr id="7" name="Text Box 46">
            <a:extLst>
              <a:ext uri="{FF2B5EF4-FFF2-40B4-BE49-F238E27FC236}">
                <a16:creationId xmlns:a16="http://schemas.microsoft.com/office/drawing/2014/main" id="{605B96B8-AF8B-4ED1-A268-EDDD5BEC78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9974" y="1024138"/>
            <a:ext cx="739980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400" u="sng" dirty="0">
                <a:solidFill>
                  <a:srgbClr val="FF0000"/>
                </a:solidFill>
                <a:ea typeface="宋体" panose="02010600030101010101" pitchFamily="2" charset="-122"/>
              </a:rPr>
              <a:t>Longest Common Subsequence</a:t>
            </a:r>
            <a:endParaRPr lang="en-US" altLang="zh-CN" sz="2400" u="sng" dirty="0">
              <a:ea typeface="宋体" panose="02010600030101010101" pitchFamily="2" charset="-122"/>
            </a:endParaRPr>
          </a:p>
        </p:txBody>
      </p:sp>
      <p:sp>
        <p:nvSpPr>
          <p:cNvPr id="20" name="Text Box 46">
            <a:extLst>
              <a:ext uri="{FF2B5EF4-FFF2-40B4-BE49-F238E27FC236}">
                <a16:creationId xmlns:a16="http://schemas.microsoft.com/office/drawing/2014/main" id="{E10F3C78-D33D-4A00-B72F-CAC4AEA392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9974" y="1506536"/>
            <a:ext cx="1469024" cy="400110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solidFill>
                  <a:srgbClr val="92D050"/>
                </a:solidFill>
                <a:ea typeface="宋体" panose="02010600030101010101" pitchFamily="2" charset="-122"/>
              </a:rPr>
              <a:t>Example.</a:t>
            </a:r>
          </a:p>
        </p:txBody>
      </p:sp>
      <p:sp>
        <p:nvSpPr>
          <p:cNvPr id="32" name="Text Box 46">
            <a:extLst>
              <a:ext uri="{FF2B5EF4-FFF2-40B4-BE49-F238E27FC236}">
                <a16:creationId xmlns:a16="http://schemas.microsoft.com/office/drawing/2014/main" id="{799E1EDC-03D0-4866-AAED-F71E662074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25451" y="1906644"/>
            <a:ext cx="6622138" cy="400110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X = ACCG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GTCG</a:t>
            </a:r>
            <a:r>
              <a:rPr lang="en-US" altLang="zh-CN" sz="2000" dirty="0">
                <a:ea typeface="宋体" panose="02010600030101010101" pitchFamily="2" charset="-122"/>
              </a:rPr>
              <a:t>AG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T</a:t>
            </a:r>
            <a:r>
              <a:rPr lang="en-US" altLang="zh-CN" sz="2000" dirty="0">
                <a:ea typeface="宋体" panose="02010600030101010101" pitchFamily="2" charset="-122"/>
              </a:rPr>
              <a:t>G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C</a:t>
            </a:r>
            <a:r>
              <a:rPr lang="en-US" altLang="zh-CN" sz="2000" dirty="0">
                <a:ea typeface="宋体" panose="02010600030101010101" pitchFamily="2" charset="-122"/>
              </a:rPr>
              <a:t>GC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GGAAGCCGGCCGAA</a:t>
            </a:r>
          </a:p>
        </p:txBody>
      </p:sp>
      <p:sp>
        <p:nvSpPr>
          <p:cNvPr id="15" name="Text Box 46">
            <a:extLst>
              <a:ext uri="{FF2B5EF4-FFF2-40B4-BE49-F238E27FC236}">
                <a16:creationId xmlns:a16="http://schemas.microsoft.com/office/drawing/2014/main" id="{A74D0A42-7962-4F69-8694-7560964B18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25451" y="2310100"/>
            <a:ext cx="6622138" cy="400110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Y = 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GTCGT</a:t>
            </a:r>
            <a:r>
              <a:rPr lang="en-US" altLang="zh-CN" sz="2000" dirty="0">
                <a:ea typeface="宋体" panose="02010600030101010101" pitchFamily="2" charset="-122"/>
              </a:rPr>
              <a:t>T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CGGAA</a:t>
            </a:r>
            <a:r>
              <a:rPr lang="en-US" altLang="zh-CN" sz="2000" dirty="0">
                <a:ea typeface="宋体" panose="02010600030101010101" pitchFamily="2" charset="-122"/>
              </a:rPr>
              <a:t>T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GCCG</a:t>
            </a:r>
            <a:r>
              <a:rPr lang="en-US" altLang="zh-CN" sz="2000" dirty="0">
                <a:ea typeface="宋体" panose="02010600030101010101" pitchFamily="2" charset="-122"/>
              </a:rPr>
              <a:t>TT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GC</a:t>
            </a:r>
            <a:r>
              <a:rPr lang="en-US" altLang="zh-CN" sz="2000" dirty="0">
                <a:ea typeface="宋体" panose="02010600030101010101" pitchFamily="2" charset="-122"/>
              </a:rPr>
              <a:t>T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C</a:t>
            </a:r>
            <a:r>
              <a:rPr lang="en-US" altLang="zh-CN" sz="2000" dirty="0">
                <a:ea typeface="宋体" panose="02010600030101010101" pitchFamily="2" charset="-122"/>
              </a:rPr>
              <a:t>T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G</a:t>
            </a:r>
            <a:r>
              <a:rPr lang="en-US" altLang="zh-CN" sz="2000" dirty="0">
                <a:ea typeface="宋体" panose="02010600030101010101" pitchFamily="2" charset="-122"/>
              </a:rPr>
              <a:t>TA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AA</a:t>
            </a:r>
          </a:p>
        </p:txBody>
      </p:sp>
      <p:sp>
        <p:nvSpPr>
          <p:cNvPr id="8" name="Text Box 46">
            <a:extLst>
              <a:ext uri="{FF2B5EF4-FFF2-40B4-BE49-F238E27FC236}">
                <a16:creationId xmlns:a16="http://schemas.microsoft.com/office/drawing/2014/main" id="{46F90D4E-82ED-4A39-ACBA-1F5D2A329B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9974" y="2813693"/>
            <a:ext cx="7399802" cy="707886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u="sng" dirty="0">
                <a:solidFill>
                  <a:srgbClr val="FF0000"/>
                </a:solidFill>
                <a:ea typeface="宋体" panose="02010600030101010101" pitchFamily="2" charset="-122"/>
              </a:rPr>
              <a:t>Problem LCS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.</a:t>
            </a:r>
            <a:r>
              <a:rPr lang="en-US" altLang="zh-CN" sz="2000" dirty="0">
                <a:ea typeface="宋体" panose="02010600030101010101" pitchFamily="2" charset="-122"/>
              </a:rPr>
              <a:t> Given two sequences X[1..n] and Y[1..m], find the longest common subsequence 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LCS(X[1..n], Y[1..m]) </a:t>
            </a:r>
            <a:r>
              <a:rPr lang="en-US" altLang="zh-CN" sz="2000" dirty="0">
                <a:ea typeface="宋体" panose="02010600030101010101" pitchFamily="2" charset="-122"/>
              </a:rPr>
              <a:t>of X and Y.</a:t>
            </a:r>
          </a:p>
        </p:txBody>
      </p:sp>
    </p:spTree>
    <p:extLst>
      <p:ext uri="{BB962C8B-B14F-4D97-AF65-F5344CB8AC3E}">
        <p14:creationId xmlns:p14="http://schemas.microsoft.com/office/powerpoint/2010/main" val="29945960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Dynamic Programming</a:t>
            </a:r>
          </a:p>
        </p:txBody>
      </p:sp>
      <p:sp>
        <p:nvSpPr>
          <p:cNvPr id="7" name="Text Box 46">
            <a:extLst>
              <a:ext uri="{FF2B5EF4-FFF2-40B4-BE49-F238E27FC236}">
                <a16:creationId xmlns:a16="http://schemas.microsoft.com/office/drawing/2014/main" id="{605B96B8-AF8B-4ED1-A268-EDDD5BEC78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9974" y="1024138"/>
            <a:ext cx="739980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400" u="sng" dirty="0">
                <a:solidFill>
                  <a:srgbClr val="FF0000"/>
                </a:solidFill>
                <a:ea typeface="宋体" panose="02010600030101010101" pitchFamily="2" charset="-122"/>
              </a:rPr>
              <a:t>Longest Common Subsequence</a:t>
            </a:r>
            <a:endParaRPr lang="en-US" altLang="zh-CN" sz="2400" u="sng" dirty="0">
              <a:ea typeface="宋体" panose="02010600030101010101" pitchFamily="2" charset="-122"/>
            </a:endParaRPr>
          </a:p>
        </p:txBody>
      </p:sp>
      <p:sp>
        <p:nvSpPr>
          <p:cNvPr id="20" name="Text Box 46">
            <a:extLst>
              <a:ext uri="{FF2B5EF4-FFF2-40B4-BE49-F238E27FC236}">
                <a16:creationId xmlns:a16="http://schemas.microsoft.com/office/drawing/2014/main" id="{E10F3C78-D33D-4A00-B72F-CAC4AEA392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9974" y="1506536"/>
            <a:ext cx="1469024" cy="400110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solidFill>
                  <a:srgbClr val="92D050"/>
                </a:solidFill>
                <a:ea typeface="宋体" panose="02010600030101010101" pitchFamily="2" charset="-122"/>
              </a:rPr>
              <a:t>Example.</a:t>
            </a:r>
          </a:p>
        </p:txBody>
      </p:sp>
      <p:sp>
        <p:nvSpPr>
          <p:cNvPr id="32" name="Text Box 46">
            <a:extLst>
              <a:ext uri="{FF2B5EF4-FFF2-40B4-BE49-F238E27FC236}">
                <a16:creationId xmlns:a16="http://schemas.microsoft.com/office/drawing/2014/main" id="{799E1EDC-03D0-4866-AAED-F71E662074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25451" y="1906644"/>
            <a:ext cx="6622138" cy="400110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X = ACCG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GTCG</a:t>
            </a:r>
            <a:r>
              <a:rPr lang="en-US" altLang="zh-CN" sz="2000" dirty="0">
                <a:ea typeface="宋体" panose="02010600030101010101" pitchFamily="2" charset="-122"/>
              </a:rPr>
              <a:t>AG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T</a:t>
            </a:r>
            <a:r>
              <a:rPr lang="en-US" altLang="zh-CN" sz="2000" dirty="0">
                <a:ea typeface="宋体" panose="02010600030101010101" pitchFamily="2" charset="-122"/>
              </a:rPr>
              <a:t>G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C</a:t>
            </a:r>
            <a:r>
              <a:rPr lang="en-US" altLang="zh-CN" sz="2000" dirty="0">
                <a:ea typeface="宋体" panose="02010600030101010101" pitchFamily="2" charset="-122"/>
              </a:rPr>
              <a:t>GC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GGAAGCCGGCCGAA</a:t>
            </a:r>
          </a:p>
        </p:txBody>
      </p:sp>
      <p:sp>
        <p:nvSpPr>
          <p:cNvPr id="15" name="Text Box 46">
            <a:extLst>
              <a:ext uri="{FF2B5EF4-FFF2-40B4-BE49-F238E27FC236}">
                <a16:creationId xmlns:a16="http://schemas.microsoft.com/office/drawing/2014/main" id="{A74D0A42-7962-4F69-8694-7560964B18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25451" y="2310100"/>
            <a:ext cx="6622138" cy="400110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Y = 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GTCGT</a:t>
            </a:r>
            <a:r>
              <a:rPr lang="en-US" altLang="zh-CN" sz="2000" dirty="0">
                <a:ea typeface="宋体" panose="02010600030101010101" pitchFamily="2" charset="-122"/>
              </a:rPr>
              <a:t>T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CGGAA</a:t>
            </a:r>
            <a:r>
              <a:rPr lang="en-US" altLang="zh-CN" sz="2000" dirty="0">
                <a:ea typeface="宋体" panose="02010600030101010101" pitchFamily="2" charset="-122"/>
              </a:rPr>
              <a:t>T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GCCG</a:t>
            </a:r>
            <a:r>
              <a:rPr lang="en-US" altLang="zh-CN" sz="2000" dirty="0">
                <a:ea typeface="宋体" panose="02010600030101010101" pitchFamily="2" charset="-122"/>
              </a:rPr>
              <a:t>TT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GC</a:t>
            </a:r>
            <a:r>
              <a:rPr lang="en-US" altLang="zh-CN" sz="2000" dirty="0">
                <a:ea typeface="宋体" panose="02010600030101010101" pitchFamily="2" charset="-122"/>
              </a:rPr>
              <a:t>T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C</a:t>
            </a:r>
            <a:r>
              <a:rPr lang="en-US" altLang="zh-CN" sz="2000" dirty="0">
                <a:ea typeface="宋体" panose="02010600030101010101" pitchFamily="2" charset="-122"/>
              </a:rPr>
              <a:t>T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G</a:t>
            </a:r>
            <a:r>
              <a:rPr lang="en-US" altLang="zh-CN" sz="2000" dirty="0">
                <a:ea typeface="宋体" panose="02010600030101010101" pitchFamily="2" charset="-122"/>
              </a:rPr>
              <a:t>TA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AA</a:t>
            </a:r>
          </a:p>
        </p:txBody>
      </p:sp>
      <p:sp>
        <p:nvSpPr>
          <p:cNvPr id="8" name="Text Box 46">
            <a:extLst>
              <a:ext uri="{FF2B5EF4-FFF2-40B4-BE49-F238E27FC236}">
                <a16:creationId xmlns:a16="http://schemas.microsoft.com/office/drawing/2014/main" id="{46F90D4E-82ED-4A39-ACBA-1F5D2A329B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9974" y="2813693"/>
            <a:ext cx="7399802" cy="707886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u="sng" dirty="0">
                <a:solidFill>
                  <a:srgbClr val="FF0000"/>
                </a:solidFill>
                <a:ea typeface="宋体" panose="02010600030101010101" pitchFamily="2" charset="-122"/>
              </a:rPr>
              <a:t>Problem LCS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.</a:t>
            </a:r>
            <a:r>
              <a:rPr lang="en-US" altLang="zh-CN" sz="2000" dirty="0">
                <a:ea typeface="宋体" panose="02010600030101010101" pitchFamily="2" charset="-122"/>
              </a:rPr>
              <a:t> Given two sequences X[1..n] and Y[1..m], find the longest common subsequence 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LCS(X[1..n], Y[1..m]) </a:t>
            </a:r>
            <a:r>
              <a:rPr lang="en-US" altLang="zh-CN" sz="2000" dirty="0">
                <a:ea typeface="宋体" panose="02010600030101010101" pitchFamily="2" charset="-122"/>
              </a:rPr>
              <a:t>of X and Y.</a:t>
            </a:r>
          </a:p>
        </p:txBody>
      </p:sp>
      <p:sp>
        <p:nvSpPr>
          <p:cNvPr id="9" name="Text Box 46">
            <a:extLst>
              <a:ext uri="{FF2B5EF4-FFF2-40B4-BE49-F238E27FC236}">
                <a16:creationId xmlns:a16="http://schemas.microsoft.com/office/drawing/2014/main" id="{CFB3AE5A-8D4A-4D16-B822-F5B4B685B8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9970" y="3567209"/>
            <a:ext cx="7399805" cy="923330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u="sng" dirty="0">
                <a:solidFill>
                  <a:srgbClr val="00B050"/>
                </a:solidFill>
                <a:ea typeface="宋体" panose="02010600030101010101" pitchFamily="2" charset="-122"/>
              </a:rPr>
              <a:t>Observation 1.</a:t>
            </a:r>
            <a:r>
              <a:rPr lang="en-US" altLang="zh-CN" sz="1800" dirty="0">
                <a:ea typeface="宋体" panose="02010600030101010101" pitchFamily="2" charset="-122"/>
              </a:rPr>
              <a:t> If X[n] = Y[m], then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       </a:t>
            </a:r>
            <a:r>
              <a:rPr lang="en-US" altLang="zh-CN" sz="1800" dirty="0">
                <a:solidFill>
                  <a:srgbClr val="00B050"/>
                </a:solidFill>
                <a:ea typeface="宋体" panose="02010600030101010101" pitchFamily="2" charset="-122"/>
              </a:rPr>
              <a:t>LCS(X[1..n], Y[1..m]) </a:t>
            </a:r>
            <a:r>
              <a:rPr lang="en-US" altLang="zh-CN" sz="1800" dirty="0">
                <a:ea typeface="宋体" panose="02010600030101010101" pitchFamily="2" charset="-122"/>
              </a:rPr>
              <a:t>= </a:t>
            </a:r>
            <a:r>
              <a:rPr lang="en-US" altLang="zh-CN" sz="1800" dirty="0">
                <a:solidFill>
                  <a:srgbClr val="FFC000"/>
                </a:solidFill>
                <a:ea typeface="宋体" panose="02010600030101010101" pitchFamily="2" charset="-122"/>
              </a:rPr>
              <a:t>LCS(X[1..n-1], Y[1..m-1])</a:t>
            </a:r>
            <a:r>
              <a:rPr lang="en-US" altLang="zh-CN" sz="1800" dirty="0">
                <a:solidFill>
                  <a:srgbClr val="FF0000"/>
                </a:solidFill>
                <a:ea typeface="宋体" panose="02010600030101010101" pitchFamily="2" charset="-122"/>
              </a:rPr>
              <a:t>◦</a:t>
            </a:r>
            <a:r>
              <a:rPr lang="en-US" altLang="zh-CN" sz="1800" dirty="0">
                <a:ea typeface="宋体" panose="02010600030101010101" pitchFamily="2" charset="-122"/>
              </a:rPr>
              <a:t>X[n],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  so |</a:t>
            </a:r>
            <a:r>
              <a:rPr lang="en-US" altLang="zh-CN" sz="1800" dirty="0">
                <a:solidFill>
                  <a:srgbClr val="00B050"/>
                </a:solidFill>
                <a:ea typeface="宋体" panose="02010600030101010101" pitchFamily="2" charset="-122"/>
              </a:rPr>
              <a:t>LCS(X[1..n], Y[1..m])</a:t>
            </a:r>
            <a:r>
              <a:rPr lang="en-US" altLang="zh-CN" sz="1800" dirty="0">
                <a:ea typeface="宋体" panose="02010600030101010101" pitchFamily="2" charset="-122"/>
              </a:rPr>
              <a:t>|</a:t>
            </a:r>
            <a:r>
              <a:rPr lang="en-US" altLang="zh-CN" sz="1800" dirty="0">
                <a:solidFill>
                  <a:srgbClr val="00B05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800" dirty="0">
                <a:ea typeface="宋体" panose="02010600030101010101" pitchFamily="2" charset="-122"/>
              </a:rPr>
              <a:t>= |</a:t>
            </a:r>
            <a:r>
              <a:rPr lang="en-US" altLang="zh-CN" sz="1800" dirty="0">
                <a:solidFill>
                  <a:srgbClr val="FFCC00"/>
                </a:solidFill>
                <a:ea typeface="宋体" panose="02010600030101010101" pitchFamily="2" charset="-122"/>
              </a:rPr>
              <a:t>LCS(X[1..n-1], Y[1..m-1])</a:t>
            </a:r>
            <a:r>
              <a:rPr lang="en-US" altLang="zh-CN" sz="1800" dirty="0">
                <a:ea typeface="宋体" panose="02010600030101010101" pitchFamily="2" charset="-122"/>
              </a:rPr>
              <a:t>|+1.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F953236-C594-433D-829F-926308B9AC2D}"/>
              </a:ext>
            </a:extLst>
          </p:cNvPr>
          <p:cNvSpPr/>
          <p:nvPr/>
        </p:nvSpPr>
        <p:spPr>
          <a:xfrm>
            <a:off x="1880075" y="5007831"/>
            <a:ext cx="4982198" cy="213645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616DE6D-B26B-45EC-A48F-2EBDD13B44AD}"/>
              </a:ext>
            </a:extLst>
          </p:cNvPr>
          <p:cNvSpPr/>
          <p:nvPr/>
        </p:nvSpPr>
        <p:spPr>
          <a:xfrm>
            <a:off x="2427005" y="5323419"/>
            <a:ext cx="4435267" cy="213645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D5D4D81-75A0-4445-912E-FE01E89A830C}"/>
              </a:ext>
            </a:extLst>
          </p:cNvPr>
          <p:cNvSpPr txBox="1"/>
          <p:nvPr/>
        </p:nvSpPr>
        <p:spPr>
          <a:xfrm>
            <a:off x="1599759" y="4969310"/>
            <a:ext cx="28886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X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531F6B9-8F91-46FB-836A-9BF03185A93E}"/>
              </a:ext>
            </a:extLst>
          </p:cNvPr>
          <p:cNvSpPr txBox="1"/>
          <p:nvPr/>
        </p:nvSpPr>
        <p:spPr>
          <a:xfrm>
            <a:off x="2094567" y="5276352"/>
            <a:ext cx="28886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Y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A506DA4-48A0-4505-8721-D558C59B64AF}"/>
              </a:ext>
            </a:extLst>
          </p:cNvPr>
          <p:cNvSpPr/>
          <p:nvPr/>
        </p:nvSpPr>
        <p:spPr>
          <a:xfrm>
            <a:off x="6682811" y="4999285"/>
            <a:ext cx="179461" cy="21364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F3B49F0-036A-4797-AE7B-FA334F2F8F08}"/>
              </a:ext>
            </a:extLst>
          </p:cNvPr>
          <p:cNvSpPr/>
          <p:nvPr/>
        </p:nvSpPr>
        <p:spPr>
          <a:xfrm>
            <a:off x="6681383" y="5314059"/>
            <a:ext cx="179461" cy="21364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C765F39-EBCB-4A82-ACAB-E10F53E51400}"/>
              </a:ext>
            </a:extLst>
          </p:cNvPr>
          <p:cNvSpPr txBox="1"/>
          <p:nvPr/>
        </p:nvSpPr>
        <p:spPr>
          <a:xfrm>
            <a:off x="3877579" y="4991542"/>
            <a:ext cx="69442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X[1..n-1]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B45049F-9FF6-4FD8-949B-DDCA1229E750}"/>
              </a:ext>
            </a:extLst>
          </p:cNvPr>
          <p:cNvSpPr txBox="1"/>
          <p:nvPr/>
        </p:nvSpPr>
        <p:spPr>
          <a:xfrm>
            <a:off x="4371174" y="5297770"/>
            <a:ext cx="7296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Y[1..m-1]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360D894-860C-41D1-BB07-0B406C560A16}"/>
              </a:ext>
            </a:extLst>
          </p:cNvPr>
          <p:cNvSpPr txBox="1"/>
          <p:nvPr/>
        </p:nvSpPr>
        <p:spPr>
          <a:xfrm>
            <a:off x="6556150" y="5519464"/>
            <a:ext cx="46519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Y[m]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A39CC41-212F-4892-9E2E-E5BB5C0BFC1C}"/>
              </a:ext>
            </a:extLst>
          </p:cNvPr>
          <p:cNvSpPr txBox="1"/>
          <p:nvPr/>
        </p:nvSpPr>
        <p:spPr>
          <a:xfrm>
            <a:off x="6556150" y="4743704"/>
            <a:ext cx="42992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X[n]</a:t>
            </a:r>
          </a:p>
        </p:txBody>
      </p:sp>
    </p:spTree>
    <p:extLst>
      <p:ext uri="{BB962C8B-B14F-4D97-AF65-F5344CB8AC3E}">
        <p14:creationId xmlns:p14="http://schemas.microsoft.com/office/powerpoint/2010/main" val="31861614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Dynamic Programming</a:t>
            </a:r>
          </a:p>
        </p:txBody>
      </p:sp>
      <p:sp>
        <p:nvSpPr>
          <p:cNvPr id="7" name="Text Box 46">
            <a:extLst>
              <a:ext uri="{FF2B5EF4-FFF2-40B4-BE49-F238E27FC236}">
                <a16:creationId xmlns:a16="http://schemas.microsoft.com/office/drawing/2014/main" id="{605B96B8-AF8B-4ED1-A268-EDDD5BEC78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9974" y="1024138"/>
            <a:ext cx="739980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400" u="sng" dirty="0">
                <a:solidFill>
                  <a:srgbClr val="FF0000"/>
                </a:solidFill>
                <a:ea typeface="宋体" panose="02010600030101010101" pitchFamily="2" charset="-122"/>
              </a:rPr>
              <a:t>Longest Common Subsequence</a:t>
            </a:r>
            <a:endParaRPr lang="en-US" altLang="zh-CN" sz="2400" u="sng" dirty="0">
              <a:ea typeface="宋体" panose="02010600030101010101" pitchFamily="2" charset="-122"/>
            </a:endParaRPr>
          </a:p>
        </p:txBody>
      </p:sp>
      <p:sp>
        <p:nvSpPr>
          <p:cNvPr id="20" name="Text Box 46">
            <a:extLst>
              <a:ext uri="{FF2B5EF4-FFF2-40B4-BE49-F238E27FC236}">
                <a16:creationId xmlns:a16="http://schemas.microsoft.com/office/drawing/2014/main" id="{E10F3C78-D33D-4A00-B72F-CAC4AEA392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9974" y="1506536"/>
            <a:ext cx="1469024" cy="400110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solidFill>
                  <a:srgbClr val="92D050"/>
                </a:solidFill>
                <a:ea typeface="宋体" panose="02010600030101010101" pitchFamily="2" charset="-122"/>
              </a:rPr>
              <a:t>Example.</a:t>
            </a:r>
          </a:p>
        </p:txBody>
      </p:sp>
      <p:sp>
        <p:nvSpPr>
          <p:cNvPr id="32" name="Text Box 46">
            <a:extLst>
              <a:ext uri="{FF2B5EF4-FFF2-40B4-BE49-F238E27FC236}">
                <a16:creationId xmlns:a16="http://schemas.microsoft.com/office/drawing/2014/main" id="{799E1EDC-03D0-4866-AAED-F71E662074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25451" y="1906644"/>
            <a:ext cx="6622138" cy="400110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X = ACCG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GTCG</a:t>
            </a:r>
            <a:r>
              <a:rPr lang="en-US" altLang="zh-CN" sz="2000" dirty="0">
                <a:ea typeface="宋体" panose="02010600030101010101" pitchFamily="2" charset="-122"/>
              </a:rPr>
              <a:t>AG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T</a:t>
            </a:r>
            <a:r>
              <a:rPr lang="en-US" altLang="zh-CN" sz="2000" dirty="0">
                <a:ea typeface="宋体" panose="02010600030101010101" pitchFamily="2" charset="-122"/>
              </a:rPr>
              <a:t>G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C</a:t>
            </a:r>
            <a:r>
              <a:rPr lang="en-US" altLang="zh-CN" sz="2000" dirty="0">
                <a:ea typeface="宋体" panose="02010600030101010101" pitchFamily="2" charset="-122"/>
              </a:rPr>
              <a:t>GC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GGAAGCCGGCCGAA</a:t>
            </a:r>
          </a:p>
        </p:txBody>
      </p:sp>
      <p:sp>
        <p:nvSpPr>
          <p:cNvPr id="15" name="Text Box 46">
            <a:extLst>
              <a:ext uri="{FF2B5EF4-FFF2-40B4-BE49-F238E27FC236}">
                <a16:creationId xmlns:a16="http://schemas.microsoft.com/office/drawing/2014/main" id="{A74D0A42-7962-4F69-8694-7560964B18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25451" y="2310100"/>
            <a:ext cx="6622138" cy="400110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Y = 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GTCGT</a:t>
            </a:r>
            <a:r>
              <a:rPr lang="en-US" altLang="zh-CN" sz="2000" dirty="0">
                <a:ea typeface="宋体" panose="02010600030101010101" pitchFamily="2" charset="-122"/>
              </a:rPr>
              <a:t>T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CGGAA</a:t>
            </a:r>
            <a:r>
              <a:rPr lang="en-US" altLang="zh-CN" sz="2000" dirty="0">
                <a:ea typeface="宋体" panose="02010600030101010101" pitchFamily="2" charset="-122"/>
              </a:rPr>
              <a:t>T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GCCG</a:t>
            </a:r>
            <a:r>
              <a:rPr lang="en-US" altLang="zh-CN" sz="2000" dirty="0">
                <a:ea typeface="宋体" panose="02010600030101010101" pitchFamily="2" charset="-122"/>
              </a:rPr>
              <a:t>TT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GC</a:t>
            </a:r>
            <a:r>
              <a:rPr lang="en-US" altLang="zh-CN" sz="2000" dirty="0">
                <a:ea typeface="宋体" panose="02010600030101010101" pitchFamily="2" charset="-122"/>
              </a:rPr>
              <a:t>T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C</a:t>
            </a:r>
            <a:r>
              <a:rPr lang="en-US" altLang="zh-CN" sz="2000" dirty="0">
                <a:ea typeface="宋体" panose="02010600030101010101" pitchFamily="2" charset="-122"/>
              </a:rPr>
              <a:t>T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G</a:t>
            </a:r>
            <a:r>
              <a:rPr lang="en-US" altLang="zh-CN" sz="2000" dirty="0">
                <a:ea typeface="宋体" panose="02010600030101010101" pitchFamily="2" charset="-122"/>
              </a:rPr>
              <a:t>TA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AA</a:t>
            </a:r>
          </a:p>
        </p:txBody>
      </p:sp>
      <p:sp>
        <p:nvSpPr>
          <p:cNvPr id="8" name="Text Box 46">
            <a:extLst>
              <a:ext uri="{FF2B5EF4-FFF2-40B4-BE49-F238E27FC236}">
                <a16:creationId xmlns:a16="http://schemas.microsoft.com/office/drawing/2014/main" id="{46F90D4E-82ED-4A39-ACBA-1F5D2A329B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9974" y="2813693"/>
            <a:ext cx="7399802" cy="707886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u="sng" dirty="0">
                <a:solidFill>
                  <a:srgbClr val="FF0000"/>
                </a:solidFill>
                <a:ea typeface="宋体" panose="02010600030101010101" pitchFamily="2" charset="-122"/>
              </a:rPr>
              <a:t>Problem LCS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.</a:t>
            </a:r>
            <a:r>
              <a:rPr lang="en-US" altLang="zh-CN" sz="2000" dirty="0">
                <a:ea typeface="宋体" panose="02010600030101010101" pitchFamily="2" charset="-122"/>
              </a:rPr>
              <a:t> Given two sequences X[1..n] and Y[1..m], find the longest common subsequence 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LCS(X[1..n], Y[1..m]) </a:t>
            </a:r>
            <a:r>
              <a:rPr lang="en-US" altLang="zh-CN" sz="2000" dirty="0">
                <a:ea typeface="宋体" panose="02010600030101010101" pitchFamily="2" charset="-122"/>
              </a:rPr>
              <a:t>of X and Y.</a:t>
            </a:r>
          </a:p>
        </p:txBody>
      </p:sp>
      <p:sp>
        <p:nvSpPr>
          <p:cNvPr id="9" name="Text Box 46">
            <a:extLst>
              <a:ext uri="{FF2B5EF4-FFF2-40B4-BE49-F238E27FC236}">
                <a16:creationId xmlns:a16="http://schemas.microsoft.com/office/drawing/2014/main" id="{CFB3AE5A-8D4A-4D16-B822-F5B4B685B8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9970" y="3567209"/>
            <a:ext cx="7399805" cy="923330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u="sng" dirty="0">
                <a:solidFill>
                  <a:srgbClr val="00B050"/>
                </a:solidFill>
                <a:ea typeface="宋体" panose="02010600030101010101" pitchFamily="2" charset="-122"/>
              </a:rPr>
              <a:t>Observation 1.</a:t>
            </a:r>
            <a:r>
              <a:rPr lang="en-US" altLang="zh-CN" sz="1800" dirty="0">
                <a:ea typeface="宋体" panose="02010600030101010101" pitchFamily="2" charset="-122"/>
              </a:rPr>
              <a:t> If X[n] = Y[m], then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       </a:t>
            </a:r>
            <a:r>
              <a:rPr lang="en-US" altLang="zh-CN" sz="1800" dirty="0">
                <a:solidFill>
                  <a:srgbClr val="00B050"/>
                </a:solidFill>
                <a:ea typeface="宋体" panose="02010600030101010101" pitchFamily="2" charset="-122"/>
              </a:rPr>
              <a:t>LCS(X[1..n], Y[1..m]) </a:t>
            </a:r>
            <a:r>
              <a:rPr lang="en-US" altLang="zh-CN" sz="1800" dirty="0">
                <a:ea typeface="宋体" panose="02010600030101010101" pitchFamily="2" charset="-122"/>
              </a:rPr>
              <a:t>= </a:t>
            </a:r>
            <a:r>
              <a:rPr lang="en-US" altLang="zh-CN" sz="1800" dirty="0">
                <a:solidFill>
                  <a:srgbClr val="FFC000"/>
                </a:solidFill>
                <a:ea typeface="宋体" panose="02010600030101010101" pitchFamily="2" charset="-122"/>
              </a:rPr>
              <a:t>LCS(X[1..n-1], Y[1..m-1])</a:t>
            </a:r>
            <a:r>
              <a:rPr lang="en-US" altLang="zh-CN" sz="1800" dirty="0">
                <a:ea typeface="宋体" panose="02010600030101010101" pitchFamily="2" charset="-122"/>
              </a:rPr>
              <a:t>◦X[n],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  so |</a:t>
            </a:r>
            <a:r>
              <a:rPr lang="en-US" altLang="zh-CN" sz="1800" dirty="0">
                <a:solidFill>
                  <a:srgbClr val="00B050"/>
                </a:solidFill>
                <a:ea typeface="宋体" panose="02010600030101010101" pitchFamily="2" charset="-122"/>
              </a:rPr>
              <a:t>LCS(X[1..n], Y[1..m])</a:t>
            </a:r>
            <a:r>
              <a:rPr lang="en-US" altLang="zh-CN" sz="1800" dirty="0">
                <a:ea typeface="宋体" panose="02010600030101010101" pitchFamily="2" charset="-122"/>
              </a:rPr>
              <a:t>|</a:t>
            </a:r>
            <a:r>
              <a:rPr lang="en-US" altLang="zh-CN" sz="1800" dirty="0">
                <a:solidFill>
                  <a:srgbClr val="00B05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800" dirty="0">
                <a:ea typeface="宋体" panose="02010600030101010101" pitchFamily="2" charset="-122"/>
              </a:rPr>
              <a:t>= |</a:t>
            </a:r>
            <a:r>
              <a:rPr lang="en-US" altLang="zh-CN" sz="1800" dirty="0">
                <a:solidFill>
                  <a:srgbClr val="FFCC00"/>
                </a:solidFill>
                <a:ea typeface="宋体" panose="02010600030101010101" pitchFamily="2" charset="-122"/>
              </a:rPr>
              <a:t>LCS(X[1..n-1], Y[1..m-1])</a:t>
            </a:r>
            <a:r>
              <a:rPr lang="en-US" altLang="zh-CN" sz="1800" dirty="0">
                <a:ea typeface="宋体" panose="02010600030101010101" pitchFamily="2" charset="-122"/>
              </a:rPr>
              <a:t>|+1.</a:t>
            </a:r>
          </a:p>
        </p:txBody>
      </p:sp>
      <p:sp>
        <p:nvSpPr>
          <p:cNvPr id="10" name="Text Box 46">
            <a:extLst>
              <a:ext uri="{FF2B5EF4-FFF2-40B4-BE49-F238E27FC236}">
                <a16:creationId xmlns:a16="http://schemas.microsoft.com/office/drawing/2014/main" id="{B891CB15-652B-42D8-AC25-D345C7FB6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9969" y="4610061"/>
            <a:ext cx="7399805" cy="923330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u="sng" dirty="0">
                <a:solidFill>
                  <a:srgbClr val="00B050"/>
                </a:solidFill>
                <a:ea typeface="宋体" panose="02010600030101010101" pitchFamily="2" charset="-122"/>
              </a:rPr>
              <a:t>Observation 2.</a:t>
            </a:r>
            <a:r>
              <a:rPr lang="en-US" altLang="zh-CN" sz="1800" dirty="0">
                <a:ea typeface="宋体" panose="02010600030101010101" pitchFamily="2" charset="-122"/>
              </a:rPr>
              <a:t> If X[n] </a:t>
            </a:r>
            <a:r>
              <a:rPr lang="en-US" altLang="zh-CN" sz="1800" dirty="0">
                <a:ea typeface="Tahoma" panose="020B0604030504040204" pitchFamily="34" charset="0"/>
                <a:cs typeface="Tahoma" panose="020B0604030504040204" pitchFamily="34" charset="0"/>
              </a:rPr>
              <a:t>≠</a:t>
            </a:r>
            <a:r>
              <a:rPr lang="en-US" altLang="zh-CN" sz="1800" dirty="0">
                <a:ea typeface="宋体" panose="02010600030101010101" pitchFamily="2" charset="-122"/>
              </a:rPr>
              <a:t> Y[m], then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  </a:t>
            </a:r>
            <a:r>
              <a:rPr lang="en-US" altLang="zh-CN" sz="1800" dirty="0">
                <a:solidFill>
                  <a:srgbClr val="00B050"/>
                </a:solidFill>
                <a:ea typeface="宋体" panose="02010600030101010101" pitchFamily="2" charset="-122"/>
              </a:rPr>
              <a:t>LCS(X[1..n], Y[1..m]) </a:t>
            </a:r>
            <a:r>
              <a:rPr lang="en-US" altLang="zh-CN" sz="1800" dirty="0">
                <a:ea typeface="宋体" panose="02010600030101010101" pitchFamily="2" charset="-122"/>
              </a:rPr>
              <a:t>is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  the longer of </a:t>
            </a:r>
            <a:r>
              <a:rPr lang="en-US" altLang="zh-CN" sz="1800" dirty="0">
                <a:solidFill>
                  <a:srgbClr val="FFC000"/>
                </a:solidFill>
                <a:ea typeface="宋体" panose="02010600030101010101" pitchFamily="2" charset="-122"/>
              </a:rPr>
              <a:t>LCS(X[1..n-1], Y[1..m]) </a:t>
            </a:r>
            <a:r>
              <a:rPr lang="en-US" altLang="zh-CN" sz="1800" dirty="0">
                <a:ea typeface="宋体" panose="02010600030101010101" pitchFamily="2" charset="-122"/>
              </a:rPr>
              <a:t>and </a:t>
            </a:r>
            <a:r>
              <a:rPr lang="en-US" altLang="zh-CN" sz="1800" dirty="0">
                <a:solidFill>
                  <a:srgbClr val="00B0F0"/>
                </a:solidFill>
                <a:ea typeface="宋体" panose="02010600030101010101" pitchFamily="2" charset="-122"/>
              </a:rPr>
              <a:t>LCS(X[1..n], Y[1..m-1]) 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7BC13FAB-AC51-49BD-BB70-CF5319738315}"/>
              </a:ext>
            </a:extLst>
          </p:cNvPr>
          <p:cNvGrpSpPr/>
          <p:nvPr/>
        </p:nvGrpSpPr>
        <p:grpSpPr>
          <a:xfrm>
            <a:off x="769969" y="5796384"/>
            <a:ext cx="3262799" cy="614819"/>
            <a:chOff x="1599759" y="5678615"/>
            <a:chExt cx="3262799" cy="614819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1D2C174E-9959-4D89-B213-D38A22115439}"/>
                </a:ext>
              </a:extLst>
            </p:cNvPr>
            <p:cNvSpPr/>
            <p:nvPr/>
          </p:nvSpPr>
          <p:spPr>
            <a:xfrm>
              <a:off x="1880075" y="5717136"/>
              <a:ext cx="2982483" cy="213645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0B814CE-F62D-4F46-B62C-CC7BF0882E91}"/>
                </a:ext>
              </a:extLst>
            </p:cNvPr>
            <p:cNvSpPr/>
            <p:nvPr/>
          </p:nvSpPr>
          <p:spPr>
            <a:xfrm>
              <a:off x="2427006" y="6032724"/>
              <a:ext cx="2264635" cy="213645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FF2EBAE5-5C2E-4480-A1B9-F3630163085B}"/>
                </a:ext>
              </a:extLst>
            </p:cNvPr>
            <p:cNvSpPr txBox="1"/>
            <p:nvPr/>
          </p:nvSpPr>
          <p:spPr>
            <a:xfrm>
              <a:off x="1599759" y="5678615"/>
              <a:ext cx="28886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X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6811E9DA-DF13-499C-9752-6827BAB3D686}"/>
                </a:ext>
              </a:extLst>
            </p:cNvPr>
            <p:cNvSpPr txBox="1"/>
            <p:nvPr/>
          </p:nvSpPr>
          <p:spPr>
            <a:xfrm>
              <a:off x="2094567" y="5985657"/>
              <a:ext cx="28886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Y</a:t>
              </a:r>
            </a:p>
          </p:txBody>
        </p: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FDC625EB-A37A-4843-BA75-929007F4DE3D}"/>
              </a:ext>
            </a:extLst>
          </p:cNvPr>
          <p:cNvSpPr/>
          <p:nvPr/>
        </p:nvSpPr>
        <p:spPr>
          <a:xfrm>
            <a:off x="4852316" y="5835289"/>
            <a:ext cx="2982483" cy="213645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7036FA3-F435-49C1-B86C-08DE4CC9384F}"/>
              </a:ext>
            </a:extLst>
          </p:cNvPr>
          <p:cNvSpPr/>
          <p:nvPr/>
        </p:nvSpPr>
        <p:spPr>
          <a:xfrm>
            <a:off x="5749624" y="6150493"/>
            <a:ext cx="2264635" cy="213645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6CDC350-41A0-44DA-A856-DF7F0C41ADE0}"/>
              </a:ext>
            </a:extLst>
          </p:cNvPr>
          <p:cNvSpPr txBox="1"/>
          <p:nvPr/>
        </p:nvSpPr>
        <p:spPr>
          <a:xfrm>
            <a:off x="4572000" y="5796768"/>
            <a:ext cx="28886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X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A6DF2B8-7A12-4194-8A9F-3642D6C3901B}"/>
              </a:ext>
            </a:extLst>
          </p:cNvPr>
          <p:cNvSpPr txBox="1"/>
          <p:nvPr/>
        </p:nvSpPr>
        <p:spPr>
          <a:xfrm>
            <a:off x="5486400" y="6097858"/>
            <a:ext cx="28886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Y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07DF66A-3835-4275-B8DB-190DF9BE53D1}"/>
              </a:ext>
            </a:extLst>
          </p:cNvPr>
          <p:cNvSpPr/>
          <p:nvPr/>
        </p:nvSpPr>
        <p:spPr>
          <a:xfrm>
            <a:off x="3861853" y="5830568"/>
            <a:ext cx="179461" cy="21364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55C5449-FF7E-4C93-903B-888A8077DE5A}"/>
              </a:ext>
            </a:extLst>
          </p:cNvPr>
          <p:cNvSpPr txBox="1"/>
          <p:nvPr/>
        </p:nvSpPr>
        <p:spPr>
          <a:xfrm>
            <a:off x="2113131" y="5814279"/>
            <a:ext cx="69442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X[1..n-1]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C266F68-2822-4A21-9695-7ACF6E083C14}"/>
              </a:ext>
            </a:extLst>
          </p:cNvPr>
          <p:cNvSpPr txBox="1"/>
          <p:nvPr/>
        </p:nvSpPr>
        <p:spPr>
          <a:xfrm>
            <a:off x="2364689" y="6128635"/>
            <a:ext cx="61266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Y[1..m]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2A2DAE3-C1EB-43F1-9516-E2F6965F41BC}"/>
              </a:ext>
            </a:extLst>
          </p:cNvPr>
          <p:cNvSpPr/>
          <p:nvPr/>
        </p:nvSpPr>
        <p:spPr>
          <a:xfrm>
            <a:off x="7834798" y="6144119"/>
            <a:ext cx="179461" cy="21364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EE533E0-C430-4EE5-8C94-9D1D319F73E8}"/>
              </a:ext>
            </a:extLst>
          </p:cNvPr>
          <p:cNvSpPr txBox="1"/>
          <p:nvPr/>
        </p:nvSpPr>
        <p:spPr>
          <a:xfrm>
            <a:off x="6076955" y="5814278"/>
            <a:ext cx="57740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X[1..n]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DCC65C8-8A07-4834-9811-22992EF638DA}"/>
              </a:ext>
            </a:extLst>
          </p:cNvPr>
          <p:cNvSpPr txBox="1"/>
          <p:nvPr/>
        </p:nvSpPr>
        <p:spPr>
          <a:xfrm>
            <a:off x="6498696" y="6134203"/>
            <a:ext cx="7296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Y[1..m-1]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DB614D3-0D6D-4156-968B-8D563D9EC840}"/>
              </a:ext>
            </a:extLst>
          </p:cNvPr>
          <p:cNvSpPr txBox="1"/>
          <p:nvPr/>
        </p:nvSpPr>
        <p:spPr>
          <a:xfrm>
            <a:off x="3748991" y="5605514"/>
            <a:ext cx="42992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X[n]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B8292E20-E776-44C7-ACBB-4A3200CBF1A3}"/>
              </a:ext>
            </a:extLst>
          </p:cNvPr>
          <p:cNvSpPr txBox="1"/>
          <p:nvPr/>
        </p:nvSpPr>
        <p:spPr>
          <a:xfrm>
            <a:off x="7691932" y="6342586"/>
            <a:ext cx="46519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Y[m]</a:t>
            </a:r>
          </a:p>
        </p:txBody>
      </p:sp>
    </p:spTree>
    <p:extLst>
      <p:ext uri="{BB962C8B-B14F-4D97-AF65-F5344CB8AC3E}">
        <p14:creationId xmlns:p14="http://schemas.microsoft.com/office/powerpoint/2010/main" val="21695030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Dynamic Programming</a:t>
            </a:r>
          </a:p>
        </p:txBody>
      </p:sp>
      <p:sp>
        <p:nvSpPr>
          <p:cNvPr id="7" name="Text Box 46">
            <a:extLst>
              <a:ext uri="{FF2B5EF4-FFF2-40B4-BE49-F238E27FC236}">
                <a16:creationId xmlns:a16="http://schemas.microsoft.com/office/drawing/2014/main" id="{605B96B8-AF8B-4ED1-A268-EDDD5BEC78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9974" y="1024138"/>
            <a:ext cx="739980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400" u="sng" dirty="0">
                <a:solidFill>
                  <a:srgbClr val="FF0000"/>
                </a:solidFill>
                <a:ea typeface="宋体" panose="02010600030101010101" pitchFamily="2" charset="-122"/>
              </a:rPr>
              <a:t>Longest Common Subsequence</a:t>
            </a:r>
            <a:endParaRPr lang="en-US" altLang="zh-CN" sz="2400" u="sng" dirty="0">
              <a:ea typeface="宋体" panose="02010600030101010101" pitchFamily="2" charset="-122"/>
            </a:endParaRPr>
          </a:p>
        </p:txBody>
      </p:sp>
      <p:sp>
        <p:nvSpPr>
          <p:cNvPr id="20" name="Text Box 46">
            <a:extLst>
              <a:ext uri="{FF2B5EF4-FFF2-40B4-BE49-F238E27FC236}">
                <a16:creationId xmlns:a16="http://schemas.microsoft.com/office/drawing/2014/main" id="{E10F3C78-D33D-4A00-B72F-CAC4AEA392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9974" y="1506536"/>
            <a:ext cx="1469024" cy="400110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solidFill>
                  <a:srgbClr val="92D050"/>
                </a:solidFill>
                <a:ea typeface="宋体" panose="02010600030101010101" pitchFamily="2" charset="-122"/>
              </a:rPr>
              <a:t>Example.</a:t>
            </a:r>
          </a:p>
        </p:txBody>
      </p:sp>
      <p:sp>
        <p:nvSpPr>
          <p:cNvPr id="32" name="Text Box 46">
            <a:extLst>
              <a:ext uri="{FF2B5EF4-FFF2-40B4-BE49-F238E27FC236}">
                <a16:creationId xmlns:a16="http://schemas.microsoft.com/office/drawing/2014/main" id="{799E1EDC-03D0-4866-AAED-F71E662074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25451" y="1906644"/>
            <a:ext cx="6622138" cy="400110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X = ACCG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GTCG</a:t>
            </a:r>
            <a:r>
              <a:rPr lang="en-US" altLang="zh-CN" sz="2000" dirty="0">
                <a:ea typeface="宋体" panose="02010600030101010101" pitchFamily="2" charset="-122"/>
              </a:rPr>
              <a:t>AG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T</a:t>
            </a:r>
            <a:r>
              <a:rPr lang="en-US" altLang="zh-CN" sz="2000" dirty="0">
                <a:ea typeface="宋体" panose="02010600030101010101" pitchFamily="2" charset="-122"/>
              </a:rPr>
              <a:t>G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C</a:t>
            </a:r>
            <a:r>
              <a:rPr lang="en-US" altLang="zh-CN" sz="2000" dirty="0">
                <a:ea typeface="宋体" panose="02010600030101010101" pitchFamily="2" charset="-122"/>
              </a:rPr>
              <a:t>GC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GGAAGCCGGCCGAA</a:t>
            </a:r>
          </a:p>
        </p:txBody>
      </p:sp>
      <p:sp>
        <p:nvSpPr>
          <p:cNvPr id="15" name="Text Box 46">
            <a:extLst>
              <a:ext uri="{FF2B5EF4-FFF2-40B4-BE49-F238E27FC236}">
                <a16:creationId xmlns:a16="http://schemas.microsoft.com/office/drawing/2014/main" id="{A74D0A42-7962-4F69-8694-7560964B18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25451" y="2310100"/>
            <a:ext cx="6622138" cy="400110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Y = 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GTCGT</a:t>
            </a:r>
            <a:r>
              <a:rPr lang="en-US" altLang="zh-CN" sz="2000" dirty="0">
                <a:ea typeface="宋体" panose="02010600030101010101" pitchFamily="2" charset="-122"/>
              </a:rPr>
              <a:t>T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CGGAA</a:t>
            </a:r>
            <a:r>
              <a:rPr lang="en-US" altLang="zh-CN" sz="2000" dirty="0">
                <a:ea typeface="宋体" panose="02010600030101010101" pitchFamily="2" charset="-122"/>
              </a:rPr>
              <a:t>T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GCCG</a:t>
            </a:r>
            <a:r>
              <a:rPr lang="en-US" altLang="zh-CN" sz="2000" dirty="0">
                <a:ea typeface="宋体" panose="02010600030101010101" pitchFamily="2" charset="-122"/>
              </a:rPr>
              <a:t>TT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GC</a:t>
            </a:r>
            <a:r>
              <a:rPr lang="en-US" altLang="zh-CN" sz="2000" dirty="0">
                <a:ea typeface="宋体" panose="02010600030101010101" pitchFamily="2" charset="-122"/>
              </a:rPr>
              <a:t>T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C</a:t>
            </a:r>
            <a:r>
              <a:rPr lang="en-US" altLang="zh-CN" sz="2000" dirty="0">
                <a:ea typeface="宋体" panose="02010600030101010101" pitchFamily="2" charset="-122"/>
              </a:rPr>
              <a:t>T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G</a:t>
            </a:r>
            <a:r>
              <a:rPr lang="en-US" altLang="zh-CN" sz="2000" dirty="0">
                <a:ea typeface="宋体" panose="02010600030101010101" pitchFamily="2" charset="-122"/>
              </a:rPr>
              <a:t>TA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AA</a:t>
            </a:r>
          </a:p>
        </p:txBody>
      </p:sp>
      <p:sp>
        <p:nvSpPr>
          <p:cNvPr id="8" name="Text Box 46">
            <a:extLst>
              <a:ext uri="{FF2B5EF4-FFF2-40B4-BE49-F238E27FC236}">
                <a16:creationId xmlns:a16="http://schemas.microsoft.com/office/drawing/2014/main" id="{46F90D4E-82ED-4A39-ACBA-1F5D2A329B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9974" y="2813693"/>
            <a:ext cx="7399802" cy="707886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u="sng" dirty="0">
                <a:solidFill>
                  <a:srgbClr val="FF0000"/>
                </a:solidFill>
                <a:ea typeface="宋体" panose="02010600030101010101" pitchFamily="2" charset="-122"/>
              </a:rPr>
              <a:t>Problem LCS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.</a:t>
            </a:r>
            <a:r>
              <a:rPr lang="en-US" altLang="zh-CN" sz="2000" dirty="0">
                <a:ea typeface="宋体" panose="02010600030101010101" pitchFamily="2" charset="-122"/>
              </a:rPr>
              <a:t> Given two sequences X[1..n] and Y[1..m], find the longest common subsequence 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LCS(X[1..n], Y[1..m]) </a:t>
            </a:r>
            <a:r>
              <a:rPr lang="en-US" altLang="zh-CN" sz="2000" dirty="0">
                <a:ea typeface="宋体" panose="02010600030101010101" pitchFamily="2" charset="-122"/>
              </a:rPr>
              <a:t>of X and Y.</a:t>
            </a:r>
          </a:p>
        </p:txBody>
      </p:sp>
      <p:sp>
        <p:nvSpPr>
          <p:cNvPr id="9" name="Text Box 46">
            <a:extLst>
              <a:ext uri="{FF2B5EF4-FFF2-40B4-BE49-F238E27FC236}">
                <a16:creationId xmlns:a16="http://schemas.microsoft.com/office/drawing/2014/main" id="{CFB3AE5A-8D4A-4D16-B822-F5B4B685B8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9970" y="3567209"/>
            <a:ext cx="7399805" cy="923330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u="sng" dirty="0">
                <a:solidFill>
                  <a:srgbClr val="00B050"/>
                </a:solidFill>
                <a:ea typeface="宋体" panose="02010600030101010101" pitchFamily="2" charset="-122"/>
              </a:rPr>
              <a:t>Observation 1.</a:t>
            </a:r>
            <a:r>
              <a:rPr lang="en-US" altLang="zh-CN" sz="1800" dirty="0">
                <a:ea typeface="宋体" panose="02010600030101010101" pitchFamily="2" charset="-122"/>
              </a:rPr>
              <a:t> If X[n] = Y[m], then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       </a:t>
            </a:r>
            <a:r>
              <a:rPr lang="en-US" altLang="zh-CN" sz="1800" dirty="0">
                <a:solidFill>
                  <a:srgbClr val="00B050"/>
                </a:solidFill>
                <a:ea typeface="宋体" panose="02010600030101010101" pitchFamily="2" charset="-122"/>
              </a:rPr>
              <a:t>LCS(X[1..n], Y[1..m]) </a:t>
            </a:r>
            <a:r>
              <a:rPr lang="en-US" altLang="zh-CN" sz="1800" dirty="0">
                <a:ea typeface="宋体" panose="02010600030101010101" pitchFamily="2" charset="-122"/>
              </a:rPr>
              <a:t>= </a:t>
            </a:r>
            <a:r>
              <a:rPr lang="en-US" altLang="zh-CN" sz="1800" dirty="0">
                <a:solidFill>
                  <a:srgbClr val="FFC000"/>
                </a:solidFill>
                <a:ea typeface="宋体" panose="02010600030101010101" pitchFamily="2" charset="-122"/>
              </a:rPr>
              <a:t>LCS(X[1..n-1], Y[1..m-1])</a:t>
            </a:r>
            <a:r>
              <a:rPr lang="en-US" altLang="zh-CN" sz="1800" dirty="0">
                <a:ea typeface="宋体" panose="02010600030101010101" pitchFamily="2" charset="-122"/>
              </a:rPr>
              <a:t>◦X[n],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  so |</a:t>
            </a:r>
            <a:r>
              <a:rPr lang="en-US" altLang="zh-CN" sz="1800" dirty="0">
                <a:solidFill>
                  <a:srgbClr val="00B050"/>
                </a:solidFill>
                <a:ea typeface="宋体" panose="02010600030101010101" pitchFamily="2" charset="-122"/>
              </a:rPr>
              <a:t>LCS(X[1..n], Y[1..m])</a:t>
            </a:r>
            <a:r>
              <a:rPr lang="en-US" altLang="zh-CN" sz="1800" dirty="0">
                <a:ea typeface="宋体" panose="02010600030101010101" pitchFamily="2" charset="-122"/>
              </a:rPr>
              <a:t>|</a:t>
            </a:r>
            <a:r>
              <a:rPr lang="en-US" altLang="zh-CN" sz="1800" dirty="0">
                <a:solidFill>
                  <a:srgbClr val="00B05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800" dirty="0">
                <a:ea typeface="宋体" panose="02010600030101010101" pitchFamily="2" charset="-122"/>
              </a:rPr>
              <a:t>= |</a:t>
            </a:r>
            <a:r>
              <a:rPr lang="en-US" altLang="zh-CN" sz="1800" dirty="0">
                <a:solidFill>
                  <a:srgbClr val="FFCC00"/>
                </a:solidFill>
                <a:ea typeface="宋体" panose="02010600030101010101" pitchFamily="2" charset="-122"/>
              </a:rPr>
              <a:t>LCS(X[1..n-1], Y[1..m-1])</a:t>
            </a:r>
            <a:r>
              <a:rPr lang="en-US" altLang="zh-CN" sz="1800" dirty="0">
                <a:ea typeface="宋体" panose="02010600030101010101" pitchFamily="2" charset="-122"/>
              </a:rPr>
              <a:t>|+1.</a:t>
            </a:r>
          </a:p>
        </p:txBody>
      </p:sp>
      <p:sp>
        <p:nvSpPr>
          <p:cNvPr id="10" name="Text Box 46">
            <a:extLst>
              <a:ext uri="{FF2B5EF4-FFF2-40B4-BE49-F238E27FC236}">
                <a16:creationId xmlns:a16="http://schemas.microsoft.com/office/drawing/2014/main" id="{B891CB15-652B-42D8-AC25-D345C7FB6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9969" y="4610061"/>
            <a:ext cx="7399805" cy="923330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u="sng" dirty="0">
                <a:solidFill>
                  <a:srgbClr val="00B050"/>
                </a:solidFill>
                <a:ea typeface="宋体" panose="02010600030101010101" pitchFamily="2" charset="-122"/>
              </a:rPr>
              <a:t>Observation 2.</a:t>
            </a:r>
            <a:r>
              <a:rPr lang="en-US" altLang="zh-CN" sz="1800" dirty="0">
                <a:ea typeface="宋体" panose="02010600030101010101" pitchFamily="2" charset="-122"/>
              </a:rPr>
              <a:t> If X[n] </a:t>
            </a:r>
            <a:r>
              <a:rPr lang="en-US" altLang="zh-CN" sz="1800" dirty="0">
                <a:ea typeface="Tahoma" panose="020B0604030504040204" pitchFamily="34" charset="0"/>
                <a:cs typeface="Tahoma" panose="020B0604030504040204" pitchFamily="34" charset="0"/>
              </a:rPr>
              <a:t>≠</a:t>
            </a:r>
            <a:r>
              <a:rPr lang="en-US" altLang="zh-CN" sz="1800" dirty="0">
                <a:ea typeface="宋体" panose="02010600030101010101" pitchFamily="2" charset="-122"/>
              </a:rPr>
              <a:t> Y[m], then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  </a:t>
            </a:r>
            <a:r>
              <a:rPr lang="en-US" altLang="zh-CN" sz="1800" dirty="0">
                <a:solidFill>
                  <a:srgbClr val="00B050"/>
                </a:solidFill>
                <a:ea typeface="宋体" panose="02010600030101010101" pitchFamily="2" charset="-122"/>
              </a:rPr>
              <a:t>LCS(X[1..n], Y[1..m]) </a:t>
            </a:r>
            <a:r>
              <a:rPr lang="en-US" altLang="zh-CN" sz="1800" dirty="0">
                <a:ea typeface="宋体" panose="02010600030101010101" pitchFamily="2" charset="-122"/>
              </a:rPr>
              <a:t>is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  the longer of </a:t>
            </a:r>
            <a:r>
              <a:rPr lang="en-US" altLang="zh-CN" sz="1800" dirty="0">
                <a:solidFill>
                  <a:srgbClr val="FFC000"/>
                </a:solidFill>
                <a:ea typeface="宋体" panose="02010600030101010101" pitchFamily="2" charset="-122"/>
              </a:rPr>
              <a:t>LCS(X[1..n-1], Y[1..m]) </a:t>
            </a:r>
            <a:r>
              <a:rPr lang="en-US" altLang="zh-CN" sz="1800" dirty="0">
                <a:ea typeface="宋体" panose="02010600030101010101" pitchFamily="2" charset="-122"/>
              </a:rPr>
              <a:t>and </a:t>
            </a:r>
            <a:r>
              <a:rPr lang="en-US" altLang="zh-CN" sz="1800" dirty="0">
                <a:solidFill>
                  <a:srgbClr val="00B0F0"/>
                </a:solidFill>
                <a:ea typeface="宋体" panose="02010600030101010101" pitchFamily="2" charset="-122"/>
              </a:rPr>
              <a:t>LCS(X[1..n], Y[1..m-1]) 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2D76D5C8-0B34-4391-B620-5FBDE78485A2}"/>
              </a:ext>
            </a:extLst>
          </p:cNvPr>
          <p:cNvGrpSpPr/>
          <p:nvPr/>
        </p:nvGrpSpPr>
        <p:grpSpPr>
          <a:xfrm>
            <a:off x="549561" y="5693604"/>
            <a:ext cx="8205611" cy="954107"/>
            <a:chOff x="440251" y="5781770"/>
            <a:chExt cx="8044877" cy="954107"/>
          </a:xfrm>
        </p:grpSpPr>
        <p:sp>
          <p:nvSpPr>
            <p:cNvPr id="30" name="Text Box 46">
              <a:extLst>
                <a:ext uri="{FF2B5EF4-FFF2-40B4-BE49-F238E27FC236}">
                  <a16:creationId xmlns:a16="http://schemas.microsoft.com/office/drawing/2014/main" id="{4E431F6A-B606-4150-854A-DF7F21EA2FA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83380" y="5781770"/>
              <a:ext cx="5801748" cy="954107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1400" dirty="0">
                  <a:solidFill>
                    <a:srgbClr val="FFC000"/>
                  </a:solidFill>
                  <a:ea typeface="宋体" panose="02010600030101010101" pitchFamily="2" charset="-122"/>
                </a:rPr>
                <a:t>LCS(X[1..n-1], Y[1..m-1])</a:t>
              </a:r>
              <a:r>
                <a:rPr lang="en-US" altLang="zh-CN" sz="1400" dirty="0">
                  <a:ea typeface="宋体" panose="02010600030101010101" pitchFamily="2" charset="-122"/>
                </a:rPr>
                <a:t>◦X[n], if </a:t>
              </a:r>
              <a:r>
                <a:rPr lang="en-US" altLang="zh-CN" sz="1400" dirty="0">
                  <a:solidFill>
                    <a:srgbClr val="FF0000"/>
                  </a:solidFill>
                  <a:ea typeface="宋体" panose="02010600030101010101" pitchFamily="2" charset="-122"/>
                </a:rPr>
                <a:t>X[n] = Y[m];</a:t>
              </a:r>
              <a:endParaRPr lang="en-US" altLang="zh-CN" sz="1400" dirty="0">
                <a:ea typeface="宋体" panose="02010600030101010101" pitchFamily="2" charset="-122"/>
              </a:endParaRPr>
            </a:p>
            <a:p>
              <a:pPr eaLnBrk="1" hangingPunct="1">
                <a:spcBef>
                  <a:spcPct val="0"/>
                </a:spcBef>
                <a:buNone/>
              </a:pPr>
              <a:endParaRPr lang="en-US" altLang="zh-CN" sz="1400" dirty="0">
                <a:ea typeface="宋体" panose="02010600030101010101" pitchFamily="2" charset="-122"/>
              </a:endParaRPr>
            </a:p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1400" dirty="0">
                  <a:ea typeface="宋体" panose="02010600030101010101" pitchFamily="2" charset="-122"/>
                </a:rPr>
                <a:t>Longer(</a:t>
              </a:r>
              <a:r>
                <a:rPr lang="en-US" altLang="zh-CN" sz="1400" dirty="0">
                  <a:solidFill>
                    <a:srgbClr val="FFC000"/>
                  </a:solidFill>
                  <a:ea typeface="宋体" panose="02010600030101010101" pitchFamily="2" charset="-122"/>
                </a:rPr>
                <a:t>LCS(X[1..n-1], Y[1..m]), </a:t>
              </a:r>
              <a:r>
                <a:rPr lang="en-US" altLang="zh-CN" sz="1400" dirty="0">
                  <a:solidFill>
                    <a:srgbClr val="00B0F0"/>
                  </a:solidFill>
                  <a:ea typeface="宋体" panose="02010600030101010101" pitchFamily="2" charset="-122"/>
                </a:rPr>
                <a:t>LCS(X[1..n], Y[1..m-1])</a:t>
              </a:r>
              <a:r>
                <a:rPr lang="en-US" altLang="zh-CN" sz="1400" dirty="0">
                  <a:ea typeface="宋体" panose="02010600030101010101" pitchFamily="2" charset="-122"/>
                </a:rPr>
                <a:t>) if</a:t>
              </a:r>
              <a:r>
                <a:rPr lang="en-US" altLang="zh-CN" sz="1400" dirty="0">
                  <a:solidFill>
                    <a:srgbClr val="00B0F0"/>
                  </a:solidFill>
                  <a:ea typeface="宋体" panose="02010600030101010101" pitchFamily="2" charset="-122"/>
                </a:rPr>
                <a:t> </a:t>
              </a:r>
              <a:r>
                <a:rPr lang="en-US" altLang="zh-CN" sz="1400" dirty="0">
                  <a:solidFill>
                    <a:srgbClr val="FF0000"/>
                  </a:solidFill>
                  <a:ea typeface="宋体" panose="02010600030101010101" pitchFamily="2" charset="-122"/>
                </a:rPr>
                <a:t>X[n] </a:t>
              </a:r>
              <a:r>
                <a:rPr lang="en-US" altLang="zh-CN" sz="1400" dirty="0">
                  <a:solidFill>
                    <a:srgbClr val="FF0000"/>
                  </a:solidFill>
                  <a:ea typeface="Tahoma" panose="020B0604030504040204" pitchFamily="34" charset="0"/>
                  <a:cs typeface="Tahoma" panose="020B0604030504040204" pitchFamily="34" charset="0"/>
                </a:rPr>
                <a:t>≠</a:t>
              </a:r>
              <a:r>
                <a:rPr lang="en-US" altLang="zh-CN" sz="1400" dirty="0">
                  <a:solidFill>
                    <a:srgbClr val="FF0000"/>
                  </a:solidFill>
                  <a:ea typeface="宋体" panose="02010600030101010101" pitchFamily="2" charset="-122"/>
                </a:rPr>
                <a:t> Y[m].</a:t>
              </a:r>
              <a:endParaRPr lang="en-US" altLang="zh-CN" sz="1400" dirty="0">
                <a:solidFill>
                  <a:srgbClr val="00B0F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31" name="Text Box 46">
              <a:extLst>
                <a:ext uri="{FF2B5EF4-FFF2-40B4-BE49-F238E27FC236}">
                  <a16:creationId xmlns:a16="http://schemas.microsoft.com/office/drawing/2014/main" id="{8EE6E02D-7D06-4F5F-8E2A-E989A00564E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0251" y="5997213"/>
              <a:ext cx="2128469" cy="307777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1400" dirty="0">
                  <a:solidFill>
                    <a:srgbClr val="00B050"/>
                  </a:solidFill>
                  <a:ea typeface="宋体" panose="02010600030101010101" pitchFamily="2" charset="-122"/>
                </a:rPr>
                <a:t>LCS(X[1..n], Y[1..m]) =</a:t>
              </a:r>
              <a:endParaRPr lang="en-US" altLang="zh-CN" sz="1400" dirty="0">
                <a:solidFill>
                  <a:srgbClr val="92D05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6" name="Left Brace 5">
              <a:extLst>
                <a:ext uri="{FF2B5EF4-FFF2-40B4-BE49-F238E27FC236}">
                  <a16:creationId xmlns:a16="http://schemas.microsoft.com/office/drawing/2014/main" id="{564FAF3F-8CEA-4510-A270-4194EEF4AEBB}"/>
                </a:ext>
              </a:extLst>
            </p:cNvPr>
            <p:cNvSpPr/>
            <p:nvPr/>
          </p:nvSpPr>
          <p:spPr>
            <a:xfrm>
              <a:off x="2470602" y="5911193"/>
              <a:ext cx="212778" cy="472950"/>
            </a:xfrm>
            <a:prstGeom prst="leftBrac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B7E1D16D-8711-40D6-928C-033109B435F4}"/>
                </a:ext>
              </a:extLst>
            </p:cNvPr>
            <p:cNvSpPr/>
            <p:nvPr/>
          </p:nvSpPr>
          <p:spPr>
            <a:xfrm>
              <a:off x="440251" y="5781770"/>
              <a:ext cx="7943173" cy="840103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2896700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Dynamic Programming</a:t>
            </a:r>
          </a:p>
        </p:txBody>
      </p:sp>
      <p:sp>
        <p:nvSpPr>
          <p:cNvPr id="8" name="Text Box 46">
            <a:extLst>
              <a:ext uri="{FF2B5EF4-FFF2-40B4-BE49-F238E27FC236}">
                <a16:creationId xmlns:a16="http://schemas.microsoft.com/office/drawing/2014/main" id="{46F90D4E-82ED-4A39-ACBA-1F5D2A329B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4528" y="989153"/>
            <a:ext cx="7399802" cy="707886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u="sng" dirty="0">
                <a:solidFill>
                  <a:srgbClr val="FF0000"/>
                </a:solidFill>
                <a:ea typeface="宋体" panose="02010600030101010101" pitchFamily="2" charset="-122"/>
              </a:rPr>
              <a:t>Problem LCS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.</a:t>
            </a:r>
            <a:r>
              <a:rPr lang="en-US" altLang="zh-CN" sz="2000" dirty="0">
                <a:ea typeface="宋体" panose="02010600030101010101" pitchFamily="2" charset="-122"/>
              </a:rPr>
              <a:t> Given two sequences X[1..n] and Y[1..m], find the longest common subsequence 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LCS(X[1..n], Y[1..m]) </a:t>
            </a:r>
            <a:r>
              <a:rPr lang="en-US" altLang="zh-CN" sz="2000" dirty="0">
                <a:ea typeface="宋体" panose="02010600030101010101" pitchFamily="2" charset="-122"/>
              </a:rPr>
              <a:t>of X and Y.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9D0B1B43-5307-468C-9B24-1FF5824EE34D}"/>
              </a:ext>
            </a:extLst>
          </p:cNvPr>
          <p:cNvGrpSpPr/>
          <p:nvPr/>
        </p:nvGrpSpPr>
        <p:grpSpPr>
          <a:xfrm>
            <a:off x="997001" y="1762878"/>
            <a:ext cx="7095866" cy="769441"/>
            <a:chOff x="907535" y="1755086"/>
            <a:chExt cx="6941187" cy="769441"/>
          </a:xfrm>
        </p:grpSpPr>
        <p:sp>
          <p:nvSpPr>
            <p:cNvPr id="52" name="Text Box 46">
              <a:extLst>
                <a:ext uri="{FF2B5EF4-FFF2-40B4-BE49-F238E27FC236}">
                  <a16:creationId xmlns:a16="http://schemas.microsoft.com/office/drawing/2014/main" id="{F982C6A6-D305-4FAE-AA68-6C95C5DDC1F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16391" y="1755086"/>
              <a:ext cx="4974848" cy="769441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1200" dirty="0">
                  <a:solidFill>
                    <a:srgbClr val="FFC000"/>
                  </a:solidFill>
                  <a:ea typeface="宋体" panose="02010600030101010101" pitchFamily="2" charset="-122"/>
                </a:rPr>
                <a:t>LCS(X[1..n-1], Y[1..m-1])</a:t>
              </a:r>
              <a:r>
                <a:rPr lang="en-US" altLang="zh-CN" sz="1200" dirty="0">
                  <a:ea typeface="宋体" panose="02010600030101010101" pitchFamily="2" charset="-122"/>
                </a:rPr>
                <a:t>◦X[n], if </a:t>
              </a:r>
              <a:r>
                <a:rPr lang="en-US" altLang="zh-CN" sz="1200" dirty="0">
                  <a:solidFill>
                    <a:srgbClr val="FF0000"/>
                  </a:solidFill>
                  <a:ea typeface="宋体" panose="02010600030101010101" pitchFamily="2" charset="-122"/>
                </a:rPr>
                <a:t>X[n] = Y[m];</a:t>
              </a:r>
              <a:endParaRPr lang="en-US" altLang="zh-CN" sz="1200" dirty="0">
                <a:ea typeface="宋体" panose="02010600030101010101" pitchFamily="2" charset="-122"/>
              </a:endParaRPr>
            </a:p>
            <a:p>
              <a:pPr eaLnBrk="1" hangingPunct="1">
                <a:spcBef>
                  <a:spcPct val="0"/>
                </a:spcBef>
                <a:buNone/>
              </a:pPr>
              <a:endParaRPr lang="en-US" altLang="zh-CN" sz="800" dirty="0">
                <a:ea typeface="宋体" panose="02010600030101010101" pitchFamily="2" charset="-122"/>
              </a:endParaRPr>
            </a:p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1200" dirty="0">
                  <a:ea typeface="宋体" panose="02010600030101010101" pitchFamily="2" charset="-122"/>
                </a:rPr>
                <a:t>Longer(</a:t>
              </a:r>
              <a:r>
                <a:rPr lang="en-US" altLang="zh-CN" sz="1200" dirty="0">
                  <a:solidFill>
                    <a:srgbClr val="FFC000"/>
                  </a:solidFill>
                  <a:ea typeface="宋体" panose="02010600030101010101" pitchFamily="2" charset="-122"/>
                </a:rPr>
                <a:t>LCS(X[1..n-1], Y[1..m]), </a:t>
              </a:r>
              <a:r>
                <a:rPr lang="en-US" altLang="zh-CN" sz="1200" dirty="0">
                  <a:solidFill>
                    <a:srgbClr val="00B0F0"/>
                  </a:solidFill>
                  <a:ea typeface="宋体" panose="02010600030101010101" pitchFamily="2" charset="-122"/>
                </a:rPr>
                <a:t>LCS(X[1..n], Y[1..m-1])</a:t>
              </a:r>
              <a:r>
                <a:rPr lang="en-US" altLang="zh-CN" sz="1200" dirty="0">
                  <a:ea typeface="宋体" panose="02010600030101010101" pitchFamily="2" charset="-122"/>
                </a:rPr>
                <a:t>) if</a:t>
              </a:r>
              <a:r>
                <a:rPr lang="en-US" altLang="zh-CN" sz="1200" dirty="0">
                  <a:solidFill>
                    <a:srgbClr val="00B0F0"/>
                  </a:solidFill>
                  <a:ea typeface="宋体" panose="02010600030101010101" pitchFamily="2" charset="-122"/>
                </a:rPr>
                <a:t> </a:t>
              </a:r>
              <a:r>
                <a:rPr lang="en-US" altLang="zh-CN" sz="1200" dirty="0">
                  <a:solidFill>
                    <a:srgbClr val="FF0000"/>
                  </a:solidFill>
                  <a:ea typeface="宋体" panose="02010600030101010101" pitchFamily="2" charset="-122"/>
                </a:rPr>
                <a:t>X[n] </a:t>
              </a:r>
              <a:r>
                <a:rPr lang="en-US" altLang="zh-CN" sz="1200" dirty="0">
                  <a:solidFill>
                    <a:srgbClr val="FF0000"/>
                  </a:solidFill>
                  <a:ea typeface="Tahoma" panose="020B0604030504040204" pitchFamily="34" charset="0"/>
                  <a:cs typeface="Tahoma" panose="020B0604030504040204" pitchFamily="34" charset="0"/>
                </a:rPr>
                <a:t>≠</a:t>
              </a:r>
              <a:r>
                <a:rPr lang="en-US" altLang="zh-CN" sz="1200" dirty="0">
                  <a:solidFill>
                    <a:srgbClr val="FF0000"/>
                  </a:solidFill>
                  <a:ea typeface="宋体" panose="02010600030101010101" pitchFamily="2" charset="-122"/>
                </a:rPr>
                <a:t> Y[m].</a:t>
              </a:r>
              <a:endParaRPr lang="en-US" altLang="zh-CN" sz="1200" dirty="0">
                <a:solidFill>
                  <a:srgbClr val="00B0F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53" name="Text Box 46">
              <a:extLst>
                <a:ext uri="{FF2B5EF4-FFF2-40B4-BE49-F238E27FC236}">
                  <a16:creationId xmlns:a16="http://schemas.microsoft.com/office/drawing/2014/main" id="{2770ECC0-EB4D-43FE-B850-57679F458AB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07535" y="1885671"/>
              <a:ext cx="1862289" cy="276999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1200" dirty="0">
                  <a:solidFill>
                    <a:srgbClr val="00B050"/>
                  </a:solidFill>
                  <a:ea typeface="宋体" panose="02010600030101010101" pitchFamily="2" charset="-122"/>
                </a:rPr>
                <a:t>LCS(X[1..n], Y[1..m]) =</a:t>
              </a:r>
              <a:endParaRPr lang="en-US" altLang="zh-CN" sz="1200" dirty="0">
                <a:solidFill>
                  <a:srgbClr val="92D05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56" name="Left Brace 55">
              <a:extLst>
                <a:ext uri="{FF2B5EF4-FFF2-40B4-BE49-F238E27FC236}">
                  <a16:creationId xmlns:a16="http://schemas.microsoft.com/office/drawing/2014/main" id="{916F8D97-B843-4677-88BF-0DFCFA50D69E}"/>
                </a:ext>
              </a:extLst>
            </p:cNvPr>
            <p:cNvSpPr/>
            <p:nvPr/>
          </p:nvSpPr>
          <p:spPr>
            <a:xfrm>
              <a:off x="2654889" y="1884510"/>
              <a:ext cx="212778" cy="307778"/>
            </a:xfrm>
            <a:prstGeom prst="leftBrac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4A6E3E02-ADBE-4E8A-A9B7-B8AE53CBEA2C}"/>
                </a:ext>
              </a:extLst>
            </p:cNvPr>
            <p:cNvSpPr/>
            <p:nvPr/>
          </p:nvSpPr>
          <p:spPr>
            <a:xfrm>
              <a:off x="907535" y="1755087"/>
              <a:ext cx="6941187" cy="611260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6334902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Dynamic Programming</a:t>
            </a:r>
          </a:p>
        </p:txBody>
      </p:sp>
      <p:sp>
        <p:nvSpPr>
          <p:cNvPr id="8" name="Text Box 46">
            <a:extLst>
              <a:ext uri="{FF2B5EF4-FFF2-40B4-BE49-F238E27FC236}">
                <a16:creationId xmlns:a16="http://schemas.microsoft.com/office/drawing/2014/main" id="{46F90D4E-82ED-4A39-ACBA-1F5D2A329B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4528" y="989153"/>
            <a:ext cx="7399802" cy="707886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u="sng" dirty="0">
                <a:solidFill>
                  <a:srgbClr val="FF0000"/>
                </a:solidFill>
                <a:ea typeface="宋体" panose="02010600030101010101" pitchFamily="2" charset="-122"/>
              </a:rPr>
              <a:t>Problem LCS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.</a:t>
            </a:r>
            <a:r>
              <a:rPr lang="en-US" altLang="zh-CN" sz="2000" dirty="0">
                <a:ea typeface="宋体" panose="02010600030101010101" pitchFamily="2" charset="-122"/>
              </a:rPr>
              <a:t> Given two sequences X[1..n] and Y[1..m], find the longest common subsequence 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LCS(X[1..n], Y[1..m]) </a:t>
            </a:r>
            <a:r>
              <a:rPr lang="en-US" altLang="zh-CN" sz="2000" dirty="0">
                <a:ea typeface="宋体" panose="02010600030101010101" pitchFamily="2" charset="-122"/>
              </a:rPr>
              <a:t>of X and Y.</a:t>
            </a:r>
          </a:p>
        </p:txBody>
      </p:sp>
      <p:sp>
        <p:nvSpPr>
          <p:cNvPr id="31" name="Text Box 46">
            <a:extLst>
              <a:ext uri="{FF2B5EF4-FFF2-40B4-BE49-F238E27FC236}">
                <a16:creationId xmlns:a16="http://schemas.microsoft.com/office/drawing/2014/main" id="{BD7AEE4E-8878-4A1B-994C-B03CB847F3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2090" y="2571938"/>
            <a:ext cx="2874962" cy="2431435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u="sng" dirty="0">
                <a:ea typeface="宋体" panose="02010600030101010101" pitchFamily="2" charset="-122"/>
              </a:rPr>
              <a:t>Rec-LCS(</a:t>
            </a:r>
            <a:r>
              <a:rPr lang="en-US" altLang="zh-CN" sz="1400" u="sng" dirty="0" err="1">
                <a:ea typeface="宋体" panose="02010600030101010101" pitchFamily="2" charset="-122"/>
              </a:rPr>
              <a:t>i</a:t>
            </a:r>
            <a:r>
              <a:rPr lang="en-US" altLang="zh-CN" sz="1400" u="sng" dirty="0">
                <a:ea typeface="宋体" panose="02010600030101010101" pitchFamily="2" charset="-122"/>
              </a:rPr>
              <a:t>, j)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00B050"/>
                </a:solidFill>
                <a:ea typeface="宋体" panose="02010600030101010101" pitchFamily="2" charset="-122"/>
              </a:rPr>
              <a:t>\\ compute LCS for X[1..i] and Y[1..j]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1. if (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&lt;=0 or j&lt;=0)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return(empty sequence);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2. if (X[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] == Y[j])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return(Rec-LCS(i-1, j-1)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◦</a:t>
            </a:r>
            <a:r>
              <a:rPr lang="en-US" altLang="zh-CN" sz="1400" dirty="0">
                <a:ea typeface="宋体" panose="02010600030101010101" pitchFamily="2" charset="-122"/>
              </a:rPr>
              <a:t>X[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]);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else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S1 = Rec-LCS(i-1,j);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S2 = Rec-LCS(i,j-1);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if (|S1| &gt; |S2|) return(S1);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else return(S2).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8DB5270E-BDB1-4863-8C1F-19A5B6534B4E}"/>
              </a:ext>
            </a:extLst>
          </p:cNvPr>
          <p:cNvGrpSpPr/>
          <p:nvPr/>
        </p:nvGrpSpPr>
        <p:grpSpPr>
          <a:xfrm>
            <a:off x="997001" y="1762878"/>
            <a:ext cx="7095866" cy="769441"/>
            <a:chOff x="907535" y="1755086"/>
            <a:chExt cx="6941187" cy="769441"/>
          </a:xfrm>
        </p:grpSpPr>
        <p:sp>
          <p:nvSpPr>
            <p:cNvPr id="11" name="Text Box 46">
              <a:extLst>
                <a:ext uri="{FF2B5EF4-FFF2-40B4-BE49-F238E27FC236}">
                  <a16:creationId xmlns:a16="http://schemas.microsoft.com/office/drawing/2014/main" id="{51A9F534-01E9-43EC-8678-5A486785D28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16391" y="1755086"/>
              <a:ext cx="4974848" cy="769441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1200" dirty="0">
                  <a:solidFill>
                    <a:srgbClr val="FFC000"/>
                  </a:solidFill>
                  <a:ea typeface="宋体" panose="02010600030101010101" pitchFamily="2" charset="-122"/>
                </a:rPr>
                <a:t>LCS(X[1..n-1], Y[1..m-1])</a:t>
              </a:r>
              <a:r>
                <a:rPr lang="en-US" altLang="zh-CN" sz="1200" dirty="0">
                  <a:ea typeface="宋体" panose="02010600030101010101" pitchFamily="2" charset="-122"/>
                </a:rPr>
                <a:t>◦X[n], if </a:t>
              </a:r>
              <a:r>
                <a:rPr lang="en-US" altLang="zh-CN" sz="1200" dirty="0">
                  <a:solidFill>
                    <a:srgbClr val="FF0000"/>
                  </a:solidFill>
                  <a:ea typeface="宋体" panose="02010600030101010101" pitchFamily="2" charset="-122"/>
                </a:rPr>
                <a:t>X[n] = Y[m];</a:t>
              </a:r>
              <a:endParaRPr lang="en-US" altLang="zh-CN" sz="1200" dirty="0">
                <a:ea typeface="宋体" panose="02010600030101010101" pitchFamily="2" charset="-122"/>
              </a:endParaRPr>
            </a:p>
            <a:p>
              <a:pPr eaLnBrk="1" hangingPunct="1">
                <a:spcBef>
                  <a:spcPct val="0"/>
                </a:spcBef>
                <a:buNone/>
              </a:pPr>
              <a:endParaRPr lang="en-US" altLang="zh-CN" sz="800" dirty="0">
                <a:ea typeface="宋体" panose="02010600030101010101" pitchFamily="2" charset="-122"/>
              </a:endParaRPr>
            </a:p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1200" dirty="0">
                  <a:ea typeface="宋体" panose="02010600030101010101" pitchFamily="2" charset="-122"/>
                </a:rPr>
                <a:t>Longer(</a:t>
              </a:r>
              <a:r>
                <a:rPr lang="en-US" altLang="zh-CN" sz="1200" dirty="0">
                  <a:solidFill>
                    <a:srgbClr val="FFC000"/>
                  </a:solidFill>
                  <a:ea typeface="宋体" panose="02010600030101010101" pitchFamily="2" charset="-122"/>
                </a:rPr>
                <a:t>LCS(X[1..n-1], Y[1..m]), </a:t>
              </a:r>
              <a:r>
                <a:rPr lang="en-US" altLang="zh-CN" sz="1200" dirty="0">
                  <a:solidFill>
                    <a:srgbClr val="00B0F0"/>
                  </a:solidFill>
                  <a:ea typeface="宋体" panose="02010600030101010101" pitchFamily="2" charset="-122"/>
                </a:rPr>
                <a:t>LCS(X[1..n], Y[1..m-1])</a:t>
              </a:r>
              <a:r>
                <a:rPr lang="en-US" altLang="zh-CN" sz="1200" dirty="0">
                  <a:ea typeface="宋体" panose="02010600030101010101" pitchFamily="2" charset="-122"/>
                </a:rPr>
                <a:t>) if</a:t>
              </a:r>
              <a:r>
                <a:rPr lang="en-US" altLang="zh-CN" sz="1200" dirty="0">
                  <a:solidFill>
                    <a:srgbClr val="00B0F0"/>
                  </a:solidFill>
                  <a:ea typeface="宋体" panose="02010600030101010101" pitchFamily="2" charset="-122"/>
                </a:rPr>
                <a:t> </a:t>
              </a:r>
              <a:r>
                <a:rPr lang="en-US" altLang="zh-CN" sz="1200" dirty="0">
                  <a:solidFill>
                    <a:srgbClr val="FF0000"/>
                  </a:solidFill>
                  <a:ea typeface="宋体" panose="02010600030101010101" pitchFamily="2" charset="-122"/>
                </a:rPr>
                <a:t>X[n] </a:t>
              </a:r>
              <a:r>
                <a:rPr lang="en-US" altLang="zh-CN" sz="1200" dirty="0">
                  <a:solidFill>
                    <a:srgbClr val="FF0000"/>
                  </a:solidFill>
                  <a:ea typeface="Tahoma" panose="020B0604030504040204" pitchFamily="34" charset="0"/>
                  <a:cs typeface="Tahoma" panose="020B0604030504040204" pitchFamily="34" charset="0"/>
                </a:rPr>
                <a:t>≠</a:t>
              </a:r>
              <a:r>
                <a:rPr lang="en-US" altLang="zh-CN" sz="1200" dirty="0">
                  <a:solidFill>
                    <a:srgbClr val="FF0000"/>
                  </a:solidFill>
                  <a:ea typeface="宋体" panose="02010600030101010101" pitchFamily="2" charset="-122"/>
                </a:rPr>
                <a:t> Y[m].</a:t>
              </a:r>
              <a:endParaRPr lang="en-US" altLang="zh-CN" sz="1200" dirty="0">
                <a:solidFill>
                  <a:srgbClr val="00B0F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2" name="Text Box 46">
              <a:extLst>
                <a:ext uri="{FF2B5EF4-FFF2-40B4-BE49-F238E27FC236}">
                  <a16:creationId xmlns:a16="http://schemas.microsoft.com/office/drawing/2014/main" id="{47CC233A-22B8-4034-8175-099627B133F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07535" y="1885671"/>
              <a:ext cx="1862289" cy="276999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1200" dirty="0">
                  <a:solidFill>
                    <a:srgbClr val="00B050"/>
                  </a:solidFill>
                  <a:ea typeface="宋体" panose="02010600030101010101" pitchFamily="2" charset="-122"/>
                </a:rPr>
                <a:t>LCS(X[1..n], Y[1..m]) =</a:t>
              </a:r>
              <a:endParaRPr lang="en-US" altLang="zh-CN" sz="1200" dirty="0">
                <a:solidFill>
                  <a:srgbClr val="92D05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3" name="Left Brace 12">
              <a:extLst>
                <a:ext uri="{FF2B5EF4-FFF2-40B4-BE49-F238E27FC236}">
                  <a16:creationId xmlns:a16="http://schemas.microsoft.com/office/drawing/2014/main" id="{6183CB69-634C-41F0-B186-181E0455D718}"/>
                </a:ext>
              </a:extLst>
            </p:cNvPr>
            <p:cNvSpPr/>
            <p:nvPr/>
          </p:nvSpPr>
          <p:spPr>
            <a:xfrm>
              <a:off x="2654889" y="1884510"/>
              <a:ext cx="212778" cy="307778"/>
            </a:xfrm>
            <a:prstGeom prst="leftBrac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8DFF9F1B-6912-4BC9-B147-08FBB23254E6}"/>
                </a:ext>
              </a:extLst>
            </p:cNvPr>
            <p:cNvSpPr/>
            <p:nvPr/>
          </p:nvSpPr>
          <p:spPr>
            <a:xfrm>
              <a:off x="907535" y="1755087"/>
              <a:ext cx="6941187" cy="611260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1758223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Dynamic Programming</a:t>
            </a:r>
          </a:p>
        </p:txBody>
      </p:sp>
      <p:sp>
        <p:nvSpPr>
          <p:cNvPr id="8" name="Text Box 46">
            <a:extLst>
              <a:ext uri="{FF2B5EF4-FFF2-40B4-BE49-F238E27FC236}">
                <a16:creationId xmlns:a16="http://schemas.microsoft.com/office/drawing/2014/main" id="{46F90D4E-82ED-4A39-ACBA-1F5D2A329B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4528" y="989153"/>
            <a:ext cx="7399802" cy="707886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u="sng" dirty="0">
                <a:solidFill>
                  <a:srgbClr val="FF0000"/>
                </a:solidFill>
                <a:ea typeface="宋体" panose="02010600030101010101" pitchFamily="2" charset="-122"/>
              </a:rPr>
              <a:t>Problem LCS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.</a:t>
            </a:r>
            <a:r>
              <a:rPr lang="en-US" altLang="zh-CN" sz="2000" dirty="0">
                <a:ea typeface="宋体" panose="02010600030101010101" pitchFamily="2" charset="-122"/>
              </a:rPr>
              <a:t> Given two sequences X[1..n] and Y[1..m], find the longest common subsequence 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LCS(X[1..n], Y[1..m]) </a:t>
            </a:r>
            <a:r>
              <a:rPr lang="en-US" altLang="zh-CN" sz="2000" dirty="0">
                <a:ea typeface="宋体" panose="02010600030101010101" pitchFamily="2" charset="-122"/>
              </a:rPr>
              <a:t>of X and Y.</a:t>
            </a:r>
          </a:p>
        </p:txBody>
      </p:sp>
      <p:sp>
        <p:nvSpPr>
          <p:cNvPr id="31" name="Text Box 46">
            <a:extLst>
              <a:ext uri="{FF2B5EF4-FFF2-40B4-BE49-F238E27FC236}">
                <a16:creationId xmlns:a16="http://schemas.microsoft.com/office/drawing/2014/main" id="{BD7AEE4E-8878-4A1B-994C-B03CB847F3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2090" y="2571938"/>
            <a:ext cx="2874962" cy="2431435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u="sng" dirty="0">
                <a:ea typeface="宋体" panose="02010600030101010101" pitchFamily="2" charset="-122"/>
              </a:rPr>
              <a:t>Rec-LCS(</a:t>
            </a:r>
            <a:r>
              <a:rPr lang="en-US" altLang="zh-CN" sz="1400" u="sng" dirty="0" err="1">
                <a:ea typeface="宋体" panose="02010600030101010101" pitchFamily="2" charset="-122"/>
              </a:rPr>
              <a:t>i</a:t>
            </a:r>
            <a:r>
              <a:rPr lang="en-US" altLang="zh-CN" sz="1400" u="sng" dirty="0">
                <a:ea typeface="宋体" panose="02010600030101010101" pitchFamily="2" charset="-122"/>
              </a:rPr>
              <a:t>, j)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00B050"/>
                </a:solidFill>
                <a:ea typeface="宋体" panose="02010600030101010101" pitchFamily="2" charset="-122"/>
              </a:rPr>
              <a:t>\\ compute LCS for X[1..i] and Y[1..j]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1. if (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&lt;=0 or j&lt;=0)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return(empty sequence);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2. if (X[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] == Y[j])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return(Rec-LCS(i-1, j-1)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◦</a:t>
            </a:r>
            <a:r>
              <a:rPr lang="en-US" altLang="zh-CN" sz="1400" dirty="0">
                <a:ea typeface="宋体" panose="02010600030101010101" pitchFamily="2" charset="-122"/>
              </a:rPr>
              <a:t>X[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]);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else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S1 = Rec-LCS(i-1,j);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S2 = Rec-LCS(i,j-1);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if (|S1| &gt; |S2|) return(S1);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else return(S2).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12B8A909-8D79-4F28-BC8E-2A19D2923A47}"/>
              </a:ext>
            </a:extLst>
          </p:cNvPr>
          <p:cNvSpPr txBox="1"/>
          <p:nvPr/>
        </p:nvSpPr>
        <p:spPr>
          <a:xfrm>
            <a:off x="6030813" y="3265780"/>
            <a:ext cx="93006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Rec-LCS(7,5)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50E30432-26B7-4B9F-A2D7-E7F48897C6C5}"/>
              </a:ext>
            </a:extLst>
          </p:cNvPr>
          <p:cNvSpPr txBox="1"/>
          <p:nvPr/>
        </p:nvSpPr>
        <p:spPr>
          <a:xfrm>
            <a:off x="4678074" y="3949456"/>
            <a:ext cx="93006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Rec-LCS(6,5)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94CFF39E-0412-49DB-9B40-50A30BE5A61E}"/>
              </a:ext>
            </a:extLst>
          </p:cNvPr>
          <p:cNvSpPr txBox="1"/>
          <p:nvPr/>
        </p:nvSpPr>
        <p:spPr>
          <a:xfrm>
            <a:off x="7383690" y="3970611"/>
            <a:ext cx="93006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Rec-LCS(7,4)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62378355-7958-4C86-9A99-D5F4FF6520A0}"/>
              </a:ext>
            </a:extLst>
          </p:cNvPr>
          <p:cNvSpPr txBox="1"/>
          <p:nvPr/>
        </p:nvSpPr>
        <p:spPr>
          <a:xfrm>
            <a:off x="4021985" y="4597620"/>
            <a:ext cx="93006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Rec-LCS(5,5)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5F120717-A36A-490C-A377-1113A6172905}"/>
              </a:ext>
            </a:extLst>
          </p:cNvPr>
          <p:cNvSpPr txBox="1"/>
          <p:nvPr/>
        </p:nvSpPr>
        <p:spPr>
          <a:xfrm>
            <a:off x="5340703" y="4597619"/>
            <a:ext cx="93006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Rec-LCS(6,4)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126C348E-36BA-41DE-875C-59A9833BEEF6}"/>
              </a:ext>
            </a:extLst>
          </p:cNvPr>
          <p:cNvSpPr txBox="1"/>
          <p:nvPr/>
        </p:nvSpPr>
        <p:spPr>
          <a:xfrm>
            <a:off x="6645700" y="4597619"/>
            <a:ext cx="93006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Rec-LCS(6,4)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59F2DA93-7A41-4776-9B5C-93A0DEF5F35B}"/>
              </a:ext>
            </a:extLst>
          </p:cNvPr>
          <p:cNvSpPr txBox="1"/>
          <p:nvPr/>
        </p:nvSpPr>
        <p:spPr>
          <a:xfrm>
            <a:off x="7940414" y="4592916"/>
            <a:ext cx="93006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Rec-LCS(7,3)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FF294690-E9C7-44DC-ABB5-1E14FFA7857D}"/>
              </a:ext>
            </a:extLst>
          </p:cNvPr>
          <p:cNvSpPr txBox="1"/>
          <p:nvPr/>
        </p:nvSpPr>
        <p:spPr>
          <a:xfrm>
            <a:off x="3550797" y="5122673"/>
            <a:ext cx="80342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R-LCS(4,5)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699CFCF5-21CE-4322-AE57-D54D943BD025}"/>
              </a:ext>
            </a:extLst>
          </p:cNvPr>
          <p:cNvSpPr txBox="1"/>
          <p:nvPr/>
        </p:nvSpPr>
        <p:spPr>
          <a:xfrm>
            <a:off x="4239202" y="5122672"/>
            <a:ext cx="80342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R-LCS(5,4)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4A11F296-4F1F-4877-A9E7-2F576551438F}"/>
              </a:ext>
            </a:extLst>
          </p:cNvPr>
          <p:cNvSpPr txBox="1"/>
          <p:nvPr/>
        </p:nvSpPr>
        <p:spPr>
          <a:xfrm>
            <a:off x="4920766" y="5122672"/>
            <a:ext cx="80342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R-LCS(5,4)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4D4EE663-B88B-40B9-A839-908E7B39C7BD}"/>
              </a:ext>
            </a:extLst>
          </p:cNvPr>
          <p:cNvSpPr txBox="1"/>
          <p:nvPr/>
        </p:nvSpPr>
        <p:spPr>
          <a:xfrm>
            <a:off x="5600631" y="5122671"/>
            <a:ext cx="80342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R-LCS(6,3)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E226B667-F391-473D-A976-BFA308754695}"/>
              </a:ext>
            </a:extLst>
          </p:cNvPr>
          <p:cNvSpPr txBox="1"/>
          <p:nvPr/>
        </p:nvSpPr>
        <p:spPr>
          <a:xfrm>
            <a:off x="6273649" y="5122671"/>
            <a:ext cx="80342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R-LCS(5,4)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A60B86C6-516D-4183-A624-9C652D3CBF42}"/>
              </a:ext>
            </a:extLst>
          </p:cNvPr>
          <p:cNvSpPr txBox="1"/>
          <p:nvPr/>
        </p:nvSpPr>
        <p:spPr>
          <a:xfrm>
            <a:off x="6944962" y="5122670"/>
            <a:ext cx="80342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R-LCS(6,3)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F8C52A38-97FD-4071-BE8C-6A75FB478F34}"/>
              </a:ext>
            </a:extLst>
          </p:cNvPr>
          <p:cNvSpPr txBox="1"/>
          <p:nvPr/>
        </p:nvSpPr>
        <p:spPr>
          <a:xfrm>
            <a:off x="7643618" y="5122670"/>
            <a:ext cx="80342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R-LCS(6,3)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A47653C4-62EE-4BC0-9553-08B2141E919E}"/>
              </a:ext>
            </a:extLst>
          </p:cNvPr>
          <p:cNvSpPr txBox="1"/>
          <p:nvPr/>
        </p:nvSpPr>
        <p:spPr>
          <a:xfrm>
            <a:off x="8332029" y="5122669"/>
            <a:ext cx="80342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R-LCS(7,2)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331EE992-5F00-4F86-AE37-956AF04CD245}"/>
              </a:ext>
            </a:extLst>
          </p:cNvPr>
          <p:cNvCxnSpPr>
            <a:cxnSpLocks/>
            <a:endCxn id="34" idx="0"/>
          </p:cNvCxnSpPr>
          <p:nvPr/>
        </p:nvCxnSpPr>
        <p:spPr>
          <a:xfrm flipH="1">
            <a:off x="5143106" y="3512001"/>
            <a:ext cx="1216238" cy="43745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0B2DA7BA-A131-42D0-960D-1CA61FFA83E8}"/>
              </a:ext>
            </a:extLst>
          </p:cNvPr>
          <p:cNvCxnSpPr>
            <a:cxnSpLocks/>
            <a:endCxn id="38" idx="0"/>
          </p:cNvCxnSpPr>
          <p:nvPr/>
        </p:nvCxnSpPr>
        <p:spPr>
          <a:xfrm flipH="1">
            <a:off x="7110732" y="4195677"/>
            <a:ext cx="465032" cy="40194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5CB17981-1E80-41C3-BE90-2E4DFA8D6036}"/>
              </a:ext>
            </a:extLst>
          </p:cNvPr>
          <p:cNvCxnSpPr>
            <a:cxnSpLocks/>
            <a:endCxn id="40" idx="0"/>
          </p:cNvCxnSpPr>
          <p:nvPr/>
        </p:nvCxnSpPr>
        <p:spPr>
          <a:xfrm flipH="1">
            <a:off x="3952510" y="4814939"/>
            <a:ext cx="243962" cy="30773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7D92D16E-E085-40A9-8992-612D10F17D1E}"/>
              </a:ext>
            </a:extLst>
          </p:cNvPr>
          <p:cNvCxnSpPr>
            <a:cxnSpLocks/>
            <a:endCxn id="36" idx="0"/>
          </p:cNvCxnSpPr>
          <p:nvPr/>
        </p:nvCxnSpPr>
        <p:spPr>
          <a:xfrm flipH="1">
            <a:off x="4487017" y="4207985"/>
            <a:ext cx="418406" cy="38963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78CC94D3-9397-458B-8CBD-692EC5717E01}"/>
              </a:ext>
            </a:extLst>
          </p:cNvPr>
          <p:cNvCxnSpPr>
            <a:cxnSpLocks/>
            <a:endCxn id="45" idx="0"/>
          </p:cNvCxnSpPr>
          <p:nvPr/>
        </p:nvCxnSpPr>
        <p:spPr>
          <a:xfrm flipH="1">
            <a:off x="6675362" y="4834103"/>
            <a:ext cx="200054" cy="28856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1EA389BD-8176-4759-B415-A9CBD4C6C17A}"/>
              </a:ext>
            </a:extLst>
          </p:cNvPr>
          <p:cNvCxnSpPr>
            <a:cxnSpLocks/>
            <a:endCxn id="42" idx="0"/>
          </p:cNvCxnSpPr>
          <p:nvPr/>
        </p:nvCxnSpPr>
        <p:spPr>
          <a:xfrm flipH="1">
            <a:off x="5322479" y="4843837"/>
            <a:ext cx="261060" cy="27883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58B22DA3-6317-4EDD-AE25-5D47BC4DB66F}"/>
              </a:ext>
            </a:extLst>
          </p:cNvPr>
          <p:cNvCxnSpPr>
            <a:cxnSpLocks/>
            <a:endCxn id="47" idx="0"/>
          </p:cNvCxnSpPr>
          <p:nvPr/>
        </p:nvCxnSpPr>
        <p:spPr>
          <a:xfrm flipH="1">
            <a:off x="8045331" y="4814939"/>
            <a:ext cx="147808" cy="30773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1D3CD4F2-F038-4E4F-AD7D-F613B8CF009A}"/>
              </a:ext>
            </a:extLst>
          </p:cNvPr>
          <p:cNvCxnSpPr>
            <a:cxnSpLocks/>
            <a:endCxn id="35" idx="0"/>
          </p:cNvCxnSpPr>
          <p:nvPr/>
        </p:nvCxnSpPr>
        <p:spPr>
          <a:xfrm>
            <a:off x="6666011" y="3538486"/>
            <a:ext cx="1182711" cy="43212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B9C426EB-FCD2-4FEC-95A2-6BC531E8C10B}"/>
              </a:ext>
            </a:extLst>
          </p:cNvPr>
          <p:cNvCxnSpPr>
            <a:cxnSpLocks/>
            <a:endCxn id="37" idx="0"/>
          </p:cNvCxnSpPr>
          <p:nvPr/>
        </p:nvCxnSpPr>
        <p:spPr>
          <a:xfrm>
            <a:off x="5184333" y="4180585"/>
            <a:ext cx="621402" cy="41703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id="{15503F7A-FE7F-4293-8174-EC5636764E0E}"/>
              </a:ext>
            </a:extLst>
          </p:cNvPr>
          <p:cNvCxnSpPr>
            <a:cxnSpLocks/>
            <a:endCxn id="39" idx="0"/>
          </p:cNvCxnSpPr>
          <p:nvPr/>
        </p:nvCxnSpPr>
        <p:spPr>
          <a:xfrm>
            <a:off x="7879765" y="4188131"/>
            <a:ext cx="525681" cy="40478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id="{654A269C-4F02-445F-B131-D3293874A672}"/>
              </a:ext>
            </a:extLst>
          </p:cNvPr>
          <p:cNvCxnSpPr>
            <a:cxnSpLocks/>
            <a:endCxn id="41" idx="0"/>
          </p:cNvCxnSpPr>
          <p:nvPr/>
        </p:nvCxnSpPr>
        <p:spPr>
          <a:xfrm>
            <a:off x="4379983" y="4816816"/>
            <a:ext cx="260932" cy="30585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CDD9A491-54FE-49D9-AE46-19DE0377FB98}"/>
              </a:ext>
            </a:extLst>
          </p:cNvPr>
          <p:cNvCxnSpPr>
            <a:cxnSpLocks/>
            <a:endCxn id="48" idx="0"/>
          </p:cNvCxnSpPr>
          <p:nvPr/>
        </p:nvCxnSpPr>
        <p:spPr>
          <a:xfrm>
            <a:off x="8502536" y="4834103"/>
            <a:ext cx="231206" cy="28856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>
            <a:extLst>
              <a:ext uri="{FF2B5EF4-FFF2-40B4-BE49-F238E27FC236}">
                <a16:creationId xmlns:a16="http://schemas.microsoft.com/office/drawing/2014/main" id="{1917AECA-DA8C-4AC7-BF2A-47394EEFEB6C}"/>
              </a:ext>
            </a:extLst>
          </p:cNvPr>
          <p:cNvCxnSpPr>
            <a:cxnSpLocks/>
          </p:cNvCxnSpPr>
          <p:nvPr/>
        </p:nvCxnSpPr>
        <p:spPr>
          <a:xfrm>
            <a:off x="7206672" y="4846633"/>
            <a:ext cx="260932" cy="30585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Arrow Connector 70">
            <a:extLst>
              <a:ext uri="{FF2B5EF4-FFF2-40B4-BE49-F238E27FC236}">
                <a16:creationId xmlns:a16="http://schemas.microsoft.com/office/drawing/2014/main" id="{818FCD92-B03B-4DCD-B4C2-C4AA6C2B1192}"/>
              </a:ext>
            </a:extLst>
          </p:cNvPr>
          <p:cNvCxnSpPr>
            <a:cxnSpLocks/>
            <a:endCxn id="43" idx="0"/>
          </p:cNvCxnSpPr>
          <p:nvPr/>
        </p:nvCxnSpPr>
        <p:spPr>
          <a:xfrm>
            <a:off x="5760776" y="4839575"/>
            <a:ext cx="241568" cy="28309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4" name="Group 43">
            <a:extLst>
              <a:ext uri="{FF2B5EF4-FFF2-40B4-BE49-F238E27FC236}">
                <a16:creationId xmlns:a16="http://schemas.microsoft.com/office/drawing/2014/main" id="{F063091C-7643-4EDC-BF51-00A01302249F}"/>
              </a:ext>
            </a:extLst>
          </p:cNvPr>
          <p:cNvGrpSpPr/>
          <p:nvPr/>
        </p:nvGrpSpPr>
        <p:grpSpPr>
          <a:xfrm>
            <a:off x="997001" y="1762878"/>
            <a:ext cx="7095866" cy="769441"/>
            <a:chOff x="907535" y="1755086"/>
            <a:chExt cx="6941187" cy="769441"/>
          </a:xfrm>
        </p:grpSpPr>
        <p:sp>
          <p:nvSpPr>
            <p:cNvPr id="60" name="Text Box 46">
              <a:extLst>
                <a:ext uri="{FF2B5EF4-FFF2-40B4-BE49-F238E27FC236}">
                  <a16:creationId xmlns:a16="http://schemas.microsoft.com/office/drawing/2014/main" id="{0B27E3C4-2BBD-4AED-AE47-DB3FE400A3A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16391" y="1755086"/>
              <a:ext cx="4974848" cy="769441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1200" dirty="0">
                  <a:solidFill>
                    <a:srgbClr val="FFC000"/>
                  </a:solidFill>
                  <a:ea typeface="宋体" panose="02010600030101010101" pitchFamily="2" charset="-122"/>
                </a:rPr>
                <a:t>LCS(X[1..n-1], Y[1..m-1])</a:t>
              </a:r>
              <a:r>
                <a:rPr lang="en-US" altLang="zh-CN" sz="1200" dirty="0">
                  <a:ea typeface="宋体" panose="02010600030101010101" pitchFamily="2" charset="-122"/>
                </a:rPr>
                <a:t>◦X[n], if </a:t>
              </a:r>
              <a:r>
                <a:rPr lang="en-US" altLang="zh-CN" sz="1200" dirty="0">
                  <a:solidFill>
                    <a:srgbClr val="FF0000"/>
                  </a:solidFill>
                  <a:ea typeface="宋体" panose="02010600030101010101" pitchFamily="2" charset="-122"/>
                </a:rPr>
                <a:t>X[n] = Y[m];</a:t>
              </a:r>
              <a:endParaRPr lang="en-US" altLang="zh-CN" sz="1200" dirty="0">
                <a:ea typeface="宋体" panose="02010600030101010101" pitchFamily="2" charset="-122"/>
              </a:endParaRPr>
            </a:p>
            <a:p>
              <a:pPr eaLnBrk="1" hangingPunct="1">
                <a:spcBef>
                  <a:spcPct val="0"/>
                </a:spcBef>
                <a:buNone/>
              </a:pPr>
              <a:endParaRPr lang="en-US" altLang="zh-CN" sz="800" dirty="0">
                <a:ea typeface="宋体" panose="02010600030101010101" pitchFamily="2" charset="-122"/>
              </a:endParaRPr>
            </a:p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1200" dirty="0">
                  <a:ea typeface="宋体" panose="02010600030101010101" pitchFamily="2" charset="-122"/>
                </a:rPr>
                <a:t>Longer(</a:t>
              </a:r>
              <a:r>
                <a:rPr lang="en-US" altLang="zh-CN" sz="1200" dirty="0">
                  <a:solidFill>
                    <a:srgbClr val="FFC000"/>
                  </a:solidFill>
                  <a:ea typeface="宋体" panose="02010600030101010101" pitchFamily="2" charset="-122"/>
                </a:rPr>
                <a:t>LCS(X[1..n-1], Y[1..m]), </a:t>
              </a:r>
              <a:r>
                <a:rPr lang="en-US" altLang="zh-CN" sz="1200" dirty="0">
                  <a:solidFill>
                    <a:srgbClr val="00B0F0"/>
                  </a:solidFill>
                  <a:ea typeface="宋体" panose="02010600030101010101" pitchFamily="2" charset="-122"/>
                </a:rPr>
                <a:t>LCS(X[1..n], Y[1..m-1])</a:t>
              </a:r>
              <a:r>
                <a:rPr lang="en-US" altLang="zh-CN" sz="1200" dirty="0">
                  <a:ea typeface="宋体" panose="02010600030101010101" pitchFamily="2" charset="-122"/>
                </a:rPr>
                <a:t>) if</a:t>
              </a:r>
              <a:r>
                <a:rPr lang="en-US" altLang="zh-CN" sz="1200" dirty="0">
                  <a:solidFill>
                    <a:srgbClr val="00B0F0"/>
                  </a:solidFill>
                  <a:ea typeface="宋体" panose="02010600030101010101" pitchFamily="2" charset="-122"/>
                </a:rPr>
                <a:t> </a:t>
              </a:r>
              <a:r>
                <a:rPr lang="en-US" altLang="zh-CN" sz="1200" dirty="0">
                  <a:solidFill>
                    <a:srgbClr val="FF0000"/>
                  </a:solidFill>
                  <a:ea typeface="宋体" panose="02010600030101010101" pitchFamily="2" charset="-122"/>
                </a:rPr>
                <a:t>X[n] </a:t>
              </a:r>
              <a:r>
                <a:rPr lang="en-US" altLang="zh-CN" sz="1200" dirty="0">
                  <a:solidFill>
                    <a:srgbClr val="FF0000"/>
                  </a:solidFill>
                  <a:ea typeface="Tahoma" panose="020B0604030504040204" pitchFamily="34" charset="0"/>
                  <a:cs typeface="Tahoma" panose="020B0604030504040204" pitchFamily="34" charset="0"/>
                </a:rPr>
                <a:t>≠</a:t>
              </a:r>
              <a:r>
                <a:rPr lang="en-US" altLang="zh-CN" sz="1200" dirty="0">
                  <a:solidFill>
                    <a:srgbClr val="FF0000"/>
                  </a:solidFill>
                  <a:ea typeface="宋体" panose="02010600030101010101" pitchFamily="2" charset="-122"/>
                </a:rPr>
                <a:t> Y[m].</a:t>
              </a:r>
              <a:endParaRPr lang="en-US" altLang="zh-CN" sz="1200" dirty="0">
                <a:solidFill>
                  <a:srgbClr val="00B0F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61" name="Text Box 46">
              <a:extLst>
                <a:ext uri="{FF2B5EF4-FFF2-40B4-BE49-F238E27FC236}">
                  <a16:creationId xmlns:a16="http://schemas.microsoft.com/office/drawing/2014/main" id="{EC4C90CD-B914-44D0-897C-4FCBB80430A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07535" y="1885671"/>
              <a:ext cx="1862289" cy="276999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1200" dirty="0">
                  <a:solidFill>
                    <a:srgbClr val="00B050"/>
                  </a:solidFill>
                  <a:ea typeface="宋体" panose="02010600030101010101" pitchFamily="2" charset="-122"/>
                </a:rPr>
                <a:t>LCS(X[1..n], Y[1..m]) =</a:t>
              </a:r>
              <a:endParaRPr lang="en-US" altLang="zh-CN" sz="1200" dirty="0">
                <a:solidFill>
                  <a:srgbClr val="92D05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62" name="Left Brace 61">
              <a:extLst>
                <a:ext uri="{FF2B5EF4-FFF2-40B4-BE49-F238E27FC236}">
                  <a16:creationId xmlns:a16="http://schemas.microsoft.com/office/drawing/2014/main" id="{490B94B0-B1D0-4A2C-A915-BBCA30E91089}"/>
                </a:ext>
              </a:extLst>
            </p:cNvPr>
            <p:cNvSpPr/>
            <p:nvPr/>
          </p:nvSpPr>
          <p:spPr>
            <a:xfrm>
              <a:off x="2654889" y="1884510"/>
              <a:ext cx="212778" cy="307778"/>
            </a:xfrm>
            <a:prstGeom prst="leftBrac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C3EDBE7E-8517-4C92-A1B7-80D5545EA9B1}"/>
                </a:ext>
              </a:extLst>
            </p:cNvPr>
            <p:cNvSpPr/>
            <p:nvPr/>
          </p:nvSpPr>
          <p:spPr>
            <a:xfrm>
              <a:off x="907535" y="1755087"/>
              <a:ext cx="6941187" cy="611260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999108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Dynamic Programming</a:t>
            </a:r>
          </a:p>
        </p:txBody>
      </p:sp>
      <p:sp>
        <p:nvSpPr>
          <p:cNvPr id="8" name="Text Box 46">
            <a:extLst>
              <a:ext uri="{FF2B5EF4-FFF2-40B4-BE49-F238E27FC236}">
                <a16:creationId xmlns:a16="http://schemas.microsoft.com/office/drawing/2014/main" id="{46F90D4E-82ED-4A39-ACBA-1F5D2A329B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4528" y="989153"/>
            <a:ext cx="7399802" cy="707886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u="sng" dirty="0">
                <a:solidFill>
                  <a:srgbClr val="FF0000"/>
                </a:solidFill>
                <a:ea typeface="宋体" panose="02010600030101010101" pitchFamily="2" charset="-122"/>
              </a:rPr>
              <a:t>Problem LCS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.</a:t>
            </a:r>
            <a:r>
              <a:rPr lang="en-US" altLang="zh-CN" sz="2000" dirty="0">
                <a:ea typeface="宋体" panose="02010600030101010101" pitchFamily="2" charset="-122"/>
              </a:rPr>
              <a:t> Given two sequences X[1..n] and Y[1..m], find the longest common subsequence 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LCS(X[1..n], Y[1..m]) </a:t>
            </a:r>
            <a:r>
              <a:rPr lang="en-US" altLang="zh-CN" sz="2000" dirty="0">
                <a:ea typeface="宋体" panose="02010600030101010101" pitchFamily="2" charset="-122"/>
              </a:rPr>
              <a:t>of X and Y.</a:t>
            </a:r>
          </a:p>
        </p:txBody>
      </p:sp>
      <p:sp>
        <p:nvSpPr>
          <p:cNvPr id="31" name="Text Box 46">
            <a:extLst>
              <a:ext uri="{FF2B5EF4-FFF2-40B4-BE49-F238E27FC236}">
                <a16:creationId xmlns:a16="http://schemas.microsoft.com/office/drawing/2014/main" id="{BD7AEE4E-8878-4A1B-994C-B03CB847F3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2090" y="2571938"/>
            <a:ext cx="2874962" cy="2431435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u="sng" dirty="0">
                <a:ea typeface="宋体" panose="02010600030101010101" pitchFamily="2" charset="-122"/>
              </a:rPr>
              <a:t>Rec-LCS(</a:t>
            </a:r>
            <a:r>
              <a:rPr lang="en-US" altLang="zh-CN" sz="1400" u="sng" dirty="0" err="1">
                <a:ea typeface="宋体" panose="02010600030101010101" pitchFamily="2" charset="-122"/>
              </a:rPr>
              <a:t>i</a:t>
            </a:r>
            <a:r>
              <a:rPr lang="en-US" altLang="zh-CN" sz="1400" u="sng" dirty="0">
                <a:ea typeface="宋体" panose="02010600030101010101" pitchFamily="2" charset="-122"/>
              </a:rPr>
              <a:t>, j)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00B050"/>
                </a:solidFill>
                <a:ea typeface="宋体" panose="02010600030101010101" pitchFamily="2" charset="-122"/>
              </a:rPr>
              <a:t>\\ compute LCS for X[1..i] and Y[1..j]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1. if (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&lt;=0 or j&lt;=0)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return(empty sequence);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2. if (X[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] == Y[j])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return(Rec-LCS(i-1, j-1)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◦</a:t>
            </a:r>
            <a:r>
              <a:rPr lang="en-US" altLang="zh-CN" sz="1400" dirty="0">
                <a:ea typeface="宋体" panose="02010600030101010101" pitchFamily="2" charset="-122"/>
              </a:rPr>
              <a:t>X[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]);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else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S1 = Rec-LCS(i-1,j);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S2 = Rec-LCS(i,j-1);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if (|S1| &gt; |S2|) return(S1);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else return(S2).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F08FCF4-FD64-B651-BA3C-F037EB8F7916}"/>
              </a:ext>
            </a:extLst>
          </p:cNvPr>
          <p:cNvGrpSpPr/>
          <p:nvPr/>
        </p:nvGrpSpPr>
        <p:grpSpPr>
          <a:xfrm>
            <a:off x="3550797" y="3265780"/>
            <a:ext cx="5584657" cy="2103114"/>
            <a:chOff x="3550797" y="3265780"/>
            <a:chExt cx="5584657" cy="2103114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12B8A909-8D79-4F28-BC8E-2A19D2923A47}"/>
                </a:ext>
              </a:extLst>
            </p:cNvPr>
            <p:cNvSpPr txBox="1"/>
            <p:nvPr/>
          </p:nvSpPr>
          <p:spPr>
            <a:xfrm>
              <a:off x="6030813" y="3265780"/>
              <a:ext cx="930063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Rec-LCS(7,5)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50E30432-26B7-4B9F-A2D7-E7F48897C6C5}"/>
                </a:ext>
              </a:extLst>
            </p:cNvPr>
            <p:cNvSpPr txBox="1"/>
            <p:nvPr/>
          </p:nvSpPr>
          <p:spPr>
            <a:xfrm>
              <a:off x="4678074" y="3949456"/>
              <a:ext cx="930063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Rec-LCS(6,5)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94CFF39E-0412-49DB-9B40-50A30BE5A61E}"/>
                </a:ext>
              </a:extLst>
            </p:cNvPr>
            <p:cNvSpPr txBox="1"/>
            <p:nvPr/>
          </p:nvSpPr>
          <p:spPr>
            <a:xfrm>
              <a:off x="7383690" y="3970611"/>
              <a:ext cx="930063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Rec-LCS(7,4)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62378355-7958-4C86-9A99-D5F4FF6520A0}"/>
                </a:ext>
              </a:extLst>
            </p:cNvPr>
            <p:cNvSpPr txBox="1"/>
            <p:nvPr/>
          </p:nvSpPr>
          <p:spPr>
            <a:xfrm>
              <a:off x="4021985" y="4597620"/>
              <a:ext cx="930063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Rec-LCS(5,5)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5F120717-A36A-490C-A377-1113A6172905}"/>
                </a:ext>
              </a:extLst>
            </p:cNvPr>
            <p:cNvSpPr txBox="1"/>
            <p:nvPr/>
          </p:nvSpPr>
          <p:spPr>
            <a:xfrm>
              <a:off x="5340703" y="4597619"/>
              <a:ext cx="930063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Rec-LCS(6,4)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126C348E-36BA-41DE-875C-59A9833BEEF6}"/>
                </a:ext>
              </a:extLst>
            </p:cNvPr>
            <p:cNvSpPr txBox="1"/>
            <p:nvPr/>
          </p:nvSpPr>
          <p:spPr>
            <a:xfrm>
              <a:off x="6645700" y="4597619"/>
              <a:ext cx="930063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Rec-LCS(6,4)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59F2DA93-7A41-4776-9B5C-93A0DEF5F35B}"/>
                </a:ext>
              </a:extLst>
            </p:cNvPr>
            <p:cNvSpPr txBox="1"/>
            <p:nvPr/>
          </p:nvSpPr>
          <p:spPr>
            <a:xfrm>
              <a:off x="7940414" y="4592916"/>
              <a:ext cx="930063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Rec-LCS(7,3)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FF294690-E9C7-44DC-ABB5-1E14FFA7857D}"/>
                </a:ext>
              </a:extLst>
            </p:cNvPr>
            <p:cNvSpPr txBox="1"/>
            <p:nvPr/>
          </p:nvSpPr>
          <p:spPr>
            <a:xfrm>
              <a:off x="3550797" y="5122673"/>
              <a:ext cx="803425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R-LCS(4,5)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699CFCF5-21CE-4322-AE57-D54D943BD025}"/>
                </a:ext>
              </a:extLst>
            </p:cNvPr>
            <p:cNvSpPr txBox="1"/>
            <p:nvPr/>
          </p:nvSpPr>
          <p:spPr>
            <a:xfrm>
              <a:off x="4239202" y="5122672"/>
              <a:ext cx="803425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FFC000"/>
                  </a:solidFill>
                </a:rPr>
                <a:t>R-LCS(5,4)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4A11F296-4F1F-4877-A9E7-2F576551438F}"/>
                </a:ext>
              </a:extLst>
            </p:cNvPr>
            <p:cNvSpPr txBox="1"/>
            <p:nvPr/>
          </p:nvSpPr>
          <p:spPr>
            <a:xfrm>
              <a:off x="4920766" y="5122672"/>
              <a:ext cx="803425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FFC000"/>
                  </a:solidFill>
                </a:rPr>
                <a:t>R-LCS(5,4)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4D4EE663-B88B-40B9-A839-908E7B39C7BD}"/>
                </a:ext>
              </a:extLst>
            </p:cNvPr>
            <p:cNvSpPr txBox="1"/>
            <p:nvPr/>
          </p:nvSpPr>
          <p:spPr>
            <a:xfrm>
              <a:off x="5600631" y="5122671"/>
              <a:ext cx="803425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00B0F0"/>
                  </a:solidFill>
                </a:rPr>
                <a:t>R-LCS(6,3)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E226B667-F391-473D-A976-BFA308754695}"/>
                </a:ext>
              </a:extLst>
            </p:cNvPr>
            <p:cNvSpPr txBox="1"/>
            <p:nvPr/>
          </p:nvSpPr>
          <p:spPr>
            <a:xfrm>
              <a:off x="6273649" y="5122671"/>
              <a:ext cx="803425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FFC000"/>
                  </a:solidFill>
                </a:rPr>
                <a:t>R-LCS(5,4)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A60B86C6-516D-4183-A624-9C652D3CBF42}"/>
                </a:ext>
              </a:extLst>
            </p:cNvPr>
            <p:cNvSpPr txBox="1"/>
            <p:nvPr/>
          </p:nvSpPr>
          <p:spPr>
            <a:xfrm>
              <a:off x="6944962" y="5122670"/>
              <a:ext cx="803425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00B0F0"/>
                  </a:solidFill>
                </a:rPr>
                <a:t>R-LCS(6,3)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F8C52A38-97FD-4071-BE8C-6A75FB478F34}"/>
                </a:ext>
              </a:extLst>
            </p:cNvPr>
            <p:cNvSpPr txBox="1"/>
            <p:nvPr/>
          </p:nvSpPr>
          <p:spPr>
            <a:xfrm>
              <a:off x="7643618" y="5122670"/>
              <a:ext cx="803425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00B0F0"/>
                  </a:solidFill>
                </a:rPr>
                <a:t>R-LCS(6,3)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A47653C4-62EE-4BC0-9553-08B2141E919E}"/>
                </a:ext>
              </a:extLst>
            </p:cNvPr>
            <p:cNvSpPr txBox="1"/>
            <p:nvPr/>
          </p:nvSpPr>
          <p:spPr>
            <a:xfrm>
              <a:off x="8332029" y="5122669"/>
              <a:ext cx="803425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R-LCS(7,2)</a:t>
              </a:r>
            </a:p>
          </p:txBody>
        </p: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331EE992-5F00-4F86-AE37-956AF04CD245}"/>
                </a:ext>
              </a:extLst>
            </p:cNvPr>
            <p:cNvCxnSpPr>
              <a:cxnSpLocks/>
              <a:endCxn id="34" idx="0"/>
            </p:cNvCxnSpPr>
            <p:nvPr/>
          </p:nvCxnSpPr>
          <p:spPr>
            <a:xfrm flipH="1">
              <a:off x="5143106" y="3512001"/>
              <a:ext cx="1216238" cy="437455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Arrow Connector 48">
              <a:extLst>
                <a:ext uri="{FF2B5EF4-FFF2-40B4-BE49-F238E27FC236}">
                  <a16:creationId xmlns:a16="http://schemas.microsoft.com/office/drawing/2014/main" id="{0B2DA7BA-A131-42D0-960D-1CA61FFA83E8}"/>
                </a:ext>
              </a:extLst>
            </p:cNvPr>
            <p:cNvCxnSpPr>
              <a:cxnSpLocks/>
              <a:endCxn id="38" idx="0"/>
            </p:cNvCxnSpPr>
            <p:nvPr/>
          </p:nvCxnSpPr>
          <p:spPr>
            <a:xfrm flipH="1">
              <a:off x="7110732" y="4195677"/>
              <a:ext cx="465032" cy="401942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Arrow Connector 49">
              <a:extLst>
                <a:ext uri="{FF2B5EF4-FFF2-40B4-BE49-F238E27FC236}">
                  <a16:creationId xmlns:a16="http://schemas.microsoft.com/office/drawing/2014/main" id="{5CB17981-1E80-41C3-BE90-2E4DFA8D6036}"/>
                </a:ext>
              </a:extLst>
            </p:cNvPr>
            <p:cNvCxnSpPr>
              <a:cxnSpLocks/>
              <a:endCxn id="40" idx="0"/>
            </p:cNvCxnSpPr>
            <p:nvPr/>
          </p:nvCxnSpPr>
          <p:spPr>
            <a:xfrm flipH="1">
              <a:off x="3952510" y="4814939"/>
              <a:ext cx="243962" cy="307734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Arrow Connector 50">
              <a:extLst>
                <a:ext uri="{FF2B5EF4-FFF2-40B4-BE49-F238E27FC236}">
                  <a16:creationId xmlns:a16="http://schemas.microsoft.com/office/drawing/2014/main" id="{7D92D16E-E085-40A9-8992-612D10F17D1E}"/>
                </a:ext>
              </a:extLst>
            </p:cNvPr>
            <p:cNvCxnSpPr>
              <a:cxnSpLocks/>
              <a:endCxn id="36" idx="0"/>
            </p:cNvCxnSpPr>
            <p:nvPr/>
          </p:nvCxnSpPr>
          <p:spPr>
            <a:xfrm flipH="1">
              <a:off x="4487017" y="4207985"/>
              <a:ext cx="418406" cy="389635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Arrow Connector 53">
              <a:extLst>
                <a:ext uri="{FF2B5EF4-FFF2-40B4-BE49-F238E27FC236}">
                  <a16:creationId xmlns:a16="http://schemas.microsoft.com/office/drawing/2014/main" id="{78CC94D3-9397-458B-8CBD-692EC5717E01}"/>
                </a:ext>
              </a:extLst>
            </p:cNvPr>
            <p:cNvCxnSpPr>
              <a:cxnSpLocks/>
              <a:endCxn id="45" idx="0"/>
            </p:cNvCxnSpPr>
            <p:nvPr/>
          </p:nvCxnSpPr>
          <p:spPr>
            <a:xfrm flipH="1">
              <a:off x="6675362" y="4834103"/>
              <a:ext cx="200054" cy="288568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Arrow Connector 54">
              <a:extLst>
                <a:ext uri="{FF2B5EF4-FFF2-40B4-BE49-F238E27FC236}">
                  <a16:creationId xmlns:a16="http://schemas.microsoft.com/office/drawing/2014/main" id="{1EA389BD-8176-4759-B415-A9CBD4C6C17A}"/>
                </a:ext>
              </a:extLst>
            </p:cNvPr>
            <p:cNvCxnSpPr>
              <a:cxnSpLocks/>
              <a:endCxn id="42" idx="0"/>
            </p:cNvCxnSpPr>
            <p:nvPr/>
          </p:nvCxnSpPr>
          <p:spPr>
            <a:xfrm flipH="1">
              <a:off x="5322479" y="4843837"/>
              <a:ext cx="261060" cy="278835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Arrow Connector 57">
              <a:extLst>
                <a:ext uri="{FF2B5EF4-FFF2-40B4-BE49-F238E27FC236}">
                  <a16:creationId xmlns:a16="http://schemas.microsoft.com/office/drawing/2014/main" id="{58B22DA3-6317-4EDD-AE25-5D47BC4DB66F}"/>
                </a:ext>
              </a:extLst>
            </p:cNvPr>
            <p:cNvCxnSpPr>
              <a:cxnSpLocks/>
              <a:endCxn id="47" idx="0"/>
            </p:cNvCxnSpPr>
            <p:nvPr/>
          </p:nvCxnSpPr>
          <p:spPr>
            <a:xfrm flipH="1">
              <a:off x="8045331" y="4814939"/>
              <a:ext cx="147808" cy="307731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Arrow Connector 58">
              <a:extLst>
                <a:ext uri="{FF2B5EF4-FFF2-40B4-BE49-F238E27FC236}">
                  <a16:creationId xmlns:a16="http://schemas.microsoft.com/office/drawing/2014/main" id="{1D3CD4F2-F038-4E4F-AD7D-F613B8CF009A}"/>
                </a:ext>
              </a:extLst>
            </p:cNvPr>
            <p:cNvCxnSpPr>
              <a:cxnSpLocks/>
              <a:endCxn id="35" idx="0"/>
            </p:cNvCxnSpPr>
            <p:nvPr/>
          </p:nvCxnSpPr>
          <p:spPr>
            <a:xfrm>
              <a:off x="6666011" y="3538486"/>
              <a:ext cx="1182711" cy="432125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Arrow Connector 62">
              <a:extLst>
                <a:ext uri="{FF2B5EF4-FFF2-40B4-BE49-F238E27FC236}">
                  <a16:creationId xmlns:a16="http://schemas.microsoft.com/office/drawing/2014/main" id="{B9C426EB-FCD2-4FEC-95A2-6BC531E8C10B}"/>
                </a:ext>
              </a:extLst>
            </p:cNvPr>
            <p:cNvCxnSpPr>
              <a:cxnSpLocks/>
              <a:endCxn id="37" idx="0"/>
            </p:cNvCxnSpPr>
            <p:nvPr/>
          </p:nvCxnSpPr>
          <p:spPr>
            <a:xfrm>
              <a:off x="5184333" y="4180585"/>
              <a:ext cx="621402" cy="417034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Arrow Connector 64">
              <a:extLst>
                <a:ext uri="{FF2B5EF4-FFF2-40B4-BE49-F238E27FC236}">
                  <a16:creationId xmlns:a16="http://schemas.microsoft.com/office/drawing/2014/main" id="{15503F7A-FE7F-4293-8174-EC5636764E0E}"/>
                </a:ext>
              </a:extLst>
            </p:cNvPr>
            <p:cNvCxnSpPr>
              <a:cxnSpLocks/>
              <a:endCxn id="39" idx="0"/>
            </p:cNvCxnSpPr>
            <p:nvPr/>
          </p:nvCxnSpPr>
          <p:spPr>
            <a:xfrm>
              <a:off x="7879765" y="4188131"/>
              <a:ext cx="525681" cy="404785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Arrow Connector 66">
              <a:extLst>
                <a:ext uri="{FF2B5EF4-FFF2-40B4-BE49-F238E27FC236}">
                  <a16:creationId xmlns:a16="http://schemas.microsoft.com/office/drawing/2014/main" id="{654A269C-4F02-445F-B131-D3293874A672}"/>
                </a:ext>
              </a:extLst>
            </p:cNvPr>
            <p:cNvCxnSpPr>
              <a:cxnSpLocks/>
              <a:endCxn id="41" idx="0"/>
            </p:cNvCxnSpPr>
            <p:nvPr/>
          </p:nvCxnSpPr>
          <p:spPr>
            <a:xfrm>
              <a:off x="4379983" y="4816816"/>
              <a:ext cx="260932" cy="305856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Arrow Connector 68">
              <a:extLst>
                <a:ext uri="{FF2B5EF4-FFF2-40B4-BE49-F238E27FC236}">
                  <a16:creationId xmlns:a16="http://schemas.microsoft.com/office/drawing/2014/main" id="{CDD9A491-54FE-49D9-AE46-19DE0377FB98}"/>
                </a:ext>
              </a:extLst>
            </p:cNvPr>
            <p:cNvCxnSpPr>
              <a:cxnSpLocks/>
              <a:endCxn id="48" idx="0"/>
            </p:cNvCxnSpPr>
            <p:nvPr/>
          </p:nvCxnSpPr>
          <p:spPr>
            <a:xfrm>
              <a:off x="8502536" y="4834103"/>
              <a:ext cx="231206" cy="288566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Arrow Connector 69">
              <a:extLst>
                <a:ext uri="{FF2B5EF4-FFF2-40B4-BE49-F238E27FC236}">
                  <a16:creationId xmlns:a16="http://schemas.microsoft.com/office/drawing/2014/main" id="{1917AECA-DA8C-4AC7-BF2A-47394EEFEB6C}"/>
                </a:ext>
              </a:extLst>
            </p:cNvPr>
            <p:cNvCxnSpPr>
              <a:cxnSpLocks/>
            </p:cNvCxnSpPr>
            <p:nvPr/>
          </p:nvCxnSpPr>
          <p:spPr>
            <a:xfrm>
              <a:off x="7206672" y="4846633"/>
              <a:ext cx="260932" cy="305856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Arrow Connector 70">
              <a:extLst>
                <a:ext uri="{FF2B5EF4-FFF2-40B4-BE49-F238E27FC236}">
                  <a16:creationId xmlns:a16="http://schemas.microsoft.com/office/drawing/2014/main" id="{818FCD92-B03B-4DCD-B4C2-C4AA6C2B1192}"/>
                </a:ext>
              </a:extLst>
            </p:cNvPr>
            <p:cNvCxnSpPr>
              <a:cxnSpLocks/>
              <a:endCxn id="43" idx="0"/>
            </p:cNvCxnSpPr>
            <p:nvPr/>
          </p:nvCxnSpPr>
          <p:spPr>
            <a:xfrm>
              <a:off x="5760776" y="4839575"/>
              <a:ext cx="241568" cy="283096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4" name="Text Box 46">
            <a:extLst>
              <a:ext uri="{FF2B5EF4-FFF2-40B4-BE49-F238E27FC236}">
                <a16:creationId xmlns:a16="http://schemas.microsoft.com/office/drawing/2014/main" id="{FD470744-21D1-4A33-9749-CA715F1938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5918" y="5616823"/>
            <a:ext cx="7751125" cy="58477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Subroutines (such as </a:t>
            </a: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</a:rPr>
              <a:t>R-LCS(5,4) </a:t>
            </a:r>
            <a:r>
              <a:rPr lang="en-US" altLang="zh-CN" sz="1600" dirty="0">
                <a:ea typeface="宋体" panose="02010600030101010101" pitchFamily="2" charset="-122"/>
              </a:rPr>
              <a:t>and </a:t>
            </a:r>
            <a:r>
              <a:rPr lang="en-US" altLang="zh-CN" sz="1600" dirty="0">
                <a:solidFill>
                  <a:srgbClr val="00B0F0"/>
                </a:solidFill>
                <a:ea typeface="宋体" panose="02010600030101010101" pitchFamily="2" charset="-122"/>
              </a:rPr>
              <a:t>R-LCS(6,3)</a:t>
            </a:r>
            <a:r>
              <a:rPr lang="en-US" altLang="zh-CN" sz="1600" dirty="0">
                <a:ea typeface="宋体" panose="02010600030101010101" pitchFamily="2" charset="-122"/>
              </a:rPr>
              <a:t>)</a:t>
            </a:r>
            <a:r>
              <a:rPr lang="en-US" altLang="zh-CN" sz="1600" dirty="0">
                <a:solidFill>
                  <a:srgbClr val="00B0F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600" dirty="0">
                <a:ea typeface="宋体" panose="02010600030101010101" pitchFamily="2" charset="-122"/>
              </a:rPr>
              <a:t>are repeatedly called and executed, thus, taking computational time. </a:t>
            </a:r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F54B783F-0894-4702-8A8D-241276A7411D}"/>
              </a:ext>
            </a:extLst>
          </p:cNvPr>
          <p:cNvGrpSpPr/>
          <p:nvPr/>
        </p:nvGrpSpPr>
        <p:grpSpPr>
          <a:xfrm>
            <a:off x="997001" y="1762878"/>
            <a:ext cx="7095866" cy="769441"/>
            <a:chOff x="907535" y="1755086"/>
            <a:chExt cx="6941187" cy="769441"/>
          </a:xfrm>
        </p:grpSpPr>
        <p:sp>
          <p:nvSpPr>
            <p:cNvPr id="60" name="Text Box 46">
              <a:extLst>
                <a:ext uri="{FF2B5EF4-FFF2-40B4-BE49-F238E27FC236}">
                  <a16:creationId xmlns:a16="http://schemas.microsoft.com/office/drawing/2014/main" id="{B6E13694-D14F-4ED6-AA11-8BCA5ECA30E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16391" y="1755086"/>
              <a:ext cx="4974848" cy="769441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1200" dirty="0">
                  <a:solidFill>
                    <a:srgbClr val="FFC000"/>
                  </a:solidFill>
                  <a:ea typeface="宋体" panose="02010600030101010101" pitchFamily="2" charset="-122"/>
                </a:rPr>
                <a:t>LCS(X[1..n-1], Y[1..m-1])</a:t>
              </a:r>
              <a:r>
                <a:rPr lang="en-US" altLang="zh-CN" sz="1200" dirty="0">
                  <a:ea typeface="宋体" panose="02010600030101010101" pitchFamily="2" charset="-122"/>
                </a:rPr>
                <a:t>◦X[n], if </a:t>
              </a:r>
              <a:r>
                <a:rPr lang="en-US" altLang="zh-CN" sz="1200" dirty="0">
                  <a:solidFill>
                    <a:srgbClr val="FF0000"/>
                  </a:solidFill>
                  <a:ea typeface="宋体" panose="02010600030101010101" pitchFamily="2" charset="-122"/>
                </a:rPr>
                <a:t>X[n] = Y[m];</a:t>
              </a:r>
              <a:endParaRPr lang="en-US" altLang="zh-CN" sz="1200" dirty="0">
                <a:ea typeface="宋体" panose="02010600030101010101" pitchFamily="2" charset="-122"/>
              </a:endParaRPr>
            </a:p>
            <a:p>
              <a:pPr eaLnBrk="1" hangingPunct="1">
                <a:spcBef>
                  <a:spcPct val="0"/>
                </a:spcBef>
                <a:buNone/>
              </a:pPr>
              <a:endParaRPr lang="en-US" altLang="zh-CN" sz="800" dirty="0">
                <a:ea typeface="宋体" panose="02010600030101010101" pitchFamily="2" charset="-122"/>
              </a:endParaRPr>
            </a:p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1200" dirty="0">
                  <a:ea typeface="宋体" panose="02010600030101010101" pitchFamily="2" charset="-122"/>
                </a:rPr>
                <a:t>Longer(</a:t>
              </a:r>
              <a:r>
                <a:rPr lang="en-US" altLang="zh-CN" sz="1200" dirty="0">
                  <a:solidFill>
                    <a:srgbClr val="FFC000"/>
                  </a:solidFill>
                  <a:ea typeface="宋体" panose="02010600030101010101" pitchFamily="2" charset="-122"/>
                </a:rPr>
                <a:t>LCS(X[1..n-1], Y[1..m]), </a:t>
              </a:r>
              <a:r>
                <a:rPr lang="en-US" altLang="zh-CN" sz="1200" dirty="0">
                  <a:solidFill>
                    <a:srgbClr val="00B0F0"/>
                  </a:solidFill>
                  <a:ea typeface="宋体" panose="02010600030101010101" pitchFamily="2" charset="-122"/>
                </a:rPr>
                <a:t>LCS(X[1..n], Y[1..m-1])</a:t>
              </a:r>
              <a:r>
                <a:rPr lang="en-US" altLang="zh-CN" sz="1200" dirty="0">
                  <a:ea typeface="宋体" panose="02010600030101010101" pitchFamily="2" charset="-122"/>
                </a:rPr>
                <a:t>) if</a:t>
              </a:r>
              <a:r>
                <a:rPr lang="en-US" altLang="zh-CN" sz="1200" dirty="0">
                  <a:solidFill>
                    <a:srgbClr val="00B0F0"/>
                  </a:solidFill>
                  <a:ea typeface="宋体" panose="02010600030101010101" pitchFamily="2" charset="-122"/>
                </a:rPr>
                <a:t> </a:t>
              </a:r>
              <a:r>
                <a:rPr lang="en-US" altLang="zh-CN" sz="1200" dirty="0">
                  <a:solidFill>
                    <a:srgbClr val="FF0000"/>
                  </a:solidFill>
                  <a:ea typeface="宋体" panose="02010600030101010101" pitchFamily="2" charset="-122"/>
                </a:rPr>
                <a:t>X[n] </a:t>
              </a:r>
              <a:r>
                <a:rPr lang="en-US" altLang="zh-CN" sz="1200" dirty="0">
                  <a:solidFill>
                    <a:srgbClr val="FF0000"/>
                  </a:solidFill>
                  <a:ea typeface="Tahoma" panose="020B0604030504040204" pitchFamily="34" charset="0"/>
                  <a:cs typeface="Tahoma" panose="020B0604030504040204" pitchFamily="34" charset="0"/>
                </a:rPr>
                <a:t>≠</a:t>
              </a:r>
              <a:r>
                <a:rPr lang="en-US" altLang="zh-CN" sz="1200" dirty="0">
                  <a:solidFill>
                    <a:srgbClr val="FF0000"/>
                  </a:solidFill>
                  <a:ea typeface="宋体" panose="02010600030101010101" pitchFamily="2" charset="-122"/>
                </a:rPr>
                <a:t> Y[m].</a:t>
              </a:r>
              <a:endParaRPr lang="en-US" altLang="zh-CN" sz="1200" dirty="0">
                <a:solidFill>
                  <a:srgbClr val="00B0F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61" name="Text Box 46">
              <a:extLst>
                <a:ext uri="{FF2B5EF4-FFF2-40B4-BE49-F238E27FC236}">
                  <a16:creationId xmlns:a16="http://schemas.microsoft.com/office/drawing/2014/main" id="{F8DD43BD-0F91-4CC9-AC67-C4639C4E561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07535" y="1885671"/>
              <a:ext cx="1862289" cy="276999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1200" dirty="0">
                  <a:solidFill>
                    <a:srgbClr val="00B050"/>
                  </a:solidFill>
                  <a:ea typeface="宋体" panose="02010600030101010101" pitchFamily="2" charset="-122"/>
                </a:rPr>
                <a:t>LCS(X[1..n], Y[1..m]) =</a:t>
              </a:r>
              <a:endParaRPr lang="en-US" altLang="zh-CN" sz="1200" dirty="0">
                <a:solidFill>
                  <a:srgbClr val="92D05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62" name="Left Brace 61">
              <a:extLst>
                <a:ext uri="{FF2B5EF4-FFF2-40B4-BE49-F238E27FC236}">
                  <a16:creationId xmlns:a16="http://schemas.microsoft.com/office/drawing/2014/main" id="{B17F7EF6-7B2A-4180-B720-7B873AF2D268}"/>
                </a:ext>
              </a:extLst>
            </p:cNvPr>
            <p:cNvSpPr/>
            <p:nvPr/>
          </p:nvSpPr>
          <p:spPr>
            <a:xfrm>
              <a:off x="2654889" y="1884510"/>
              <a:ext cx="212778" cy="307778"/>
            </a:xfrm>
            <a:prstGeom prst="leftBrac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AC347CAE-557F-4D0A-BBD2-ABBE60C42460}"/>
                </a:ext>
              </a:extLst>
            </p:cNvPr>
            <p:cNvSpPr/>
            <p:nvPr/>
          </p:nvSpPr>
          <p:spPr>
            <a:xfrm>
              <a:off x="907535" y="1755087"/>
              <a:ext cx="6941187" cy="611260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8981599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Dynamic Programming</a:t>
            </a:r>
          </a:p>
        </p:txBody>
      </p:sp>
      <p:sp>
        <p:nvSpPr>
          <p:cNvPr id="8" name="Text Box 46">
            <a:extLst>
              <a:ext uri="{FF2B5EF4-FFF2-40B4-BE49-F238E27FC236}">
                <a16:creationId xmlns:a16="http://schemas.microsoft.com/office/drawing/2014/main" id="{46F90D4E-82ED-4A39-ACBA-1F5D2A329B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4528" y="989153"/>
            <a:ext cx="7399802" cy="707886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u="sng" dirty="0">
                <a:solidFill>
                  <a:srgbClr val="FF0000"/>
                </a:solidFill>
                <a:ea typeface="宋体" panose="02010600030101010101" pitchFamily="2" charset="-122"/>
              </a:rPr>
              <a:t>Problem LCS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.</a:t>
            </a:r>
            <a:r>
              <a:rPr lang="en-US" altLang="zh-CN" sz="2000" dirty="0">
                <a:ea typeface="宋体" panose="02010600030101010101" pitchFamily="2" charset="-122"/>
              </a:rPr>
              <a:t> Given two sequences X[1..n] and Y[1..m], find the longest common subsequence 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LCS(X[1..n], Y[1..m]) </a:t>
            </a:r>
            <a:r>
              <a:rPr lang="en-US" altLang="zh-CN" sz="2000" dirty="0">
                <a:ea typeface="宋体" panose="02010600030101010101" pitchFamily="2" charset="-122"/>
              </a:rPr>
              <a:t>of X and Y.</a:t>
            </a:r>
          </a:p>
        </p:txBody>
      </p:sp>
      <p:sp>
        <p:nvSpPr>
          <p:cNvPr id="31" name="Text Box 46">
            <a:extLst>
              <a:ext uri="{FF2B5EF4-FFF2-40B4-BE49-F238E27FC236}">
                <a16:creationId xmlns:a16="http://schemas.microsoft.com/office/drawing/2014/main" id="{BD7AEE4E-8878-4A1B-994C-B03CB847F3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2090" y="2571938"/>
            <a:ext cx="2874962" cy="2431435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u="sng" dirty="0">
                <a:ea typeface="宋体" panose="02010600030101010101" pitchFamily="2" charset="-122"/>
              </a:rPr>
              <a:t>Rec-LCS(</a:t>
            </a:r>
            <a:r>
              <a:rPr lang="en-US" altLang="zh-CN" sz="1400" u="sng" dirty="0" err="1">
                <a:ea typeface="宋体" panose="02010600030101010101" pitchFamily="2" charset="-122"/>
              </a:rPr>
              <a:t>i</a:t>
            </a:r>
            <a:r>
              <a:rPr lang="en-US" altLang="zh-CN" sz="1400" u="sng" dirty="0">
                <a:ea typeface="宋体" panose="02010600030101010101" pitchFamily="2" charset="-122"/>
              </a:rPr>
              <a:t>, j)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00B050"/>
                </a:solidFill>
                <a:ea typeface="宋体" panose="02010600030101010101" pitchFamily="2" charset="-122"/>
              </a:rPr>
              <a:t>\\ compute LCS for X[1..i] and Y[1..j]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1. if (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&lt;=0 or j&lt;=0)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return(empty sequence);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2. if (X[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] == Y[j])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return(Rec-LCS(i-1, j-1)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◦</a:t>
            </a:r>
            <a:r>
              <a:rPr lang="en-US" altLang="zh-CN" sz="1400" dirty="0">
                <a:ea typeface="宋体" panose="02010600030101010101" pitchFamily="2" charset="-122"/>
              </a:rPr>
              <a:t>X[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]);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else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S1 = Rec-LCS(i-1,j);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S2 = Rec-LCS(i,j-1);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if (|S1| &gt; |S2|) return(S1);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else return(S2).</a:t>
            </a:r>
          </a:p>
        </p:txBody>
      </p:sp>
      <p:sp>
        <p:nvSpPr>
          <p:cNvPr id="14" name="Text Box 46">
            <a:extLst>
              <a:ext uri="{FF2B5EF4-FFF2-40B4-BE49-F238E27FC236}">
                <a16:creationId xmlns:a16="http://schemas.microsoft.com/office/drawing/2014/main" id="{0CA9F36D-76EC-45B2-AB25-CB540782FC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08536" y="2409564"/>
            <a:ext cx="4494000" cy="646331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Instead, we may execute each subroutine only once and save the result. When we need the result later, we can use it directly, instead of re-running the subroutine. 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935A7DA-CB96-4350-9414-B06C4BB1CC9D}"/>
              </a:ext>
            </a:extLst>
          </p:cNvPr>
          <p:cNvGrpSpPr/>
          <p:nvPr/>
        </p:nvGrpSpPr>
        <p:grpSpPr>
          <a:xfrm>
            <a:off x="997001" y="1762878"/>
            <a:ext cx="7095866" cy="769441"/>
            <a:chOff x="907535" y="1755086"/>
            <a:chExt cx="6941187" cy="769441"/>
          </a:xfrm>
        </p:grpSpPr>
        <p:sp>
          <p:nvSpPr>
            <p:cNvPr id="13" name="Text Box 46">
              <a:extLst>
                <a:ext uri="{FF2B5EF4-FFF2-40B4-BE49-F238E27FC236}">
                  <a16:creationId xmlns:a16="http://schemas.microsoft.com/office/drawing/2014/main" id="{68E1C49C-DBFF-4846-B2BA-3C69A4AB92B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16391" y="1755086"/>
              <a:ext cx="4974848" cy="769441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1200" dirty="0">
                  <a:solidFill>
                    <a:srgbClr val="FFC000"/>
                  </a:solidFill>
                  <a:ea typeface="宋体" panose="02010600030101010101" pitchFamily="2" charset="-122"/>
                </a:rPr>
                <a:t>LCS(X[1..n-1], Y[1..m-1])</a:t>
              </a:r>
              <a:r>
                <a:rPr lang="en-US" altLang="zh-CN" sz="1200" dirty="0">
                  <a:ea typeface="宋体" panose="02010600030101010101" pitchFamily="2" charset="-122"/>
                </a:rPr>
                <a:t>◦X[n], if </a:t>
              </a:r>
              <a:r>
                <a:rPr lang="en-US" altLang="zh-CN" sz="1200" dirty="0">
                  <a:solidFill>
                    <a:srgbClr val="FF0000"/>
                  </a:solidFill>
                  <a:ea typeface="宋体" panose="02010600030101010101" pitchFamily="2" charset="-122"/>
                </a:rPr>
                <a:t>X[n] = Y[m];</a:t>
              </a:r>
              <a:endParaRPr lang="en-US" altLang="zh-CN" sz="1200" dirty="0">
                <a:ea typeface="宋体" panose="02010600030101010101" pitchFamily="2" charset="-122"/>
              </a:endParaRPr>
            </a:p>
            <a:p>
              <a:pPr eaLnBrk="1" hangingPunct="1">
                <a:spcBef>
                  <a:spcPct val="0"/>
                </a:spcBef>
                <a:buNone/>
              </a:pPr>
              <a:endParaRPr lang="en-US" altLang="zh-CN" sz="800" dirty="0">
                <a:ea typeface="宋体" panose="02010600030101010101" pitchFamily="2" charset="-122"/>
              </a:endParaRPr>
            </a:p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1200" dirty="0">
                  <a:ea typeface="宋体" panose="02010600030101010101" pitchFamily="2" charset="-122"/>
                </a:rPr>
                <a:t>Longer(</a:t>
              </a:r>
              <a:r>
                <a:rPr lang="en-US" altLang="zh-CN" sz="1200" dirty="0">
                  <a:solidFill>
                    <a:srgbClr val="FFC000"/>
                  </a:solidFill>
                  <a:ea typeface="宋体" panose="02010600030101010101" pitchFamily="2" charset="-122"/>
                </a:rPr>
                <a:t>LCS(X[1..n-1], Y[1..m]), </a:t>
              </a:r>
              <a:r>
                <a:rPr lang="en-US" altLang="zh-CN" sz="1200" dirty="0">
                  <a:solidFill>
                    <a:srgbClr val="00B0F0"/>
                  </a:solidFill>
                  <a:ea typeface="宋体" panose="02010600030101010101" pitchFamily="2" charset="-122"/>
                </a:rPr>
                <a:t>LCS(X[1..n], Y[1..m-1])</a:t>
              </a:r>
              <a:r>
                <a:rPr lang="en-US" altLang="zh-CN" sz="1200" dirty="0">
                  <a:ea typeface="宋体" panose="02010600030101010101" pitchFamily="2" charset="-122"/>
                </a:rPr>
                <a:t>) if</a:t>
              </a:r>
              <a:r>
                <a:rPr lang="en-US" altLang="zh-CN" sz="1200" dirty="0">
                  <a:solidFill>
                    <a:srgbClr val="00B0F0"/>
                  </a:solidFill>
                  <a:ea typeface="宋体" panose="02010600030101010101" pitchFamily="2" charset="-122"/>
                </a:rPr>
                <a:t> </a:t>
              </a:r>
              <a:r>
                <a:rPr lang="en-US" altLang="zh-CN" sz="1200" dirty="0">
                  <a:solidFill>
                    <a:srgbClr val="FF0000"/>
                  </a:solidFill>
                  <a:ea typeface="宋体" panose="02010600030101010101" pitchFamily="2" charset="-122"/>
                </a:rPr>
                <a:t>X[n] </a:t>
              </a:r>
              <a:r>
                <a:rPr lang="en-US" altLang="zh-CN" sz="1200" dirty="0">
                  <a:solidFill>
                    <a:srgbClr val="FF0000"/>
                  </a:solidFill>
                  <a:ea typeface="Tahoma" panose="020B0604030504040204" pitchFamily="34" charset="0"/>
                  <a:cs typeface="Tahoma" panose="020B0604030504040204" pitchFamily="34" charset="0"/>
                </a:rPr>
                <a:t>≠</a:t>
              </a:r>
              <a:r>
                <a:rPr lang="en-US" altLang="zh-CN" sz="1200" dirty="0">
                  <a:solidFill>
                    <a:srgbClr val="FF0000"/>
                  </a:solidFill>
                  <a:ea typeface="宋体" panose="02010600030101010101" pitchFamily="2" charset="-122"/>
                </a:rPr>
                <a:t> Y[m].</a:t>
              </a:r>
              <a:endParaRPr lang="en-US" altLang="zh-CN" sz="1200" dirty="0">
                <a:solidFill>
                  <a:srgbClr val="00B0F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5" name="Text Box 46">
              <a:extLst>
                <a:ext uri="{FF2B5EF4-FFF2-40B4-BE49-F238E27FC236}">
                  <a16:creationId xmlns:a16="http://schemas.microsoft.com/office/drawing/2014/main" id="{0C2BD74D-512F-40C7-A237-ACF37F180C2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07535" y="1885671"/>
              <a:ext cx="1862289" cy="276999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1200" dirty="0">
                  <a:solidFill>
                    <a:srgbClr val="00B050"/>
                  </a:solidFill>
                  <a:ea typeface="宋体" panose="02010600030101010101" pitchFamily="2" charset="-122"/>
                </a:rPr>
                <a:t>LCS(X[1..n], Y[1..m]) =</a:t>
              </a:r>
              <a:endParaRPr lang="en-US" altLang="zh-CN" sz="1200" dirty="0">
                <a:solidFill>
                  <a:srgbClr val="92D05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6" name="Left Brace 15">
              <a:extLst>
                <a:ext uri="{FF2B5EF4-FFF2-40B4-BE49-F238E27FC236}">
                  <a16:creationId xmlns:a16="http://schemas.microsoft.com/office/drawing/2014/main" id="{9F1E8442-B006-414C-93A7-F10E762B9FA0}"/>
                </a:ext>
              </a:extLst>
            </p:cNvPr>
            <p:cNvSpPr/>
            <p:nvPr/>
          </p:nvSpPr>
          <p:spPr>
            <a:xfrm>
              <a:off x="2654889" y="1884510"/>
              <a:ext cx="212778" cy="307778"/>
            </a:xfrm>
            <a:prstGeom prst="leftBrac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5305F702-EBF1-43A3-BFEB-F7FC199ABECD}"/>
                </a:ext>
              </a:extLst>
            </p:cNvPr>
            <p:cNvSpPr/>
            <p:nvPr/>
          </p:nvSpPr>
          <p:spPr>
            <a:xfrm>
              <a:off x="907535" y="1755087"/>
              <a:ext cx="6941187" cy="611260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3BFFC3EB-A076-0233-00F4-FBF1D914F947}"/>
              </a:ext>
            </a:extLst>
          </p:cNvPr>
          <p:cNvGrpSpPr/>
          <p:nvPr/>
        </p:nvGrpSpPr>
        <p:grpSpPr>
          <a:xfrm>
            <a:off x="3550797" y="3265780"/>
            <a:ext cx="5584657" cy="2103114"/>
            <a:chOff x="3550797" y="3265780"/>
            <a:chExt cx="5584657" cy="2103114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37C391E5-EC61-CC72-54FB-4E5C3AC268D1}"/>
                </a:ext>
              </a:extLst>
            </p:cNvPr>
            <p:cNvSpPr txBox="1"/>
            <p:nvPr/>
          </p:nvSpPr>
          <p:spPr>
            <a:xfrm>
              <a:off x="6030813" y="3265780"/>
              <a:ext cx="930063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Rec-LCS(7,5)</a:t>
              </a: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09BC615F-B38D-E69B-A19A-02963A7E4371}"/>
                </a:ext>
              </a:extLst>
            </p:cNvPr>
            <p:cNvSpPr txBox="1"/>
            <p:nvPr/>
          </p:nvSpPr>
          <p:spPr>
            <a:xfrm>
              <a:off x="4678074" y="3949456"/>
              <a:ext cx="930063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Rec-LCS(6,5)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DD1CAAD-2819-FBD1-B9C9-3E1D02CBF576}"/>
                </a:ext>
              </a:extLst>
            </p:cNvPr>
            <p:cNvSpPr txBox="1"/>
            <p:nvPr/>
          </p:nvSpPr>
          <p:spPr>
            <a:xfrm>
              <a:off x="7383690" y="3970611"/>
              <a:ext cx="930063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Rec-LCS(7,4)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AFBCB85C-6365-2996-2BF2-9138904348B8}"/>
                </a:ext>
              </a:extLst>
            </p:cNvPr>
            <p:cNvSpPr txBox="1"/>
            <p:nvPr/>
          </p:nvSpPr>
          <p:spPr>
            <a:xfrm>
              <a:off x="4021985" y="4597620"/>
              <a:ext cx="930063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Rec-LCS(5,5)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10B8752B-8170-3B15-8308-179A77529CA1}"/>
                </a:ext>
              </a:extLst>
            </p:cNvPr>
            <p:cNvSpPr txBox="1"/>
            <p:nvPr/>
          </p:nvSpPr>
          <p:spPr>
            <a:xfrm>
              <a:off x="5340703" y="4597619"/>
              <a:ext cx="930063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Rec-LCS(6,4)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D407A42-F4DF-3D3F-7FF1-1F1685A569A5}"/>
                </a:ext>
              </a:extLst>
            </p:cNvPr>
            <p:cNvSpPr txBox="1"/>
            <p:nvPr/>
          </p:nvSpPr>
          <p:spPr>
            <a:xfrm>
              <a:off x="6645700" y="4597619"/>
              <a:ext cx="930063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Rec-LCS(6,4)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7BF13B45-1D87-6910-A7BF-B9688D1BFC98}"/>
                </a:ext>
              </a:extLst>
            </p:cNvPr>
            <p:cNvSpPr txBox="1"/>
            <p:nvPr/>
          </p:nvSpPr>
          <p:spPr>
            <a:xfrm>
              <a:off x="7940414" y="4592916"/>
              <a:ext cx="930063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Rec-LCS(7,3)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AEBFFDE5-66F1-10D9-CDC1-7C70BA9EFFF5}"/>
                </a:ext>
              </a:extLst>
            </p:cNvPr>
            <p:cNvSpPr txBox="1"/>
            <p:nvPr/>
          </p:nvSpPr>
          <p:spPr>
            <a:xfrm>
              <a:off x="3550797" y="5122673"/>
              <a:ext cx="803425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R-LCS(4,5)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FE67BED0-8464-C2C5-DDCC-48970C3DF288}"/>
                </a:ext>
              </a:extLst>
            </p:cNvPr>
            <p:cNvSpPr txBox="1"/>
            <p:nvPr/>
          </p:nvSpPr>
          <p:spPr>
            <a:xfrm>
              <a:off x="4239202" y="5122672"/>
              <a:ext cx="803425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FFC000"/>
                  </a:solidFill>
                </a:rPr>
                <a:t>R-LCS(5,4)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8AA425A4-F28B-31F0-F189-7139AECC259C}"/>
                </a:ext>
              </a:extLst>
            </p:cNvPr>
            <p:cNvSpPr txBox="1"/>
            <p:nvPr/>
          </p:nvSpPr>
          <p:spPr>
            <a:xfrm>
              <a:off x="4920766" y="5122672"/>
              <a:ext cx="803425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FFC000"/>
                  </a:solidFill>
                </a:rPr>
                <a:t>R-LCS(5,4)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C2CE17FF-48DF-90E4-C874-C01297C69954}"/>
                </a:ext>
              </a:extLst>
            </p:cNvPr>
            <p:cNvSpPr txBox="1"/>
            <p:nvPr/>
          </p:nvSpPr>
          <p:spPr>
            <a:xfrm>
              <a:off x="5600631" y="5122671"/>
              <a:ext cx="803425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00B0F0"/>
                  </a:solidFill>
                </a:rPr>
                <a:t>R-LCS(6,3)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3E6FB0E6-4816-F666-AEA9-D96B0AF7136B}"/>
                </a:ext>
              </a:extLst>
            </p:cNvPr>
            <p:cNvSpPr txBox="1"/>
            <p:nvPr/>
          </p:nvSpPr>
          <p:spPr>
            <a:xfrm>
              <a:off x="6273649" y="5122671"/>
              <a:ext cx="803425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FFC000"/>
                  </a:solidFill>
                </a:rPr>
                <a:t>R-LCS(5,4)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FA5172F3-1DD0-8F11-E748-611A524F511F}"/>
                </a:ext>
              </a:extLst>
            </p:cNvPr>
            <p:cNvSpPr txBox="1"/>
            <p:nvPr/>
          </p:nvSpPr>
          <p:spPr>
            <a:xfrm>
              <a:off x="6944962" y="5122670"/>
              <a:ext cx="803425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00B0F0"/>
                  </a:solidFill>
                </a:rPr>
                <a:t>R-LCS(6,3)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B3EA236C-5ABF-74AB-B1DF-4CCA604DDA2C}"/>
                </a:ext>
              </a:extLst>
            </p:cNvPr>
            <p:cNvSpPr txBox="1"/>
            <p:nvPr/>
          </p:nvSpPr>
          <p:spPr>
            <a:xfrm>
              <a:off x="7643618" y="5122670"/>
              <a:ext cx="803425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00B0F0"/>
                  </a:solidFill>
                </a:rPr>
                <a:t>R-LCS(6,3)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C7E0189A-79C0-EBB5-8D10-79E859F92C75}"/>
                </a:ext>
              </a:extLst>
            </p:cNvPr>
            <p:cNvSpPr txBox="1"/>
            <p:nvPr/>
          </p:nvSpPr>
          <p:spPr>
            <a:xfrm>
              <a:off x="8332029" y="5122669"/>
              <a:ext cx="803425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R-LCS(7,2)</a:t>
              </a:r>
            </a:p>
          </p:txBody>
        </p: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6CC74779-2FBD-B007-6A2D-EA6293BACBF1}"/>
                </a:ext>
              </a:extLst>
            </p:cNvPr>
            <p:cNvCxnSpPr>
              <a:cxnSpLocks/>
              <a:endCxn id="4" idx="0"/>
            </p:cNvCxnSpPr>
            <p:nvPr/>
          </p:nvCxnSpPr>
          <p:spPr>
            <a:xfrm flipH="1">
              <a:off x="5143106" y="3512001"/>
              <a:ext cx="1216238" cy="437455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CF2EB7B0-3DF2-3BD8-96F2-D36CC8087BAD}"/>
                </a:ext>
              </a:extLst>
            </p:cNvPr>
            <p:cNvCxnSpPr>
              <a:cxnSpLocks/>
              <a:endCxn id="9" idx="0"/>
            </p:cNvCxnSpPr>
            <p:nvPr/>
          </p:nvCxnSpPr>
          <p:spPr>
            <a:xfrm flipH="1">
              <a:off x="7110732" y="4195677"/>
              <a:ext cx="465032" cy="401942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F8C8E3E7-D525-825E-5C8B-D4E113BF5AB9}"/>
                </a:ext>
              </a:extLst>
            </p:cNvPr>
            <p:cNvCxnSpPr>
              <a:cxnSpLocks/>
              <a:endCxn id="11" idx="0"/>
            </p:cNvCxnSpPr>
            <p:nvPr/>
          </p:nvCxnSpPr>
          <p:spPr>
            <a:xfrm flipH="1">
              <a:off x="3952510" y="4814939"/>
              <a:ext cx="243962" cy="307734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35717631-350F-E6A4-F37D-843140282970}"/>
                </a:ext>
              </a:extLst>
            </p:cNvPr>
            <p:cNvCxnSpPr>
              <a:cxnSpLocks/>
              <a:endCxn id="6" idx="0"/>
            </p:cNvCxnSpPr>
            <p:nvPr/>
          </p:nvCxnSpPr>
          <p:spPr>
            <a:xfrm flipH="1">
              <a:off x="4487017" y="4207985"/>
              <a:ext cx="418406" cy="389635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8961B83D-A522-EB75-4195-6E287EA28BEF}"/>
                </a:ext>
              </a:extLst>
            </p:cNvPr>
            <p:cNvCxnSpPr>
              <a:cxnSpLocks/>
              <a:endCxn id="21" idx="0"/>
            </p:cNvCxnSpPr>
            <p:nvPr/>
          </p:nvCxnSpPr>
          <p:spPr>
            <a:xfrm flipH="1">
              <a:off x="6675362" y="4834103"/>
              <a:ext cx="200054" cy="288568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BB2DD04D-A32B-EF76-2A41-F203776187BA}"/>
                </a:ext>
              </a:extLst>
            </p:cNvPr>
            <p:cNvCxnSpPr>
              <a:cxnSpLocks/>
              <a:endCxn id="19" idx="0"/>
            </p:cNvCxnSpPr>
            <p:nvPr/>
          </p:nvCxnSpPr>
          <p:spPr>
            <a:xfrm flipH="1">
              <a:off x="5322479" y="4843837"/>
              <a:ext cx="261060" cy="278835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BCBD2678-B58D-CB75-28B9-AE56421E0F6F}"/>
                </a:ext>
              </a:extLst>
            </p:cNvPr>
            <p:cNvCxnSpPr>
              <a:cxnSpLocks/>
              <a:endCxn id="23" idx="0"/>
            </p:cNvCxnSpPr>
            <p:nvPr/>
          </p:nvCxnSpPr>
          <p:spPr>
            <a:xfrm flipH="1">
              <a:off x="8045331" y="4814939"/>
              <a:ext cx="147808" cy="307731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A7E7E6D3-9E32-361D-CBD0-524C005BD012}"/>
                </a:ext>
              </a:extLst>
            </p:cNvPr>
            <p:cNvCxnSpPr>
              <a:cxnSpLocks/>
              <a:endCxn id="5" idx="0"/>
            </p:cNvCxnSpPr>
            <p:nvPr/>
          </p:nvCxnSpPr>
          <p:spPr>
            <a:xfrm>
              <a:off x="6666011" y="3538486"/>
              <a:ext cx="1182711" cy="432125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6A6D26EA-64BA-B313-11B0-5E4F911C7F6F}"/>
                </a:ext>
              </a:extLst>
            </p:cNvPr>
            <p:cNvCxnSpPr>
              <a:cxnSpLocks/>
              <a:endCxn id="7" idx="0"/>
            </p:cNvCxnSpPr>
            <p:nvPr/>
          </p:nvCxnSpPr>
          <p:spPr>
            <a:xfrm>
              <a:off x="5184333" y="4180585"/>
              <a:ext cx="621402" cy="417034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id="{FB0EE2FF-0797-F4D4-B93B-DAB80DE42DDC}"/>
                </a:ext>
              </a:extLst>
            </p:cNvPr>
            <p:cNvCxnSpPr>
              <a:cxnSpLocks/>
              <a:endCxn id="10" idx="0"/>
            </p:cNvCxnSpPr>
            <p:nvPr/>
          </p:nvCxnSpPr>
          <p:spPr>
            <a:xfrm>
              <a:off x="7879765" y="4188131"/>
              <a:ext cx="525681" cy="404785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Arrow Connector 35">
              <a:extLst>
                <a:ext uri="{FF2B5EF4-FFF2-40B4-BE49-F238E27FC236}">
                  <a16:creationId xmlns:a16="http://schemas.microsoft.com/office/drawing/2014/main" id="{9D24D68C-F165-1518-6776-65EC422EF193}"/>
                </a:ext>
              </a:extLst>
            </p:cNvPr>
            <p:cNvCxnSpPr>
              <a:cxnSpLocks/>
              <a:endCxn id="18" idx="0"/>
            </p:cNvCxnSpPr>
            <p:nvPr/>
          </p:nvCxnSpPr>
          <p:spPr>
            <a:xfrm>
              <a:off x="4379983" y="4816816"/>
              <a:ext cx="260932" cy="305856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Arrow Connector 36">
              <a:extLst>
                <a:ext uri="{FF2B5EF4-FFF2-40B4-BE49-F238E27FC236}">
                  <a16:creationId xmlns:a16="http://schemas.microsoft.com/office/drawing/2014/main" id="{20900490-3D3B-7ABE-6FC9-EB15008120C1}"/>
                </a:ext>
              </a:extLst>
            </p:cNvPr>
            <p:cNvCxnSpPr>
              <a:cxnSpLocks/>
              <a:endCxn id="24" idx="0"/>
            </p:cNvCxnSpPr>
            <p:nvPr/>
          </p:nvCxnSpPr>
          <p:spPr>
            <a:xfrm>
              <a:off x="8502536" y="4834103"/>
              <a:ext cx="231206" cy="288566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63729EC3-F5C7-C8AB-4753-D7586E9EB112}"/>
                </a:ext>
              </a:extLst>
            </p:cNvPr>
            <p:cNvCxnSpPr>
              <a:cxnSpLocks/>
            </p:cNvCxnSpPr>
            <p:nvPr/>
          </p:nvCxnSpPr>
          <p:spPr>
            <a:xfrm>
              <a:off x="7206672" y="4846633"/>
              <a:ext cx="260932" cy="305856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5A798655-3BE5-B251-2DEF-F593E4C236C3}"/>
                </a:ext>
              </a:extLst>
            </p:cNvPr>
            <p:cNvCxnSpPr>
              <a:cxnSpLocks/>
              <a:endCxn id="20" idx="0"/>
            </p:cNvCxnSpPr>
            <p:nvPr/>
          </p:nvCxnSpPr>
          <p:spPr>
            <a:xfrm>
              <a:off x="5760776" y="4839575"/>
              <a:ext cx="241568" cy="283096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0" name="Text Box 46">
            <a:extLst>
              <a:ext uri="{FF2B5EF4-FFF2-40B4-BE49-F238E27FC236}">
                <a16:creationId xmlns:a16="http://schemas.microsoft.com/office/drawing/2014/main" id="{0BB52534-75F4-03E4-EC9E-14968B1B25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5918" y="5616823"/>
            <a:ext cx="7751125" cy="58477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Subroutines (such as </a:t>
            </a: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</a:rPr>
              <a:t>R-LCS(5,4) </a:t>
            </a:r>
            <a:r>
              <a:rPr lang="en-US" altLang="zh-CN" sz="1600" dirty="0">
                <a:ea typeface="宋体" panose="02010600030101010101" pitchFamily="2" charset="-122"/>
              </a:rPr>
              <a:t>and </a:t>
            </a:r>
            <a:r>
              <a:rPr lang="en-US" altLang="zh-CN" sz="1600" dirty="0">
                <a:solidFill>
                  <a:srgbClr val="00B0F0"/>
                </a:solidFill>
                <a:ea typeface="宋体" panose="02010600030101010101" pitchFamily="2" charset="-122"/>
              </a:rPr>
              <a:t>R-LCS(6,3)</a:t>
            </a:r>
            <a:r>
              <a:rPr lang="en-US" altLang="zh-CN" sz="1600" dirty="0">
                <a:ea typeface="宋体" panose="02010600030101010101" pitchFamily="2" charset="-122"/>
              </a:rPr>
              <a:t>)</a:t>
            </a:r>
            <a:r>
              <a:rPr lang="en-US" altLang="zh-CN" sz="1600" dirty="0">
                <a:solidFill>
                  <a:srgbClr val="00B0F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600" dirty="0">
                <a:ea typeface="宋体" panose="02010600030101010101" pitchFamily="2" charset="-122"/>
              </a:rPr>
              <a:t>are repeatedly called and executed, thus, taking computational time. </a:t>
            </a:r>
          </a:p>
        </p:txBody>
      </p:sp>
    </p:spTree>
    <p:extLst>
      <p:ext uri="{BB962C8B-B14F-4D97-AF65-F5344CB8AC3E}">
        <p14:creationId xmlns:p14="http://schemas.microsoft.com/office/powerpoint/2010/main" val="35266546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Dynamic Programming</a:t>
            </a:r>
          </a:p>
        </p:txBody>
      </p:sp>
      <p:sp>
        <p:nvSpPr>
          <p:cNvPr id="8" name="Text Box 46">
            <a:extLst>
              <a:ext uri="{FF2B5EF4-FFF2-40B4-BE49-F238E27FC236}">
                <a16:creationId xmlns:a16="http://schemas.microsoft.com/office/drawing/2014/main" id="{46F90D4E-82ED-4A39-ACBA-1F5D2A329B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4528" y="989153"/>
            <a:ext cx="7399802" cy="707886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u="sng" dirty="0">
                <a:solidFill>
                  <a:srgbClr val="FF0000"/>
                </a:solidFill>
                <a:ea typeface="宋体" panose="02010600030101010101" pitchFamily="2" charset="-122"/>
              </a:rPr>
              <a:t>Problem LCS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.</a:t>
            </a:r>
            <a:r>
              <a:rPr lang="en-US" altLang="zh-CN" sz="2000" dirty="0">
                <a:ea typeface="宋体" panose="02010600030101010101" pitchFamily="2" charset="-122"/>
              </a:rPr>
              <a:t> Given two sequences X[1..n] and Y[1..m], find the longest common subsequence 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LCS(X[1..n], Y[1..m]) </a:t>
            </a:r>
            <a:r>
              <a:rPr lang="en-US" altLang="zh-CN" sz="2000" dirty="0">
                <a:ea typeface="宋体" panose="02010600030101010101" pitchFamily="2" charset="-122"/>
              </a:rPr>
              <a:t>of X and Y.</a:t>
            </a:r>
          </a:p>
        </p:txBody>
      </p:sp>
      <p:sp>
        <p:nvSpPr>
          <p:cNvPr id="31" name="Text Box 46">
            <a:extLst>
              <a:ext uri="{FF2B5EF4-FFF2-40B4-BE49-F238E27FC236}">
                <a16:creationId xmlns:a16="http://schemas.microsoft.com/office/drawing/2014/main" id="{BD7AEE4E-8878-4A1B-994C-B03CB847F3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2090" y="2571938"/>
            <a:ext cx="2874962" cy="2431435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u="sng" dirty="0">
                <a:ea typeface="宋体" panose="02010600030101010101" pitchFamily="2" charset="-122"/>
              </a:rPr>
              <a:t>Rec-LCS(</a:t>
            </a:r>
            <a:r>
              <a:rPr lang="en-US" altLang="zh-CN" sz="1400" u="sng" dirty="0" err="1">
                <a:ea typeface="宋体" panose="02010600030101010101" pitchFamily="2" charset="-122"/>
              </a:rPr>
              <a:t>i</a:t>
            </a:r>
            <a:r>
              <a:rPr lang="en-US" altLang="zh-CN" sz="1400" u="sng" dirty="0">
                <a:ea typeface="宋体" panose="02010600030101010101" pitchFamily="2" charset="-122"/>
              </a:rPr>
              <a:t>, j)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00B050"/>
                </a:solidFill>
                <a:ea typeface="宋体" panose="02010600030101010101" pitchFamily="2" charset="-122"/>
              </a:rPr>
              <a:t>\\ compute LCS for X[1..i] and Y[1..j]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1. if (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&lt;=0 or j&lt;=0)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return(empty sequence);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2. if (X[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] == Y[j])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return(Rec-LCS(i-1, j-1)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◦</a:t>
            </a:r>
            <a:r>
              <a:rPr lang="en-US" altLang="zh-CN" sz="1400" dirty="0">
                <a:ea typeface="宋体" panose="02010600030101010101" pitchFamily="2" charset="-122"/>
              </a:rPr>
              <a:t>X[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]);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else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S1 = Rec-LCS(i-1,j);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S2 = Rec-LCS(i,j-1);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if (|S1| &gt; |S2|) return(S1);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else return(S2).</a:t>
            </a:r>
          </a:p>
        </p:txBody>
      </p:sp>
      <p:sp>
        <p:nvSpPr>
          <p:cNvPr id="60" name="Text Box 46">
            <a:extLst>
              <a:ext uri="{FF2B5EF4-FFF2-40B4-BE49-F238E27FC236}">
                <a16:creationId xmlns:a16="http://schemas.microsoft.com/office/drawing/2014/main" id="{14E9BEE4-3D12-4351-8B9A-A470824D57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87997" y="3848149"/>
            <a:ext cx="4363374" cy="954107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This is the main idea of </a:t>
            </a:r>
            <a:r>
              <a:rPr lang="en-US" altLang="zh-CN" sz="2800" dirty="0">
                <a:solidFill>
                  <a:srgbClr val="FF0000"/>
                </a:solidFill>
                <a:ea typeface="宋体" panose="02010600030101010101" pitchFamily="2" charset="-122"/>
              </a:rPr>
              <a:t>dynamic programming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41F7FAB5-3BBA-416E-825C-4AC8D45C3C50}"/>
              </a:ext>
            </a:extLst>
          </p:cNvPr>
          <p:cNvGrpSpPr/>
          <p:nvPr/>
        </p:nvGrpSpPr>
        <p:grpSpPr>
          <a:xfrm>
            <a:off x="997001" y="1762878"/>
            <a:ext cx="7095866" cy="769441"/>
            <a:chOff x="907535" y="1755086"/>
            <a:chExt cx="6941187" cy="769441"/>
          </a:xfrm>
        </p:grpSpPr>
        <p:sp>
          <p:nvSpPr>
            <p:cNvPr id="14" name="Text Box 46">
              <a:extLst>
                <a:ext uri="{FF2B5EF4-FFF2-40B4-BE49-F238E27FC236}">
                  <a16:creationId xmlns:a16="http://schemas.microsoft.com/office/drawing/2014/main" id="{7A3E641B-5AA9-4364-8EA8-61895679427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16391" y="1755086"/>
              <a:ext cx="4974848" cy="769441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1200" dirty="0">
                  <a:solidFill>
                    <a:srgbClr val="FFC000"/>
                  </a:solidFill>
                  <a:ea typeface="宋体" panose="02010600030101010101" pitchFamily="2" charset="-122"/>
                </a:rPr>
                <a:t>LCS(X[1..n-1], Y[1..m-1])</a:t>
              </a:r>
              <a:r>
                <a:rPr lang="en-US" altLang="zh-CN" sz="1200" dirty="0">
                  <a:ea typeface="宋体" panose="02010600030101010101" pitchFamily="2" charset="-122"/>
                </a:rPr>
                <a:t>◦X[n], if </a:t>
              </a:r>
              <a:r>
                <a:rPr lang="en-US" altLang="zh-CN" sz="1200" dirty="0">
                  <a:solidFill>
                    <a:srgbClr val="FF0000"/>
                  </a:solidFill>
                  <a:ea typeface="宋体" panose="02010600030101010101" pitchFamily="2" charset="-122"/>
                </a:rPr>
                <a:t>X[n] = Y[m];</a:t>
              </a:r>
              <a:endParaRPr lang="en-US" altLang="zh-CN" sz="1200" dirty="0">
                <a:ea typeface="宋体" panose="02010600030101010101" pitchFamily="2" charset="-122"/>
              </a:endParaRPr>
            </a:p>
            <a:p>
              <a:pPr eaLnBrk="1" hangingPunct="1">
                <a:spcBef>
                  <a:spcPct val="0"/>
                </a:spcBef>
                <a:buNone/>
              </a:pPr>
              <a:endParaRPr lang="en-US" altLang="zh-CN" sz="800" dirty="0">
                <a:ea typeface="宋体" panose="02010600030101010101" pitchFamily="2" charset="-122"/>
              </a:endParaRPr>
            </a:p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1200" dirty="0">
                  <a:ea typeface="宋体" panose="02010600030101010101" pitchFamily="2" charset="-122"/>
                </a:rPr>
                <a:t>Longer(</a:t>
              </a:r>
              <a:r>
                <a:rPr lang="en-US" altLang="zh-CN" sz="1200" dirty="0">
                  <a:solidFill>
                    <a:srgbClr val="FFC000"/>
                  </a:solidFill>
                  <a:ea typeface="宋体" panose="02010600030101010101" pitchFamily="2" charset="-122"/>
                </a:rPr>
                <a:t>LCS(X[1..n-1], Y[1..m]), </a:t>
              </a:r>
              <a:r>
                <a:rPr lang="en-US" altLang="zh-CN" sz="1200" dirty="0">
                  <a:solidFill>
                    <a:srgbClr val="00B0F0"/>
                  </a:solidFill>
                  <a:ea typeface="宋体" panose="02010600030101010101" pitchFamily="2" charset="-122"/>
                </a:rPr>
                <a:t>LCS(X[1..n], Y[1..m-1])</a:t>
              </a:r>
              <a:r>
                <a:rPr lang="en-US" altLang="zh-CN" sz="1200" dirty="0">
                  <a:ea typeface="宋体" panose="02010600030101010101" pitchFamily="2" charset="-122"/>
                </a:rPr>
                <a:t>) if</a:t>
              </a:r>
              <a:r>
                <a:rPr lang="en-US" altLang="zh-CN" sz="1200" dirty="0">
                  <a:solidFill>
                    <a:srgbClr val="00B0F0"/>
                  </a:solidFill>
                  <a:ea typeface="宋体" panose="02010600030101010101" pitchFamily="2" charset="-122"/>
                </a:rPr>
                <a:t> </a:t>
              </a:r>
              <a:r>
                <a:rPr lang="en-US" altLang="zh-CN" sz="1200" dirty="0">
                  <a:solidFill>
                    <a:srgbClr val="FF0000"/>
                  </a:solidFill>
                  <a:ea typeface="宋体" panose="02010600030101010101" pitchFamily="2" charset="-122"/>
                </a:rPr>
                <a:t>X[n] </a:t>
              </a:r>
              <a:r>
                <a:rPr lang="en-US" altLang="zh-CN" sz="1200" dirty="0">
                  <a:solidFill>
                    <a:srgbClr val="FF0000"/>
                  </a:solidFill>
                  <a:ea typeface="Tahoma" panose="020B0604030504040204" pitchFamily="34" charset="0"/>
                  <a:cs typeface="Tahoma" panose="020B0604030504040204" pitchFamily="34" charset="0"/>
                </a:rPr>
                <a:t>≠</a:t>
              </a:r>
              <a:r>
                <a:rPr lang="en-US" altLang="zh-CN" sz="1200" dirty="0">
                  <a:solidFill>
                    <a:srgbClr val="FF0000"/>
                  </a:solidFill>
                  <a:ea typeface="宋体" panose="02010600030101010101" pitchFamily="2" charset="-122"/>
                </a:rPr>
                <a:t> Y[m].</a:t>
              </a:r>
              <a:endParaRPr lang="en-US" altLang="zh-CN" sz="1200" dirty="0">
                <a:solidFill>
                  <a:srgbClr val="00B0F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5" name="Text Box 46">
              <a:extLst>
                <a:ext uri="{FF2B5EF4-FFF2-40B4-BE49-F238E27FC236}">
                  <a16:creationId xmlns:a16="http://schemas.microsoft.com/office/drawing/2014/main" id="{B0AF479F-E72F-4740-B709-B438A178377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07535" y="1885671"/>
              <a:ext cx="1862289" cy="276999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1200" dirty="0">
                  <a:solidFill>
                    <a:srgbClr val="00B050"/>
                  </a:solidFill>
                  <a:ea typeface="宋体" panose="02010600030101010101" pitchFamily="2" charset="-122"/>
                </a:rPr>
                <a:t>LCS(X[1..n], Y[1..m]) =</a:t>
              </a:r>
              <a:endParaRPr lang="en-US" altLang="zh-CN" sz="1200" dirty="0">
                <a:solidFill>
                  <a:srgbClr val="92D05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6" name="Left Brace 15">
              <a:extLst>
                <a:ext uri="{FF2B5EF4-FFF2-40B4-BE49-F238E27FC236}">
                  <a16:creationId xmlns:a16="http://schemas.microsoft.com/office/drawing/2014/main" id="{C9CFC540-7027-4AD6-8271-290178B53F5A}"/>
                </a:ext>
              </a:extLst>
            </p:cNvPr>
            <p:cNvSpPr/>
            <p:nvPr/>
          </p:nvSpPr>
          <p:spPr>
            <a:xfrm>
              <a:off x="2654889" y="1884510"/>
              <a:ext cx="212778" cy="307778"/>
            </a:xfrm>
            <a:prstGeom prst="leftBrac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5CF9C615-AB56-4086-97C7-D9907584633E}"/>
                </a:ext>
              </a:extLst>
            </p:cNvPr>
            <p:cNvSpPr/>
            <p:nvPr/>
          </p:nvSpPr>
          <p:spPr>
            <a:xfrm>
              <a:off x="907535" y="1755087"/>
              <a:ext cx="6941187" cy="611260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ext Box 46">
            <a:extLst>
              <a:ext uri="{FF2B5EF4-FFF2-40B4-BE49-F238E27FC236}">
                <a16:creationId xmlns:a16="http://schemas.microsoft.com/office/drawing/2014/main" id="{D2E4445D-DC9F-44B5-EBAC-83B3CED80E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08536" y="2409564"/>
            <a:ext cx="4494000" cy="646331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Instead, we may execute each subroutine only once and save the result. When we need the result later, we can use it directly, instead of re-running the subroutine. </a:t>
            </a:r>
          </a:p>
        </p:txBody>
      </p:sp>
    </p:spTree>
    <p:extLst>
      <p:ext uri="{BB962C8B-B14F-4D97-AF65-F5344CB8AC3E}">
        <p14:creationId xmlns:p14="http://schemas.microsoft.com/office/powerpoint/2010/main" val="29444345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Dynamic Programming</a:t>
            </a:r>
          </a:p>
        </p:txBody>
      </p:sp>
      <p:sp>
        <p:nvSpPr>
          <p:cNvPr id="8" name="Text Box 46">
            <a:extLst>
              <a:ext uri="{FF2B5EF4-FFF2-40B4-BE49-F238E27FC236}">
                <a16:creationId xmlns:a16="http://schemas.microsoft.com/office/drawing/2014/main" id="{46F90D4E-82ED-4A39-ACBA-1F5D2A329B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4528" y="989153"/>
            <a:ext cx="7399802" cy="707886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u="sng" dirty="0">
                <a:solidFill>
                  <a:srgbClr val="FF0000"/>
                </a:solidFill>
                <a:ea typeface="宋体" panose="02010600030101010101" pitchFamily="2" charset="-122"/>
              </a:rPr>
              <a:t>Problem LCS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.</a:t>
            </a:r>
            <a:r>
              <a:rPr lang="en-US" altLang="zh-CN" sz="2000" dirty="0">
                <a:ea typeface="宋体" panose="02010600030101010101" pitchFamily="2" charset="-122"/>
              </a:rPr>
              <a:t> Given two sequences X[1..n] and Y[1..m], find the longest common subsequence 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LCS(X[1..n], Y[1..m]) </a:t>
            </a:r>
            <a:r>
              <a:rPr lang="en-US" altLang="zh-CN" sz="2000" dirty="0">
                <a:ea typeface="宋体" panose="02010600030101010101" pitchFamily="2" charset="-122"/>
              </a:rPr>
              <a:t>of X and Y.</a:t>
            </a:r>
          </a:p>
        </p:txBody>
      </p:sp>
      <p:sp>
        <p:nvSpPr>
          <p:cNvPr id="31" name="Text Box 46">
            <a:extLst>
              <a:ext uri="{FF2B5EF4-FFF2-40B4-BE49-F238E27FC236}">
                <a16:creationId xmlns:a16="http://schemas.microsoft.com/office/drawing/2014/main" id="{BD7AEE4E-8878-4A1B-994C-B03CB847F3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2090" y="2571938"/>
            <a:ext cx="2874962" cy="2431435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u="sng" dirty="0">
                <a:ea typeface="宋体" panose="02010600030101010101" pitchFamily="2" charset="-122"/>
              </a:rPr>
              <a:t>Rec-LCS(</a:t>
            </a:r>
            <a:r>
              <a:rPr lang="en-US" altLang="zh-CN" sz="1400" u="sng" dirty="0" err="1">
                <a:ea typeface="宋体" panose="02010600030101010101" pitchFamily="2" charset="-122"/>
              </a:rPr>
              <a:t>i</a:t>
            </a:r>
            <a:r>
              <a:rPr lang="en-US" altLang="zh-CN" sz="1400" u="sng" dirty="0">
                <a:ea typeface="宋体" panose="02010600030101010101" pitchFamily="2" charset="-122"/>
              </a:rPr>
              <a:t>, j)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00B050"/>
                </a:solidFill>
                <a:ea typeface="宋体" panose="02010600030101010101" pitchFamily="2" charset="-122"/>
              </a:rPr>
              <a:t>\\ compute LCS for X[1..i] and Y[1..j]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1. if (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&lt;=0 or j&lt;=0)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return(empty sequence);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2. if (X[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] == Y[j])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return(Rec-LCS(i-1, j-1)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◦</a:t>
            </a:r>
            <a:r>
              <a:rPr lang="en-US" altLang="zh-CN" sz="1400" dirty="0">
                <a:ea typeface="宋体" panose="02010600030101010101" pitchFamily="2" charset="-122"/>
              </a:rPr>
              <a:t>X[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]);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else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S1 = Rec-LCS(i-1,j);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S2 = Rec-LCS(i,j-1);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if (|S1| &gt; |S2|) return(S1);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else return(S2).</a:t>
            </a:r>
          </a:p>
        </p:txBody>
      </p:sp>
      <p:sp>
        <p:nvSpPr>
          <p:cNvPr id="16" name="Text Box 46">
            <a:extLst>
              <a:ext uri="{FF2B5EF4-FFF2-40B4-BE49-F238E27FC236}">
                <a16:creationId xmlns:a16="http://schemas.microsoft.com/office/drawing/2014/main" id="{F1BABA29-F1FB-4A30-92EC-FFBA92BEF2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87662" y="3107103"/>
            <a:ext cx="2874962" cy="3046988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u="sng" dirty="0" err="1">
                <a:ea typeface="宋体" panose="02010600030101010101" pitchFamily="2" charset="-122"/>
              </a:rPr>
              <a:t>Dyn</a:t>
            </a:r>
            <a:r>
              <a:rPr lang="en-US" altLang="zh-CN" sz="1400" u="sng" dirty="0">
                <a:ea typeface="宋体" panose="02010600030101010101" pitchFamily="2" charset="-122"/>
              </a:rPr>
              <a:t>-LCS(X[1..n], Y[1..m])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00B050"/>
                </a:solidFill>
                <a:ea typeface="宋体" panose="02010600030101010101" pitchFamily="2" charset="-122"/>
              </a:rPr>
              <a:t>\\ array C[0..n,0..m] records the length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00B050"/>
                </a:solidFill>
                <a:ea typeface="宋体" panose="02010600030101010101" pitchFamily="2" charset="-122"/>
              </a:rPr>
              <a:t>\\ of LCS(X[1..i],Y[1..j]) for all </a:t>
            </a:r>
            <a:r>
              <a:rPr lang="en-US" altLang="zh-CN" sz="1200" dirty="0" err="1">
                <a:solidFill>
                  <a:srgbClr val="00B050"/>
                </a:solidFill>
                <a:ea typeface="宋体" panose="02010600030101010101" pitchFamily="2" charset="-122"/>
              </a:rPr>
              <a:t>i</a:t>
            </a:r>
            <a:r>
              <a:rPr lang="en-US" altLang="zh-CN" sz="1200" dirty="0">
                <a:solidFill>
                  <a:srgbClr val="00B050"/>
                </a:solidFill>
                <a:ea typeface="宋体" panose="02010600030101010101" pitchFamily="2" charset="-122"/>
              </a:rPr>
              <a:t>, j.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1. for (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=0; 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&lt;=n; 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++)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C[i,0] = 0;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2. for (j=0; j&lt;=m; </a:t>
            </a:r>
            <a:r>
              <a:rPr lang="en-US" altLang="zh-CN" sz="1400" dirty="0" err="1">
                <a:ea typeface="宋体" panose="02010600030101010101" pitchFamily="2" charset="-122"/>
              </a:rPr>
              <a:t>j++</a:t>
            </a:r>
            <a:r>
              <a:rPr lang="en-US" altLang="zh-CN" sz="1400" dirty="0">
                <a:ea typeface="宋体" panose="02010600030101010101" pitchFamily="2" charset="-122"/>
              </a:rPr>
              <a:t>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C[0,j] = 0;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3. for (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=1; 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&lt;=n; 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++)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for (j=1; j&lt;=m; </a:t>
            </a:r>
            <a:r>
              <a:rPr lang="en-US" altLang="zh-CN" sz="1400" dirty="0" err="1">
                <a:ea typeface="宋体" panose="02010600030101010101" pitchFamily="2" charset="-122"/>
              </a:rPr>
              <a:t>j++</a:t>
            </a:r>
            <a:r>
              <a:rPr lang="en-US" altLang="zh-CN" sz="1400" dirty="0">
                <a:ea typeface="宋体" panose="02010600030101010101" pitchFamily="2" charset="-122"/>
              </a:rPr>
              <a:t>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 if (X[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]==Y[j])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   C[</a:t>
            </a:r>
            <a:r>
              <a:rPr lang="en-US" altLang="zh-CN" sz="1400" dirty="0" err="1">
                <a:ea typeface="宋体" panose="02010600030101010101" pitchFamily="2" charset="-122"/>
              </a:rPr>
              <a:t>i,j</a:t>
            </a:r>
            <a:r>
              <a:rPr lang="en-US" altLang="zh-CN" sz="1400" dirty="0">
                <a:ea typeface="宋体" panose="02010600030101010101" pitchFamily="2" charset="-122"/>
              </a:rPr>
              <a:t>] = C[i-1,j-1]+1;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 else if (C[i-1,j] &gt; C[i,j-1])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             C[</a:t>
            </a:r>
            <a:r>
              <a:rPr lang="en-US" altLang="zh-CN" sz="1400" dirty="0" err="1">
                <a:ea typeface="宋体" panose="02010600030101010101" pitchFamily="2" charset="-122"/>
              </a:rPr>
              <a:t>i,j</a:t>
            </a:r>
            <a:r>
              <a:rPr lang="en-US" altLang="zh-CN" sz="1400" dirty="0">
                <a:ea typeface="宋体" panose="02010600030101010101" pitchFamily="2" charset="-122"/>
              </a:rPr>
              <a:t>] = C[i-1,j];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       else C[</a:t>
            </a:r>
            <a:r>
              <a:rPr lang="en-US" altLang="zh-CN" sz="1400" dirty="0" err="1">
                <a:ea typeface="宋体" panose="02010600030101010101" pitchFamily="2" charset="-122"/>
              </a:rPr>
              <a:t>i,j</a:t>
            </a:r>
            <a:r>
              <a:rPr lang="en-US" altLang="zh-CN" sz="1400" dirty="0">
                <a:ea typeface="宋体" panose="02010600030101010101" pitchFamily="2" charset="-122"/>
              </a:rPr>
              <a:t>] = C[i,j-1].`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725B5FB-7D6A-4E97-A69B-3C9107763EF4}"/>
              </a:ext>
            </a:extLst>
          </p:cNvPr>
          <p:cNvGrpSpPr/>
          <p:nvPr/>
        </p:nvGrpSpPr>
        <p:grpSpPr>
          <a:xfrm>
            <a:off x="997001" y="1762878"/>
            <a:ext cx="7095866" cy="769441"/>
            <a:chOff x="907535" y="1755086"/>
            <a:chExt cx="6941187" cy="769441"/>
          </a:xfrm>
        </p:grpSpPr>
        <p:sp>
          <p:nvSpPr>
            <p:cNvPr id="13" name="Text Box 46">
              <a:extLst>
                <a:ext uri="{FF2B5EF4-FFF2-40B4-BE49-F238E27FC236}">
                  <a16:creationId xmlns:a16="http://schemas.microsoft.com/office/drawing/2014/main" id="{8721E785-2FF8-4BF1-BBA7-DF4D0E37A2F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16391" y="1755086"/>
              <a:ext cx="4974848" cy="769441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1200" dirty="0">
                  <a:solidFill>
                    <a:srgbClr val="FFC000"/>
                  </a:solidFill>
                  <a:ea typeface="宋体" panose="02010600030101010101" pitchFamily="2" charset="-122"/>
                </a:rPr>
                <a:t>LCS(X[1..n-1], Y[1..m-1])</a:t>
              </a:r>
              <a:r>
                <a:rPr lang="en-US" altLang="zh-CN" sz="1200" dirty="0">
                  <a:ea typeface="宋体" panose="02010600030101010101" pitchFamily="2" charset="-122"/>
                </a:rPr>
                <a:t>◦X[n], if </a:t>
              </a:r>
              <a:r>
                <a:rPr lang="en-US" altLang="zh-CN" sz="1200" dirty="0">
                  <a:solidFill>
                    <a:srgbClr val="FF0000"/>
                  </a:solidFill>
                  <a:ea typeface="宋体" panose="02010600030101010101" pitchFamily="2" charset="-122"/>
                </a:rPr>
                <a:t>X[n] = Y[m];</a:t>
              </a:r>
              <a:endParaRPr lang="en-US" altLang="zh-CN" sz="1200" dirty="0">
                <a:ea typeface="宋体" panose="02010600030101010101" pitchFamily="2" charset="-122"/>
              </a:endParaRPr>
            </a:p>
            <a:p>
              <a:pPr eaLnBrk="1" hangingPunct="1">
                <a:spcBef>
                  <a:spcPct val="0"/>
                </a:spcBef>
                <a:buNone/>
              </a:pPr>
              <a:endParaRPr lang="en-US" altLang="zh-CN" sz="800" dirty="0">
                <a:ea typeface="宋体" panose="02010600030101010101" pitchFamily="2" charset="-122"/>
              </a:endParaRPr>
            </a:p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1200" dirty="0">
                  <a:ea typeface="宋体" panose="02010600030101010101" pitchFamily="2" charset="-122"/>
                </a:rPr>
                <a:t>Longer(</a:t>
              </a:r>
              <a:r>
                <a:rPr lang="en-US" altLang="zh-CN" sz="1200" dirty="0">
                  <a:solidFill>
                    <a:srgbClr val="FFC000"/>
                  </a:solidFill>
                  <a:ea typeface="宋体" panose="02010600030101010101" pitchFamily="2" charset="-122"/>
                </a:rPr>
                <a:t>LCS(X[1..n-1], Y[1..m]), </a:t>
              </a:r>
              <a:r>
                <a:rPr lang="en-US" altLang="zh-CN" sz="1200" dirty="0">
                  <a:solidFill>
                    <a:srgbClr val="00B0F0"/>
                  </a:solidFill>
                  <a:ea typeface="宋体" panose="02010600030101010101" pitchFamily="2" charset="-122"/>
                </a:rPr>
                <a:t>LCS(X[1..n], Y[1..m-1])</a:t>
              </a:r>
              <a:r>
                <a:rPr lang="en-US" altLang="zh-CN" sz="1200" dirty="0">
                  <a:ea typeface="宋体" panose="02010600030101010101" pitchFamily="2" charset="-122"/>
                </a:rPr>
                <a:t>) if</a:t>
              </a:r>
              <a:r>
                <a:rPr lang="en-US" altLang="zh-CN" sz="1200" dirty="0">
                  <a:solidFill>
                    <a:srgbClr val="00B0F0"/>
                  </a:solidFill>
                  <a:ea typeface="宋体" panose="02010600030101010101" pitchFamily="2" charset="-122"/>
                </a:rPr>
                <a:t> </a:t>
              </a:r>
              <a:r>
                <a:rPr lang="en-US" altLang="zh-CN" sz="1200" dirty="0">
                  <a:solidFill>
                    <a:srgbClr val="FF0000"/>
                  </a:solidFill>
                  <a:ea typeface="宋体" panose="02010600030101010101" pitchFamily="2" charset="-122"/>
                </a:rPr>
                <a:t>X[n] </a:t>
              </a:r>
              <a:r>
                <a:rPr lang="en-US" altLang="zh-CN" sz="1200" dirty="0">
                  <a:solidFill>
                    <a:srgbClr val="FF0000"/>
                  </a:solidFill>
                  <a:ea typeface="Tahoma" panose="020B0604030504040204" pitchFamily="34" charset="0"/>
                  <a:cs typeface="Tahoma" panose="020B0604030504040204" pitchFamily="34" charset="0"/>
                </a:rPr>
                <a:t>≠</a:t>
              </a:r>
              <a:r>
                <a:rPr lang="en-US" altLang="zh-CN" sz="1200" dirty="0">
                  <a:solidFill>
                    <a:srgbClr val="FF0000"/>
                  </a:solidFill>
                  <a:ea typeface="宋体" panose="02010600030101010101" pitchFamily="2" charset="-122"/>
                </a:rPr>
                <a:t> Y[m].</a:t>
              </a:r>
              <a:endParaRPr lang="en-US" altLang="zh-CN" sz="1200" dirty="0">
                <a:solidFill>
                  <a:srgbClr val="00B0F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4" name="Text Box 46">
              <a:extLst>
                <a:ext uri="{FF2B5EF4-FFF2-40B4-BE49-F238E27FC236}">
                  <a16:creationId xmlns:a16="http://schemas.microsoft.com/office/drawing/2014/main" id="{D165A5C6-85A5-4D50-A2E1-FEEA72E21FF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07535" y="1885671"/>
              <a:ext cx="1862289" cy="276999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1200" dirty="0">
                  <a:solidFill>
                    <a:srgbClr val="00B050"/>
                  </a:solidFill>
                  <a:ea typeface="宋体" panose="02010600030101010101" pitchFamily="2" charset="-122"/>
                </a:rPr>
                <a:t>LCS(X[1..n], Y[1..m]) =</a:t>
              </a:r>
              <a:endParaRPr lang="en-US" altLang="zh-CN" sz="1200" dirty="0">
                <a:solidFill>
                  <a:srgbClr val="92D05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5" name="Left Brace 14">
              <a:extLst>
                <a:ext uri="{FF2B5EF4-FFF2-40B4-BE49-F238E27FC236}">
                  <a16:creationId xmlns:a16="http://schemas.microsoft.com/office/drawing/2014/main" id="{3B507447-42C5-46A5-A6DC-9057254A5EFF}"/>
                </a:ext>
              </a:extLst>
            </p:cNvPr>
            <p:cNvSpPr/>
            <p:nvPr/>
          </p:nvSpPr>
          <p:spPr>
            <a:xfrm>
              <a:off x="2654889" y="1884510"/>
              <a:ext cx="212778" cy="307778"/>
            </a:xfrm>
            <a:prstGeom prst="leftBrac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20668FD4-66BB-48CB-98B7-AAE3A13B2FBE}"/>
                </a:ext>
              </a:extLst>
            </p:cNvPr>
            <p:cNvSpPr/>
            <p:nvPr/>
          </p:nvSpPr>
          <p:spPr>
            <a:xfrm>
              <a:off x="907535" y="1755087"/>
              <a:ext cx="6941187" cy="611260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ext Box 46">
            <a:extLst>
              <a:ext uri="{FF2B5EF4-FFF2-40B4-BE49-F238E27FC236}">
                <a16:creationId xmlns:a16="http://schemas.microsoft.com/office/drawing/2014/main" id="{740A7D09-9F2F-9B52-9CCD-490114D625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08536" y="2409564"/>
            <a:ext cx="4494000" cy="646331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Instead, we may execute each subroutine only once and save the result. When we need the result later, we can use it directly, instead of re-running the subroutine. </a:t>
            </a:r>
          </a:p>
        </p:txBody>
      </p:sp>
    </p:spTree>
    <p:extLst>
      <p:ext uri="{BB962C8B-B14F-4D97-AF65-F5344CB8AC3E}">
        <p14:creationId xmlns:p14="http://schemas.microsoft.com/office/powerpoint/2010/main" val="4667720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Dynamic Programming</a:t>
            </a:r>
          </a:p>
        </p:txBody>
      </p:sp>
      <p:sp>
        <p:nvSpPr>
          <p:cNvPr id="8" name="Text Box 46">
            <a:extLst>
              <a:ext uri="{FF2B5EF4-FFF2-40B4-BE49-F238E27FC236}">
                <a16:creationId xmlns:a16="http://schemas.microsoft.com/office/drawing/2014/main" id="{46F90D4E-82ED-4A39-ACBA-1F5D2A329B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4528" y="989153"/>
            <a:ext cx="7399802" cy="707886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u="sng" dirty="0">
                <a:solidFill>
                  <a:srgbClr val="FF0000"/>
                </a:solidFill>
                <a:ea typeface="宋体" panose="02010600030101010101" pitchFamily="2" charset="-122"/>
              </a:rPr>
              <a:t>Problem LCS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.</a:t>
            </a:r>
            <a:r>
              <a:rPr lang="en-US" altLang="zh-CN" sz="2000" dirty="0">
                <a:ea typeface="宋体" panose="02010600030101010101" pitchFamily="2" charset="-122"/>
              </a:rPr>
              <a:t> Given two sequences X[1..n] and Y[1..m], find the longest common subsequence 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LCS(X[1..n], Y[1..m]) </a:t>
            </a:r>
            <a:r>
              <a:rPr lang="en-US" altLang="zh-CN" sz="2000" dirty="0">
                <a:ea typeface="宋体" panose="02010600030101010101" pitchFamily="2" charset="-122"/>
              </a:rPr>
              <a:t>of X and Y.</a:t>
            </a:r>
          </a:p>
        </p:txBody>
      </p:sp>
      <p:sp>
        <p:nvSpPr>
          <p:cNvPr id="13" name="Text Box 46">
            <a:extLst>
              <a:ext uri="{FF2B5EF4-FFF2-40B4-BE49-F238E27FC236}">
                <a16:creationId xmlns:a16="http://schemas.microsoft.com/office/drawing/2014/main" id="{92B0DC8C-1242-4721-AEB3-5F5579CCAF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87662" y="3107103"/>
            <a:ext cx="2874962" cy="3046988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u="sng" dirty="0" err="1">
                <a:ea typeface="宋体" panose="02010600030101010101" pitchFamily="2" charset="-122"/>
              </a:rPr>
              <a:t>Dyn</a:t>
            </a:r>
            <a:r>
              <a:rPr lang="en-US" altLang="zh-CN" sz="1400" u="sng" dirty="0">
                <a:ea typeface="宋体" panose="02010600030101010101" pitchFamily="2" charset="-122"/>
              </a:rPr>
              <a:t>-LCS(X[1..n], Y[1..m])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00B050"/>
                </a:solidFill>
                <a:ea typeface="宋体" panose="02010600030101010101" pitchFamily="2" charset="-122"/>
              </a:rPr>
              <a:t>\\ array C[0..n,0..m] records the length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00B050"/>
                </a:solidFill>
                <a:ea typeface="宋体" panose="02010600030101010101" pitchFamily="2" charset="-122"/>
              </a:rPr>
              <a:t>\\ of LCS(X[1..i],Y[1..j]) for all </a:t>
            </a:r>
            <a:r>
              <a:rPr lang="en-US" altLang="zh-CN" sz="1200" dirty="0" err="1">
                <a:solidFill>
                  <a:srgbClr val="00B050"/>
                </a:solidFill>
                <a:ea typeface="宋体" panose="02010600030101010101" pitchFamily="2" charset="-122"/>
              </a:rPr>
              <a:t>i</a:t>
            </a:r>
            <a:r>
              <a:rPr lang="en-US" altLang="zh-CN" sz="1200" dirty="0">
                <a:solidFill>
                  <a:srgbClr val="00B050"/>
                </a:solidFill>
                <a:ea typeface="宋体" panose="02010600030101010101" pitchFamily="2" charset="-122"/>
              </a:rPr>
              <a:t>, j.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1. for (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=0; 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&lt;=n; 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++)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C[i,0] = 0;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2. for (j=0; j&lt;=m; </a:t>
            </a:r>
            <a:r>
              <a:rPr lang="en-US" altLang="zh-CN" sz="1400" dirty="0" err="1">
                <a:ea typeface="宋体" panose="02010600030101010101" pitchFamily="2" charset="-122"/>
              </a:rPr>
              <a:t>j++</a:t>
            </a:r>
            <a:r>
              <a:rPr lang="en-US" altLang="zh-CN" sz="1400" dirty="0">
                <a:ea typeface="宋体" panose="02010600030101010101" pitchFamily="2" charset="-122"/>
              </a:rPr>
              <a:t>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C[0,j] = 0;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3. for (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=1; 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&lt;=n; 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++)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for (j=1; j&lt;=m; </a:t>
            </a:r>
            <a:r>
              <a:rPr lang="en-US" altLang="zh-CN" sz="1400" dirty="0" err="1">
                <a:ea typeface="宋体" panose="02010600030101010101" pitchFamily="2" charset="-122"/>
              </a:rPr>
              <a:t>j++</a:t>
            </a:r>
            <a:r>
              <a:rPr lang="en-US" altLang="zh-CN" sz="1400" dirty="0">
                <a:ea typeface="宋体" panose="02010600030101010101" pitchFamily="2" charset="-122"/>
              </a:rPr>
              <a:t>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 if (X[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]==Y[j])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   C[</a:t>
            </a:r>
            <a:r>
              <a:rPr lang="en-US" altLang="zh-CN" sz="1400" dirty="0" err="1">
                <a:ea typeface="宋体" panose="02010600030101010101" pitchFamily="2" charset="-122"/>
              </a:rPr>
              <a:t>i,j</a:t>
            </a:r>
            <a:r>
              <a:rPr lang="en-US" altLang="zh-CN" sz="1400" dirty="0">
                <a:ea typeface="宋体" panose="02010600030101010101" pitchFamily="2" charset="-122"/>
              </a:rPr>
              <a:t>] = C[i-1,j-1]+1;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 else if (C[i-1,j] &gt; C[i,j-1])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             C[</a:t>
            </a:r>
            <a:r>
              <a:rPr lang="en-US" altLang="zh-CN" sz="1400" dirty="0" err="1">
                <a:ea typeface="宋体" panose="02010600030101010101" pitchFamily="2" charset="-122"/>
              </a:rPr>
              <a:t>i,j</a:t>
            </a:r>
            <a:r>
              <a:rPr lang="en-US" altLang="zh-CN" sz="1400" dirty="0">
                <a:ea typeface="宋体" panose="02010600030101010101" pitchFamily="2" charset="-122"/>
              </a:rPr>
              <a:t>] = C[i-1,j];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       else C[</a:t>
            </a:r>
            <a:r>
              <a:rPr lang="en-US" altLang="zh-CN" sz="1400" dirty="0" err="1">
                <a:ea typeface="宋体" panose="02010600030101010101" pitchFamily="2" charset="-122"/>
              </a:rPr>
              <a:t>i,j</a:t>
            </a:r>
            <a:r>
              <a:rPr lang="en-US" altLang="zh-CN" sz="1400" dirty="0">
                <a:ea typeface="宋体" panose="02010600030101010101" pitchFamily="2" charset="-122"/>
              </a:rPr>
              <a:t>] = C[i,j-1].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9A9B8C00-F185-4DF7-9DA6-6BCA9B4BCEA0}"/>
              </a:ext>
            </a:extLst>
          </p:cNvPr>
          <p:cNvGrpSpPr/>
          <p:nvPr/>
        </p:nvGrpSpPr>
        <p:grpSpPr>
          <a:xfrm>
            <a:off x="341904" y="2494631"/>
            <a:ext cx="3666632" cy="2707035"/>
            <a:chOff x="341904" y="3303563"/>
            <a:chExt cx="3666632" cy="2707035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05386EA4-8D8C-43A0-A334-994305819A29}"/>
                </a:ext>
              </a:extLst>
            </p:cNvPr>
            <p:cNvSpPr/>
            <p:nvPr/>
          </p:nvSpPr>
          <p:spPr>
            <a:xfrm>
              <a:off x="722489" y="3809026"/>
              <a:ext cx="155212" cy="218144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7A5F2E1-A505-4FA9-99A4-75F2EEE3EBDE}"/>
                </a:ext>
              </a:extLst>
            </p:cNvPr>
            <p:cNvSpPr/>
            <p:nvPr/>
          </p:nvSpPr>
          <p:spPr>
            <a:xfrm>
              <a:off x="717616" y="3817698"/>
              <a:ext cx="3214008" cy="2181449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Text Box 46">
              <a:extLst>
                <a:ext uri="{FF2B5EF4-FFF2-40B4-BE49-F238E27FC236}">
                  <a16:creationId xmlns:a16="http://schemas.microsoft.com/office/drawing/2014/main" id="{400B89EB-DF84-471A-812A-EB809375BE3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85435" y="3303563"/>
              <a:ext cx="1877840" cy="307777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1400" dirty="0">
                  <a:ea typeface="宋体" panose="02010600030101010101" pitchFamily="2" charset="-122"/>
                </a:rPr>
                <a:t>Matrix C[0..n,0..m]</a:t>
              </a:r>
            </a:p>
          </p:txBody>
        </p:sp>
        <p:sp>
          <p:nvSpPr>
            <p:cNvPr id="16" name="Text Box 46">
              <a:extLst>
                <a:ext uri="{FF2B5EF4-FFF2-40B4-BE49-F238E27FC236}">
                  <a16:creationId xmlns:a16="http://schemas.microsoft.com/office/drawing/2014/main" id="{223CBB3C-DA35-45E1-8E33-BD33D5A7647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58118" y="3571477"/>
              <a:ext cx="3250418" cy="246221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1000" dirty="0">
                  <a:ea typeface="宋体" panose="02010600030101010101" pitchFamily="2" charset="-122"/>
                </a:rPr>
                <a:t>0  1  2      ∙∙∙∙∙∙        j-1       j        j+1     ∙∙∙∙∙∙        m                              </a:t>
              </a:r>
            </a:p>
          </p:txBody>
        </p:sp>
        <p:sp>
          <p:nvSpPr>
            <p:cNvPr id="17" name="Text Box 46">
              <a:extLst>
                <a:ext uri="{FF2B5EF4-FFF2-40B4-BE49-F238E27FC236}">
                  <a16:creationId xmlns:a16="http://schemas.microsoft.com/office/drawing/2014/main" id="{063F81B4-6F42-4E26-B84C-D58836A9782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6831" y="4438446"/>
              <a:ext cx="257838" cy="1169551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1000" dirty="0">
                  <a:ea typeface="宋体" panose="02010600030101010101" pitchFamily="2" charset="-122"/>
                </a:rPr>
                <a:t>⁝	             </a:t>
              </a:r>
              <a:r>
                <a:rPr lang="en-US" altLang="zh-CN" sz="1000" dirty="0" err="1">
                  <a:ea typeface="宋体" panose="02010600030101010101" pitchFamily="2" charset="-122"/>
                </a:rPr>
                <a:t>i</a:t>
              </a:r>
              <a:r>
                <a:rPr lang="en-US" altLang="zh-CN" sz="1000" dirty="0">
                  <a:ea typeface="宋体" panose="02010600030101010101" pitchFamily="2" charset="-122"/>
                </a:rPr>
                <a:t>     		⁝ </a:t>
              </a:r>
            </a:p>
          </p:txBody>
        </p:sp>
        <p:sp>
          <p:nvSpPr>
            <p:cNvPr id="18" name="Text Box 46">
              <a:extLst>
                <a:ext uri="{FF2B5EF4-FFF2-40B4-BE49-F238E27FC236}">
                  <a16:creationId xmlns:a16="http://schemas.microsoft.com/office/drawing/2014/main" id="{9239AFA4-237F-45A3-82EF-4DC3E21A3E9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1904" y="5083588"/>
              <a:ext cx="407740" cy="246221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1000" dirty="0">
                  <a:ea typeface="宋体" panose="02010600030101010101" pitchFamily="2" charset="-122"/>
                </a:rPr>
                <a:t>i+1</a:t>
              </a:r>
            </a:p>
          </p:txBody>
        </p:sp>
        <p:sp>
          <p:nvSpPr>
            <p:cNvPr id="19" name="Text Box 46">
              <a:extLst>
                <a:ext uri="{FF2B5EF4-FFF2-40B4-BE49-F238E27FC236}">
                  <a16:creationId xmlns:a16="http://schemas.microsoft.com/office/drawing/2014/main" id="{5AE6D7C5-8AB8-400B-ADE1-0C78D111071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2203" y="4680987"/>
              <a:ext cx="407740" cy="246221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1000" dirty="0">
                  <a:ea typeface="宋体" panose="02010600030101010101" pitchFamily="2" charset="-122"/>
                </a:rPr>
                <a:t>i-1</a:t>
              </a: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D568A6C-530D-48C9-9B81-1C7A41A61D1F}"/>
                </a:ext>
              </a:extLst>
            </p:cNvPr>
            <p:cNvSpPr/>
            <p:nvPr/>
          </p:nvSpPr>
          <p:spPr>
            <a:xfrm>
              <a:off x="717616" y="3817697"/>
              <a:ext cx="1572657" cy="133026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E46639F-D5F6-45B8-B896-0A25B9698287}"/>
                </a:ext>
              </a:extLst>
            </p:cNvPr>
            <p:cNvSpPr/>
            <p:nvPr/>
          </p:nvSpPr>
          <p:spPr>
            <a:xfrm>
              <a:off x="717086" y="3817698"/>
              <a:ext cx="3214538" cy="109686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Text Box 46">
              <a:extLst>
                <a:ext uri="{FF2B5EF4-FFF2-40B4-BE49-F238E27FC236}">
                  <a16:creationId xmlns:a16="http://schemas.microsoft.com/office/drawing/2014/main" id="{E035AC50-7737-4398-8ED5-CB3E47E364E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90273" y="4914567"/>
              <a:ext cx="464218" cy="246221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1000" dirty="0">
                  <a:ea typeface="宋体" panose="02010600030101010101" pitchFamily="2" charset="-122"/>
                </a:rPr>
                <a:t>C[</a:t>
              </a:r>
              <a:r>
                <a:rPr lang="en-US" altLang="zh-CN" sz="1000" dirty="0" err="1">
                  <a:ea typeface="宋体" panose="02010600030101010101" pitchFamily="2" charset="-122"/>
                </a:rPr>
                <a:t>i,j</a:t>
              </a:r>
              <a:r>
                <a:rPr lang="en-US" altLang="zh-CN" sz="1000" dirty="0">
                  <a:ea typeface="宋体" panose="02010600030101010101" pitchFamily="2" charset="-122"/>
                </a:rPr>
                <a:t>]</a:t>
              </a:r>
            </a:p>
          </p:txBody>
        </p:sp>
        <p:sp>
          <p:nvSpPr>
            <p:cNvPr id="21" name="Text Box 46">
              <a:extLst>
                <a:ext uri="{FF2B5EF4-FFF2-40B4-BE49-F238E27FC236}">
                  <a16:creationId xmlns:a16="http://schemas.microsoft.com/office/drawing/2014/main" id="{2E68BDCE-281C-4BC5-9DE1-B94321AE3B1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14129" y="4901746"/>
              <a:ext cx="538470" cy="246221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1000" dirty="0">
                  <a:ea typeface="宋体" panose="02010600030101010101" pitchFamily="2" charset="-122"/>
                </a:rPr>
                <a:t>C[i,j-1]</a:t>
              </a:r>
            </a:p>
          </p:txBody>
        </p:sp>
        <p:sp>
          <p:nvSpPr>
            <p:cNvPr id="22" name="Text Box 46">
              <a:extLst>
                <a:ext uri="{FF2B5EF4-FFF2-40B4-BE49-F238E27FC236}">
                  <a16:creationId xmlns:a16="http://schemas.microsoft.com/office/drawing/2014/main" id="{9FEA0319-2719-4141-A268-88C1EE766AA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38997" y="4677769"/>
              <a:ext cx="571496" cy="246221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1000" dirty="0">
                  <a:ea typeface="宋体" panose="02010600030101010101" pitchFamily="2" charset="-122"/>
                </a:rPr>
                <a:t>C[i-1,j]</a:t>
              </a:r>
            </a:p>
          </p:txBody>
        </p:sp>
        <p:sp>
          <p:nvSpPr>
            <p:cNvPr id="23" name="Text Box 46">
              <a:extLst>
                <a:ext uri="{FF2B5EF4-FFF2-40B4-BE49-F238E27FC236}">
                  <a16:creationId xmlns:a16="http://schemas.microsoft.com/office/drawing/2014/main" id="{B5FAF8CD-0CC5-40EF-9337-E0F840B2102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59871" y="4677768"/>
              <a:ext cx="650345" cy="246221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1000" dirty="0">
                  <a:ea typeface="宋体" panose="02010600030101010101" pitchFamily="2" charset="-122"/>
                </a:rPr>
                <a:t>C[i-1,j-1]</a:t>
              </a:r>
            </a:p>
          </p:txBody>
        </p:sp>
        <p:sp>
          <p:nvSpPr>
            <p:cNvPr id="24" name="Text Box 46">
              <a:extLst>
                <a:ext uri="{FF2B5EF4-FFF2-40B4-BE49-F238E27FC236}">
                  <a16:creationId xmlns:a16="http://schemas.microsoft.com/office/drawing/2014/main" id="{2DA8C1A2-F409-4F9C-9800-899E1D45AD0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81206" y="3794369"/>
              <a:ext cx="3250418" cy="246221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1000" dirty="0">
                  <a:ea typeface="宋体" panose="02010600030101010101" pitchFamily="2" charset="-122"/>
                </a:rPr>
                <a:t>0  0  0      ∙∙∙∙∙∙           0       0          0     ∙∙∙∙∙∙          0                              </a:t>
              </a:r>
            </a:p>
          </p:txBody>
        </p:sp>
        <p:sp>
          <p:nvSpPr>
            <p:cNvPr id="25" name="Text Box 46">
              <a:extLst>
                <a:ext uri="{FF2B5EF4-FFF2-40B4-BE49-F238E27FC236}">
                  <a16:creationId xmlns:a16="http://schemas.microsoft.com/office/drawing/2014/main" id="{38DD1FC4-25BA-4F3B-8AE0-6933EDC68C1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13943" y="4442770"/>
              <a:ext cx="257838" cy="1169551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1000" dirty="0">
                  <a:ea typeface="宋体" panose="02010600030101010101" pitchFamily="2" charset="-122"/>
                </a:rPr>
                <a:t>⁝	 				⁝ </a:t>
              </a:r>
            </a:p>
          </p:txBody>
        </p:sp>
        <p:sp>
          <p:nvSpPr>
            <p:cNvPr id="26" name="Text Box 46">
              <a:extLst>
                <a:ext uri="{FF2B5EF4-FFF2-40B4-BE49-F238E27FC236}">
                  <a16:creationId xmlns:a16="http://schemas.microsoft.com/office/drawing/2014/main" id="{33BD0314-A525-41CE-BC0E-1EC87BE5111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1068" y="3791934"/>
              <a:ext cx="257838" cy="553998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1000" dirty="0">
                  <a:ea typeface="宋体" panose="02010600030101010101" pitchFamily="2" charset="-122"/>
                </a:rPr>
                <a:t>0  12             </a:t>
              </a:r>
            </a:p>
          </p:txBody>
        </p:sp>
        <p:sp>
          <p:nvSpPr>
            <p:cNvPr id="27" name="Text Box 46">
              <a:extLst>
                <a:ext uri="{FF2B5EF4-FFF2-40B4-BE49-F238E27FC236}">
                  <a16:creationId xmlns:a16="http://schemas.microsoft.com/office/drawing/2014/main" id="{6447A941-CE9C-4F9B-9AAC-54419975AB1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6831" y="5752926"/>
              <a:ext cx="257838" cy="246221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1000" dirty="0">
                  <a:ea typeface="宋体" panose="02010600030101010101" pitchFamily="2" charset="-122"/>
                </a:rPr>
                <a:t>n</a:t>
              </a:r>
            </a:p>
          </p:txBody>
        </p:sp>
        <p:sp>
          <p:nvSpPr>
            <p:cNvPr id="28" name="Text Box 46">
              <a:extLst>
                <a:ext uri="{FF2B5EF4-FFF2-40B4-BE49-F238E27FC236}">
                  <a16:creationId xmlns:a16="http://schemas.microsoft.com/office/drawing/2014/main" id="{5281D47F-496E-4EA3-9740-2BDF019D3AC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75737" y="5764377"/>
              <a:ext cx="257838" cy="246221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1000" dirty="0">
                  <a:ea typeface="宋体" panose="02010600030101010101" pitchFamily="2" charset="-122"/>
                </a:rPr>
                <a:t>0</a:t>
              </a:r>
            </a:p>
          </p:txBody>
        </p:sp>
        <p:sp>
          <p:nvSpPr>
            <p:cNvPr id="32" name="Text Box 46">
              <a:extLst>
                <a:ext uri="{FF2B5EF4-FFF2-40B4-BE49-F238E27FC236}">
                  <a16:creationId xmlns:a16="http://schemas.microsoft.com/office/drawing/2014/main" id="{0AB601EE-C2CA-4C24-88C7-94F50A6AA24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9710" y="4109296"/>
              <a:ext cx="257838" cy="246221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1000" dirty="0">
                  <a:ea typeface="宋体" panose="02010600030101010101" pitchFamily="2" charset="-122"/>
                </a:rPr>
                <a:t>0</a:t>
              </a:r>
            </a:p>
          </p:txBody>
        </p:sp>
        <p:sp>
          <p:nvSpPr>
            <p:cNvPr id="33" name="Text Box 46">
              <a:extLst>
                <a:ext uri="{FF2B5EF4-FFF2-40B4-BE49-F238E27FC236}">
                  <a16:creationId xmlns:a16="http://schemas.microsoft.com/office/drawing/2014/main" id="{CA0909C1-01E3-4B29-AA5B-2C5E9ADCD20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75737" y="3944773"/>
              <a:ext cx="257838" cy="246221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1000" dirty="0">
                  <a:ea typeface="宋体" panose="02010600030101010101" pitchFamily="2" charset="-122"/>
                </a:rPr>
                <a:t>0</a:t>
              </a:r>
            </a:p>
          </p:txBody>
        </p:sp>
        <p:sp>
          <p:nvSpPr>
            <p:cNvPr id="34" name="Text Box 46">
              <a:extLst>
                <a:ext uri="{FF2B5EF4-FFF2-40B4-BE49-F238E27FC236}">
                  <a16:creationId xmlns:a16="http://schemas.microsoft.com/office/drawing/2014/main" id="{399DC4A4-69EE-45FD-8E5B-4FF477D0110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4669" y="5098329"/>
              <a:ext cx="257838" cy="246221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1000" dirty="0">
                  <a:ea typeface="宋体" panose="02010600030101010101" pitchFamily="2" charset="-122"/>
                </a:rPr>
                <a:t>0</a:t>
              </a:r>
            </a:p>
          </p:txBody>
        </p:sp>
        <p:sp>
          <p:nvSpPr>
            <p:cNvPr id="35" name="Text Box 46">
              <a:extLst>
                <a:ext uri="{FF2B5EF4-FFF2-40B4-BE49-F238E27FC236}">
                  <a16:creationId xmlns:a16="http://schemas.microsoft.com/office/drawing/2014/main" id="{25E2345A-8D51-4BE6-B949-CE70EE8CC81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1902" y="4889567"/>
              <a:ext cx="257838" cy="246221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1000" dirty="0">
                  <a:ea typeface="宋体" panose="02010600030101010101" pitchFamily="2" charset="-122"/>
                </a:rPr>
                <a:t>0</a:t>
              </a:r>
            </a:p>
          </p:txBody>
        </p:sp>
        <p:sp>
          <p:nvSpPr>
            <p:cNvPr id="36" name="Text Box 46">
              <a:extLst>
                <a:ext uri="{FF2B5EF4-FFF2-40B4-BE49-F238E27FC236}">
                  <a16:creationId xmlns:a16="http://schemas.microsoft.com/office/drawing/2014/main" id="{57D9C8F5-0753-4636-8C18-3E2F4D25AEC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8126" y="4691675"/>
              <a:ext cx="257838" cy="246221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1000" dirty="0">
                  <a:ea typeface="宋体" panose="02010600030101010101" pitchFamily="2" charset="-122"/>
                </a:rPr>
                <a:t>0</a:t>
              </a:r>
            </a:p>
          </p:txBody>
        </p:sp>
      </p:grpSp>
      <p:sp>
        <p:nvSpPr>
          <p:cNvPr id="37" name="Text Box 46">
            <a:extLst>
              <a:ext uri="{FF2B5EF4-FFF2-40B4-BE49-F238E27FC236}">
                <a16:creationId xmlns:a16="http://schemas.microsoft.com/office/drawing/2014/main" id="{670BA533-363B-44F2-B890-DEF086682E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2043" y="6208419"/>
            <a:ext cx="1538386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Time = O(nm)</a:t>
            </a: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4863EE89-7791-4CA7-B9F7-B2701E8CAFAB}"/>
              </a:ext>
            </a:extLst>
          </p:cNvPr>
          <p:cNvGrpSpPr/>
          <p:nvPr/>
        </p:nvGrpSpPr>
        <p:grpSpPr>
          <a:xfrm>
            <a:off x="997001" y="1762878"/>
            <a:ext cx="7095866" cy="769441"/>
            <a:chOff x="907535" y="1755086"/>
            <a:chExt cx="6941187" cy="769441"/>
          </a:xfrm>
        </p:grpSpPr>
        <p:sp>
          <p:nvSpPr>
            <p:cNvPr id="39" name="Text Box 46">
              <a:extLst>
                <a:ext uri="{FF2B5EF4-FFF2-40B4-BE49-F238E27FC236}">
                  <a16:creationId xmlns:a16="http://schemas.microsoft.com/office/drawing/2014/main" id="{097D91F0-F9A1-4182-BB97-DC980C566DD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16391" y="1755086"/>
              <a:ext cx="4974848" cy="769441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1200" dirty="0">
                  <a:solidFill>
                    <a:srgbClr val="FFC000"/>
                  </a:solidFill>
                  <a:ea typeface="宋体" panose="02010600030101010101" pitchFamily="2" charset="-122"/>
                </a:rPr>
                <a:t>LCS(X[1..n-1], Y[1..m-1])</a:t>
              </a:r>
              <a:r>
                <a:rPr lang="en-US" altLang="zh-CN" sz="1200" dirty="0">
                  <a:ea typeface="宋体" panose="02010600030101010101" pitchFamily="2" charset="-122"/>
                </a:rPr>
                <a:t>◦X[n], if </a:t>
              </a:r>
              <a:r>
                <a:rPr lang="en-US" altLang="zh-CN" sz="1200" dirty="0">
                  <a:solidFill>
                    <a:srgbClr val="FF0000"/>
                  </a:solidFill>
                  <a:ea typeface="宋体" panose="02010600030101010101" pitchFamily="2" charset="-122"/>
                </a:rPr>
                <a:t>X[n] = Y[m];</a:t>
              </a:r>
              <a:endParaRPr lang="en-US" altLang="zh-CN" sz="1200" dirty="0">
                <a:ea typeface="宋体" panose="02010600030101010101" pitchFamily="2" charset="-122"/>
              </a:endParaRPr>
            </a:p>
            <a:p>
              <a:pPr eaLnBrk="1" hangingPunct="1">
                <a:spcBef>
                  <a:spcPct val="0"/>
                </a:spcBef>
                <a:buNone/>
              </a:pPr>
              <a:endParaRPr lang="en-US" altLang="zh-CN" sz="800" dirty="0">
                <a:ea typeface="宋体" panose="02010600030101010101" pitchFamily="2" charset="-122"/>
              </a:endParaRPr>
            </a:p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1200" dirty="0">
                  <a:ea typeface="宋体" panose="02010600030101010101" pitchFamily="2" charset="-122"/>
                </a:rPr>
                <a:t>Longer(</a:t>
              </a:r>
              <a:r>
                <a:rPr lang="en-US" altLang="zh-CN" sz="1200" dirty="0">
                  <a:solidFill>
                    <a:srgbClr val="FFC000"/>
                  </a:solidFill>
                  <a:ea typeface="宋体" panose="02010600030101010101" pitchFamily="2" charset="-122"/>
                </a:rPr>
                <a:t>LCS(X[1..n-1], Y[1..m]), </a:t>
              </a:r>
              <a:r>
                <a:rPr lang="en-US" altLang="zh-CN" sz="1200" dirty="0">
                  <a:solidFill>
                    <a:srgbClr val="00B0F0"/>
                  </a:solidFill>
                  <a:ea typeface="宋体" panose="02010600030101010101" pitchFamily="2" charset="-122"/>
                </a:rPr>
                <a:t>LCS(X[1..n], Y[1..m-1])</a:t>
              </a:r>
              <a:r>
                <a:rPr lang="en-US" altLang="zh-CN" sz="1200" dirty="0">
                  <a:ea typeface="宋体" panose="02010600030101010101" pitchFamily="2" charset="-122"/>
                </a:rPr>
                <a:t>) if</a:t>
              </a:r>
              <a:r>
                <a:rPr lang="en-US" altLang="zh-CN" sz="1200" dirty="0">
                  <a:solidFill>
                    <a:srgbClr val="00B0F0"/>
                  </a:solidFill>
                  <a:ea typeface="宋体" panose="02010600030101010101" pitchFamily="2" charset="-122"/>
                </a:rPr>
                <a:t> </a:t>
              </a:r>
              <a:r>
                <a:rPr lang="en-US" altLang="zh-CN" sz="1200" dirty="0">
                  <a:solidFill>
                    <a:srgbClr val="FF0000"/>
                  </a:solidFill>
                  <a:ea typeface="宋体" panose="02010600030101010101" pitchFamily="2" charset="-122"/>
                </a:rPr>
                <a:t>X[n] </a:t>
              </a:r>
              <a:r>
                <a:rPr lang="en-US" altLang="zh-CN" sz="1200" dirty="0">
                  <a:solidFill>
                    <a:srgbClr val="FF0000"/>
                  </a:solidFill>
                  <a:ea typeface="Tahoma" panose="020B0604030504040204" pitchFamily="34" charset="0"/>
                  <a:cs typeface="Tahoma" panose="020B0604030504040204" pitchFamily="34" charset="0"/>
                </a:rPr>
                <a:t>≠</a:t>
              </a:r>
              <a:r>
                <a:rPr lang="en-US" altLang="zh-CN" sz="1200" dirty="0">
                  <a:solidFill>
                    <a:srgbClr val="FF0000"/>
                  </a:solidFill>
                  <a:ea typeface="宋体" panose="02010600030101010101" pitchFamily="2" charset="-122"/>
                </a:rPr>
                <a:t> Y[m].</a:t>
              </a:r>
              <a:endParaRPr lang="en-US" altLang="zh-CN" sz="1200" dirty="0">
                <a:solidFill>
                  <a:srgbClr val="00B0F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40" name="Text Box 46">
              <a:extLst>
                <a:ext uri="{FF2B5EF4-FFF2-40B4-BE49-F238E27FC236}">
                  <a16:creationId xmlns:a16="http://schemas.microsoft.com/office/drawing/2014/main" id="{74D71173-D543-48AE-B178-7FD2D2CCE5C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07535" y="1885671"/>
              <a:ext cx="1862289" cy="276999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1200" dirty="0">
                  <a:solidFill>
                    <a:srgbClr val="00B050"/>
                  </a:solidFill>
                  <a:ea typeface="宋体" panose="02010600030101010101" pitchFamily="2" charset="-122"/>
                </a:rPr>
                <a:t>LCS(X[1..n], Y[1..m]) =</a:t>
              </a:r>
              <a:endParaRPr lang="en-US" altLang="zh-CN" sz="1200" dirty="0">
                <a:solidFill>
                  <a:srgbClr val="92D05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42" name="Left Brace 41">
              <a:extLst>
                <a:ext uri="{FF2B5EF4-FFF2-40B4-BE49-F238E27FC236}">
                  <a16:creationId xmlns:a16="http://schemas.microsoft.com/office/drawing/2014/main" id="{C21EE00D-B48C-4C0D-B6B9-C99D15A3E5E3}"/>
                </a:ext>
              </a:extLst>
            </p:cNvPr>
            <p:cNvSpPr/>
            <p:nvPr/>
          </p:nvSpPr>
          <p:spPr>
            <a:xfrm>
              <a:off x="2654889" y="1884510"/>
              <a:ext cx="212778" cy="307778"/>
            </a:xfrm>
            <a:prstGeom prst="leftBrac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109BAF7C-5021-4A47-B40F-43F79F1E1957}"/>
                </a:ext>
              </a:extLst>
            </p:cNvPr>
            <p:cNvSpPr/>
            <p:nvPr/>
          </p:nvSpPr>
          <p:spPr>
            <a:xfrm>
              <a:off x="907535" y="1755087"/>
              <a:ext cx="6941187" cy="611260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ext Box 46">
            <a:extLst>
              <a:ext uri="{FF2B5EF4-FFF2-40B4-BE49-F238E27FC236}">
                <a16:creationId xmlns:a16="http://schemas.microsoft.com/office/drawing/2014/main" id="{CE030511-3C99-B8A9-DC6B-E5D4E59590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08536" y="2409564"/>
            <a:ext cx="4494000" cy="646331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Instead, we may execute each subroutine only once and save the result. When we need the result later, we can use it directly, instead of re-running the subroutine. </a:t>
            </a:r>
          </a:p>
        </p:txBody>
      </p:sp>
    </p:spTree>
    <p:extLst>
      <p:ext uri="{BB962C8B-B14F-4D97-AF65-F5344CB8AC3E}">
        <p14:creationId xmlns:p14="http://schemas.microsoft.com/office/powerpoint/2010/main" val="7073013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Dynamic Programming</a:t>
            </a:r>
          </a:p>
        </p:txBody>
      </p:sp>
      <p:sp>
        <p:nvSpPr>
          <p:cNvPr id="8" name="Text Box 46">
            <a:extLst>
              <a:ext uri="{FF2B5EF4-FFF2-40B4-BE49-F238E27FC236}">
                <a16:creationId xmlns:a16="http://schemas.microsoft.com/office/drawing/2014/main" id="{46F90D4E-82ED-4A39-ACBA-1F5D2A329B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4528" y="989153"/>
            <a:ext cx="7399802" cy="707886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u="sng" dirty="0">
                <a:solidFill>
                  <a:srgbClr val="FF0000"/>
                </a:solidFill>
                <a:ea typeface="宋体" panose="02010600030101010101" pitchFamily="2" charset="-122"/>
              </a:rPr>
              <a:t>Problem LCS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.</a:t>
            </a:r>
            <a:r>
              <a:rPr lang="en-US" altLang="zh-CN" sz="2000" dirty="0">
                <a:ea typeface="宋体" panose="02010600030101010101" pitchFamily="2" charset="-122"/>
              </a:rPr>
              <a:t> Given two sequences X[1..n] and Y[1..m], find the longest common subsequence 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LCS(X[1..n], Y[1..m]) </a:t>
            </a:r>
            <a:r>
              <a:rPr lang="en-US" altLang="zh-CN" sz="2000" dirty="0">
                <a:ea typeface="宋体" panose="02010600030101010101" pitchFamily="2" charset="-122"/>
              </a:rPr>
              <a:t>of X and Y.</a:t>
            </a:r>
          </a:p>
        </p:txBody>
      </p:sp>
      <p:sp>
        <p:nvSpPr>
          <p:cNvPr id="13" name="Text Box 46">
            <a:extLst>
              <a:ext uri="{FF2B5EF4-FFF2-40B4-BE49-F238E27FC236}">
                <a16:creationId xmlns:a16="http://schemas.microsoft.com/office/drawing/2014/main" id="{92B0DC8C-1242-4721-AEB3-5F5579CCAF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87662" y="3107103"/>
            <a:ext cx="2874962" cy="3046988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u="sng" dirty="0" err="1">
                <a:ea typeface="宋体" panose="02010600030101010101" pitchFamily="2" charset="-122"/>
              </a:rPr>
              <a:t>Dyn</a:t>
            </a:r>
            <a:r>
              <a:rPr lang="en-US" altLang="zh-CN" sz="1400" u="sng" dirty="0">
                <a:ea typeface="宋体" panose="02010600030101010101" pitchFamily="2" charset="-122"/>
              </a:rPr>
              <a:t>-LCS(X[1..n], Y[1..m])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00B050"/>
                </a:solidFill>
                <a:ea typeface="宋体" panose="02010600030101010101" pitchFamily="2" charset="-122"/>
              </a:rPr>
              <a:t>\\ array C[0..n,0..m] records the length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00B050"/>
                </a:solidFill>
                <a:ea typeface="宋体" panose="02010600030101010101" pitchFamily="2" charset="-122"/>
              </a:rPr>
              <a:t>\\ of LCS(X[1..i],Y[1..j]) for all </a:t>
            </a:r>
            <a:r>
              <a:rPr lang="en-US" altLang="zh-CN" sz="1200" dirty="0" err="1">
                <a:solidFill>
                  <a:srgbClr val="00B050"/>
                </a:solidFill>
                <a:ea typeface="宋体" panose="02010600030101010101" pitchFamily="2" charset="-122"/>
              </a:rPr>
              <a:t>i</a:t>
            </a:r>
            <a:r>
              <a:rPr lang="en-US" altLang="zh-CN" sz="1200" dirty="0">
                <a:solidFill>
                  <a:srgbClr val="00B050"/>
                </a:solidFill>
                <a:ea typeface="宋体" panose="02010600030101010101" pitchFamily="2" charset="-122"/>
              </a:rPr>
              <a:t>, j.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1. for (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=0; 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&lt;=n; 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++)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C[i,0] = 0;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2. for (j=0; j&lt;=m; </a:t>
            </a:r>
            <a:r>
              <a:rPr lang="en-US" altLang="zh-CN" sz="1400" dirty="0" err="1">
                <a:ea typeface="宋体" panose="02010600030101010101" pitchFamily="2" charset="-122"/>
              </a:rPr>
              <a:t>j++</a:t>
            </a:r>
            <a:r>
              <a:rPr lang="en-US" altLang="zh-CN" sz="1400" dirty="0">
                <a:ea typeface="宋体" panose="02010600030101010101" pitchFamily="2" charset="-122"/>
              </a:rPr>
              <a:t>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C[0,j] = 0;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3. for (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=1; 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&lt;=n; 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++)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for (j=1; j&lt;=m; </a:t>
            </a:r>
            <a:r>
              <a:rPr lang="en-US" altLang="zh-CN" sz="1400" dirty="0" err="1">
                <a:ea typeface="宋体" panose="02010600030101010101" pitchFamily="2" charset="-122"/>
              </a:rPr>
              <a:t>j++</a:t>
            </a:r>
            <a:r>
              <a:rPr lang="en-US" altLang="zh-CN" sz="1400" dirty="0">
                <a:ea typeface="宋体" panose="02010600030101010101" pitchFamily="2" charset="-122"/>
              </a:rPr>
              <a:t>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 if (X[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]==Y[j])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   C[</a:t>
            </a:r>
            <a:r>
              <a:rPr lang="en-US" altLang="zh-CN" sz="1400" dirty="0" err="1">
                <a:ea typeface="宋体" panose="02010600030101010101" pitchFamily="2" charset="-122"/>
              </a:rPr>
              <a:t>i,j</a:t>
            </a:r>
            <a:r>
              <a:rPr lang="en-US" altLang="zh-CN" sz="1400" dirty="0">
                <a:ea typeface="宋体" panose="02010600030101010101" pitchFamily="2" charset="-122"/>
              </a:rPr>
              <a:t>] = C[i-1,j-1]+1;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 else if (C[i-1,j] &gt; C[i,j-1])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             C[</a:t>
            </a:r>
            <a:r>
              <a:rPr lang="en-US" altLang="zh-CN" sz="1400" dirty="0" err="1">
                <a:ea typeface="宋体" panose="02010600030101010101" pitchFamily="2" charset="-122"/>
              </a:rPr>
              <a:t>i,j</a:t>
            </a:r>
            <a:r>
              <a:rPr lang="en-US" altLang="zh-CN" sz="1400" dirty="0">
                <a:ea typeface="宋体" panose="02010600030101010101" pitchFamily="2" charset="-122"/>
              </a:rPr>
              <a:t>] = C[i-1,j];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       else C[</a:t>
            </a:r>
            <a:r>
              <a:rPr lang="en-US" altLang="zh-CN" sz="1400" dirty="0" err="1">
                <a:ea typeface="宋体" panose="02010600030101010101" pitchFamily="2" charset="-122"/>
              </a:rPr>
              <a:t>i,j</a:t>
            </a:r>
            <a:r>
              <a:rPr lang="en-US" altLang="zh-CN" sz="1400" dirty="0">
                <a:ea typeface="宋体" panose="02010600030101010101" pitchFamily="2" charset="-122"/>
              </a:rPr>
              <a:t>] = C[i,j-1].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9A9B8C00-F185-4DF7-9DA6-6BCA9B4BCEA0}"/>
              </a:ext>
            </a:extLst>
          </p:cNvPr>
          <p:cNvGrpSpPr/>
          <p:nvPr/>
        </p:nvGrpSpPr>
        <p:grpSpPr>
          <a:xfrm>
            <a:off x="341904" y="2494631"/>
            <a:ext cx="3666632" cy="2707035"/>
            <a:chOff x="341904" y="3303563"/>
            <a:chExt cx="3666632" cy="2707035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05386EA4-8D8C-43A0-A334-994305819A29}"/>
                </a:ext>
              </a:extLst>
            </p:cNvPr>
            <p:cNvSpPr/>
            <p:nvPr/>
          </p:nvSpPr>
          <p:spPr>
            <a:xfrm>
              <a:off x="722489" y="3809026"/>
              <a:ext cx="155212" cy="218144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7A5F2E1-A505-4FA9-99A4-75F2EEE3EBDE}"/>
                </a:ext>
              </a:extLst>
            </p:cNvPr>
            <p:cNvSpPr/>
            <p:nvPr/>
          </p:nvSpPr>
          <p:spPr>
            <a:xfrm>
              <a:off x="717616" y="3817698"/>
              <a:ext cx="3214008" cy="2181449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Text Box 46">
              <a:extLst>
                <a:ext uri="{FF2B5EF4-FFF2-40B4-BE49-F238E27FC236}">
                  <a16:creationId xmlns:a16="http://schemas.microsoft.com/office/drawing/2014/main" id="{400B89EB-DF84-471A-812A-EB809375BE3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85435" y="3303563"/>
              <a:ext cx="1877840" cy="307777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1400" dirty="0">
                  <a:ea typeface="宋体" panose="02010600030101010101" pitchFamily="2" charset="-122"/>
                </a:rPr>
                <a:t>Matrix C[0..n,0..m]</a:t>
              </a:r>
            </a:p>
          </p:txBody>
        </p:sp>
        <p:sp>
          <p:nvSpPr>
            <p:cNvPr id="16" name="Text Box 46">
              <a:extLst>
                <a:ext uri="{FF2B5EF4-FFF2-40B4-BE49-F238E27FC236}">
                  <a16:creationId xmlns:a16="http://schemas.microsoft.com/office/drawing/2014/main" id="{223CBB3C-DA35-45E1-8E33-BD33D5A7647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58118" y="3571477"/>
              <a:ext cx="3250418" cy="246221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1000" dirty="0">
                  <a:ea typeface="宋体" panose="02010600030101010101" pitchFamily="2" charset="-122"/>
                </a:rPr>
                <a:t>0  1  2      ∙∙∙∙∙∙        j-1       j        j+1     ∙∙∙∙∙∙        m                              </a:t>
              </a:r>
            </a:p>
          </p:txBody>
        </p:sp>
        <p:sp>
          <p:nvSpPr>
            <p:cNvPr id="17" name="Text Box 46">
              <a:extLst>
                <a:ext uri="{FF2B5EF4-FFF2-40B4-BE49-F238E27FC236}">
                  <a16:creationId xmlns:a16="http://schemas.microsoft.com/office/drawing/2014/main" id="{063F81B4-6F42-4E26-B84C-D58836A9782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6831" y="4438446"/>
              <a:ext cx="257838" cy="1169551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1000" dirty="0">
                  <a:ea typeface="宋体" panose="02010600030101010101" pitchFamily="2" charset="-122"/>
                </a:rPr>
                <a:t>⁝	             </a:t>
              </a:r>
              <a:r>
                <a:rPr lang="en-US" altLang="zh-CN" sz="1000" dirty="0" err="1">
                  <a:ea typeface="宋体" panose="02010600030101010101" pitchFamily="2" charset="-122"/>
                </a:rPr>
                <a:t>i</a:t>
              </a:r>
              <a:r>
                <a:rPr lang="en-US" altLang="zh-CN" sz="1000" dirty="0">
                  <a:ea typeface="宋体" panose="02010600030101010101" pitchFamily="2" charset="-122"/>
                </a:rPr>
                <a:t>     		⁝ </a:t>
              </a:r>
            </a:p>
          </p:txBody>
        </p:sp>
        <p:sp>
          <p:nvSpPr>
            <p:cNvPr id="18" name="Text Box 46">
              <a:extLst>
                <a:ext uri="{FF2B5EF4-FFF2-40B4-BE49-F238E27FC236}">
                  <a16:creationId xmlns:a16="http://schemas.microsoft.com/office/drawing/2014/main" id="{9239AFA4-237F-45A3-82EF-4DC3E21A3E9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1904" y="5083588"/>
              <a:ext cx="407740" cy="246221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1000" dirty="0">
                  <a:ea typeface="宋体" panose="02010600030101010101" pitchFamily="2" charset="-122"/>
                </a:rPr>
                <a:t>i+1</a:t>
              </a:r>
            </a:p>
          </p:txBody>
        </p:sp>
        <p:sp>
          <p:nvSpPr>
            <p:cNvPr id="19" name="Text Box 46">
              <a:extLst>
                <a:ext uri="{FF2B5EF4-FFF2-40B4-BE49-F238E27FC236}">
                  <a16:creationId xmlns:a16="http://schemas.microsoft.com/office/drawing/2014/main" id="{5AE6D7C5-8AB8-400B-ADE1-0C78D111071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2203" y="4680987"/>
              <a:ext cx="407740" cy="246221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1000" dirty="0">
                  <a:ea typeface="宋体" panose="02010600030101010101" pitchFamily="2" charset="-122"/>
                </a:rPr>
                <a:t>i-1</a:t>
              </a: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D568A6C-530D-48C9-9B81-1C7A41A61D1F}"/>
                </a:ext>
              </a:extLst>
            </p:cNvPr>
            <p:cNvSpPr/>
            <p:nvPr/>
          </p:nvSpPr>
          <p:spPr>
            <a:xfrm>
              <a:off x="717616" y="3817697"/>
              <a:ext cx="1572657" cy="133026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E46639F-D5F6-45B8-B896-0A25B9698287}"/>
                </a:ext>
              </a:extLst>
            </p:cNvPr>
            <p:cNvSpPr/>
            <p:nvPr/>
          </p:nvSpPr>
          <p:spPr>
            <a:xfrm>
              <a:off x="717086" y="3817698"/>
              <a:ext cx="3214538" cy="109686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Text Box 46">
              <a:extLst>
                <a:ext uri="{FF2B5EF4-FFF2-40B4-BE49-F238E27FC236}">
                  <a16:creationId xmlns:a16="http://schemas.microsoft.com/office/drawing/2014/main" id="{E035AC50-7737-4398-8ED5-CB3E47E364E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90273" y="4914567"/>
              <a:ext cx="464218" cy="246221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1000" dirty="0">
                  <a:ea typeface="宋体" panose="02010600030101010101" pitchFamily="2" charset="-122"/>
                </a:rPr>
                <a:t>C[</a:t>
              </a:r>
              <a:r>
                <a:rPr lang="en-US" altLang="zh-CN" sz="1000" dirty="0" err="1">
                  <a:ea typeface="宋体" panose="02010600030101010101" pitchFamily="2" charset="-122"/>
                </a:rPr>
                <a:t>i,j</a:t>
              </a:r>
              <a:r>
                <a:rPr lang="en-US" altLang="zh-CN" sz="1000" dirty="0">
                  <a:ea typeface="宋体" panose="02010600030101010101" pitchFamily="2" charset="-122"/>
                </a:rPr>
                <a:t>]</a:t>
              </a:r>
            </a:p>
          </p:txBody>
        </p:sp>
        <p:sp>
          <p:nvSpPr>
            <p:cNvPr id="21" name="Text Box 46">
              <a:extLst>
                <a:ext uri="{FF2B5EF4-FFF2-40B4-BE49-F238E27FC236}">
                  <a16:creationId xmlns:a16="http://schemas.microsoft.com/office/drawing/2014/main" id="{2E68BDCE-281C-4BC5-9DE1-B94321AE3B1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14129" y="4901746"/>
              <a:ext cx="538470" cy="246221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1000" dirty="0">
                  <a:ea typeface="宋体" panose="02010600030101010101" pitchFamily="2" charset="-122"/>
                </a:rPr>
                <a:t>C[i,j-1]</a:t>
              </a:r>
            </a:p>
          </p:txBody>
        </p:sp>
        <p:sp>
          <p:nvSpPr>
            <p:cNvPr id="22" name="Text Box 46">
              <a:extLst>
                <a:ext uri="{FF2B5EF4-FFF2-40B4-BE49-F238E27FC236}">
                  <a16:creationId xmlns:a16="http://schemas.microsoft.com/office/drawing/2014/main" id="{9FEA0319-2719-4141-A268-88C1EE766AA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38997" y="4677769"/>
              <a:ext cx="571496" cy="246221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1000" dirty="0">
                  <a:ea typeface="宋体" panose="02010600030101010101" pitchFamily="2" charset="-122"/>
                </a:rPr>
                <a:t>C[i-1,j]</a:t>
              </a:r>
            </a:p>
          </p:txBody>
        </p:sp>
        <p:sp>
          <p:nvSpPr>
            <p:cNvPr id="23" name="Text Box 46">
              <a:extLst>
                <a:ext uri="{FF2B5EF4-FFF2-40B4-BE49-F238E27FC236}">
                  <a16:creationId xmlns:a16="http://schemas.microsoft.com/office/drawing/2014/main" id="{B5FAF8CD-0CC5-40EF-9337-E0F840B2102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59871" y="4677768"/>
              <a:ext cx="650345" cy="246221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1000" dirty="0">
                  <a:ea typeface="宋体" panose="02010600030101010101" pitchFamily="2" charset="-122"/>
                </a:rPr>
                <a:t>C[i-1,j-1]</a:t>
              </a:r>
            </a:p>
          </p:txBody>
        </p:sp>
        <p:sp>
          <p:nvSpPr>
            <p:cNvPr id="24" name="Text Box 46">
              <a:extLst>
                <a:ext uri="{FF2B5EF4-FFF2-40B4-BE49-F238E27FC236}">
                  <a16:creationId xmlns:a16="http://schemas.microsoft.com/office/drawing/2014/main" id="{2DA8C1A2-F409-4F9C-9800-899E1D45AD0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81206" y="3794369"/>
              <a:ext cx="3250418" cy="246221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1000" dirty="0">
                  <a:ea typeface="宋体" panose="02010600030101010101" pitchFamily="2" charset="-122"/>
                </a:rPr>
                <a:t>0  0  0      ∙∙∙∙∙∙           0       0          0     ∙∙∙∙∙∙          0                              </a:t>
              </a:r>
            </a:p>
          </p:txBody>
        </p:sp>
        <p:sp>
          <p:nvSpPr>
            <p:cNvPr id="25" name="Text Box 46">
              <a:extLst>
                <a:ext uri="{FF2B5EF4-FFF2-40B4-BE49-F238E27FC236}">
                  <a16:creationId xmlns:a16="http://schemas.microsoft.com/office/drawing/2014/main" id="{38DD1FC4-25BA-4F3B-8AE0-6933EDC68C1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13943" y="4442770"/>
              <a:ext cx="257838" cy="1169551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1000" dirty="0">
                  <a:ea typeface="宋体" panose="02010600030101010101" pitchFamily="2" charset="-122"/>
                </a:rPr>
                <a:t>⁝	 				⁝ </a:t>
              </a:r>
            </a:p>
          </p:txBody>
        </p:sp>
        <p:sp>
          <p:nvSpPr>
            <p:cNvPr id="26" name="Text Box 46">
              <a:extLst>
                <a:ext uri="{FF2B5EF4-FFF2-40B4-BE49-F238E27FC236}">
                  <a16:creationId xmlns:a16="http://schemas.microsoft.com/office/drawing/2014/main" id="{33BD0314-A525-41CE-BC0E-1EC87BE5111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1068" y="3791934"/>
              <a:ext cx="257838" cy="553998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1000" dirty="0">
                  <a:ea typeface="宋体" panose="02010600030101010101" pitchFamily="2" charset="-122"/>
                </a:rPr>
                <a:t>0  12             </a:t>
              </a:r>
            </a:p>
          </p:txBody>
        </p:sp>
        <p:sp>
          <p:nvSpPr>
            <p:cNvPr id="27" name="Text Box 46">
              <a:extLst>
                <a:ext uri="{FF2B5EF4-FFF2-40B4-BE49-F238E27FC236}">
                  <a16:creationId xmlns:a16="http://schemas.microsoft.com/office/drawing/2014/main" id="{6447A941-CE9C-4F9B-9AAC-54419975AB1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6831" y="5752926"/>
              <a:ext cx="257838" cy="246221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1000" dirty="0">
                  <a:ea typeface="宋体" panose="02010600030101010101" pitchFamily="2" charset="-122"/>
                </a:rPr>
                <a:t>n</a:t>
              </a:r>
            </a:p>
          </p:txBody>
        </p:sp>
        <p:sp>
          <p:nvSpPr>
            <p:cNvPr id="28" name="Text Box 46">
              <a:extLst>
                <a:ext uri="{FF2B5EF4-FFF2-40B4-BE49-F238E27FC236}">
                  <a16:creationId xmlns:a16="http://schemas.microsoft.com/office/drawing/2014/main" id="{5281D47F-496E-4EA3-9740-2BDF019D3AC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75737" y="5764377"/>
              <a:ext cx="257838" cy="246221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1000" dirty="0">
                  <a:ea typeface="宋体" panose="02010600030101010101" pitchFamily="2" charset="-122"/>
                </a:rPr>
                <a:t>0</a:t>
              </a:r>
            </a:p>
          </p:txBody>
        </p:sp>
        <p:sp>
          <p:nvSpPr>
            <p:cNvPr id="32" name="Text Box 46">
              <a:extLst>
                <a:ext uri="{FF2B5EF4-FFF2-40B4-BE49-F238E27FC236}">
                  <a16:creationId xmlns:a16="http://schemas.microsoft.com/office/drawing/2014/main" id="{0AB601EE-C2CA-4C24-88C7-94F50A6AA24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9710" y="4109296"/>
              <a:ext cx="257838" cy="246221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1000" dirty="0">
                  <a:ea typeface="宋体" panose="02010600030101010101" pitchFamily="2" charset="-122"/>
                </a:rPr>
                <a:t>0</a:t>
              </a:r>
            </a:p>
          </p:txBody>
        </p:sp>
        <p:sp>
          <p:nvSpPr>
            <p:cNvPr id="33" name="Text Box 46">
              <a:extLst>
                <a:ext uri="{FF2B5EF4-FFF2-40B4-BE49-F238E27FC236}">
                  <a16:creationId xmlns:a16="http://schemas.microsoft.com/office/drawing/2014/main" id="{CA0909C1-01E3-4B29-AA5B-2C5E9ADCD20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75737" y="3944773"/>
              <a:ext cx="257838" cy="246221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1000" dirty="0">
                  <a:ea typeface="宋体" panose="02010600030101010101" pitchFamily="2" charset="-122"/>
                </a:rPr>
                <a:t>0</a:t>
              </a:r>
            </a:p>
          </p:txBody>
        </p:sp>
        <p:sp>
          <p:nvSpPr>
            <p:cNvPr id="34" name="Text Box 46">
              <a:extLst>
                <a:ext uri="{FF2B5EF4-FFF2-40B4-BE49-F238E27FC236}">
                  <a16:creationId xmlns:a16="http://schemas.microsoft.com/office/drawing/2014/main" id="{399DC4A4-69EE-45FD-8E5B-4FF477D0110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4669" y="5098329"/>
              <a:ext cx="257838" cy="246221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1000" dirty="0">
                  <a:ea typeface="宋体" panose="02010600030101010101" pitchFamily="2" charset="-122"/>
                </a:rPr>
                <a:t>0</a:t>
              </a:r>
            </a:p>
          </p:txBody>
        </p:sp>
        <p:sp>
          <p:nvSpPr>
            <p:cNvPr id="35" name="Text Box 46">
              <a:extLst>
                <a:ext uri="{FF2B5EF4-FFF2-40B4-BE49-F238E27FC236}">
                  <a16:creationId xmlns:a16="http://schemas.microsoft.com/office/drawing/2014/main" id="{25E2345A-8D51-4BE6-B949-CE70EE8CC81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1902" y="4889567"/>
              <a:ext cx="257838" cy="246221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1000" dirty="0">
                  <a:ea typeface="宋体" panose="02010600030101010101" pitchFamily="2" charset="-122"/>
                </a:rPr>
                <a:t>0</a:t>
              </a:r>
            </a:p>
          </p:txBody>
        </p:sp>
        <p:sp>
          <p:nvSpPr>
            <p:cNvPr id="36" name="Text Box 46">
              <a:extLst>
                <a:ext uri="{FF2B5EF4-FFF2-40B4-BE49-F238E27FC236}">
                  <a16:creationId xmlns:a16="http://schemas.microsoft.com/office/drawing/2014/main" id="{57D9C8F5-0753-4636-8C18-3E2F4D25AEC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8126" y="4691675"/>
              <a:ext cx="257838" cy="246221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1000" dirty="0">
                  <a:ea typeface="宋体" panose="02010600030101010101" pitchFamily="2" charset="-122"/>
                </a:rPr>
                <a:t>0</a:t>
              </a:r>
            </a:p>
          </p:txBody>
        </p:sp>
      </p:grpSp>
      <p:sp>
        <p:nvSpPr>
          <p:cNvPr id="37" name="Text Box 46">
            <a:extLst>
              <a:ext uri="{FF2B5EF4-FFF2-40B4-BE49-F238E27FC236}">
                <a16:creationId xmlns:a16="http://schemas.microsoft.com/office/drawing/2014/main" id="{670BA533-363B-44F2-B890-DEF086682E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2043" y="6208419"/>
            <a:ext cx="1538386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Time = O(nm)</a:t>
            </a:r>
          </a:p>
        </p:txBody>
      </p:sp>
      <p:sp>
        <p:nvSpPr>
          <p:cNvPr id="38" name="Text Box 46">
            <a:extLst>
              <a:ext uri="{FF2B5EF4-FFF2-40B4-BE49-F238E27FC236}">
                <a16:creationId xmlns:a16="http://schemas.microsoft.com/office/drawing/2014/main" id="{ED5C860C-7F72-44A4-9537-F8767AF30F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3274" y="5257456"/>
            <a:ext cx="3826282" cy="307777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C[</a:t>
            </a:r>
            <a:r>
              <a:rPr lang="en-US" altLang="zh-CN" sz="1400" dirty="0" err="1">
                <a:solidFill>
                  <a:srgbClr val="FFC000"/>
                </a:solidFill>
                <a:ea typeface="宋体" panose="02010600030101010101" pitchFamily="2" charset="-122"/>
              </a:rPr>
              <a:t>n,m</a:t>
            </a: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] gives the 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length</a:t>
            </a: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 of LCS(X[1..n],Y[1..m]</a:t>
            </a:r>
          </a:p>
        </p:txBody>
      </p:sp>
      <p:sp>
        <p:nvSpPr>
          <p:cNvPr id="40" name="Text Box 46">
            <a:extLst>
              <a:ext uri="{FF2B5EF4-FFF2-40B4-BE49-F238E27FC236}">
                <a16:creationId xmlns:a16="http://schemas.microsoft.com/office/drawing/2014/main" id="{F5EE0453-FE14-490C-95C3-997B3FE470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79862" y="4941218"/>
            <a:ext cx="551762" cy="246221"/>
          </a:xfrm>
          <a:prstGeom prst="rect">
            <a:avLst/>
          </a:prstGeom>
          <a:solidFill>
            <a:srgbClr val="FFC000"/>
          </a:solidFill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000" dirty="0">
                <a:ea typeface="宋体" panose="02010600030101010101" pitchFamily="2" charset="-122"/>
              </a:rPr>
              <a:t>C[</a:t>
            </a:r>
            <a:r>
              <a:rPr lang="en-US" altLang="zh-CN" sz="1000" dirty="0" err="1">
                <a:ea typeface="宋体" panose="02010600030101010101" pitchFamily="2" charset="-122"/>
              </a:rPr>
              <a:t>n,m</a:t>
            </a:r>
            <a:r>
              <a:rPr lang="en-US" altLang="zh-CN" sz="1000" dirty="0">
                <a:ea typeface="宋体" panose="02010600030101010101" pitchFamily="2" charset="-122"/>
              </a:rPr>
              <a:t>]</a:t>
            </a: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E8130FD9-028C-44DE-98B1-3C6D308CC2AB}"/>
              </a:ext>
            </a:extLst>
          </p:cNvPr>
          <p:cNvGrpSpPr/>
          <p:nvPr/>
        </p:nvGrpSpPr>
        <p:grpSpPr>
          <a:xfrm>
            <a:off x="997001" y="1762878"/>
            <a:ext cx="7095866" cy="769441"/>
            <a:chOff x="907535" y="1755086"/>
            <a:chExt cx="6941187" cy="769441"/>
          </a:xfrm>
        </p:grpSpPr>
        <p:sp>
          <p:nvSpPr>
            <p:cNvPr id="42" name="Text Box 46">
              <a:extLst>
                <a:ext uri="{FF2B5EF4-FFF2-40B4-BE49-F238E27FC236}">
                  <a16:creationId xmlns:a16="http://schemas.microsoft.com/office/drawing/2014/main" id="{DEBF023D-4E2B-43D0-BA5F-DF48358F71B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16391" y="1755086"/>
              <a:ext cx="4974848" cy="769441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1200" dirty="0">
                  <a:solidFill>
                    <a:srgbClr val="FFC000"/>
                  </a:solidFill>
                  <a:ea typeface="宋体" panose="02010600030101010101" pitchFamily="2" charset="-122"/>
                </a:rPr>
                <a:t>LCS(X[1..n-1], Y[1..m-1])</a:t>
              </a:r>
              <a:r>
                <a:rPr lang="en-US" altLang="zh-CN" sz="1200" dirty="0">
                  <a:ea typeface="宋体" panose="02010600030101010101" pitchFamily="2" charset="-122"/>
                </a:rPr>
                <a:t>◦X[n], if </a:t>
              </a:r>
              <a:r>
                <a:rPr lang="en-US" altLang="zh-CN" sz="1200" dirty="0">
                  <a:solidFill>
                    <a:srgbClr val="FF0000"/>
                  </a:solidFill>
                  <a:ea typeface="宋体" panose="02010600030101010101" pitchFamily="2" charset="-122"/>
                </a:rPr>
                <a:t>X[n] = Y[m];</a:t>
              </a:r>
              <a:endParaRPr lang="en-US" altLang="zh-CN" sz="1200" dirty="0">
                <a:ea typeface="宋体" panose="02010600030101010101" pitchFamily="2" charset="-122"/>
              </a:endParaRPr>
            </a:p>
            <a:p>
              <a:pPr eaLnBrk="1" hangingPunct="1">
                <a:spcBef>
                  <a:spcPct val="0"/>
                </a:spcBef>
                <a:buNone/>
              </a:pPr>
              <a:endParaRPr lang="en-US" altLang="zh-CN" sz="800" dirty="0">
                <a:ea typeface="宋体" panose="02010600030101010101" pitchFamily="2" charset="-122"/>
              </a:endParaRPr>
            </a:p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1200" dirty="0">
                  <a:ea typeface="宋体" panose="02010600030101010101" pitchFamily="2" charset="-122"/>
                </a:rPr>
                <a:t>Longer(</a:t>
              </a:r>
              <a:r>
                <a:rPr lang="en-US" altLang="zh-CN" sz="1200" dirty="0">
                  <a:solidFill>
                    <a:srgbClr val="FFC000"/>
                  </a:solidFill>
                  <a:ea typeface="宋体" panose="02010600030101010101" pitchFamily="2" charset="-122"/>
                </a:rPr>
                <a:t>LCS(X[1..n-1], Y[1..m]), </a:t>
              </a:r>
              <a:r>
                <a:rPr lang="en-US" altLang="zh-CN" sz="1200" dirty="0">
                  <a:solidFill>
                    <a:srgbClr val="00B0F0"/>
                  </a:solidFill>
                  <a:ea typeface="宋体" panose="02010600030101010101" pitchFamily="2" charset="-122"/>
                </a:rPr>
                <a:t>LCS(X[1..n], Y[1..m-1])</a:t>
              </a:r>
              <a:r>
                <a:rPr lang="en-US" altLang="zh-CN" sz="1200" dirty="0">
                  <a:ea typeface="宋体" panose="02010600030101010101" pitchFamily="2" charset="-122"/>
                </a:rPr>
                <a:t>) if</a:t>
              </a:r>
              <a:r>
                <a:rPr lang="en-US" altLang="zh-CN" sz="1200" dirty="0">
                  <a:solidFill>
                    <a:srgbClr val="00B0F0"/>
                  </a:solidFill>
                  <a:ea typeface="宋体" panose="02010600030101010101" pitchFamily="2" charset="-122"/>
                </a:rPr>
                <a:t> </a:t>
              </a:r>
              <a:r>
                <a:rPr lang="en-US" altLang="zh-CN" sz="1200" dirty="0">
                  <a:solidFill>
                    <a:srgbClr val="FF0000"/>
                  </a:solidFill>
                  <a:ea typeface="宋体" panose="02010600030101010101" pitchFamily="2" charset="-122"/>
                </a:rPr>
                <a:t>X[n] </a:t>
              </a:r>
              <a:r>
                <a:rPr lang="en-US" altLang="zh-CN" sz="1200" dirty="0">
                  <a:solidFill>
                    <a:srgbClr val="FF0000"/>
                  </a:solidFill>
                  <a:ea typeface="Tahoma" panose="020B0604030504040204" pitchFamily="34" charset="0"/>
                  <a:cs typeface="Tahoma" panose="020B0604030504040204" pitchFamily="34" charset="0"/>
                </a:rPr>
                <a:t>≠</a:t>
              </a:r>
              <a:r>
                <a:rPr lang="en-US" altLang="zh-CN" sz="1200" dirty="0">
                  <a:solidFill>
                    <a:srgbClr val="FF0000"/>
                  </a:solidFill>
                  <a:ea typeface="宋体" panose="02010600030101010101" pitchFamily="2" charset="-122"/>
                </a:rPr>
                <a:t> Y[m].</a:t>
              </a:r>
              <a:endParaRPr lang="en-US" altLang="zh-CN" sz="1200" dirty="0">
                <a:solidFill>
                  <a:srgbClr val="00B0F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43" name="Text Box 46">
              <a:extLst>
                <a:ext uri="{FF2B5EF4-FFF2-40B4-BE49-F238E27FC236}">
                  <a16:creationId xmlns:a16="http://schemas.microsoft.com/office/drawing/2014/main" id="{0BA13766-A6C2-4188-9278-4125B4635B5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07535" y="1885671"/>
              <a:ext cx="1862289" cy="276999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1200" dirty="0">
                  <a:solidFill>
                    <a:srgbClr val="00B050"/>
                  </a:solidFill>
                  <a:ea typeface="宋体" panose="02010600030101010101" pitchFamily="2" charset="-122"/>
                </a:rPr>
                <a:t>LCS(X[1..n], Y[1..m]) =</a:t>
              </a:r>
              <a:endParaRPr lang="en-US" altLang="zh-CN" sz="1200" dirty="0">
                <a:solidFill>
                  <a:srgbClr val="92D05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44" name="Left Brace 43">
              <a:extLst>
                <a:ext uri="{FF2B5EF4-FFF2-40B4-BE49-F238E27FC236}">
                  <a16:creationId xmlns:a16="http://schemas.microsoft.com/office/drawing/2014/main" id="{4905381A-2B63-4CB0-B1D1-ABBA7D4A6A45}"/>
                </a:ext>
              </a:extLst>
            </p:cNvPr>
            <p:cNvSpPr/>
            <p:nvPr/>
          </p:nvSpPr>
          <p:spPr>
            <a:xfrm>
              <a:off x="2654889" y="1884510"/>
              <a:ext cx="212778" cy="307778"/>
            </a:xfrm>
            <a:prstGeom prst="leftBrac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572FCFC9-D036-4F75-95A0-A4D4055EE6AC}"/>
                </a:ext>
              </a:extLst>
            </p:cNvPr>
            <p:cNvSpPr/>
            <p:nvPr/>
          </p:nvSpPr>
          <p:spPr>
            <a:xfrm>
              <a:off x="907535" y="1755087"/>
              <a:ext cx="6941187" cy="611260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ext Box 46">
            <a:extLst>
              <a:ext uri="{FF2B5EF4-FFF2-40B4-BE49-F238E27FC236}">
                <a16:creationId xmlns:a16="http://schemas.microsoft.com/office/drawing/2014/main" id="{E459487A-D926-5FB6-D475-F68EC67023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08536" y="2409564"/>
            <a:ext cx="4494000" cy="646331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Instead, we may execute each subroutine only once and save the result. When we need the result later, we can use it directly, instead of re-running the subroutine. </a:t>
            </a:r>
          </a:p>
        </p:txBody>
      </p:sp>
    </p:spTree>
    <p:extLst>
      <p:ext uri="{BB962C8B-B14F-4D97-AF65-F5344CB8AC3E}">
        <p14:creationId xmlns:p14="http://schemas.microsoft.com/office/powerpoint/2010/main" val="245071161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Dynamic Programming</a:t>
            </a:r>
          </a:p>
        </p:txBody>
      </p:sp>
      <p:sp>
        <p:nvSpPr>
          <p:cNvPr id="8" name="Text Box 46">
            <a:extLst>
              <a:ext uri="{FF2B5EF4-FFF2-40B4-BE49-F238E27FC236}">
                <a16:creationId xmlns:a16="http://schemas.microsoft.com/office/drawing/2014/main" id="{46F90D4E-82ED-4A39-ACBA-1F5D2A329B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4528" y="989153"/>
            <a:ext cx="7399802" cy="707886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u="sng" dirty="0">
                <a:solidFill>
                  <a:srgbClr val="FF0000"/>
                </a:solidFill>
                <a:ea typeface="宋体" panose="02010600030101010101" pitchFamily="2" charset="-122"/>
              </a:rPr>
              <a:t>Problem LCS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.</a:t>
            </a:r>
            <a:r>
              <a:rPr lang="en-US" altLang="zh-CN" sz="2000" dirty="0">
                <a:ea typeface="宋体" panose="02010600030101010101" pitchFamily="2" charset="-122"/>
              </a:rPr>
              <a:t> Given two sequences X[1..n] and Y[1..m], find the longest common subsequence 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LCS(X[1..n], Y[1..m]) </a:t>
            </a:r>
            <a:r>
              <a:rPr lang="en-US" altLang="zh-CN" sz="2000" dirty="0">
                <a:ea typeface="宋体" panose="02010600030101010101" pitchFamily="2" charset="-122"/>
              </a:rPr>
              <a:t>of X and Y.</a:t>
            </a:r>
          </a:p>
        </p:txBody>
      </p:sp>
      <p:sp>
        <p:nvSpPr>
          <p:cNvPr id="13" name="Text Box 46">
            <a:extLst>
              <a:ext uri="{FF2B5EF4-FFF2-40B4-BE49-F238E27FC236}">
                <a16:creationId xmlns:a16="http://schemas.microsoft.com/office/drawing/2014/main" id="{92B0DC8C-1242-4721-AEB3-5F5579CCAF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87662" y="3107103"/>
            <a:ext cx="2874962" cy="3046988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u="sng" dirty="0" err="1">
                <a:ea typeface="宋体" panose="02010600030101010101" pitchFamily="2" charset="-122"/>
              </a:rPr>
              <a:t>Dyn</a:t>
            </a:r>
            <a:r>
              <a:rPr lang="en-US" altLang="zh-CN" sz="1400" u="sng" dirty="0">
                <a:ea typeface="宋体" panose="02010600030101010101" pitchFamily="2" charset="-122"/>
              </a:rPr>
              <a:t>-LCS(X[1..n], Y[1..m])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00B050"/>
                </a:solidFill>
                <a:ea typeface="宋体" panose="02010600030101010101" pitchFamily="2" charset="-122"/>
              </a:rPr>
              <a:t>\\ array C[0..n,0..m] records the length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00B050"/>
                </a:solidFill>
                <a:ea typeface="宋体" panose="02010600030101010101" pitchFamily="2" charset="-122"/>
              </a:rPr>
              <a:t>\\ of LCS(X[1..i],Y[1..j]) for all </a:t>
            </a:r>
            <a:r>
              <a:rPr lang="en-US" altLang="zh-CN" sz="1200" dirty="0" err="1">
                <a:solidFill>
                  <a:srgbClr val="00B050"/>
                </a:solidFill>
                <a:ea typeface="宋体" panose="02010600030101010101" pitchFamily="2" charset="-122"/>
              </a:rPr>
              <a:t>i</a:t>
            </a:r>
            <a:r>
              <a:rPr lang="en-US" altLang="zh-CN" sz="1200" dirty="0">
                <a:solidFill>
                  <a:srgbClr val="00B050"/>
                </a:solidFill>
                <a:ea typeface="宋体" panose="02010600030101010101" pitchFamily="2" charset="-122"/>
              </a:rPr>
              <a:t>, j.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1. for (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=0; 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&lt;=n; 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++)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C[i,0] = 0;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2. for (j=0; j&lt;=m; </a:t>
            </a:r>
            <a:r>
              <a:rPr lang="en-US" altLang="zh-CN" sz="1400" dirty="0" err="1">
                <a:ea typeface="宋体" panose="02010600030101010101" pitchFamily="2" charset="-122"/>
              </a:rPr>
              <a:t>j++</a:t>
            </a:r>
            <a:r>
              <a:rPr lang="en-US" altLang="zh-CN" sz="1400" dirty="0">
                <a:ea typeface="宋体" panose="02010600030101010101" pitchFamily="2" charset="-122"/>
              </a:rPr>
              <a:t>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C[0,j] = 0;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3. for (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=1; 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&lt;=n; 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++)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for (j=1; j&lt;=m; </a:t>
            </a:r>
            <a:r>
              <a:rPr lang="en-US" altLang="zh-CN" sz="1400" dirty="0" err="1">
                <a:ea typeface="宋体" panose="02010600030101010101" pitchFamily="2" charset="-122"/>
              </a:rPr>
              <a:t>j++</a:t>
            </a:r>
            <a:r>
              <a:rPr lang="en-US" altLang="zh-CN" sz="1400" dirty="0">
                <a:ea typeface="宋体" panose="02010600030101010101" pitchFamily="2" charset="-122"/>
              </a:rPr>
              <a:t>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 if (X[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]==Y[j])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   C[</a:t>
            </a:r>
            <a:r>
              <a:rPr lang="en-US" altLang="zh-CN" sz="1400" dirty="0" err="1">
                <a:ea typeface="宋体" panose="02010600030101010101" pitchFamily="2" charset="-122"/>
              </a:rPr>
              <a:t>i,j</a:t>
            </a:r>
            <a:r>
              <a:rPr lang="en-US" altLang="zh-CN" sz="1400" dirty="0">
                <a:ea typeface="宋体" panose="02010600030101010101" pitchFamily="2" charset="-122"/>
              </a:rPr>
              <a:t>] = C[i-1,j-1]+1;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 else if (C[i-1,j] &gt; C[i,j-1])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             C[</a:t>
            </a:r>
            <a:r>
              <a:rPr lang="en-US" altLang="zh-CN" sz="1400" dirty="0" err="1">
                <a:ea typeface="宋体" panose="02010600030101010101" pitchFamily="2" charset="-122"/>
              </a:rPr>
              <a:t>i,j</a:t>
            </a:r>
            <a:r>
              <a:rPr lang="en-US" altLang="zh-CN" sz="1400" dirty="0">
                <a:ea typeface="宋体" panose="02010600030101010101" pitchFamily="2" charset="-122"/>
              </a:rPr>
              <a:t>] = C[i-1,j];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       else C[</a:t>
            </a:r>
            <a:r>
              <a:rPr lang="en-US" altLang="zh-CN" sz="1400" dirty="0" err="1">
                <a:ea typeface="宋体" panose="02010600030101010101" pitchFamily="2" charset="-122"/>
              </a:rPr>
              <a:t>i,j</a:t>
            </a:r>
            <a:r>
              <a:rPr lang="en-US" altLang="zh-CN" sz="1400" dirty="0">
                <a:ea typeface="宋体" panose="02010600030101010101" pitchFamily="2" charset="-122"/>
              </a:rPr>
              <a:t>] = C[i,j-1].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9A9B8C00-F185-4DF7-9DA6-6BCA9B4BCEA0}"/>
              </a:ext>
            </a:extLst>
          </p:cNvPr>
          <p:cNvGrpSpPr/>
          <p:nvPr/>
        </p:nvGrpSpPr>
        <p:grpSpPr>
          <a:xfrm>
            <a:off x="341904" y="2494631"/>
            <a:ext cx="3666632" cy="2707035"/>
            <a:chOff x="341904" y="3303563"/>
            <a:chExt cx="3666632" cy="2707035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05386EA4-8D8C-43A0-A334-994305819A29}"/>
                </a:ext>
              </a:extLst>
            </p:cNvPr>
            <p:cNvSpPr/>
            <p:nvPr/>
          </p:nvSpPr>
          <p:spPr>
            <a:xfrm>
              <a:off x="722489" y="3809026"/>
              <a:ext cx="155212" cy="218144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7A5F2E1-A505-4FA9-99A4-75F2EEE3EBDE}"/>
                </a:ext>
              </a:extLst>
            </p:cNvPr>
            <p:cNvSpPr/>
            <p:nvPr/>
          </p:nvSpPr>
          <p:spPr>
            <a:xfrm>
              <a:off x="717616" y="3817698"/>
              <a:ext cx="3214008" cy="2181449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Text Box 46">
              <a:extLst>
                <a:ext uri="{FF2B5EF4-FFF2-40B4-BE49-F238E27FC236}">
                  <a16:creationId xmlns:a16="http://schemas.microsoft.com/office/drawing/2014/main" id="{400B89EB-DF84-471A-812A-EB809375BE3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85435" y="3303563"/>
              <a:ext cx="1877840" cy="307777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1400" dirty="0">
                  <a:ea typeface="宋体" panose="02010600030101010101" pitchFamily="2" charset="-122"/>
                </a:rPr>
                <a:t>Matrix C[0..n,0..m]</a:t>
              </a:r>
            </a:p>
          </p:txBody>
        </p:sp>
        <p:sp>
          <p:nvSpPr>
            <p:cNvPr id="16" name="Text Box 46">
              <a:extLst>
                <a:ext uri="{FF2B5EF4-FFF2-40B4-BE49-F238E27FC236}">
                  <a16:creationId xmlns:a16="http://schemas.microsoft.com/office/drawing/2014/main" id="{223CBB3C-DA35-45E1-8E33-BD33D5A7647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58118" y="3571477"/>
              <a:ext cx="3250418" cy="246221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1000" dirty="0">
                  <a:ea typeface="宋体" panose="02010600030101010101" pitchFamily="2" charset="-122"/>
                </a:rPr>
                <a:t>0  1  2      ∙∙∙∙∙∙        j-1       j        j+1     ∙∙∙∙∙∙        m                              </a:t>
              </a:r>
            </a:p>
          </p:txBody>
        </p:sp>
        <p:sp>
          <p:nvSpPr>
            <p:cNvPr id="17" name="Text Box 46">
              <a:extLst>
                <a:ext uri="{FF2B5EF4-FFF2-40B4-BE49-F238E27FC236}">
                  <a16:creationId xmlns:a16="http://schemas.microsoft.com/office/drawing/2014/main" id="{063F81B4-6F42-4E26-B84C-D58836A9782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6831" y="4438446"/>
              <a:ext cx="257838" cy="1169551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1000" dirty="0">
                  <a:ea typeface="宋体" panose="02010600030101010101" pitchFamily="2" charset="-122"/>
                </a:rPr>
                <a:t>⁝	             </a:t>
              </a:r>
              <a:r>
                <a:rPr lang="en-US" altLang="zh-CN" sz="1000" dirty="0" err="1">
                  <a:ea typeface="宋体" panose="02010600030101010101" pitchFamily="2" charset="-122"/>
                </a:rPr>
                <a:t>i</a:t>
              </a:r>
              <a:r>
                <a:rPr lang="en-US" altLang="zh-CN" sz="1000" dirty="0">
                  <a:ea typeface="宋体" panose="02010600030101010101" pitchFamily="2" charset="-122"/>
                </a:rPr>
                <a:t>     		⁝ </a:t>
              </a:r>
            </a:p>
          </p:txBody>
        </p:sp>
        <p:sp>
          <p:nvSpPr>
            <p:cNvPr id="18" name="Text Box 46">
              <a:extLst>
                <a:ext uri="{FF2B5EF4-FFF2-40B4-BE49-F238E27FC236}">
                  <a16:creationId xmlns:a16="http://schemas.microsoft.com/office/drawing/2014/main" id="{9239AFA4-237F-45A3-82EF-4DC3E21A3E9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1904" y="5083588"/>
              <a:ext cx="407740" cy="246221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1000" dirty="0">
                  <a:ea typeface="宋体" panose="02010600030101010101" pitchFamily="2" charset="-122"/>
                </a:rPr>
                <a:t>i+1</a:t>
              </a:r>
            </a:p>
          </p:txBody>
        </p:sp>
        <p:sp>
          <p:nvSpPr>
            <p:cNvPr id="19" name="Text Box 46">
              <a:extLst>
                <a:ext uri="{FF2B5EF4-FFF2-40B4-BE49-F238E27FC236}">
                  <a16:creationId xmlns:a16="http://schemas.microsoft.com/office/drawing/2014/main" id="{5AE6D7C5-8AB8-400B-ADE1-0C78D111071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2203" y="4680987"/>
              <a:ext cx="407740" cy="246221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1000" dirty="0">
                  <a:ea typeface="宋体" panose="02010600030101010101" pitchFamily="2" charset="-122"/>
                </a:rPr>
                <a:t>i-1</a:t>
              </a: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D568A6C-530D-48C9-9B81-1C7A41A61D1F}"/>
                </a:ext>
              </a:extLst>
            </p:cNvPr>
            <p:cNvSpPr/>
            <p:nvPr/>
          </p:nvSpPr>
          <p:spPr>
            <a:xfrm>
              <a:off x="717616" y="3817697"/>
              <a:ext cx="1572657" cy="133026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E46639F-D5F6-45B8-B896-0A25B9698287}"/>
                </a:ext>
              </a:extLst>
            </p:cNvPr>
            <p:cNvSpPr/>
            <p:nvPr/>
          </p:nvSpPr>
          <p:spPr>
            <a:xfrm>
              <a:off x="717086" y="3817698"/>
              <a:ext cx="3214538" cy="109686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Text Box 46">
              <a:extLst>
                <a:ext uri="{FF2B5EF4-FFF2-40B4-BE49-F238E27FC236}">
                  <a16:creationId xmlns:a16="http://schemas.microsoft.com/office/drawing/2014/main" id="{E035AC50-7737-4398-8ED5-CB3E47E364E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90273" y="4914567"/>
              <a:ext cx="464218" cy="246221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1000" dirty="0">
                  <a:ea typeface="宋体" panose="02010600030101010101" pitchFamily="2" charset="-122"/>
                </a:rPr>
                <a:t>C[</a:t>
              </a:r>
              <a:r>
                <a:rPr lang="en-US" altLang="zh-CN" sz="1000" dirty="0" err="1">
                  <a:ea typeface="宋体" panose="02010600030101010101" pitchFamily="2" charset="-122"/>
                </a:rPr>
                <a:t>i,j</a:t>
              </a:r>
              <a:r>
                <a:rPr lang="en-US" altLang="zh-CN" sz="1000" dirty="0">
                  <a:ea typeface="宋体" panose="02010600030101010101" pitchFamily="2" charset="-122"/>
                </a:rPr>
                <a:t>]</a:t>
              </a:r>
            </a:p>
          </p:txBody>
        </p:sp>
        <p:sp>
          <p:nvSpPr>
            <p:cNvPr id="21" name="Text Box 46">
              <a:extLst>
                <a:ext uri="{FF2B5EF4-FFF2-40B4-BE49-F238E27FC236}">
                  <a16:creationId xmlns:a16="http://schemas.microsoft.com/office/drawing/2014/main" id="{2E68BDCE-281C-4BC5-9DE1-B94321AE3B1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14129" y="4901746"/>
              <a:ext cx="538470" cy="246221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1000" dirty="0">
                  <a:ea typeface="宋体" panose="02010600030101010101" pitchFamily="2" charset="-122"/>
                </a:rPr>
                <a:t>C[i,j-1]</a:t>
              </a:r>
            </a:p>
          </p:txBody>
        </p:sp>
        <p:sp>
          <p:nvSpPr>
            <p:cNvPr id="22" name="Text Box 46">
              <a:extLst>
                <a:ext uri="{FF2B5EF4-FFF2-40B4-BE49-F238E27FC236}">
                  <a16:creationId xmlns:a16="http://schemas.microsoft.com/office/drawing/2014/main" id="{9FEA0319-2719-4141-A268-88C1EE766AA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38997" y="4677769"/>
              <a:ext cx="571496" cy="246221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1000" dirty="0">
                  <a:ea typeface="宋体" panose="02010600030101010101" pitchFamily="2" charset="-122"/>
                </a:rPr>
                <a:t>C[i-1,j]</a:t>
              </a:r>
            </a:p>
          </p:txBody>
        </p:sp>
        <p:sp>
          <p:nvSpPr>
            <p:cNvPr id="23" name="Text Box 46">
              <a:extLst>
                <a:ext uri="{FF2B5EF4-FFF2-40B4-BE49-F238E27FC236}">
                  <a16:creationId xmlns:a16="http://schemas.microsoft.com/office/drawing/2014/main" id="{B5FAF8CD-0CC5-40EF-9337-E0F840B2102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59871" y="4677768"/>
              <a:ext cx="650345" cy="246221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1000" dirty="0">
                  <a:ea typeface="宋体" panose="02010600030101010101" pitchFamily="2" charset="-122"/>
                </a:rPr>
                <a:t>C[i-1,j-1]</a:t>
              </a:r>
            </a:p>
          </p:txBody>
        </p:sp>
        <p:sp>
          <p:nvSpPr>
            <p:cNvPr id="24" name="Text Box 46">
              <a:extLst>
                <a:ext uri="{FF2B5EF4-FFF2-40B4-BE49-F238E27FC236}">
                  <a16:creationId xmlns:a16="http://schemas.microsoft.com/office/drawing/2014/main" id="{2DA8C1A2-F409-4F9C-9800-899E1D45AD0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81206" y="3794369"/>
              <a:ext cx="3250418" cy="246221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1000" dirty="0">
                  <a:ea typeface="宋体" panose="02010600030101010101" pitchFamily="2" charset="-122"/>
                </a:rPr>
                <a:t>0  0  0      ∙∙∙∙∙∙           0       0          0     ∙∙∙∙∙∙          0                              </a:t>
              </a:r>
            </a:p>
          </p:txBody>
        </p:sp>
        <p:sp>
          <p:nvSpPr>
            <p:cNvPr id="25" name="Text Box 46">
              <a:extLst>
                <a:ext uri="{FF2B5EF4-FFF2-40B4-BE49-F238E27FC236}">
                  <a16:creationId xmlns:a16="http://schemas.microsoft.com/office/drawing/2014/main" id="{38DD1FC4-25BA-4F3B-8AE0-6933EDC68C1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13943" y="4442770"/>
              <a:ext cx="257838" cy="1169551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1000" dirty="0">
                  <a:ea typeface="宋体" panose="02010600030101010101" pitchFamily="2" charset="-122"/>
                </a:rPr>
                <a:t>⁝	 				⁝ </a:t>
              </a:r>
            </a:p>
          </p:txBody>
        </p:sp>
        <p:sp>
          <p:nvSpPr>
            <p:cNvPr id="26" name="Text Box 46">
              <a:extLst>
                <a:ext uri="{FF2B5EF4-FFF2-40B4-BE49-F238E27FC236}">
                  <a16:creationId xmlns:a16="http://schemas.microsoft.com/office/drawing/2014/main" id="{33BD0314-A525-41CE-BC0E-1EC87BE5111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1068" y="3791934"/>
              <a:ext cx="257838" cy="553998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1000" dirty="0">
                  <a:ea typeface="宋体" panose="02010600030101010101" pitchFamily="2" charset="-122"/>
                </a:rPr>
                <a:t>0  12             </a:t>
              </a:r>
            </a:p>
          </p:txBody>
        </p:sp>
        <p:sp>
          <p:nvSpPr>
            <p:cNvPr id="27" name="Text Box 46">
              <a:extLst>
                <a:ext uri="{FF2B5EF4-FFF2-40B4-BE49-F238E27FC236}">
                  <a16:creationId xmlns:a16="http://schemas.microsoft.com/office/drawing/2014/main" id="{6447A941-CE9C-4F9B-9AAC-54419975AB1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6831" y="5752926"/>
              <a:ext cx="257838" cy="246221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1000" dirty="0">
                  <a:ea typeface="宋体" panose="02010600030101010101" pitchFamily="2" charset="-122"/>
                </a:rPr>
                <a:t>n</a:t>
              </a:r>
            </a:p>
          </p:txBody>
        </p:sp>
        <p:sp>
          <p:nvSpPr>
            <p:cNvPr id="28" name="Text Box 46">
              <a:extLst>
                <a:ext uri="{FF2B5EF4-FFF2-40B4-BE49-F238E27FC236}">
                  <a16:creationId xmlns:a16="http://schemas.microsoft.com/office/drawing/2014/main" id="{5281D47F-496E-4EA3-9740-2BDF019D3AC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75737" y="5764377"/>
              <a:ext cx="257838" cy="246221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1000" dirty="0">
                  <a:ea typeface="宋体" panose="02010600030101010101" pitchFamily="2" charset="-122"/>
                </a:rPr>
                <a:t>0</a:t>
              </a:r>
            </a:p>
          </p:txBody>
        </p:sp>
        <p:sp>
          <p:nvSpPr>
            <p:cNvPr id="32" name="Text Box 46">
              <a:extLst>
                <a:ext uri="{FF2B5EF4-FFF2-40B4-BE49-F238E27FC236}">
                  <a16:creationId xmlns:a16="http://schemas.microsoft.com/office/drawing/2014/main" id="{0AB601EE-C2CA-4C24-88C7-94F50A6AA24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9710" y="4109296"/>
              <a:ext cx="257838" cy="246221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1000" dirty="0">
                  <a:ea typeface="宋体" panose="02010600030101010101" pitchFamily="2" charset="-122"/>
                </a:rPr>
                <a:t>0</a:t>
              </a:r>
            </a:p>
          </p:txBody>
        </p:sp>
        <p:sp>
          <p:nvSpPr>
            <p:cNvPr id="33" name="Text Box 46">
              <a:extLst>
                <a:ext uri="{FF2B5EF4-FFF2-40B4-BE49-F238E27FC236}">
                  <a16:creationId xmlns:a16="http://schemas.microsoft.com/office/drawing/2014/main" id="{CA0909C1-01E3-4B29-AA5B-2C5E9ADCD20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75737" y="3944773"/>
              <a:ext cx="257838" cy="246221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1000" dirty="0">
                  <a:ea typeface="宋体" panose="02010600030101010101" pitchFamily="2" charset="-122"/>
                </a:rPr>
                <a:t>0</a:t>
              </a:r>
            </a:p>
          </p:txBody>
        </p:sp>
        <p:sp>
          <p:nvSpPr>
            <p:cNvPr id="34" name="Text Box 46">
              <a:extLst>
                <a:ext uri="{FF2B5EF4-FFF2-40B4-BE49-F238E27FC236}">
                  <a16:creationId xmlns:a16="http://schemas.microsoft.com/office/drawing/2014/main" id="{399DC4A4-69EE-45FD-8E5B-4FF477D0110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4669" y="5098329"/>
              <a:ext cx="257838" cy="246221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1000" dirty="0">
                  <a:ea typeface="宋体" panose="02010600030101010101" pitchFamily="2" charset="-122"/>
                </a:rPr>
                <a:t>0</a:t>
              </a:r>
            </a:p>
          </p:txBody>
        </p:sp>
        <p:sp>
          <p:nvSpPr>
            <p:cNvPr id="35" name="Text Box 46">
              <a:extLst>
                <a:ext uri="{FF2B5EF4-FFF2-40B4-BE49-F238E27FC236}">
                  <a16:creationId xmlns:a16="http://schemas.microsoft.com/office/drawing/2014/main" id="{25E2345A-8D51-4BE6-B949-CE70EE8CC81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1902" y="4889567"/>
              <a:ext cx="257838" cy="246221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1000" dirty="0">
                  <a:ea typeface="宋体" panose="02010600030101010101" pitchFamily="2" charset="-122"/>
                </a:rPr>
                <a:t>0</a:t>
              </a:r>
            </a:p>
          </p:txBody>
        </p:sp>
        <p:sp>
          <p:nvSpPr>
            <p:cNvPr id="36" name="Text Box 46">
              <a:extLst>
                <a:ext uri="{FF2B5EF4-FFF2-40B4-BE49-F238E27FC236}">
                  <a16:creationId xmlns:a16="http://schemas.microsoft.com/office/drawing/2014/main" id="{57D9C8F5-0753-4636-8C18-3E2F4D25AEC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8126" y="4691675"/>
              <a:ext cx="257838" cy="246221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1000" dirty="0">
                  <a:ea typeface="宋体" panose="02010600030101010101" pitchFamily="2" charset="-122"/>
                </a:rPr>
                <a:t>0</a:t>
              </a:r>
            </a:p>
          </p:txBody>
        </p:sp>
      </p:grpSp>
      <p:sp>
        <p:nvSpPr>
          <p:cNvPr id="37" name="Text Box 46">
            <a:extLst>
              <a:ext uri="{FF2B5EF4-FFF2-40B4-BE49-F238E27FC236}">
                <a16:creationId xmlns:a16="http://schemas.microsoft.com/office/drawing/2014/main" id="{670BA533-363B-44F2-B890-DEF086682E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2043" y="6208419"/>
            <a:ext cx="1538386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Time = O(nm)</a:t>
            </a:r>
          </a:p>
        </p:txBody>
      </p:sp>
      <p:sp>
        <p:nvSpPr>
          <p:cNvPr id="38" name="Text Box 46">
            <a:extLst>
              <a:ext uri="{FF2B5EF4-FFF2-40B4-BE49-F238E27FC236}">
                <a16:creationId xmlns:a16="http://schemas.microsoft.com/office/drawing/2014/main" id="{ED5C860C-7F72-44A4-9537-F8767AF30F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3274" y="5257456"/>
            <a:ext cx="3826282" cy="307777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C[</a:t>
            </a:r>
            <a:r>
              <a:rPr lang="en-US" altLang="zh-CN" sz="1400" dirty="0" err="1">
                <a:solidFill>
                  <a:srgbClr val="FFC000"/>
                </a:solidFill>
                <a:ea typeface="宋体" panose="02010600030101010101" pitchFamily="2" charset="-122"/>
              </a:rPr>
              <a:t>n,m</a:t>
            </a: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] gives the 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length</a:t>
            </a: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 of LCS(X[1..n],Y[1..m]</a:t>
            </a:r>
          </a:p>
        </p:txBody>
      </p:sp>
      <p:sp>
        <p:nvSpPr>
          <p:cNvPr id="39" name="Text Box 46">
            <a:extLst>
              <a:ext uri="{FF2B5EF4-FFF2-40B4-BE49-F238E27FC236}">
                <a16:creationId xmlns:a16="http://schemas.microsoft.com/office/drawing/2014/main" id="{34C82DBA-9F5D-4E0D-9A2D-04DBAA1B8E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2203" y="5607779"/>
            <a:ext cx="3917341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How do we compute the actual sequence?</a:t>
            </a:r>
          </a:p>
        </p:txBody>
      </p:sp>
      <p:sp>
        <p:nvSpPr>
          <p:cNvPr id="40" name="Text Box 46">
            <a:extLst>
              <a:ext uri="{FF2B5EF4-FFF2-40B4-BE49-F238E27FC236}">
                <a16:creationId xmlns:a16="http://schemas.microsoft.com/office/drawing/2014/main" id="{F5EE0453-FE14-490C-95C3-997B3FE470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79862" y="4941218"/>
            <a:ext cx="551762" cy="246221"/>
          </a:xfrm>
          <a:prstGeom prst="rect">
            <a:avLst/>
          </a:prstGeom>
          <a:solidFill>
            <a:srgbClr val="FFC000"/>
          </a:solidFill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000" dirty="0">
                <a:ea typeface="宋体" panose="02010600030101010101" pitchFamily="2" charset="-122"/>
              </a:rPr>
              <a:t>C[</a:t>
            </a:r>
            <a:r>
              <a:rPr lang="en-US" altLang="zh-CN" sz="1000" dirty="0" err="1">
                <a:ea typeface="宋体" panose="02010600030101010101" pitchFamily="2" charset="-122"/>
              </a:rPr>
              <a:t>n,m</a:t>
            </a:r>
            <a:r>
              <a:rPr lang="en-US" altLang="zh-CN" sz="1000" dirty="0">
                <a:ea typeface="宋体" panose="02010600030101010101" pitchFamily="2" charset="-122"/>
              </a:rPr>
              <a:t>]</a:t>
            </a: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FDD22CCE-3146-43F2-8D12-16E1E5F689C2}"/>
              </a:ext>
            </a:extLst>
          </p:cNvPr>
          <p:cNvGrpSpPr/>
          <p:nvPr/>
        </p:nvGrpSpPr>
        <p:grpSpPr>
          <a:xfrm>
            <a:off x="997001" y="1762878"/>
            <a:ext cx="7095866" cy="769441"/>
            <a:chOff x="907535" y="1755086"/>
            <a:chExt cx="6941187" cy="769441"/>
          </a:xfrm>
        </p:grpSpPr>
        <p:sp>
          <p:nvSpPr>
            <p:cNvPr id="43" name="Text Box 46">
              <a:extLst>
                <a:ext uri="{FF2B5EF4-FFF2-40B4-BE49-F238E27FC236}">
                  <a16:creationId xmlns:a16="http://schemas.microsoft.com/office/drawing/2014/main" id="{3DA46153-A472-4524-8B43-242ED23A497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16391" y="1755086"/>
              <a:ext cx="4974848" cy="769441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1200" dirty="0">
                  <a:solidFill>
                    <a:srgbClr val="FFC000"/>
                  </a:solidFill>
                  <a:ea typeface="宋体" panose="02010600030101010101" pitchFamily="2" charset="-122"/>
                </a:rPr>
                <a:t>LCS(X[1..n-1], Y[1..m-1])</a:t>
              </a:r>
              <a:r>
                <a:rPr lang="en-US" altLang="zh-CN" sz="1200" dirty="0">
                  <a:ea typeface="宋体" panose="02010600030101010101" pitchFamily="2" charset="-122"/>
                </a:rPr>
                <a:t>◦X[n], if </a:t>
              </a:r>
              <a:r>
                <a:rPr lang="en-US" altLang="zh-CN" sz="1200" dirty="0">
                  <a:solidFill>
                    <a:srgbClr val="FF0000"/>
                  </a:solidFill>
                  <a:ea typeface="宋体" panose="02010600030101010101" pitchFamily="2" charset="-122"/>
                </a:rPr>
                <a:t>X[n] = Y[m];</a:t>
              </a:r>
              <a:endParaRPr lang="en-US" altLang="zh-CN" sz="1200" dirty="0">
                <a:ea typeface="宋体" panose="02010600030101010101" pitchFamily="2" charset="-122"/>
              </a:endParaRPr>
            </a:p>
            <a:p>
              <a:pPr eaLnBrk="1" hangingPunct="1">
                <a:spcBef>
                  <a:spcPct val="0"/>
                </a:spcBef>
                <a:buNone/>
              </a:pPr>
              <a:endParaRPr lang="en-US" altLang="zh-CN" sz="800" dirty="0">
                <a:ea typeface="宋体" panose="02010600030101010101" pitchFamily="2" charset="-122"/>
              </a:endParaRPr>
            </a:p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1200" dirty="0">
                  <a:ea typeface="宋体" panose="02010600030101010101" pitchFamily="2" charset="-122"/>
                </a:rPr>
                <a:t>Longer(</a:t>
              </a:r>
              <a:r>
                <a:rPr lang="en-US" altLang="zh-CN" sz="1200" dirty="0">
                  <a:solidFill>
                    <a:srgbClr val="FFC000"/>
                  </a:solidFill>
                  <a:ea typeface="宋体" panose="02010600030101010101" pitchFamily="2" charset="-122"/>
                </a:rPr>
                <a:t>LCS(X[1..n-1], Y[1..m]), </a:t>
              </a:r>
              <a:r>
                <a:rPr lang="en-US" altLang="zh-CN" sz="1200" dirty="0">
                  <a:solidFill>
                    <a:srgbClr val="00B0F0"/>
                  </a:solidFill>
                  <a:ea typeface="宋体" panose="02010600030101010101" pitchFamily="2" charset="-122"/>
                </a:rPr>
                <a:t>LCS(X[1..n], Y[1..m-1])</a:t>
              </a:r>
              <a:r>
                <a:rPr lang="en-US" altLang="zh-CN" sz="1200" dirty="0">
                  <a:ea typeface="宋体" panose="02010600030101010101" pitchFamily="2" charset="-122"/>
                </a:rPr>
                <a:t>) if</a:t>
              </a:r>
              <a:r>
                <a:rPr lang="en-US" altLang="zh-CN" sz="1200" dirty="0">
                  <a:solidFill>
                    <a:srgbClr val="00B0F0"/>
                  </a:solidFill>
                  <a:ea typeface="宋体" panose="02010600030101010101" pitchFamily="2" charset="-122"/>
                </a:rPr>
                <a:t> </a:t>
              </a:r>
              <a:r>
                <a:rPr lang="en-US" altLang="zh-CN" sz="1200" dirty="0">
                  <a:solidFill>
                    <a:srgbClr val="FF0000"/>
                  </a:solidFill>
                  <a:ea typeface="宋体" panose="02010600030101010101" pitchFamily="2" charset="-122"/>
                </a:rPr>
                <a:t>X[n] </a:t>
              </a:r>
              <a:r>
                <a:rPr lang="en-US" altLang="zh-CN" sz="1200" dirty="0">
                  <a:solidFill>
                    <a:srgbClr val="FF0000"/>
                  </a:solidFill>
                  <a:ea typeface="Tahoma" panose="020B0604030504040204" pitchFamily="34" charset="0"/>
                  <a:cs typeface="Tahoma" panose="020B0604030504040204" pitchFamily="34" charset="0"/>
                </a:rPr>
                <a:t>≠</a:t>
              </a:r>
              <a:r>
                <a:rPr lang="en-US" altLang="zh-CN" sz="1200" dirty="0">
                  <a:solidFill>
                    <a:srgbClr val="FF0000"/>
                  </a:solidFill>
                  <a:ea typeface="宋体" panose="02010600030101010101" pitchFamily="2" charset="-122"/>
                </a:rPr>
                <a:t> Y[m].</a:t>
              </a:r>
              <a:endParaRPr lang="en-US" altLang="zh-CN" sz="1200" dirty="0">
                <a:solidFill>
                  <a:srgbClr val="00B0F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44" name="Text Box 46">
              <a:extLst>
                <a:ext uri="{FF2B5EF4-FFF2-40B4-BE49-F238E27FC236}">
                  <a16:creationId xmlns:a16="http://schemas.microsoft.com/office/drawing/2014/main" id="{EDB9FBDD-B033-453C-9166-E5333FC504F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07535" y="1885671"/>
              <a:ext cx="1862289" cy="276999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1200" dirty="0">
                  <a:solidFill>
                    <a:srgbClr val="00B050"/>
                  </a:solidFill>
                  <a:ea typeface="宋体" panose="02010600030101010101" pitchFamily="2" charset="-122"/>
                </a:rPr>
                <a:t>LCS(X[1..n], Y[1..m]) =</a:t>
              </a:r>
              <a:endParaRPr lang="en-US" altLang="zh-CN" sz="1200" dirty="0">
                <a:solidFill>
                  <a:srgbClr val="92D05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45" name="Left Brace 44">
              <a:extLst>
                <a:ext uri="{FF2B5EF4-FFF2-40B4-BE49-F238E27FC236}">
                  <a16:creationId xmlns:a16="http://schemas.microsoft.com/office/drawing/2014/main" id="{9F9F2F7E-9080-48C1-9BD7-9DCAB08CFF0A}"/>
                </a:ext>
              </a:extLst>
            </p:cNvPr>
            <p:cNvSpPr/>
            <p:nvPr/>
          </p:nvSpPr>
          <p:spPr>
            <a:xfrm>
              <a:off x="2654889" y="1884510"/>
              <a:ext cx="212778" cy="307778"/>
            </a:xfrm>
            <a:prstGeom prst="leftBrac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9573426D-931F-4E95-9D18-D5EA9DF1E175}"/>
                </a:ext>
              </a:extLst>
            </p:cNvPr>
            <p:cNvSpPr/>
            <p:nvPr/>
          </p:nvSpPr>
          <p:spPr>
            <a:xfrm>
              <a:off x="907535" y="1755087"/>
              <a:ext cx="6941187" cy="611260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ext Box 46">
            <a:extLst>
              <a:ext uri="{FF2B5EF4-FFF2-40B4-BE49-F238E27FC236}">
                <a16:creationId xmlns:a16="http://schemas.microsoft.com/office/drawing/2014/main" id="{37F9F1D8-AB4A-7E9B-724C-78E10BEF81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08536" y="2409564"/>
            <a:ext cx="4494000" cy="646331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Instead, we may execute each subroutine only once and save the result. When we need the result later, we can use it directly, instead of re-running the subroutine. </a:t>
            </a:r>
          </a:p>
        </p:txBody>
      </p:sp>
    </p:spTree>
    <p:extLst>
      <p:ext uri="{BB962C8B-B14F-4D97-AF65-F5344CB8AC3E}">
        <p14:creationId xmlns:p14="http://schemas.microsoft.com/office/powerpoint/2010/main" val="39461685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Dynamic Programming</a:t>
            </a:r>
          </a:p>
        </p:txBody>
      </p:sp>
      <p:sp>
        <p:nvSpPr>
          <p:cNvPr id="8" name="Text Box 46">
            <a:extLst>
              <a:ext uri="{FF2B5EF4-FFF2-40B4-BE49-F238E27FC236}">
                <a16:creationId xmlns:a16="http://schemas.microsoft.com/office/drawing/2014/main" id="{46F90D4E-82ED-4A39-ACBA-1F5D2A329B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4528" y="989153"/>
            <a:ext cx="7399802" cy="707886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u="sng" dirty="0">
                <a:solidFill>
                  <a:srgbClr val="FF0000"/>
                </a:solidFill>
                <a:ea typeface="宋体" panose="02010600030101010101" pitchFamily="2" charset="-122"/>
              </a:rPr>
              <a:t>Problem LCS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.</a:t>
            </a:r>
            <a:r>
              <a:rPr lang="en-US" altLang="zh-CN" sz="2000" dirty="0">
                <a:ea typeface="宋体" panose="02010600030101010101" pitchFamily="2" charset="-122"/>
              </a:rPr>
              <a:t> Given two sequences X[1..n] and Y[1..m], find the longest common subsequence 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LCS(X[1..n], Y[1..m]) </a:t>
            </a:r>
            <a:r>
              <a:rPr lang="en-US" altLang="zh-CN" sz="2000" dirty="0">
                <a:ea typeface="宋体" panose="02010600030101010101" pitchFamily="2" charset="-122"/>
              </a:rPr>
              <a:t>of X and Y.</a:t>
            </a:r>
          </a:p>
        </p:txBody>
      </p:sp>
      <p:sp>
        <p:nvSpPr>
          <p:cNvPr id="13" name="Text Box 46">
            <a:extLst>
              <a:ext uri="{FF2B5EF4-FFF2-40B4-BE49-F238E27FC236}">
                <a16:creationId xmlns:a16="http://schemas.microsoft.com/office/drawing/2014/main" id="{92B0DC8C-1242-4721-AEB3-5F5579CCAF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87662" y="3107103"/>
            <a:ext cx="2874962" cy="3046988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u="sng" dirty="0" err="1">
                <a:ea typeface="宋体" panose="02010600030101010101" pitchFamily="2" charset="-122"/>
              </a:rPr>
              <a:t>Dyn</a:t>
            </a:r>
            <a:r>
              <a:rPr lang="en-US" altLang="zh-CN" sz="1400" u="sng" dirty="0">
                <a:ea typeface="宋体" panose="02010600030101010101" pitchFamily="2" charset="-122"/>
              </a:rPr>
              <a:t>-LCS(X[1..n], Y[1..m])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00B050"/>
                </a:solidFill>
                <a:ea typeface="宋体" panose="02010600030101010101" pitchFamily="2" charset="-122"/>
              </a:rPr>
              <a:t>\\ array C[0..n,0..m] records the length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00B050"/>
                </a:solidFill>
                <a:ea typeface="宋体" panose="02010600030101010101" pitchFamily="2" charset="-122"/>
              </a:rPr>
              <a:t>\\ of LCS(X[1..i],Y[1..j]) for all </a:t>
            </a:r>
            <a:r>
              <a:rPr lang="en-US" altLang="zh-CN" sz="1200" dirty="0" err="1">
                <a:solidFill>
                  <a:srgbClr val="00B050"/>
                </a:solidFill>
                <a:ea typeface="宋体" panose="02010600030101010101" pitchFamily="2" charset="-122"/>
              </a:rPr>
              <a:t>i</a:t>
            </a:r>
            <a:r>
              <a:rPr lang="en-US" altLang="zh-CN" sz="1200" dirty="0">
                <a:solidFill>
                  <a:srgbClr val="00B050"/>
                </a:solidFill>
                <a:ea typeface="宋体" panose="02010600030101010101" pitchFamily="2" charset="-122"/>
              </a:rPr>
              <a:t>, j.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1. for (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=0; 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&lt;=n; 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++)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C[i,0] = 0;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2. for (j=0; j&lt;=m; </a:t>
            </a:r>
            <a:r>
              <a:rPr lang="en-US" altLang="zh-CN" sz="1400" dirty="0" err="1">
                <a:ea typeface="宋体" panose="02010600030101010101" pitchFamily="2" charset="-122"/>
              </a:rPr>
              <a:t>j++</a:t>
            </a:r>
            <a:r>
              <a:rPr lang="en-US" altLang="zh-CN" sz="1400" dirty="0">
                <a:ea typeface="宋体" panose="02010600030101010101" pitchFamily="2" charset="-122"/>
              </a:rPr>
              <a:t>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C[0,j] = 0;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3. for (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=1; 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&lt;=n; 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++)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for (j=1; j&lt;=m; </a:t>
            </a:r>
            <a:r>
              <a:rPr lang="en-US" altLang="zh-CN" sz="1400" dirty="0" err="1">
                <a:ea typeface="宋体" panose="02010600030101010101" pitchFamily="2" charset="-122"/>
              </a:rPr>
              <a:t>j++</a:t>
            </a:r>
            <a:r>
              <a:rPr lang="en-US" altLang="zh-CN" sz="1400" dirty="0">
                <a:ea typeface="宋体" panose="02010600030101010101" pitchFamily="2" charset="-122"/>
              </a:rPr>
              <a:t>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 if (X[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]==Y[j])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   C[</a:t>
            </a:r>
            <a:r>
              <a:rPr lang="en-US" altLang="zh-CN" sz="1400" dirty="0" err="1">
                <a:ea typeface="宋体" panose="02010600030101010101" pitchFamily="2" charset="-122"/>
              </a:rPr>
              <a:t>i,j</a:t>
            </a:r>
            <a:r>
              <a:rPr lang="en-US" altLang="zh-CN" sz="1400" dirty="0">
                <a:ea typeface="宋体" panose="02010600030101010101" pitchFamily="2" charset="-122"/>
              </a:rPr>
              <a:t>] = C[i-1,j-1]+1;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 else if (C[i-1,j] &gt; C[i,j-1])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             C[</a:t>
            </a:r>
            <a:r>
              <a:rPr lang="en-US" altLang="zh-CN" sz="1400" dirty="0" err="1">
                <a:ea typeface="宋体" panose="02010600030101010101" pitchFamily="2" charset="-122"/>
              </a:rPr>
              <a:t>i,j</a:t>
            </a:r>
            <a:r>
              <a:rPr lang="en-US" altLang="zh-CN" sz="1400" dirty="0">
                <a:ea typeface="宋体" panose="02010600030101010101" pitchFamily="2" charset="-122"/>
              </a:rPr>
              <a:t>] = C[i-1,j];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       else C[</a:t>
            </a:r>
            <a:r>
              <a:rPr lang="en-US" altLang="zh-CN" sz="1400" dirty="0" err="1">
                <a:ea typeface="宋体" panose="02010600030101010101" pitchFamily="2" charset="-122"/>
              </a:rPr>
              <a:t>i,j</a:t>
            </a:r>
            <a:r>
              <a:rPr lang="en-US" altLang="zh-CN" sz="1400" dirty="0">
                <a:ea typeface="宋体" panose="02010600030101010101" pitchFamily="2" charset="-122"/>
              </a:rPr>
              <a:t>] = C[i,j-1].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9A9B8C00-F185-4DF7-9DA6-6BCA9B4BCEA0}"/>
              </a:ext>
            </a:extLst>
          </p:cNvPr>
          <p:cNvGrpSpPr/>
          <p:nvPr/>
        </p:nvGrpSpPr>
        <p:grpSpPr>
          <a:xfrm>
            <a:off x="341904" y="2494631"/>
            <a:ext cx="3666632" cy="2707035"/>
            <a:chOff x="341904" y="3303563"/>
            <a:chExt cx="3666632" cy="2707035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05386EA4-8D8C-43A0-A334-994305819A29}"/>
                </a:ext>
              </a:extLst>
            </p:cNvPr>
            <p:cNvSpPr/>
            <p:nvPr/>
          </p:nvSpPr>
          <p:spPr>
            <a:xfrm>
              <a:off x="722489" y="3809026"/>
              <a:ext cx="155212" cy="218144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7A5F2E1-A505-4FA9-99A4-75F2EEE3EBDE}"/>
                </a:ext>
              </a:extLst>
            </p:cNvPr>
            <p:cNvSpPr/>
            <p:nvPr/>
          </p:nvSpPr>
          <p:spPr>
            <a:xfrm>
              <a:off x="717616" y="3817698"/>
              <a:ext cx="3214008" cy="2181449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Text Box 46">
              <a:extLst>
                <a:ext uri="{FF2B5EF4-FFF2-40B4-BE49-F238E27FC236}">
                  <a16:creationId xmlns:a16="http://schemas.microsoft.com/office/drawing/2014/main" id="{400B89EB-DF84-471A-812A-EB809375BE3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85435" y="3303563"/>
              <a:ext cx="1877840" cy="307777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1400" dirty="0">
                  <a:ea typeface="宋体" panose="02010600030101010101" pitchFamily="2" charset="-122"/>
                </a:rPr>
                <a:t>Matrix C[0..n,0..m]</a:t>
              </a:r>
            </a:p>
          </p:txBody>
        </p:sp>
        <p:sp>
          <p:nvSpPr>
            <p:cNvPr id="16" name="Text Box 46">
              <a:extLst>
                <a:ext uri="{FF2B5EF4-FFF2-40B4-BE49-F238E27FC236}">
                  <a16:creationId xmlns:a16="http://schemas.microsoft.com/office/drawing/2014/main" id="{223CBB3C-DA35-45E1-8E33-BD33D5A7647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58118" y="3571477"/>
              <a:ext cx="3250418" cy="246221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1000" dirty="0">
                  <a:ea typeface="宋体" panose="02010600030101010101" pitchFamily="2" charset="-122"/>
                </a:rPr>
                <a:t>0  1  2      ∙∙∙∙∙∙        j-1       j        j+1     ∙∙∙∙∙∙        m                              </a:t>
              </a:r>
            </a:p>
          </p:txBody>
        </p:sp>
        <p:sp>
          <p:nvSpPr>
            <p:cNvPr id="17" name="Text Box 46">
              <a:extLst>
                <a:ext uri="{FF2B5EF4-FFF2-40B4-BE49-F238E27FC236}">
                  <a16:creationId xmlns:a16="http://schemas.microsoft.com/office/drawing/2014/main" id="{063F81B4-6F42-4E26-B84C-D58836A9782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6831" y="4438446"/>
              <a:ext cx="257838" cy="1169551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1000" dirty="0">
                  <a:ea typeface="宋体" panose="02010600030101010101" pitchFamily="2" charset="-122"/>
                </a:rPr>
                <a:t>⁝	             </a:t>
              </a:r>
              <a:r>
                <a:rPr lang="en-US" altLang="zh-CN" sz="1000" dirty="0" err="1">
                  <a:ea typeface="宋体" panose="02010600030101010101" pitchFamily="2" charset="-122"/>
                </a:rPr>
                <a:t>i</a:t>
              </a:r>
              <a:r>
                <a:rPr lang="en-US" altLang="zh-CN" sz="1000" dirty="0">
                  <a:ea typeface="宋体" panose="02010600030101010101" pitchFamily="2" charset="-122"/>
                </a:rPr>
                <a:t>     		⁝ </a:t>
              </a:r>
            </a:p>
          </p:txBody>
        </p:sp>
        <p:sp>
          <p:nvSpPr>
            <p:cNvPr id="18" name="Text Box 46">
              <a:extLst>
                <a:ext uri="{FF2B5EF4-FFF2-40B4-BE49-F238E27FC236}">
                  <a16:creationId xmlns:a16="http://schemas.microsoft.com/office/drawing/2014/main" id="{9239AFA4-237F-45A3-82EF-4DC3E21A3E9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1904" y="5083588"/>
              <a:ext cx="407740" cy="246221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1000" dirty="0">
                  <a:ea typeface="宋体" panose="02010600030101010101" pitchFamily="2" charset="-122"/>
                </a:rPr>
                <a:t>i+1</a:t>
              </a:r>
            </a:p>
          </p:txBody>
        </p:sp>
        <p:sp>
          <p:nvSpPr>
            <p:cNvPr id="19" name="Text Box 46">
              <a:extLst>
                <a:ext uri="{FF2B5EF4-FFF2-40B4-BE49-F238E27FC236}">
                  <a16:creationId xmlns:a16="http://schemas.microsoft.com/office/drawing/2014/main" id="{5AE6D7C5-8AB8-400B-ADE1-0C78D111071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2203" y="4680987"/>
              <a:ext cx="407740" cy="246221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1000" dirty="0">
                  <a:ea typeface="宋体" panose="02010600030101010101" pitchFamily="2" charset="-122"/>
                </a:rPr>
                <a:t>i-1</a:t>
              </a: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D568A6C-530D-48C9-9B81-1C7A41A61D1F}"/>
                </a:ext>
              </a:extLst>
            </p:cNvPr>
            <p:cNvSpPr/>
            <p:nvPr/>
          </p:nvSpPr>
          <p:spPr>
            <a:xfrm>
              <a:off x="717616" y="3817697"/>
              <a:ext cx="1572657" cy="133026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E46639F-D5F6-45B8-B896-0A25B9698287}"/>
                </a:ext>
              </a:extLst>
            </p:cNvPr>
            <p:cNvSpPr/>
            <p:nvPr/>
          </p:nvSpPr>
          <p:spPr>
            <a:xfrm>
              <a:off x="717086" y="3817698"/>
              <a:ext cx="3214538" cy="109686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Text Box 46">
              <a:extLst>
                <a:ext uri="{FF2B5EF4-FFF2-40B4-BE49-F238E27FC236}">
                  <a16:creationId xmlns:a16="http://schemas.microsoft.com/office/drawing/2014/main" id="{E035AC50-7737-4398-8ED5-CB3E47E364E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90273" y="4914567"/>
              <a:ext cx="464218" cy="246221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1000" dirty="0">
                  <a:ea typeface="宋体" panose="02010600030101010101" pitchFamily="2" charset="-122"/>
                </a:rPr>
                <a:t>C[</a:t>
              </a:r>
              <a:r>
                <a:rPr lang="en-US" altLang="zh-CN" sz="1000" dirty="0" err="1">
                  <a:ea typeface="宋体" panose="02010600030101010101" pitchFamily="2" charset="-122"/>
                </a:rPr>
                <a:t>i,j</a:t>
              </a:r>
              <a:r>
                <a:rPr lang="en-US" altLang="zh-CN" sz="1000" dirty="0">
                  <a:ea typeface="宋体" panose="02010600030101010101" pitchFamily="2" charset="-122"/>
                </a:rPr>
                <a:t>]</a:t>
              </a:r>
            </a:p>
          </p:txBody>
        </p:sp>
        <p:sp>
          <p:nvSpPr>
            <p:cNvPr id="21" name="Text Box 46">
              <a:extLst>
                <a:ext uri="{FF2B5EF4-FFF2-40B4-BE49-F238E27FC236}">
                  <a16:creationId xmlns:a16="http://schemas.microsoft.com/office/drawing/2014/main" id="{2E68BDCE-281C-4BC5-9DE1-B94321AE3B1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14129" y="4901746"/>
              <a:ext cx="538470" cy="246221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1000" dirty="0">
                  <a:ea typeface="宋体" panose="02010600030101010101" pitchFamily="2" charset="-122"/>
                </a:rPr>
                <a:t>C[i,j-1]</a:t>
              </a:r>
            </a:p>
          </p:txBody>
        </p:sp>
        <p:sp>
          <p:nvSpPr>
            <p:cNvPr id="22" name="Text Box 46">
              <a:extLst>
                <a:ext uri="{FF2B5EF4-FFF2-40B4-BE49-F238E27FC236}">
                  <a16:creationId xmlns:a16="http://schemas.microsoft.com/office/drawing/2014/main" id="{9FEA0319-2719-4141-A268-88C1EE766AA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38997" y="4677769"/>
              <a:ext cx="571496" cy="246221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1000" dirty="0">
                  <a:ea typeface="宋体" panose="02010600030101010101" pitchFamily="2" charset="-122"/>
                </a:rPr>
                <a:t>C[i-1,j]</a:t>
              </a:r>
            </a:p>
          </p:txBody>
        </p:sp>
        <p:sp>
          <p:nvSpPr>
            <p:cNvPr id="23" name="Text Box 46">
              <a:extLst>
                <a:ext uri="{FF2B5EF4-FFF2-40B4-BE49-F238E27FC236}">
                  <a16:creationId xmlns:a16="http://schemas.microsoft.com/office/drawing/2014/main" id="{B5FAF8CD-0CC5-40EF-9337-E0F840B2102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59871" y="4677768"/>
              <a:ext cx="650345" cy="246221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1000" dirty="0">
                  <a:ea typeface="宋体" panose="02010600030101010101" pitchFamily="2" charset="-122"/>
                </a:rPr>
                <a:t>C[i-1,j-1]</a:t>
              </a:r>
            </a:p>
          </p:txBody>
        </p:sp>
        <p:sp>
          <p:nvSpPr>
            <p:cNvPr id="24" name="Text Box 46">
              <a:extLst>
                <a:ext uri="{FF2B5EF4-FFF2-40B4-BE49-F238E27FC236}">
                  <a16:creationId xmlns:a16="http://schemas.microsoft.com/office/drawing/2014/main" id="{2DA8C1A2-F409-4F9C-9800-899E1D45AD0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81206" y="3794369"/>
              <a:ext cx="3250418" cy="246221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1000" dirty="0">
                  <a:ea typeface="宋体" panose="02010600030101010101" pitchFamily="2" charset="-122"/>
                </a:rPr>
                <a:t>0  0  0      ∙∙∙∙∙∙           0       0          0     ∙∙∙∙∙∙          0                              </a:t>
              </a:r>
            </a:p>
          </p:txBody>
        </p:sp>
        <p:sp>
          <p:nvSpPr>
            <p:cNvPr id="25" name="Text Box 46">
              <a:extLst>
                <a:ext uri="{FF2B5EF4-FFF2-40B4-BE49-F238E27FC236}">
                  <a16:creationId xmlns:a16="http://schemas.microsoft.com/office/drawing/2014/main" id="{38DD1FC4-25BA-4F3B-8AE0-6933EDC68C1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13943" y="4442770"/>
              <a:ext cx="257838" cy="1169551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1000" dirty="0">
                  <a:ea typeface="宋体" panose="02010600030101010101" pitchFamily="2" charset="-122"/>
                </a:rPr>
                <a:t>⁝	 				⁝ </a:t>
              </a:r>
            </a:p>
          </p:txBody>
        </p:sp>
        <p:sp>
          <p:nvSpPr>
            <p:cNvPr id="26" name="Text Box 46">
              <a:extLst>
                <a:ext uri="{FF2B5EF4-FFF2-40B4-BE49-F238E27FC236}">
                  <a16:creationId xmlns:a16="http://schemas.microsoft.com/office/drawing/2014/main" id="{33BD0314-A525-41CE-BC0E-1EC87BE5111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1068" y="3791934"/>
              <a:ext cx="257838" cy="553998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1000" dirty="0">
                  <a:ea typeface="宋体" panose="02010600030101010101" pitchFamily="2" charset="-122"/>
                </a:rPr>
                <a:t>0  12             </a:t>
              </a:r>
            </a:p>
          </p:txBody>
        </p:sp>
        <p:sp>
          <p:nvSpPr>
            <p:cNvPr id="27" name="Text Box 46">
              <a:extLst>
                <a:ext uri="{FF2B5EF4-FFF2-40B4-BE49-F238E27FC236}">
                  <a16:creationId xmlns:a16="http://schemas.microsoft.com/office/drawing/2014/main" id="{6447A941-CE9C-4F9B-9AAC-54419975AB1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6831" y="5752926"/>
              <a:ext cx="257838" cy="246221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1000" dirty="0">
                  <a:ea typeface="宋体" panose="02010600030101010101" pitchFamily="2" charset="-122"/>
                </a:rPr>
                <a:t>n</a:t>
              </a:r>
            </a:p>
          </p:txBody>
        </p:sp>
        <p:sp>
          <p:nvSpPr>
            <p:cNvPr id="28" name="Text Box 46">
              <a:extLst>
                <a:ext uri="{FF2B5EF4-FFF2-40B4-BE49-F238E27FC236}">
                  <a16:creationId xmlns:a16="http://schemas.microsoft.com/office/drawing/2014/main" id="{5281D47F-496E-4EA3-9740-2BDF019D3AC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75737" y="5764377"/>
              <a:ext cx="257838" cy="246221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1000" dirty="0">
                  <a:ea typeface="宋体" panose="02010600030101010101" pitchFamily="2" charset="-122"/>
                </a:rPr>
                <a:t>0</a:t>
              </a:r>
            </a:p>
          </p:txBody>
        </p:sp>
        <p:sp>
          <p:nvSpPr>
            <p:cNvPr id="32" name="Text Box 46">
              <a:extLst>
                <a:ext uri="{FF2B5EF4-FFF2-40B4-BE49-F238E27FC236}">
                  <a16:creationId xmlns:a16="http://schemas.microsoft.com/office/drawing/2014/main" id="{0AB601EE-C2CA-4C24-88C7-94F50A6AA24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9710" y="4109296"/>
              <a:ext cx="257838" cy="246221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1000" dirty="0">
                  <a:ea typeface="宋体" panose="02010600030101010101" pitchFamily="2" charset="-122"/>
                </a:rPr>
                <a:t>0</a:t>
              </a:r>
            </a:p>
          </p:txBody>
        </p:sp>
        <p:sp>
          <p:nvSpPr>
            <p:cNvPr id="33" name="Text Box 46">
              <a:extLst>
                <a:ext uri="{FF2B5EF4-FFF2-40B4-BE49-F238E27FC236}">
                  <a16:creationId xmlns:a16="http://schemas.microsoft.com/office/drawing/2014/main" id="{CA0909C1-01E3-4B29-AA5B-2C5E9ADCD20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75737" y="3944773"/>
              <a:ext cx="257838" cy="246221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1000" dirty="0">
                  <a:ea typeface="宋体" panose="02010600030101010101" pitchFamily="2" charset="-122"/>
                </a:rPr>
                <a:t>0</a:t>
              </a:r>
            </a:p>
          </p:txBody>
        </p:sp>
        <p:sp>
          <p:nvSpPr>
            <p:cNvPr id="34" name="Text Box 46">
              <a:extLst>
                <a:ext uri="{FF2B5EF4-FFF2-40B4-BE49-F238E27FC236}">
                  <a16:creationId xmlns:a16="http://schemas.microsoft.com/office/drawing/2014/main" id="{399DC4A4-69EE-45FD-8E5B-4FF477D0110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4669" y="5098329"/>
              <a:ext cx="257838" cy="246221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1000" dirty="0">
                  <a:ea typeface="宋体" panose="02010600030101010101" pitchFamily="2" charset="-122"/>
                </a:rPr>
                <a:t>0</a:t>
              </a:r>
            </a:p>
          </p:txBody>
        </p:sp>
        <p:sp>
          <p:nvSpPr>
            <p:cNvPr id="35" name="Text Box 46">
              <a:extLst>
                <a:ext uri="{FF2B5EF4-FFF2-40B4-BE49-F238E27FC236}">
                  <a16:creationId xmlns:a16="http://schemas.microsoft.com/office/drawing/2014/main" id="{25E2345A-8D51-4BE6-B949-CE70EE8CC81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1902" y="4889567"/>
              <a:ext cx="257838" cy="246221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1000" dirty="0">
                  <a:ea typeface="宋体" panose="02010600030101010101" pitchFamily="2" charset="-122"/>
                </a:rPr>
                <a:t>0</a:t>
              </a:r>
            </a:p>
          </p:txBody>
        </p:sp>
        <p:sp>
          <p:nvSpPr>
            <p:cNvPr id="36" name="Text Box 46">
              <a:extLst>
                <a:ext uri="{FF2B5EF4-FFF2-40B4-BE49-F238E27FC236}">
                  <a16:creationId xmlns:a16="http://schemas.microsoft.com/office/drawing/2014/main" id="{57D9C8F5-0753-4636-8C18-3E2F4D25AEC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8126" y="4691675"/>
              <a:ext cx="257838" cy="246221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1000" dirty="0">
                  <a:ea typeface="宋体" panose="02010600030101010101" pitchFamily="2" charset="-122"/>
                </a:rPr>
                <a:t>0</a:t>
              </a:r>
            </a:p>
          </p:txBody>
        </p:sp>
      </p:grpSp>
      <p:sp>
        <p:nvSpPr>
          <p:cNvPr id="37" name="Text Box 46">
            <a:extLst>
              <a:ext uri="{FF2B5EF4-FFF2-40B4-BE49-F238E27FC236}">
                <a16:creationId xmlns:a16="http://schemas.microsoft.com/office/drawing/2014/main" id="{670BA533-363B-44F2-B890-DEF086682E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2043" y="6208419"/>
            <a:ext cx="1538386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Time = O(nm)</a:t>
            </a:r>
          </a:p>
        </p:txBody>
      </p:sp>
      <p:sp>
        <p:nvSpPr>
          <p:cNvPr id="38" name="Text Box 46">
            <a:extLst>
              <a:ext uri="{FF2B5EF4-FFF2-40B4-BE49-F238E27FC236}">
                <a16:creationId xmlns:a16="http://schemas.microsoft.com/office/drawing/2014/main" id="{ED5C860C-7F72-44A4-9537-F8767AF30F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3274" y="5257456"/>
            <a:ext cx="3826282" cy="307777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C[</a:t>
            </a:r>
            <a:r>
              <a:rPr lang="en-US" altLang="zh-CN" sz="1400" dirty="0" err="1">
                <a:solidFill>
                  <a:srgbClr val="FFC000"/>
                </a:solidFill>
                <a:ea typeface="宋体" panose="02010600030101010101" pitchFamily="2" charset="-122"/>
              </a:rPr>
              <a:t>n,m</a:t>
            </a: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] gives the 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length</a:t>
            </a: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 of LCS(X[1..n],Y[1..m]</a:t>
            </a:r>
          </a:p>
        </p:txBody>
      </p:sp>
      <p:sp>
        <p:nvSpPr>
          <p:cNvPr id="39" name="Text Box 46">
            <a:extLst>
              <a:ext uri="{FF2B5EF4-FFF2-40B4-BE49-F238E27FC236}">
                <a16:creationId xmlns:a16="http://schemas.microsoft.com/office/drawing/2014/main" id="{34C82DBA-9F5D-4E0D-9A2D-04DBAA1B8E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2203" y="5607779"/>
            <a:ext cx="3917341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How do we compute the actual sequence?</a:t>
            </a:r>
          </a:p>
        </p:txBody>
      </p:sp>
      <p:sp>
        <p:nvSpPr>
          <p:cNvPr id="42" name="Text Box 46">
            <a:extLst>
              <a:ext uri="{FF2B5EF4-FFF2-40B4-BE49-F238E27FC236}">
                <a16:creationId xmlns:a16="http://schemas.microsoft.com/office/drawing/2014/main" id="{95875A4C-92DC-4431-AF59-2AD4E6B4EF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684" y="5955210"/>
            <a:ext cx="3917341" cy="523220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Use another array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B[0..n,0..m] </a:t>
            </a:r>
            <a:r>
              <a:rPr lang="en-US" altLang="zh-CN" sz="1400" dirty="0">
                <a:ea typeface="宋体" panose="02010600030101010101" pitchFamily="2" charset="-122"/>
              </a:rPr>
              <a:t>to indicate the matching symbols in X[1..n] and Y[1..m]</a:t>
            </a:r>
          </a:p>
        </p:txBody>
      </p:sp>
      <p:sp>
        <p:nvSpPr>
          <p:cNvPr id="40" name="Text Box 46">
            <a:extLst>
              <a:ext uri="{FF2B5EF4-FFF2-40B4-BE49-F238E27FC236}">
                <a16:creationId xmlns:a16="http://schemas.microsoft.com/office/drawing/2014/main" id="{F5EE0453-FE14-490C-95C3-997B3FE470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79862" y="4941218"/>
            <a:ext cx="551762" cy="246221"/>
          </a:xfrm>
          <a:prstGeom prst="rect">
            <a:avLst/>
          </a:prstGeom>
          <a:solidFill>
            <a:srgbClr val="FFC000"/>
          </a:solidFill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000" dirty="0">
                <a:ea typeface="宋体" panose="02010600030101010101" pitchFamily="2" charset="-122"/>
              </a:rPr>
              <a:t>C[</a:t>
            </a:r>
            <a:r>
              <a:rPr lang="en-US" altLang="zh-CN" sz="1000" dirty="0" err="1">
                <a:ea typeface="宋体" panose="02010600030101010101" pitchFamily="2" charset="-122"/>
              </a:rPr>
              <a:t>n,m</a:t>
            </a:r>
            <a:r>
              <a:rPr lang="en-US" altLang="zh-CN" sz="1000" dirty="0">
                <a:ea typeface="宋体" panose="02010600030101010101" pitchFamily="2" charset="-122"/>
              </a:rPr>
              <a:t>]</a:t>
            </a: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3D3F0D23-57E7-4728-9990-185A3289DFE1}"/>
              </a:ext>
            </a:extLst>
          </p:cNvPr>
          <p:cNvGrpSpPr/>
          <p:nvPr/>
        </p:nvGrpSpPr>
        <p:grpSpPr>
          <a:xfrm>
            <a:off x="997001" y="1762878"/>
            <a:ext cx="7095866" cy="769441"/>
            <a:chOff x="907535" y="1755086"/>
            <a:chExt cx="6941187" cy="769441"/>
          </a:xfrm>
        </p:grpSpPr>
        <p:sp>
          <p:nvSpPr>
            <p:cNvPr id="44" name="Text Box 46">
              <a:extLst>
                <a:ext uri="{FF2B5EF4-FFF2-40B4-BE49-F238E27FC236}">
                  <a16:creationId xmlns:a16="http://schemas.microsoft.com/office/drawing/2014/main" id="{1CB9D48C-271A-4ADB-9BD9-4DF8389B480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16391" y="1755086"/>
              <a:ext cx="4974848" cy="769441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1200" dirty="0">
                  <a:solidFill>
                    <a:srgbClr val="FFC000"/>
                  </a:solidFill>
                  <a:ea typeface="宋体" panose="02010600030101010101" pitchFamily="2" charset="-122"/>
                </a:rPr>
                <a:t>LCS(X[1..n-1], Y[1..m-1])</a:t>
              </a:r>
              <a:r>
                <a:rPr lang="en-US" altLang="zh-CN" sz="1200" dirty="0">
                  <a:ea typeface="宋体" panose="02010600030101010101" pitchFamily="2" charset="-122"/>
                </a:rPr>
                <a:t>◦X[n], if </a:t>
              </a:r>
              <a:r>
                <a:rPr lang="en-US" altLang="zh-CN" sz="1200" dirty="0">
                  <a:solidFill>
                    <a:srgbClr val="FF0000"/>
                  </a:solidFill>
                  <a:ea typeface="宋体" panose="02010600030101010101" pitchFamily="2" charset="-122"/>
                </a:rPr>
                <a:t>X[n] = Y[m];</a:t>
              </a:r>
              <a:endParaRPr lang="en-US" altLang="zh-CN" sz="1200" dirty="0">
                <a:ea typeface="宋体" panose="02010600030101010101" pitchFamily="2" charset="-122"/>
              </a:endParaRPr>
            </a:p>
            <a:p>
              <a:pPr eaLnBrk="1" hangingPunct="1">
                <a:spcBef>
                  <a:spcPct val="0"/>
                </a:spcBef>
                <a:buNone/>
              </a:pPr>
              <a:endParaRPr lang="en-US" altLang="zh-CN" sz="800" dirty="0">
                <a:ea typeface="宋体" panose="02010600030101010101" pitchFamily="2" charset="-122"/>
              </a:endParaRPr>
            </a:p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1200" dirty="0">
                  <a:ea typeface="宋体" panose="02010600030101010101" pitchFamily="2" charset="-122"/>
                </a:rPr>
                <a:t>Longer(</a:t>
              </a:r>
              <a:r>
                <a:rPr lang="en-US" altLang="zh-CN" sz="1200" dirty="0">
                  <a:solidFill>
                    <a:srgbClr val="FFC000"/>
                  </a:solidFill>
                  <a:ea typeface="宋体" panose="02010600030101010101" pitchFamily="2" charset="-122"/>
                </a:rPr>
                <a:t>LCS(X[1..n-1], Y[1..m]), </a:t>
              </a:r>
              <a:r>
                <a:rPr lang="en-US" altLang="zh-CN" sz="1200" dirty="0">
                  <a:solidFill>
                    <a:srgbClr val="00B0F0"/>
                  </a:solidFill>
                  <a:ea typeface="宋体" panose="02010600030101010101" pitchFamily="2" charset="-122"/>
                </a:rPr>
                <a:t>LCS(X[1..n], Y[1..m-1])</a:t>
              </a:r>
              <a:r>
                <a:rPr lang="en-US" altLang="zh-CN" sz="1200" dirty="0">
                  <a:ea typeface="宋体" panose="02010600030101010101" pitchFamily="2" charset="-122"/>
                </a:rPr>
                <a:t>) if</a:t>
              </a:r>
              <a:r>
                <a:rPr lang="en-US" altLang="zh-CN" sz="1200" dirty="0">
                  <a:solidFill>
                    <a:srgbClr val="00B0F0"/>
                  </a:solidFill>
                  <a:ea typeface="宋体" panose="02010600030101010101" pitchFamily="2" charset="-122"/>
                </a:rPr>
                <a:t> </a:t>
              </a:r>
              <a:r>
                <a:rPr lang="en-US" altLang="zh-CN" sz="1200" dirty="0">
                  <a:solidFill>
                    <a:srgbClr val="FF0000"/>
                  </a:solidFill>
                  <a:ea typeface="宋体" panose="02010600030101010101" pitchFamily="2" charset="-122"/>
                </a:rPr>
                <a:t>X[n] </a:t>
              </a:r>
              <a:r>
                <a:rPr lang="en-US" altLang="zh-CN" sz="1200" dirty="0">
                  <a:solidFill>
                    <a:srgbClr val="FF0000"/>
                  </a:solidFill>
                  <a:ea typeface="Tahoma" panose="020B0604030504040204" pitchFamily="34" charset="0"/>
                  <a:cs typeface="Tahoma" panose="020B0604030504040204" pitchFamily="34" charset="0"/>
                </a:rPr>
                <a:t>≠</a:t>
              </a:r>
              <a:r>
                <a:rPr lang="en-US" altLang="zh-CN" sz="1200" dirty="0">
                  <a:solidFill>
                    <a:srgbClr val="FF0000"/>
                  </a:solidFill>
                  <a:ea typeface="宋体" panose="02010600030101010101" pitchFamily="2" charset="-122"/>
                </a:rPr>
                <a:t> Y[m].</a:t>
              </a:r>
              <a:endParaRPr lang="en-US" altLang="zh-CN" sz="1200" dirty="0">
                <a:solidFill>
                  <a:srgbClr val="00B0F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45" name="Text Box 46">
              <a:extLst>
                <a:ext uri="{FF2B5EF4-FFF2-40B4-BE49-F238E27FC236}">
                  <a16:creationId xmlns:a16="http://schemas.microsoft.com/office/drawing/2014/main" id="{A670FCED-D852-4DB6-B47F-FE62752ABBD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07535" y="1885671"/>
              <a:ext cx="1862289" cy="276999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1200" dirty="0">
                  <a:solidFill>
                    <a:srgbClr val="00B050"/>
                  </a:solidFill>
                  <a:ea typeface="宋体" panose="02010600030101010101" pitchFamily="2" charset="-122"/>
                </a:rPr>
                <a:t>LCS(X[1..n], Y[1..m]) =</a:t>
              </a:r>
              <a:endParaRPr lang="en-US" altLang="zh-CN" sz="1200" dirty="0">
                <a:solidFill>
                  <a:srgbClr val="92D05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46" name="Left Brace 45">
              <a:extLst>
                <a:ext uri="{FF2B5EF4-FFF2-40B4-BE49-F238E27FC236}">
                  <a16:creationId xmlns:a16="http://schemas.microsoft.com/office/drawing/2014/main" id="{8ABBB723-DF50-4985-9A0F-43C9B5B62081}"/>
                </a:ext>
              </a:extLst>
            </p:cNvPr>
            <p:cNvSpPr/>
            <p:nvPr/>
          </p:nvSpPr>
          <p:spPr>
            <a:xfrm>
              <a:off x="2654889" y="1884510"/>
              <a:ext cx="212778" cy="307778"/>
            </a:xfrm>
            <a:prstGeom prst="leftBrac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D48747A0-C5A5-486E-B34C-1D31AF44B36A}"/>
                </a:ext>
              </a:extLst>
            </p:cNvPr>
            <p:cNvSpPr/>
            <p:nvPr/>
          </p:nvSpPr>
          <p:spPr>
            <a:xfrm>
              <a:off x="907535" y="1755087"/>
              <a:ext cx="6941187" cy="611260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ext Box 46">
            <a:extLst>
              <a:ext uri="{FF2B5EF4-FFF2-40B4-BE49-F238E27FC236}">
                <a16:creationId xmlns:a16="http://schemas.microsoft.com/office/drawing/2014/main" id="{46F51B48-A74B-CCE0-2B74-07B4AC32C6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08536" y="2409564"/>
            <a:ext cx="4494000" cy="646331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Instead, we may execute each subroutine only once and save the result. When we need the result later, we can use it directly, instead of re-running the subroutine. </a:t>
            </a:r>
          </a:p>
        </p:txBody>
      </p:sp>
    </p:spTree>
    <p:extLst>
      <p:ext uri="{BB962C8B-B14F-4D97-AF65-F5344CB8AC3E}">
        <p14:creationId xmlns:p14="http://schemas.microsoft.com/office/powerpoint/2010/main" val="254422680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Dynamic Programming</a:t>
            </a:r>
          </a:p>
        </p:txBody>
      </p:sp>
      <p:sp>
        <p:nvSpPr>
          <p:cNvPr id="8" name="Text Box 46">
            <a:extLst>
              <a:ext uri="{FF2B5EF4-FFF2-40B4-BE49-F238E27FC236}">
                <a16:creationId xmlns:a16="http://schemas.microsoft.com/office/drawing/2014/main" id="{46F90D4E-82ED-4A39-ACBA-1F5D2A329B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4528" y="989153"/>
            <a:ext cx="7399802" cy="707886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u="sng" dirty="0">
                <a:solidFill>
                  <a:srgbClr val="FF0000"/>
                </a:solidFill>
                <a:ea typeface="宋体" panose="02010600030101010101" pitchFamily="2" charset="-122"/>
              </a:rPr>
              <a:t>Problem LCS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.</a:t>
            </a:r>
            <a:r>
              <a:rPr lang="en-US" altLang="zh-CN" sz="2000" dirty="0">
                <a:ea typeface="宋体" panose="02010600030101010101" pitchFamily="2" charset="-122"/>
              </a:rPr>
              <a:t> Given two sequences X[1..n] and Y[1..m], find the longest common subsequence 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LCS(X[1..n], Y[1..m]) </a:t>
            </a:r>
            <a:r>
              <a:rPr lang="en-US" altLang="zh-CN" sz="2000" dirty="0">
                <a:ea typeface="宋体" panose="02010600030101010101" pitchFamily="2" charset="-122"/>
              </a:rPr>
              <a:t>of X and Y.</a:t>
            </a:r>
          </a:p>
        </p:txBody>
      </p:sp>
      <p:sp>
        <p:nvSpPr>
          <p:cNvPr id="13" name="Text Box 46">
            <a:extLst>
              <a:ext uri="{FF2B5EF4-FFF2-40B4-BE49-F238E27FC236}">
                <a16:creationId xmlns:a16="http://schemas.microsoft.com/office/drawing/2014/main" id="{92B0DC8C-1242-4721-AEB3-5F5579CCAF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87661" y="3107103"/>
            <a:ext cx="3606669" cy="3046988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u="sng" dirty="0" err="1">
                <a:ea typeface="宋体" panose="02010600030101010101" pitchFamily="2" charset="-122"/>
              </a:rPr>
              <a:t>Dyn</a:t>
            </a:r>
            <a:r>
              <a:rPr lang="en-US" altLang="zh-CN" sz="1400" u="sng" dirty="0">
                <a:ea typeface="宋体" panose="02010600030101010101" pitchFamily="2" charset="-122"/>
              </a:rPr>
              <a:t>-LCS(X[1..n], Y[1..m])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00B050"/>
                </a:solidFill>
                <a:ea typeface="宋体" panose="02010600030101010101" pitchFamily="2" charset="-122"/>
              </a:rPr>
              <a:t>\\ array C[0..n,0..m] records the length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00B050"/>
                </a:solidFill>
                <a:ea typeface="宋体" panose="02010600030101010101" pitchFamily="2" charset="-122"/>
              </a:rPr>
              <a:t>\\ of LCS(X[1..i],Y[1..j]) for all </a:t>
            </a:r>
            <a:r>
              <a:rPr lang="en-US" altLang="zh-CN" sz="1200" dirty="0" err="1">
                <a:solidFill>
                  <a:srgbClr val="00B050"/>
                </a:solidFill>
                <a:ea typeface="宋体" panose="02010600030101010101" pitchFamily="2" charset="-122"/>
              </a:rPr>
              <a:t>i</a:t>
            </a:r>
            <a:r>
              <a:rPr lang="en-US" altLang="zh-CN" sz="1200" dirty="0">
                <a:solidFill>
                  <a:srgbClr val="00B050"/>
                </a:solidFill>
                <a:ea typeface="宋体" panose="02010600030101010101" pitchFamily="2" charset="-122"/>
              </a:rPr>
              <a:t>, j.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1. for (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=0; 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&lt;=n; 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++)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C[i,0] = 0; 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B[i,0] = □</a:t>
            </a:r>
            <a:r>
              <a:rPr lang="en-US" altLang="zh-CN" sz="1400" dirty="0">
                <a:ea typeface="宋体" panose="02010600030101010101" pitchFamily="2" charset="-122"/>
              </a:rPr>
              <a:t>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2. for (j=0; j&lt;=m; </a:t>
            </a:r>
            <a:r>
              <a:rPr lang="en-US" altLang="zh-CN" sz="1400" dirty="0" err="1">
                <a:ea typeface="宋体" panose="02010600030101010101" pitchFamily="2" charset="-122"/>
              </a:rPr>
              <a:t>j++</a:t>
            </a:r>
            <a:r>
              <a:rPr lang="en-US" altLang="zh-CN" sz="1400" dirty="0">
                <a:ea typeface="宋体" panose="02010600030101010101" pitchFamily="2" charset="-122"/>
              </a:rPr>
              <a:t>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C[0,j] = 0; 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B[0,j] = □</a:t>
            </a:r>
            <a:r>
              <a:rPr lang="en-US" altLang="zh-CN" sz="1400" dirty="0">
                <a:ea typeface="宋体" panose="02010600030101010101" pitchFamily="2" charset="-122"/>
              </a:rPr>
              <a:t>;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3. for (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=1; 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&lt;=n; 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++)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for (j=1; j&lt;=m; </a:t>
            </a:r>
            <a:r>
              <a:rPr lang="en-US" altLang="zh-CN" sz="1400" dirty="0" err="1">
                <a:ea typeface="宋体" panose="02010600030101010101" pitchFamily="2" charset="-122"/>
              </a:rPr>
              <a:t>j++</a:t>
            </a:r>
            <a:r>
              <a:rPr lang="en-US" altLang="zh-CN" sz="1400" dirty="0">
                <a:ea typeface="宋体" panose="02010600030101010101" pitchFamily="2" charset="-122"/>
              </a:rPr>
              <a:t>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 if (X[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]==Y[j])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   C[</a:t>
            </a:r>
            <a:r>
              <a:rPr lang="en-US" altLang="zh-CN" sz="1400" dirty="0" err="1">
                <a:ea typeface="宋体" panose="02010600030101010101" pitchFamily="2" charset="-122"/>
              </a:rPr>
              <a:t>i,j</a:t>
            </a:r>
            <a:r>
              <a:rPr lang="en-US" altLang="zh-CN" sz="1400" dirty="0">
                <a:ea typeface="宋体" panose="02010600030101010101" pitchFamily="2" charset="-122"/>
              </a:rPr>
              <a:t>] = C[i-1,j-1]+1; 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B[</a:t>
            </a:r>
            <a:r>
              <a:rPr lang="en-US" altLang="zh-CN" sz="1400" dirty="0" err="1">
                <a:solidFill>
                  <a:srgbClr val="FF0000"/>
                </a:solidFill>
                <a:ea typeface="宋体" panose="02010600030101010101" pitchFamily="2" charset="-122"/>
              </a:rPr>
              <a:t>i,j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] =   </a:t>
            </a:r>
            <a:r>
              <a:rPr lang="en-US" altLang="zh-CN" sz="1400" dirty="0">
                <a:ea typeface="宋体" panose="02010600030101010101" pitchFamily="2" charset="-122"/>
              </a:rPr>
              <a:t>;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 else if (C[i-1,j] &gt; C[i,j-1])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             C[</a:t>
            </a:r>
            <a:r>
              <a:rPr lang="en-US" altLang="zh-CN" sz="1400" dirty="0" err="1">
                <a:ea typeface="宋体" panose="02010600030101010101" pitchFamily="2" charset="-122"/>
              </a:rPr>
              <a:t>i,j</a:t>
            </a:r>
            <a:r>
              <a:rPr lang="en-US" altLang="zh-CN" sz="1400" dirty="0">
                <a:ea typeface="宋体" panose="02010600030101010101" pitchFamily="2" charset="-122"/>
              </a:rPr>
              <a:t>] = C[i-1,j]; 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B[</a:t>
            </a:r>
            <a:r>
              <a:rPr lang="en-US" altLang="zh-CN" sz="1400" dirty="0" err="1">
                <a:solidFill>
                  <a:srgbClr val="FF0000"/>
                </a:solidFill>
                <a:ea typeface="宋体" panose="02010600030101010101" pitchFamily="2" charset="-122"/>
              </a:rPr>
              <a:t>i,j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] = ↑</a:t>
            </a:r>
            <a:r>
              <a:rPr lang="en-US" altLang="zh-CN" sz="1400" dirty="0">
                <a:ea typeface="宋体" panose="02010600030101010101" pitchFamily="2" charset="-122"/>
              </a:rPr>
              <a:t>;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       else C[</a:t>
            </a:r>
            <a:r>
              <a:rPr lang="en-US" altLang="zh-CN" sz="1400" dirty="0" err="1">
                <a:ea typeface="宋体" panose="02010600030101010101" pitchFamily="2" charset="-122"/>
              </a:rPr>
              <a:t>i,j</a:t>
            </a:r>
            <a:r>
              <a:rPr lang="en-US" altLang="zh-CN" sz="1400" dirty="0">
                <a:ea typeface="宋体" panose="02010600030101010101" pitchFamily="2" charset="-122"/>
              </a:rPr>
              <a:t>] = C[i,j-1]; 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B[</a:t>
            </a:r>
            <a:r>
              <a:rPr lang="en-US" altLang="zh-CN" sz="1400" dirty="0" err="1">
                <a:solidFill>
                  <a:srgbClr val="FF0000"/>
                </a:solidFill>
                <a:ea typeface="宋体" panose="02010600030101010101" pitchFamily="2" charset="-122"/>
              </a:rPr>
              <a:t>i,j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] = ←</a:t>
            </a:r>
            <a:r>
              <a:rPr lang="en-US" altLang="zh-CN" sz="1400" dirty="0">
                <a:ea typeface="宋体" panose="02010600030101010101" pitchFamily="2" charset="-122"/>
              </a:rPr>
              <a:t>.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9A9B8C00-F185-4DF7-9DA6-6BCA9B4BCEA0}"/>
              </a:ext>
            </a:extLst>
          </p:cNvPr>
          <p:cNvGrpSpPr/>
          <p:nvPr/>
        </p:nvGrpSpPr>
        <p:grpSpPr>
          <a:xfrm>
            <a:off x="341904" y="2494631"/>
            <a:ext cx="3666632" cy="2707035"/>
            <a:chOff x="341904" y="3303563"/>
            <a:chExt cx="3666632" cy="2707035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05386EA4-8D8C-43A0-A334-994305819A29}"/>
                </a:ext>
              </a:extLst>
            </p:cNvPr>
            <p:cNvSpPr/>
            <p:nvPr/>
          </p:nvSpPr>
          <p:spPr>
            <a:xfrm>
              <a:off x="722489" y="3809026"/>
              <a:ext cx="155212" cy="218144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7A5F2E1-A505-4FA9-99A4-75F2EEE3EBDE}"/>
                </a:ext>
              </a:extLst>
            </p:cNvPr>
            <p:cNvSpPr/>
            <p:nvPr/>
          </p:nvSpPr>
          <p:spPr>
            <a:xfrm>
              <a:off x="717616" y="3817698"/>
              <a:ext cx="3214008" cy="2181449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Text Box 46">
              <a:extLst>
                <a:ext uri="{FF2B5EF4-FFF2-40B4-BE49-F238E27FC236}">
                  <a16:creationId xmlns:a16="http://schemas.microsoft.com/office/drawing/2014/main" id="{400B89EB-DF84-471A-812A-EB809375BE3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85435" y="3303563"/>
              <a:ext cx="1877840" cy="307777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1400" dirty="0">
                  <a:ea typeface="宋体" panose="02010600030101010101" pitchFamily="2" charset="-122"/>
                </a:rPr>
                <a:t>Matrix C[0..n,0..m]</a:t>
              </a:r>
            </a:p>
          </p:txBody>
        </p:sp>
        <p:sp>
          <p:nvSpPr>
            <p:cNvPr id="16" name="Text Box 46">
              <a:extLst>
                <a:ext uri="{FF2B5EF4-FFF2-40B4-BE49-F238E27FC236}">
                  <a16:creationId xmlns:a16="http://schemas.microsoft.com/office/drawing/2014/main" id="{223CBB3C-DA35-45E1-8E33-BD33D5A7647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58118" y="3571477"/>
              <a:ext cx="3250418" cy="246221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1000" dirty="0">
                  <a:ea typeface="宋体" panose="02010600030101010101" pitchFamily="2" charset="-122"/>
                </a:rPr>
                <a:t>0  1  2      ∙∙∙∙∙∙        j-1       j        j+1     ∙∙∙∙∙∙        m                              </a:t>
              </a:r>
            </a:p>
          </p:txBody>
        </p:sp>
        <p:sp>
          <p:nvSpPr>
            <p:cNvPr id="17" name="Text Box 46">
              <a:extLst>
                <a:ext uri="{FF2B5EF4-FFF2-40B4-BE49-F238E27FC236}">
                  <a16:creationId xmlns:a16="http://schemas.microsoft.com/office/drawing/2014/main" id="{063F81B4-6F42-4E26-B84C-D58836A9782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6831" y="4438446"/>
              <a:ext cx="257838" cy="1169551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1000" dirty="0">
                  <a:ea typeface="宋体" panose="02010600030101010101" pitchFamily="2" charset="-122"/>
                </a:rPr>
                <a:t>⁝	             </a:t>
              </a:r>
              <a:r>
                <a:rPr lang="en-US" altLang="zh-CN" sz="1000" dirty="0" err="1">
                  <a:ea typeface="宋体" panose="02010600030101010101" pitchFamily="2" charset="-122"/>
                </a:rPr>
                <a:t>i</a:t>
              </a:r>
              <a:r>
                <a:rPr lang="en-US" altLang="zh-CN" sz="1000" dirty="0">
                  <a:ea typeface="宋体" panose="02010600030101010101" pitchFamily="2" charset="-122"/>
                </a:rPr>
                <a:t>     		⁝ </a:t>
              </a:r>
            </a:p>
          </p:txBody>
        </p:sp>
        <p:sp>
          <p:nvSpPr>
            <p:cNvPr id="18" name="Text Box 46">
              <a:extLst>
                <a:ext uri="{FF2B5EF4-FFF2-40B4-BE49-F238E27FC236}">
                  <a16:creationId xmlns:a16="http://schemas.microsoft.com/office/drawing/2014/main" id="{9239AFA4-237F-45A3-82EF-4DC3E21A3E9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1904" y="5083588"/>
              <a:ext cx="407740" cy="246221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1000" dirty="0">
                  <a:ea typeface="宋体" panose="02010600030101010101" pitchFamily="2" charset="-122"/>
                </a:rPr>
                <a:t>i+1</a:t>
              </a:r>
            </a:p>
          </p:txBody>
        </p:sp>
        <p:sp>
          <p:nvSpPr>
            <p:cNvPr id="19" name="Text Box 46">
              <a:extLst>
                <a:ext uri="{FF2B5EF4-FFF2-40B4-BE49-F238E27FC236}">
                  <a16:creationId xmlns:a16="http://schemas.microsoft.com/office/drawing/2014/main" id="{5AE6D7C5-8AB8-400B-ADE1-0C78D111071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2203" y="4680987"/>
              <a:ext cx="407740" cy="246221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1000" dirty="0">
                  <a:ea typeface="宋体" panose="02010600030101010101" pitchFamily="2" charset="-122"/>
                </a:rPr>
                <a:t>i-1</a:t>
              </a: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D568A6C-530D-48C9-9B81-1C7A41A61D1F}"/>
                </a:ext>
              </a:extLst>
            </p:cNvPr>
            <p:cNvSpPr/>
            <p:nvPr/>
          </p:nvSpPr>
          <p:spPr>
            <a:xfrm>
              <a:off x="717616" y="3817697"/>
              <a:ext cx="1572657" cy="133026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E46639F-D5F6-45B8-B896-0A25B9698287}"/>
                </a:ext>
              </a:extLst>
            </p:cNvPr>
            <p:cNvSpPr/>
            <p:nvPr/>
          </p:nvSpPr>
          <p:spPr>
            <a:xfrm>
              <a:off x="717086" y="3817698"/>
              <a:ext cx="3214538" cy="109686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Text Box 46">
              <a:extLst>
                <a:ext uri="{FF2B5EF4-FFF2-40B4-BE49-F238E27FC236}">
                  <a16:creationId xmlns:a16="http://schemas.microsoft.com/office/drawing/2014/main" id="{E035AC50-7737-4398-8ED5-CB3E47E364E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90273" y="4914567"/>
              <a:ext cx="464218" cy="246221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1000" dirty="0">
                  <a:ea typeface="宋体" panose="02010600030101010101" pitchFamily="2" charset="-122"/>
                </a:rPr>
                <a:t>C[</a:t>
              </a:r>
              <a:r>
                <a:rPr lang="en-US" altLang="zh-CN" sz="1000" dirty="0" err="1">
                  <a:ea typeface="宋体" panose="02010600030101010101" pitchFamily="2" charset="-122"/>
                </a:rPr>
                <a:t>i,j</a:t>
              </a:r>
              <a:r>
                <a:rPr lang="en-US" altLang="zh-CN" sz="1000" dirty="0">
                  <a:ea typeface="宋体" panose="02010600030101010101" pitchFamily="2" charset="-122"/>
                </a:rPr>
                <a:t>]</a:t>
              </a:r>
            </a:p>
          </p:txBody>
        </p:sp>
        <p:sp>
          <p:nvSpPr>
            <p:cNvPr id="21" name="Text Box 46">
              <a:extLst>
                <a:ext uri="{FF2B5EF4-FFF2-40B4-BE49-F238E27FC236}">
                  <a16:creationId xmlns:a16="http://schemas.microsoft.com/office/drawing/2014/main" id="{2E68BDCE-281C-4BC5-9DE1-B94321AE3B1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14129" y="4901746"/>
              <a:ext cx="538470" cy="246221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1000" dirty="0">
                  <a:ea typeface="宋体" panose="02010600030101010101" pitchFamily="2" charset="-122"/>
                </a:rPr>
                <a:t>C[i,j-1]</a:t>
              </a:r>
            </a:p>
          </p:txBody>
        </p:sp>
        <p:sp>
          <p:nvSpPr>
            <p:cNvPr id="22" name="Text Box 46">
              <a:extLst>
                <a:ext uri="{FF2B5EF4-FFF2-40B4-BE49-F238E27FC236}">
                  <a16:creationId xmlns:a16="http://schemas.microsoft.com/office/drawing/2014/main" id="{9FEA0319-2719-4141-A268-88C1EE766AA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38997" y="4677769"/>
              <a:ext cx="571496" cy="246221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1000" dirty="0">
                  <a:ea typeface="宋体" panose="02010600030101010101" pitchFamily="2" charset="-122"/>
                </a:rPr>
                <a:t>C[i-1,j]</a:t>
              </a:r>
            </a:p>
          </p:txBody>
        </p:sp>
        <p:sp>
          <p:nvSpPr>
            <p:cNvPr id="23" name="Text Box 46">
              <a:extLst>
                <a:ext uri="{FF2B5EF4-FFF2-40B4-BE49-F238E27FC236}">
                  <a16:creationId xmlns:a16="http://schemas.microsoft.com/office/drawing/2014/main" id="{B5FAF8CD-0CC5-40EF-9337-E0F840B2102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59871" y="4677768"/>
              <a:ext cx="650345" cy="246221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1000" dirty="0">
                  <a:ea typeface="宋体" panose="02010600030101010101" pitchFamily="2" charset="-122"/>
                </a:rPr>
                <a:t>C[i-1,j-1]</a:t>
              </a:r>
            </a:p>
          </p:txBody>
        </p:sp>
        <p:sp>
          <p:nvSpPr>
            <p:cNvPr id="24" name="Text Box 46">
              <a:extLst>
                <a:ext uri="{FF2B5EF4-FFF2-40B4-BE49-F238E27FC236}">
                  <a16:creationId xmlns:a16="http://schemas.microsoft.com/office/drawing/2014/main" id="{2DA8C1A2-F409-4F9C-9800-899E1D45AD0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81206" y="3794369"/>
              <a:ext cx="3250418" cy="246221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1000" dirty="0">
                  <a:ea typeface="宋体" panose="02010600030101010101" pitchFamily="2" charset="-122"/>
                </a:rPr>
                <a:t>0  0  0      ∙∙∙∙∙∙           0       0          0     ∙∙∙∙∙∙          0                              </a:t>
              </a:r>
            </a:p>
          </p:txBody>
        </p:sp>
        <p:sp>
          <p:nvSpPr>
            <p:cNvPr id="25" name="Text Box 46">
              <a:extLst>
                <a:ext uri="{FF2B5EF4-FFF2-40B4-BE49-F238E27FC236}">
                  <a16:creationId xmlns:a16="http://schemas.microsoft.com/office/drawing/2014/main" id="{38DD1FC4-25BA-4F3B-8AE0-6933EDC68C1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13943" y="4442770"/>
              <a:ext cx="257838" cy="1169551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1000" dirty="0">
                  <a:ea typeface="宋体" panose="02010600030101010101" pitchFamily="2" charset="-122"/>
                </a:rPr>
                <a:t>⁝	 				⁝ </a:t>
              </a:r>
            </a:p>
          </p:txBody>
        </p:sp>
        <p:sp>
          <p:nvSpPr>
            <p:cNvPr id="26" name="Text Box 46">
              <a:extLst>
                <a:ext uri="{FF2B5EF4-FFF2-40B4-BE49-F238E27FC236}">
                  <a16:creationId xmlns:a16="http://schemas.microsoft.com/office/drawing/2014/main" id="{33BD0314-A525-41CE-BC0E-1EC87BE5111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1068" y="3791934"/>
              <a:ext cx="257838" cy="553998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1000" dirty="0">
                  <a:ea typeface="宋体" panose="02010600030101010101" pitchFamily="2" charset="-122"/>
                </a:rPr>
                <a:t>0  12             </a:t>
              </a:r>
            </a:p>
          </p:txBody>
        </p:sp>
        <p:sp>
          <p:nvSpPr>
            <p:cNvPr id="27" name="Text Box 46">
              <a:extLst>
                <a:ext uri="{FF2B5EF4-FFF2-40B4-BE49-F238E27FC236}">
                  <a16:creationId xmlns:a16="http://schemas.microsoft.com/office/drawing/2014/main" id="{6447A941-CE9C-4F9B-9AAC-54419975AB1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6831" y="5752926"/>
              <a:ext cx="257838" cy="246221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1000" dirty="0">
                  <a:ea typeface="宋体" panose="02010600030101010101" pitchFamily="2" charset="-122"/>
                </a:rPr>
                <a:t>n</a:t>
              </a:r>
            </a:p>
          </p:txBody>
        </p:sp>
        <p:sp>
          <p:nvSpPr>
            <p:cNvPr id="28" name="Text Box 46">
              <a:extLst>
                <a:ext uri="{FF2B5EF4-FFF2-40B4-BE49-F238E27FC236}">
                  <a16:creationId xmlns:a16="http://schemas.microsoft.com/office/drawing/2014/main" id="{5281D47F-496E-4EA3-9740-2BDF019D3AC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75737" y="5764377"/>
              <a:ext cx="257838" cy="246221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1000" dirty="0">
                  <a:ea typeface="宋体" panose="02010600030101010101" pitchFamily="2" charset="-122"/>
                </a:rPr>
                <a:t>0</a:t>
              </a:r>
            </a:p>
          </p:txBody>
        </p:sp>
        <p:sp>
          <p:nvSpPr>
            <p:cNvPr id="32" name="Text Box 46">
              <a:extLst>
                <a:ext uri="{FF2B5EF4-FFF2-40B4-BE49-F238E27FC236}">
                  <a16:creationId xmlns:a16="http://schemas.microsoft.com/office/drawing/2014/main" id="{0AB601EE-C2CA-4C24-88C7-94F50A6AA24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9710" y="4109296"/>
              <a:ext cx="257838" cy="246221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1000" dirty="0">
                  <a:ea typeface="宋体" panose="02010600030101010101" pitchFamily="2" charset="-122"/>
                </a:rPr>
                <a:t>0</a:t>
              </a:r>
            </a:p>
          </p:txBody>
        </p:sp>
        <p:sp>
          <p:nvSpPr>
            <p:cNvPr id="33" name="Text Box 46">
              <a:extLst>
                <a:ext uri="{FF2B5EF4-FFF2-40B4-BE49-F238E27FC236}">
                  <a16:creationId xmlns:a16="http://schemas.microsoft.com/office/drawing/2014/main" id="{CA0909C1-01E3-4B29-AA5B-2C5E9ADCD20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75737" y="3944773"/>
              <a:ext cx="257838" cy="246221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1000" dirty="0">
                  <a:ea typeface="宋体" panose="02010600030101010101" pitchFamily="2" charset="-122"/>
                </a:rPr>
                <a:t>0</a:t>
              </a:r>
            </a:p>
          </p:txBody>
        </p:sp>
        <p:sp>
          <p:nvSpPr>
            <p:cNvPr id="34" name="Text Box 46">
              <a:extLst>
                <a:ext uri="{FF2B5EF4-FFF2-40B4-BE49-F238E27FC236}">
                  <a16:creationId xmlns:a16="http://schemas.microsoft.com/office/drawing/2014/main" id="{399DC4A4-69EE-45FD-8E5B-4FF477D0110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4669" y="5098329"/>
              <a:ext cx="257838" cy="246221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1000" dirty="0">
                  <a:ea typeface="宋体" panose="02010600030101010101" pitchFamily="2" charset="-122"/>
                </a:rPr>
                <a:t>0</a:t>
              </a:r>
            </a:p>
          </p:txBody>
        </p:sp>
        <p:sp>
          <p:nvSpPr>
            <p:cNvPr id="35" name="Text Box 46">
              <a:extLst>
                <a:ext uri="{FF2B5EF4-FFF2-40B4-BE49-F238E27FC236}">
                  <a16:creationId xmlns:a16="http://schemas.microsoft.com/office/drawing/2014/main" id="{25E2345A-8D51-4BE6-B949-CE70EE8CC81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1902" y="4889567"/>
              <a:ext cx="257838" cy="246221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1000" dirty="0">
                  <a:ea typeface="宋体" panose="02010600030101010101" pitchFamily="2" charset="-122"/>
                </a:rPr>
                <a:t>0</a:t>
              </a:r>
            </a:p>
          </p:txBody>
        </p:sp>
        <p:sp>
          <p:nvSpPr>
            <p:cNvPr id="36" name="Text Box 46">
              <a:extLst>
                <a:ext uri="{FF2B5EF4-FFF2-40B4-BE49-F238E27FC236}">
                  <a16:creationId xmlns:a16="http://schemas.microsoft.com/office/drawing/2014/main" id="{57D9C8F5-0753-4636-8C18-3E2F4D25AEC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8126" y="4691675"/>
              <a:ext cx="257838" cy="246221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1000" dirty="0">
                  <a:ea typeface="宋体" panose="02010600030101010101" pitchFamily="2" charset="-122"/>
                </a:rPr>
                <a:t>0</a:t>
              </a:r>
            </a:p>
          </p:txBody>
        </p:sp>
      </p:grpSp>
      <p:sp>
        <p:nvSpPr>
          <p:cNvPr id="37" name="Text Box 46">
            <a:extLst>
              <a:ext uri="{FF2B5EF4-FFF2-40B4-BE49-F238E27FC236}">
                <a16:creationId xmlns:a16="http://schemas.microsoft.com/office/drawing/2014/main" id="{670BA533-363B-44F2-B890-DEF086682E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2043" y="6208419"/>
            <a:ext cx="1538386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Time = O(nm)</a:t>
            </a:r>
          </a:p>
        </p:txBody>
      </p:sp>
      <p:sp>
        <p:nvSpPr>
          <p:cNvPr id="38" name="Text Box 46">
            <a:extLst>
              <a:ext uri="{FF2B5EF4-FFF2-40B4-BE49-F238E27FC236}">
                <a16:creationId xmlns:a16="http://schemas.microsoft.com/office/drawing/2014/main" id="{ED5C860C-7F72-44A4-9537-F8767AF30F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3274" y="5257456"/>
            <a:ext cx="3826282" cy="307777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C[</a:t>
            </a:r>
            <a:r>
              <a:rPr lang="en-US" altLang="zh-CN" sz="1400" dirty="0" err="1">
                <a:solidFill>
                  <a:srgbClr val="FFC000"/>
                </a:solidFill>
                <a:ea typeface="宋体" panose="02010600030101010101" pitchFamily="2" charset="-122"/>
              </a:rPr>
              <a:t>n,m</a:t>
            </a: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] gives the 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length</a:t>
            </a: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 of LCS(X[1..n],Y[1..m]</a:t>
            </a:r>
          </a:p>
        </p:txBody>
      </p:sp>
      <p:sp>
        <p:nvSpPr>
          <p:cNvPr id="39" name="Text Box 46">
            <a:extLst>
              <a:ext uri="{FF2B5EF4-FFF2-40B4-BE49-F238E27FC236}">
                <a16:creationId xmlns:a16="http://schemas.microsoft.com/office/drawing/2014/main" id="{34C82DBA-9F5D-4E0D-9A2D-04DBAA1B8E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2203" y="5607779"/>
            <a:ext cx="3917341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How do we compute the actual sequence?</a:t>
            </a:r>
          </a:p>
        </p:txBody>
      </p:sp>
      <p:sp>
        <p:nvSpPr>
          <p:cNvPr id="42" name="Text Box 46">
            <a:extLst>
              <a:ext uri="{FF2B5EF4-FFF2-40B4-BE49-F238E27FC236}">
                <a16:creationId xmlns:a16="http://schemas.microsoft.com/office/drawing/2014/main" id="{95875A4C-92DC-4431-AF59-2AD4E6B4EF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684" y="5955210"/>
            <a:ext cx="3917341" cy="523220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Use another array 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B[0..n,0..m] </a:t>
            </a:r>
            <a:r>
              <a:rPr lang="en-US" altLang="zh-CN" sz="1400" dirty="0">
                <a:ea typeface="宋体" panose="02010600030101010101" pitchFamily="2" charset="-122"/>
              </a:rPr>
              <a:t>to indicate the matching symbols in X[1..n] and Y[1..m]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FAE0B3CA-5BAE-4AB3-B9A4-58B8CAAF04E5}"/>
              </a:ext>
            </a:extLst>
          </p:cNvPr>
          <p:cNvCxnSpPr>
            <a:cxnSpLocks/>
          </p:cNvCxnSpPr>
          <p:nvPr/>
        </p:nvCxnSpPr>
        <p:spPr>
          <a:xfrm flipH="1" flipV="1">
            <a:off x="7528845" y="5235936"/>
            <a:ext cx="102549" cy="175408"/>
          </a:xfrm>
          <a:prstGeom prst="straightConnector1">
            <a:avLst/>
          </a:prstGeom>
          <a:ln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0" name="Group 39">
            <a:extLst>
              <a:ext uri="{FF2B5EF4-FFF2-40B4-BE49-F238E27FC236}">
                <a16:creationId xmlns:a16="http://schemas.microsoft.com/office/drawing/2014/main" id="{85ABD439-A732-4DD0-893A-07B77FF50B9A}"/>
              </a:ext>
            </a:extLst>
          </p:cNvPr>
          <p:cNvGrpSpPr/>
          <p:nvPr/>
        </p:nvGrpSpPr>
        <p:grpSpPr>
          <a:xfrm>
            <a:off x="997001" y="1762878"/>
            <a:ext cx="7095866" cy="769441"/>
            <a:chOff x="907535" y="1755086"/>
            <a:chExt cx="6941187" cy="769441"/>
          </a:xfrm>
        </p:grpSpPr>
        <p:sp>
          <p:nvSpPr>
            <p:cNvPr id="43" name="Text Box 46">
              <a:extLst>
                <a:ext uri="{FF2B5EF4-FFF2-40B4-BE49-F238E27FC236}">
                  <a16:creationId xmlns:a16="http://schemas.microsoft.com/office/drawing/2014/main" id="{8EA9277F-479F-4AE1-BAF9-511C83909AB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16391" y="1755086"/>
              <a:ext cx="4974848" cy="769441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1200" dirty="0">
                  <a:solidFill>
                    <a:srgbClr val="FFC000"/>
                  </a:solidFill>
                  <a:ea typeface="宋体" panose="02010600030101010101" pitchFamily="2" charset="-122"/>
                </a:rPr>
                <a:t>LCS(X[1..n-1], Y[1..m-1])</a:t>
              </a:r>
              <a:r>
                <a:rPr lang="en-US" altLang="zh-CN" sz="1200" dirty="0">
                  <a:ea typeface="宋体" panose="02010600030101010101" pitchFamily="2" charset="-122"/>
                </a:rPr>
                <a:t>◦X[n], if </a:t>
              </a:r>
              <a:r>
                <a:rPr lang="en-US" altLang="zh-CN" sz="1200" dirty="0">
                  <a:solidFill>
                    <a:srgbClr val="FF0000"/>
                  </a:solidFill>
                  <a:ea typeface="宋体" panose="02010600030101010101" pitchFamily="2" charset="-122"/>
                </a:rPr>
                <a:t>X[n] = Y[m];</a:t>
              </a:r>
              <a:endParaRPr lang="en-US" altLang="zh-CN" sz="1200" dirty="0">
                <a:ea typeface="宋体" panose="02010600030101010101" pitchFamily="2" charset="-122"/>
              </a:endParaRPr>
            </a:p>
            <a:p>
              <a:pPr eaLnBrk="1" hangingPunct="1">
                <a:spcBef>
                  <a:spcPct val="0"/>
                </a:spcBef>
                <a:buNone/>
              </a:pPr>
              <a:endParaRPr lang="en-US" altLang="zh-CN" sz="800" dirty="0">
                <a:ea typeface="宋体" panose="02010600030101010101" pitchFamily="2" charset="-122"/>
              </a:endParaRPr>
            </a:p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1200" dirty="0">
                  <a:ea typeface="宋体" panose="02010600030101010101" pitchFamily="2" charset="-122"/>
                </a:rPr>
                <a:t>Longer(</a:t>
              </a:r>
              <a:r>
                <a:rPr lang="en-US" altLang="zh-CN" sz="1200" dirty="0">
                  <a:solidFill>
                    <a:srgbClr val="FFC000"/>
                  </a:solidFill>
                  <a:ea typeface="宋体" panose="02010600030101010101" pitchFamily="2" charset="-122"/>
                </a:rPr>
                <a:t>LCS(X[1..n-1], Y[1..m]), </a:t>
              </a:r>
              <a:r>
                <a:rPr lang="en-US" altLang="zh-CN" sz="1200" dirty="0">
                  <a:solidFill>
                    <a:srgbClr val="00B0F0"/>
                  </a:solidFill>
                  <a:ea typeface="宋体" panose="02010600030101010101" pitchFamily="2" charset="-122"/>
                </a:rPr>
                <a:t>LCS(X[1..n], Y[1..m-1])</a:t>
              </a:r>
              <a:r>
                <a:rPr lang="en-US" altLang="zh-CN" sz="1200" dirty="0">
                  <a:ea typeface="宋体" panose="02010600030101010101" pitchFamily="2" charset="-122"/>
                </a:rPr>
                <a:t>) if</a:t>
              </a:r>
              <a:r>
                <a:rPr lang="en-US" altLang="zh-CN" sz="1200" dirty="0">
                  <a:solidFill>
                    <a:srgbClr val="00B0F0"/>
                  </a:solidFill>
                  <a:ea typeface="宋体" panose="02010600030101010101" pitchFamily="2" charset="-122"/>
                </a:rPr>
                <a:t> </a:t>
              </a:r>
              <a:r>
                <a:rPr lang="en-US" altLang="zh-CN" sz="1200" dirty="0">
                  <a:solidFill>
                    <a:srgbClr val="FF0000"/>
                  </a:solidFill>
                  <a:ea typeface="宋体" panose="02010600030101010101" pitchFamily="2" charset="-122"/>
                </a:rPr>
                <a:t>X[n] </a:t>
              </a:r>
              <a:r>
                <a:rPr lang="en-US" altLang="zh-CN" sz="1200" dirty="0">
                  <a:solidFill>
                    <a:srgbClr val="FF0000"/>
                  </a:solidFill>
                  <a:ea typeface="Tahoma" panose="020B0604030504040204" pitchFamily="34" charset="0"/>
                  <a:cs typeface="Tahoma" panose="020B0604030504040204" pitchFamily="34" charset="0"/>
                </a:rPr>
                <a:t>≠</a:t>
              </a:r>
              <a:r>
                <a:rPr lang="en-US" altLang="zh-CN" sz="1200" dirty="0">
                  <a:solidFill>
                    <a:srgbClr val="FF0000"/>
                  </a:solidFill>
                  <a:ea typeface="宋体" panose="02010600030101010101" pitchFamily="2" charset="-122"/>
                </a:rPr>
                <a:t> Y[m].</a:t>
              </a:r>
              <a:endParaRPr lang="en-US" altLang="zh-CN" sz="1200" dirty="0">
                <a:solidFill>
                  <a:srgbClr val="00B0F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44" name="Text Box 46">
              <a:extLst>
                <a:ext uri="{FF2B5EF4-FFF2-40B4-BE49-F238E27FC236}">
                  <a16:creationId xmlns:a16="http://schemas.microsoft.com/office/drawing/2014/main" id="{107B92C9-D1E0-45DF-9FE6-2E95686EAA2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07535" y="1885671"/>
              <a:ext cx="1862289" cy="276999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1200" dirty="0">
                  <a:solidFill>
                    <a:srgbClr val="00B050"/>
                  </a:solidFill>
                  <a:ea typeface="宋体" panose="02010600030101010101" pitchFamily="2" charset="-122"/>
                </a:rPr>
                <a:t>LCS(X[1..n], Y[1..m]) =</a:t>
              </a:r>
              <a:endParaRPr lang="en-US" altLang="zh-CN" sz="1200" dirty="0">
                <a:solidFill>
                  <a:srgbClr val="92D05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45" name="Left Brace 44">
              <a:extLst>
                <a:ext uri="{FF2B5EF4-FFF2-40B4-BE49-F238E27FC236}">
                  <a16:creationId xmlns:a16="http://schemas.microsoft.com/office/drawing/2014/main" id="{43874503-B954-4B58-A573-DA6E4A5CD663}"/>
                </a:ext>
              </a:extLst>
            </p:cNvPr>
            <p:cNvSpPr/>
            <p:nvPr/>
          </p:nvSpPr>
          <p:spPr>
            <a:xfrm>
              <a:off x="2654889" y="1884510"/>
              <a:ext cx="212778" cy="307778"/>
            </a:xfrm>
            <a:prstGeom prst="leftBrac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A065213E-52B2-4693-88A9-6DC51801E436}"/>
                </a:ext>
              </a:extLst>
            </p:cNvPr>
            <p:cNvSpPr/>
            <p:nvPr/>
          </p:nvSpPr>
          <p:spPr>
            <a:xfrm>
              <a:off x="907535" y="1755087"/>
              <a:ext cx="6941187" cy="611260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ext Box 46">
            <a:extLst>
              <a:ext uri="{FF2B5EF4-FFF2-40B4-BE49-F238E27FC236}">
                <a16:creationId xmlns:a16="http://schemas.microsoft.com/office/drawing/2014/main" id="{63E3F702-8FCF-3754-803B-A383E3302C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08536" y="2409564"/>
            <a:ext cx="4494000" cy="646331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Instead, we may execute each subroutine only once and save the result. When we need the result later, we can use it directly, instead of re-running the subroutine. </a:t>
            </a:r>
          </a:p>
        </p:txBody>
      </p:sp>
    </p:spTree>
    <p:extLst>
      <p:ext uri="{BB962C8B-B14F-4D97-AF65-F5344CB8AC3E}">
        <p14:creationId xmlns:p14="http://schemas.microsoft.com/office/powerpoint/2010/main" val="190832535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Box 46">
            <a:extLst>
              <a:ext uri="{FF2B5EF4-FFF2-40B4-BE49-F238E27FC236}">
                <a16:creationId xmlns:a16="http://schemas.microsoft.com/office/drawing/2014/main" id="{83C17E85-E4FA-BE12-EE68-FA14C3A13C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08536" y="2409564"/>
            <a:ext cx="4494000" cy="646331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Instead, we may execute each subroutine only once and save the result. When we need the result later, we can use it directly, instead of re-running the subroutine. </a:t>
            </a:r>
          </a:p>
        </p:txBody>
      </p:sp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Dynamic Programming</a:t>
            </a:r>
          </a:p>
        </p:txBody>
      </p:sp>
      <p:sp>
        <p:nvSpPr>
          <p:cNvPr id="8" name="Text Box 46">
            <a:extLst>
              <a:ext uri="{FF2B5EF4-FFF2-40B4-BE49-F238E27FC236}">
                <a16:creationId xmlns:a16="http://schemas.microsoft.com/office/drawing/2014/main" id="{46F90D4E-82ED-4A39-ACBA-1F5D2A329B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4528" y="989153"/>
            <a:ext cx="7399802" cy="707886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u="sng" dirty="0">
                <a:solidFill>
                  <a:srgbClr val="FF0000"/>
                </a:solidFill>
                <a:ea typeface="宋体" panose="02010600030101010101" pitchFamily="2" charset="-122"/>
              </a:rPr>
              <a:t>Problem LCS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.</a:t>
            </a:r>
            <a:r>
              <a:rPr lang="en-US" altLang="zh-CN" sz="2000" dirty="0">
                <a:ea typeface="宋体" panose="02010600030101010101" pitchFamily="2" charset="-122"/>
              </a:rPr>
              <a:t> Given two sequences X[1..n] and Y[1..m], find the longest common subsequence 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LCS(X[1..n], Y[1..m]) </a:t>
            </a:r>
            <a:r>
              <a:rPr lang="en-US" altLang="zh-CN" sz="2000" dirty="0">
                <a:ea typeface="宋体" panose="02010600030101010101" pitchFamily="2" charset="-122"/>
              </a:rPr>
              <a:t>of X and Y.</a:t>
            </a:r>
          </a:p>
        </p:txBody>
      </p:sp>
      <p:sp>
        <p:nvSpPr>
          <p:cNvPr id="13" name="Text Box 46">
            <a:extLst>
              <a:ext uri="{FF2B5EF4-FFF2-40B4-BE49-F238E27FC236}">
                <a16:creationId xmlns:a16="http://schemas.microsoft.com/office/drawing/2014/main" id="{92B0DC8C-1242-4721-AEB3-5F5579CCAF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87661" y="3107103"/>
            <a:ext cx="3606669" cy="3046988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u="sng" dirty="0" err="1">
                <a:ea typeface="宋体" panose="02010600030101010101" pitchFamily="2" charset="-122"/>
              </a:rPr>
              <a:t>Dyn</a:t>
            </a:r>
            <a:r>
              <a:rPr lang="en-US" altLang="zh-CN" sz="1400" u="sng" dirty="0">
                <a:ea typeface="宋体" panose="02010600030101010101" pitchFamily="2" charset="-122"/>
              </a:rPr>
              <a:t>-LCS(X[1..n], Y[1..m])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00B050"/>
                </a:solidFill>
                <a:ea typeface="宋体" panose="02010600030101010101" pitchFamily="2" charset="-122"/>
              </a:rPr>
              <a:t>\\ array C[0..n,0..m] records the length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00B050"/>
                </a:solidFill>
                <a:ea typeface="宋体" panose="02010600030101010101" pitchFamily="2" charset="-122"/>
              </a:rPr>
              <a:t>\\ of LCS(X[1..i],Y[1..j]) for all </a:t>
            </a:r>
            <a:r>
              <a:rPr lang="en-US" altLang="zh-CN" sz="1200" dirty="0" err="1">
                <a:solidFill>
                  <a:srgbClr val="00B050"/>
                </a:solidFill>
                <a:ea typeface="宋体" panose="02010600030101010101" pitchFamily="2" charset="-122"/>
              </a:rPr>
              <a:t>i</a:t>
            </a:r>
            <a:r>
              <a:rPr lang="en-US" altLang="zh-CN" sz="1200" dirty="0">
                <a:solidFill>
                  <a:srgbClr val="00B050"/>
                </a:solidFill>
                <a:ea typeface="宋体" panose="02010600030101010101" pitchFamily="2" charset="-122"/>
              </a:rPr>
              <a:t>, j.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1. for (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=0; 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&lt;=n; 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++)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C[i,0] = 0; 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B[i,0] = □</a:t>
            </a:r>
            <a:r>
              <a:rPr lang="en-US" altLang="zh-CN" sz="1400" dirty="0">
                <a:ea typeface="宋体" panose="02010600030101010101" pitchFamily="2" charset="-122"/>
              </a:rPr>
              <a:t>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2. for (j=0; j&lt;=m; </a:t>
            </a:r>
            <a:r>
              <a:rPr lang="en-US" altLang="zh-CN" sz="1400" dirty="0" err="1">
                <a:ea typeface="宋体" panose="02010600030101010101" pitchFamily="2" charset="-122"/>
              </a:rPr>
              <a:t>j++</a:t>
            </a:r>
            <a:r>
              <a:rPr lang="en-US" altLang="zh-CN" sz="1400" dirty="0">
                <a:ea typeface="宋体" panose="02010600030101010101" pitchFamily="2" charset="-122"/>
              </a:rPr>
              <a:t>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C[0,j] = 0; 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B[0,j] = □</a:t>
            </a:r>
            <a:r>
              <a:rPr lang="en-US" altLang="zh-CN" sz="1400" dirty="0">
                <a:ea typeface="宋体" panose="02010600030101010101" pitchFamily="2" charset="-122"/>
              </a:rPr>
              <a:t>;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3. for (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=1; 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&lt;=n; 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++)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for (j=1; j&lt;=m; </a:t>
            </a:r>
            <a:r>
              <a:rPr lang="en-US" altLang="zh-CN" sz="1400" dirty="0" err="1">
                <a:ea typeface="宋体" panose="02010600030101010101" pitchFamily="2" charset="-122"/>
              </a:rPr>
              <a:t>j++</a:t>
            </a:r>
            <a:r>
              <a:rPr lang="en-US" altLang="zh-CN" sz="1400" dirty="0">
                <a:ea typeface="宋体" panose="02010600030101010101" pitchFamily="2" charset="-122"/>
              </a:rPr>
              <a:t>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 if (X[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]==Y[j])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   C[</a:t>
            </a:r>
            <a:r>
              <a:rPr lang="en-US" altLang="zh-CN" sz="1400" dirty="0" err="1">
                <a:ea typeface="宋体" panose="02010600030101010101" pitchFamily="2" charset="-122"/>
              </a:rPr>
              <a:t>i,j</a:t>
            </a:r>
            <a:r>
              <a:rPr lang="en-US" altLang="zh-CN" sz="1400" dirty="0">
                <a:ea typeface="宋体" panose="02010600030101010101" pitchFamily="2" charset="-122"/>
              </a:rPr>
              <a:t>] = C[i-1,j-1]+1; 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B[</a:t>
            </a:r>
            <a:r>
              <a:rPr lang="en-US" altLang="zh-CN" sz="1400" dirty="0" err="1">
                <a:solidFill>
                  <a:srgbClr val="FF0000"/>
                </a:solidFill>
                <a:ea typeface="宋体" panose="02010600030101010101" pitchFamily="2" charset="-122"/>
              </a:rPr>
              <a:t>i,j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] =    </a:t>
            </a:r>
            <a:r>
              <a:rPr lang="en-US" altLang="zh-CN" sz="1400" dirty="0">
                <a:ea typeface="宋体" panose="02010600030101010101" pitchFamily="2" charset="-122"/>
              </a:rPr>
              <a:t>;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 else if (C[i-1,j] &gt; C[i,j-1])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             C[</a:t>
            </a:r>
            <a:r>
              <a:rPr lang="en-US" altLang="zh-CN" sz="1400" dirty="0" err="1">
                <a:ea typeface="宋体" panose="02010600030101010101" pitchFamily="2" charset="-122"/>
              </a:rPr>
              <a:t>i,j</a:t>
            </a:r>
            <a:r>
              <a:rPr lang="en-US" altLang="zh-CN" sz="1400" dirty="0">
                <a:ea typeface="宋体" panose="02010600030101010101" pitchFamily="2" charset="-122"/>
              </a:rPr>
              <a:t>] = C[i-1,j]; 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B[</a:t>
            </a:r>
            <a:r>
              <a:rPr lang="en-US" altLang="zh-CN" sz="1400" dirty="0" err="1">
                <a:solidFill>
                  <a:srgbClr val="FF0000"/>
                </a:solidFill>
                <a:ea typeface="宋体" panose="02010600030101010101" pitchFamily="2" charset="-122"/>
              </a:rPr>
              <a:t>i,j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] = ↑</a:t>
            </a:r>
            <a:r>
              <a:rPr lang="en-US" altLang="zh-CN" sz="1400" dirty="0">
                <a:ea typeface="宋体" panose="02010600030101010101" pitchFamily="2" charset="-122"/>
              </a:rPr>
              <a:t>;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       else C[</a:t>
            </a:r>
            <a:r>
              <a:rPr lang="en-US" altLang="zh-CN" sz="1400" dirty="0" err="1">
                <a:ea typeface="宋体" panose="02010600030101010101" pitchFamily="2" charset="-122"/>
              </a:rPr>
              <a:t>i,j</a:t>
            </a:r>
            <a:r>
              <a:rPr lang="en-US" altLang="zh-CN" sz="1400" dirty="0">
                <a:ea typeface="宋体" panose="02010600030101010101" pitchFamily="2" charset="-122"/>
              </a:rPr>
              <a:t>] = C[i,j-1]; 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B[</a:t>
            </a:r>
            <a:r>
              <a:rPr lang="en-US" altLang="zh-CN" sz="1400" dirty="0" err="1">
                <a:solidFill>
                  <a:srgbClr val="FF0000"/>
                </a:solidFill>
                <a:ea typeface="宋体" panose="02010600030101010101" pitchFamily="2" charset="-122"/>
              </a:rPr>
              <a:t>i,j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] = ←</a:t>
            </a:r>
            <a:r>
              <a:rPr lang="en-US" altLang="zh-CN" sz="1400" dirty="0">
                <a:ea typeface="宋体" panose="02010600030101010101" pitchFamily="2" charset="-122"/>
              </a:rPr>
              <a:t>.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9A9B8C00-F185-4DF7-9DA6-6BCA9B4BCEA0}"/>
              </a:ext>
            </a:extLst>
          </p:cNvPr>
          <p:cNvGrpSpPr/>
          <p:nvPr/>
        </p:nvGrpSpPr>
        <p:grpSpPr>
          <a:xfrm>
            <a:off x="341904" y="2494631"/>
            <a:ext cx="3666632" cy="2707035"/>
            <a:chOff x="341904" y="3303563"/>
            <a:chExt cx="3666632" cy="2707035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05386EA4-8D8C-43A0-A334-994305819A29}"/>
                </a:ext>
              </a:extLst>
            </p:cNvPr>
            <p:cNvSpPr/>
            <p:nvPr/>
          </p:nvSpPr>
          <p:spPr>
            <a:xfrm>
              <a:off x="722489" y="3809026"/>
              <a:ext cx="155212" cy="218144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7A5F2E1-A505-4FA9-99A4-75F2EEE3EBDE}"/>
                </a:ext>
              </a:extLst>
            </p:cNvPr>
            <p:cNvSpPr/>
            <p:nvPr/>
          </p:nvSpPr>
          <p:spPr>
            <a:xfrm>
              <a:off x="717616" y="3817698"/>
              <a:ext cx="3214008" cy="2181449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Text Box 46">
              <a:extLst>
                <a:ext uri="{FF2B5EF4-FFF2-40B4-BE49-F238E27FC236}">
                  <a16:creationId xmlns:a16="http://schemas.microsoft.com/office/drawing/2014/main" id="{400B89EB-DF84-471A-812A-EB809375BE3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85435" y="3303563"/>
              <a:ext cx="1877840" cy="307777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1400" dirty="0">
                  <a:ea typeface="宋体" panose="02010600030101010101" pitchFamily="2" charset="-122"/>
                </a:rPr>
                <a:t>Matrix B[0..n,0..m]</a:t>
              </a:r>
            </a:p>
          </p:txBody>
        </p:sp>
        <p:sp>
          <p:nvSpPr>
            <p:cNvPr id="16" name="Text Box 46">
              <a:extLst>
                <a:ext uri="{FF2B5EF4-FFF2-40B4-BE49-F238E27FC236}">
                  <a16:creationId xmlns:a16="http://schemas.microsoft.com/office/drawing/2014/main" id="{223CBB3C-DA35-45E1-8E33-BD33D5A7647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58118" y="3571477"/>
              <a:ext cx="3250418" cy="246221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1000" dirty="0">
                  <a:ea typeface="宋体" panose="02010600030101010101" pitchFamily="2" charset="-122"/>
                </a:rPr>
                <a:t>0  1  2      ∙∙∙∙∙∙        j-1       j        j+1     ∙∙∙∙∙∙        m                              </a:t>
              </a:r>
            </a:p>
          </p:txBody>
        </p:sp>
        <p:sp>
          <p:nvSpPr>
            <p:cNvPr id="17" name="Text Box 46">
              <a:extLst>
                <a:ext uri="{FF2B5EF4-FFF2-40B4-BE49-F238E27FC236}">
                  <a16:creationId xmlns:a16="http://schemas.microsoft.com/office/drawing/2014/main" id="{063F81B4-6F42-4E26-B84C-D58836A9782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6831" y="4438446"/>
              <a:ext cx="257838" cy="1169551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1000" dirty="0">
                  <a:ea typeface="宋体" panose="02010600030101010101" pitchFamily="2" charset="-122"/>
                </a:rPr>
                <a:t>⁝	             </a:t>
              </a:r>
              <a:r>
                <a:rPr lang="en-US" altLang="zh-CN" sz="1000" dirty="0" err="1">
                  <a:ea typeface="宋体" panose="02010600030101010101" pitchFamily="2" charset="-122"/>
                </a:rPr>
                <a:t>i</a:t>
              </a:r>
              <a:r>
                <a:rPr lang="en-US" altLang="zh-CN" sz="1000" dirty="0">
                  <a:ea typeface="宋体" panose="02010600030101010101" pitchFamily="2" charset="-122"/>
                </a:rPr>
                <a:t>     		⁝ </a:t>
              </a:r>
            </a:p>
          </p:txBody>
        </p:sp>
        <p:sp>
          <p:nvSpPr>
            <p:cNvPr id="18" name="Text Box 46">
              <a:extLst>
                <a:ext uri="{FF2B5EF4-FFF2-40B4-BE49-F238E27FC236}">
                  <a16:creationId xmlns:a16="http://schemas.microsoft.com/office/drawing/2014/main" id="{9239AFA4-237F-45A3-82EF-4DC3E21A3E9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1904" y="5083588"/>
              <a:ext cx="407740" cy="246221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1000" dirty="0">
                  <a:ea typeface="宋体" panose="02010600030101010101" pitchFamily="2" charset="-122"/>
                </a:rPr>
                <a:t>i+1</a:t>
              </a:r>
            </a:p>
          </p:txBody>
        </p:sp>
        <p:sp>
          <p:nvSpPr>
            <p:cNvPr id="19" name="Text Box 46">
              <a:extLst>
                <a:ext uri="{FF2B5EF4-FFF2-40B4-BE49-F238E27FC236}">
                  <a16:creationId xmlns:a16="http://schemas.microsoft.com/office/drawing/2014/main" id="{5AE6D7C5-8AB8-400B-ADE1-0C78D111071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2203" y="4680987"/>
              <a:ext cx="407740" cy="246221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1000" dirty="0">
                  <a:ea typeface="宋体" panose="02010600030101010101" pitchFamily="2" charset="-122"/>
                </a:rPr>
                <a:t>i-1</a:t>
              </a: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D568A6C-530D-48C9-9B81-1C7A41A61D1F}"/>
                </a:ext>
              </a:extLst>
            </p:cNvPr>
            <p:cNvSpPr/>
            <p:nvPr/>
          </p:nvSpPr>
          <p:spPr>
            <a:xfrm>
              <a:off x="717616" y="3817697"/>
              <a:ext cx="1572657" cy="133026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E46639F-D5F6-45B8-B896-0A25B9698287}"/>
                </a:ext>
              </a:extLst>
            </p:cNvPr>
            <p:cNvSpPr/>
            <p:nvPr/>
          </p:nvSpPr>
          <p:spPr>
            <a:xfrm>
              <a:off x="717086" y="3817698"/>
              <a:ext cx="3214538" cy="109686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Text Box 46">
              <a:extLst>
                <a:ext uri="{FF2B5EF4-FFF2-40B4-BE49-F238E27FC236}">
                  <a16:creationId xmlns:a16="http://schemas.microsoft.com/office/drawing/2014/main" id="{2E68BDCE-281C-4BC5-9DE1-B94321AE3B1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14129" y="4901746"/>
              <a:ext cx="538470" cy="246221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1000" dirty="0">
                  <a:ea typeface="宋体" panose="02010600030101010101" pitchFamily="2" charset="-122"/>
                </a:rPr>
                <a:t>B[i,j-1]</a:t>
              </a:r>
            </a:p>
          </p:txBody>
        </p:sp>
        <p:sp>
          <p:nvSpPr>
            <p:cNvPr id="22" name="Text Box 46">
              <a:extLst>
                <a:ext uri="{FF2B5EF4-FFF2-40B4-BE49-F238E27FC236}">
                  <a16:creationId xmlns:a16="http://schemas.microsoft.com/office/drawing/2014/main" id="{9FEA0319-2719-4141-A268-88C1EE766AA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38997" y="4677769"/>
              <a:ext cx="571496" cy="246221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1000" dirty="0">
                  <a:ea typeface="宋体" panose="02010600030101010101" pitchFamily="2" charset="-122"/>
                </a:rPr>
                <a:t>B[i-1,j]</a:t>
              </a:r>
            </a:p>
          </p:txBody>
        </p:sp>
        <p:sp>
          <p:nvSpPr>
            <p:cNvPr id="23" name="Text Box 46">
              <a:extLst>
                <a:ext uri="{FF2B5EF4-FFF2-40B4-BE49-F238E27FC236}">
                  <a16:creationId xmlns:a16="http://schemas.microsoft.com/office/drawing/2014/main" id="{B5FAF8CD-0CC5-40EF-9337-E0F840B2102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59871" y="4677768"/>
              <a:ext cx="650345" cy="246221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1000" dirty="0">
                  <a:ea typeface="宋体" panose="02010600030101010101" pitchFamily="2" charset="-122"/>
                </a:rPr>
                <a:t>B[i-1,j-1]</a:t>
              </a:r>
            </a:p>
          </p:txBody>
        </p:sp>
        <p:sp>
          <p:nvSpPr>
            <p:cNvPr id="24" name="Text Box 46">
              <a:extLst>
                <a:ext uri="{FF2B5EF4-FFF2-40B4-BE49-F238E27FC236}">
                  <a16:creationId xmlns:a16="http://schemas.microsoft.com/office/drawing/2014/main" id="{2DA8C1A2-F409-4F9C-9800-899E1D45AD0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81206" y="3794369"/>
              <a:ext cx="3250418" cy="246221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1000" dirty="0">
                  <a:ea typeface="宋体" panose="02010600030101010101" pitchFamily="2" charset="-122"/>
                </a:rPr>
                <a:t>0  0  0      ∙∙∙∙∙∙           0       0          0     ∙∙∙∙∙∙          0                              </a:t>
              </a:r>
            </a:p>
          </p:txBody>
        </p:sp>
        <p:sp>
          <p:nvSpPr>
            <p:cNvPr id="25" name="Text Box 46">
              <a:extLst>
                <a:ext uri="{FF2B5EF4-FFF2-40B4-BE49-F238E27FC236}">
                  <a16:creationId xmlns:a16="http://schemas.microsoft.com/office/drawing/2014/main" id="{38DD1FC4-25BA-4F3B-8AE0-6933EDC68C1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13943" y="4442770"/>
              <a:ext cx="257838" cy="1169551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1000" dirty="0">
                  <a:ea typeface="宋体" panose="02010600030101010101" pitchFamily="2" charset="-122"/>
                </a:rPr>
                <a:t>⁝	 				⁝ </a:t>
              </a:r>
            </a:p>
          </p:txBody>
        </p:sp>
        <p:sp>
          <p:nvSpPr>
            <p:cNvPr id="26" name="Text Box 46">
              <a:extLst>
                <a:ext uri="{FF2B5EF4-FFF2-40B4-BE49-F238E27FC236}">
                  <a16:creationId xmlns:a16="http://schemas.microsoft.com/office/drawing/2014/main" id="{33BD0314-A525-41CE-BC0E-1EC87BE5111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1068" y="3791934"/>
              <a:ext cx="257838" cy="553998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1000" dirty="0">
                  <a:ea typeface="宋体" panose="02010600030101010101" pitchFamily="2" charset="-122"/>
                </a:rPr>
                <a:t>0  12             </a:t>
              </a:r>
            </a:p>
          </p:txBody>
        </p:sp>
        <p:sp>
          <p:nvSpPr>
            <p:cNvPr id="27" name="Text Box 46">
              <a:extLst>
                <a:ext uri="{FF2B5EF4-FFF2-40B4-BE49-F238E27FC236}">
                  <a16:creationId xmlns:a16="http://schemas.microsoft.com/office/drawing/2014/main" id="{6447A941-CE9C-4F9B-9AAC-54419975AB1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6831" y="5752926"/>
              <a:ext cx="257838" cy="246221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1000" dirty="0">
                  <a:ea typeface="宋体" panose="02010600030101010101" pitchFamily="2" charset="-122"/>
                </a:rPr>
                <a:t>n</a:t>
              </a:r>
            </a:p>
          </p:txBody>
        </p:sp>
        <p:sp>
          <p:nvSpPr>
            <p:cNvPr id="28" name="Text Box 46">
              <a:extLst>
                <a:ext uri="{FF2B5EF4-FFF2-40B4-BE49-F238E27FC236}">
                  <a16:creationId xmlns:a16="http://schemas.microsoft.com/office/drawing/2014/main" id="{5281D47F-496E-4EA3-9740-2BDF019D3AC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75737" y="5764377"/>
              <a:ext cx="257838" cy="246221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1000" dirty="0">
                  <a:ea typeface="宋体" panose="02010600030101010101" pitchFamily="2" charset="-122"/>
                </a:rPr>
                <a:t>0</a:t>
              </a:r>
            </a:p>
          </p:txBody>
        </p:sp>
        <p:sp>
          <p:nvSpPr>
            <p:cNvPr id="32" name="Text Box 46">
              <a:extLst>
                <a:ext uri="{FF2B5EF4-FFF2-40B4-BE49-F238E27FC236}">
                  <a16:creationId xmlns:a16="http://schemas.microsoft.com/office/drawing/2014/main" id="{0AB601EE-C2CA-4C24-88C7-94F50A6AA24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9710" y="4109296"/>
              <a:ext cx="257838" cy="246221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1000" dirty="0">
                  <a:ea typeface="宋体" panose="02010600030101010101" pitchFamily="2" charset="-122"/>
                </a:rPr>
                <a:t>0</a:t>
              </a:r>
            </a:p>
          </p:txBody>
        </p:sp>
        <p:sp>
          <p:nvSpPr>
            <p:cNvPr id="33" name="Text Box 46">
              <a:extLst>
                <a:ext uri="{FF2B5EF4-FFF2-40B4-BE49-F238E27FC236}">
                  <a16:creationId xmlns:a16="http://schemas.microsoft.com/office/drawing/2014/main" id="{CA0909C1-01E3-4B29-AA5B-2C5E9ADCD20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75737" y="3944773"/>
              <a:ext cx="257838" cy="246221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1000" dirty="0">
                  <a:ea typeface="宋体" panose="02010600030101010101" pitchFamily="2" charset="-122"/>
                </a:rPr>
                <a:t>0</a:t>
              </a:r>
            </a:p>
          </p:txBody>
        </p:sp>
        <p:sp>
          <p:nvSpPr>
            <p:cNvPr id="34" name="Text Box 46">
              <a:extLst>
                <a:ext uri="{FF2B5EF4-FFF2-40B4-BE49-F238E27FC236}">
                  <a16:creationId xmlns:a16="http://schemas.microsoft.com/office/drawing/2014/main" id="{399DC4A4-69EE-45FD-8E5B-4FF477D0110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4669" y="5098329"/>
              <a:ext cx="257838" cy="246221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1000" dirty="0">
                  <a:ea typeface="宋体" panose="02010600030101010101" pitchFamily="2" charset="-122"/>
                </a:rPr>
                <a:t>0</a:t>
              </a:r>
            </a:p>
          </p:txBody>
        </p:sp>
        <p:sp>
          <p:nvSpPr>
            <p:cNvPr id="35" name="Text Box 46">
              <a:extLst>
                <a:ext uri="{FF2B5EF4-FFF2-40B4-BE49-F238E27FC236}">
                  <a16:creationId xmlns:a16="http://schemas.microsoft.com/office/drawing/2014/main" id="{25E2345A-8D51-4BE6-B949-CE70EE8CC81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1902" y="4889567"/>
              <a:ext cx="257838" cy="246221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1000" dirty="0">
                  <a:ea typeface="宋体" panose="02010600030101010101" pitchFamily="2" charset="-122"/>
                </a:rPr>
                <a:t>0</a:t>
              </a:r>
            </a:p>
          </p:txBody>
        </p:sp>
        <p:sp>
          <p:nvSpPr>
            <p:cNvPr id="36" name="Text Box 46">
              <a:extLst>
                <a:ext uri="{FF2B5EF4-FFF2-40B4-BE49-F238E27FC236}">
                  <a16:creationId xmlns:a16="http://schemas.microsoft.com/office/drawing/2014/main" id="{57D9C8F5-0753-4636-8C18-3E2F4D25AEC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8126" y="4691675"/>
              <a:ext cx="257838" cy="246221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1000" dirty="0">
                  <a:ea typeface="宋体" panose="02010600030101010101" pitchFamily="2" charset="-122"/>
                </a:rPr>
                <a:t>0</a:t>
              </a:r>
            </a:p>
          </p:txBody>
        </p:sp>
      </p:grpSp>
      <p:sp>
        <p:nvSpPr>
          <p:cNvPr id="37" name="Text Box 46">
            <a:extLst>
              <a:ext uri="{FF2B5EF4-FFF2-40B4-BE49-F238E27FC236}">
                <a16:creationId xmlns:a16="http://schemas.microsoft.com/office/drawing/2014/main" id="{670BA533-363B-44F2-B890-DEF086682E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2043" y="6208419"/>
            <a:ext cx="1538386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Time = O(nm)</a:t>
            </a:r>
          </a:p>
        </p:txBody>
      </p:sp>
      <p:sp>
        <p:nvSpPr>
          <p:cNvPr id="38" name="Text Box 46">
            <a:extLst>
              <a:ext uri="{FF2B5EF4-FFF2-40B4-BE49-F238E27FC236}">
                <a16:creationId xmlns:a16="http://schemas.microsoft.com/office/drawing/2014/main" id="{ED5C860C-7F72-44A4-9537-F8767AF30F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3274" y="5257456"/>
            <a:ext cx="3826282" cy="307777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C[</a:t>
            </a:r>
            <a:r>
              <a:rPr lang="en-US" altLang="zh-CN" sz="1400" dirty="0" err="1">
                <a:solidFill>
                  <a:srgbClr val="FFC000"/>
                </a:solidFill>
                <a:ea typeface="宋体" panose="02010600030101010101" pitchFamily="2" charset="-122"/>
              </a:rPr>
              <a:t>n,m</a:t>
            </a: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] gives the 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length</a:t>
            </a: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 of LCS(X[1..n],Y[1..m]</a:t>
            </a:r>
          </a:p>
        </p:txBody>
      </p:sp>
      <p:sp>
        <p:nvSpPr>
          <p:cNvPr id="39" name="Text Box 46">
            <a:extLst>
              <a:ext uri="{FF2B5EF4-FFF2-40B4-BE49-F238E27FC236}">
                <a16:creationId xmlns:a16="http://schemas.microsoft.com/office/drawing/2014/main" id="{34C82DBA-9F5D-4E0D-9A2D-04DBAA1B8E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2203" y="5607779"/>
            <a:ext cx="3917341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How do we compute the actual sequence?</a:t>
            </a:r>
          </a:p>
        </p:txBody>
      </p:sp>
      <p:sp>
        <p:nvSpPr>
          <p:cNvPr id="42" name="Text Box 46">
            <a:extLst>
              <a:ext uri="{FF2B5EF4-FFF2-40B4-BE49-F238E27FC236}">
                <a16:creationId xmlns:a16="http://schemas.microsoft.com/office/drawing/2014/main" id="{95875A4C-92DC-4431-AF59-2AD4E6B4EF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684" y="5955210"/>
            <a:ext cx="3917341" cy="523220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Use another array 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B[0..n,0..m] </a:t>
            </a:r>
            <a:r>
              <a:rPr lang="en-US" altLang="zh-CN" sz="1400" dirty="0">
                <a:ea typeface="宋体" panose="02010600030101010101" pitchFamily="2" charset="-122"/>
              </a:rPr>
              <a:t>to indicate the matching symbols in X[1..n] and Y[1..m]</a:t>
            </a:r>
          </a:p>
        </p:txBody>
      </p: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B2ED492F-8811-45F2-A1E2-79D301EB3F24}"/>
              </a:ext>
            </a:extLst>
          </p:cNvPr>
          <p:cNvCxnSpPr>
            <a:cxnSpLocks/>
          </p:cNvCxnSpPr>
          <p:nvPr/>
        </p:nvCxnSpPr>
        <p:spPr>
          <a:xfrm flipH="1" flipV="1">
            <a:off x="2412203" y="4178610"/>
            <a:ext cx="140222" cy="136442"/>
          </a:xfrm>
          <a:prstGeom prst="straightConnector1">
            <a:avLst/>
          </a:prstGeom>
          <a:ln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FF9FD114-7753-4A76-A5C5-73F4D8620E33}"/>
              </a:ext>
            </a:extLst>
          </p:cNvPr>
          <p:cNvCxnSpPr>
            <a:cxnSpLocks/>
          </p:cNvCxnSpPr>
          <p:nvPr/>
        </p:nvCxnSpPr>
        <p:spPr>
          <a:xfrm flipH="1" flipV="1">
            <a:off x="7529710" y="5257456"/>
            <a:ext cx="140222" cy="136442"/>
          </a:xfrm>
          <a:prstGeom prst="straightConnector1">
            <a:avLst/>
          </a:prstGeom>
          <a:ln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4C407556-7D4B-416B-93F7-139860409584}"/>
              </a:ext>
            </a:extLst>
          </p:cNvPr>
          <p:cNvCxnSpPr>
            <a:cxnSpLocks/>
          </p:cNvCxnSpPr>
          <p:nvPr/>
        </p:nvCxnSpPr>
        <p:spPr>
          <a:xfrm flipH="1" flipV="1">
            <a:off x="5960759" y="1899192"/>
            <a:ext cx="140222" cy="136442"/>
          </a:xfrm>
          <a:prstGeom prst="straightConnector1">
            <a:avLst/>
          </a:prstGeom>
          <a:ln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6" name="Group 45">
            <a:extLst>
              <a:ext uri="{FF2B5EF4-FFF2-40B4-BE49-F238E27FC236}">
                <a16:creationId xmlns:a16="http://schemas.microsoft.com/office/drawing/2014/main" id="{E8F52FF4-16E2-4C17-B422-E0BDA264C8A3}"/>
              </a:ext>
            </a:extLst>
          </p:cNvPr>
          <p:cNvGrpSpPr/>
          <p:nvPr/>
        </p:nvGrpSpPr>
        <p:grpSpPr>
          <a:xfrm>
            <a:off x="997001" y="1762878"/>
            <a:ext cx="7095866" cy="769441"/>
            <a:chOff x="907535" y="1755086"/>
            <a:chExt cx="6941187" cy="769441"/>
          </a:xfrm>
        </p:grpSpPr>
        <p:sp>
          <p:nvSpPr>
            <p:cNvPr id="47" name="Text Box 46">
              <a:extLst>
                <a:ext uri="{FF2B5EF4-FFF2-40B4-BE49-F238E27FC236}">
                  <a16:creationId xmlns:a16="http://schemas.microsoft.com/office/drawing/2014/main" id="{87165DCD-12AB-45B9-9BC7-561D8B4C6E8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16391" y="1755086"/>
              <a:ext cx="4974848" cy="769441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1200" dirty="0">
                  <a:solidFill>
                    <a:srgbClr val="FFC000"/>
                  </a:solidFill>
                  <a:ea typeface="宋体" panose="02010600030101010101" pitchFamily="2" charset="-122"/>
                </a:rPr>
                <a:t>LCS(X[1..n-1], Y[1..m-1])</a:t>
              </a:r>
              <a:r>
                <a:rPr lang="en-US" altLang="zh-CN" sz="1200" dirty="0">
                  <a:ea typeface="宋体" panose="02010600030101010101" pitchFamily="2" charset="-122"/>
                </a:rPr>
                <a:t>◦X[n], if </a:t>
              </a:r>
              <a:r>
                <a:rPr lang="en-US" altLang="zh-CN" sz="1200" dirty="0">
                  <a:solidFill>
                    <a:srgbClr val="FF0000"/>
                  </a:solidFill>
                  <a:ea typeface="宋体" panose="02010600030101010101" pitchFamily="2" charset="-122"/>
                </a:rPr>
                <a:t>X[n] = Y[m];</a:t>
              </a:r>
              <a:endParaRPr lang="en-US" altLang="zh-CN" sz="1200" dirty="0">
                <a:ea typeface="宋体" panose="02010600030101010101" pitchFamily="2" charset="-122"/>
              </a:endParaRPr>
            </a:p>
            <a:p>
              <a:pPr eaLnBrk="1" hangingPunct="1">
                <a:spcBef>
                  <a:spcPct val="0"/>
                </a:spcBef>
                <a:buNone/>
              </a:pPr>
              <a:endParaRPr lang="en-US" altLang="zh-CN" sz="800" dirty="0">
                <a:ea typeface="宋体" panose="02010600030101010101" pitchFamily="2" charset="-122"/>
              </a:endParaRPr>
            </a:p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1200" dirty="0">
                  <a:ea typeface="宋体" panose="02010600030101010101" pitchFamily="2" charset="-122"/>
                </a:rPr>
                <a:t>Longer(</a:t>
              </a:r>
              <a:r>
                <a:rPr lang="en-US" altLang="zh-CN" sz="1200" dirty="0">
                  <a:solidFill>
                    <a:srgbClr val="FFC000"/>
                  </a:solidFill>
                  <a:ea typeface="宋体" panose="02010600030101010101" pitchFamily="2" charset="-122"/>
                </a:rPr>
                <a:t>LCS(X[1..n-1], Y[1..m]), </a:t>
              </a:r>
              <a:r>
                <a:rPr lang="en-US" altLang="zh-CN" sz="1200" dirty="0">
                  <a:solidFill>
                    <a:srgbClr val="00B0F0"/>
                  </a:solidFill>
                  <a:ea typeface="宋体" panose="02010600030101010101" pitchFamily="2" charset="-122"/>
                </a:rPr>
                <a:t>LCS(X[1..n], Y[1..m-1])</a:t>
              </a:r>
              <a:r>
                <a:rPr lang="en-US" altLang="zh-CN" sz="1200" dirty="0">
                  <a:ea typeface="宋体" panose="02010600030101010101" pitchFamily="2" charset="-122"/>
                </a:rPr>
                <a:t>) if</a:t>
              </a:r>
              <a:r>
                <a:rPr lang="en-US" altLang="zh-CN" sz="1200" dirty="0">
                  <a:solidFill>
                    <a:srgbClr val="00B0F0"/>
                  </a:solidFill>
                  <a:ea typeface="宋体" panose="02010600030101010101" pitchFamily="2" charset="-122"/>
                </a:rPr>
                <a:t> </a:t>
              </a:r>
              <a:r>
                <a:rPr lang="en-US" altLang="zh-CN" sz="1200" dirty="0">
                  <a:solidFill>
                    <a:srgbClr val="FF0000"/>
                  </a:solidFill>
                  <a:ea typeface="宋体" panose="02010600030101010101" pitchFamily="2" charset="-122"/>
                </a:rPr>
                <a:t>X[n] </a:t>
              </a:r>
              <a:r>
                <a:rPr lang="en-US" altLang="zh-CN" sz="1200" dirty="0">
                  <a:solidFill>
                    <a:srgbClr val="FF0000"/>
                  </a:solidFill>
                  <a:ea typeface="Tahoma" panose="020B0604030504040204" pitchFamily="34" charset="0"/>
                  <a:cs typeface="Tahoma" panose="020B0604030504040204" pitchFamily="34" charset="0"/>
                </a:rPr>
                <a:t>≠</a:t>
              </a:r>
              <a:r>
                <a:rPr lang="en-US" altLang="zh-CN" sz="1200" dirty="0">
                  <a:solidFill>
                    <a:srgbClr val="FF0000"/>
                  </a:solidFill>
                  <a:ea typeface="宋体" panose="02010600030101010101" pitchFamily="2" charset="-122"/>
                </a:rPr>
                <a:t> Y[m].</a:t>
              </a:r>
              <a:endParaRPr lang="en-US" altLang="zh-CN" sz="1200" dirty="0">
                <a:solidFill>
                  <a:srgbClr val="00B0F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48" name="Text Box 46">
              <a:extLst>
                <a:ext uri="{FF2B5EF4-FFF2-40B4-BE49-F238E27FC236}">
                  <a16:creationId xmlns:a16="http://schemas.microsoft.com/office/drawing/2014/main" id="{4B7132A7-8BD3-41BA-8050-0E2F421F5D9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07535" y="1885671"/>
              <a:ext cx="1862289" cy="276999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1200" dirty="0">
                  <a:solidFill>
                    <a:srgbClr val="00B050"/>
                  </a:solidFill>
                  <a:ea typeface="宋体" panose="02010600030101010101" pitchFamily="2" charset="-122"/>
                </a:rPr>
                <a:t>LCS(X[1..n], Y[1..m]) =</a:t>
              </a:r>
              <a:endParaRPr lang="en-US" altLang="zh-CN" sz="1200" dirty="0">
                <a:solidFill>
                  <a:srgbClr val="92D05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49" name="Left Brace 48">
              <a:extLst>
                <a:ext uri="{FF2B5EF4-FFF2-40B4-BE49-F238E27FC236}">
                  <a16:creationId xmlns:a16="http://schemas.microsoft.com/office/drawing/2014/main" id="{4DFD514B-9D38-4DB5-B0DF-B5A812374939}"/>
                </a:ext>
              </a:extLst>
            </p:cNvPr>
            <p:cNvSpPr/>
            <p:nvPr/>
          </p:nvSpPr>
          <p:spPr>
            <a:xfrm>
              <a:off x="2654889" y="1884510"/>
              <a:ext cx="212778" cy="307778"/>
            </a:xfrm>
            <a:prstGeom prst="leftBrac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744F1071-9533-457C-B5B4-2D1E9CA857D1}"/>
                </a:ext>
              </a:extLst>
            </p:cNvPr>
            <p:cNvSpPr/>
            <p:nvPr/>
          </p:nvSpPr>
          <p:spPr>
            <a:xfrm>
              <a:off x="907535" y="1755087"/>
              <a:ext cx="6941187" cy="611260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4" name="Text Box 46">
            <a:extLst>
              <a:ext uri="{FF2B5EF4-FFF2-40B4-BE49-F238E27FC236}">
                <a16:creationId xmlns:a16="http://schemas.microsoft.com/office/drawing/2014/main" id="{3CA322A2-6776-45AD-A4A8-05507716DD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5773" y="999546"/>
            <a:ext cx="3606669" cy="2000548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u="sng" dirty="0">
                <a:ea typeface="宋体" panose="02010600030101010101" pitchFamily="2" charset="-122"/>
              </a:rPr>
              <a:t>Print-LCS(B[0..n,0..m])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00B050"/>
                </a:solidFill>
                <a:ea typeface="宋体" panose="02010600030101010101" pitchFamily="2" charset="-122"/>
              </a:rPr>
              <a:t>\\ use array B[0..n,0..m] to print LCS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1. 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=n; j=m;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2. while (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&gt;0 &amp; j&gt;0)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if (B[</a:t>
            </a:r>
            <a:r>
              <a:rPr lang="en-US" altLang="zh-CN" sz="1400" dirty="0" err="1">
                <a:ea typeface="宋体" panose="02010600030101010101" pitchFamily="2" charset="-122"/>
              </a:rPr>
              <a:t>i,j</a:t>
            </a:r>
            <a:r>
              <a:rPr lang="en-US" altLang="zh-CN" sz="1400" dirty="0">
                <a:ea typeface="宋体" panose="02010600030101010101" pitchFamily="2" charset="-122"/>
              </a:rPr>
              <a:t>]==    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 print(X[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]); 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 = 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 – 1; j = j – 1;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else if (B[</a:t>
            </a:r>
            <a:r>
              <a:rPr lang="en-US" altLang="zh-CN" sz="1400" dirty="0" err="1">
                <a:ea typeface="宋体" panose="02010600030101010101" pitchFamily="2" charset="-122"/>
              </a:rPr>
              <a:t>i,j</a:t>
            </a:r>
            <a:r>
              <a:rPr lang="en-US" altLang="zh-CN" sz="1400" dirty="0">
                <a:ea typeface="宋体" panose="02010600030101010101" pitchFamily="2" charset="-122"/>
              </a:rPr>
              <a:t>]== 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↑</a:t>
            </a:r>
            <a:r>
              <a:rPr lang="en-US" altLang="zh-CN" sz="1400" dirty="0">
                <a:ea typeface="宋体" panose="02010600030101010101" pitchFamily="2" charset="-122"/>
              </a:rPr>
              <a:t>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        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 = 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 – 1;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    else j = j – 1. 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FA554455-864B-C5D0-47A5-BE843202C591}"/>
              </a:ext>
            </a:extLst>
          </p:cNvPr>
          <p:cNvCxnSpPr>
            <a:cxnSpLocks/>
          </p:cNvCxnSpPr>
          <p:nvPr/>
        </p:nvCxnSpPr>
        <p:spPr>
          <a:xfrm flipH="1" flipV="1">
            <a:off x="5955427" y="1899192"/>
            <a:ext cx="140222" cy="136442"/>
          </a:xfrm>
          <a:prstGeom prst="straightConnector1">
            <a:avLst/>
          </a:prstGeom>
          <a:ln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5694509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Box 46">
            <a:extLst>
              <a:ext uri="{FF2B5EF4-FFF2-40B4-BE49-F238E27FC236}">
                <a16:creationId xmlns:a16="http://schemas.microsoft.com/office/drawing/2014/main" id="{BDC489BB-BC3F-D43A-48A1-C1BD856FA7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08536" y="2409564"/>
            <a:ext cx="4494000" cy="646331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Instead, we may execute each subroutine only once and save the result. When we need the result later, we can use it directly, instead of re-running the subroutine. </a:t>
            </a:r>
          </a:p>
        </p:txBody>
      </p:sp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Dynamic Programming</a:t>
            </a:r>
          </a:p>
        </p:txBody>
      </p:sp>
      <p:sp>
        <p:nvSpPr>
          <p:cNvPr id="8" name="Text Box 46">
            <a:extLst>
              <a:ext uri="{FF2B5EF4-FFF2-40B4-BE49-F238E27FC236}">
                <a16:creationId xmlns:a16="http://schemas.microsoft.com/office/drawing/2014/main" id="{46F90D4E-82ED-4A39-ACBA-1F5D2A329B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4528" y="989153"/>
            <a:ext cx="7399802" cy="707886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u="sng" dirty="0">
                <a:solidFill>
                  <a:srgbClr val="FF0000"/>
                </a:solidFill>
                <a:ea typeface="宋体" panose="02010600030101010101" pitchFamily="2" charset="-122"/>
              </a:rPr>
              <a:t>Problem LCS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.</a:t>
            </a:r>
            <a:r>
              <a:rPr lang="en-US" altLang="zh-CN" sz="2000" dirty="0">
                <a:ea typeface="宋体" panose="02010600030101010101" pitchFamily="2" charset="-122"/>
              </a:rPr>
              <a:t> Given two sequences X[1..n] and Y[1..m], find the longest common subsequence 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LCS(X[1..n], Y[1..m]) </a:t>
            </a:r>
            <a:r>
              <a:rPr lang="en-US" altLang="zh-CN" sz="2000" dirty="0">
                <a:ea typeface="宋体" panose="02010600030101010101" pitchFamily="2" charset="-122"/>
              </a:rPr>
              <a:t>of X and Y.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9D0B1B43-5307-468C-9B24-1FF5824EE34D}"/>
              </a:ext>
            </a:extLst>
          </p:cNvPr>
          <p:cNvGrpSpPr/>
          <p:nvPr/>
        </p:nvGrpSpPr>
        <p:grpSpPr>
          <a:xfrm>
            <a:off x="997001" y="1762878"/>
            <a:ext cx="6999150" cy="611261"/>
            <a:chOff x="907535" y="1755086"/>
            <a:chExt cx="6941187" cy="611261"/>
          </a:xfrm>
        </p:grpSpPr>
        <p:sp>
          <p:nvSpPr>
            <p:cNvPr id="52" name="Text Box 46">
              <a:extLst>
                <a:ext uri="{FF2B5EF4-FFF2-40B4-BE49-F238E27FC236}">
                  <a16:creationId xmlns:a16="http://schemas.microsoft.com/office/drawing/2014/main" id="{F982C6A6-D305-4FAE-AA68-6C95C5DDC1F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16391" y="1755086"/>
              <a:ext cx="4974848" cy="584775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1200" dirty="0">
                  <a:solidFill>
                    <a:srgbClr val="FFC000"/>
                  </a:solidFill>
                  <a:ea typeface="宋体" panose="02010600030101010101" pitchFamily="2" charset="-122"/>
                </a:rPr>
                <a:t>LCS(X[1..n-1], Y[1..m-1])</a:t>
              </a:r>
              <a:r>
                <a:rPr lang="en-US" altLang="zh-CN" sz="1200" dirty="0">
                  <a:ea typeface="宋体" panose="02010600030101010101" pitchFamily="2" charset="-122"/>
                </a:rPr>
                <a:t>◦X[n], if </a:t>
              </a:r>
              <a:r>
                <a:rPr lang="en-US" altLang="zh-CN" sz="1200" dirty="0">
                  <a:solidFill>
                    <a:srgbClr val="FF0000"/>
                  </a:solidFill>
                  <a:ea typeface="宋体" panose="02010600030101010101" pitchFamily="2" charset="-122"/>
                </a:rPr>
                <a:t>X[n] = Y[m];</a:t>
              </a:r>
              <a:endParaRPr lang="en-US" altLang="zh-CN" sz="1200" dirty="0">
                <a:ea typeface="宋体" panose="02010600030101010101" pitchFamily="2" charset="-122"/>
              </a:endParaRPr>
            </a:p>
            <a:p>
              <a:pPr eaLnBrk="1" hangingPunct="1">
                <a:spcBef>
                  <a:spcPct val="0"/>
                </a:spcBef>
                <a:buNone/>
              </a:pPr>
              <a:endParaRPr lang="en-US" altLang="zh-CN" sz="800" dirty="0">
                <a:ea typeface="宋体" panose="02010600030101010101" pitchFamily="2" charset="-122"/>
              </a:endParaRPr>
            </a:p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1200" dirty="0">
                  <a:ea typeface="宋体" panose="02010600030101010101" pitchFamily="2" charset="-122"/>
                </a:rPr>
                <a:t>Longer(</a:t>
              </a:r>
              <a:r>
                <a:rPr lang="en-US" altLang="zh-CN" sz="1200" dirty="0">
                  <a:solidFill>
                    <a:srgbClr val="FFC000"/>
                  </a:solidFill>
                  <a:ea typeface="宋体" panose="02010600030101010101" pitchFamily="2" charset="-122"/>
                </a:rPr>
                <a:t>LCS(X[1..n-1], Y[1..m]), </a:t>
              </a:r>
              <a:r>
                <a:rPr lang="en-US" altLang="zh-CN" sz="1200" dirty="0">
                  <a:solidFill>
                    <a:srgbClr val="00B0F0"/>
                  </a:solidFill>
                  <a:ea typeface="宋体" panose="02010600030101010101" pitchFamily="2" charset="-122"/>
                </a:rPr>
                <a:t>LCS(X[1..n], Y[1..m])</a:t>
              </a:r>
              <a:r>
                <a:rPr lang="en-US" altLang="zh-CN" sz="1200" dirty="0">
                  <a:ea typeface="宋体" panose="02010600030101010101" pitchFamily="2" charset="-122"/>
                </a:rPr>
                <a:t>) if</a:t>
              </a:r>
              <a:r>
                <a:rPr lang="en-US" altLang="zh-CN" sz="1200" dirty="0">
                  <a:solidFill>
                    <a:srgbClr val="00B0F0"/>
                  </a:solidFill>
                  <a:ea typeface="宋体" panose="02010600030101010101" pitchFamily="2" charset="-122"/>
                </a:rPr>
                <a:t> </a:t>
              </a:r>
              <a:r>
                <a:rPr lang="en-US" altLang="zh-CN" sz="1200" dirty="0">
                  <a:solidFill>
                    <a:srgbClr val="FF0000"/>
                  </a:solidFill>
                  <a:ea typeface="宋体" panose="02010600030101010101" pitchFamily="2" charset="-122"/>
                </a:rPr>
                <a:t>X[n] </a:t>
              </a:r>
              <a:r>
                <a:rPr lang="en-US" altLang="zh-CN" sz="1200" dirty="0">
                  <a:solidFill>
                    <a:srgbClr val="FF0000"/>
                  </a:solidFill>
                  <a:ea typeface="Tahoma" panose="020B0604030504040204" pitchFamily="34" charset="0"/>
                  <a:cs typeface="Tahoma" panose="020B0604030504040204" pitchFamily="34" charset="0"/>
                </a:rPr>
                <a:t>≠</a:t>
              </a:r>
              <a:r>
                <a:rPr lang="en-US" altLang="zh-CN" sz="1200" dirty="0">
                  <a:solidFill>
                    <a:srgbClr val="FF0000"/>
                  </a:solidFill>
                  <a:ea typeface="宋体" panose="02010600030101010101" pitchFamily="2" charset="-122"/>
                </a:rPr>
                <a:t> Y[m].</a:t>
              </a:r>
              <a:endParaRPr lang="en-US" altLang="zh-CN" sz="1200" dirty="0">
                <a:solidFill>
                  <a:srgbClr val="00B0F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53" name="Text Box 46">
              <a:extLst>
                <a:ext uri="{FF2B5EF4-FFF2-40B4-BE49-F238E27FC236}">
                  <a16:creationId xmlns:a16="http://schemas.microsoft.com/office/drawing/2014/main" id="{2770ECC0-EB4D-43FE-B850-57679F458AB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07535" y="1885671"/>
              <a:ext cx="1862289" cy="276999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1200" dirty="0">
                  <a:solidFill>
                    <a:srgbClr val="00B050"/>
                  </a:solidFill>
                  <a:ea typeface="宋体" panose="02010600030101010101" pitchFamily="2" charset="-122"/>
                </a:rPr>
                <a:t>LCS(X[1..n], Y[1..m]) =</a:t>
              </a:r>
              <a:endParaRPr lang="en-US" altLang="zh-CN" sz="1200" dirty="0">
                <a:solidFill>
                  <a:srgbClr val="92D05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56" name="Left Brace 55">
              <a:extLst>
                <a:ext uri="{FF2B5EF4-FFF2-40B4-BE49-F238E27FC236}">
                  <a16:creationId xmlns:a16="http://schemas.microsoft.com/office/drawing/2014/main" id="{916F8D97-B843-4677-88BF-0DFCFA50D69E}"/>
                </a:ext>
              </a:extLst>
            </p:cNvPr>
            <p:cNvSpPr/>
            <p:nvPr/>
          </p:nvSpPr>
          <p:spPr>
            <a:xfrm>
              <a:off x="2654889" y="1884510"/>
              <a:ext cx="212778" cy="307778"/>
            </a:xfrm>
            <a:prstGeom prst="leftBrac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4A6E3E02-ADBE-4E8A-A9B7-B8AE53CBEA2C}"/>
                </a:ext>
              </a:extLst>
            </p:cNvPr>
            <p:cNvSpPr/>
            <p:nvPr/>
          </p:nvSpPr>
          <p:spPr>
            <a:xfrm>
              <a:off x="907535" y="1755087"/>
              <a:ext cx="6941187" cy="611260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" name="Text Box 46">
            <a:extLst>
              <a:ext uri="{FF2B5EF4-FFF2-40B4-BE49-F238E27FC236}">
                <a16:creationId xmlns:a16="http://schemas.microsoft.com/office/drawing/2014/main" id="{92B0DC8C-1242-4721-AEB3-5F5579CCAF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87661" y="3107103"/>
            <a:ext cx="3606669" cy="3046988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u="sng" dirty="0" err="1">
                <a:ea typeface="宋体" panose="02010600030101010101" pitchFamily="2" charset="-122"/>
              </a:rPr>
              <a:t>Dyn</a:t>
            </a:r>
            <a:r>
              <a:rPr lang="en-US" altLang="zh-CN" sz="1400" u="sng" dirty="0">
                <a:ea typeface="宋体" panose="02010600030101010101" pitchFamily="2" charset="-122"/>
              </a:rPr>
              <a:t>-LCS(X[1..n], Y[1..m])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00B050"/>
                </a:solidFill>
                <a:ea typeface="宋体" panose="02010600030101010101" pitchFamily="2" charset="-122"/>
              </a:rPr>
              <a:t>\\ array C[0..n,0..m] records the length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00B050"/>
                </a:solidFill>
                <a:ea typeface="宋体" panose="02010600030101010101" pitchFamily="2" charset="-122"/>
              </a:rPr>
              <a:t>\\ of LCS(X[1..i],Y[1..j]) for all </a:t>
            </a:r>
            <a:r>
              <a:rPr lang="en-US" altLang="zh-CN" sz="1200" dirty="0" err="1">
                <a:solidFill>
                  <a:srgbClr val="00B050"/>
                </a:solidFill>
                <a:ea typeface="宋体" panose="02010600030101010101" pitchFamily="2" charset="-122"/>
              </a:rPr>
              <a:t>i</a:t>
            </a:r>
            <a:r>
              <a:rPr lang="en-US" altLang="zh-CN" sz="1200" dirty="0">
                <a:solidFill>
                  <a:srgbClr val="00B050"/>
                </a:solidFill>
                <a:ea typeface="宋体" panose="02010600030101010101" pitchFamily="2" charset="-122"/>
              </a:rPr>
              <a:t>, j.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1. for (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=0; 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&lt;=n; 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++)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C[i,0] = 0; 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B[i,0] = □</a:t>
            </a:r>
            <a:r>
              <a:rPr lang="en-US" altLang="zh-CN" sz="1400" dirty="0">
                <a:ea typeface="宋体" panose="02010600030101010101" pitchFamily="2" charset="-122"/>
              </a:rPr>
              <a:t>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2. for (j=0; j&lt;=m; </a:t>
            </a:r>
            <a:r>
              <a:rPr lang="en-US" altLang="zh-CN" sz="1400" dirty="0" err="1">
                <a:ea typeface="宋体" panose="02010600030101010101" pitchFamily="2" charset="-122"/>
              </a:rPr>
              <a:t>j++</a:t>
            </a:r>
            <a:r>
              <a:rPr lang="en-US" altLang="zh-CN" sz="1400" dirty="0">
                <a:ea typeface="宋体" panose="02010600030101010101" pitchFamily="2" charset="-122"/>
              </a:rPr>
              <a:t>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C[0,j] = 0; 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B[0,j] = □</a:t>
            </a:r>
            <a:r>
              <a:rPr lang="en-US" altLang="zh-CN" sz="1400" dirty="0">
                <a:ea typeface="宋体" panose="02010600030101010101" pitchFamily="2" charset="-122"/>
              </a:rPr>
              <a:t>;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3. for (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=1; 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&lt;=n; 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++)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for (j=1; j&lt;=m; </a:t>
            </a:r>
            <a:r>
              <a:rPr lang="en-US" altLang="zh-CN" sz="1400" dirty="0" err="1">
                <a:ea typeface="宋体" panose="02010600030101010101" pitchFamily="2" charset="-122"/>
              </a:rPr>
              <a:t>j++</a:t>
            </a:r>
            <a:r>
              <a:rPr lang="en-US" altLang="zh-CN" sz="1400" dirty="0">
                <a:ea typeface="宋体" panose="02010600030101010101" pitchFamily="2" charset="-122"/>
              </a:rPr>
              <a:t>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 if (X[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]==Y[j])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   C[</a:t>
            </a:r>
            <a:r>
              <a:rPr lang="en-US" altLang="zh-CN" sz="1400" dirty="0" err="1">
                <a:ea typeface="宋体" panose="02010600030101010101" pitchFamily="2" charset="-122"/>
              </a:rPr>
              <a:t>i,j</a:t>
            </a:r>
            <a:r>
              <a:rPr lang="en-US" altLang="zh-CN" sz="1400" dirty="0">
                <a:ea typeface="宋体" panose="02010600030101010101" pitchFamily="2" charset="-122"/>
              </a:rPr>
              <a:t>] = C[i-1,j-1]+1; 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B[</a:t>
            </a:r>
            <a:r>
              <a:rPr lang="en-US" altLang="zh-CN" sz="1400" dirty="0" err="1">
                <a:solidFill>
                  <a:srgbClr val="FF0000"/>
                </a:solidFill>
                <a:ea typeface="宋体" panose="02010600030101010101" pitchFamily="2" charset="-122"/>
              </a:rPr>
              <a:t>i,j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] =    </a:t>
            </a:r>
            <a:r>
              <a:rPr lang="en-US" altLang="zh-CN" sz="1400" dirty="0">
                <a:ea typeface="宋体" panose="02010600030101010101" pitchFamily="2" charset="-122"/>
              </a:rPr>
              <a:t>;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 else if (C[i-1,j] &gt; C[i,j-1])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             C[</a:t>
            </a:r>
            <a:r>
              <a:rPr lang="en-US" altLang="zh-CN" sz="1400" dirty="0" err="1">
                <a:ea typeface="宋体" panose="02010600030101010101" pitchFamily="2" charset="-122"/>
              </a:rPr>
              <a:t>i,j</a:t>
            </a:r>
            <a:r>
              <a:rPr lang="en-US" altLang="zh-CN" sz="1400" dirty="0">
                <a:ea typeface="宋体" panose="02010600030101010101" pitchFamily="2" charset="-122"/>
              </a:rPr>
              <a:t>] = C[i-1,j]; 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B[</a:t>
            </a:r>
            <a:r>
              <a:rPr lang="en-US" altLang="zh-CN" sz="1400" dirty="0" err="1">
                <a:solidFill>
                  <a:srgbClr val="FF0000"/>
                </a:solidFill>
                <a:ea typeface="宋体" panose="02010600030101010101" pitchFamily="2" charset="-122"/>
              </a:rPr>
              <a:t>i,j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] = ↑</a:t>
            </a:r>
            <a:r>
              <a:rPr lang="en-US" altLang="zh-CN" sz="1400" dirty="0">
                <a:ea typeface="宋体" panose="02010600030101010101" pitchFamily="2" charset="-122"/>
              </a:rPr>
              <a:t>;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       else C[</a:t>
            </a:r>
            <a:r>
              <a:rPr lang="en-US" altLang="zh-CN" sz="1400" dirty="0" err="1">
                <a:ea typeface="宋体" panose="02010600030101010101" pitchFamily="2" charset="-122"/>
              </a:rPr>
              <a:t>i,j</a:t>
            </a:r>
            <a:r>
              <a:rPr lang="en-US" altLang="zh-CN" sz="1400" dirty="0">
                <a:ea typeface="宋体" panose="02010600030101010101" pitchFamily="2" charset="-122"/>
              </a:rPr>
              <a:t>] = C[i,j-1]; 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B[</a:t>
            </a:r>
            <a:r>
              <a:rPr lang="en-US" altLang="zh-CN" sz="1400" dirty="0" err="1">
                <a:solidFill>
                  <a:srgbClr val="FF0000"/>
                </a:solidFill>
                <a:ea typeface="宋体" panose="02010600030101010101" pitchFamily="2" charset="-122"/>
              </a:rPr>
              <a:t>i,j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] = ←</a:t>
            </a:r>
            <a:r>
              <a:rPr lang="en-US" altLang="zh-CN" sz="1400" dirty="0">
                <a:ea typeface="宋体" panose="02010600030101010101" pitchFamily="2" charset="-122"/>
              </a:rPr>
              <a:t>.</a:t>
            </a:r>
          </a:p>
        </p:txBody>
      </p:sp>
      <p:sp>
        <p:nvSpPr>
          <p:cNvPr id="37" name="Text Box 46">
            <a:extLst>
              <a:ext uri="{FF2B5EF4-FFF2-40B4-BE49-F238E27FC236}">
                <a16:creationId xmlns:a16="http://schemas.microsoft.com/office/drawing/2014/main" id="{670BA533-363B-44F2-B890-DEF086682E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2043" y="6208419"/>
            <a:ext cx="1538386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Time = O(nm)</a:t>
            </a:r>
          </a:p>
        </p:txBody>
      </p:sp>
      <p:sp>
        <p:nvSpPr>
          <p:cNvPr id="38" name="Text Box 46">
            <a:extLst>
              <a:ext uri="{FF2B5EF4-FFF2-40B4-BE49-F238E27FC236}">
                <a16:creationId xmlns:a16="http://schemas.microsoft.com/office/drawing/2014/main" id="{ED5C860C-7F72-44A4-9537-F8767AF30F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3274" y="5257456"/>
            <a:ext cx="3826282" cy="307777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C[</a:t>
            </a:r>
            <a:r>
              <a:rPr lang="en-US" altLang="zh-CN" sz="1400" dirty="0" err="1">
                <a:solidFill>
                  <a:srgbClr val="FFC000"/>
                </a:solidFill>
                <a:ea typeface="宋体" panose="02010600030101010101" pitchFamily="2" charset="-122"/>
              </a:rPr>
              <a:t>n,m</a:t>
            </a: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] gives the 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length</a:t>
            </a: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 of LCS(X[1..n],Y[1..m]</a:t>
            </a:r>
          </a:p>
        </p:txBody>
      </p:sp>
      <p:sp>
        <p:nvSpPr>
          <p:cNvPr id="39" name="Text Box 46">
            <a:extLst>
              <a:ext uri="{FF2B5EF4-FFF2-40B4-BE49-F238E27FC236}">
                <a16:creationId xmlns:a16="http://schemas.microsoft.com/office/drawing/2014/main" id="{34C82DBA-9F5D-4E0D-9A2D-04DBAA1B8E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2203" y="5607779"/>
            <a:ext cx="3917341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How do we compute the actual sequence?</a:t>
            </a:r>
          </a:p>
        </p:txBody>
      </p:sp>
      <p:sp>
        <p:nvSpPr>
          <p:cNvPr id="42" name="Text Box 46">
            <a:extLst>
              <a:ext uri="{FF2B5EF4-FFF2-40B4-BE49-F238E27FC236}">
                <a16:creationId xmlns:a16="http://schemas.microsoft.com/office/drawing/2014/main" id="{95875A4C-92DC-4431-AF59-2AD4E6B4EF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684" y="5955210"/>
            <a:ext cx="3917341" cy="523220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Use another array 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B[0..n,0..m] </a:t>
            </a:r>
            <a:r>
              <a:rPr lang="en-US" altLang="zh-CN" sz="1400" dirty="0">
                <a:ea typeface="宋体" panose="02010600030101010101" pitchFamily="2" charset="-122"/>
              </a:rPr>
              <a:t>to indicate the matching symbols in X[1..n] and Y[1..m]</a:t>
            </a:r>
          </a:p>
        </p:txBody>
      </p: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FF9FD114-7753-4A76-A5C5-73F4D8620E33}"/>
              </a:ext>
            </a:extLst>
          </p:cNvPr>
          <p:cNvCxnSpPr>
            <a:cxnSpLocks/>
          </p:cNvCxnSpPr>
          <p:nvPr/>
        </p:nvCxnSpPr>
        <p:spPr>
          <a:xfrm flipH="1" flipV="1">
            <a:off x="7529710" y="5257456"/>
            <a:ext cx="140222" cy="136442"/>
          </a:xfrm>
          <a:prstGeom prst="straightConnector1">
            <a:avLst/>
          </a:prstGeom>
          <a:ln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 Box 46">
            <a:extLst>
              <a:ext uri="{FF2B5EF4-FFF2-40B4-BE49-F238E27FC236}">
                <a16:creationId xmlns:a16="http://schemas.microsoft.com/office/drawing/2014/main" id="{3CA322A2-6776-45AD-A4A8-05507716DD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5773" y="999546"/>
            <a:ext cx="3606669" cy="2000548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u="sng" dirty="0">
                <a:ea typeface="宋体" panose="02010600030101010101" pitchFamily="2" charset="-122"/>
              </a:rPr>
              <a:t>Print-LCS(B[0..n,0..m])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00B050"/>
                </a:solidFill>
                <a:ea typeface="宋体" panose="02010600030101010101" pitchFamily="2" charset="-122"/>
              </a:rPr>
              <a:t>\\ use array B[0..n,0..m] to print LCS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1. 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=n; j=m;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2. while (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&gt;0 &amp; j&gt;0)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if (B[</a:t>
            </a:r>
            <a:r>
              <a:rPr lang="en-US" altLang="zh-CN" sz="1400" dirty="0" err="1">
                <a:ea typeface="宋体" panose="02010600030101010101" pitchFamily="2" charset="-122"/>
              </a:rPr>
              <a:t>i,j</a:t>
            </a:r>
            <a:r>
              <a:rPr lang="en-US" altLang="zh-CN" sz="1400" dirty="0">
                <a:ea typeface="宋体" panose="02010600030101010101" pitchFamily="2" charset="-122"/>
              </a:rPr>
              <a:t>]==    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 print(X[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]); 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 = 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 – 1; j = j – 1;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else if (B[</a:t>
            </a:r>
            <a:r>
              <a:rPr lang="en-US" altLang="zh-CN" sz="1400" dirty="0" err="1">
                <a:ea typeface="宋体" panose="02010600030101010101" pitchFamily="2" charset="-122"/>
              </a:rPr>
              <a:t>i,j</a:t>
            </a:r>
            <a:r>
              <a:rPr lang="en-US" altLang="zh-CN" sz="1400" dirty="0">
                <a:ea typeface="宋体" panose="02010600030101010101" pitchFamily="2" charset="-122"/>
              </a:rPr>
              <a:t>]== 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↑</a:t>
            </a:r>
            <a:r>
              <a:rPr lang="en-US" altLang="zh-CN" sz="1400" dirty="0">
                <a:ea typeface="宋体" panose="02010600030101010101" pitchFamily="2" charset="-122"/>
              </a:rPr>
              <a:t>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        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 = 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 – 1;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    else j = j – 1. </a:t>
            </a:r>
          </a:p>
        </p:txBody>
      </p: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4C407556-7D4B-416B-93F7-139860409584}"/>
              </a:ext>
            </a:extLst>
          </p:cNvPr>
          <p:cNvCxnSpPr>
            <a:cxnSpLocks/>
          </p:cNvCxnSpPr>
          <p:nvPr/>
        </p:nvCxnSpPr>
        <p:spPr>
          <a:xfrm flipH="1" flipV="1">
            <a:off x="5960759" y="1899192"/>
            <a:ext cx="140222" cy="136442"/>
          </a:xfrm>
          <a:prstGeom prst="straightConnector1">
            <a:avLst/>
          </a:prstGeom>
          <a:ln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 Box 46">
            <a:extLst>
              <a:ext uri="{FF2B5EF4-FFF2-40B4-BE49-F238E27FC236}">
                <a16:creationId xmlns:a16="http://schemas.microsoft.com/office/drawing/2014/main" id="{8409D53C-A4E1-4916-86D1-CEC70DC072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5774" y="386795"/>
            <a:ext cx="3606669" cy="2000548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u="sng" dirty="0">
                <a:ea typeface="宋体" panose="02010600030101010101" pitchFamily="2" charset="-122"/>
              </a:rPr>
              <a:t>Print-LCS(C[0..n,0..m])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00B050"/>
                </a:solidFill>
                <a:ea typeface="宋体" panose="02010600030101010101" pitchFamily="2" charset="-122"/>
              </a:rPr>
              <a:t>\\ use array C[0..n,0..m] to print LCS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1. 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=n; j=m;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2. while (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&gt;0 &amp; j&gt;0)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if (X[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]==Y[j])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 print(X[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]); 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 = 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 – 1; j = j – 1;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else if (C[i-1,j] == C[</a:t>
            </a:r>
            <a:r>
              <a:rPr lang="en-US" altLang="zh-CN" sz="1400" dirty="0" err="1">
                <a:ea typeface="宋体" panose="02010600030101010101" pitchFamily="2" charset="-122"/>
              </a:rPr>
              <a:t>i,j</a:t>
            </a:r>
            <a:r>
              <a:rPr lang="en-US" altLang="zh-CN" sz="1400" dirty="0">
                <a:ea typeface="宋体" panose="02010600030101010101" pitchFamily="2" charset="-122"/>
              </a:rPr>
              <a:t>])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        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 = 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 – 1;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    else j = j – 1. 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315070D-88A9-EAE7-6C72-8ACCED7DC6AB}"/>
              </a:ext>
            </a:extLst>
          </p:cNvPr>
          <p:cNvGrpSpPr/>
          <p:nvPr/>
        </p:nvGrpSpPr>
        <p:grpSpPr>
          <a:xfrm>
            <a:off x="341904" y="2494631"/>
            <a:ext cx="3666632" cy="2707035"/>
            <a:chOff x="341904" y="3303563"/>
            <a:chExt cx="3666632" cy="2707035"/>
          </a:xfrm>
        </p:grpSpPr>
        <p:sp>
          <p:nvSpPr>
            <p:cNvPr id="50" name="Text Box 46">
              <a:extLst>
                <a:ext uri="{FF2B5EF4-FFF2-40B4-BE49-F238E27FC236}">
                  <a16:creationId xmlns:a16="http://schemas.microsoft.com/office/drawing/2014/main" id="{C96D6BB4-A9AC-9573-4A4B-254EAFD87CC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90273" y="4914567"/>
              <a:ext cx="464218" cy="246221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1000" dirty="0">
                  <a:ea typeface="宋体" panose="02010600030101010101" pitchFamily="2" charset="-122"/>
                </a:rPr>
                <a:t>C[</a:t>
              </a:r>
              <a:r>
                <a:rPr lang="en-US" altLang="zh-CN" sz="1000" dirty="0" err="1">
                  <a:ea typeface="宋体" panose="02010600030101010101" pitchFamily="2" charset="-122"/>
                </a:rPr>
                <a:t>i,j</a:t>
              </a:r>
              <a:r>
                <a:rPr lang="en-US" altLang="zh-CN" sz="1000" dirty="0">
                  <a:ea typeface="宋体" panose="02010600030101010101" pitchFamily="2" charset="-122"/>
                </a:rPr>
                <a:t>]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CB0C3186-099E-2291-7750-EA5759B8932D}"/>
                </a:ext>
              </a:extLst>
            </p:cNvPr>
            <p:cNvSpPr/>
            <p:nvPr/>
          </p:nvSpPr>
          <p:spPr>
            <a:xfrm>
              <a:off x="722489" y="3809026"/>
              <a:ext cx="155212" cy="218144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BBC79B6-A804-5312-DFB9-EC9D19B32624}"/>
                </a:ext>
              </a:extLst>
            </p:cNvPr>
            <p:cNvSpPr/>
            <p:nvPr/>
          </p:nvSpPr>
          <p:spPr>
            <a:xfrm>
              <a:off x="717616" y="3817698"/>
              <a:ext cx="3214008" cy="2181449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Text Box 46">
              <a:extLst>
                <a:ext uri="{FF2B5EF4-FFF2-40B4-BE49-F238E27FC236}">
                  <a16:creationId xmlns:a16="http://schemas.microsoft.com/office/drawing/2014/main" id="{F76B1732-DE7E-4093-8778-504E494F445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85435" y="3303563"/>
              <a:ext cx="1877840" cy="307777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1400" dirty="0">
                  <a:ea typeface="宋体" panose="02010600030101010101" pitchFamily="2" charset="-122"/>
                </a:rPr>
                <a:t>Matrix C[0..n,0..m]</a:t>
              </a:r>
            </a:p>
          </p:txBody>
        </p:sp>
        <p:sp>
          <p:nvSpPr>
            <p:cNvPr id="29" name="Text Box 46">
              <a:extLst>
                <a:ext uri="{FF2B5EF4-FFF2-40B4-BE49-F238E27FC236}">
                  <a16:creationId xmlns:a16="http://schemas.microsoft.com/office/drawing/2014/main" id="{AD758676-D997-CDF9-0141-1FA65BE5EB4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58118" y="3571477"/>
              <a:ext cx="3250418" cy="246221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1000" dirty="0">
                  <a:ea typeface="宋体" panose="02010600030101010101" pitchFamily="2" charset="-122"/>
                </a:rPr>
                <a:t>0  1  2      ∙∙∙∙∙∙        j-1       j        j+1     ∙∙∙∙∙∙        m                              </a:t>
              </a:r>
            </a:p>
          </p:txBody>
        </p:sp>
        <p:sp>
          <p:nvSpPr>
            <p:cNvPr id="30" name="Text Box 46">
              <a:extLst>
                <a:ext uri="{FF2B5EF4-FFF2-40B4-BE49-F238E27FC236}">
                  <a16:creationId xmlns:a16="http://schemas.microsoft.com/office/drawing/2014/main" id="{A62BAEA2-6917-C523-CB70-27F7469AB4B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6831" y="4438446"/>
              <a:ext cx="257838" cy="1169551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1000" dirty="0">
                  <a:ea typeface="宋体" panose="02010600030101010101" pitchFamily="2" charset="-122"/>
                </a:rPr>
                <a:t>⁝	             </a:t>
              </a:r>
              <a:r>
                <a:rPr lang="en-US" altLang="zh-CN" sz="1000" dirty="0" err="1">
                  <a:ea typeface="宋体" panose="02010600030101010101" pitchFamily="2" charset="-122"/>
                </a:rPr>
                <a:t>i</a:t>
              </a:r>
              <a:r>
                <a:rPr lang="en-US" altLang="zh-CN" sz="1000" dirty="0">
                  <a:ea typeface="宋体" panose="02010600030101010101" pitchFamily="2" charset="-122"/>
                </a:rPr>
                <a:t>     		⁝ </a:t>
              </a:r>
            </a:p>
          </p:txBody>
        </p:sp>
        <p:sp>
          <p:nvSpPr>
            <p:cNvPr id="31" name="Text Box 46">
              <a:extLst>
                <a:ext uri="{FF2B5EF4-FFF2-40B4-BE49-F238E27FC236}">
                  <a16:creationId xmlns:a16="http://schemas.microsoft.com/office/drawing/2014/main" id="{AC29A185-A29A-3AF2-BA25-A65850B474D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1904" y="5083588"/>
              <a:ext cx="407740" cy="246221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1000" dirty="0">
                  <a:ea typeface="宋体" panose="02010600030101010101" pitchFamily="2" charset="-122"/>
                </a:rPr>
                <a:t>i+1</a:t>
              </a:r>
            </a:p>
          </p:txBody>
        </p:sp>
        <p:sp>
          <p:nvSpPr>
            <p:cNvPr id="47" name="Text Box 46">
              <a:extLst>
                <a:ext uri="{FF2B5EF4-FFF2-40B4-BE49-F238E27FC236}">
                  <a16:creationId xmlns:a16="http://schemas.microsoft.com/office/drawing/2014/main" id="{DE68398D-2D00-186C-5F91-A8C12C18C09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2203" y="4680987"/>
              <a:ext cx="407740" cy="246221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1000" dirty="0">
                  <a:ea typeface="宋体" panose="02010600030101010101" pitchFamily="2" charset="-122"/>
                </a:rPr>
                <a:t>i-1</a:t>
              </a:r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E2DFCA8E-D994-0AF5-C219-8F191E5D0C36}"/>
                </a:ext>
              </a:extLst>
            </p:cNvPr>
            <p:cNvSpPr/>
            <p:nvPr/>
          </p:nvSpPr>
          <p:spPr>
            <a:xfrm>
              <a:off x="717616" y="3817697"/>
              <a:ext cx="1572657" cy="133026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6373D953-D80E-1103-762B-713AF719854E}"/>
                </a:ext>
              </a:extLst>
            </p:cNvPr>
            <p:cNvSpPr/>
            <p:nvPr/>
          </p:nvSpPr>
          <p:spPr>
            <a:xfrm>
              <a:off x="717086" y="3817698"/>
              <a:ext cx="3214538" cy="109686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Text Box 46">
              <a:extLst>
                <a:ext uri="{FF2B5EF4-FFF2-40B4-BE49-F238E27FC236}">
                  <a16:creationId xmlns:a16="http://schemas.microsoft.com/office/drawing/2014/main" id="{4332CB70-66EA-0AE9-ED54-B198C3E664E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14129" y="4901746"/>
              <a:ext cx="538470" cy="246221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1000" dirty="0">
                  <a:ea typeface="宋体" panose="02010600030101010101" pitchFamily="2" charset="-122"/>
                </a:rPr>
                <a:t>C[i,j-1]</a:t>
              </a:r>
            </a:p>
          </p:txBody>
        </p:sp>
        <p:sp>
          <p:nvSpPr>
            <p:cNvPr id="54" name="Text Box 46">
              <a:extLst>
                <a:ext uri="{FF2B5EF4-FFF2-40B4-BE49-F238E27FC236}">
                  <a16:creationId xmlns:a16="http://schemas.microsoft.com/office/drawing/2014/main" id="{A93A51F0-FBA4-1BC0-6748-DD994DF7E5A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38997" y="4677769"/>
              <a:ext cx="571496" cy="246221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1000" dirty="0">
                  <a:ea typeface="宋体" panose="02010600030101010101" pitchFamily="2" charset="-122"/>
                </a:rPr>
                <a:t>C[i-1,j]</a:t>
              </a:r>
            </a:p>
          </p:txBody>
        </p:sp>
        <p:sp>
          <p:nvSpPr>
            <p:cNvPr id="55" name="Text Box 46">
              <a:extLst>
                <a:ext uri="{FF2B5EF4-FFF2-40B4-BE49-F238E27FC236}">
                  <a16:creationId xmlns:a16="http://schemas.microsoft.com/office/drawing/2014/main" id="{FFC230E1-3E77-1671-B302-43665979DE6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59871" y="4677768"/>
              <a:ext cx="650345" cy="246221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1000" dirty="0">
                  <a:ea typeface="宋体" panose="02010600030101010101" pitchFamily="2" charset="-122"/>
                </a:rPr>
                <a:t>C[i-1,j-1]</a:t>
              </a:r>
            </a:p>
          </p:txBody>
        </p:sp>
        <p:sp>
          <p:nvSpPr>
            <p:cNvPr id="58" name="Text Box 46">
              <a:extLst>
                <a:ext uri="{FF2B5EF4-FFF2-40B4-BE49-F238E27FC236}">
                  <a16:creationId xmlns:a16="http://schemas.microsoft.com/office/drawing/2014/main" id="{310E3CEE-97DD-F7B7-ABB3-55C1BEE016E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81206" y="3794369"/>
              <a:ext cx="3250418" cy="246221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1000" dirty="0">
                  <a:ea typeface="宋体" panose="02010600030101010101" pitchFamily="2" charset="-122"/>
                </a:rPr>
                <a:t>0  0  0      ∙∙∙∙∙∙           0       0          0     ∙∙∙∙∙∙          0                              </a:t>
              </a:r>
            </a:p>
          </p:txBody>
        </p:sp>
        <p:sp>
          <p:nvSpPr>
            <p:cNvPr id="59" name="Text Box 46">
              <a:extLst>
                <a:ext uri="{FF2B5EF4-FFF2-40B4-BE49-F238E27FC236}">
                  <a16:creationId xmlns:a16="http://schemas.microsoft.com/office/drawing/2014/main" id="{3A31382A-09A9-2D70-3CE7-C94F4BCB282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13943" y="4442770"/>
              <a:ext cx="257838" cy="1169551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1000" dirty="0">
                  <a:ea typeface="宋体" panose="02010600030101010101" pitchFamily="2" charset="-122"/>
                </a:rPr>
                <a:t>⁝	 				⁝ </a:t>
              </a:r>
            </a:p>
          </p:txBody>
        </p:sp>
        <p:sp>
          <p:nvSpPr>
            <p:cNvPr id="60" name="Text Box 46">
              <a:extLst>
                <a:ext uri="{FF2B5EF4-FFF2-40B4-BE49-F238E27FC236}">
                  <a16:creationId xmlns:a16="http://schemas.microsoft.com/office/drawing/2014/main" id="{7D816EDF-77CC-0DB8-9E5A-F33510CA3BA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1068" y="3791934"/>
              <a:ext cx="257838" cy="553998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1000" dirty="0">
                  <a:ea typeface="宋体" panose="02010600030101010101" pitchFamily="2" charset="-122"/>
                </a:rPr>
                <a:t>0  12             </a:t>
              </a:r>
            </a:p>
          </p:txBody>
        </p:sp>
        <p:sp>
          <p:nvSpPr>
            <p:cNvPr id="61" name="Text Box 46">
              <a:extLst>
                <a:ext uri="{FF2B5EF4-FFF2-40B4-BE49-F238E27FC236}">
                  <a16:creationId xmlns:a16="http://schemas.microsoft.com/office/drawing/2014/main" id="{E109F09A-C7EB-5202-3491-477A54A204B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6831" y="5752926"/>
              <a:ext cx="257838" cy="246221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1000" dirty="0">
                  <a:ea typeface="宋体" panose="02010600030101010101" pitchFamily="2" charset="-122"/>
                </a:rPr>
                <a:t>n</a:t>
              </a:r>
            </a:p>
          </p:txBody>
        </p:sp>
        <p:sp>
          <p:nvSpPr>
            <p:cNvPr id="62" name="Text Box 46">
              <a:extLst>
                <a:ext uri="{FF2B5EF4-FFF2-40B4-BE49-F238E27FC236}">
                  <a16:creationId xmlns:a16="http://schemas.microsoft.com/office/drawing/2014/main" id="{2C2E9C64-76A6-7CB2-31FA-36BD173AF45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75737" y="5764377"/>
              <a:ext cx="257838" cy="246221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1000" dirty="0">
                  <a:ea typeface="宋体" panose="02010600030101010101" pitchFamily="2" charset="-122"/>
                </a:rPr>
                <a:t>0</a:t>
              </a:r>
            </a:p>
          </p:txBody>
        </p:sp>
        <p:sp>
          <p:nvSpPr>
            <p:cNvPr id="63" name="Text Box 46">
              <a:extLst>
                <a:ext uri="{FF2B5EF4-FFF2-40B4-BE49-F238E27FC236}">
                  <a16:creationId xmlns:a16="http://schemas.microsoft.com/office/drawing/2014/main" id="{30652501-2B08-90E4-0084-FBCAC5AFFB1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9710" y="4109296"/>
              <a:ext cx="257838" cy="246221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1000" dirty="0">
                  <a:ea typeface="宋体" panose="02010600030101010101" pitchFamily="2" charset="-122"/>
                </a:rPr>
                <a:t>0</a:t>
              </a:r>
            </a:p>
          </p:txBody>
        </p:sp>
        <p:sp>
          <p:nvSpPr>
            <p:cNvPr id="64" name="Text Box 46">
              <a:extLst>
                <a:ext uri="{FF2B5EF4-FFF2-40B4-BE49-F238E27FC236}">
                  <a16:creationId xmlns:a16="http://schemas.microsoft.com/office/drawing/2014/main" id="{B986B1DF-B126-E743-D953-4BAE35812FA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75737" y="3944773"/>
              <a:ext cx="257838" cy="246221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1000" dirty="0">
                  <a:ea typeface="宋体" panose="02010600030101010101" pitchFamily="2" charset="-122"/>
                </a:rPr>
                <a:t>0</a:t>
              </a:r>
            </a:p>
          </p:txBody>
        </p:sp>
        <p:sp>
          <p:nvSpPr>
            <p:cNvPr id="65" name="Text Box 46">
              <a:extLst>
                <a:ext uri="{FF2B5EF4-FFF2-40B4-BE49-F238E27FC236}">
                  <a16:creationId xmlns:a16="http://schemas.microsoft.com/office/drawing/2014/main" id="{4B0DD927-333C-4A01-407D-A2DAB0425DC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4669" y="5098329"/>
              <a:ext cx="257838" cy="246221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1000" dirty="0">
                  <a:ea typeface="宋体" panose="02010600030101010101" pitchFamily="2" charset="-122"/>
                </a:rPr>
                <a:t>0</a:t>
              </a:r>
            </a:p>
          </p:txBody>
        </p:sp>
        <p:sp>
          <p:nvSpPr>
            <p:cNvPr id="66" name="Text Box 46">
              <a:extLst>
                <a:ext uri="{FF2B5EF4-FFF2-40B4-BE49-F238E27FC236}">
                  <a16:creationId xmlns:a16="http://schemas.microsoft.com/office/drawing/2014/main" id="{E9FCABA1-B7AB-69A7-B211-417AAA6DDDF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1902" y="4889567"/>
              <a:ext cx="257838" cy="246221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1000" dirty="0">
                  <a:ea typeface="宋体" panose="02010600030101010101" pitchFamily="2" charset="-122"/>
                </a:rPr>
                <a:t>0</a:t>
              </a:r>
            </a:p>
          </p:txBody>
        </p:sp>
        <p:sp>
          <p:nvSpPr>
            <p:cNvPr id="67" name="Text Box 46">
              <a:extLst>
                <a:ext uri="{FF2B5EF4-FFF2-40B4-BE49-F238E27FC236}">
                  <a16:creationId xmlns:a16="http://schemas.microsoft.com/office/drawing/2014/main" id="{D65B9BD7-3AFE-9F32-6EBE-46C584E2591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8126" y="4691675"/>
              <a:ext cx="257838" cy="246221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1000" dirty="0">
                  <a:ea typeface="宋体" panose="02010600030101010101" pitchFamily="2" charset="-122"/>
                </a:rPr>
                <a:t>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8055952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Dynamic Programming</a:t>
            </a:r>
          </a:p>
        </p:txBody>
      </p:sp>
      <p:sp>
        <p:nvSpPr>
          <p:cNvPr id="8" name="Text Box 46">
            <a:extLst>
              <a:ext uri="{FF2B5EF4-FFF2-40B4-BE49-F238E27FC236}">
                <a16:creationId xmlns:a16="http://schemas.microsoft.com/office/drawing/2014/main" id="{46F90D4E-82ED-4A39-ACBA-1F5D2A329B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4528" y="989153"/>
            <a:ext cx="7399802" cy="707886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u="sng" dirty="0">
                <a:solidFill>
                  <a:srgbClr val="FF0000"/>
                </a:solidFill>
                <a:ea typeface="宋体" panose="02010600030101010101" pitchFamily="2" charset="-122"/>
              </a:rPr>
              <a:t>Problem LCS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.</a:t>
            </a:r>
            <a:r>
              <a:rPr lang="en-US" altLang="zh-CN" sz="2000" dirty="0">
                <a:ea typeface="宋体" panose="02010600030101010101" pitchFamily="2" charset="-122"/>
              </a:rPr>
              <a:t> Given two sequences X[1..n] and Y[1..m], find the longest common subsequence 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LCS(X[1..n], Y[1..m]) </a:t>
            </a:r>
            <a:r>
              <a:rPr lang="en-US" altLang="zh-CN" sz="2000" dirty="0">
                <a:ea typeface="宋体" panose="02010600030101010101" pitchFamily="2" charset="-122"/>
              </a:rPr>
              <a:t>of X and Y.</a:t>
            </a:r>
          </a:p>
        </p:txBody>
      </p:sp>
      <p:sp>
        <p:nvSpPr>
          <p:cNvPr id="13" name="Text Box 46">
            <a:extLst>
              <a:ext uri="{FF2B5EF4-FFF2-40B4-BE49-F238E27FC236}">
                <a16:creationId xmlns:a16="http://schemas.microsoft.com/office/drawing/2014/main" id="{92B0DC8C-1242-4721-AEB3-5F5579CCAF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87661" y="3107103"/>
            <a:ext cx="3606669" cy="3046988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u="sng" dirty="0" err="1">
                <a:ea typeface="宋体" panose="02010600030101010101" pitchFamily="2" charset="-122"/>
              </a:rPr>
              <a:t>Dyn</a:t>
            </a:r>
            <a:r>
              <a:rPr lang="en-US" altLang="zh-CN" sz="1400" u="sng" dirty="0">
                <a:ea typeface="宋体" panose="02010600030101010101" pitchFamily="2" charset="-122"/>
              </a:rPr>
              <a:t>-LCS(X[1..n], Y[1..m])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00B050"/>
                </a:solidFill>
                <a:ea typeface="宋体" panose="02010600030101010101" pitchFamily="2" charset="-122"/>
              </a:rPr>
              <a:t>\\ array C[0..n,0..m] records the length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00B050"/>
                </a:solidFill>
                <a:ea typeface="宋体" panose="02010600030101010101" pitchFamily="2" charset="-122"/>
              </a:rPr>
              <a:t>\\ of LCS(X[1..i],Y[1..j]) for all </a:t>
            </a:r>
            <a:r>
              <a:rPr lang="en-US" altLang="zh-CN" sz="1200" dirty="0" err="1">
                <a:solidFill>
                  <a:srgbClr val="00B050"/>
                </a:solidFill>
                <a:ea typeface="宋体" panose="02010600030101010101" pitchFamily="2" charset="-122"/>
              </a:rPr>
              <a:t>i</a:t>
            </a:r>
            <a:r>
              <a:rPr lang="en-US" altLang="zh-CN" sz="1200" dirty="0">
                <a:solidFill>
                  <a:srgbClr val="00B050"/>
                </a:solidFill>
                <a:ea typeface="宋体" panose="02010600030101010101" pitchFamily="2" charset="-122"/>
              </a:rPr>
              <a:t>, j.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1. for (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=0; 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&lt;=n; 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++)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C[i,0] = 0;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2. for (j=0; j&lt;=m; </a:t>
            </a:r>
            <a:r>
              <a:rPr lang="en-US" altLang="zh-CN" sz="1400" dirty="0" err="1">
                <a:ea typeface="宋体" panose="02010600030101010101" pitchFamily="2" charset="-122"/>
              </a:rPr>
              <a:t>j++</a:t>
            </a:r>
            <a:r>
              <a:rPr lang="en-US" altLang="zh-CN" sz="1400" dirty="0">
                <a:ea typeface="宋体" panose="02010600030101010101" pitchFamily="2" charset="-122"/>
              </a:rPr>
              <a:t>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C[0,j] = 0;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3. for (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=1; 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&lt;=n; 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++)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for (j=1; j&lt;=m; </a:t>
            </a:r>
            <a:r>
              <a:rPr lang="en-US" altLang="zh-CN" sz="1400" dirty="0" err="1">
                <a:ea typeface="宋体" panose="02010600030101010101" pitchFamily="2" charset="-122"/>
              </a:rPr>
              <a:t>j++</a:t>
            </a:r>
            <a:r>
              <a:rPr lang="en-US" altLang="zh-CN" sz="1400" dirty="0">
                <a:ea typeface="宋体" panose="02010600030101010101" pitchFamily="2" charset="-122"/>
              </a:rPr>
              <a:t>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 if (X[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]==Y[j])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   C[</a:t>
            </a:r>
            <a:r>
              <a:rPr lang="en-US" altLang="zh-CN" sz="1400" dirty="0" err="1">
                <a:ea typeface="宋体" panose="02010600030101010101" pitchFamily="2" charset="-122"/>
              </a:rPr>
              <a:t>i,j</a:t>
            </a:r>
            <a:r>
              <a:rPr lang="en-US" altLang="zh-CN" sz="1400" dirty="0">
                <a:ea typeface="宋体" panose="02010600030101010101" pitchFamily="2" charset="-122"/>
              </a:rPr>
              <a:t>] = C[i-1,j-1]+1;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 else if (C[i-1,j] &gt; C[i,j-1])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             C[</a:t>
            </a:r>
            <a:r>
              <a:rPr lang="en-US" altLang="zh-CN" sz="1400" dirty="0" err="1">
                <a:ea typeface="宋体" panose="02010600030101010101" pitchFamily="2" charset="-122"/>
              </a:rPr>
              <a:t>i,j</a:t>
            </a:r>
            <a:r>
              <a:rPr lang="en-US" altLang="zh-CN" sz="1400" dirty="0">
                <a:ea typeface="宋体" panose="02010600030101010101" pitchFamily="2" charset="-122"/>
              </a:rPr>
              <a:t>] = C[i-1,j];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       else C[</a:t>
            </a:r>
            <a:r>
              <a:rPr lang="en-US" altLang="zh-CN" sz="1400" dirty="0" err="1">
                <a:ea typeface="宋体" panose="02010600030101010101" pitchFamily="2" charset="-122"/>
              </a:rPr>
              <a:t>i,j</a:t>
            </a:r>
            <a:r>
              <a:rPr lang="en-US" altLang="zh-CN" sz="1400" dirty="0">
                <a:ea typeface="宋体" panose="02010600030101010101" pitchFamily="2" charset="-122"/>
              </a:rPr>
              <a:t>] = C[i,j-1].</a:t>
            </a:r>
          </a:p>
        </p:txBody>
      </p:sp>
      <p:sp>
        <p:nvSpPr>
          <p:cNvPr id="37" name="Text Box 46">
            <a:extLst>
              <a:ext uri="{FF2B5EF4-FFF2-40B4-BE49-F238E27FC236}">
                <a16:creationId xmlns:a16="http://schemas.microsoft.com/office/drawing/2014/main" id="{670BA533-363B-44F2-B890-DEF086682E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2043" y="6208419"/>
            <a:ext cx="1538386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Time = O(nm)</a:t>
            </a:r>
          </a:p>
        </p:txBody>
      </p:sp>
      <p:sp>
        <p:nvSpPr>
          <p:cNvPr id="38" name="Text Box 46">
            <a:extLst>
              <a:ext uri="{FF2B5EF4-FFF2-40B4-BE49-F238E27FC236}">
                <a16:creationId xmlns:a16="http://schemas.microsoft.com/office/drawing/2014/main" id="{ED5C860C-7F72-44A4-9537-F8767AF30F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3274" y="5257456"/>
            <a:ext cx="3826282" cy="307777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C[</a:t>
            </a:r>
            <a:r>
              <a:rPr lang="en-US" altLang="zh-CN" sz="1400" dirty="0" err="1">
                <a:solidFill>
                  <a:srgbClr val="FFC000"/>
                </a:solidFill>
                <a:ea typeface="宋体" panose="02010600030101010101" pitchFamily="2" charset="-122"/>
              </a:rPr>
              <a:t>n,m</a:t>
            </a: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] gives the 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length</a:t>
            </a: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 of LCS(X[1..n],Y[1..m]</a:t>
            </a:r>
          </a:p>
        </p:txBody>
      </p:sp>
      <p:sp>
        <p:nvSpPr>
          <p:cNvPr id="39" name="Text Box 46">
            <a:extLst>
              <a:ext uri="{FF2B5EF4-FFF2-40B4-BE49-F238E27FC236}">
                <a16:creationId xmlns:a16="http://schemas.microsoft.com/office/drawing/2014/main" id="{34C82DBA-9F5D-4E0D-9A2D-04DBAA1B8E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2203" y="5607779"/>
            <a:ext cx="3917341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How do we compute the actual sequence?</a:t>
            </a:r>
          </a:p>
        </p:txBody>
      </p:sp>
      <p:sp>
        <p:nvSpPr>
          <p:cNvPr id="42" name="Text Box 46">
            <a:extLst>
              <a:ext uri="{FF2B5EF4-FFF2-40B4-BE49-F238E27FC236}">
                <a16:creationId xmlns:a16="http://schemas.microsoft.com/office/drawing/2014/main" id="{95875A4C-92DC-4431-AF59-2AD4E6B4EF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684" y="5955210"/>
            <a:ext cx="3917341" cy="523220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Use another array 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B[0..n,0..m] </a:t>
            </a:r>
            <a:r>
              <a:rPr lang="en-US" altLang="zh-CN" sz="1400" dirty="0">
                <a:ea typeface="宋体" panose="02010600030101010101" pitchFamily="2" charset="-122"/>
              </a:rPr>
              <a:t>to indicate the matching symbols in X[1..n] and Y[1..m]</a:t>
            </a: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63558DD1-2F42-4DC0-B74B-BD00BF3C532B}"/>
              </a:ext>
            </a:extLst>
          </p:cNvPr>
          <p:cNvGrpSpPr/>
          <p:nvPr/>
        </p:nvGrpSpPr>
        <p:grpSpPr>
          <a:xfrm>
            <a:off x="997001" y="1762878"/>
            <a:ext cx="7095866" cy="769441"/>
            <a:chOff x="907535" y="1755086"/>
            <a:chExt cx="6941187" cy="769441"/>
          </a:xfrm>
        </p:grpSpPr>
        <p:sp>
          <p:nvSpPr>
            <p:cNvPr id="44" name="Text Box 46">
              <a:extLst>
                <a:ext uri="{FF2B5EF4-FFF2-40B4-BE49-F238E27FC236}">
                  <a16:creationId xmlns:a16="http://schemas.microsoft.com/office/drawing/2014/main" id="{BBAEC7C7-A3D6-42AC-8F49-8449DC95062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16391" y="1755086"/>
              <a:ext cx="4974848" cy="769441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1200" dirty="0">
                  <a:solidFill>
                    <a:srgbClr val="FFC000"/>
                  </a:solidFill>
                  <a:ea typeface="宋体" panose="02010600030101010101" pitchFamily="2" charset="-122"/>
                </a:rPr>
                <a:t>LCS(X[1..n-1], Y[1..m-1])</a:t>
              </a:r>
              <a:r>
                <a:rPr lang="en-US" altLang="zh-CN" sz="1200" dirty="0">
                  <a:ea typeface="宋体" panose="02010600030101010101" pitchFamily="2" charset="-122"/>
                </a:rPr>
                <a:t>◦X[n], if </a:t>
              </a:r>
              <a:r>
                <a:rPr lang="en-US" altLang="zh-CN" sz="1200" dirty="0">
                  <a:solidFill>
                    <a:srgbClr val="FF0000"/>
                  </a:solidFill>
                  <a:ea typeface="宋体" panose="02010600030101010101" pitchFamily="2" charset="-122"/>
                </a:rPr>
                <a:t>X[n] = Y[m];</a:t>
              </a:r>
              <a:endParaRPr lang="en-US" altLang="zh-CN" sz="1200" dirty="0">
                <a:ea typeface="宋体" panose="02010600030101010101" pitchFamily="2" charset="-122"/>
              </a:endParaRPr>
            </a:p>
            <a:p>
              <a:pPr eaLnBrk="1" hangingPunct="1">
                <a:spcBef>
                  <a:spcPct val="0"/>
                </a:spcBef>
                <a:buNone/>
              </a:pPr>
              <a:endParaRPr lang="en-US" altLang="zh-CN" sz="800" dirty="0">
                <a:ea typeface="宋体" panose="02010600030101010101" pitchFamily="2" charset="-122"/>
              </a:endParaRPr>
            </a:p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1200" dirty="0">
                  <a:ea typeface="宋体" panose="02010600030101010101" pitchFamily="2" charset="-122"/>
                </a:rPr>
                <a:t>Longer(</a:t>
              </a:r>
              <a:r>
                <a:rPr lang="en-US" altLang="zh-CN" sz="1200" dirty="0">
                  <a:solidFill>
                    <a:srgbClr val="FFC000"/>
                  </a:solidFill>
                  <a:ea typeface="宋体" panose="02010600030101010101" pitchFamily="2" charset="-122"/>
                </a:rPr>
                <a:t>LCS(X[1..n-1], Y[1..m]), </a:t>
              </a:r>
              <a:r>
                <a:rPr lang="en-US" altLang="zh-CN" sz="1200" dirty="0">
                  <a:solidFill>
                    <a:srgbClr val="00B0F0"/>
                  </a:solidFill>
                  <a:ea typeface="宋体" panose="02010600030101010101" pitchFamily="2" charset="-122"/>
                </a:rPr>
                <a:t>LCS(X[1..n], Y[1..m-1])</a:t>
              </a:r>
              <a:r>
                <a:rPr lang="en-US" altLang="zh-CN" sz="1200" dirty="0">
                  <a:ea typeface="宋体" panose="02010600030101010101" pitchFamily="2" charset="-122"/>
                </a:rPr>
                <a:t>) if</a:t>
              </a:r>
              <a:r>
                <a:rPr lang="en-US" altLang="zh-CN" sz="1200" dirty="0">
                  <a:solidFill>
                    <a:srgbClr val="00B0F0"/>
                  </a:solidFill>
                  <a:ea typeface="宋体" panose="02010600030101010101" pitchFamily="2" charset="-122"/>
                </a:rPr>
                <a:t> </a:t>
              </a:r>
              <a:r>
                <a:rPr lang="en-US" altLang="zh-CN" sz="1200" dirty="0">
                  <a:solidFill>
                    <a:srgbClr val="FF0000"/>
                  </a:solidFill>
                  <a:ea typeface="宋体" panose="02010600030101010101" pitchFamily="2" charset="-122"/>
                </a:rPr>
                <a:t>X[n] </a:t>
              </a:r>
              <a:r>
                <a:rPr lang="en-US" altLang="zh-CN" sz="1200" dirty="0">
                  <a:solidFill>
                    <a:srgbClr val="FF0000"/>
                  </a:solidFill>
                  <a:ea typeface="Tahoma" panose="020B0604030504040204" pitchFamily="34" charset="0"/>
                  <a:cs typeface="Tahoma" panose="020B0604030504040204" pitchFamily="34" charset="0"/>
                </a:rPr>
                <a:t>≠</a:t>
              </a:r>
              <a:r>
                <a:rPr lang="en-US" altLang="zh-CN" sz="1200" dirty="0">
                  <a:solidFill>
                    <a:srgbClr val="FF0000"/>
                  </a:solidFill>
                  <a:ea typeface="宋体" panose="02010600030101010101" pitchFamily="2" charset="-122"/>
                </a:rPr>
                <a:t> Y[m].</a:t>
              </a:r>
              <a:endParaRPr lang="en-US" altLang="zh-CN" sz="1200" dirty="0">
                <a:solidFill>
                  <a:srgbClr val="00B0F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45" name="Text Box 46">
              <a:extLst>
                <a:ext uri="{FF2B5EF4-FFF2-40B4-BE49-F238E27FC236}">
                  <a16:creationId xmlns:a16="http://schemas.microsoft.com/office/drawing/2014/main" id="{2C8DFB25-0B0D-4542-9B89-71F447ADB6F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07535" y="1885671"/>
              <a:ext cx="1862289" cy="276999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1200" dirty="0">
                  <a:solidFill>
                    <a:srgbClr val="00B050"/>
                  </a:solidFill>
                  <a:ea typeface="宋体" panose="02010600030101010101" pitchFamily="2" charset="-122"/>
                </a:rPr>
                <a:t>LCS(X[1..n], Y[1..m]) =</a:t>
              </a:r>
              <a:endParaRPr lang="en-US" altLang="zh-CN" sz="1200" dirty="0">
                <a:solidFill>
                  <a:srgbClr val="92D05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47" name="Left Brace 46">
              <a:extLst>
                <a:ext uri="{FF2B5EF4-FFF2-40B4-BE49-F238E27FC236}">
                  <a16:creationId xmlns:a16="http://schemas.microsoft.com/office/drawing/2014/main" id="{B76C115D-6C2F-49BA-AA24-7167134C10F4}"/>
                </a:ext>
              </a:extLst>
            </p:cNvPr>
            <p:cNvSpPr/>
            <p:nvPr/>
          </p:nvSpPr>
          <p:spPr>
            <a:xfrm>
              <a:off x="2654889" y="1884510"/>
              <a:ext cx="212778" cy="307778"/>
            </a:xfrm>
            <a:prstGeom prst="leftBrac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0BE86FD4-3BEF-4080-8FA9-00FEDBD8349B}"/>
                </a:ext>
              </a:extLst>
            </p:cNvPr>
            <p:cNvSpPr/>
            <p:nvPr/>
          </p:nvSpPr>
          <p:spPr>
            <a:xfrm>
              <a:off x="907535" y="1755087"/>
              <a:ext cx="6941187" cy="611260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C9A3F288-B0A2-5D2D-8196-6D629283A568}"/>
              </a:ext>
            </a:extLst>
          </p:cNvPr>
          <p:cNvGrpSpPr/>
          <p:nvPr/>
        </p:nvGrpSpPr>
        <p:grpSpPr>
          <a:xfrm>
            <a:off x="341904" y="2494631"/>
            <a:ext cx="3666632" cy="2707035"/>
            <a:chOff x="341904" y="3303563"/>
            <a:chExt cx="3666632" cy="2707035"/>
          </a:xfrm>
        </p:grpSpPr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726D2860-907C-A59D-60C9-80DE379C12B4}"/>
                </a:ext>
              </a:extLst>
            </p:cNvPr>
            <p:cNvSpPr/>
            <p:nvPr/>
          </p:nvSpPr>
          <p:spPr>
            <a:xfrm>
              <a:off x="722489" y="3809026"/>
              <a:ext cx="155212" cy="218144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AB344ED5-02F0-95B9-BD64-20173CB901B2}"/>
                </a:ext>
              </a:extLst>
            </p:cNvPr>
            <p:cNvSpPr/>
            <p:nvPr/>
          </p:nvSpPr>
          <p:spPr>
            <a:xfrm>
              <a:off x="717616" y="3817698"/>
              <a:ext cx="3214008" cy="2181449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Text Box 46">
              <a:extLst>
                <a:ext uri="{FF2B5EF4-FFF2-40B4-BE49-F238E27FC236}">
                  <a16:creationId xmlns:a16="http://schemas.microsoft.com/office/drawing/2014/main" id="{C84D3B9B-1F66-C67C-562B-5362F078097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85435" y="3303563"/>
              <a:ext cx="1877840" cy="307777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1400" dirty="0">
                  <a:ea typeface="宋体" panose="02010600030101010101" pitchFamily="2" charset="-122"/>
                </a:rPr>
                <a:t>Matrix C[0..n,0..m]</a:t>
              </a:r>
            </a:p>
          </p:txBody>
        </p:sp>
        <p:sp>
          <p:nvSpPr>
            <p:cNvPr id="68" name="Text Box 46">
              <a:extLst>
                <a:ext uri="{FF2B5EF4-FFF2-40B4-BE49-F238E27FC236}">
                  <a16:creationId xmlns:a16="http://schemas.microsoft.com/office/drawing/2014/main" id="{01D44365-7F76-6AEC-6484-DFB0001382E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58118" y="3571477"/>
              <a:ext cx="3250418" cy="246221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1000" dirty="0">
                  <a:ea typeface="宋体" panose="02010600030101010101" pitchFamily="2" charset="-122"/>
                </a:rPr>
                <a:t>0  1  2      ∙∙∙∙∙∙        j-1       j        j+1     ∙∙∙∙∙∙        m                              </a:t>
              </a:r>
            </a:p>
          </p:txBody>
        </p:sp>
        <p:sp>
          <p:nvSpPr>
            <p:cNvPr id="69" name="Text Box 46">
              <a:extLst>
                <a:ext uri="{FF2B5EF4-FFF2-40B4-BE49-F238E27FC236}">
                  <a16:creationId xmlns:a16="http://schemas.microsoft.com/office/drawing/2014/main" id="{8C0C74E7-4429-F126-B59D-5F0A1740102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6831" y="4438446"/>
              <a:ext cx="257838" cy="1169551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1000" dirty="0">
                  <a:ea typeface="宋体" panose="02010600030101010101" pitchFamily="2" charset="-122"/>
                </a:rPr>
                <a:t>⁝	             </a:t>
              </a:r>
              <a:r>
                <a:rPr lang="en-US" altLang="zh-CN" sz="1000" dirty="0" err="1">
                  <a:ea typeface="宋体" panose="02010600030101010101" pitchFamily="2" charset="-122"/>
                </a:rPr>
                <a:t>i</a:t>
              </a:r>
              <a:r>
                <a:rPr lang="en-US" altLang="zh-CN" sz="1000" dirty="0">
                  <a:ea typeface="宋体" panose="02010600030101010101" pitchFamily="2" charset="-122"/>
                </a:rPr>
                <a:t>     		⁝ </a:t>
              </a:r>
            </a:p>
          </p:txBody>
        </p:sp>
        <p:sp>
          <p:nvSpPr>
            <p:cNvPr id="70" name="Text Box 46">
              <a:extLst>
                <a:ext uri="{FF2B5EF4-FFF2-40B4-BE49-F238E27FC236}">
                  <a16:creationId xmlns:a16="http://schemas.microsoft.com/office/drawing/2014/main" id="{E9545C90-9ADB-ED2B-1DE7-8D5230150A6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1904" y="5083588"/>
              <a:ext cx="407740" cy="246221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1000" dirty="0">
                  <a:ea typeface="宋体" panose="02010600030101010101" pitchFamily="2" charset="-122"/>
                </a:rPr>
                <a:t>i+1</a:t>
              </a:r>
            </a:p>
          </p:txBody>
        </p:sp>
        <p:sp>
          <p:nvSpPr>
            <p:cNvPr id="71" name="Text Box 46">
              <a:extLst>
                <a:ext uri="{FF2B5EF4-FFF2-40B4-BE49-F238E27FC236}">
                  <a16:creationId xmlns:a16="http://schemas.microsoft.com/office/drawing/2014/main" id="{7ADE70E1-803C-567F-111F-F4A1F6982A3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2203" y="4680987"/>
              <a:ext cx="407740" cy="246221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1000" dirty="0">
                  <a:ea typeface="宋体" panose="02010600030101010101" pitchFamily="2" charset="-122"/>
                </a:rPr>
                <a:t>i-1</a:t>
              </a:r>
            </a:p>
          </p:txBody>
        </p:sp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B6C7D503-81D5-0862-E2A5-B1FB4946FADE}"/>
                </a:ext>
              </a:extLst>
            </p:cNvPr>
            <p:cNvSpPr/>
            <p:nvPr/>
          </p:nvSpPr>
          <p:spPr>
            <a:xfrm>
              <a:off x="717616" y="3817697"/>
              <a:ext cx="1572657" cy="133026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4C9D9D96-8B18-CADE-4EE1-CB06BE9C03E8}"/>
                </a:ext>
              </a:extLst>
            </p:cNvPr>
            <p:cNvSpPr/>
            <p:nvPr/>
          </p:nvSpPr>
          <p:spPr>
            <a:xfrm>
              <a:off x="717086" y="3817698"/>
              <a:ext cx="3214538" cy="109686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Text Box 46">
              <a:extLst>
                <a:ext uri="{FF2B5EF4-FFF2-40B4-BE49-F238E27FC236}">
                  <a16:creationId xmlns:a16="http://schemas.microsoft.com/office/drawing/2014/main" id="{7094FB15-0664-0F70-5ECD-13BDB33EA99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90273" y="4914567"/>
              <a:ext cx="464218" cy="246221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1000" dirty="0">
                  <a:ea typeface="宋体" panose="02010600030101010101" pitchFamily="2" charset="-122"/>
                </a:rPr>
                <a:t>C[</a:t>
              </a:r>
              <a:r>
                <a:rPr lang="en-US" altLang="zh-CN" sz="1000" dirty="0" err="1">
                  <a:ea typeface="宋体" panose="02010600030101010101" pitchFamily="2" charset="-122"/>
                </a:rPr>
                <a:t>i,j</a:t>
              </a:r>
              <a:r>
                <a:rPr lang="en-US" altLang="zh-CN" sz="1000" dirty="0">
                  <a:ea typeface="宋体" panose="02010600030101010101" pitchFamily="2" charset="-122"/>
                </a:rPr>
                <a:t>]</a:t>
              </a:r>
            </a:p>
          </p:txBody>
        </p:sp>
        <p:sp>
          <p:nvSpPr>
            <p:cNvPr id="75" name="Text Box 46">
              <a:extLst>
                <a:ext uri="{FF2B5EF4-FFF2-40B4-BE49-F238E27FC236}">
                  <a16:creationId xmlns:a16="http://schemas.microsoft.com/office/drawing/2014/main" id="{DE14C64A-2181-71E1-E9DD-F5B9EC193C6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14129" y="4901746"/>
              <a:ext cx="538470" cy="246221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1000" dirty="0">
                  <a:ea typeface="宋体" panose="02010600030101010101" pitchFamily="2" charset="-122"/>
                </a:rPr>
                <a:t>C[i,j-1]</a:t>
              </a:r>
            </a:p>
          </p:txBody>
        </p:sp>
        <p:sp>
          <p:nvSpPr>
            <p:cNvPr id="76" name="Text Box 46">
              <a:extLst>
                <a:ext uri="{FF2B5EF4-FFF2-40B4-BE49-F238E27FC236}">
                  <a16:creationId xmlns:a16="http://schemas.microsoft.com/office/drawing/2014/main" id="{9D056A65-5197-C752-EA82-82E945D3C41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38997" y="4677769"/>
              <a:ext cx="571496" cy="246221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1000" dirty="0">
                  <a:ea typeface="宋体" panose="02010600030101010101" pitchFamily="2" charset="-122"/>
                </a:rPr>
                <a:t>C[i-1,j]</a:t>
              </a:r>
            </a:p>
          </p:txBody>
        </p:sp>
        <p:sp>
          <p:nvSpPr>
            <p:cNvPr id="77" name="Text Box 46">
              <a:extLst>
                <a:ext uri="{FF2B5EF4-FFF2-40B4-BE49-F238E27FC236}">
                  <a16:creationId xmlns:a16="http://schemas.microsoft.com/office/drawing/2014/main" id="{0F98B6CA-F2CA-D852-29A2-D437036ECF5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59871" y="4677768"/>
              <a:ext cx="650345" cy="246221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1000" dirty="0">
                  <a:ea typeface="宋体" panose="02010600030101010101" pitchFamily="2" charset="-122"/>
                </a:rPr>
                <a:t>C[i-1,j-1]</a:t>
              </a:r>
            </a:p>
          </p:txBody>
        </p:sp>
        <p:sp>
          <p:nvSpPr>
            <p:cNvPr id="78" name="Text Box 46">
              <a:extLst>
                <a:ext uri="{FF2B5EF4-FFF2-40B4-BE49-F238E27FC236}">
                  <a16:creationId xmlns:a16="http://schemas.microsoft.com/office/drawing/2014/main" id="{3538A02D-F899-4650-8BC3-7625AD74CDC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81206" y="3794369"/>
              <a:ext cx="3250418" cy="246221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1000" dirty="0">
                  <a:ea typeface="宋体" panose="02010600030101010101" pitchFamily="2" charset="-122"/>
                </a:rPr>
                <a:t>0  0  0      ∙∙∙∙∙∙           0       0          0     ∙∙∙∙∙∙          0                              </a:t>
              </a:r>
            </a:p>
          </p:txBody>
        </p:sp>
        <p:sp>
          <p:nvSpPr>
            <p:cNvPr id="79" name="Text Box 46">
              <a:extLst>
                <a:ext uri="{FF2B5EF4-FFF2-40B4-BE49-F238E27FC236}">
                  <a16:creationId xmlns:a16="http://schemas.microsoft.com/office/drawing/2014/main" id="{B6D1E540-EC26-C165-8E85-579F07E656B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13943" y="4442770"/>
              <a:ext cx="257838" cy="1169551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1000" dirty="0">
                  <a:ea typeface="宋体" panose="02010600030101010101" pitchFamily="2" charset="-122"/>
                </a:rPr>
                <a:t>⁝	 				⁝ </a:t>
              </a:r>
            </a:p>
          </p:txBody>
        </p:sp>
        <p:sp>
          <p:nvSpPr>
            <p:cNvPr id="80" name="Text Box 46">
              <a:extLst>
                <a:ext uri="{FF2B5EF4-FFF2-40B4-BE49-F238E27FC236}">
                  <a16:creationId xmlns:a16="http://schemas.microsoft.com/office/drawing/2014/main" id="{1DB29283-9935-29A2-D7B6-0E3DD0D614B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1068" y="3791934"/>
              <a:ext cx="257838" cy="553998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1000" dirty="0">
                  <a:ea typeface="宋体" panose="02010600030101010101" pitchFamily="2" charset="-122"/>
                </a:rPr>
                <a:t>0  12             </a:t>
              </a:r>
            </a:p>
          </p:txBody>
        </p:sp>
        <p:sp>
          <p:nvSpPr>
            <p:cNvPr id="81" name="Text Box 46">
              <a:extLst>
                <a:ext uri="{FF2B5EF4-FFF2-40B4-BE49-F238E27FC236}">
                  <a16:creationId xmlns:a16="http://schemas.microsoft.com/office/drawing/2014/main" id="{0EEFC4EA-EF70-F3D7-3505-EEF0ECAD8D2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6831" y="5752926"/>
              <a:ext cx="257838" cy="246221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1000" dirty="0">
                  <a:ea typeface="宋体" panose="02010600030101010101" pitchFamily="2" charset="-122"/>
                </a:rPr>
                <a:t>n</a:t>
              </a:r>
            </a:p>
          </p:txBody>
        </p:sp>
        <p:sp>
          <p:nvSpPr>
            <p:cNvPr id="82" name="Text Box 46">
              <a:extLst>
                <a:ext uri="{FF2B5EF4-FFF2-40B4-BE49-F238E27FC236}">
                  <a16:creationId xmlns:a16="http://schemas.microsoft.com/office/drawing/2014/main" id="{AFA63916-0584-C607-4358-5681EC49F72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75737" y="5764377"/>
              <a:ext cx="257838" cy="246221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1000" dirty="0">
                  <a:ea typeface="宋体" panose="02010600030101010101" pitchFamily="2" charset="-122"/>
                </a:rPr>
                <a:t>0</a:t>
              </a:r>
            </a:p>
          </p:txBody>
        </p:sp>
        <p:sp>
          <p:nvSpPr>
            <p:cNvPr id="83" name="Text Box 46">
              <a:extLst>
                <a:ext uri="{FF2B5EF4-FFF2-40B4-BE49-F238E27FC236}">
                  <a16:creationId xmlns:a16="http://schemas.microsoft.com/office/drawing/2014/main" id="{D49E422E-9B68-4987-BE48-A160D9A6E61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9710" y="4109296"/>
              <a:ext cx="257838" cy="246221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1000" dirty="0">
                  <a:ea typeface="宋体" panose="02010600030101010101" pitchFamily="2" charset="-122"/>
                </a:rPr>
                <a:t>0</a:t>
              </a:r>
            </a:p>
          </p:txBody>
        </p:sp>
        <p:sp>
          <p:nvSpPr>
            <p:cNvPr id="84" name="Text Box 46">
              <a:extLst>
                <a:ext uri="{FF2B5EF4-FFF2-40B4-BE49-F238E27FC236}">
                  <a16:creationId xmlns:a16="http://schemas.microsoft.com/office/drawing/2014/main" id="{014A412D-9336-B1B9-67C2-6725284174D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75737" y="3944773"/>
              <a:ext cx="257838" cy="246221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1000" dirty="0">
                  <a:ea typeface="宋体" panose="02010600030101010101" pitchFamily="2" charset="-122"/>
                </a:rPr>
                <a:t>0</a:t>
              </a:r>
            </a:p>
          </p:txBody>
        </p:sp>
        <p:sp>
          <p:nvSpPr>
            <p:cNvPr id="85" name="Text Box 46">
              <a:extLst>
                <a:ext uri="{FF2B5EF4-FFF2-40B4-BE49-F238E27FC236}">
                  <a16:creationId xmlns:a16="http://schemas.microsoft.com/office/drawing/2014/main" id="{B7949A83-C672-DA29-C5E8-E2BC347F2BB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4669" y="5098329"/>
              <a:ext cx="257838" cy="246221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1000" dirty="0">
                  <a:ea typeface="宋体" panose="02010600030101010101" pitchFamily="2" charset="-122"/>
                </a:rPr>
                <a:t>0</a:t>
              </a:r>
            </a:p>
          </p:txBody>
        </p:sp>
        <p:sp>
          <p:nvSpPr>
            <p:cNvPr id="86" name="Text Box 46">
              <a:extLst>
                <a:ext uri="{FF2B5EF4-FFF2-40B4-BE49-F238E27FC236}">
                  <a16:creationId xmlns:a16="http://schemas.microsoft.com/office/drawing/2014/main" id="{74F0C4B3-7E2F-14A8-8939-295EF5164DA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1902" y="4889567"/>
              <a:ext cx="257838" cy="246221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1000" dirty="0">
                  <a:ea typeface="宋体" panose="02010600030101010101" pitchFamily="2" charset="-122"/>
                </a:rPr>
                <a:t>0</a:t>
              </a:r>
            </a:p>
          </p:txBody>
        </p:sp>
        <p:sp>
          <p:nvSpPr>
            <p:cNvPr id="87" name="Text Box 46">
              <a:extLst>
                <a:ext uri="{FF2B5EF4-FFF2-40B4-BE49-F238E27FC236}">
                  <a16:creationId xmlns:a16="http://schemas.microsoft.com/office/drawing/2014/main" id="{E383D137-A3BF-ABC9-49E3-05C4DFB01B2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8126" y="4691675"/>
              <a:ext cx="257838" cy="246221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1000" dirty="0">
                  <a:ea typeface="宋体" panose="02010600030101010101" pitchFamily="2" charset="-122"/>
                </a:rPr>
                <a:t>0</a:t>
              </a:r>
            </a:p>
          </p:txBody>
        </p:sp>
      </p:grpSp>
      <p:sp>
        <p:nvSpPr>
          <p:cNvPr id="88" name="Text Box 46">
            <a:extLst>
              <a:ext uri="{FF2B5EF4-FFF2-40B4-BE49-F238E27FC236}">
                <a16:creationId xmlns:a16="http://schemas.microsoft.com/office/drawing/2014/main" id="{196D2D47-E3C8-3147-FC61-5A4360107C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5774" y="386795"/>
            <a:ext cx="3606669" cy="2000548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u="sng" dirty="0">
                <a:ea typeface="宋体" panose="02010600030101010101" pitchFamily="2" charset="-122"/>
              </a:rPr>
              <a:t>Print-LCS(C[0..n,0..m])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00B050"/>
                </a:solidFill>
                <a:ea typeface="宋体" panose="02010600030101010101" pitchFamily="2" charset="-122"/>
              </a:rPr>
              <a:t>\\ use array C[0..n,0..m] to print LCS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1. 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=n; j=m;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2. while (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&gt;0 &amp; j&gt;0)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if (X[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]==Y[j])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 print(X[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]); 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 = 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 – 1; j = j – 1;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else if (C[i-1,j] == C[</a:t>
            </a:r>
            <a:r>
              <a:rPr lang="en-US" altLang="zh-CN" sz="1400" dirty="0" err="1">
                <a:ea typeface="宋体" panose="02010600030101010101" pitchFamily="2" charset="-122"/>
              </a:rPr>
              <a:t>i,j</a:t>
            </a:r>
            <a:r>
              <a:rPr lang="en-US" altLang="zh-CN" sz="1400" dirty="0">
                <a:ea typeface="宋体" panose="02010600030101010101" pitchFamily="2" charset="-122"/>
              </a:rPr>
              <a:t>])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        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 = 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 – 1;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    else j = j – 1. </a:t>
            </a:r>
          </a:p>
        </p:txBody>
      </p:sp>
    </p:spTree>
    <p:extLst>
      <p:ext uri="{BB962C8B-B14F-4D97-AF65-F5344CB8AC3E}">
        <p14:creationId xmlns:p14="http://schemas.microsoft.com/office/powerpoint/2010/main" val="47183259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Dynamic Programming</a:t>
            </a:r>
          </a:p>
        </p:txBody>
      </p:sp>
      <p:sp>
        <p:nvSpPr>
          <p:cNvPr id="8" name="Text Box 46">
            <a:extLst>
              <a:ext uri="{FF2B5EF4-FFF2-40B4-BE49-F238E27FC236}">
                <a16:creationId xmlns:a16="http://schemas.microsoft.com/office/drawing/2014/main" id="{46F90D4E-82ED-4A39-ACBA-1F5D2A329B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4528" y="989153"/>
            <a:ext cx="7399802" cy="707886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u="sng" dirty="0">
                <a:solidFill>
                  <a:srgbClr val="FF0000"/>
                </a:solidFill>
                <a:ea typeface="宋体" panose="02010600030101010101" pitchFamily="2" charset="-122"/>
              </a:rPr>
              <a:t>Problem LCS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.</a:t>
            </a:r>
            <a:r>
              <a:rPr lang="en-US" altLang="zh-CN" sz="2000" dirty="0">
                <a:ea typeface="宋体" panose="02010600030101010101" pitchFamily="2" charset="-122"/>
              </a:rPr>
              <a:t> Given two sequences X[1..n] and Y[1..m], find the longest common subsequence 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LCS(X[1..n], Y[1..m]) </a:t>
            </a:r>
            <a:r>
              <a:rPr lang="en-US" altLang="zh-CN" sz="2000" dirty="0">
                <a:ea typeface="宋体" panose="02010600030101010101" pitchFamily="2" charset="-122"/>
              </a:rPr>
              <a:t>of X and Y.</a:t>
            </a:r>
          </a:p>
        </p:txBody>
      </p:sp>
      <p:sp>
        <p:nvSpPr>
          <p:cNvPr id="37" name="Text Box 46">
            <a:extLst>
              <a:ext uri="{FF2B5EF4-FFF2-40B4-BE49-F238E27FC236}">
                <a16:creationId xmlns:a16="http://schemas.microsoft.com/office/drawing/2014/main" id="{670BA533-363B-44F2-B890-DEF086682E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26282" y="2811200"/>
            <a:ext cx="1538386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Time = O(nm)</a:t>
            </a:r>
          </a:p>
        </p:txBody>
      </p:sp>
      <p:sp>
        <p:nvSpPr>
          <p:cNvPr id="13" name="Text Box 46">
            <a:extLst>
              <a:ext uri="{FF2B5EF4-FFF2-40B4-BE49-F238E27FC236}">
                <a16:creationId xmlns:a16="http://schemas.microsoft.com/office/drawing/2014/main" id="{92B0DC8C-1242-4721-AEB3-5F5579CCAF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151" y="3160350"/>
            <a:ext cx="7149697" cy="286232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u="sng" dirty="0" err="1">
                <a:ea typeface="宋体" panose="02010600030101010101" pitchFamily="2" charset="-122"/>
              </a:rPr>
              <a:t>Dyn</a:t>
            </a:r>
            <a:r>
              <a:rPr lang="en-US" altLang="zh-CN" sz="1200" u="sng" dirty="0">
                <a:ea typeface="宋体" panose="02010600030101010101" pitchFamily="2" charset="-122"/>
              </a:rPr>
              <a:t>-LCS(X[1..n], Y[1..m])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00B050"/>
                </a:solidFill>
                <a:ea typeface="宋体" panose="02010600030101010101" pitchFamily="2" charset="-122"/>
              </a:rPr>
              <a:t>\\ array C[0..n,0..m] records the length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00B050"/>
                </a:solidFill>
                <a:ea typeface="宋体" panose="02010600030101010101" pitchFamily="2" charset="-122"/>
              </a:rPr>
              <a:t>\\ of LCS(X[1..i],Y[1..j]) for all </a:t>
            </a:r>
            <a:r>
              <a:rPr lang="en-US" altLang="zh-CN" sz="1200" dirty="0" err="1">
                <a:solidFill>
                  <a:srgbClr val="00B050"/>
                </a:solidFill>
                <a:ea typeface="宋体" panose="02010600030101010101" pitchFamily="2" charset="-122"/>
              </a:rPr>
              <a:t>i</a:t>
            </a:r>
            <a:r>
              <a:rPr lang="en-US" altLang="zh-CN" sz="1200" dirty="0">
                <a:solidFill>
                  <a:srgbClr val="00B050"/>
                </a:solidFill>
                <a:ea typeface="宋体" panose="02010600030101010101" pitchFamily="2" charset="-122"/>
              </a:rPr>
              <a:t>, j.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1. for (</a:t>
            </a:r>
            <a:r>
              <a:rPr lang="en-US" altLang="zh-CN" sz="1200" dirty="0" err="1">
                <a:ea typeface="宋体" panose="02010600030101010101" pitchFamily="2" charset="-122"/>
              </a:rPr>
              <a:t>i</a:t>
            </a:r>
            <a:r>
              <a:rPr lang="en-US" altLang="zh-CN" sz="1200" dirty="0">
                <a:ea typeface="宋体" panose="02010600030101010101" pitchFamily="2" charset="-122"/>
              </a:rPr>
              <a:t>=0; </a:t>
            </a:r>
            <a:r>
              <a:rPr lang="en-US" altLang="zh-CN" sz="1200" dirty="0" err="1">
                <a:ea typeface="宋体" panose="02010600030101010101" pitchFamily="2" charset="-122"/>
              </a:rPr>
              <a:t>i</a:t>
            </a:r>
            <a:r>
              <a:rPr lang="en-US" altLang="zh-CN" sz="1200" dirty="0">
                <a:ea typeface="宋体" panose="02010600030101010101" pitchFamily="2" charset="-122"/>
              </a:rPr>
              <a:t>&lt;=n; </a:t>
            </a:r>
            <a:r>
              <a:rPr lang="en-US" altLang="zh-CN" sz="1200" dirty="0" err="1">
                <a:ea typeface="宋体" panose="02010600030101010101" pitchFamily="2" charset="-122"/>
              </a:rPr>
              <a:t>i</a:t>
            </a:r>
            <a:r>
              <a:rPr lang="en-US" altLang="zh-CN" sz="1200" dirty="0">
                <a:ea typeface="宋体" panose="02010600030101010101" pitchFamily="2" charset="-122"/>
              </a:rPr>
              <a:t>++)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      C[i,0] = 0;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2. for (j=0; j&lt;=m; </a:t>
            </a:r>
            <a:r>
              <a:rPr lang="en-US" altLang="zh-CN" sz="1200" dirty="0" err="1">
                <a:ea typeface="宋体" panose="02010600030101010101" pitchFamily="2" charset="-122"/>
              </a:rPr>
              <a:t>j++</a:t>
            </a:r>
            <a:r>
              <a:rPr lang="en-US" altLang="zh-CN" sz="1200" dirty="0">
                <a:ea typeface="宋体" panose="02010600030101010101" pitchFamily="2" charset="-122"/>
              </a:rPr>
              <a:t>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      C[0,j] = 0;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3. for (</a:t>
            </a:r>
            <a:r>
              <a:rPr lang="en-US" altLang="zh-CN" sz="1200" dirty="0" err="1">
                <a:ea typeface="宋体" panose="02010600030101010101" pitchFamily="2" charset="-122"/>
              </a:rPr>
              <a:t>i</a:t>
            </a:r>
            <a:r>
              <a:rPr lang="en-US" altLang="zh-CN" sz="1200" dirty="0">
                <a:ea typeface="宋体" panose="02010600030101010101" pitchFamily="2" charset="-122"/>
              </a:rPr>
              <a:t>=1; </a:t>
            </a:r>
            <a:r>
              <a:rPr lang="en-US" altLang="zh-CN" sz="1200" dirty="0" err="1">
                <a:ea typeface="宋体" panose="02010600030101010101" pitchFamily="2" charset="-122"/>
              </a:rPr>
              <a:t>i</a:t>
            </a:r>
            <a:r>
              <a:rPr lang="en-US" altLang="zh-CN" sz="1200" dirty="0">
                <a:ea typeface="宋体" panose="02010600030101010101" pitchFamily="2" charset="-122"/>
              </a:rPr>
              <a:t>&lt;=n; </a:t>
            </a:r>
            <a:r>
              <a:rPr lang="en-US" altLang="zh-CN" sz="1200" dirty="0" err="1">
                <a:ea typeface="宋体" panose="02010600030101010101" pitchFamily="2" charset="-122"/>
              </a:rPr>
              <a:t>i</a:t>
            </a:r>
            <a:r>
              <a:rPr lang="en-US" altLang="zh-CN" sz="1200" dirty="0">
                <a:ea typeface="宋体" panose="02010600030101010101" pitchFamily="2" charset="-122"/>
              </a:rPr>
              <a:t>++)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      for (j=1; j&lt;=m; </a:t>
            </a:r>
            <a:r>
              <a:rPr lang="en-US" altLang="zh-CN" sz="1200" dirty="0" err="1">
                <a:ea typeface="宋体" panose="02010600030101010101" pitchFamily="2" charset="-122"/>
              </a:rPr>
              <a:t>j++</a:t>
            </a:r>
            <a:r>
              <a:rPr lang="en-US" altLang="zh-CN" sz="1200" dirty="0">
                <a:ea typeface="宋体" panose="02010600030101010101" pitchFamily="2" charset="-122"/>
              </a:rPr>
              <a:t>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        if (X[</a:t>
            </a:r>
            <a:r>
              <a:rPr lang="en-US" altLang="zh-CN" sz="1200" dirty="0" err="1">
                <a:ea typeface="宋体" panose="02010600030101010101" pitchFamily="2" charset="-122"/>
              </a:rPr>
              <a:t>i</a:t>
            </a:r>
            <a:r>
              <a:rPr lang="en-US" altLang="zh-CN" sz="1200" dirty="0">
                <a:ea typeface="宋体" panose="02010600030101010101" pitchFamily="2" charset="-122"/>
              </a:rPr>
              <a:t>]==Y[j])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          C[</a:t>
            </a:r>
            <a:r>
              <a:rPr lang="en-US" altLang="zh-CN" sz="1200" dirty="0" err="1">
                <a:ea typeface="宋体" panose="02010600030101010101" pitchFamily="2" charset="-122"/>
              </a:rPr>
              <a:t>i,j</a:t>
            </a:r>
            <a:r>
              <a:rPr lang="en-US" altLang="zh-CN" sz="1200" dirty="0">
                <a:ea typeface="宋体" panose="02010600030101010101" pitchFamily="2" charset="-122"/>
              </a:rPr>
              <a:t>] = C[i-1,j-1]+1;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        else if (C[i-1,j] &gt; C[i,j-1])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                    C[</a:t>
            </a:r>
            <a:r>
              <a:rPr lang="en-US" altLang="zh-CN" sz="1200" dirty="0" err="1">
                <a:ea typeface="宋体" panose="02010600030101010101" pitchFamily="2" charset="-122"/>
              </a:rPr>
              <a:t>i,j</a:t>
            </a:r>
            <a:r>
              <a:rPr lang="en-US" altLang="zh-CN" sz="1200" dirty="0">
                <a:ea typeface="宋体" panose="02010600030101010101" pitchFamily="2" charset="-122"/>
              </a:rPr>
              <a:t>] = C[i-1,j];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              else C[</a:t>
            </a:r>
            <a:r>
              <a:rPr lang="en-US" altLang="zh-CN" sz="1200" dirty="0" err="1">
                <a:ea typeface="宋体" panose="02010600030101010101" pitchFamily="2" charset="-122"/>
              </a:rPr>
              <a:t>i,j</a:t>
            </a:r>
            <a:r>
              <a:rPr lang="en-US" altLang="zh-CN" sz="1200" dirty="0">
                <a:ea typeface="宋体" panose="02010600030101010101" pitchFamily="2" charset="-122"/>
              </a:rPr>
              <a:t>] = C[i,j-1].</a:t>
            </a:r>
          </a:p>
          <a:p>
            <a:pPr eaLnBrk="1" hangingPunct="1">
              <a:spcBef>
                <a:spcPct val="0"/>
              </a:spcBef>
              <a:buNone/>
            </a:pPr>
            <a:endParaRPr lang="en-US" altLang="zh-CN" sz="1200" dirty="0">
              <a:ea typeface="宋体" panose="02010600030101010101" pitchFamily="2" charset="-122"/>
            </a:endParaRPr>
          </a:p>
        </p:txBody>
      </p:sp>
      <p:sp>
        <p:nvSpPr>
          <p:cNvPr id="47" name="Text Box 46">
            <a:extLst>
              <a:ext uri="{FF2B5EF4-FFF2-40B4-BE49-F238E27FC236}">
                <a16:creationId xmlns:a16="http://schemas.microsoft.com/office/drawing/2014/main" id="{C5B7A936-3799-4B81-A865-EBECD75B29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95475" y="3247385"/>
            <a:ext cx="3542713" cy="2677656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u="sng" dirty="0">
                <a:ea typeface="宋体" panose="02010600030101010101" pitchFamily="2" charset="-122"/>
              </a:rPr>
              <a:t>Print-LCS(C[0..n,0..m])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00B050"/>
                </a:solidFill>
                <a:ea typeface="宋体" panose="02010600030101010101" pitchFamily="2" charset="-122"/>
              </a:rPr>
              <a:t>\\ use array C[0..n,0..m] to print LCS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1. </a:t>
            </a:r>
            <a:r>
              <a:rPr lang="en-US" altLang="zh-CN" sz="1200" dirty="0" err="1">
                <a:ea typeface="宋体" panose="02010600030101010101" pitchFamily="2" charset="-122"/>
              </a:rPr>
              <a:t>i</a:t>
            </a:r>
            <a:r>
              <a:rPr lang="en-US" altLang="zh-CN" sz="1200" dirty="0">
                <a:ea typeface="宋体" panose="02010600030101010101" pitchFamily="2" charset="-122"/>
              </a:rPr>
              <a:t>=n; j=m;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2. while (</a:t>
            </a:r>
            <a:r>
              <a:rPr lang="en-US" altLang="zh-CN" sz="1200" dirty="0" err="1">
                <a:ea typeface="宋体" panose="02010600030101010101" pitchFamily="2" charset="-122"/>
              </a:rPr>
              <a:t>i</a:t>
            </a:r>
            <a:r>
              <a:rPr lang="en-US" altLang="zh-CN" sz="1200" dirty="0">
                <a:ea typeface="宋体" panose="02010600030101010101" pitchFamily="2" charset="-122"/>
              </a:rPr>
              <a:t>&gt;0 &amp; j&gt;0)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      if (X[</a:t>
            </a:r>
            <a:r>
              <a:rPr lang="en-US" altLang="zh-CN" sz="1200" dirty="0" err="1">
                <a:ea typeface="宋体" panose="02010600030101010101" pitchFamily="2" charset="-122"/>
              </a:rPr>
              <a:t>i</a:t>
            </a:r>
            <a:r>
              <a:rPr lang="en-US" altLang="zh-CN" sz="1200" dirty="0">
                <a:ea typeface="宋体" panose="02010600030101010101" pitchFamily="2" charset="-122"/>
              </a:rPr>
              <a:t>]==Y[j])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        print(X[</a:t>
            </a:r>
            <a:r>
              <a:rPr lang="en-US" altLang="zh-CN" sz="1200" dirty="0" err="1">
                <a:ea typeface="宋体" panose="02010600030101010101" pitchFamily="2" charset="-122"/>
              </a:rPr>
              <a:t>i</a:t>
            </a:r>
            <a:r>
              <a:rPr lang="en-US" altLang="zh-CN" sz="1200" dirty="0">
                <a:ea typeface="宋体" panose="02010600030101010101" pitchFamily="2" charset="-122"/>
              </a:rPr>
              <a:t>]); </a:t>
            </a:r>
            <a:r>
              <a:rPr lang="en-US" altLang="zh-CN" sz="1200" dirty="0" err="1">
                <a:ea typeface="宋体" panose="02010600030101010101" pitchFamily="2" charset="-122"/>
              </a:rPr>
              <a:t>i</a:t>
            </a:r>
            <a:r>
              <a:rPr lang="en-US" altLang="zh-CN" sz="1200" dirty="0">
                <a:ea typeface="宋体" panose="02010600030101010101" pitchFamily="2" charset="-122"/>
              </a:rPr>
              <a:t> = </a:t>
            </a:r>
            <a:r>
              <a:rPr lang="en-US" altLang="zh-CN" sz="1200" dirty="0" err="1">
                <a:ea typeface="宋体" panose="02010600030101010101" pitchFamily="2" charset="-122"/>
              </a:rPr>
              <a:t>i</a:t>
            </a:r>
            <a:r>
              <a:rPr lang="en-US" altLang="zh-CN" sz="1200" dirty="0">
                <a:ea typeface="宋体" panose="02010600030101010101" pitchFamily="2" charset="-122"/>
              </a:rPr>
              <a:t> – 1; j = j – 1;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     else if (C[i-1,j] == C[</a:t>
            </a:r>
            <a:r>
              <a:rPr lang="en-US" altLang="zh-CN" sz="1200" dirty="0" err="1">
                <a:ea typeface="宋体" panose="02010600030101010101" pitchFamily="2" charset="-122"/>
              </a:rPr>
              <a:t>i,j</a:t>
            </a:r>
            <a:r>
              <a:rPr lang="en-US" altLang="zh-CN" sz="1200" dirty="0">
                <a:ea typeface="宋体" panose="02010600030101010101" pitchFamily="2" charset="-122"/>
              </a:rPr>
              <a:t>])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               </a:t>
            </a:r>
            <a:r>
              <a:rPr lang="en-US" altLang="zh-CN" sz="1200" dirty="0" err="1">
                <a:ea typeface="宋体" panose="02010600030101010101" pitchFamily="2" charset="-122"/>
              </a:rPr>
              <a:t>i</a:t>
            </a:r>
            <a:r>
              <a:rPr lang="en-US" altLang="zh-CN" sz="1200" dirty="0">
                <a:ea typeface="宋体" panose="02010600030101010101" pitchFamily="2" charset="-122"/>
              </a:rPr>
              <a:t> = </a:t>
            </a:r>
            <a:r>
              <a:rPr lang="en-US" altLang="zh-CN" sz="1200" dirty="0" err="1">
                <a:ea typeface="宋体" panose="02010600030101010101" pitchFamily="2" charset="-122"/>
              </a:rPr>
              <a:t>i</a:t>
            </a:r>
            <a:r>
              <a:rPr lang="en-US" altLang="zh-CN" sz="1200" dirty="0">
                <a:ea typeface="宋体" panose="02010600030101010101" pitchFamily="2" charset="-122"/>
              </a:rPr>
              <a:t> – 1;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           else j = j – 1.</a:t>
            </a:r>
          </a:p>
          <a:p>
            <a:pPr eaLnBrk="1" hangingPunct="1">
              <a:spcBef>
                <a:spcPct val="0"/>
              </a:spcBef>
              <a:buNone/>
            </a:pPr>
            <a:endParaRPr lang="en-US" altLang="zh-CN" sz="800" dirty="0">
              <a:ea typeface="宋体" panose="02010600030101010101" pitchFamily="2" charset="-122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Main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1. </a:t>
            </a:r>
            <a:r>
              <a:rPr lang="en-US" altLang="zh-CN" sz="1200" dirty="0" err="1">
                <a:ea typeface="宋体" panose="02010600030101010101" pitchFamily="2" charset="-122"/>
              </a:rPr>
              <a:t>Dyn</a:t>
            </a:r>
            <a:r>
              <a:rPr lang="en-US" altLang="zh-CN" sz="1200" dirty="0">
                <a:ea typeface="宋体" panose="02010600030101010101" pitchFamily="2" charset="-122"/>
              </a:rPr>
              <a:t>-LCS(X[1..n], Y[1..m]);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2. Print-LCS(C[0..n,0..m]);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3. reverse the sequence of step 2 and output. </a:t>
            </a:r>
          </a:p>
        </p:txBody>
      </p:sp>
      <p:sp>
        <p:nvSpPr>
          <p:cNvPr id="48" name="Text Box 46">
            <a:extLst>
              <a:ext uri="{FF2B5EF4-FFF2-40B4-BE49-F238E27FC236}">
                <a16:creationId xmlns:a16="http://schemas.microsoft.com/office/drawing/2014/main" id="{C325935E-4BA7-4FA7-8FD1-FC9908A3DA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92299" y="6109707"/>
            <a:ext cx="6359400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Dynamic programming algorithm for Longest-Common-Subsequence 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6D54A340-32EC-46B0-AA9C-BF80600A2CD1}"/>
              </a:ext>
            </a:extLst>
          </p:cNvPr>
          <p:cNvGrpSpPr/>
          <p:nvPr/>
        </p:nvGrpSpPr>
        <p:grpSpPr>
          <a:xfrm>
            <a:off x="997001" y="1762878"/>
            <a:ext cx="7095866" cy="769441"/>
            <a:chOff x="907535" y="1755086"/>
            <a:chExt cx="6941187" cy="769441"/>
          </a:xfrm>
        </p:grpSpPr>
        <p:sp>
          <p:nvSpPr>
            <p:cNvPr id="15" name="Text Box 46">
              <a:extLst>
                <a:ext uri="{FF2B5EF4-FFF2-40B4-BE49-F238E27FC236}">
                  <a16:creationId xmlns:a16="http://schemas.microsoft.com/office/drawing/2014/main" id="{86982C75-3B26-4156-A8CE-195FFCA7EF1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16391" y="1755086"/>
              <a:ext cx="4974848" cy="769441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1200" dirty="0">
                  <a:solidFill>
                    <a:srgbClr val="FFC000"/>
                  </a:solidFill>
                  <a:ea typeface="宋体" panose="02010600030101010101" pitchFamily="2" charset="-122"/>
                </a:rPr>
                <a:t>LCS(X[1..n-1], Y[1..m-1])</a:t>
              </a:r>
              <a:r>
                <a:rPr lang="en-US" altLang="zh-CN" sz="1200" dirty="0">
                  <a:ea typeface="宋体" panose="02010600030101010101" pitchFamily="2" charset="-122"/>
                </a:rPr>
                <a:t>◦X[n], if </a:t>
              </a:r>
              <a:r>
                <a:rPr lang="en-US" altLang="zh-CN" sz="1200" dirty="0">
                  <a:solidFill>
                    <a:srgbClr val="FF0000"/>
                  </a:solidFill>
                  <a:ea typeface="宋体" panose="02010600030101010101" pitchFamily="2" charset="-122"/>
                </a:rPr>
                <a:t>X[n] = Y[m];</a:t>
              </a:r>
              <a:endParaRPr lang="en-US" altLang="zh-CN" sz="1200" dirty="0">
                <a:ea typeface="宋体" panose="02010600030101010101" pitchFamily="2" charset="-122"/>
              </a:endParaRPr>
            </a:p>
            <a:p>
              <a:pPr eaLnBrk="1" hangingPunct="1">
                <a:spcBef>
                  <a:spcPct val="0"/>
                </a:spcBef>
                <a:buNone/>
              </a:pPr>
              <a:endParaRPr lang="en-US" altLang="zh-CN" sz="800" dirty="0">
                <a:ea typeface="宋体" panose="02010600030101010101" pitchFamily="2" charset="-122"/>
              </a:endParaRPr>
            </a:p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1200" dirty="0">
                  <a:ea typeface="宋体" panose="02010600030101010101" pitchFamily="2" charset="-122"/>
                </a:rPr>
                <a:t>Longer(</a:t>
              </a:r>
              <a:r>
                <a:rPr lang="en-US" altLang="zh-CN" sz="1200" dirty="0">
                  <a:solidFill>
                    <a:srgbClr val="FFC000"/>
                  </a:solidFill>
                  <a:ea typeface="宋体" panose="02010600030101010101" pitchFamily="2" charset="-122"/>
                </a:rPr>
                <a:t>LCS(X[1..n-1], Y[1..m]), </a:t>
              </a:r>
              <a:r>
                <a:rPr lang="en-US" altLang="zh-CN" sz="1200" dirty="0">
                  <a:solidFill>
                    <a:srgbClr val="00B0F0"/>
                  </a:solidFill>
                  <a:ea typeface="宋体" panose="02010600030101010101" pitchFamily="2" charset="-122"/>
                </a:rPr>
                <a:t>LCS(X[1..n], Y[1..m-1])</a:t>
              </a:r>
              <a:r>
                <a:rPr lang="en-US" altLang="zh-CN" sz="1200" dirty="0">
                  <a:ea typeface="宋体" panose="02010600030101010101" pitchFamily="2" charset="-122"/>
                </a:rPr>
                <a:t>) if</a:t>
              </a:r>
              <a:r>
                <a:rPr lang="en-US" altLang="zh-CN" sz="1200" dirty="0">
                  <a:solidFill>
                    <a:srgbClr val="00B0F0"/>
                  </a:solidFill>
                  <a:ea typeface="宋体" panose="02010600030101010101" pitchFamily="2" charset="-122"/>
                </a:rPr>
                <a:t> </a:t>
              </a:r>
              <a:r>
                <a:rPr lang="en-US" altLang="zh-CN" sz="1200" dirty="0">
                  <a:solidFill>
                    <a:srgbClr val="FF0000"/>
                  </a:solidFill>
                  <a:ea typeface="宋体" panose="02010600030101010101" pitchFamily="2" charset="-122"/>
                </a:rPr>
                <a:t>X[n] </a:t>
              </a:r>
              <a:r>
                <a:rPr lang="en-US" altLang="zh-CN" sz="1200" dirty="0">
                  <a:solidFill>
                    <a:srgbClr val="FF0000"/>
                  </a:solidFill>
                  <a:ea typeface="Tahoma" panose="020B0604030504040204" pitchFamily="34" charset="0"/>
                  <a:cs typeface="Tahoma" panose="020B0604030504040204" pitchFamily="34" charset="0"/>
                </a:rPr>
                <a:t>≠</a:t>
              </a:r>
              <a:r>
                <a:rPr lang="en-US" altLang="zh-CN" sz="1200" dirty="0">
                  <a:solidFill>
                    <a:srgbClr val="FF0000"/>
                  </a:solidFill>
                  <a:ea typeface="宋体" panose="02010600030101010101" pitchFamily="2" charset="-122"/>
                </a:rPr>
                <a:t> Y[m].</a:t>
              </a:r>
              <a:endParaRPr lang="en-US" altLang="zh-CN" sz="1200" dirty="0">
                <a:solidFill>
                  <a:srgbClr val="00B0F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6" name="Text Box 46">
              <a:extLst>
                <a:ext uri="{FF2B5EF4-FFF2-40B4-BE49-F238E27FC236}">
                  <a16:creationId xmlns:a16="http://schemas.microsoft.com/office/drawing/2014/main" id="{DB2B26CA-A547-4BD4-8992-CA70F744A50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07535" y="1885671"/>
              <a:ext cx="1862289" cy="276999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1200" dirty="0">
                  <a:solidFill>
                    <a:srgbClr val="00B050"/>
                  </a:solidFill>
                  <a:ea typeface="宋体" panose="02010600030101010101" pitchFamily="2" charset="-122"/>
                </a:rPr>
                <a:t>LCS(X[1..n], Y[1..m]) =</a:t>
              </a:r>
              <a:endParaRPr lang="en-US" altLang="zh-CN" sz="1200" dirty="0">
                <a:solidFill>
                  <a:srgbClr val="92D05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7" name="Left Brace 16">
              <a:extLst>
                <a:ext uri="{FF2B5EF4-FFF2-40B4-BE49-F238E27FC236}">
                  <a16:creationId xmlns:a16="http://schemas.microsoft.com/office/drawing/2014/main" id="{50209494-94B2-4B5A-BC63-C6BAD005B45C}"/>
                </a:ext>
              </a:extLst>
            </p:cNvPr>
            <p:cNvSpPr/>
            <p:nvPr/>
          </p:nvSpPr>
          <p:spPr>
            <a:xfrm>
              <a:off x="2654889" y="1884510"/>
              <a:ext cx="212778" cy="307778"/>
            </a:xfrm>
            <a:prstGeom prst="leftBrac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10E66BF9-4EEF-4797-9C1F-DB6F07B70386}"/>
                </a:ext>
              </a:extLst>
            </p:cNvPr>
            <p:cNvSpPr/>
            <p:nvPr/>
          </p:nvSpPr>
          <p:spPr>
            <a:xfrm>
              <a:off x="907535" y="1755087"/>
              <a:ext cx="6941187" cy="611260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193699134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2D2DB9"/>
      </a:hlink>
      <a:folHlink>
        <a:srgbClr val="B2B2B2"/>
      </a:folHlink>
    </a:clrScheme>
    <a:fontScheme name="Default Design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5252</TotalTime>
  <Words>8136</Words>
  <Application>Microsoft Office PowerPoint</Application>
  <PresentationFormat>On-screen Show (4:3)</PresentationFormat>
  <Paragraphs>720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0" baseType="lpstr">
      <vt:lpstr>宋体</vt:lpstr>
      <vt:lpstr>Tahoma</vt:lpstr>
      <vt:lpstr>Times New Roman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Stanford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245: Database System Principles</dc:title>
  <dc:creator>Siroker</dc:creator>
  <cp:lastModifiedBy>Chen, Jianer</cp:lastModifiedBy>
  <cp:revision>471</cp:revision>
  <cp:lastPrinted>2001-01-16T17:12:14Z</cp:lastPrinted>
  <dcterms:created xsi:type="dcterms:W3CDTF">1999-07-13T19:55:20Z</dcterms:created>
  <dcterms:modified xsi:type="dcterms:W3CDTF">2025-02-05T19:11:14Z</dcterms:modified>
</cp:coreProperties>
</file>