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93" r:id="rId2"/>
    <p:sldId id="1003" r:id="rId3"/>
    <p:sldId id="1029" r:id="rId4"/>
    <p:sldId id="1027" r:id="rId5"/>
    <p:sldId id="1028" r:id="rId6"/>
    <p:sldId id="1026" r:id="rId7"/>
    <p:sldId id="1036" r:id="rId8"/>
    <p:sldId id="1018" r:id="rId9"/>
    <p:sldId id="1035" r:id="rId10"/>
    <p:sldId id="1034" r:id="rId11"/>
    <p:sldId id="1033" r:id="rId12"/>
    <p:sldId id="1032" r:id="rId13"/>
    <p:sldId id="1031" r:id="rId14"/>
    <p:sldId id="1030" r:id="rId15"/>
    <p:sldId id="1019" r:id="rId16"/>
    <p:sldId id="1020" r:id="rId17"/>
    <p:sldId id="1021" r:id="rId18"/>
    <p:sldId id="1022" r:id="rId19"/>
    <p:sldId id="1023" r:id="rId20"/>
    <p:sldId id="1024" r:id="rId2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CC00"/>
    <a:srgbClr val="33CC33"/>
    <a:srgbClr val="FF0000"/>
    <a:srgbClr val="FFCCFF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46" autoAdjust="0"/>
    <p:restoredTop sz="91657" autoAdjust="0"/>
  </p:normalViewPr>
  <p:slideViewPr>
    <p:cSldViewPr snapToGrid="0">
      <p:cViewPr varScale="1">
        <p:scale>
          <a:sx n="105" d="100"/>
          <a:sy n="105" d="100"/>
        </p:scale>
        <p:origin x="108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16661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9: </a:t>
            </a:r>
            <a:r>
              <a:rPr lang="en-US" altLang="zh-CN" sz="1400" dirty="0" err="1">
                <a:ea typeface="宋体" panose="02010600030101010101" pitchFamily="2" charset="-122"/>
              </a:rPr>
              <a:t>RadixSort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38DE216-CDEB-4E8E-9422-2F3A2B01D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64" y="2514197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A[0..9]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C0F9AE-BF68-40DD-A01E-92C25E206C82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497953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r>
                        <a:rPr lang="en-US" baseline="-25000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r>
                        <a:rPr lang="en-US" baseline="-25000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96B5FB-0CBA-49FD-83BD-927AE8AE4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212607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0" name="Text Box 46">
            <a:extLst>
              <a:ext uri="{FF2B5EF4-FFF2-40B4-BE49-F238E27FC236}">
                <a16:creationId xmlns:a16="http://schemas.microsoft.com/office/drawing/2014/main" id="{696A8DCF-87D7-4C75-9FF7-8E1F086F1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46" y="3507002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57F612B-70C0-490C-BAA8-BC900034077E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3224661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BF73CE9-0D4B-4976-8910-067E630D1511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448674"/>
          <a:ext cx="276886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</a:tblGrid>
              <a:tr h="2619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23BDC29-7EC1-4C66-93B4-AA623C21C098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182577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1F6680A-BD53-4D73-923E-088DB672C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4459373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A2B0AC6-A54A-4C29-A15D-7A96C914EC1F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459465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r>
                        <a:rPr lang="en-US" baseline="-25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r>
                        <a:rPr lang="en-US" baseline="-25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0718EA1-7F06-4E1A-8044-67949C0C0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193469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7" name="Text Box 46">
            <a:extLst>
              <a:ext uri="{FF2B5EF4-FFF2-40B4-BE49-F238E27FC236}">
                <a16:creationId xmlns:a16="http://schemas.microsoft.com/office/drawing/2014/main" id="{CEE7E7F3-62FB-42FC-972D-B939D6286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5475608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B[0..9]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90A61A1-7BC2-4E7A-AC6A-BCBB878176C6}"/>
              </a:ext>
            </a:extLst>
          </p:cNvPr>
          <p:cNvCxnSpPr>
            <a:cxnSpLocks/>
          </p:cNvCxnSpPr>
          <p:nvPr/>
        </p:nvCxnSpPr>
        <p:spPr>
          <a:xfrm flipH="1">
            <a:off x="1744801" y="2985652"/>
            <a:ext cx="3934108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691861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BCA805-9953-4AF3-8B0F-1B5CDE132333}"/>
              </a:ext>
            </a:extLst>
          </p:cNvPr>
          <p:cNvSpPr txBox="1"/>
          <p:nvPr/>
        </p:nvSpPr>
        <p:spPr>
          <a:xfrm>
            <a:off x="3348108" y="472072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5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B244361-61D4-4722-BA68-54A6D07A5F75}"/>
              </a:ext>
            </a:extLst>
          </p:cNvPr>
          <p:cNvCxnSpPr/>
          <p:nvPr/>
        </p:nvCxnSpPr>
        <p:spPr>
          <a:xfrm>
            <a:off x="3392163" y="4578854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CB2D45D-8893-4943-B417-23A75EA84DA3}"/>
              </a:ext>
            </a:extLst>
          </p:cNvPr>
          <p:cNvSpPr txBox="1"/>
          <p:nvPr/>
        </p:nvSpPr>
        <p:spPr>
          <a:xfrm>
            <a:off x="3489333" y="472976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2392A9C-E27C-439B-AEF6-CAED1A135268}"/>
              </a:ext>
            </a:extLst>
          </p:cNvPr>
          <p:cNvCxnSpPr>
            <a:cxnSpLocks/>
          </p:cNvCxnSpPr>
          <p:nvPr/>
        </p:nvCxnSpPr>
        <p:spPr>
          <a:xfrm>
            <a:off x="3403622" y="4847061"/>
            <a:ext cx="104961" cy="5584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B7255E2-0410-47B8-B541-65F0098B6900}"/>
              </a:ext>
            </a:extLst>
          </p:cNvPr>
          <p:cNvSpPr txBox="1"/>
          <p:nvPr/>
        </p:nvSpPr>
        <p:spPr>
          <a:xfrm>
            <a:off x="1744801" y="472976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0FA05C7-F58B-40A2-9546-BBB5D3882203}"/>
              </a:ext>
            </a:extLst>
          </p:cNvPr>
          <p:cNvCxnSpPr/>
          <p:nvPr/>
        </p:nvCxnSpPr>
        <p:spPr>
          <a:xfrm>
            <a:off x="1798718" y="4575790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B41D078-635B-4A71-A7AB-DC87FFF5D33A}"/>
              </a:ext>
            </a:extLst>
          </p:cNvPr>
          <p:cNvSpPr txBox="1"/>
          <p:nvPr/>
        </p:nvSpPr>
        <p:spPr>
          <a:xfrm>
            <a:off x="4141255" y="472072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A5537A1-33CB-4F0C-8BCA-5AA8DA316E1C}"/>
              </a:ext>
            </a:extLst>
          </p:cNvPr>
          <p:cNvCxnSpPr/>
          <p:nvPr/>
        </p:nvCxnSpPr>
        <p:spPr>
          <a:xfrm>
            <a:off x="4188885" y="4577744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B84ADF86-6345-4593-8F2B-0729083FD15B}"/>
              </a:ext>
            </a:extLst>
          </p:cNvPr>
          <p:cNvGraphicFramePr>
            <a:graphicFrameLocks noGrp="1"/>
          </p:cNvGraphicFramePr>
          <p:nvPr/>
        </p:nvGraphicFramePr>
        <p:xfrm>
          <a:off x="1721076" y="3502525"/>
          <a:ext cx="2768864" cy="3048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552676028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60192141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605906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87931316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9727014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28720536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128874865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622769"/>
                  </a:ext>
                </a:extLst>
              </a:tr>
            </a:tbl>
          </a:graphicData>
        </a:graphic>
      </p:graphicFrame>
      <p:sp>
        <p:nvSpPr>
          <p:cNvPr id="31" name="Text Box 46">
            <a:extLst>
              <a:ext uri="{FF2B5EF4-FFF2-40B4-BE49-F238E27FC236}">
                <a16:creationId xmlns:a16="http://schemas.microsoft.com/office/drawing/2014/main" id="{028E01D8-128F-4ECE-AEAE-23CD7521B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1479817"/>
            <a:ext cx="2951277" cy="187743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This is a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stable sort</a:t>
            </a:r>
            <a:r>
              <a:rPr lang="en-US" altLang="zh-CN" sz="1800" dirty="0">
                <a:ea typeface="宋体" panose="02010600030101010101" pitchFamily="2" charset="-122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800" dirty="0">
                <a:ea typeface="宋体" panose="02010600030101010101" pitchFamily="2" charset="-122"/>
              </a:rPr>
              <a:t> A sorting algorithm is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stable</a:t>
            </a:r>
            <a:r>
              <a:rPr lang="en-US" altLang="zh-CN" sz="1800" dirty="0">
                <a:ea typeface="宋体" panose="02010600030101010101" pitchFamily="2" charset="-122"/>
              </a:rPr>
              <a:t> if it keeps the relative positions for elements of the same value. </a:t>
            </a: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3C5921AA-4586-4E11-9B42-3B4412ADF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3540358"/>
            <a:ext cx="2951277" cy="21544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400" dirty="0" err="1">
                <a:ea typeface="宋体" panose="02010600030101010101" pitchFamily="2" charset="-122"/>
              </a:rPr>
              <a:t>CountingSort</a:t>
            </a:r>
            <a:r>
              <a:rPr lang="en-US" altLang="zh-CN" sz="14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 C[i-1] +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=n-1;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– 1.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B[C[A[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]]] =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4412AA23-DBA6-6B44-5C6F-7E841EC9B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46" y="5706114"/>
            <a:ext cx="159293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</a:t>
            </a:r>
            <a:r>
              <a:rPr lang="en-US" altLang="zh-CN" sz="1600" dirty="0">
                <a:ea typeface="宋体" panose="02010600030101010101" pitchFamily="2" charset="-122"/>
              </a:rPr>
              <a:t>O(</a:t>
            </a:r>
            <a:r>
              <a:rPr lang="en-US" altLang="zh-CN" sz="1600" dirty="0" err="1">
                <a:ea typeface="宋体" panose="02010600030101010101" pitchFamily="2" charset="-122"/>
              </a:rPr>
              <a:t>n+k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2A1823E1-2760-BAC3-0AAD-058EE15B3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6854" y="6010809"/>
            <a:ext cx="2678318" cy="52322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Assume all values in A[0..n-1] are integers between 0 and k-1</a:t>
            </a:r>
          </a:p>
        </p:txBody>
      </p:sp>
    </p:spTree>
    <p:extLst>
      <p:ext uri="{BB962C8B-B14F-4D97-AF65-F5344CB8AC3E}">
        <p14:creationId xmlns:p14="http://schemas.microsoft.com/office/powerpoint/2010/main" val="3578261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6937A-1869-EE6C-FE63-F31A6D5FC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8EDFA1B3-6999-8ED2-7A49-8FF9F3B701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153E78E4-95B8-B9C5-B39B-76D18A791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RadixSort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\\ sort larger integers</a:t>
            </a:r>
          </a:p>
        </p:txBody>
      </p:sp>
    </p:spTree>
    <p:extLst>
      <p:ext uri="{BB962C8B-B14F-4D97-AF65-F5344CB8AC3E}">
        <p14:creationId xmlns:p14="http://schemas.microsoft.com/office/powerpoint/2010/main" val="1177535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DDBC7-7625-1BD5-1896-56DE8AD23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8C1C8913-BA24-AC51-B2F3-8A8260062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C34F8B1-5FB4-E8F4-5BCF-EA7ADFE95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RadixSort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\\ sort larger integers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AF0D0E05-E450-52A8-6371-7D45765D1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" y="1511440"/>
            <a:ext cx="1469024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BAD72341-8566-82F8-DD50-76EDCBB84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</p:txBody>
      </p:sp>
      <p:sp>
        <p:nvSpPr>
          <p:cNvPr id="33" name="Text Box 46">
            <a:extLst>
              <a:ext uri="{FF2B5EF4-FFF2-40B4-BE49-F238E27FC236}">
                <a16:creationId xmlns:a16="http://schemas.microsoft.com/office/drawing/2014/main" id="{DBA4288A-5D3E-0F7A-AB1D-C19A40F4C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953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</p:txBody>
      </p:sp>
      <p:sp>
        <p:nvSpPr>
          <p:cNvPr id="34" name="Text Box 46">
            <a:extLst>
              <a:ext uri="{FF2B5EF4-FFF2-40B4-BE49-F238E27FC236}">
                <a16:creationId xmlns:a16="http://schemas.microsoft.com/office/drawing/2014/main" id="{1BF2BC68-548E-FF8B-CAC9-222FA80AF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932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</p:txBody>
      </p:sp>
      <p:sp>
        <p:nvSpPr>
          <p:cNvPr id="35" name="Text Box 46">
            <a:extLst>
              <a:ext uri="{FF2B5EF4-FFF2-40B4-BE49-F238E27FC236}">
                <a16:creationId xmlns:a16="http://schemas.microsoft.com/office/drawing/2014/main" id="{2CF2EF71-3516-74A7-243A-DEA8ADA72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11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F8C8640-8EB0-0410-0134-CC24923AEF4E}"/>
              </a:ext>
            </a:extLst>
          </p:cNvPr>
          <p:cNvSpPr/>
          <p:nvPr/>
        </p:nvSpPr>
        <p:spPr>
          <a:xfrm>
            <a:off x="2135662" y="1979575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5D20269D-2CFA-7710-D1A1-88DC84308737}"/>
              </a:ext>
            </a:extLst>
          </p:cNvPr>
          <p:cNvSpPr/>
          <p:nvPr/>
        </p:nvSpPr>
        <p:spPr>
          <a:xfrm>
            <a:off x="2996578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775F4FA7-1627-180A-E789-749E89C7E481}"/>
              </a:ext>
            </a:extLst>
          </p:cNvPr>
          <p:cNvSpPr/>
          <p:nvPr/>
        </p:nvSpPr>
        <p:spPr>
          <a:xfrm>
            <a:off x="3858279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8085653B-02EE-3180-24D2-D567D4E9295B}"/>
              </a:ext>
            </a:extLst>
          </p:cNvPr>
          <p:cNvSpPr/>
          <p:nvPr/>
        </p:nvSpPr>
        <p:spPr>
          <a:xfrm>
            <a:off x="3445059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6AA1FA50-A638-7D89-6D0E-AEAB4142A9D7}"/>
              </a:ext>
            </a:extLst>
          </p:cNvPr>
          <p:cNvSpPr/>
          <p:nvPr/>
        </p:nvSpPr>
        <p:spPr>
          <a:xfrm>
            <a:off x="2510719" y="2997721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FBCA48E3-AECD-1E0A-3775-AFF5960D8AC6}"/>
              </a:ext>
            </a:extLst>
          </p:cNvPr>
          <p:cNvSpPr/>
          <p:nvPr/>
        </p:nvSpPr>
        <p:spPr>
          <a:xfrm>
            <a:off x="1465105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078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4CEE2-C533-01C8-A6FE-3B608C4D9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B02718FF-603F-E95C-4AA0-864E34052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B5D586B5-A7B1-717E-7392-F4F6C57B7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" y="1511440"/>
            <a:ext cx="1469024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60C4FAA8-ABC0-5D09-8F99-6E4669841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</p:txBody>
      </p:sp>
      <p:sp>
        <p:nvSpPr>
          <p:cNvPr id="33" name="Text Box 46">
            <a:extLst>
              <a:ext uri="{FF2B5EF4-FFF2-40B4-BE49-F238E27FC236}">
                <a16:creationId xmlns:a16="http://schemas.microsoft.com/office/drawing/2014/main" id="{9E946563-221D-8448-60B6-705C101D8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953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</p:txBody>
      </p:sp>
      <p:sp>
        <p:nvSpPr>
          <p:cNvPr id="34" name="Text Box 46">
            <a:extLst>
              <a:ext uri="{FF2B5EF4-FFF2-40B4-BE49-F238E27FC236}">
                <a16:creationId xmlns:a16="http://schemas.microsoft.com/office/drawing/2014/main" id="{5DEB58A9-D855-02CF-B981-5B46CCB77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932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</p:txBody>
      </p:sp>
      <p:sp>
        <p:nvSpPr>
          <p:cNvPr id="35" name="Text Box 46">
            <a:extLst>
              <a:ext uri="{FF2B5EF4-FFF2-40B4-BE49-F238E27FC236}">
                <a16:creationId xmlns:a16="http://schemas.microsoft.com/office/drawing/2014/main" id="{07D863B6-1C33-8083-9702-53BDC6E14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11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009C9B-552C-1E8B-3A23-807381C52527}"/>
              </a:ext>
            </a:extLst>
          </p:cNvPr>
          <p:cNvSpPr/>
          <p:nvPr/>
        </p:nvSpPr>
        <p:spPr>
          <a:xfrm>
            <a:off x="2135662" y="1979575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8EC04C63-588B-E109-0DF4-8BF96EA25E95}"/>
              </a:ext>
            </a:extLst>
          </p:cNvPr>
          <p:cNvSpPr/>
          <p:nvPr/>
        </p:nvSpPr>
        <p:spPr>
          <a:xfrm>
            <a:off x="2996578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A142DC19-B717-94A0-336C-DA59DC8A6E5F}"/>
              </a:ext>
            </a:extLst>
          </p:cNvPr>
          <p:cNvSpPr/>
          <p:nvPr/>
        </p:nvSpPr>
        <p:spPr>
          <a:xfrm>
            <a:off x="3858279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94640B8A-2D2C-191B-BFF1-2EE4801B905E}"/>
              </a:ext>
            </a:extLst>
          </p:cNvPr>
          <p:cNvSpPr/>
          <p:nvPr/>
        </p:nvSpPr>
        <p:spPr>
          <a:xfrm>
            <a:off x="3445059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7A7D5187-C1A0-C7D9-4B2F-C1E29C34EDEE}"/>
              </a:ext>
            </a:extLst>
          </p:cNvPr>
          <p:cNvSpPr/>
          <p:nvPr/>
        </p:nvSpPr>
        <p:spPr>
          <a:xfrm>
            <a:off x="2510719" y="2997721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D98F0DCE-CBB7-EE30-05B8-772BB8F2FCCD}"/>
              </a:ext>
            </a:extLst>
          </p:cNvPr>
          <p:cNvSpPr/>
          <p:nvPr/>
        </p:nvSpPr>
        <p:spPr>
          <a:xfrm>
            <a:off x="1465105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863202CE-8E87-E1AA-9676-816AEBD1F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0" y="4305425"/>
            <a:ext cx="3815240" cy="86177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800" dirty="0" err="1">
                <a:ea typeface="宋体" panose="02010600030101010101" pitchFamily="2" charset="-122"/>
              </a:rPr>
              <a:t>RadixSort</a:t>
            </a:r>
            <a:r>
              <a:rPr lang="en-US" altLang="zh-CN" sz="1800" dirty="0">
                <a:ea typeface="宋体" panose="02010600030101010101" pitchFamily="2" charset="-122"/>
              </a:rPr>
              <a:t>(A[n])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elements in array A[n] are integers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of at most d digits.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A7F45085-8086-FE4A-3607-C24F647AB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RadixSort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\\ sort larger integers</a:t>
            </a:r>
          </a:p>
        </p:txBody>
      </p:sp>
    </p:spTree>
    <p:extLst>
      <p:ext uri="{BB962C8B-B14F-4D97-AF65-F5344CB8AC3E}">
        <p14:creationId xmlns:p14="http://schemas.microsoft.com/office/powerpoint/2010/main" val="847099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E34C6-A28E-DA3D-623D-0F20D3EB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06BE667-AD6F-AAC7-BA4A-95883A1AB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17BE90D3-E051-E91D-8B1C-6D1BCA34B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" y="1511440"/>
            <a:ext cx="1469024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769D16A0-5DB3-F424-0508-128564514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</p:txBody>
      </p:sp>
      <p:sp>
        <p:nvSpPr>
          <p:cNvPr id="33" name="Text Box 46">
            <a:extLst>
              <a:ext uri="{FF2B5EF4-FFF2-40B4-BE49-F238E27FC236}">
                <a16:creationId xmlns:a16="http://schemas.microsoft.com/office/drawing/2014/main" id="{067D4565-407C-CFE2-8D34-8F7DB6179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953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</p:txBody>
      </p:sp>
      <p:sp>
        <p:nvSpPr>
          <p:cNvPr id="34" name="Text Box 46">
            <a:extLst>
              <a:ext uri="{FF2B5EF4-FFF2-40B4-BE49-F238E27FC236}">
                <a16:creationId xmlns:a16="http://schemas.microsoft.com/office/drawing/2014/main" id="{3163E33C-7778-0ACC-5C0E-54725EF30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932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</p:txBody>
      </p:sp>
      <p:sp>
        <p:nvSpPr>
          <p:cNvPr id="35" name="Text Box 46">
            <a:extLst>
              <a:ext uri="{FF2B5EF4-FFF2-40B4-BE49-F238E27FC236}">
                <a16:creationId xmlns:a16="http://schemas.microsoft.com/office/drawing/2014/main" id="{04269322-D287-CCB0-EB7E-B9EACDABC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11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05E806C-A390-AF78-6070-0DDA4120A5D9}"/>
              </a:ext>
            </a:extLst>
          </p:cNvPr>
          <p:cNvSpPr/>
          <p:nvPr/>
        </p:nvSpPr>
        <p:spPr>
          <a:xfrm>
            <a:off x="2135662" y="1979575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328F2EA-03F4-7EF2-9048-1AD7F4D49EE4}"/>
              </a:ext>
            </a:extLst>
          </p:cNvPr>
          <p:cNvSpPr/>
          <p:nvPr/>
        </p:nvSpPr>
        <p:spPr>
          <a:xfrm>
            <a:off x="2996578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3451624B-FA8A-EEA9-1975-74C1AB34F8D2}"/>
              </a:ext>
            </a:extLst>
          </p:cNvPr>
          <p:cNvSpPr/>
          <p:nvPr/>
        </p:nvSpPr>
        <p:spPr>
          <a:xfrm>
            <a:off x="3858279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BA16C944-ABCA-E166-E115-0DE301D6CCD5}"/>
              </a:ext>
            </a:extLst>
          </p:cNvPr>
          <p:cNvSpPr/>
          <p:nvPr/>
        </p:nvSpPr>
        <p:spPr>
          <a:xfrm>
            <a:off x="3445059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11AD333A-716D-3AD6-53FB-E50E7FD30DC9}"/>
              </a:ext>
            </a:extLst>
          </p:cNvPr>
          <p:cNvSpPr/>
          <p:nvPr/>
        </p:nvSpPr>
        <p:spPr>
          <a:xfrm>
            <a:off x="2510719" y="2997721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AD4F6364-E42C-CF96-CF05-8BAF3E5CC7FA}"/>
              </a:ext>
            </a:extLst>
          </p:cNvPr>
          <p:cNvSpPr/>
          <p:nvPr/>
        </p:nvSpPr>
        <p:spPr>
          <a:xfrm>
            <a:off x="1465105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3B250601-70DE-7201-2211-A30D69F93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0" y="4305425"/>
            <a:ext cx="3815240" cy="196977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800" dirty="0" err="1">
                <a:ea typeface="宋体" panose="02010600030101010101" pitchFamily="2" charset="-122"/>
              </a:rPr>
              <a:t>RadixSort</a:t>
            </a:r>
            <a:r>
              <a:rPr lang="en-US" altLang="zh-CN" sz="1800" dirty="0">
                <a:ea typeface="宋体" panose="02010600030101010101" pitchFamily="2" charset="-122"/>
              </a:rPr>
              <a:t>(A[n])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elements in array A[n] are integers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of at most d digits.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d;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&gt; 0;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stably sort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e.g., </a:t>
            </a:r>
            <a:r>
              <a:rPr lang="en-US" altLang="zh-CN" sz="1800" dirty="0" err="1">
                <a:solidFill>
                  <a:srgbClr val="92D050"/>
                </a:solidFill>
                <a:ea typeface="宋体" panose="02010600030101010101" pitchFamily="2" charset="-122"/>
              </a:rPr>
              <a:t>countingsort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the array A[n] using the </a:t>
            </a:r>
            <a:r>
              <a:rPr lang="en-US" altLang="zh-CN" sz="1800" dirty="0" err="1">
                <a:ea typeface="宋体" panose="02010600030101010101" pitchFamily="2" charset="-122"/>
              </a:rPr>
              <a:t>i-th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digit (from left)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so 0 ≤ k ≤ 9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809B6E58-1282-7AB2-C41A-1EAC3AECC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RadixSort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\\ sort larger integers</a:t>
            </a:r>
          </a:p>
        </p:txBody>
      </p:sp>
    </p:spTree>
    <p:extLst>
      <p:ext uri="{BB962C8B-B14F-4D97-AF65-F5344CB8AC3E}">
        <p14:creationId xmlns:p14="http://schemas.microsoft.com/office/powerpoint/2010/main" val="816774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9917C-53CE-83C6-A272-6CDDD3241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68589266-3B3B-DF0B-1E7E-7690138CA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C8B856AF-BA7D-F85C-5640-7C57665D5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" y="1511440"/>
            <a:ext cx="1469024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3CE33615-9F68-3C22-C3A3-861D521E5F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</p:txBody>
      </p:sp>
      <p:sp>
        <p:nvSpPr>
          <p:cNvPr id="33" name="Text Box 46">
            <a:extLst>
              <a:ext uri="{FF2B5EF4-FFF2-40B4-BE49-F238E27FC236}">
                <a16:creationId xmlns:a16="http://schemas.microsoft.com/office/drawing/2014/main" id="{C10F677C-5CEF-829C-8450-1763580F0E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953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</p:txBody>
      </p:sp>
      <p:sp>
        <p:nvSpPr>
          <p:cNvPr id="34" name="Text Box 46">
            <a:extLst>
              <a:ext uri="{FF2B5EF4-FFF2-40B4-BE49-F238E27FC236}">
                <a16:creationId xmlns:a16="http://schemas.microsoft.com/office/drawing/2014/main" id="{75DDAFAA-2359-0D6D-E9CD-0BF7C2585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932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</p:txBody>
      </p:sp>
      <p:sp>
        <p:nvSpPr>
          <p:cNvPr id="35" name="Text Box 46">
            <a:extLst>
              <a:ext uri="{FF2B5EF4-FFF2-40B4-BE49-F238E27FC236}">
                <a16:creationId xmlns:a16="http://schemas.microsoft.com/office/drawing/2014/main" id="{BC6AD047-EA73-AB7B-F046-CB90303F3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11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54F9C2E-7425-F048-06D4-FB9448276085}"/>
              </a:ext>
            </a:extLst>
          </p:cNvPr>
          <p:cNvSpPr/>
          <p:nvPr/>
        </p:nvSpPr>
        <p:spPr>
          <a:xfrm>
            <a:off x="2135662" y="1979575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D57646BD-6618-D19B-717B-EC2DEAFFD626}"/>
              </a:ext>
            </a:extLst>
          </p:cNvPr>
          <p:cNvSpPr/>
          <p:nvPr/>
        </p:nvSpPr>
        <p:spPr>
          <a:xfrm>
            <a:off x="2996578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6D067A7D-F7D4-9E66-08F0-4592E31A266E}"/>
              </a:ext>
            </a:extLst>
          </p:cNvPr>
          <p:cNvSpPr/>
          <p:nvPr/>
        </p:nvSpPr>
        <p:spPr>
          <a:xfrm>
            <a:off x="3858279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F76536FB-1FBB-B932-2C19-DD28478604DB}"/>
              </a:ext>
            </a:extLst>
          </p:cNvPr>
          <p:cNvSpPr/>
          <p:nvPr/>
        </p:nvSpPr>
        <p:spPr>
          <a:xfrm>
            <a:off x="3445059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42511CD8-094F-2AA4-A233-1C252D16C703}"/>
              </a:ext>
            </a:extLst>
          </p:cNvPr>
          <p:cNvSpPr/>
          <p:nvPr/>
        </p:nvSpPr>
        <p:spPr>
          <a:xfrm>
            <a:off x="2510719" y="2997721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1E463FC7-5402-7808-63E9-8888368379D1}"/>
              </a:ext>
            </a:extLst>
          </p:cNvPr>
          <p:cNvSpPr/>
          <p:nvPr/>
        </p:nvSpPr>
        <p:spPr>
          <a:xfrm>
            <a:off x="1465105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1F4F30E6-5704-A30C-881E-B19B08FBE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0" y="4305425"/>
            <a:ext cx="3815240" cy="196977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800" dirty="0" err="1">
                <a:ea typeface="宋体" panose="02010600030101010101" pitchFamily="2" charset="-122"/>
              </a:rPr>
              <a:t>RadixSort</a:t>
            </a:r>
            <a:r>
              <a:rPr lang="en-US" altLang="zh-CN" sz="1800" dirty="0">
                <a:ea typeface="宋体" panose="02010600030101010101" pitchFamily="2" charset="-122"/>
              </a:rPr>
              <a:t>(A[n])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elements in array A[n] are integers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of at most d digits.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d;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&gt; 0;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stably sort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e.g., </a:t>
            </a:r>
            <a:r>
              <a:rPr lang="en-US" altLang="zh-CN" sz="1800" dirty="0" err="1">
                <a:solidFill>
                  <a:srgbClr val="92D050"/>
                </a:solidFill>
                <a:ea typeface="宋体" panose="02010600030101010101" pitchFamily="2" charset="-122"/>
              </a:rPr>
              <a:t>countingsort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the array A[n] using the </a:t>
            </a:r>
            <a:r>
              <a:rPr lang="en-US" altLang="zh-CN" sz="1800" dirty="0" err="1">
                <a:ea typeface="宋体" panose="02010600030101010101" pitchFamily="2" charset="-122"/>
              </a:rPr>
              <a:t>i-th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digit (from left)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so 0 ≤ k ≤ 9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64E736CD-7DF9-F7E0-00BF-8D3F4E33C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RadixSort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\\ sort larger integers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8A682A39-0B51-CF81-762D-787160A22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0" y="6379913"/>
            <a:ext cx="3582632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Each stable sort takes time O(n+10) = O(n)</a:t>
            </a:r>
          </a:p>
        </p:txBody>
      </p:sp>
    </p:spTree>
    <p:extLst>
      <p:ext uri="{BB962C8B-B14F-4D97-AF65-F5344CB8AC3E}">
        <p14:creationId xmlns:p14="http://schemas.microsoft.com/office/powerpoint/2010/main" val="4061328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" y="1511440"/>
            <a:ext cx="1469024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799E1EDC-03D0-4866-AAED-F71E66207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</p:txBody>
      </p:sp>
      <p:sp>
        <p:nvSpPr>
          <p:cNvPr id="33" name="Text Box 46">
            <a:extLst>
              <a:ext uri="{FF2B5EF4-FFF2-40B4-BE49-F238E27FC236}">
                <a16:creationId xmlns:a16="http://schemas.microsoft.com/office/drawing/2014/main" id="{4EC074E1-3CDA-4D61-98F3-769A9EBEC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953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</p:txBody>
      </p:sp>
      <p:sp>
        <p:nvSpPr>
          <p:cNvPr id="34" name="Text Box 46">
            <a:extLst>
              <a:ext uri="{FF2B5EF4-FFF2-40B4-BE49-F238E27FC236}">
                <a16:creationId xmlns:a16="http://schemas.microsoft.com/office/drawing/2014/main" id="{6158E63D-8359-4A10-AD12-70CB17007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932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</p:txBody>
      </p:sp>
      <p:sp>
        <p:nvSpPr>
          <p:cNvPr id="35" name="Text Box 46">
            <a:extLst>
              <a:ext uri="{FF2B5EF4-FFF2-40B4-BE49-F238E27FC236}">
                <a16:creationId xmlns:a16="http://schemas.microsoft.com/office/drawing/2014/main" id="{CBD87200-7330-4619-8A48-D9ACB96CE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11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4EE1F35-EEE9-4E54-9138-D783233F4278}"/>
              </a:ext>
            </a:extLst>
          </p:cNvPr>
          <p:cNvSpPr/>
          <p:nvPr/>
        </p:nvSpPr>
        <p:spPr>
          <a:xfrm>
            <a:off x="2135662" y="1979575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CD580E7-E0CB-4510-9D63-B9CC7C2AA0A9}"/>
              </a:ext>
            </a:extLst>
          </p:cNvPr>
          <p:cNvSpPr/>
          <p:nvPr/>
        </p:nvSpPr>
        <p:spPr>
          <a:xfrm>
            <a:off x="2996578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0BFE8888-17B9-441C-BC4B-85CF4013F70D}"/>
              </a:ext>
            </a:extLst>
          </p:cNvPr>
          <p:cNvSpPr/>
          <p:nvPr/>
        </p:nvSpPr>
        <p:spPr>
          <a:xfrm>
            <a:off x="3858279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DB834D63-58A9-4C18-A3DB-C32F244F096C}"/>
              </a:ext>
            </a:extLst>
          </p:cNvPr>
          <p:cNvSpPr/>
          <p:nvPr/>
        </p:nvSpPr>
        <p:spPr>
          <a:xfrm>
            <a:off x="3445059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86E49E48-65BD-4C64-884F-1DC481E80DE6}"/>
              </a:ext>
            </a:extLst>
          </p:cNvPr>
          <p:cNvSpPr/>
          <p:nvPr/>
        </p:nvSpPr>
        <p:spPr>
          <a:xfrm>
            <a:off x="2510719" y="2997721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0E075E22-37C7-4A5B-BC25-84741924FC36}"/>
              </a:ext>
            </a:extLst>
          </p:cNvPr>
          <p:cNvSpPr/>
          <p:nvPr/>
        </p:nvSpPr>
        <p:spPr>
          <a:xfrm>
            <a:off x="1465105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AEDBB0A6-830E-4FD4-8A2C-24B14E7CA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0" y="4305425"/>
            <a:ext cx="3815240" cy="196977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800" dirty="0" err="1">
                <a:ea typeface="宋体" panose="02010600030101010101" pitchFamily="2" charset="-122"/>
              </a:rPr>
              <a:t>RadixSort</a:t>
            </a:r>
            <a:r>
              <a:rPr lang="en-US" altLang="zh-CN" sz="1800" dirty="0">
                <a:ea typeface="宋体" panose="02010600030101010101" pitchFamily="2" charset="-122"/>
              </a:rPr>
              <a:t>(A[n])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elements in array A[n] are integers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of at most d digits.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d;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&gt; 0;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stably sort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e.g., </a:t>
            </a:r>
            <a:r>
              <a:rPr lang="en-US" altLang="zh-CN" sz="1800" dirty="0" err="1">
                <a:solidFill>
                  <a:srgbClr val="92D050"/>
                </a:solidFill>
                <a:ea typeface="宋体" panose="02010600030101010101" pitchFamily="2" charset="-122"/>
              </a:rPr>
              <a:t>countingsort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the array A[n] using the </a:t>
            </a:r>
            <a:r>
              <a:rPr lang="en-US" altLang="zh-CN" sz="1800" dirty="0" err="1">
                <a:ea typeface="宋体" panose="02010600030101010101" pitchFamily="2" charset="-122"/>
              </a:rPr>
              <a:t>i-th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digit (from left)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so 0 ≤ k ≤ 9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33639D15-802A-4BF7-BEA9-61FDF3A90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267" y="6345063"/>
            <a:ext cx="2841623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</a:t>
            </a:r>
            <a:r>
              <a:rPr lang="en-US" altLang="zh-CN" sz="2000" dirty="0" err="1">
                <a:solidFill>
                  <a:srgbClr val="FF0000"/>
                </a:solidFill>
                <a:ea typeface="宋体" panose="02010600030101010101" pitchFamily="2" charset="-122"/>
              </a:rPr>
              <a:t>d∙n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4B585761-5E40-EDF3-36D9-05CAC18D7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RadixSort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\\ sort larger integers</a:t>
            </a:r>
          </a:p>
        </p:txBody>
      </p:sp>
    </p:spTree>
    <p:extLst>
      <p:ext uri="{BB962C8B-B14F-4D97-AF65-F5344CB8AC3E}">
        <p14:creationId xmlns:p14="http://schemas.microsoft.com/office/powerpoint/2010/main" val="2116978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964F2-158C-39DE-613A-8D3602CD9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8FAEDE01-1B05-5C91-49E6-FD2CA8C55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B99F587A-FFE4-C148-73A4-75585EBFA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7885" y="1511440"/>
            <a:ext cx="3815239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Theorem.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 err="1">
                <a:ea typeface="宋体" panose="02010600030101010101" pitchFamily="2" charset="-122"/>
              </a:rPr>
              <a:t>RadixSort</a:t>
            </a:r>
            <a:r>
              <a:rPr lang="en-US" altLang="zh-CN" sz="1600" dirty="0">
                <a:ea typeface="宋体" panose="02010600030101010101" pitchFamily="2" charset="-122"/>
              </a:rPr>
              <a:t> outputs a sorted list.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CFA1183A-4E29-EA9B-8E93-624A64298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" y="1511440"/>
            <a:ext cx="1469024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BE349CC8-68AE-C41F-207F-577B922A2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DEB107FD-03C4-9D3F-5DD4-E79846C9D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953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1A17A605-4ACB-7BDC-2BC4-4E2A0F8F3F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932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473EAFBE-B4E5-2BF7-2FE6-2149DA747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11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82CB38B-1989-921C-EB6B-16A0AB4C7353}"/>
              </a:ext>
            </a:extLst>
          </p:cNvPr>
          <p:cNvSpPr/>
          <p:nvPr/>
        </p:nvSpPr>
        <p:spPr>
          <a:xfrm>
            <a:off x="2135662" y="1979575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7775E09-2996-AEB6-18AE-DD55ACD16140}"/>
              </a:ext>
            </a:extLst>
          </p:cNvPr>
          <p:cNvSpPr/>
          <p:nvPr/>
        </p:nvSpPr>
        <p:spPr>
          <a:xfrm>
            <a:off x="2996578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F26192C-AF02-0E8C-B124-2A90EDB9BAED}"/>
              </a:ext>
            </a:extLst>
          </p:cNvPr>
          <p:cNvSpPr/>
          <p:nvPr/>
        </p:nvSpPr>
        <p:spPr>
          <a:xfrm>
            <a:off x="3858279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4273742-1F87-ECE9-AA4F-7B416DB15D9B}"/>
              </a:ext>
            </a:extLst>
          </p:cNvPr>
          <p:cNvSpPr/>
          <p:nvPr/>
        </p:nvSpPr>
        <p:spPr>
          <a:xfrm>
            <a:off x="3445059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B4486480-0BEC-214C-6765-D799C6183B55}"/>
              </a:ext>
            </a:extLst>
          </p:cNvPr>
          <p:cNvSpPr/>
          <p:nvPr/>
        </p:nvSpPr>
        <p:spPr>
          <a:xfrm>
            <a:off x="2510719" y="2997721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67D05AB1-6931-EF17-7581-989B0455847F}"/>
              </a:ext>
            </a:extLst>
          </p:cNvPr>
          <p:cNvSpPr/>
          <p:nvPr/>
        </p:nvSpPr>
        <p:spPr>
          <a:xfrm>
            <a:off x="1465105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498EA465-E358-A2EA-17F0-BFAA87241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0" y="4305425"/>
            <a:ext cx="3815240" cy="196977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800" dirty="0" err="1">
                <a:ea typeface="宋体" panose="02010600030101010101" pitchFamily="2" charset="-122"/>
              </a:rPr>
              <a:t>RadixSort</a:t>
            </a:r>
            <a:r>
              <a:rPr lang="en-US" altLang="zh-CN" sz="1800" dirty="0">
                <a:ea typeface="宋体" panose="02010600030101010101" pitchFamily="2" charset="-122"/>
              </a:rPr>
              <a:t>(A[n])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elements in array A[n] are integers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of at most d digits.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d;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&gt; 0;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stably sort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e.g., </a:t>
            </a:r>
            <a:r>
              <a:rPr lang="en-US" altLang="zh-CN" sz="1800" dirty="0" err="1">
                <a:solidFill>
                  <a:srgbClr val="92D050"/>
                </a:solidFill>
                <a:ea typeface="宋体" panose="02010600030101010101" pitchFamily="2" charset="-122"/>
              </a:rPr>
              <a:t>countingsort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the array A[n] using the </a:t>
            </a:r>
            <a:r>
              <a:rPr lang="en-US" altLang="zh-CN" sz="1800" dirty="0" err="1">
                <a:ea typeface="宋体" panose="02010600030101010101" pitchFamily="2" charset="-122"/>
              </a:rPr>
              <a:t>i-th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digit (from left)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so 0 ≤ k ≤ 9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D08B1171-DB9E-32B1-1896-72CCAF0E1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267" y="6345063"/>
            <a:ext cx="2841623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</a:t>
            </a:r>
            <a:r>
              <a:rPr lang="en-US" altLang="zh-CN" sz="2000" dirty="0" err="1">
                <a:solidFill>
                  <a:srgbClr val="FF0000"/>
                </a:solidFill>
                <a:ea typeface="宋体" panose="02010600030101010101" pitchFamily="2" charset="-122"/>
              </a:rPr>
              <a:t>d∙n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4A5F8E57-7C68-08F1-414E-AF10E1632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RadixSort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\\ sort larger integers</a:t>
            </a:r>
          </a:p>
        </p:txBody>
      </p:sp>
    </p:spTree>
    <p:extLst>
      <p:ext uri="{BB962C8B-B14F-4D97-AF65-F5344CB8AC3E}">
        <p14:creationId xmlns:p14="http://schemas.microsoft.com/office/powerpoint/2010/main" val="2298781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0BC60-8B64-5608-EB03-C7C54C772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EE21E9BF-C40E-7AE7-A2D8-4B8D4DFBF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E1B305F5-4D06-8A22-43DB-F52747401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7885" y="1511440"/>
            <a:ext cx="3815239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Theorem.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 err="1">
                <a:ea typeface="宋体" panose="02010600030101010101" pitchFamily="2" charset="-122"/>
              </a:rPr>
              <a:t>RadixSort</a:t>
            </a:r>
            <a:r>
              <a:rPr lang="en-US" altLang="zh-CN" sz="1600" dirty="0">
                <a:ea typeface="宋体" panose="02010600030101010101" pitchFamily="2" charset="-122"/>
              </a:rPr>
              <a:t> outputs a sorted list.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6F940827-7A09-935A-DCE0-FEA0733E1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179" y="2005140"/>
            <a:ext cx="361814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Proof. </a:t>
            </a:r>
            <a:r>
              <a:rPr lang="en-US" altLang="zh-CN" sz="1600" dirty="0">
                <a:ea typeface="宋体" panose="02010600030101010101" pitchFamily="2" charset="-122"/>
              </a:rPr>
              <a:t>Let x and y be two integers in the input such that x &lt; y. 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967AC495-18C2-B6D1-06B4-002ED9167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" y="1511440"/>
            <a:ext cx="1469024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A9E45492-5DA9-E329-00EE-E37D3B8A4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095900A-41EB-9BF2-9F28-1E71878F0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953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116AEDCC-B6C6-37E6-6F6D-04212779E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932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44A2CF7B-0175-E209-4651-07BF3FF7E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11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E15A2B3-57B1-1F3E-1E09-D94985D719C9}"/>
              </a:ext>
            </a:extLst>
          </p:cNvPr>
          <p:cNvSpPr/>
          <p:nvPr/>
        </p:nvSpPr>
        <p:spPr>
          <a:xfrm>
            <a:off x="2135662" y="1979575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331A7EE-6E03-5886-2384-C4286093766B}"/>
              </a:ext>
            </a:extLst>
          </p:cNvPr>
          <p:cNvSpPr/>
          <p:nvPr/>
        </p:nvSpPr>
        <p:spPr>
          <a:xfrm>
            <a:off x="2996578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231BAC9-B3D0-F373-D79F-A2C07C84B9E4}"/>
              </a:ext>
            </a:extLst>
          </p:cNvPr>
          <p:cNvSpPr/>
          <p:nvPr/>
        </p:nvSpPr>
        <p:spPr>
          <a:xfrm>
            <a:off x="3858279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A71D203C-4D8D-9680-3395-920E8BDBAD5D}"/>
              </a:ext>
            </a:extLst>
          </p:cNvPr>
          <p:cNvSpPr/>
          <p:nvPr/>
        </p:nvSpPr>
        <p:spPr>
          <a:xfrm>
            <a:off x="3445059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CD1C6291-370E-7CE6-7C67-B19B3F8EDA38}"/>
              </a:ext>
            </a:extLst>
          </p:cNvPr>
          <p:cNvSpPr/>
          <p:nvPr/>
        </p:nvSpPr>
        <p:spPr>
          <a:xfrm>
            <a:off x="2510719" y="2997721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BFF3181F-6178-B071-7D08-5C3AE45DA102}"/>
              </a:ext>
            </a:extLst>
          </p:cNvPr>
          <p:cNvSpPr/>
          <p:nvPr/>
        </p:nvSpPr>
        <p:spPr>
          <a:xfrm>
            <a:off x="1465105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5CA3E07B-A25C-626E-0B2F-D68A63B55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0" y="4305425"/>
            <a:ext cx="3815240" cy="196977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800" dirty="0" err="1">
                <a:ea typeface="宋体" panose="02010600030101010101" pitchFamily="2" charset="-122"/>
              </a:rPr>
              <a:t>RadixSort</a:t>
            </a:r>
            <a:r>
              <a:rPr lang="en-US" altLang="zh-CN" sz="1800" dirty="0">
                <a:ea typeface="宋体" panose="02010600030101010101" pitchFamily="2" charset="-122"/>
              </a:rPr>
              <a:t>(A[n])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elements in array A[n] are integers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of at most d digits.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d;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&gt; 0;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stably sort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e.g., </a:t>
            </a:r>
            <a:r>
              <a:rPr lang="en-US" altLang="zh-CN" sz="1800" dirty="0" err="1">
                <a:solidFill>
                  <a:srgbClr val="92D050"/>
                </a:solidFill>
                <a:ea typeface="宋体" panose="02010600030101010101" pitchFamily="2" charset="-122"/>
              </a:rPr>
              <a:t>countingsort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the array A[n] using the </a:t>
            </a:r>
            <a:r>
              <a:rPr lang="en-US" altLang="zh-CN" sz="1800" dirty="0" err="1">
                <a:ea typeface="宋体" panose="02010600030101010101" pitchFamily="2" charset="-122"/>
              </a:rPr>
              <a:t>i-th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digit (from left)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so 0 ≤ k ≤ 9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26EB602A-B1DE-F87E-2CA9-6FD51472A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267" y="6345063"/>
            <a:ext cx="2841623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</a:t>
            </a:r>
            <a:r>
              <a:rPr lang="en-US" altLang="zh-CN" sz="2000" dirty="0" err="1">
                <a:solidFill>
                  <a:srgbClr val="FF0000"/>
                </a:solidFill>
                <a:ea typeface="宋体" panose="02010600030101010101" pitchFamily="2" charset="-122"/>
              </a:rPr>
              <a:t>d∙n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2A0420DE-ED9F-1DA9-4CA9-276A2A2C2C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RadixSort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\\ sort larger integers</a:t>
            </a:r>
          </a:p>
        </p:txBody>
      </p:sp>
    </p:spTree>
    <p:extLst>
      <p:ext uri="{BB962C8B-B14F-4D97-AF65-F5344CB8AC3E}">
        <p14:creationId xmlns:p14="http://schemas.microsoft.com/office/powerpoint/2010/main" val="4087870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904AC-EC7E-7E89-445D-DBB68CF15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432158CB-AD6E-D88F-0E0F-03B11BFA6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A19B4D89-84AE-A619-9822-2C228C276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7885" y="1511440"/>
            <a:ext cx="3815239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Theorem.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 err="1">
                <a:ea typeface="宋体" panose="02010600030101010101" pitchFamily="2" charset="-122"/>
              </a:rPr>
              <a:t>RadixSort</a:t>
            </a:r>
            <a:r>
              <a:rPr lang="en-US" altLang="zh-CN" sz="1600" dirty="0">
                <a:ea typeface="宋体" panose="02010600030101010101" pitchFamily="2" charset="-122"/>
              </a:rPr>
              <a:t> outputs a sorted list.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0E4DBEBC-0FCC-E776-9BBB-CDA8006104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179" y="2005140"/>
            <a:ext cx="361814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Proof. </a:t>
            </a:r>
            <a:r>
              <a:rPr lang="en-US" altLang="zh-CN" sz="1600" dirty="0">
                <a:ea typeface="宋体" panose="02010600030101010101" pitchFamily="2" charset="-122"/>
              </a:rPr>
              <a:t>Let x and y be two integers in the input such that x &lt; y. 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2EDC331C-A557-8FAE-01DE-63F98119F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" y="1511440"/>
            <a:ext cx="1469024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3EA51001-C898-873B-75A6-8723980F55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604F9BC-EC3D-2B82-E459-03F342C45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953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3AD5C28B-C54D-8139-FC2C-EDC235677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932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95715DC9-6E6E-7CA9-D32D-1FB240AC5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11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82413F-6497-E0B2-879B-22D997716127}"/>
              </a:ext>
            </a:extLst>
          </p:cNvPr>
          <p:cNvSpPr/>
          <p:nvPr/>
        </p:nvSpPr>
        <p:spPr>
          <a:xfrm>
            <a:off x="2135662" y="1979575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C152589-8FB2-A9EF-9B50-0832DF2BC248}"/>
              </a:ext>
            </a:extLst>
          </p:cNvPr>
          <p:cNvSpPr/>
          <p:nvPr/>
        </p:nvSpPr>
        <p:spPr>
          <a:xfrm>
            <a:off x="2996578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BD4FD2B-976F-5144-796D-782582E8A415}"/>
              </a:ext>
            </a:extLst>
          </p:cNvPr>
          <p:cNvSpPr/>
          <p:nvPr/>
        </p:nvSpPr>
        <p:spPr>
          <a:xfrm>
            <a:off x="3858279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8318DD99-4366-08AD-7047-C69CDE7283DA}"/>
              </a:ext>
            </a:extLst>
          </p:cNvPr>
          <p:cNvSpPr/>
          <p:nvPr/>
        </p:nvSpPr>
        <p:spPr>
          <a:xfrm>
            <a:off x="3445059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7030AF58-97D5-206D-5D77-7F907C46CAEC}"/>
              </a:ext>
            </a:extLst>
          </p:cNvPr>
          <p:cNvSpPr/>
          <p:nvPr/>
        </p:nvSpPr>
        <p:spPr>
          <a:xfrm>
            <a:off x="2510719" y="2997721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0F854C19-2555-53AD-1349-096C4C5B1146}"/>
              </a:ext>
            </a:extLst>
          </p:cNvPr>
          <p:cNvSpPr/>
          <p:nvPr/>
        </p:nvSpPr>
        <p:spPr>
          <a:xfrm>
            <a:off x="1465105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D7934005-D580-B47B-2F58-F31560528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0" y="4305425"/>
            <a:ext cx="3815240" cy="196977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800" dirty="0" err="1">
                <a:ea typeface="宋体" panose="02010600030101010101" pitchFamily="2" charset="-122"/>
              </a:rPr>
              <a:t>RadixSort</a:t>
            </a:r>
            <a:r>
              <a:rPr lang="en-US" altLang="zh-CN" sz="1800" dirty="0">
                <a:ea typeface="宋体" panose="02010600030101010101" pitchFamily="2" charset="-122"/>
              </a:rPr>
              <a:t>(A[n])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elements in array A[n] are integers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of at most d digits.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d;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&gt; 0;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stably sort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e.g., </a:t>
            </a:r>
            <a:r>
              <a:rPr lang="en-US" altLang="zh-CN" sz="1800" dirty="0" err="1">
                <a:solidFill>
                  <a:srgbClr val="92D050"/>
                </a:solidFill>
                <a:ea typeface="宋体" panose="02010600030101010101" pitchFamily="2" charset="-122"/>
              </a:rPr>
              <a:t>countingsort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the array A[n] using the </a:t>
            </a:r>
            <a:r>
              <a:rPr lang="en-US" altLang="zh-CN" sz="1800" dirty="0" err="1">
                <a:ea typeface="宋体" panose="02010600030101010101" pitchFamily="2" charset="-122"/>
              </a:rPr>
              <a:t>i-th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digit (from left)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so 0 ≤ k ≤ 9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3BA6BBAF-D4A2-0E93-0FB9-5A89301DE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267" y="6345063"/>
            <a:ext cx="2841623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</a:t>
            </a:r>
            <a:r>
              <a:rPr lang="en-US" altLang="zh-CN" sz="2000" dirty="0" err="1">
                <a:solidFill>
                  <a:srgbClr val="FF0000"/>
                </a:solidFill>
                <a:ea typeface="宋体" panose="02010600030101010101" pitchFamily="2" charset="-122"/>
              </a:rPr>
              <a:t>d∙n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426645BD-1861-18F0-B21F-A5D0DF7E9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RadixSort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\\ sort larger integers</a:t>
            </a:r>
          </a:p>
        </p:txBody>
      </p:sp>
      <p:sp>
        <p:nvSpPr>
          <p:cNvPr id="26" name="Text Box 46">
            <a:extLst>
              <a:ext uri="{FF2B5EF4-FFF2-40B4-BE49-F238E27FC236}">
                <a16:creationId xmlns:a16="http://schemas.microsoft.com/office/drawing/2014/main" id="{0D10FFED-9D58-27EA-CAE1-D0FC38312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179" y="2613316"/>
            <a:ext cx="361814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Claim:</a:t>
            </a:r>
            <a:r>
              <a:rPr lang="en-US" altLang="zh-CN" sz="1600" dirty="0">
                <a:ea typeface="宋体" panose="02010600030101010101" pitchFamily="2" charset="-122"/>
              </a:rPr>
              <a:t> x must be placed before y in the output array by </a:t>
            </a:r>
            <a:r>
              <a:rPr lang="en-US" altLang="zh-CN" sz="1600" dirty="0" err="1">
                <a:ea typeface="宋体" panose="02010600030101010101" pitchFamily="2" charset="-122"/>
              </a:rPr>
              <a:t>RadixSort</a:t>
            </a:r>
            <a:r>
              <a:rPr lang="en-US" altLang="zh-CN" sz="1600" dirty="0">
                <a:ea typeface="宋体" panose="02010600030101010101" pitchFamily="2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23724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E7AA4-726D-4376-7047-F130A47CC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6C6633CD-9FB3-9D96-84D9-2C4AB7FAC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F3698E5E-801F-EB52-E613-7EE7B9B09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7885" y="1511440"/>
            <a:ext cx="3815239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Theorem.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 err="1">
                <a:ea typeface="宋体" panose="02010600030101010101" pitchFamily="2" charset="-122"/>
              </a:rPr>
              <a:t>RadixSort</a:t>
            </a:r>
            <a:r>
              <a:rPr lang="en-US" altLang="zh-CN" sz="1600" dirty="0">
                <a:ea typeface="宋体" panose="02010600030101010101" pitchFamily="2" charset="-122"/>
              </a:rPr>
              <a:t> outputs a sorted list.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BC54283C-4C65-6829-624C-70562D690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179" y="2005140"/>
            <a:ext cx="361814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Proof. </a:t>
            </a:r>
            <a:r>
              <a:rPr lang="en-US" altLang="zh-CN" sz="1600" dirty="0">
                <a:ea typeface="宋体" panose="02010600030101010101" pitchFamily="2" charset="-122"/>
              </a:rPr>
              <a:t>Let x and y be two integers in the input such that x &lt; y. 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5E24DEDC-A764-1FCE-1F93-A237578BD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" y="1511440"/>
            <a:ext cx="1469024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BD79C5D4-A0AB-801F-C051-A2059AEEA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2FEADA9F-53F5-A6F8-C969-F60E00FAB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953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6F42E8EB-060B-BC91-D8B6-2032690BC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932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9B03E0D7-9283-C5A8-F6B5-17D6890AF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11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5802E77-C77A-5397-BFD0-265815D1012F}"/>
              </a:ext>
            </a:extLst>
          </p:cNvPr>
          <p:cNvSpPr/>
          <p:nvPr/>
        </p:nvSpPr>
        <p:spPr>
          <a:xfrm>
            <a:off x="2135662" y="1979575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3D52974-10C8-DD8F-F726-6CD041ED892C}"/>
              </a:ext>
            </a:extLst>
          </p:cNvPr>
          <p:cNvSpPr/>
          <p:nvPr/>
        </p:nvSpPr>
        <p:spPr>
          <a:xfrm>
            <a:off x="2996578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EE0D436-1605-CD0F-EFC7-57F93A6EB60E}"/>
              </a:ext>
            </a:extLst>
          </p:cNvPr>
          <p:cNvSpPr/>
          <p:nvPr/>
        </p:nvSpPr>
        <p:spPr>
          <a:xfrm>
            <a:off x="3858279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1B2EDDAC-B3FE-7489-3D09-F8A21CA9B712}"/>
              </a:ext>
            </a:extLst>
          </p:cNvPr>
          <p:cNvSpPr/>
          <p:nvPr/>
        </p:nvSpPr>
        <p:spPr>
          <a:xfrm>
            <a:off x="3445059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F3C7C48B-E715-36C8-4B91-09064DDB7FFE}"/>
              </a:ext>
            </a:extLst>
          </p:cNvPr>
          <p:cNvSpPr/>
          <p:nvPr/>
        </p:nvSpPr>
        <p:spPr>
          <a:xfrm>
            <a:off x="2510719" y="2997721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2FCE75D3-BB4C-F097-DAFE-078CE6499B8E}"/>
              </a:ext>
            </a:extLst>
          </p:cNvPr>
          <p:cNvSpPr/>
          <p:nvPr/>
        </p:nvSpPr>
        <p:spPr>
          <a:xfrm>
            <a:off x="1465105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1F708EB9-0D1C-98F0-0566-9073063D4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0" y="4305425"/>
            <a:ext cx="3815240" cy="196977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800" dirty="0" err="1">
                <a:ea typeface="宋体" panose="02010600030101010101" pitchFamily="2" charset="-122"/>
              </a:rPr>
              <a:t>RadixSort</a:t>
            </a:r>
            <a:r>
              <a:rPr lang="en-US" altLang="zh-CN" sz="1800" dirty="0">
                <a:ea typeface="宋体" panose="02010600030101010101" pitchFamily="2" charset="-122"/>
              </a:rPr>
              <a:t>(A[n])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elements in array A[n] are integers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of at most d digits.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d;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&gt; 0;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stably sort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e.g., </a:t>
            </a:r>
            <a:r>
              <a:rPr lang="en-US" altLang="zh-CN" sz="1800" dirty="0" err="1">
                <a:solidFill>
                  <a:srgbClr val="92D050"/>
                </a:solidFill>
                <a:ea typeface="宋体" panose="02010600030101010101" pitchFamily="2" charset="-122"/>
              </a:rPr>
              <a:t>countingsort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the array A[n] using the </a:t>
            </a:r>
            <a:r>
              <a:rPr lang="en-US" altLang="zh-CN" sz="1800" dirty="0" err="1">
                <a:ea typeface="宋体" panose="02010600030101010101" pitchFamily="2" charset="-122"/>
              </a:rPr>
              <a:t>i-th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digit (from left)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so 0 ≤ k ≤ 9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34EC9498-20BD-6CFE-67BE-778D0BC04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267" y="6345063"/>
            <a:ext cx="2841623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</a:t>
            </a:r>
            <a:r>
              <a:rPr lang="en-US" altLang="zh-CN" sz="2000" dirty="0" err="1">
                <a:solidFill>
                  <a:srgbClr val="FF0000"/>
                </a:solidFill>
                <a:ea typeface="宋体" panose="02010600030101010101" pitchFamily="2" charset="-122"/>
              </a:rPr>
              <a:t>d∙n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0C2D7573-7E18-A1DD-7857-2F4FDEB13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RadixSort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\\ sort larger integers</a:t>
            </a:r>
          </a:p>
        </p:txBody>
      </p:sp>
      <p:sp>
        <p:nvSpPr>
          <p:cNvPr id="26" name="Text Box 46">
            <a:extLst>
              <a:ext uri="{FF2B5EF4-FFF2-40B4-BE49-F238E27FC236}">
                <a16:creationId xmlns:a16="http://schemas.microsoft.com/office/drawing/2014/main" id="{6FEBFC10-D436-12A9-1356-8371AF929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179" y="2613316"/>
            <a:ext cx="361814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Claim:</a:t>
            </a:r>
            <a:r>
              <a:rPr lang="en-US" altLang="zh-CN" sz="1600" dirty="0">
                <a:ea typeface="宋体" panose="02010600030101010101" pitchFamily="2" charset="-122"/>
              </a:rPr>
              <a:t> x must be placed before y in the output array by </a:t>
            </a:r>
            <a:r>
              <a:rPr lang="en-US" altLang="zh-CN" sz="1600" dirty="0" err="1">
                <a:ea typeface="宋体" panose="02010600030101010101" pitchFamily="2" charset="-122"/>
              </a:rPr>
              <a:t>RadixSort</a:t>
            </a:r>
            <a:r>
              <a:rPr lang="en-US" altLang="zh-CN" sz="1600" dirty="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27" name="Text Box 46">
            <a:extLst>
              <a:ext uri="{FF2B5EF4-FFF2-40B4-BE49-F238E27FC236}">
                <a16:creationId xmlns:a16="http://schemas.microsoft.com/office/drawing/2014/main" id="{5D6F829C-B7F9-78F0-5124-2624596C8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179" y="3198091"/>
            <a:ext cx="3618142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Suppose	x =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‧‧‧z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h-1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600" dirty="0">
                <a:ea typeface="宋体" panose="02010600030101010101" pitchFamily="2" charset="-122"/>
              </a:rPr>
              <a:t>‧‧‧x</a:t>
            </a:r>
            <a:r>
              <a:rPr lang="en-US" altLang="zh-CN" sz="1600" baseline="-25000" dirty="0">
                <a:ea typeface="宋体" panose="02010600030101010101" pitchFamily="2" charset="-122"/>
              </a:rPr>
              <a:t>d</a:t>
            </a:r>
            <a:r>
              <a:rPr lang="en-US" altLang="zh-CN" sz="1600" dirty="0">
                <a:ea typeface="宋体" panose="02010600030101010101" pitchFamily="2" charset="-122"/>
              </a:rPr>
              <a:t>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	y =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‧‧‧z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h-1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6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600" dirty="0">
                <a:ea typeface="宋体" panose="02010600030101010101" pitchFamily="2" charset="-122"/>
              </a:rPr>
              <a:t>‧‧‧y</a:t>
            </a:r>
            <a:r>
              <a:rPr lang="en-US" altLang="zh-CN" sz="1600" baseline="-25000" dirty="0">
                <a:ea typeface="宋体" panose="02010600030101010101" pitchFamily="2" charset="-122"/>
              </a:rPr>
              <a:t>d</a:t>
            </a:r>
            <a:r>
              <a:rPr lang="en-US" altLang="zh-CN" sz="1600" dirty="0">
                <a:ea typeface="宋体" panose="02010600030101010101" pitchFamily="2" charset="-122"/>
              </a:rPr>
              <a:t>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where 0 ≤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600" dirty="0">
                <a:ea typeface="宋体" panose="02010600030101010101" pitchFamily="2" charset="-122"/>
              </a:rPr>
              <a:t> &lt;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6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6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≤ 9.</a:t>
            </a:r>
          </a:p>
        </p:txBody>
      </p:sp>
    </p:spTree>
    <p:extLst>
      <p:ext uri="{BB962C8B-B14F-4D97-AF65-F5344CB8AC3E}">
        <p14:creationId xmlns:p14="http://schemas.microsoft.com/office/powerpoint/2010/main" val="1849400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5AC86-4D93-B42F-CDDF-43F806252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C241CA9E-5522-E25E-2391-C0691C4E26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BEE0EF06-FCDD-5CB3-9F00-E4C50929E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7885" y="1511440"/>
            <a:ext cx="3815239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Theorem.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 err="1">
                <a:ea typeface="宋体" panose="02010600030101010101" pitchFamily="2" charset="-122"/>
              </a:rPr>
              <a:t>RadixSort</a:t>
            </a:r>
            <a:r>
              <a:rPr lang="en-US" altLang="zh-CN" sz="1600" dirty="0">
                <a:ea typeface="宋体" panose="02010600030101010101" pitchFamily="2" charset="-122"/>
              </a:rPr>
              <a:t> outputs a sorted list.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5CBAC5B1-CA5A-0D8E-5743-01CAEDA770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179" y="2005140"/>
            <a:ext cx="361814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Proof. </a:t>
            </a:r>
            <a:r>
              <a:rPr lang="en-US" altLang="zh-CN" sz="1600" dirty="0">
                <a:ea typeface="宋体" panose="02010600030101010101" pitchFamily="2" charset="-122"/>
              </a:rPr>
              <a:t>Let x and y be two integers in the input such that x &lt; y. 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F4984640-E399-7F5A-25F7-B1F82D0FC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" y="1511440"/>
            <a:ext cx="1469024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825AAE69-51D5-EC3E-4784-73D69B756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42062FF7-6C97-2900-E9A7-D9073884B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953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9F623943-32F1-C44E-DED3-90694301DC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932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265030AE-2BFE-E342-B5D7-557C0C79A7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11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FCB9631-5EB5-696D-5CCF-E907ABEAD171}"/>
              </a:ext>
            </a:extLst>
          </p:cNvPr>
          <p:cNvSpPr/>
          <p:nvPr/>
        </p:nvSpPr>
        <p:spPr>
          <a:xfrm>
            <a:off x="2135662" y="1979575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BD42244-8B58-56B1-69CD-83143A61823F}"/>
              </a:ext>
            </a:extLst>
          </p:cNvPr>
          <p:cNvSpPr/>
          <p:nvPr/>
        </p:nvSpPr>
        <p:spPr>
          <a:xfrm>
            <a:off x="2996578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5ED91CF-7760-BDE2-6832-2980C1C0074B}"/>
              </a:ext>
            </a:extLst>
          </p:cNvPr>
          <p:cNvSpPr/>
          <p:nvPr/>
        </p:nvSpPr>
        <p:spPr>
          <a:xfrm>
            <a:off x="3858279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382BD28-116F-C337-D841-A862809C1C74}"/>
              </a:ext>
            </a:extLst>
          </p:cNvPr>
          <p:cNvSpPr/>
          <p:nvPr/>
        </p:nvSpPr>
        <p:spPr>
          <a:xfrm>
            <a:off x="3445059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A899071E-E2A5-05CC-B974-A19FD12586A7}"/>
              </a:ext>
            </a:extLst>
          </p:cNvPr>
          <p:cNvSpPr/>
          <p:nvPr/>
        </p:nvSpPr>
        <p:spPr>
          <a:xfrm>
            <a:off x="2510719" y="2997721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0C835595-6B06-6DF4-B84A-1A506568ACE3}"/>
              </a:ext>
            </a:extLst>
          </p:cNvPr>
          <p:cNvSpPr/>
          <p:nvPr/>
        </p:nvSpPr>
        <p:spPr>
          <a:xfrm>
            <a:off x="1465105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98F4388A-ED4C-441B-12D3-1321F484F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0" y="4305425"/>
            <a:ext cx="3815240" cy="196977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800" dirty="0" err="1">
                <a:ea typeface="宋体" panose="02010600030101010101" pitchFamily="2" charset="-122"/>
              </a:rPr>
              <a:t>RadixSort</a:t>
            </a:r>
            <a:r>
              <a:rPr lang="en-US" altLang="zh-CN" sz="1800" dirty="0">
                <a:ea typeface="宋体" panose="02010600030101010101" pitchFamily="2" charset="-122"/>
              </a:rPr>
              <a:t>(A[n])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elements in array A[n] are integers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of at most d digits.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d;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&gt; 0;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stably sort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e.g., </a:t>
            </a:r>
            <a:r>
              <a:rPr lang="en-US" altLang="zh-CN" sz="1800" dirty="0" err="1">
                <a:solidFill>
                  <a:srgbClr val="92D050"/>
                </a:solidFill>
                <a:ea typeface="宋体" panose="02010600030101010101" pitchFamily="2" charset="-122"/>
              </a:rPr>
              <a:t>countingsort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the array A[n] using the </a:t>
            </a:r>
            <a:r>
              <a:rPr lang="en-US" altLang="zh-CN" sz="1800" dirty="0" err="1">
                <a:ea typeface="宋体" panose="02010600030101010101" pitchFamily="2" charset="-122"/>
              </a:rPr>
              <a:t>i-th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digit (from left)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so 0 ≤ k ≤ 9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2A372769-2652-B174-015C-0B152C495C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267" y="6345063"/>
            <a:ext cx="2841623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</a:t>
            </a:r>
            <a:r>
              <a:rPr lang="en-US" altLang="zh-CN" sz="2000" dirty="0" err="1">
                <a:solidFill>
                  <a:srgbClr val="FF0000"/>
                </a:solidFill>
                <a:ea typeface="宋体" panose="02010600030101010101" pitchFamily="2" charset="-122"/>
              </a:rPr>
              <a:t>d∙n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E703FB34-4BC4-6F07-03E0-BFDB377E3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RadixSort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\\ sort larger integers</a:t>
            </a:r>
          </a:p>
        </p:txBody>
      </p:sp>
      <p:sp>
        <p:nvSpPr>
          <p:cNvPr id="26" name="Text Box 46">
            <a:extLst>
              <a:ext uri="{FF2B5EF4-FFF2-40B4-BE49-F238E27FC236}">
                <a16:creationId xmlns:a16="http://schemas.microsoft.com/office/drawing/2014/main" id="{6E93F811-34A3-E2C5-057F-A64CE372C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179" y="2613316"/>
            <a:ext cx="361814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Claim:</a:t>
            </a:r>
            <a:r>
              <a:rPr lang="en-US" altLang="zh-CN" sz="1600" dirty="0">
                <a:ea typeface="宋体" panose="02010600030101010101" pitchFamily="2" charset="-122"/>
              </a:rPr>
              <a:t> x must be placed before y in the output array by </a:t>
            </a:r>
            <a:r>
              <a:rPr lang="en-US" altLang="zh-CN" sz="1600" dirty="0" err="1">
                <a:ea typeface="宋体" panose="02010600030101010101" pitchFamily="2" charset="-122"/>
              </a:rPr>
              <a:t>RadixSort</a:t>
            </a:r>
            <a:r>
              <a:rPr lang="en-US" altLang="zh-CN" sz="1600" dirty="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27" name="Text Box 46">
            <a:extLst>
              <a:ext uri="{FF2B5EF4-FFF2-40B4-BE49-F238E27FC236}">
                <a16:creationId xmlns:a16="http://schemas.microsoft.com/office/drawing/2014/main" id="{7992A51F-F2AA-BC04-2D3E-1A6F8EA157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179" y="3198091"/>
            <a:ext cx="3618142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Suppose	x =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‧‧‧z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h-1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600" dirty="0">
                <a:ea typeface="宋体" panose="02010600030101010101" pitchFamily="2" charset="-122"/>
              </a:rPr>
              <a:t>‧‧‧x</a:t>
            </a:r>
            <a:r>
              <a:rPr lang="en-US" altLang="zh-CN" sz="1600" baseline="-25000" dirty="0">
                <a:ea typeface="宋体" panose="02010600030101010101" pitchFamily="2" charset="-122"/>
              </a:rPr>
              <a:t>d</a:t>
            </a:r>
            <a:r>
              <a:rPr lang="en-US" altLang="zh-CN" sz="1600" dirty="0">
                <a:ea typeface="宋体" panose="02010600030101010101" pitchFamily="2" charset="-122"/>
              </a:rPr>
              <a:t>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	y =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‧‧‧z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h-1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6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600" dirty="0">
                <a:ea typeface="宋体" panose="02010600030101010101" pitchFamily="2" charset="-122"/>
              </a:rPr>
              <a:t>‧‧‧y</a:t>
            </a:r>
            <a:r>
              <a:rPr lang="en-US" altLang="zh-CN" sz="1600" baseline="-25000" dirty="0">
                <a:ea typeface="宋体" panose="02010600030101010101" pitchFamily="2" charset="-122"/>
              </a:rPr>
              <a:t>d</a:t>
            </a:r>
            <a:r>
              <a:rPr lang="en-US" altLang="zh-CN" sz="1600" dirty="0">
                <a:ea typeface="宋体" panose="02010600030101010101" pitchFamily="2" charset="-122"/>
              </a:rPr>
              <a:t>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where 0 ≤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600" dirty="0">
                <a:ea typeface="宋体" panose="02010600030101010101" pitchFamily="2" charset="-122"/>
              </a:rPr>
              <a:t> &lt;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6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6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≤ 9.</a:t>
            </a: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9B4AB302-5A1B-7AB4-B5E0-062BED991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179" y="4052489"/>
            <a:ext cx="361814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After the for-loop sorts the </a:t>
            </a:r>
            <a:r>
              <a:rPr lang="en-US" altLang="zh-CN" sz="1600" dirty="0" err="1">
                <a:ea typeface="宋体" panose="02010600030101010101" pitchFamily="2" charset="-122"/>
              </a:rPr>
              <a:t>h</a:t>
            </a:r>
            <a:r>
              <a:rPr lang="en-US" altLang="zh-CN" sz="1600" baseline="30000" dirty="0" err="1">
                <a:ea typeface="宋体" panose="02010600030101010101" pitchFamily="2" charset="-122"/>
              </a:rPr>
              <a:t>th</a:t>
            </a:r>
            <a:r>
              <a:rPr lang="en-US" altLang="zh-CN" sz="1600" dirty="0">
                <a:ea typeface="宋体" panose="02010600030101010101" pitchFamily="2" charset="-122"/>
              </a:rPr>
              <a:t> digit, the array A[n] looks like:</a:t>
            </a:r>
          </a:p>
        </p:txBody>
      </p: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B6173898-3E5F-688F-29BC-79475F9D28E3}"/>
              </a:ext>
            </a:extLst>
          </p:cNvPr>
          <p:cNvGraphicFramePr>
            <a:graphicFrameLocks noGrp="1"/>
          </p:cNvGraphicFramePr>
          <p:nvPr/>
        </p:nvGraphicFramePr>
        <p:xfrm>
          <a:off x="4888453" y="4850890"/>
          <a:ext cx="3249763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0296">
                  <a:extLst>
                    <a:ext uri="{9D8B030D-6E8A-4147-A177-3AD203B41FA5}">
                      <a16:colId xmlns:a16="http://schemas.microsoft.com/office/drawing/2014/main" val="3110685774"/>
                    </a:ext>
                  </a:extLst>
                </a:gridCol>
                <a:gridCol w="363984">
                  <a:extLst>
                    <a:ext uri="{9D8B030D-6E8A-4147-A177-3AD203B41FA5}">
                      <a16:colId xmlns:a16="http://schemas.microsoft.com/office/drawing/2014/main" val="562477796"/>
                    </a:ext>
                  </a:extLst>
                </a:gridCol>
                <a:gridCol w="506027">
                  <a:extLst>
                    <a:ext uri="{9D8B030D-6E8A-4147-A177-3AD203B41FA5}">
                      <a16:colId xmlns:a16="http://schemas.microsoft.com/office/drawing/2014/main" val="3495280785"/>
                    </a:ext>
                  </a:extLst>
                </a:gridCol>
                <a:gridCol w="390618">
                  <a:extLst>
                    <a:ext uri="{9D8B030D-6E8A-4147-A177-3AD203B41FA5}">
                      <a16:colId xmlns:a16="http://schemas.microsoft.com/office/drawing/2014/main" val="2069045702"/>
                    </a:ext>
                  </a:extLst>
                </a:gridCol>
                <a:gridCol w="550415">
                  <a:extLst>
                    <a:ext uri="{9D8B030D-6E8A-4147-A177-3AD203B41FA5}">
                      <a16:colId xmlns:a16="http://schemas.microsoft.com/office/drawing/2014/main" val="3058716323"/>
                    </a:ext>
                  </a:extLst>
                </a:gridCol>
                <a:gridCol w="337352">
                  <a:extLst>
                    <a:ext uri="{9D8B030D-6E8A-4147-A177-3AD203B41FA5}">
                      <a16:colId xmlns:a16="http://schemas.microsoft.com/office/drawing/2014/main" val="2063938999"/>
                    </a:ext>
                  </a:extLst>
                </a:gridCol>
                <a:gridCol w="601071">
                  <a:extLst>
                    <a:ext uri="{9D8B030D-6E8A-4147-A177-3AD203B41FA5}">
                      <a16:colId xmlns:a16="http://schemas.microsoft.com/office/drawing/2014/main" val="1509005862"/>
                    </a:ext>
                  </a:extLst>
                </a:gridCol>
              </a:tblGrid>
              <a:tr h="22934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ea typeface="宋体" panose="02010600030101010101" pitchFamily="2" charset="-122"/>
                        </a:rPr>
                        <a:t>‧‧‧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ea typeface="宋体" panose="02010600030101010101" pitchFamily="2" charset="-122"/>
                        </a:rPr>
                        <a:t>‧‧‧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ea typeface="宋体" panose="02010600030101010101" pitchFamily="2" charset="-122"/>
                        </a:rPr>
                        <a:t>‧‧‧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454648"/>
                  </a:ext>
                </a:extLst>
              </a:tr>
            </a:tbl>
          </a:graphicData>
        </a:graphic>
      </p:graphicFrame>
      <p:sp>
        <p:nvSpPr>
          <p:cNvPr id="41" name="Text Box 46">
            <a:extLst>
              <a:ext uri="{FF2B5EF4-FFF2-40B4-BE49-F238E27FC236}">
                <a16:creationId xmlns:a16="http://schemas.microsoft.com/office/drawing/2014/main" id="{E4AD9784-820D-79C5-09F8-EC57753E6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7835" y="5094259"/>
            <a:ext cx="207366" cy="24622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0</a:t>
            </a:r>
          </a:p>
        </p:txBody>
      </p:sp>
      <p:sp>
        <p:nvSpPr>
          <p:cNvPr id="42" name="Text Box 46">
            <a:extLst>
              <a:ext uri="{FF2B5EF4-FFF2-40B4-BE49-F238E27FC236}">
                <a16:creationId xmlns:a16="http://schemas.microsoft.com/office/drawing/2014/main" id="{0B72D54D-593F-84F2-1DF6-135E6E5F8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7004" y="5094259"/>
            <a:ext cx="207366" cy="24622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9</a:t>
            </a:r>
          </a:p>
        </p:txBody>
      </p:sp>
      <p:sp>
        <p:nvSpPr>
          <p:cNvPr id="43" name="Text Box 46">
            <a:extLst>
              <a:ext uri="{FF2B5EF4-FFF2-40B4-BE49-F238E27FC236}">
                <a16:creationId xmlns:a16="http://schemas.microsoft.com/office/drawing/2014/main" id="{774C0E41-6846-5451-F5D9-9F790182F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0733" y="5088247"/>
            <a:ext cx="370865" cy="24622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 err="1">
                <a:solidFill>
                  <a:srgbClr val="FF00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0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endParaRPr lang="en-US" altLang="zh-CN" sz="1000" baseline="-250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44" name="Text Box 46">
            <a:extLst>
              <a:ext uri="{FF2B5EF4-FFF2-40B4-BE49-F238E27FC236}">
                <a16:creationId xmlns:a16="http://schemas.microsoft.com/office/drawing/2014/main" id="{A99293DA-48F1-CD32-204F-1A62516A5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5406" y="5101824"/>
            <a:ext cx="370865" cy="24622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 err="1">
                <a:solidFill>
                  <a:srgbClr val="FF000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0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endParaRPr lang="en-US" altLang="zh-CN" sz="1000" baseline="-250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1031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7849F-E6AD-1D59-EF59-4498583CE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4114B8FB-1DD2-6079-12AC-4765AABEC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4817AB8A-6EF9-362E-A601-22C6A75FB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7885" y="1511440"/>
            <a:ext cx="3815239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Theorem.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 err="1">
                <a:ea typeface="宋体" panose="02010600030101010101" pitchFamily="2" charset="-122"/>
              </a:rPr>
              <a:t>RadixSort</a:t>
            </a:r>
            <a:r>
              <a:rPr lang="en-US" altLang="zh-CN" sz="1600" dirty="0">
                <a:ea typeface="宋体" panose="02010600030101010101" pitchFamily="2" charset="-122"/>
              </a:rPr>
              <a:t> outputs a sorted list.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D35F4051-3C1F-92D7-F76B-65805FDF2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179" y="2005140"/>
            <a:ext cx="361814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Proof. </a:t>
            </a:r>
            <a:r>
              <a:rPr lang="en-US" altLang="zh-CN" sz="1600" dirty="0">
                <a:ea typeface="宋体" panose="02010600030101010101" pitchFamily="2" charset="-122"/>
              </a:rPr>
              <a:t>Let x and y be two integers in the input such that x &lt; y. 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16AF60C2-4FA9-D52B-21A2-28CCBFFC3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" y="1511440"/>
            <a:ext cx="1469024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5206FE64-9D2A-71E5-6DC6-110BAFCFD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DBF270B2-2AB1-D1D6-743C-A4A0EC105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953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C498FF07-01EA-8411-8B64-C92E29A44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932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2831BE95-D98C-71A1-60E7-68A063500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11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3879334-77EE-0702-6FD3-369EA624E297}"/>
              </a:ext>
            </a:extLst>
          </p:cNvPr>
          <p:cNvSpPr/>
          <p:nvPr/>
        </p:nvSpPr>
        <p:spPr>
          <a:xfrm>
            <a:off x="2135662" y="1979575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3E1D344-AD78-BDD4-2750-BEFDB532B9D6}"/>
              </a:ext>
            </a:extLst>
          </p:cNvPr>
          <p:cNvSpPr/>
          <p:nvPr/>
        </p:nvSpPr>
        <p:spPr>
          <a:xfrm>
            <a:off x="2996578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4FF9649-EB24-31AC-03F1-FEFEF36D585A}"/>
              </a:ext>
            </a:extLst>
          </p:cNvPr>
          <p:cNvSpPr/>
          <p:nvPr/>
        </p:nvSpPr>
        <p:spPr>
          <a:xfrm>
            <a:off x="3858279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30772700-335F-7F93-0BDF-D2A1146D8BF5}"/>
              </a:ext>
            </a:extLst>
          </p:cNvPr>
          <p:cNvSpPr/>
          <p:nvPr/>
        </p:nvSpPr>
        <p:spPr>
          <a:xfrm>
            <a:off x="3445059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60332822-CAB7-5944-7780-B0297E783B49}"/>
              </a:ext>
            </a:extLst>
          </p:cNvPr>
          <p:cNvSpPr/>
          <p:nvPr/>
        </p:nvSpPr>
        <p:spPr>
          <a:xfrm>
            <a:off x="2510719" y="2997721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96E33C16-A3C4-F22D-21DA-1CF6A4A28BD1}"/>
              </a:ext>
            </a:extLst>
          </p:cNvPr>
          <p:cNvSpPr/>
          <p:nvPr/>
        </p:nvSpPr>
        <p:spPr>
          <a:xfrm>
            <a:off x="1465105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9993B80F-46F3-0161-EC1B-08C09D0DF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0" y="4305425"/>
            <a:ext cx="3815240" cy="196977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800" dirty="0" err="1">
                <a:ea typeface="宋体" panose="02010600030101010101" pitchFamily="2" charset="-122"/>
              </a:rPr>
              <a:t>RadixSort</a:t>
            </a:r>
            <a:r>
              <a:rPr lang="en-US" altLang="zh-CN" sz="1800" dirty="0">
                <a:ea typeface="宋体" panose="02010600030101010101" pitchFamily="2" charset="-122"/>
              </a:rPr>
              <a:t>(A[n])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elements in array A[n] are integers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of at most d digits.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d;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&gt; 0;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stably sort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e.g., </a:t>
            </a:r>
            <a:r>
              <a:rPr lang="en-US" altLang="zh-CN" sz="1800" dirty="0" err="1">
                <a:solidFill>
                  <a:srgbClr val="92D050"/>
                </a:solidFill>
                <a:ea typeface="宋体" panose="02010600030101010101" pitchFamily="2" charset="-122"/>
              </a:rPr>
              <a:t>countingsort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the array A[n] using the </a:t>
            </a:r>
            <a:r>
              <a:rPr lang="en-US" altLang="zh-CN" sz="1800" dirty="0" err="1">
                <a:ea typeface="宋体" panose="02010600030101010101" pitchFamily="2" charset="-122"/>
              </a:rPr>
              <a:t>i-th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digit (from left)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so 0 ≤ k ≤ 9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3E82368C-30AA-1158-C24F-C6B396826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267" y="6345063"/>
            <a:ext cx="2841623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</a:t>
            </a:r>
            <a:r>
              <a:rPr lang="en-US" altLang="zh-CN" sz="2000" dirty="0" err="1">
                <a:solidFill>
                  <a:srgbClr val="FF0000"/>
                </a:solidFill>
                <a:ea typeface="宋体" panose="02010600030101010101" pitchFamily="2" charset="-122"/>
              </a:rPr>
              <a:t>d∙n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B56F8BB1-3F24-8DD6-E912-F82BD81BC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RadixSort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\\ sort larger integers</a:t>
            </a:r>
          </a:p>
        </p:txBody>
      </p:sp>
      <p:sp>
        <p:nvSpPr>
          <p:cNvPr id="26" name="Text Box 46">
            <a:extLst>
              <a:ext uri="{FF2B5EF4-FFF2-40B4-BE49-F238E27FC236}">
                <a16:creationId xmlns:a16="http://schemas.microsoft.com/office/drawing/2014/main" id="{5BA55842-9D4E-B37C-41D4-65FCA94BF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179" y="2613316"/>
            <a:ext cx="361814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Claim:</a:t>
            </a:r>
            <a:r>
              <a:rPr lang="en-US" altLang="zh-CN" sz="1600" dirty="0">
                <a:ea typeface="宋体" panose="02010600030101010101" pitchFamily="2" charset="-122"/>
              </a:rPr>
              <a:t> x must be placed before y in the output array by </a:t>
            </a:r>
            <a:r>
              <a:rPr lang="en-US" altLang="zh-CN" sz="1600" dirty="0" err="1">
                <a:ea typeface="宋体" panose="02010600030101010101" pitchFamily="2" charset="-122"/>
              </a:rPr>
              <a:t>RadixSort</a:t>
            </a:r>
            <a:r>
              <a:rPr lang="en-US" altLang="zh-CN" sz="1600" dirty="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27" name="Text Box 46">
            <a:extLst>
              <a:ext uri="{FF2B5EF4-FFF2-40B4-BE49-F238E27FC236}">
                <a16:creationId xmlns:a16="http://schemas.microsoft.com/office/drawing/2014/main" id="{BBEDE3D9-A2B1-B389-F66F-8B7AB81D0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179" y="3198091"/>
            <a:ext cx="3618142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Suppose	x =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‧‧‧z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h-1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600" dirty="0">
                <a:ea typeface="宋体" panose="02010600030101010101" pitchFamily="2" charset="-122"/>
              </a:rPr>
              <a:t>‧‧‧x</a:t>
            </a:r>
            <a:r>
              <a:rPr lang="en-US" altLang="zh-CN" sz="1600" baseline="-25000" dirty="0">
                <a:ea typeface="宋体" panose="02010600030101010101" pitchFamily="2" charset="-122"/>
              </a:rPr>
              <a:t>d</a:t>
            </a:r>
            <a:r>
              <a:rPr lang="en-US" altLang="zh-CN" sz="1600" dirty="0">
                <a:ea typeface="宋体" panose="02010600030101010101" pitchFamily="2" charset="-122"/>
              </a:rPr>
              <a:t>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	y =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‧‧‧z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h-1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6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600" dirty="0">
                <a:ea typeface="宋体" panose="02010600030101010101" pitchFamily="2" charset="-122"/>
              </a:rPr>
              <a:t>‧‧‧y</a:t>
            </a:r>
            <a:r>
              <a:rPr lang="en-US" altLang="zh-CN" sz="1600" baseline="-25000" dirty="0">
                <a:ea typeface="宋体" panose="02010600030101010101" pitchFamily="2" charset="-122"/>
              </a:rPr>
              <a:t>d</a:t>
            </a:r>
            <a:r>
              <a:rPr lang="en-US" altLang="zh-CN" sz="1600" dirty="0">
                <a:ea typeface="宋体" panose="02010600030101010101" pitchFamily="2" charset="-122"/>
              </a:rPr>
              <a:t>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where 0 ≤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600" dirty="0">
                <a:ea typeface="宋体" panose="02010600030101010101" pitchFamily="2" charset="-122"/>
              </a:rPr>
              <a:t> &lt;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6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6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≤ 9.</a:t>
            </a: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A9B0A6D9-4CAD-4BDD-582D-C978EEB7F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179" y="4052489"/>
            <a:ext cx="361814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After the for-loop sorts the </a:t>
            </a:r>
            <a:r>
              <a:rPr lang="en-US" altLang="zh-CN" sz="1600" dirty="0" err="1">
                <a:ea typeface="宋体" panose="02010600030101010101" pitchFamily="2" charset="-122"/>
              </a:rPr>
              <a:t>h</a:t>
            </a:r>
            <a:r>
              <a:rPr lang="en-US" altLang="zh-CN" sz="1600" baseline="30000" dirty="0" err="1">
                <a:ea typeface="宋体" panose="02010600030101010101" pitchFamily="2" charset="-122"/>
              </a:rPr>
              <a:t>th</a:t>
            </a:r>
            <a:r>
              <a:rPr lang="en-US" altLang="zh-CN" sz="1600" dirty="0">
                <a:ea typeface="宋体" panose="02010600030101010101" pitchFamily="2" charset="-122"/>
              </a:rPr>
              <a:t> digit, the array A[n] looks like:</a:t>
            </a:r>
          </a:p>
        </p:txBody>
      </p: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582A7021-2454-6162-22C5-8F9CF47A01FC}"/>
              </a:ext>
            </a:extLst>
          </p:cNvPr>
          <p:cNvGraphicFramePr>
            <a:graphicFrameLocks noGrp="1"/>
          </p:cNvGraphicFramePr>
          <p:nvPr/>
        </p:nvGraphicFramePr>
        <p:xfrm>
          <a:off x="4888453" y="4850890"/>
          <a:ext cx="3249763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0296">
                  <a:extLst>
                    <a:ext uri="{9D8B030D-6E8A-4147-A177-3AD203B41FA5}">
                      <a16:colId xmlns:a16="http://schemas.microsoft.com/office/drawing/2014/main" val="3110685774"/>
                    </a:ext>
                  </a:extLst>
                </a:gridCol>
                <a:gridCol w="363984">
                  <a:extLst>
                    <a:ext uri="{9D8B030D-6E8A-4147-A177-3AD203B41FA5}">
                      <a16:colId xmlns:a16="http://schemas.microsoft.com/office/drawing/2014/main" val="562477796"/>
                    </a:ext>
                  </a:extLst>
                </a:gridCol>
                <a:gridCol w="506027">
                  <a:extLst>
                    <a:ext uri="{9D8B030D-6E8A-4147-A177-3AD203B41FA5}">
                      <a16:colId xmlns:a16="http://schemas.microsoft.com/office/drawing/2014/main" val="3495280785"/>
                    </a:ext>
                  </a:extLst>
                </a:gridCol>
                <a:gridCol w="390618">
                  <a:extLst>
                    <a:ext uri="{9D8B030D-6E8A-4147-A177-3AD203B41FA5}">
                      <a16:colId xmlns:a16="http://schemas.microsoft.com/office/drawing/2014/main" val="2069045702"/>
                    </a:ext>
                  </a:extLst>
                </a:gridCol>
                <a:gridCol w="550415">
                  <a:extLst>
                    <a:ext uri="{9D8B030D-6E8A-4147-A177-3AD203B41FA5}">
                      <a16:colId xmlns:a16="http://schemas.microsoft.com/office/drawing/2014/main" val="3058716323"/>
                    </a:ext>
                  </a:extLst>
                </a:gridCol>
                <a:gridCol w="337352">
                  <a:extLst>
                    <a:ext uri="{9D8B030D-6E8A-4147-A177-3AD203B41FA5}">
                      <a16:colId xmlns:a16="http://schemas.microsoft.com/office/drawing/2014/main" val="2063938999"/>
                    </a:ext>
                  </a:extLst>
                </a:gridCol>
                <a:gridCol w="601071">
                  <a:extLst>
                    <a:ext uri="{9D8B030D-6E8A-4147-A177-3AD203B41FA5}">
                      <a16:colId xmlns:a16="http://schemas.microsoft.com/office/drawing/2014/main" val="1509005862"/>
                    </a:ext>
                  </a:extLst>
                </a:gridCol>
              </a:tblGrid>
              <a:tr h="22934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ea typeface="宋体" panose="02010600030101010101" pitchFamily="2" charset="-122"/>
                        </a:rPr>
                        <a:t>‧‧‧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ea typeface="宋体" panose="02010600030101010101" pitchFamily="2" charset="-122"/>
                        </a:rPr>
                        <a:t>‧‧‧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ea typeface="宋体" panose="02010600030101010101" pitchFamily="2" charset="-122"/>
                        </a:rPr>
                        <a:t>‧‧‧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454648"/>
                  </a:ext>
                </a:extLst>
              </a:tr>
            </a:tbl>
          </a:graphicData>
        </a:graphic>
      </p:graphicFrame>
      <p:sp>
        <p:nvSpPr>
          <p:cNvPr id="41" name="Text Box 46">
            <a:extLst>
              <a:ext uri="{FF2B5EF4-FFF2-40B4-BE49-F238E27FC236}">
                <a16:creationId xmlns:a16="http://schemas.microsoft.com/office/drawing/2014/main" id="{1BE99161-4A0C-5946-0B21-F2999AF8B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7835" y="5094259"/>
            <a:ext cx="207366" cy="24622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0</a:t>
            </a:r>
          </a:p>
        </p:txBody>
      </p:sp>
      <p:sp>
        <p:nvSpPr>
          <p:cNvPr id="42" name="Text Box 46">
            <a:extLst>
              <a:ext uri="{FF2B5EF4-FFF2-40B4-BE49-F238E27FC236}">
                <a16:creationId xmlns:a16="http://schemas.microsoft.com/office/drawing/2014/main" id="{80D454F6-68C7-9FBB-B44F-BC0AE0A4A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7004" y="5094259"/>
            <a:ext cx="207366" cy="24622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9</a:t>
            </a:r>
          </a:p>
        </p:txBody>
      </p:sp>
      <p:sp>
        <p:nvSpPr>
          <p:cNvPr id="43" name="Text Box 46">
            <a:extLst>
              <a:ext uri="{FF2B5EF4-FFF2-40B4-BE49-F238E27FC236}">
                <a16:creationId xmlns:a16="http://schemas.microsoft.com/office/drawing/2014/main" id="{411E20DD-471C-3B60-B631-13B1E427A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0733" y="5088247"/>
            <a:ext cx="370865" cy="24622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 err="1">
                <a:solidFill>
                  <a:srgbClr val="FF00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0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endParaRPr lang="en-US" altLang="zh-CN" sz="1000" baseline="-250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44" name="Text Box 46">
            <a:extLst>
              <a:ext uri="{FF2B5EF4-FFF2-40B4-BE49-F238E27FC236}">
                <a16:creationId xmlns:a16="http://schemas.microsoft.com/office/drawing/2014/main" id="{6B2DC72A-A60A-632A-703B-D44E4EBE7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5406" y="5101824"/>
            <a:ext cx="370865" cy="24622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 err="1">
                <a:solidFill>
                  <a:srgbClr val="FF000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0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endParaRPr lang="en-US" altLang="zh-CN" sz="1000" baseline="-250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45" name="Text Box 46">
            <a:extLst>
              <a:ext uri="{FF2B5EF4-FFF2-40B4-BE49-F238E27FC236}">
                <a16:creationId xmlns:a16="http://schemas.microsoft.com/office/drawing/2014/main" id="{3EEC0317-96F1-B1D3-B856-2455816FC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179" y="5332639"/>
            <a:ext cx="3618142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So x is placed before y in the array.</a:t>
            </a:r>
          </a:p>
        </p:txBody>
      </p:sp>
    </p:spTree>
    <p:extLst>
      <p:ext uri="{BB962C8B-B14F-4D97-AF65-F5344CB8AC3E}">
        <p14:creationId xmlns:p14="http://schemas.microsoft.com/office/powerpoint/2010/main" val="1016810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F49AD4F-CD42-4BE8-A023-CBD0EEB0D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7885" y="1511440"/>
            <a:ext cx="3815239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Theorem.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 err="1">
                <a:ea typeface="宋体" panose="02010600030101010101" pitchFamily="2" charset="-122"/>
              </a:rPr>
              <a:t>RadixSort</a:t>
            </a:r>
            <a:r>
              <a:rPr lang="en-US" altLang="zh-CN" sz="1600" dirty="0">
                <a:ea typeface="宋体" panose="02010600030101010101" pitchFamily="2" charset="-122"/>
              </a:rPr>
              <a:t> outputs a sorted list.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40D738B-1E51-4533-8E76-2EB387235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179" y="2005140"/>
            <a:ext cx="361814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Proof. </a:t>
            </a:r>
            <a:r>
              <a:rPr lang="en-US" altLang="zh-CN" sz="1600" dirty="0">
                <a:ea typeface="宋体" panose="02010600030101010101" pitchFamily="2" charset="-122"/>
              </a:rPr>
              <a:t>Let x and y be two integers in the input such that x &lt; y. 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065E717D-246E-504C-D90B-F57A13D40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" y="1511440"/>
            <a:ext cx="1469024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6A05A0-6D40-1996-D8EF-3688ED24CC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7F2FC355-C0B7-BB11-B7E2-A0B34EE77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953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1F2C42C9-19D8-8A94-5551-F286D379A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932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124D2584-FAE7-8054-9054-F2270A50E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11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3123150-7076-FC6F-14C7-13A6AFB4742C}"/>
              </a:ext>
            </a:extLst>
          </p:cNvPr>
          <p:cNvSpPr/>
          <p:nvPr/>
        </p:nvSpPr>
        <p:spPr>
          <a:xfrm>
            <a:off x="2135662" y="1979575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08F8B35-F852-5903-29FD-A6BEB454860D}"/>
              </a:ext>
            </a:extLst>
          </p:cNvPr>
          <p:cNvSpPr/>
          <p:nvPr/>
        </p:nvSpPr>
        <p:spPr>
          <a:xfrm>
            <a:off x="2996578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C2CDCA5-B724-36E2-55EF-91A4619C8128}"/>
              </a:ext>
            </a:extLst>
          </p:cNvPr>
          <p:cNvSpPr/>
          <p:nvPr/>
        </p:nvSpPr>
        <p:spPr>
          <a:xfrm>
            <a:off x="3858279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AE2E15DD-8DE3-4F47-7D46-8DA62EEBD610}"/>
              </a:ext>
            </a:extLst>
          </p:cNvPr>
          <p:cNvSpPr/>
          <p:nvPr/>
        </p:nvSpPr>
        <p:spPr>
          <a:xfrm>
            <a:off x="3445059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E1EC44CF-B2AA-2675-72C8-86ABD3454DF8}"/>
              </a:ext>
            </a:extLst>
          </p:cNvPr>
          <p:cNvSpPr/>
          <p:nvPr/>
        </p:nvSpPr>
        <p:spPr>
          <a:xfrm>
            <a:off x="2510719" y="2997721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A2BC5920-96DC-80EF-BB2E-A7D3CA2AD105}"/>
              </a:ext>
            </a:extLst>
          </p:cNvPr>
          <p:cNvSpPr/>
          <p:nvPr/>
        </p:nvSpPr>
        <p:spPr>
          <a:xfrm>
            <a:off x="1465105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96C9D807-83CE-03D7-AF54-C085635EA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0" y="4305425"/>
            <a:ext cx="3815240" cy="196977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800" dirty="0" err="1">
                <a:ea typeface="宋体" panose="02010600030101010101" pitchFamily="2" charset="-122"/>
              </a:rPr>
              <a:t>RadixSort</a:t>
            </a:r>
            <a:r>
              <a:rPr lang="en-US" altLang="zh-CN" sz="1800" dirty="0">
                <a:ea typeface="宋体" panose="02010600030101010101" pitchFamily="2" charset="-122"/>
              </a:rPr>
              <a:t>(A[n])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elements in array A[n] are integers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of at most d digits.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d;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&gt; 0;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stably sort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e.g., </a:t>
            </a:r>
            <a:r>
              <a:rPr lang="en-US" altLang="zh-CN" sz="1800" dirty="0" err="1">
                <a:solidFill>
                  <a:srgbClr val="92D050"/>
                </a:solidFill>
                <a:ea typeface="宋体" panose="02010600030101010101" pitchFamily="2" charset="-122"/>
              </a:rPr>
              <a:t>countingsort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the array A[n] using the </a:t>
            </a:r>
            <a:r>
              <a:rPr lang="en-US" altLang="zh-CN" sz="1800" dirty="0" err="1">
                <a:ea typeface="宋体" panose="02010600030101010101" pitchFamily="2" charset="-122"/>
              </a:rPr>
              <a:t>i-th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digit (from left)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so 0 ≤ k ≤ 9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E30296DE-0A43-5CEE-C447-A832DC5FE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267" y="6345063"/>
            <a:ext cx="2841623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</a:t>
            </a:r>
            <a:r>
              <a:rPr lang="en-US" altLang="zh-CN" sz="2000" dirty="0" err="1">
                <a:solidFill>
                  <a:srgbClr val="FF0000"/>
                </a:solidFill>
                <a:ea typeface="宋体" panose="02010600030101010101" pitchFamily="2" charset="-122"/>
              </a:rPr>
              <a:t>d∙n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E7C742E2-2693-7A2F-3532-677192EF6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RadixSort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\\ sort larger integers</a:t>
            </a:r>
          </a:p>
        </p:txBody>
      </p:sp>
      <p:sp>
        <p:nvSpPr>
          <p:cNvPr id="26" name="Text Box 46">
            <a:extLst>
              <a:ext uri="{FF2B5EF4-FFF2-40B4-BE49-F238E27FC236}">
                <a16:creationId xmlns:a16="http://schemas.microsoft.com/office/drawing/2014/main" id="{AA7AADA5-D287-8B5C-7AE4-A3FC7815C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179" y="2613316"/>
            <a:ext cx="361814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Claim:</a:t>
            </a:r>
            <a:r>
              <a:rPr lang="en-US" altLang="zh-CN" sz="1600" dirty="0">
                <a:ea typeface="宋体" panose="02010600030101010101" pitchFamily="2" charset="-122"/>
              </a:rPr>
              <a:t> x must be placed before y in the output array by </a:t>
            </a:r>
            <a:r>
              <a:rPr lang="en-US" altLang="zh-CN" sz="1600" dirty="0" err="1">
                <a:ea typeface="宋体" panose="02010600030101010101" pitchFamily="2" charset="-122"/>
              </a:rPr>
              <a:t>RadixSort</a:t>
            </a:r>
            <a:r>
              <a:rPr lang="en-US" altLang="zh-CN" sz="1600" dirty="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27" name="Text Box 46">
            <a:extLst>
              <a:ext uri="{FF2B5EF4-FFF2-40B4-BE49-F238E27FC236}">
                <a16:creationId xmlns:a16="http://schemas.microsoft.com/office/drawing/2014/main" id="{E1CB7992-FC99-3500-B1B7-FE01D0544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179" y="3198091"/>
            <a:ext cx="3618142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Suppose	x =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‧‧‧z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h-1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600" dirty="0">
                <a:ea typeface="宋体" panose="02010600030101010101" pitchFamily="2" charset="-122"/>
              </a:rPr>
              <a:t>‧‧‧x</a:t>
            </a:r>
            <a:r>
              <a:rPr lang="en-US" altLang="zh-CN" sz="1600" baseline="-25000" dirty="0">
                <a:ea typeface="宋体" panose="02010600030101010101" pitchFamily="2" charset="-122"/>
              </a:rPr>
              <a:t>d</a:t>
            </a:r>
            <a:r>
              <a:rPr lang="en-US" altLang="zh-CN" sz="1600" dirty="0">
                <a:ea typeface="宋体" panose="02010600030101010101" pitchFamily="2" charset="-122"/>
              </a:rPr>
              <a:t>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	y =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‧‧‧z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h-1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6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600" dirty="0">
                <a:ea typeface="宋体" panose="02010600030101010101" pitchFamily="2" charset="-122"/>
              </a:rPr>
              <a:t>‧‧‧y</a:t>
            </a:r>
            <a:r>
              <a:rPr lang="en-US" altLang="zh-CN" sz="1600" baseline="-25000" dirty="0">
                <a:ea typeface="宋体" panose="02010600030101010101" pitchFamily="2" charset="-122"/>
              </a:rPr>
              <a:t>d</a:t>
            </a:r>
            <a:r>
              <a:rPr lang="en-US" altLang="zh-CN" sz="1600" dirty="0">
                <a:ea typeface="宋体" panose="02010600030101010101" pitchFamily="2" charset="-122"/>
              </a:rPr>
              <a:t>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where 0 ≤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600" dirty="0">
                <a:ea typeface="宋体" panose="02010600030101010101" pitchFamily="2" charset="-122"/>
              </a:rPr>
              <a:t> &lt;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6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6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≤ 9.</a:t>
            </a: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1A347136-EDA9-523C-2F33-091766042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179" y="4052489"/>
            <a:ext cx="361814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After the for-loop sorts the </a:t>
            </a:r>
            <a:r>
              <a:rPr lang="en-US" altLang="zh-CN" sz="1600" dirty="0" err="1">
                <a:ea typeface="宋体" panose="02010600030101010101" pitchFamily="2" charset="-122"/>
              </a:rPr>
              <a:t>h</a:t>
            </a:r>
            <a:r>
              <a:rPr lang="en-US" altLang="zh-CN" sz="1600" baseline="30000" dirty="0" err="1">
                <a:ea typeface="宋体" panose="02010600030101010101" pitchFamily="2" charset="-122"/>
              </a:rPr>
              <a:t>th</a:t>
            </a:r>
            <a:r>
              <a:rPr lang="en-US" altLang="zh-CN" sz="1600" dirty="0">
                <a:ea typeface="宋体" panose="02010600030101010101" pitchFamily="2" charset="-122"/>
              </a:rPr>
              <a:t> digit, the array A[n] looks like:</a:t>
            </a:r>
          </a:p>
        </p:txBody>
      </p: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3E0D4ECC-DD54-C593-D342-BAFE777D71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536960"/>
              </p:ext>
            </p:extLst>
          </p:nvPr>
        </p:nvGraphicFramePr>
        <p:xfrm>
          <a:off x="4888453" y="4850890"/>
          <a:ext cx="3249763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0296">
                  <a:extLst>
                    <a:ext uri="{9D8B030D-6E8A-4147-A177-3AD203B41FA5}">
                      <a16:colId xmlns:a16="http://schemas.microsoft.com/office/drawing/2014/main" val="3110685774"/>
                    </a:ext>
                  </a:extLst>
                </a:gridCol>
                <a:gridCol w="363984">
                  <a:extLst>
                    <a:ext uri="{9D8B030D-6E8A-4147-A177-3AD203B41FA5}">
                      <a16:colId xmlns:a16="http://schemas.microsoft.com/office/drawing/2014/main" val="562477796"/>
                    </a:ext>
                  </a:extLst>
                </a:gridCol>
                <a:gridCol w="506027">
                  <a:extLst>
                    <a:ext uri="{9D8B030D-6E8A-4147-A177-3AD203B41FA5}">
                      <a16:colId xmlns:a16="http://schemas.microsoft.com/office/drawing/2014/main" val="3495280785"/>
                    </a:ext>
                  </a:extLst>
                </a:gridCol>
                <a:gridCol w="390618">
                  <a:extLst>
                    <a:ext uri="{9D8B030D-6E8A-4147-A177-3AD203B41FA5}">
                      <a16:colId xmlns:a16="http://schemas.microsoft.com/office/drawing/2014/main" val="2069045702"/>
                    </a:ext>
                  </a:extLst>
                </a:gridCol>
                <a:gridCol w="550415">
                  <a:extLst>
                    <a:ext uri="{9D8B030D-6E8A-4147-A177-3AD203B41FA5}">
                      <a16:colId xmlns:a16="http://schemas.microsoft.com/office/drawing/2014/main" val="3058716323"/>
                    </a:ext>
                  </a:extLst>
                </a:gridCol>
                <a:gridCol w="337352">
                  <a:extLst>
                    <a:ext uri="{9D8B030D-6E8A-4147-A177-3AD203B41FA5}">
                      <a16:colId xmlns:a16="http://schemas.microsoft.com/office/drawing/2014/main" val="2063938999"/>
                    </a:ext>
                  </a:extLst>
                </a:gridCol>
                <a:gridCol w="601071">
                  <a:extLst>
                    <a:ext uri="{9D8B030D-6E8A-4147-A177-3AD203B41FA5}">
                      <a16:colId xmlns:a16="http://schemas.microsoft.com/office/drawing/2014/main" val="1509005862"/>
                    </a:ext>
                  </a:extLst>
                </a:gridCol>
              </a:tblGrid>
              <a:tr h="22934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ea typeface="宋体" panose="02010600030101010101" pitchFamily="2" charset="-122"/>
                        </a:rPr>
                        <a:t>‧‧‧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ea typeface="宋体" panose="02010600030101010101" pitchFamily="2" charset="-122"/>
                        </a:rPr>
                        <a:t>‧‧‧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ea typeface="宋体" panose="02010600030101010101" pitchFamily="2" charset="-122"/>
                        </a:rPr>
                        <a:t>‧‧‧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454648"/>
                  </a:ext>
                </a:extLst>
              </a:tr>
            </a:tbl>
          </a:graphicData>
        </a:graphic>
      </p:graphicFrame>
      <p:sp>
        <p:nvSpPr>
          <p:cNvPr id="41" name="Text Box 46">
            <a:extLst>
              <a:ext uri="{FF2B5EF4-FFF2-40B4-BE49-F238E27FC236}">
                <a16:creationId xmlns:a16="http://schemas.microsoft.com/office/drawing/2014/main" id="{6515CBE1-9C6C-CABD-6A54-6A6A06DD9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7835" y="5094259"/>
            <a:ext cx="207366" cy="24622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0</a:t>
            </a:r>
          </a:p>
        </p:txBody>
      </p:sp>
      <p:sp>
        <p:nvSpPr>
          <p:cNvPr id="42" name="Text Box 46">
            <a:extLst>
              <a:ext uri="{FF2B5EF4-FFF2-40B4-BE49-F238E27FC236}">
                <a16:creationId xmlns:a16="http://schemas.microsoft.com/office/drawing/2014/main" id="{904BE4BA-7421-F1A2-361A-25BB1C9BA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7004" y="5094259"/>
            <a:ext cx="207366" cy="24622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9</a:t>
            </a:r>
          </a:p>
        </p:txBody>
      </p:sp>
      <p:sp>
        <p:nvSpPr>
          <p:cNvPr id="43" name="Text Box 46">
            <a:extLst>
              <a:ext uri="{FF2B5EF4-FFF2-40B4-BE49-F238E27FC236}">
                <a16:creationId xmlns:a16="http://schemas.microsoft.com/office/drawing/2014/main" id="{8C0BFCC6-00D3-3C97-50EF-549205278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0733" y="5088247"/>
            <a:ext cx="370865" cy="24622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 err="1">
                <a:solidFill>
                  <a:srgbClr val="FF00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0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endParaRPr lang="en-US" altLang="zh-CN" sz="1000" baseline="-250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44" name="Text Box 46">
            <a:extLst>
              <a:ext uri="{FF2B5EF4-FFF2-40B4-BE49-F238E27FC236}">
                <a16:creationId xmlns:a16="http://schemas.microsoft.com/office/drawing/2014/main" id="{575ED448-7052-7170-DDCF-AF93E77F1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5406" y="5101824"/>
            <a:ext cx="370865" cy="24622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 err="1">
                <a:solidFill>
                  <a:srgbClr val="FF000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0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endParaRPr lang="en-US" altLang="zh-CN" sz="1000" baseline="-250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45" name="Text Box 46">
            <a:extLst>
              <a:ext uri="{FF2B5EF4-FFF2-40B4-BE49-F238E27FC236}">
                <a16:creationId xmlns:a16="http://schemas.microsoft.com/office/drawing/2014/main" id="{FC254759-B229-CF16-A14A-DB40A8487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179" y="5332639"/>
            <a:ext cx="3618142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So x is placed before y in the array.</a:t>
            </a:r>
          </a:p>
        </p:txBody>
      </p:sp>
      <p:sp>
        <p:nvSpPr>
          <p:cNvPr id="46" name="Text Box 46">
            <a:extLst>
              <a:ext uri="{FF2B5EF4-FFF2-40B4-BE49-F238E27FC236}">
                <a16:creationId xmlns:a16="http://schemas.microsoft.com/office/drawing/2014/main" id="{65734BDF-37EE-3C11-6A42-957C34F02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179" y="5717994"/>
            <a:ext cx="3966999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Since all digits of x and y before the </a:t>
            </a:r>
            <a:r>
              <a:rPr lang="en-US" altLang="zh-CN" sz="1600" dirty="0" err="1">
                <a:ea typeface="宋体" panose="02010600030101010101" pitchFamily="2" charset="-122"/>
              </a:rPr>
              <a:t>h</a:t>
            </a:r>
            <a:r>
              <a:rPr lang="en-US" altLang="zh-CN" sz="1600" baseline="30000" dirty="0" err="1">
                <a:ea typeface="宋体" panose="02010600030101010101" pitchFamily="2" charset="-122"/>
              </a:rPr>
              <a:t>th</a:t>
            </a:r>
            <a:r>
              <a:rPr lang="en-US" altLang="zh-CN" sz="1600" dirty="0">
                <a:ea typeface="宋体" panose="02010600030101010101" pitchFamily="2" charset="-122"/>
              </a:rPr>
              <a:t> digit are the same, and since the sorting is stable, x remains before y in the array.</a:t>
            </a:r>
          </a:p>
        </p:txBody>
      </p:sp>
    </p:spTree>
    <p:extLst>
      <p:ext uri="{BB962C8B-B14F-4D97-AF65-F5344CB8AC3E}">
        <p14:creationId xmlns:p14="http://schemas.microsoft.com/office/powerpoint/2010/main" val="3805274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F49AD4F-CD42-4BE8-A023-CBD0EEB0D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9933" y="1443072"/>
            <a:ext cx="381523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Remarks.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6C1840BC-BA31-41A4-9A12-CCE3A7FC5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9731" y="1785001"/>
            <a:ext cx="3434093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When d is a constant, the algorithm is linear time.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3B625CA-9D77-DA43-2178-B8943F8EAD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" y="1511440"/>
            <a:ext cx="1469024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74199BEE-779E-EA1A-F506-FBE7537F1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B8748A65-05CB-6D7A-5FA3-167FEBB6D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953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8E411CFF-2616-35D2-A7F4-93289A9AF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932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465F8D3A-B2C4-993F-4E07-B9D21DA6C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11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1ADCE8D-3DF9-9A9D-7CE2-6B3BF6BE9036}"/>
              </a:ext>
            </a:extLst>
          </p:cNvPr>
          <p:cNvSpPr/>
          <p:nvPr/>
        </p:nvSpPr>
        <p:spPr>
          <a:xfrm>
            <a:off x="2135662" y="1979575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1888BA8-FDD6-04E0-8087-657B64352DBB}"/>
              </a:ext>
            </a:extLst>
          </p:cNvPr>
          <p:cNvSpPr/>
          <p:nvPr/>
        </p:nvSpPr>
        <p:spPr>
          <a:xfrm>
            <a:off x="2996578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7F2F81A-A2EE-D9B2-D6D5-80BF6C8EB7EC}"/>
              </a:ext>
            </a:extLst>
          </p:cNvPr>
          <p:cNvSpPr/>
          <p:nvPr/>
        </p:nvSpPr>
        <p:spPr>
          <a:xfrm>
            <a:off x="3858279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9D067019-62F0-D2B0-2B92-6601A2C6A43F}"/>
              </a:ext>
            </a:extLst>
          </p:cNvPr>
          <p:cNvSpPr/>
          <p:nvPr/>
        </p:nvSpPr>
        <p:spPr>
          <a:xfrm>
            <a:off x="3445059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D886F9A9-FCC4-1676-D156-9B7654671DC9}"/>
              </a:ext>
            </a:extLst>
          </p:cNvPr>
          <p:cNvSpPr/>
          <p:nvPr/>
        </p:nvSpPr>
        <p:spPr>
          <a:xfrm>
            <a:off x="2510719" y="2997721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F104CAF7-D32F-5C11-0512-B9B65A09FEE6}"/>
              </a:ext>
            </a:extLst>
          </p:cNvPr>
          <p:cNvSpPr/>
          <p:nvPr/>
        </p:nvSpPr>
        <p:spPr>
          <a:xfrm>
            <a:off x="1465105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2C2B15C5-7909-F380-6841-7A9BBA6C1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0" y="4305425"/>
            <a:ext cx="3815240" cy="196977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800" dirty="0" err="1">
                <a:ea typeface="宋体" panose="02010600030101010101" pitchFamily="2" charset="-122"/>
              </a:rPr>
              <a:t>RadixSort</a:t>
            </a:r>
            <a:r>
              <a:rPr lang="en-US" altLang="zh-CN" sz="1800" dirty="0">
                <a:ea typeface="宋体" panose="02010600030101010101" pitchFamily="2" charset="-122"/>
              </a:rPr>
              <a:t>(A[n])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elements in array A[n] are integers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of at most d digits.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d;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&gt; 0;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stably sort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e.g., </a:t>
            </a:r>
            <a:r>
              <a:rPr lang="en-US" altLang="zh-CN" sz="1800" dirty="0" err="1">
                <a:solidFill>
                  <a:srgbClr val="92D050"/>
                </a:solidFill>
                <a:ea typeface="宋体" panose="02010600030101010101" pitchFamily="2" charset="-122"/>
              </a:rPr>
              <a:t>countingsort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the array A[n] using the </a:t>
            </a:r>
            <a:r>
              <a:rPr lang="en-US" altLang="zh-CN" sz="1800" dirty="0" err="1">
                <a:ea typeface="宋体" panose="02010600030101010101" pitchFamily="2" charset="-122"/>
              </a:rPr>
              <a:t>i-th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digit (from left)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so 0 ≤ k ≤ 9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5AA087E5-79C8-B38A-FF4C-1E983C584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267" y="6345063"/>
            <a:ext cx="2841623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</a:t>
            </a:r>
            <a:r>
              <a:rPr lang="en-US" altLang="zh-CN" sz="2000" dirty="0" err="1">
                <a:solidFill>
                  <a:srgbClr val="FF0000"/>
                </a:solidFill>
                <a:ea typeface="宋体" panose="02010600030101010101" pitchFamily="2" charset="-122"/>
              </a:rPr>
              <a:t>d∙n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EA2E06EC-0973-7FDF-B516-81BE37B62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RadixSort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\\ sort larger integers</a:t>
            </a:r>
          </a:p>
        </p:txBody>
      </p:sp>
    </p:spTree>
    <p:extLst>
      <p:ext uri="{BB962C8B-B14F-4D97-AF65-F5344CB8AC3E}">
        <p14:creationId xmlns:p14="http://schemas.microsoft.com/office/powerpoint/2010/main" val="3574770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F49AD4F-CD42-4BE8-A023-CBD0EEB0D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9933" y="1443072"/>
            <a:ext cx="381523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Remarks.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40D738B-1E51-4533-8E76-2EB387235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9932" y="2579858"/>
            <a:ext cx="3434093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Stable sorting is essential. </a:t>
            </a: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6C1840BC-BA31-41A4-9A12-CCE3A7FC5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9731" y="1785001"/>
            <a:ext cx="3434093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When d is a constant, the algorithm is linear time.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353B8C86-DA87-FCA9-3ADA-68BE66E52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" y="1511440"/>
            <a:ext cx="1469024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A1BCC9BA-C793-02AE-7AD6-DFB242824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63AB075C-B07D-D99E-C6BC-1B1716416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953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0EF61017-53E5-A593-DEF3-8ADC8C738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932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A3C4FC25-D975-9C72-B7A0-CF95D9194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11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50DD753-7241-D9B0-BFAA-59AA123EA717}"/>
              </a:ext>
            </a:extLst>
          </p:cNvPr>
          <p:cNvSpPr/>
          <p:nvPr/>
        </p:nvSpPr>
        <p:spPr>
          <a:xfrm>
            <a:off x="2135662" y="1979575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5615B6-52E1-00B0-6932-B6314DAD2C05}"/>
              </a:ext>
            </a:extLst>
          </p:cNvPr>
          <p:cNvSpPr/>
          <p:nvPr/>
        </p:nvSpPr>
        <p:spPr>
          <a:xfrm>
            <a:off x="2996578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50CA5A4-92C9-E81B-98D5-7D561C532854}"/>
              </a:ext>
            </a:extLst>
          </p:cNvPr>
          <p:cNvSpPr/>
          <p:nvPr/>
        </p:nvSpPr>
        <p:spPr>
          <a:xfrm>
            <a:off x="3858279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3726ED03-41C1-1D45-0146-50F13BBCD9B5}"/>
              </a:ext>
            </a:extLst>
          </p:cNvPr>
          <p:cNvSpPr/>
          <p:nvPr/>
        </p:nvSpPr>
        <p:spPr>
          <a:xfrm>
            <a:off x="3445059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5D2C2C5D-14BE-4776-44F3-B88C07D252C7}"/>
              </a:ext>
            </a:extLst>
          </p:cNvPr>
          <p:cNvSpPr/>
          <p:nvPr/>
        </p:nvSpPr>
        <p:spPr>
          <a:xfrm>
            <a:off x="2510719" y="2997721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DF507A69-841D-42AC-6647-CA174B061137}"/>
              </a:ext>
            </a:extLst>
          </p:cNvPr>
          <p:cNvSpPr/>
          <p:nvPr/>
        </p:nvSpPr>
        <p:spPr>
          <a:xfrm>
            <a:off x="1465105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40EE30B1-C24A-237E-9A17-4685901D9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0" y="4305425"/>
            <a:ext cx="3815240" cy="196977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800" dirty="0" err="1">
                <a:ea typeface="宋体" panose="02010600030101010101" pitchFamily="2" charset="-122"/>
              </a:rPr>
              <a:t>RadixSort</a:t>
            </a:r>
            <a:r>
              <a:rPr lang="en-US" altLang="zh-CN" sz="1800" dirty="0">
                <a:ea typeface="宋体" panose="02010600030101010101" pitchFamily="2" charset="-122"/>
              </a:rPr>
              <a:t>(A[n])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elements in array A[n] are integers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of at most d digits.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d;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&gt; 0;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stably sort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e.g., </a:t>
            </a:r>
            <a:r>
              <a:rPr lang="en-US" altLang="zh-CN" sz="1800" dirty="0" err="1">
                <a:solidFill>
                  <a:srgbClr val="92D050"/>
                </a:solidFill>
                <a:ea typeface="宋体" panose="02010600030101010101" pitchFamily="2" charset="-122"/>
              </a:rPr>
              <a:t>countingsort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the array A[n] using the </a:t>
            </a:r>
            <a:r>
              <a:rPr lang="en-US" altLang="zh-CN" sz="1800" dirty="0" err="1">
                <a:ea typeface="宋体" panose="02010600030101010101" pitchFamily="2" charset="-122"/>
              </a:rPr>
              <a:t>i-th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digit (from right)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so 0 ≤ k ≤ 9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488EFF65-2D81-9E65-158D-B6B6B60D1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267" y="6345063"/>
            <a:ext cx="2841623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</a:t>
            </a:r>
            <a:r>
              <a:rPr lang="en-US" altLang="zh-CN" sz="2000" dirty="0" err="1">
                <a:solidFill>
                  <a:srgbClr val="FF0000"/>
                </a:solidFill>
                <a:ea typeface="宋体" panose="02010600030101010101" pitchFamily="2" charset="-122"/>
              </a:rPr>
              <a:t>d∙n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6" name="Text Box 46">
            <a:extLst>
              <a:ext uri="{FF2B5EF4-FFF2-40B4-BE49-F238E27FC236}">
                <a16:creationId xmlns:a16="http://schemas.microsoft.com/office/drawing/2014/main" id="{1B90143E-C15C-521A-7440-E685E628B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RadixSort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\\ sort larger integers</a:t>
            </a:r>
          </a:p>
        </p:txBody>
      </p:sp>
    </p:spTree>
    <p:extLst>
      <p:ext uri="{BB962C8B-B14F-4D97-AF65-F5344CB8AC3E}">
        <p14:creationId xmlns:p14="http://schemas.microsoft.com/office/powerpoint/2010/main" val="2108025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F49AD4F-CD42-4BE8-A023-CBD0EEB0D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9933" y="1443072"/>
            <a:ext cx="381523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Remarks.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40D738B-1E51-4533-8E76-2EB387235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9932" y="2579858"/>
            <a:ext cx="3434093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Stable sorting is essential. 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DC5BD3A2-248E-46B1-8520-D4E921895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9731" y="3067160"/>
            <a:ext cx="3434093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3. The elements do not have to be integers. For example, they can be character strings.</a:t>
            </a: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6C1840BC-BA31-41A4-9A12-CCE3A7FC5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9731" y="1785001"/>
            <a:ext cx="3434093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When d is a constant, the algorithm is linear time.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FAC4F944-8715-B16C-7435-97D597BFF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" y="1511440"/>
            <a:ext cx="1469024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D6A9A01-5BF8-A0CE-8079-51BD54854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2FF48180-CC6A-39BA-0F5C-0FD0A7E80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953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DC375792-524A-A72D-52AD-3F7102376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932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44F85904-7214-666E-D2C1-BB7F1992E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11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D4C5871-FC0F-7811-24E4-874A25D4725E}"/>
              </a:ext>
            </a:extLst>
          </p:cNvPr>
          <p:cNvSpPr/>
          <p:nvPr/>
        </p:nvSpPr>
        <p:spPr>
          <a:xfrm>
            <a:off x="2135662" y="1979575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7A464D8-5DDD-76EC-2806-182C99D9C04F}"/>
              </a:ext>
            </a:extLst>
          </p:cNvPr>
          <p:cNvSpPr/>
          <p:nvPr/>
        </p:nvSpPr>
        <p:spPr>
          <a:xfrm>
            <a:off x="2996578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56F3EC2-4EE1-70DF-E750-111AD5D291D7}"/>
              </a:ext>
            </a:extLst>
          </p:cNvPr>
          <p:cNvSpPr/>
          <p:nvPr/>
        </p:nvSpPr>
        <p:spPr>
          <a:xfrm>
            <a:off x="3858279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DCED4837-DFA4-FA83-8877-832713AAAA6B}"/>
              </a:ext>
            </a:extLst>
          </p:cNvPr>
          <p:cNvSpPr/>
          <p:nvPr/>
        </p:nvSpPr>
        <p:spPr>
          <a:xfrm>
            <a:off x="3445059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3CDE847E-29C4-C686-8A3D-FB21B7D14DFA}"/>
              </a:ext>
            </a:extLst>
          </p:cNvPr>
          <p:cNvSpPr/>
          <p:nvPr/>
        </p:nvSpPr>
        <p:spPr>
          <a:xfrm>
            <a:off x="2510719" y="2997721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85FEEE4D-DD4E-7F64-2B7C-AE52ADA6D296}"/>
              </a:ext>
            </a:extLst>
          </p:cNvPr>
          <p:cNvSpPr/>
          <p:nvPr/>
        </p:nvSpPr>
        <p:spPr>
          <a:xfrm>
            <a:off x="1465105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E0A121C0-0E39-D761-98C2-A9B8F68AF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0" y="4305425"/>
            <a:ext cx="3815240" cy="196977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800" dirty="0" err="1">
                <a:ea typeface="宋体" panose="02010600030101010101" pitchFamily="2" charset="-122"/>
              </a:rPr>
              <a:t>RadixSort</a:t>
            </a:r>
            <a:r>
              <a:rPr lang="en-US" altLang="zh-CN" sz="1800" dirty="0">
                <a:ea typeface="宋体" panose="02010600030101010101" pitchFamily="2" charset="-122"/>
              </a:rPr>
              <a:t>(A[n])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elements in array A[n] are integers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of at most d digits.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d;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&gt; 0;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stably sort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e.g., </a:t>
            </a:r>
            <a:r>
              <a:rPr lang="en-US" altLang="zh-CN" sz="1800" dirty="0" err="1">
                <a:solidFill>
                  <a:srgbClr val="92D050"/>
                </a:solidFill>
                <a:ea typeface="宋体" panose="02010600030101010101" pitchFamily="2" charset="-122"/>
              </a:rPr>
              <a:t>countingsort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the array A[n] using the </a:t>
            </a:r>
            <a:r>
              <a:rPr lang="en-US" altLang="zh-CN" sz="1800" dirty="0" err="1">
                <a:ea typeface="宋体" panose="02010600030101010101" pitchFamily="2" charset="-122"/>
              </a:rPr>
              <a:t>i-th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digit (from right)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so 0 ≤ k ≤ 9</a:t>
            </a:r>
          </a:p>
        </p:txBody>
      </p:sp>
      <p:sp>
        <p:nvSpPr>
          <p:cNvPr id="26" name="Text Box 46">
            <a:extLst>
              <a:ext uri="{FF2B5EF4-FFF2-40B4-BE49-F238E27FC236}">
                <a16:creationId xmlns:a16="http://schemas.microsoft.com/office/drawing/2014/main" id="{EBBF1EFF-1C7D-4CC8-5F19-A24CC30ED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267" y="6345063"/>
            <a:ext cx="2841623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</a:t>
            </a:r>
            <a:r>
              <a:rPr lang="en-US" altLang="zh-CN" sz="2000" dirty="0" err="1">
                <a:solidFill>
                  <a:srgbClr val="FF0000"/>
                </a:solidFill>
                <a:ea typeface="宋体" panose="02010600030101010101" pitchFamily="2" charset="-122"/>
              </a:rPr>
              <a:t>d∙n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7" name="Text Box 46">
            <a:extLst>
              <a:ext uri="{FF2B5EF4-FFF2-40B4-BE49-F238E27FC236}">
                <a16:creationId xmlns:a16="http://schemas.microsoft.com/office/drawing/2014/main" id="{7C574E07-5729-0E85-E23A-1D3052DB3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RadixSort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\\ sort larger integers</a:t>
            </a:r>
          </a:p>
        </p:txBody>
      </p:sp>
    </p:spTree>
    <p:extLst>
      <p:ext uri="{BB962C8B-B14F-4D97-AF65-F5344CB8AC3E}">
        <p14:creationId xmlns:p14="http://schemas.microsoft.com/office/powerpoint/2010/main" val="199718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F49AD4F-CD42-4BE8-A023-CBD0EEB0D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9933" y="1443072"/>
            <a:ext cx="381523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Remarks.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40D738B-1E51-4533-8E76-2EB387235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9932" y="2579858"/>
            <a:ext cx="3434093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Stable sorting is essential. 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DC5BD3A2-248E-46B1-8520-D4E921895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9731" y="3067160"/>
            <a:ext cx="3434093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3. The elements do not have to be integers. For example, they can be character strings.</a:t>
            </a: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6C1840BC-BA31-41A4-9A12-CCE3A7FC5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9731" y="1785001"/>
            <a:ext cx="3434093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When d is a constant, the algorithm is linear time.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7BB44EAC-B6B2-4B87-B3F6-0884DD476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9731" y="4390599"/>
            <a:ext cx="3294551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4. It can be generalized to sort integers in [0..n</a:t>
            </a:r>
            <a:r>
              <a:rPr lang="en-US" altLang="zh-CN" sz="2000" baseline="30000" dirty="0">
                <a:solidFill>
                  <a:srgbClr val="FF3300"/>
                </a:solidFill>
                <a:ea typeface="宋体" panose="02010600030101010101" pitchFamily="2" charset="-122"/>
              </a:rPr>
              <a:t>4</a:t>
            </a:r>
            <a:r>
              <a:rPr lang="en-US" altLang="zh-CN" sz="2000" dirty="0">
                <a:ea typeface="宋体" panose="02010600030101010101" pitchFamily="2" charset="-122"/>
              </a:rPr>
              <a:t>-1]: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257CD74D-F6B2-0871-99C2-0A42B1F13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" y="1511440"/>
            <a:ext cx="1469024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DA28CA33-8ADD-F3FD-F5C5-439A8B6BC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F3A20FE6-29A6-F13D-9C41-FD919040A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953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1CCCD3D1-AEA8-F8D5-7A21-257C1AA58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932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35E9BDB2-1F61-5E9C-8BB8-DC2AB907B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11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8E515BE-AFE8-E67C-1245-18D6628E7082}"/>
              </a:ext>
            </a:extLst>
          </p:cNvPr>
          <p:cNvSpPr/>
          <p:nvPr/>
        </p:nvSpPr>
        <p:spPr>
          <a:xfrm>
            <a:off x="2135662" y="1979575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9ADC422-705A-FF4D-3FC0-E4F32EA21908}"/>
              </a:ext>
            </a:extLst>
          </p:cNvPr>
          <p:cNvSpPr/>
          <p:nvPr/>
        </p:nvSpPr>
        <p:spPr>
          <a:xfrm>
            <a:off x="2996578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1B131F1-B60F-9354-E6E0-6D408C643C53}"/>
              </a:ext>
            </a:extLst>
          </p:cNvPr>
          <p:cNvSpPr/>
          <p:nvPr/>
        </p:nvSpPr>
        <p:spPr>
          <a:xfrm>
            <a:off x="3858279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6F69191E-A0F7-C86B-C438-93358C34A97B}"/>
              </a:ext>
            </a:extLst>
          </p:cNvPr>
          <p:cNvSpPr/>
          <p:nvPr/>
        </p:nvSpPr>
        <p:spPr>
          <a:xfrm>
            <a:off x="3445059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3AE67AE0-5B54-10BB-9CF6-8AA2A0216870}"/>
              </a:ext>
            </a:extLst>
          </p:cNvPr>
          <p:cNvSpPr/>
          <p:nvPr/>
        </p:nvSpPr>
        <p:spPr>
          <a:xfrm>
            <a:off x="2510719" y="2997721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AAD9A064-350E-E14B-EED5-183C99932EDD}"/>
              </a:ext>
            </a:extLst>
          </p:cNvPr>
          <p:cNvSpPr/>
          <p:nvPr/>
        </p:nvSpPr>
        <p:spPr>
          <a:xfrm>
            <a:off x="1465105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Box 46">
            <a:extLst>
              <a:ext uri="{FF2B5EF4-FFF2-40B4-BE49-F238E27FC236}">
                <a16:creationId xmlns:a16="http://schemas.microsoft.com/office/drawing/2014/main" id="{0893AA3B-BC67-3B32-B745-84B6280BF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0" y="4305425"/>
            <a:ext cx="3815240" cy="196977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800" dirty="0" err="1">
                <a:ea typeface="宋体" panose="02010600030101010101" pitchFamily="2" charset="-122"/>
              </a:rPr>
              <a:t>RadixSort</a:t>
            </a:r>
            <a:r>
              <a:rPr lang="en-US" altLang="zh-CN" sz="1800" dirty="0">
                <a:ea typeface="宋体" panose="02010600030101010101" pitchFamily="2" charset="-122"/>
              </a:rPr>
              <a:t>(A[n])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elements in array A[n] are integers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of at most d digits.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d;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&gt; 0;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stably sort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e.g., </a:t>
            </a:r>
            <a:r>
              <a:rPr lang="en-US" altLang="zh-CN" sz="1800" dirty="0" err="1">
                <a:solidFill>
                  <a:srgbClr val="92D050"/>
                </a:solidFill>
                <a:ea typeface="宋体" panose="02010600030101010101" pitchFamily="2" charset="-122"/>
              </a:rPr>
              <a:t>countingsort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the array A[n] using the </a:t>
            </a:r>
            <a:r>
              <a:rPr lang="en-US" altLang="zh-CN" sz="1800" dirty="0" err="1">
                <a:ea typeface="宋体" panose="02010600030101010101" pitchFamily="2" charset="-122"/>
              </a:rPr>
              <a:t>i-th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digit (from right)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so 0 ≤ k ≤ 9</a:t>
            </a:r>
          </a:p>
        </p:txBody>
      </p:sp>
      <p:sp>
        <p:nvSpPr>
          <p:cNvPr id="27" name="Text Box 46">
            <a:extLst>
              <a:ext uri="{FF2B5EF4-FFF2-40B4-BE49-F238E27FC236}">
                <a16:creationId xmlns:a16="http://schemas.microsoft.com/office/drawing/2014/main" id="{6510B98A-FB07-FC83-D8DF-C6AE20A16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267" y="6345063"/>
            <a:ext cx="2841623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</a:t>
            </a:r>
            <a:r>
              <a:rPr lang="en-US" altLang="zh-CN" sz="2000" dirty="0" err="1">
                <a:solidFill>
                  <a:srgbClr val="FF0000"/>
                </a:solidFill>
                <a:ea typeface="宋体" panose="02010600030101010101" pitchFamily="2" charset="-122"/>
              </a:rPr>
              <a:t>d∙n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A3B12E40-E14B-A6E1-E8C0-00E9C2A56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RadixSort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\\ sort larger integers</a:t>
            </a:r>
          </a:p>
        </p:txBody>
      </p:sp>
    </p:spTree>
    <p:extLst>
      <p:ext uri="{BB962C8B-B14F-4D97-AF65-F5344CB8AC3E}">
        <p14:creationId xmlns:p14="http://schemas.microsoft.com/office/powerpoint/2010/main" val="20935014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F49AD4F-CD42-4BE8-A023-CBD0EEB0D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9933" y="1443072"/>
            <a:ext cx="381523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Remarks.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40D738B-1E51-4533-8E76-2EB387235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9932" y="2579858"/>
            <a:ext cx="3434093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Stable sorting is essential. 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DC5BD3A2-248E-46B1-8520-D4E921895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9731" y="3067160"/>
            <a:ext cx="3434093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3. The elements do not have to be integers. For example, they can be character strings.</a:t>
            </a: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6C1840BC-BA31-41A4-9A12-CCE3A7FC5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9731" y="1785001"/>
            <a:ext cx="3434093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When d is a constant, the algorithm is linear time.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7BB44EAC-B6B2-4B87-B3F6-0884DD476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9731" y="4390599"/>
            <a:ext cx="3294551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4. It can be generalized to sort integers in [0..n</a:t>
            </a:r>
            <a:r>
              <a:rPr lang="en-US" altLang="zh-CN" sz="2000" baseline="30000" dirty="0">
                <a:solidFill>
                  <a:srgbClr val="FF3300"/>
                </a:solidFill>
                <a:ea typeface="宋体" panose="02010600030101010101" pitchFamily="2" charset="-122"/>
              </a:rPr>
              <a:t>4</a:t>
            </a:r>
            <a:r>
              <a:rPr lang="en-US" altLang="zh-CN" sz="2000" dirty="0">
                <a:ea typeface="宋体" panose="02010600030101010101" pitchFamily="2" charset="-122"/>
              </a:rPr>
              <a:t>-1]: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Hint:</a:t>
            </a:r>
            <a:r>
              <a:rPr lang="en-US" altLang="zh-CN" sz="2000" dirty="0">
                <a:ea typeface="宋体" panose="02010600030101010101" pitchFamily="2" charset="-122"/>
              </a:rPr>
              <a:t> each integer r in [0..n</a:t>
            </a:r>
            <a:r>
              <a:rPr lang="en-US" altLang="zh-CN" sz="2000" baseline="30000" dirty="0">
                <a:solidFill>
                  <a:srgbClr val="FF3300"/>
                </a:solidFill>
                <a:ea typeface="宋体" panose="02010600030101010101" pitchFamily="2" charset="-122"/>
              </a:rPr>
              <a:t>4</a:t>
            </a:r>
            <a:r>
              <a:rPr lang="en-US" altLang="zh-CN" sz="2000" dirty="0">
                <a:ea typeface="宋体" panose="02010600030101010101" pitchFamily="2" charset="-122"/>
              </a:rPr>
              <a:t>-1] can be written as: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BC5D4FA8-8E28-4E5C-B03D-5A812051E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9702" y="5646128"/>
            <a:ext cx="3294551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 =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0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+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0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+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n +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or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(c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,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,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,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0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2FE2CD69-E611-4152-A627-90EB2B3FF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9731" y="6346219"/>
            <a:ext cx="3294551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where 0 ≤ </a:t>
            </a:r>
            <a:r>
              <a:rPr lang="en-US" altLang="zh-CN" sz="2000" dirty="0" err="1">
                <a:ea typeface="宋体" panose="02010600030101010101" pitchFamily="2" charset="-122"/>
              </a:rPr>
              <a:t>c</a:t>
            </a:r>
            <a:r>
              <a:rPr lang="en-US" altLang="zh-CN" sz="20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2000" dirty="0">
                <a:ea typeface="宋体" panose="02010600030101010101" pitchFamily="2" charset="-122"/>
              </a:rPr>
              <a:t> ≤ n - 1</a:t>
            </a:r>
            <a:endParaRPr lang="en-US" altLang="zh-CN" sz="2000" baseline="-250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CB4D8A44-0816-1A72-0FA8-8B4359418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" y="1511440"/>
            <a:ext cx="1469024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BFAA64A6-9DDA-B72A-81EB-34EA0D7EB5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A24BADF-7693-FA90-78B7-8D0D4AF6B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953" y="1953938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E1B915F-BFA4-73D7-62BA-06D01FA16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932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9C4E3196-994E-9FED-6A41-7E49D889F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11" y="1953937"/>
            <a:ext cx="785787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39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55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329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436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457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657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720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ECC8787-75C4-F259-EB69-CE3FD7A2DDCF}"/>
              </a:ext>
            </a:extLst>
          </p:cNvPr>
          <p:cNvSpPr/>
          <p:nvPr/>
        </p:nvSpPr>
        <p:spPr>
          <a:xfrm>
            <a:off x="2135662" y="1979575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B5CED2A-3221-FC5D-9C3C-CF8443F073E1}"/>
              </a:ext>
            </a:extLst>
          </p:cNvPr>
          <p:cNvSpPr/>
          <p:nvPr/>
        </p:nvSpPr>
        <p:spPr>
          <a:xfrm>
            <a:off x="2996578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0FB0C4C-E696-4452-C746-26A11885AC27}"/>
              </a:ext>
            </a:extLst>
          </p:cNvPr>
          <p:cNvSpPr/>
          <p:nvPr/>
        </p:nvSpPr>
        <p:spPr>
          <a:xfrm>
            <a:off x="3858279" y="1983931"/>
            <a:ext cx="180247" cy="2152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3B55EC54-4115-D2C7-C464-8865DD512A99}"/>
              </a:ext>
            </a:extLst>
          </p:cNvPr>
          <p:cNvSpPr/>
          <p:nvPr/>
        </p:nvSpPr>
        <p:spPr>
          <a:xfrm>
            <a:off x="3445059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5DEBBA15-94F8-39D3-91ED-E776CDC17A7B}"/>
              </a:ext>
            </a:extLst>
          </p:cNvPr>
          <p:cNvSpPr/>
          <p:nvPr/>
        </p:nvSpPr>
        <p:spPr>
          <a:xfrm>
            <a:off x="2510719" y="2997721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FF12EAE3-0766-DD0A-CBD2-C8517E8BE8CD}"/>
              </a:ext>
            </a:extLst>
          </p:cNvPr>
          <p:cNvSpPr/>
          <p:nvPr/>
        </p:nvSpPr>
        <p:spPr>
          <a:xfrm>
            <a:off x="1465105" y="2982585"/>
            <a:ext cx="214071" cy="170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D44B781C-D955-8D7E-8E61-745C5980B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0" y="4305425"/>
            <a:ext cx="3815240" cy="196977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800" dirty="0" err="1">
                <a:ea typeface="宋体" panose="02010600030101010101" pitchFamily="2" charset="-122"/>
              </a:rPr>
              <a:t>RadixSort</a:t>
            </a:r>
            <a:r>
              <a:rPr lang="en-US" altLang="zh-CN" sz="1800" dirty="0">
                <a:ea typeface="宋体" panose="02010600030101010101" pitchFamily="2" charset="-122"/>
              </a:rPr>
              <a:t>(A[n])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elements in array A[n] are integers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92D050"/>
                </a:solidFill>
                <a:ea typeface="宋体" panose="02010600030101010101" pitchFamily="2" charset="-122"/>
              </a:rPr>
              <a:t>\\ of at most d digits.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d;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&gt; 0;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stably sort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e.g., </a:t>
            </a:r>
            <a:r>
              <a:rPr lang="en-US" altLang="zh-CN" sz="1800" dirty="0" err="1">
                <a:solidFill>
                  <a:srgbClr val="92D050"/>
                </a:solidFill>
                <a:ea typeface="宋体" panose="02010600030101010101" pitchFamily="2" charset="-122"/>
              </a:rPr>
              <a:t>countingsort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the array A[n] using the </a:t>
            </a:r>
            <a:r>
              <a:rPr lang="en-US" altLang="zh-CN" sz="1800" dirty="0" err="1">
                <a:ea typeface="宋体" panose="02010600030101010101" pitchFamily="2" charset="-122"/>
              </a:rPr>
              <a:t>i-th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digit (from right) </a:t>
            </a:r>
            <a:r>
              <a:rPr lang="en-US" altLang="zh-CN" sz="1800" dirty="0">
                <a:solidFill>
                  <a:srgbClr val="92D050"/>
                </a:solidFill>
                <a:ea typeface="宋体" panose="02010600030101010101" pitchFamily="2" charset="-122"/>
              </a:rPr>
              <a:t>\\ so 0 ≤ k ≤ 9</a:t>
            </a: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AB4838C0-A852-69B3-6F75-D60985CE4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267" y="6345063"/>
            <a:ext cx="2841623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</a:t>
            </a:r>
            <a:r>
              <a:rPr lang="en-US" altLang="zh-CN" sz="2000" dirty="0" err="1">
                <a:solidFill>
                  <a:srgbClr val="FF0000"/>
                </a:solidFill>
                <a:ea typeface="宋体" panose="02010600030101010101" pitchFamily="2" charset="-122"/>
              </a:rPr>
              <a:t>d∙n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30" name="Text Box 46">
            <a:extLst>
              <a:ext uri="{FF2B5EF4-FFF2-40B4-BE49-F238E27FC236}">
                <a16:creationId xmlns:a16="http://schemas.microsoft.com/office/drawing/2014/main" id="{9AD84B80-26EF-6158-84C8-7C675060C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RadixSort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\\ sort larger integers</a:t>
            </a:r>
          </a:p>
        </p:txBody>
      </p:sp>
    </p:spTree>
    <p:extLst>
      <p:ext uri="{BB962C8B-B14F-4D97-AF65-F5344CB8AC3E}">
        <p14:creationId xmlns:p14="http://schemas.microsoft.com/office/powerpoint/2010/main" val="418193797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5203</TotalTime>
  <Words>3098</Words>
  <Application>Microsoft Office PowerPoint</Application>
  <PresentationFormat>On-screen Show (4:3)</PresentationFormat>
  <Paragraphs>839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宋体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468</cp:revision>
  <cp:lastPrinted>2001-01-16T17:12:14Z</cp:lastPrinted>
  <dcterms:created xsi:type="dcterms:W3CDTF">1999-07-13T19:55:20Z</dcterms:created>
  <dcterms:modified xsi:type="dcterms:W3CDTF">2025-02-03T20:03:58Z</dcterms:modified>
</cp:coreProperties>
</file>