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93" r:id="rId2"/>
    <p:sldId id="962" r:id="rId3"/>
    <p:sldId id="961" r:id="rId4"/>
    <p:sldId id="973" r:id="rId5"/>
    <p:sldId id="974" r:id="rId6"/>
    <p:sldId id="975" r:id="rId7"/>
    <p:sldId id="970" r:id="rId8"/>
    <p:sldId id="969" r:id="rId9"/>
    <p:sldId id="963" r:id="rId10"/>
    <p:sldId id="977" r:id="rId11"/>
    <p:sldId id="976" r:id="rId12"/>
    <p:sldId id="978" r:id="rId13"/>
    <p:sldId id="979" r:id="rId14"/>
    <p:sldId id="980" r:id="rId15"/>
    <p:sldId id="981" r:id="rId16"/>
    <p:sldId id="971" r:id="rId17"/>
    <p:sldId id="935" r:id="rId18"/>
    <p:sldId id="964" r:id="rId19"/>
    <p:sldId id="933" r:id="rId20"/>
    <p:sldId id="932" r:id="rId21"/>
    <p:sldId id="931" r:id="rId22"/>
    <p:sldId id="936" r:id="rId23"/>
    <p:sldId id="968" r:id="rId24"/>
    <p:sldId id="967" r:id="rId25"/>
    <p:sldId id="966" r:id="rId26"/>
    <p:sldId id="965" r:id="rId27"/>
    <p:sldId id="972" r:id="rId28"/>
    <p:sldId id="982" r:id="rId29"/>
    <p:sldId id="990" r:id="rId30"/>
    <p:sldId id="991" r:id="rId31"/>
    <p:sldId id="992" r:id="rId32"/>
    <p:sldId id="993" r:id="rId33"/>
    <p:sldId id="994" r:id="rId34"/>
    <p:sldId id="995" r:id="rId35"/>
    <p:sldId id="996" r:id="rId36"/>
    <p:sldId id="997" r:id="rId37"/>
    <p:sldId id="998" r:id="rId38"/>
    <p:sldId id="999" r:id="rId39"/>
    <p:sldId id="1000" r:id="rId40"/>
    <p:sldId id="1001" r:id="rId41"/>
    <p:sldId id="983" r:id="rId42"/>
    <p:sldId id="984" r:id="rId43"/>
    <p:sldId id="985" r:id="rId44"/>
    <p:sldId id="986" r:id="rId45"/>
    <p:sldId id="987" r:id="rId46"/>
    <p:sldId id="988" r:id="rId47"/>
    <p:sldId id="989" r:id="rId48"/>
    <p:sldId id="1002" r:id="rId49"/>
    <p:sldId id="1003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33CC33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2" autoAdjust="0"/>
    <p:restoredTop sz="91657" autoAdjust="0"/>
  </p:normalViewPr>
  <p:slideViewPr>
    <p:cSldViewPr snapToGrid="0">
      <p:cViewPr varScale="1">
        <p:scale>
          <a:sx n="103" d="100"/>
          <a:sy n="103" d="100"/>
        </p:scale>
        <p:origin x="13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4759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8: Linear-Time Sorting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FD80667-09DE-407E-A10F-91D20284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1579428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9CEC9EAA-8486-4937-A3EB-C8AD4A0C4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FD80667-09DE-407E-A10F-91D20284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7055342-8EDE-4F93-A6A3-6DFDC4A9B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1539130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C9937-4014-3E34-9A0B-4CAF3131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9B5EE220-2FC3-ACBF-1ACD-0EC74465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D8DE4041-64F2-F3FB-887A-1B06C1D23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8" y="2353233"/>
            <a:ext cx="707904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Searching(S = {a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},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S = {a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} of elements and another element x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where the set S can be pre-organized in any way</a:t>
            </a:r>
            <a:r>
              <a:rPr lang="en-US" altLang="zh-CN" sz="2000" dirty="0">
                <a:ea typeface="宋体" panose="02010600030101010101" pitchFamily="2" charset="-122"/>
              </a:rPr>
              <a:t>),  decide if x is in 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68A9906-798C-6A59-0418-58C9F98FA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7775F211-71A4-BB32-2690-68101F102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4173566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5EFFA-C6F6-5C2C-2249-1CF721F25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4341FE2B-1A03-EBF2-52A1-87DC97951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B8C2F4DF-766B-B45F-C0D9-E836EB0C3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8" y="2353233"/>
            <a:ext cx="707904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Searching(S = {a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},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S = {a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} of elements and another element x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where the set S can be pre-organized in any way</a:t>
            </a:r>
            <a:r>
              <a:rPr lang="en-US" altLang="zh-CN" sz="2000" dirty="0">
                <a:ea typeface="宋体" panose="02010600030101010101" pitchFamily="2" charset="-122"/>
              </a:rPr>
              <a:t>),  decide if x is in S. 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02E20AA3-8F99-DE49-37F3-94A25E597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3687096"/>
            <a:ext cx="7662619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Comparison-based Searching Algorithms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algorithms that act differently based on the results of comparing the searched element x with elements in 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A03F276-D160-D7F3-1EF1-2C7BF80F6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750F4E4E-3E6A-FA32-CE58-F3D2F3115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324848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A0FCE-4503-07AF-DE94-6A4B954B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59AAE719-F80A-0686-FBE9-76EC8B153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FF2264FE-B09D-F40B-7E87-B7C9A0097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8" y="2353233"/>
            <a:ext cx="707904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Searching(S = {a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},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S = {a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} of elements and another element x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where the set S can be pre-organized in any way</a:t>
            </a:r>
            <a:r>
              <a:rPr lang="en-US" altLang="zh-CN" sz="2000" dirty="0">
                <a:ea typeface="宋体" panose="02010600030101010101" pitchFamily="2" charset="-122"/>
              </a:rPr>
              <a:t>),  decide if x is in S. 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59D29526-F3A0-D39B-2F93-D8C803AB6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3687096"/>
            <a:ext cx="7662619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Comparison-based Searching Algorithms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algorithms that act differently based on the results of comparing the searched element x with elements in 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05BA1A6-E9C2-FA4B-25E9-7DA0BFE4E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32B4A627-68E6-E6F6-4D64-524B9D941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2AFBE53-8591-F4B7-F292-831A6823B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6" y="4641203"/>
            <a:ext cx="766261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FF3300"/>
                </a:solidFill>
                <a:ea typeface="宋体" panose="02010600030101010101" pitchFamily="2" charset="-122"/>
              </a:rPr>
              <a:t>(S,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\\ The set S is a sorted array A[0..n-1].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CA28A322-E9F6-3642-2BD8-8FE203BE2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1" y="4743918"/>
            <a:ext cx="3551073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solidFill>
                  <a:srgbClr val="FF0000"/>
                </a:solidFill>
                <a:ea typeface="宋体" panose="02010600030101010101" pitchFamily="2" charset="-122"/>
              </a:rPr>
              <a:t>B-Search(A, l, r; x)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(l &gt; r) return (‘no’);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m = (</a:t>
            </a:r>
            <a:r>
              <a:rPr lang="en-US" altLang="zh-CN" sz="1100" dirty="0" err="1">
                <a:ea typeface="宋体" panose="02010600030101010101" pitchFamily="2" charset="-122"/>
              </a:rPr>
              <a:t>l+r</a:t>
            </a:r>
            <a:r>
              <a:rPr lang="en-US" altLang="zh-CN" sz="1100" dirty="0">
                <a:ea typeface="宋体" panose="02010600030101010101" pitchFamily="2" charset="-122"/>
              </a:rPr>
              <a:t>)/2;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(x == A[m]) return (‘yes’);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if (x &lt; A[m]) return B-Search(A, l, m-1; x);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return B-Search(A, m+1, r; x)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107B146-FD49-373C-1053-16F67990F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838547"/>
            <a:ext cx="3551072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main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1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(A,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\\ search x in the sorted array A[0..n-1]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1. Return B-Search(A, 0, n-1; x)</a:t>
            </a:r>
          </a:p>
        </p:txBody>
      </p:sp>
    </p:spTree>
    <p:extLst>
      <p:ext uri="{BB962C8B-B14F-4D97-AF65-F5344CB8AC3E}">
        <p14:creationId xmlns:p14="http://schemas.microsoft.com/office/powerpoint/2010/main" val="3825815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D4B16-7CAC-8111-8ABB-834063C12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B1377FB7-7260-8589-EBB6-7C7695A6D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0039BBDF-61A7-ACCC-0575-FDDB15325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8" y="2353233"/>
            <a:ext cx="707904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Searching(S = {a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},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S = {a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} of elements and another element x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where the set S can be pre-organized in any way</a:t>
            </a:r>
            <a:r>
              <a:rPr lang="en-US" altLang="zh-CN" sz="2000" dirty="0">
                <a:ea typeface="宋体" panose="02010600030101010101" pitchFamily="2" charset="-122"/>
              </a:rPr>
              <a:t>),  decide if x is in S. 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67658D25-51CE-81E3-DB02-980A3009A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3687096"/>
            <a:ext cx="7662619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Comparison-based Searching Algorithms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algorithms that act differently based on the results of comparing the searched element x with elements in 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189470B-9A92-C748-417A-68D887E59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4222CEE0-F33D-2BDE-0922-041B3102D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A5FD218D-B84E-B1C5-C2C1-B33B5D51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4641203"/>
            <a:ext cx="383131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FF3300"/>
                </a:solidFill>
                <a:ea typeface="宋体" panose="02010600030101010101" pitchFamily="2" charset="-122"/>
              </a:rPr>
              <a:t>(S,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\\ The set S is a sorted array A[0..n-1].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83D91A1C-8CE4-9937-D76C-BB19B0037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1" y="4743918"/>
            <a:ext cx="3551073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solidFill>
                  <a:srgbClr val="FF0000"/>
                </a:solidFill>
                <a:ea typeface="宋体" panose="02010600030101010101" pitchFamily="2" charset="-122"/>
              </a:rPr>
              <a:t>B-Search(A, l, r; x)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(l &gt; r) return (‘no’);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m = (</a:t>
            </a:r>
            <a:r>
              <a:rPr lang="en-US" altLang="zh-CN" sz="1100" dirty="0" err="1">
                <a:ea typeface="宋体" panose="02010600030101010101" pitchFamily="2" charset="-122"/>
              </a:rPr>
              <a:t>l+r</a:t>
            </a:r>
            <a:r>
              <a:rPr lang="en-US" altLang="zh-CN" sz="1100" dirty="0">
                <a:ea typeface="宋体" panose="02010600030101010101" pitchFamily="2" charset="-122"/>
              </a:rPr>
              <a:t>)/2;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(x == A[m]) return (‘yes’);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if (x &lt; A[m]) return B-Search(A, l, m-1; x);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return B-Search(A, m+1, r; x)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F287C43-400F-30A8-0301-068848A88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838547"/>
            <a:ext cx="3551072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main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1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(A,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\\ search x in the sorted array A[0..n-1]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1. Return B-Search(A, 0, n-1; x)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9EC5BC-AF5C-67EF-9D46-20C8012835B5}"/>
              </a:ext>
            </a:extLst>
          </p:cNvPr>
          <p:cNvSpPr/>
          <p:nvPr/>
        </p:nvSpPr>
        <p:spPr>
          <a:xfrm>
            <a:off x="5069150" y="5302058"/>
            <a:ext cx="967666" cy="1645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32F9FEC-99F2-5EB9-C2EB-F5FEB3617479}"/>
              </a:ext>
            </a:extLst>
          </p:cNvPr>
          <p:cNvSpPr/>
          <p:nvPr/>
        </p:nvSpPr>
        <p:spPr>
          <a:xfrm>
            <a:off x="5069149" y="5486683"/>
            <a:ext cx="1154097" cy="1645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716740A8-62EF-3D64-EABF-FF48D7042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2" y="5247894"/>
            <a:ext cx="383131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is a comparison-based search algorithm;</a:t>
            </a:r>
          </a:p>
        </p:txBody>
      </p:sp>
    </p:spTree>
    <p:extLst>
      <p:ext uri="{BB962C8B-B14F-4D97-AF65-F5344CB8AC3E}">
        <p14:creationId xmlns:p14="http://schemas.microsoft.com/office/powerpoint/2010/main" val="415184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3384F-BA72-DEDB-B179-CE1E3660B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200737E0-D13D-15A1-8C71-85503AB66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A8B643A4-01FF-661B-8425-F6ED43EB3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8" y="2353233"/>
            <a:ext cx="707904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Searching(S = {a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},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S = {a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} of elements and another element x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where the set S can be pre-organized in any way</a:t>
            </a:r>
            <a:r>
              <a:rPr lang="en-US" altLang="zh-CN" sz="2000" dirty="0">
                <a:ea typeface="宋体" panose="02010600030101010101" pitchFamily="2" charset="-122"/>
              </a:rPr>
              <a:t>),  decide if x is in S. 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1F662CF3-93FF-44A7-EB11-20EDEFD9E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3687096"/>
            <a:ext cx="7662619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Comparison-based Searching Algorithms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algorithms that act differently based on the results of comparing the searched element x with elements in 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B54694C-C082-89E0-D0F5-F75302C52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329C16FD-94B8-FCC0-F185-CD65D0B52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F4E4F39D-E0DC-6CA8-B8A7-C864788B6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4641203"/>
            <a:ext cx="383131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FF3300"/>
                </a:solidFill>
                <a:ea typeface="宋体" panose="02010600030101010101" pitchFamily="2" charset="-122"/>
              </a:rPr>
              <a:t>(S,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\\ The set S is a sorted array A[0..n-1].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880F4320-6D22-2D76-A0FA-CC2B39CB1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1" y="4743918"/>
            <a:ext cx="3551073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solidFill>
                  <a:srgbClr val="FF0000"/>
                </a:solidFill>
                <a:ea typeface="宋体" panose="02010600030101010101" pitchFamily="2" charset="-122"/>
              </a:rPr>
              <a:t>B-Search(A, l, r; x)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(l &gt; r) return (‘no’);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m = (</a:t>
            </a:r>
            <a:r>
              <a:rPr lang="en-US" altLang="zh-CN" sz="1100" dirty="0" err="1">
                <a:ea typeface="宋体" panose="02010600030101010101" pitchFamily="2" charset="-122"/>
              </a:rPr>
              <a:t>l+r</a:t>
            </a:r>
            <a:r>
              <a:rPr lang="en-US" altLang="zh-CN" sz="1100" dirty="0">
                <a:ea typeface="宋体" panose="02010600030101010101" pitchFamily="2" charset="-122"/>
              </a:rPr>
              <a:t>)/2;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if (x == A[m]) return (‘yes’);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if (x &lt; A[m]) return B-Search(A, l, m-1; x);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100" dirty="0">
                <a:ea typeface="宋体" panose="02010600030101010101" pitchFamily="2" charset="-122"/>
              </a:rPr>
              <a:t>else return B-Search(A, m+1, r; x)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F0804452-E2F8-F985-8182-EE3DCD9E9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838547"/>
            <a:ext cx="3551072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main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100" dirty="0" err="1">
                <a:solidFill>
                  <a:srgbClr val="FF330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100" dirty="0">
                <a:solidFill>
                  <a:srgbClr val="FF3300"/>
                </a:solidFill>
                <a:ea typeface="宋体" panose="02010600030101010101" pitchFamily="2" charset="-122"/>
              </a:rPr>
              <a:t>(A, x)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\\ search x in the sorted array A[0..n-1]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1. Return B-Search(A, 0, n-1; x)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972EB4E-41C7-1281-CD0A-6CA3416AD36B}"/>
              </a:ext>
            </a:extLst>
          </p:cNvPr>
          <p:cNvSpPr/>
          <p:nvPr/>
        </p:nvSpPr>
        <p:spPr>
          <a:xfrm>
            <a:off x="5069150" y="5302058"/>
            <a:ext cx="967666" cy="1645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5112FB-F4DC-E583-8E07-FB249571286B}"/>
              </a:ext>
            </a:extLst>
          </p:cNvPr>
          <p:cNvSpPr/>
          <p:nvPr/>
        </p:nvSpPr>
        <p:spPr>
          <a:xfrm>
            <a:off x="5069149" y="5486683"/>
            <a:ext cx="1154097" cy="1645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FF86FEE7-6082-6004-4BAC-FEECB0D4D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2" y="5247894"/>
            <a:ext cx="3831314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is a comparison-based search algorithm;</a:t>
            </a:r>
          </a:p>
          <a:p>
            <a:pPr marL="342900" indent="-342900" eaLnBrk="1" hangingPunct="1">
              <a:spcBef>
                <a:spcPct val="0"/>
              </a:spcBef>
              <a:buAutoNum type="arabicPeriod"/>
            </a:pPr>
            <a:r>
              <a:rPr lang="en-US" altLang="zh-CN" sz="1600" dirty="0" err="1">
                <a:solidFill>
                  <a:srgbClr val="00B05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takes time O(log n).</a:t>
            </a:r>
          </a:p>
        </p:txBody>
      </p:sp>
    </p:spTree>
    <p:extLst>
      <p:ext uri="{BB962C8B-B14F-4D97-AF65-F5344CB8AC3E}">
        <p14:creationId xmlns:p14="http://schemas.microsoft.com/office/powerpoint/2010/main" val="3944234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6E99BB5-FCA5-42E2-96FA-C60975D35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339772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F4B87-43F8-1E8D-9F7B-44BC10EC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97B5EDD7-1B99-483D-BCF4-01AC6672F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4878AEB-0823-EB44-57C1-0898F3B20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99B9C41-8B47-84B9-8C82-0563E6210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253218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7A006-E90E-5EB8-23A1-06B3EA00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35A29824-B913-FA2B-8C0E-97CAAC869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A5B25508-9CB9-C09E-AC4B-039CC8667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19420C2-C31E-DF9D-B83D-A53D55A29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8469526-7B1F-4919-9107-286A60188CD9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6EBE0D-FF2D-FF17-5484-137E64C5D04C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61D21A0-E668-B49D-903C-E62578915D66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A65B8AC-9881-24DA-E001-2A6AA57E51CB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5587472-CDDD-8512-9186-0F41B2DC31C2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C8D3A8-249F-66F2-E5E4-350EA229B62B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8A9356-1C11-B335-CF72-85FFA70C795A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611529D-432B-5B58-ED44-628FCE3AC9EE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ECE567-EED2-2F49-AC1B-B2F6E4EEE180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D1A2C0-830D-BFAA-CFF2-83F25AB970D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497A35-9547-48DD-B7F1-BDFE9D438CCB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66FC1C-2F29-7FFD-3270-D705F5E5A060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2F1269-F148-BA14-0617-B7276A50D25F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E08E77F-AE3B-7E81-9F40-BD2E19031590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5ADEB6-A7B2-A946-3656-AF09D1CD2133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AA2DC5-A34A-BB28-0ADE-44A08ACD7C80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367E14-E1C2-7C2E-8D98-40107A9F49CD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3E812B-F4D5-DC12-0AD1-B62B43C0B2C7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441D3B-9472-C5A8-6B82-33DC154E79C4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6634CA-D821-E2C4-A5B4-DD527D871B75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3F5B11E-DC31-F180-BFF8-45FD2BEE435B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734C36C-0D7B-442D-2A14-30A00B805568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BF69A06-A0C0-9EF2-141B-01AA350AAAF5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458C365-A052-331C-0B28-9FE84B7EFE17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9AE5D50-23A9-047E-D30B-FD7504C4FC96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D3B383F-0B3B-1CF7-A537-4651CC2F1A36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F31280-3238-0119-CC63-B22672A909C3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B64C21-B20C-69A3-D7DE-1E30321DD798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44DDFB3-A9BD-38FE-6C47-A1D85F6860E4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C1A3D0-A9E6-5385-2E96-038AAFEBC731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0938BA-2E95-B30E-7086-E3534B3CED85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9259EB-B4D6-78ED-189E-A5C6161B4B70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F00F33-E1C9-936C-E2E6-C9D79792F92D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F02402-41B8-F528-CD62-CC11464ABC75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1A1249-F1DE-BB93-710C-996FD979C341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BD29B3-0E5D-901A-8700-676597C33D15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2D787FF-273D-059B-BB24-D520F7CA1131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5EC6823-4FDB-FE0B-6136-A3E3CF3BB285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ABDABB2-32E3-ED50-B351-89BE80A9552B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9C58685-C1D4-BB42-F785-DE5AD0C2C586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44B29A4-0255-CC6C-EA28-D23CDD729A96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1EFC402-40D7-4487-7B79-7689E0DC2B5B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C2435D5-E518-62EB-2BAB-B43E6EA9A62A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2942DC0-434A-F776-529F-CCFD1E861F1A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7EAF05E-E0DB-E608-0FFE-B9B81818DBC0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41F5DF6-5CF5-8576-BDE8-71F3DE72CE73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3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12A30-31A7-C567-3A7B-70E8CCFB9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E097190-490C-D291-9C37-D282BC1F5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6A6FE269-1EB4-EB5A-6A91-E0D84688B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35D09A0-8CA4-A656-1165-00798CAB7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3340D9D-E7C4-30DC-C009-30651C83D999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9B39230-804F-F951-C000-FE3BC7424101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A928A5-48DB-6D22-5446-717590A4101B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79DBA3-ADD8-78C9-2A18-F1ECF653E587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5F66E3-B75E-4C94-5709-6032A9C8B3C2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E16F3D0-D00B-3868-6D97-730B66BABF42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96992D-812F-B692-3F22-0B77D761C51A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E39D351-0FCA-F0F9-5F0A-0C04D8DB76C6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ACDCD19-EEAA-BC22-0750-FA45D942335F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12A43C-99CE-1DB4-40C4-D3B25A53AC0F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211F4E-3C31-07CF-678C-A2344987C3EB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D63AAF-472A-A593-3AB8-BB0827587F4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4F96C4-E770-4C62-4E97-76806098DB3E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90AF67A-6AA0-C269-2BC4-5026747679AE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F0C16-C7CC-A722-F59B-250AE683765A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B28C0C-253F-9BBB-B314-5C955C32B0E7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A3F84-ADD4-1888-C164-EF988B70E503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B8FED6-1127-90AB-9E06-89395A03C2E3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E43EBC-10ED-FAFB-427E-94063A3760A1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2EC8B0B-3694-C1E3-5787-CFB41B7099C2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8DCF7D-8EE6-212E-D77F-A9153656FDB0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63F4A2-B233-9165-D7BF-C4EAB6B3C8D5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542AE1-DA78-EFB0-31AF-0821E04E8556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8E65125-9FE6-BB32-4286-FF4870701AFD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0AD1933-39A9-4DB4-917F-6C6FB80942BE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0F22EBA-DE61-4EE6-3FFB-FFA69D0866B6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2289E4-8406-C80D-9DCD-67248E15696D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EA2C31-E79A-08B5-4E87-38918C4939D6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9CFC3B-F930-DAC7-8170-30DC3FD57D42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F2E7F5-059D-D7CC-8BC4-ADD2347A3942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816554-2317-48CF-4829-47FA2606E227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6E1B56-1917-5BB2-23DC-F076ADB28145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A08E4B-09E2-AC6D-1564-DB1EF96318CC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7ECB8F-AFBB-861D-1BF1-EE31094CDD28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280EC3-B0C7-8634-B8F6-F71CB2792121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FAC7A57-9ECB-3575-EF28-CC0FE6142054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BA28C8-C0E5-00FF-AD0E-09AAAD90DFD1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E05067E-E2BD-7788-FC10-85711523E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E39A12D-E9FD-897E-D3C3-56B61D605CEC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3F01CF3-4DD0-D795-41C0-F6CE561A6A25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DA7D3A6-3CBD-857D-DBE1-F7C8D2244EEE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D946812-AC45-1F6B-4AF3-E03A929203F1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AE3DCB1-FCEC-2133-3123-BE61A82CFAA7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B270613-1489-8077-ADB2-B8FB06780E9D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44FC40A-131D-FF4D-D706-B879667B8B19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2324825-1837-F39E-EA81-116B504741E6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C3591BA-7DA4-D8F5-9D87-4760BC627017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6174B09-37DF-09B0-01DA-DA62FC1BCE91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804645A-42C3-DCCB-5A61-ED8ED5629545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9CC8FB1-E73F-80AC-0E89-18258C400EE0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44F0EAC-51BD-910A-D29E-C526B7CFA461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8945172-C406-A827-B780-DDD499F23FD8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2BB1E3E-84C9-D3B1-4D98-37E7E935686C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8DCD8F1-1E27-7BCA-1D5C-91D0A4BD4F75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CBD13BA-B0F5-1BFD-6349-DBF13CCE9191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BAB5DAF-662A-1AAB-F988-914B12762F4C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15B1CF6-E0CB-C342-B62B-0B4B854A979B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D8CE302-D665-F323-1560-056463BB1B01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986AC68-17E1-464E-AB58-39AC67901859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7D05A36-83DD-006E-1640-D5733EDF27E1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16E39A8-89F8-1F4B-B51B-24DDEFCFD628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C37B255-AE9C-AA45-81F7-BAA92D8729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00B2EA9-142B-DC20-68FC-9B5DAEF8BB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81CC930-A5EC-8C71-8585-B01D0E611962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1D2CE83-86E9-AD12-FF39-688FD8B221B3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0ED9EF8-ED57-FD40-6888-1F01B9B0DDFD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DD62084-B946-7B04-6E59-9468AE8C76C4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C1CD718-873B-54D1-7811-A09A932B539B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F5FB0EF-51FA-95D4-C682-9919D43B0105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2E37D3F9-E66F-11A6-9B44-177D9FC72423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E5E7CBF-F386-054A-827C-BC013AC0C7F1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E34E251-FD74-69FB-9B91-D880CF016742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501642B-FB5A-1923-1831-F028090C0938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AAFD861-71A3-F5F9-144C-2F8A1535CBAA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F7A5CBFD-FBF5-EA78-8B46-B0343E7C1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9D8EB139-ACEC-6663-5537-8D12175B8A04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C4324FD-4FF8-17C5-F4B2-F2F7272F9DD0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EE55333-9F27-10FF-77E7-AB7D9D4896FE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BB2780-62BD-0355-6093-4EB44505874F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C8212FE-C0C8-14CE-8067-79F2AA7C4029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9087494-EF87-EC7B-03F4-5CFA0224199B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97AB4C9-0BA3-7DAD-9024-1B9E3E037A41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C4C850A-04B9-5C37-9B14-5E139639D4E3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8C72301-AEA4-6291-A997-EF35281183BD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9E010F1-8212-695B-83E2-F45FBFE43828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64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AC11C-6835-46A9-3FB2-002D7647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1AE8DEB7-CC05-F3BD-BF7C-839D0C78A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0E04F055-87ED-3555-963E-ABBC48119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D2FD30F-00CE-DFA6-8063-B473F7E33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5B75B5-02F4-6A53-C600-6F09F0939E52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F9BF4A-C849-C4FA-706E-AEBC3973AFF6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A52D3BF-086A-44F9-D9C2-E4D228263354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F05808A-4938-7559-E483-3181D676E842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116FDD-0976-9E1F-B0CA-5FE04DC18FF9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65E6760-A2F1-9B42-8286-7C021B84DD54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2413BE6-04F2-7A57-8D0A-CC6881B4036E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1C0B08-B00A-D84A-98AC-FF8CFB3B0C0A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7288D51-453F-ABCE-8D37-3B617AFF30CA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BE7156E-31BB-2AF6-205C-7BFFD5C54324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034860-72DD-3B54-9695-43C7F8CD2A64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04B5DB-A0B2-6373-EE9C-6E02BD124E52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EF87C5-08E2-04A4-81D0-5CC3ACC42687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F3F84D8-6EDD-EBFF-5FE2-33A3A366FBF0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A74BC8-8A42-93F1-5D86-4FDF7045CF0B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A3E48C-5DC4-DAE8-7396-A0B75AF7B02B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0CF037-3269-CECC-CD86-7AD3B18120E0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0F4AC3-85A3-9908-5BFD-5428674A8438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002BEB-4D05-39DF-E7E0-1195BDD860F4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151594-D580-33BF-0A41-DCB37C7B053E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C2CDA2-C11F-000C-523B-888A7A9D71F7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3A67EE-69BF-9DC8-D0E7-3B8C0DCEEFB8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B3F194-755E-F6E1-8442-A8A253D24BD2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E97725B-9AF8-DDB1-8977-FA671F620B8A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8FC7696-05D2-6DB1-640B-6ACB52EBA225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0D99329-7630-F331-8325-1388DF160EFA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1B7FB9-9BE2-1898-103A-3845B93C5D4A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538420-4402-8D83-D98D-C19C207DA3B5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32B8C0-5C89-3AC2-CD21-8C5777E4A2CC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43CB3D-D331-D3DC-F4BE-D2537D5AB99A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41362F-E782-7975-FB12-329A83A64655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BD7A90-86B4-DF45-3780-8690F9A8804E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CB099B-FAA7-9E78-BD6D-239B577A7F63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756DF7-95B7-7520-45C8-B2B2DCB2DB31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80EC9D-8A0C-7B0D-E072-52F317E4693F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E3542A-F2E6-AC8D-77B7-34D1E151505B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1CFB0C-15D0-4CD1-F4A6-E70B42DFF423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832B291-6E9D-AEBC-A2E1-2BFD8547DE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26E6745-DDFB-5E13-DF8E-F2D41013843E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A8E2236-F785-9DCC-52D7-26DFDE97E089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D7AE0CE-AF4C-BA51-301E-0CA21519844F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7CCDF35-3505-BED1-371C-C2CAE423C2A3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7D79708-CAAA-0533-B2DB-550B8D642226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0ACC49A-DA85-2AB2-1E35-E1D9C5B48B37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076DFE1-2336-A7B4-C6CF-BFCF8A5E5884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7DA8AE5-9065-D1BB-8D11-0F70AFC65C89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7F19220-47DF-49F6-049E-59C79B6862C9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B757774-621D-B54F-1910-3EC38FBA6624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A464ED8-FFA8-4C97-7B55-78B61594C019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73735EE-07EA-6182-BB32-0EC26B265FA7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198A4DE-585C-1838-B343-186CA8D3C8CE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3A4E8D0-8608-22E2-CAA3-9590E073DD6D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D4661CD-323C-633B-5C6A-4C589C102C44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A94B3C5-0B68-4447-80A0-AB8C23253C93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8A8634F-BFC5-E529-FEEA-945D9EABDCE8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355079D-DC52-83E1-3835-B53AD448FED7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8C0551-CCC9-9D60-D6B7-702ED3A9B5A6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8145CD4-B455-C881-BE07-309AEE420BD3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72FD5FF-3311-4227-9A12-5A377C4B2192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80E09A3-58F8-B7F1-717D-1337AE84F974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F12F0F1-9A86-0BF3-1F63-732683C9FA72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11C242D-1D46-B8DB-AF0A-F8A5F482F3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78F30AD-C93C-D13D-CB2E-2748B2AB05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C3BF891-49E3-4C5A-3104-185179A022B5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EAC0A19-5828-9E44-7539-FC7368B33C45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095434B-DCF5-A079-F9E7-488B401E888B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66828D0-4638-8983-A3BC-19CEEBF185B9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F70C7E8-A69D-384D-3D0C-BD97E2109FD0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E301CD6-14D2-8145-C0BC-6567CB429F4E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096933F-895A-6866-EE60-CC80EEB9440D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3DE472D-4CCB-0A14-624F-5B3A05B5C7C0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9FEEF92-27AE-6176-557A-CBEE113B68BF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A8A7CD6-7589-37D7-FE2D-4E4FA30C2931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6B05BF3-726D-017A-C66B-9D23DF545898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D9100654-751C-8B82-0968-F5ACCAF1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634F6C6-035F-5BFB-585F-6A065B931EA0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FF54BD4-95EE-CE11-48DB-6CDF4796B43E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7865B16-F78A-8182-6B20-4ABAB5E6E76C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CDC4737-A6D2-8318-E8AB-E7CD176E424F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11DC54-D771-0D3E-4485-CFDC770D18ED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ACA4AB2-A5CA-945A-E304-8490858205A0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A5C45FD-E49C-4C23-7F6C-4A0BAF96AAD0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1FACA03-EC39-95D0-8AEA-411A7F032A0C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113545D-615F-F70C-FA08-642019752AE8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0263F4B-5E53-F1D9-18E3-4C3A209D2B7F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00AB78CC-FA16-5C66-2F37-73990B9BF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072575"/>
            <a:ext cx="4744175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Consider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 in which all elements are distinct.</a:t>
            </a:r>
          </a:p>
        </p:txBody>
      </p:sp>
    </p:spTree>
    <p:extLst>
      <p:ext uri="{BB962C8B-B14F-4D97-AF65-F5344CB8AC3E}">
        <p14:creationId xmlns:p14="http://schemas.microsoft.com/office/powerpoint/2010/main" val="3987854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B6047-7ECE-0110-63A3-C2D99C521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472023A6-5173-67DB-6E89-E1C01FD45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B728E75D-850D-ADB4-070E-8C281F48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0FA65A5F-90A9-BFBF-D703-3C4BA03A3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E20C290-D4BD-2E59-6B79-41A045C6B255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8C980B-4CA6-3652-E916-9E347E2BFD3D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5B5A975-BA11-9AAC-49CE-63AEEB8CDB5E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5F0B74-CE23-3F22-D68B-61039B442E10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56104A-5CDC-4BFB-B708-9D14351C2D89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4C7819C-6012-9633-7161-89222B21AD2F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A27EBD-DAE8-98CD-DCA9-6041DF528C66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974587F-37D9-5E57-4AAA-D0F8400C2F45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575E428-EE7B-AC21-C87B-5C60CD357B1A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923AAF-8118-6DC3-0A61-B30E887A37A4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763CC0-069E-5578-92C5-39716BA068A9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3C69055-5C69-8497-9A6C-B12DC02F8CB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68BCF-D00F-93EB-EBB8-4C45002F8946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8688A7A-3C67-10B0-EC81-D1BF42E7CDDA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F6F726-E2B4-0326-31EF-FE1D52CBFEFC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161541-FB1A-2AB8-0278-D36DFC648CCD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409F8D-CDF3-E306-BF56-A778CE272FA4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A6692A-70B5-BB27-CE4C-8AC4907FDEA8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8CCE5E-8CBC-E2E4-B871-FFE28F0EC36B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041439-560E-551D-BCDE-828C2FF31C25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BBE1AB-B7C7-1E2D-72CB-AF0FC58AD087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6A93D2-AB61-8A0F-2F71-66EC08FD02A3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733539B-90C7-44F8-C24E-310F9114CB1D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D98DB-192D-EE63-233F-C459CA9821E2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329EBEC-1801-3D5D-FDFF-5E9E5633D64A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1C502FC-3267-8424-F5A4-C25D8DD9720D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CC5100-26D4-4D2A-631E-D8B416FA18CA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57FE6A-F7B5-EF07-5FD4-514F5D93AA46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414E92-D78A-5B97-2D69-AF3AB7849615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738AC3-78F2-2C51-C2B3-8AF63A4E9560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6BA204-4C82-E6BF-6F4C-3229564C6A87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44B164-C3CA-E126-464B-C06DBD78A248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A04AD3-1654-3705-9E8F-A5A4E5F11A90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4A2551-E966-6696-8074-1B75C63CF787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41E7665-6B58-CC2D-B101-5B4DC747C408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F6E433-A7DC-2FC3-62CA-5E6ADD53F2D8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BB4BF1-DE00-1DC2-F12C-23EB5E02F8D0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10032B1-2673-EBB2-76D5-E43791B401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58EE82-CD1C-E673-723F-E47B0032DD4E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7BA1855-99E7-DB0D-C78C-84FB9D0A57AC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0339FA5-2DE9-AA1B-ABE1-79E3FDA61037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C0B4708-3E02-7764-2088-3075D53F3F40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9125C05-9D74-0E0B-AB19-3975CEEC9C12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3486B48-136A-94A6-B5C2-A067033B318A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35F12C5-C913-1DBD-A917-7AAF0C0DF89A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C36C5F6-4329-6035-CA48-76DDE248C584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3BE85BE-28E1-3783-1B37-9843DF65CFB0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72A6045-43C8-062D-F65E-403954665223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670D2E6-C299-3F1E-4D3D-C036CB33ADBD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B1ECA82-B7B2-6E56-E4FF-D28AD212226B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DEA45FD-1196-A941-7CC0-E6A3C4BCC7CE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6061CB4-15A9-0BF5-6FF9-D068E1A16631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C72FEF1-A578-CB05-2FF5-A59926CFD90E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D83080E-CFAE-4C0E-0EEE-FA58A3D5FEDE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7459165-0200-B9E4-B40A-15765091F91D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02E7BE7-9184-78DD-2322-CFDDBBE4343B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21EAB45-9735-057B-FBB4-6217098611BD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508CA68-3749-9EAD-DBD1-DA027581E4C3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671A9F0-87BB-B884-758B-8B0505FEFB41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B83DEA8-32E3-DFA6-479A-A3A108FDBF53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2C28405-5C2F-EC36-214A-478A9D006A31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78D1B72-0290-B91E-DA84-9A8A22563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737402D-5E60-2779-D215-DC60E2CAD7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2443612-15BE-4C9A-ABD1-A99818290363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7CCF69F-221C-647F-5D28-1B06E475B787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4D15E08-E41E-42F5-8BEE-AF406F3B2717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843A034-305D-3312-28C8-0277DBE9CA1C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B91CAE1-779D-69A5-2CF4-98E7CCBD69C0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38217E-04A9-212E-2E63-CE8AB69BC35D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E7204E0-4B26-BAEA-9F8C-3773A0691ADF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6ADB783-8209-6974-0FFB-63AAB8C1DD16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A991C5B-EC04-1887-4CEE-27309316625A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1F38165-0CF7-59CD-E59F-A5ED950BD7C7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0D50592-1161-D9D5-666C-779B21BCC827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98B148C2-DA08-65BA-A8C2-315D7793F3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A36E1D6-E062-671A-E0C5-D910D395969C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DB0D184-11ED-45E0-BD46-BB4A945DF87C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1AF5B3F-82E7-0DE4-F890-36382AF3750C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A68A1E6-149A-3CFA-7E1F-BE0E477F5E47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79053E-2982-862D-9412-D468D01F5EEF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6826BA0-B9EC-ED42-63FA-81D6F7DC5D82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1BF8D2D-7B6D-FEDB-ACE6-82F519A59F90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2ACB7E-9474-FDD9-4BC8-567E44A9E087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DD8681E-A7CE-CF04-2394-80B2550B8ED1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3B6FA4-7255-C1AE-3237-3A89E3C19932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E2808BCD-522E-867A-1BFC-1B41DA0F9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072575"/>
            <a:ext cx="4744175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Consider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 in which all elements are distinct.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9BE80BEC-9BA0-4C2E-B32A-294347DE7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411204"/>
            <a:ext cx="456177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Then for any two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and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the two inputs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 and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) must lead the algorithm M to two different (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) leaves. </a:t>
            </a:r>
          </a:p>
        </p:txBody>
      </p:sp>
    </p:spTree>
    <p:extLst>
      <p:ext uri="{BB962C8B-B14F-4D97-AF65-F5344CB8AC3E}">
        <p14:creationId xmlns:p14="http://schemas.microsoft.com/office/powerpoint/2010/main" val="2724017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796A9-2F4E-EDA2-B9E2-117EF7506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C859D584-860F-04C1-F565-713621A12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FD2B0D1-82C5-4346-A7CA-0658DE6DB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C81015D-6FE1-2E1E-10AB-C5213283F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F3C4C7-2622-7E57-0624-5F47BFC8A622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7E30EF-3645-8C70-D650-0B2E75F4886C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9083463-71E7-38CE-494F-30DE2DBF7ABA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0199237-DF17-66ED-05B2-D424A8E39A81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00DF4C-9E23-5F47-08D9-EDCA80025FB4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40400-DF17-8BE1-022F-373EF4B76177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BEB6641-2726-74FC-5E42-E1E6D131872F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D5E9525-3DC1-6DFE-E102-04E4D5DE5AEF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4863872-7976-A7CA-772F-4B43B2C76E47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FE681D-B28F-BE00-F5E6-FB11A4F0C5D9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A953BD-649D-D6A7-F47D-305D2457FE97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3EEFD4-6D38-5DCD-7DCC-B74D400ACC85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0D0D607-32F6-4176-B61B-23603BCB781F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C47EB19-ADD8-89B9-BCF2-A7919D697806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9DAC77-AA94-6ECF-A2C1-CA9D95C81D50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8C568D-8BC7-AA25-8B5B-0FDE63907AB9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0939B6-0973-2B85-AB31-569546AB0FDA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B68E4E-8C25-1BC7-95E1-7EDBB61A5747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5F7F42-F2D3-742F-3BDF-D09FBA8F3C9E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4FA3368-ED39-218C-7087-A86777F2C7B1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7B21C67-00CB-28FE-6748-3796F86884AB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CB769B-82EB-526A-3BA2-62EB93D9AAB7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BB5BF0-F281-DE1A-7FF8-8B111C5C4C48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D6CB9D5-AF85-3754-7DD3-B4E890D6BE53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6416FF-2F3E-3A95-56D5-3C5CEFBBF599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9CD1ED3-BF9A-31FE-1AE5-E2066A067801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411512-2790-F7F7-28A4-15D50DA9434F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CBC577-0B20-1244-E46E-9967007451C1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E4D720-6A11-F867-1257-E2FE33B16B1F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2781B7-1ED6-35FD-84AA-FD49E9CED2E7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0680C29-23A4-F68B-4A0D-E16BF203DE78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6C118A-B0A1-C3C8-0EF7-171B25B668CF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9AB5EF-E55A-8618-DD87-72B7DBE008F1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E109BC-6BA8-C705-5C7D-14BDF14AE588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FA576B-32E8-7207-B420-8ED02DE8E24D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8C05A9-C834-6666-681D-700A726E2E4F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3870F2-4B26-E2B7-727D-6C748F3FA185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0FD829A-EBB7-D0D4-3F51-E9613882DB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4AC81B-6AFC-F8D3-884D-CDA794311074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D84E360-9F65-6134-99F5-C97500E62E49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FDA1D2A-3469-D4BB-59F7-5EC4BDC2C683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F7B5A41-0F2A-5864-9A40-C3BEF12656F1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8BD8AB7-AEFF-3BAE-ED60-BE735C6868FE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D71B83A-5CCA-61AD-D215-CEB8D2142E30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BB247BF-8D40-67D4-4CFA-0D1D7E22E58C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EF79A28-34B0-BC7B-668F-44F02C5AD26F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692160-719A-72A2-624B-2724FDBB5C1C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E74BED8-52A8-3DE5-D1CD-4F4929222D8A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47C53B4-DDD9-3288-1A69-D9EB2FF1015C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2815470-3B25-1F7D-C1A1-A8870D19E0F5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0EC9FA1-6FF2-54F3-5273-265C73F922DA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BE3846-EA5A-B808-9387-FF566683A20C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AC1EE95-1356-1DC2-2E5F-F9E85F8D9E2B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41F0814-1AFE-5434-AC69-5846BABFB1C5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845EADF-8BDF-269C-3FA4-8322F111BF1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EE80E97-1BC1-6224-EDD6-3DD552C73686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A0BC665-0FA1-14BB-6D28-35D365773E4D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79C01DF-7BC9-2E42-B5C4-9B1EE3D8D9DD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9CF7B2F-BC3F-B946-AAB6-76C426C49443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AF7ABEC-6BD2-5B18-020D-001C17970D29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A361FC3-AE57-023C-832A-F37EB8D9BD16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DA2CD6-2EA4-D03A-EF06-9EB56F2D44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9E24202-289F-2F51-EBA4-A0C603AA1E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A0615A9-E498-D30C-38CC-4B5FA4EE17EF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98F47CA-8727-A7B0-6880-A3EBFFAF314B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C67CCED-D006-CE98-2952-894593C9A01D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4C76C72-AE9F-301D-7212-50F918E1FA9F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BC79F7-CA11-555C-6D9A-8EAFDA41C66B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8375F06-96DE-EE09-5D64-E0C30C299069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AD43AE4-94A6-B29B-A88E-EF04CA26E437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B50D6B0-43D4-B94D-9BC3-3EBF55C43E7C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B21254F-0B21-0AE1-A61A-4216C4BBD9B2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63FF9F9-EBF6-22B6-7BCD-FEA6F4A7A38D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D539BC0-EB4B-AB90-E6D5-9830C55EA1B8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1DED045F-46A3-7363-EA2F-DC6B1597A3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6746F37B-108E-8FE9-07E3-88F41931EFFD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3850396-8FAE-B515-0FDB-0ADFF47FE500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EBA5FB3-AFE3-8C7E-39D6-9A754143B9E4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13C715-0F20-CDEF-785C-56E8852DC4C3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0519E55-D2D8-EFA0-06AD-9561F7A6A1ED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8F6BF62-C501-B4DB-A926-39CBB91BFA71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D45D8A0-6A9D-F47F-BEBF-08AC8003CFC1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7DEBB89-5E9C-E8E2-8418-CCDFA63D700A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10EC1F1-62B3-A19F-26DC-F152EF67E7AA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F342FF5-FF84-CA2F-45A8-ED170A246B76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9F163E30-C19D-D37D-ACA3-EDD48FA1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072575"/>
            <a:ext cx="4744175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Consider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 in which all elements are distinct.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624B7BE8-2D1F-CA61-E8B7-D50E31183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411204"/>
            <a:ext cx="456177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Then for any two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and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the two inputs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 and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) must lead the algorithm M to two different (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) leaves. 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229ED9BC-3DFD-D9FA-2998-6DAE0250F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558" y="3328301"/>
            <a:ext cx="3637636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Otherwise, the unique path in the decision 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from the root to that single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-leaf checks only conditions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both satisfy. Then, pick any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not in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 such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(assume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 </a:t>
            </a:r>
            <a:r>
              <a:rPr lang="en-US" altLang="zh-CN" sz="1400" dirty="0">
                <a:ea typeface="宋体" panose="02010600030101010101" pitchFamily="2" charset="-122"/>
              </a:rPr>
              <a:t>should also satisfy all these conditions, i.e., on input (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), the algorithm M would also end up at an (incorrect) Yes conclusion.</a:t>
            </a:r>
          </a:p>
        </p:txBody>
      </p:sp>
    </p:spTree>
    <p:extLst>
      <p:ext uri="{BB962C8B-B14F-4D97-AF65-F5344CB8AC3E}">
        <p14:creationId xmlns:p14="http://schemas.microsoft.com/office/powerpoint/2010/main" val="3586032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B525-C7CB-66A2-D409-57EB146A9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113534F7-FC4C-97E1-82A4-015CDBB30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C854AC0-D9D2-FF4F-E2D9-211463417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1D3E25E8-2DCB-C3D6-7342-864159D8B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EE2E1DB-3CBE-2A07-6C3F-4C1F43C18C81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0D31F96-0850-B05A-4A3D-579D22572E8D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46DD51C-64C3-C8B7-715B-14B38B0AE0A2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C679A5F-D256-78F1-0D22-529438CC484E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9C7A0A-5666-81E0-E204-5DD13E4B5237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07E521-ECF0-7FD2-2B48-B79F8B4B9284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9C382B-2921-2DAD-EFBE-02148E96E375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3BCD98C-2AA7-CD5B-446B-54F7A38F3DB9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6E02F3-A468-5211-58BD-90DDCC39184B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286B7A-5F4E-3BB4-725A-22F15596352B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09B4DC-910D-0961-711A-EE76DCC02BB0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B708DC-3E87-2FCB-1908-7810C5D03EF8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6FBCBC-7D27-95FB-3731-AC8793B2BC64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1AE6793-F515-7C0A-7149-5ABB355BC126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89D7A1-E248-5B1B-D1D6-B238136C1465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16BDCF-788C-4F1B-A0D1-9066BDB68920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6D8396-6C6D-3FF7-2448-E6648CA9598C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E4DD0A-12A3-3A08-79DB-C37CE39F9751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118F3F-E956-C68C-9F1E-7FC89DF66340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0EA6B6-A952-6C1E-5C61-57BADDCD5128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3AFBA8C-A0DE-C337-F171-93735001DC48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1034D07-149E-C07C-D984-E9EA05180CF3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95326B-8F68-881F-A3A4-B836ABF39DCE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2790FC-C74D-EFAB-73AC-9AE7F9744BEA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81BC3A-DEB7-3ED2-C077-548D29592205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18C3D43-F060-7C23-2218-2570D41D9F4A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A65739-C797-B039-54E2-EEBFEC493A7E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AA62D9-55C7-A53C-C870-B608714F4AD0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6421D8-3B0C-60AD-1C21-272602B6990B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B045E-FC5F-E757-705A-944A922DB452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71CB7C-9621-2F75-DC01-F2AF256AD9DE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3AC7E8-8CE5-58CF-75B1-880B03B287C2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06AD84-722B-9653-426C-4CF26231B3F6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DC6FFD-43EC-9D08-8441-45391751D63A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06D692-8930-402E-2483-B8FF3F1108A6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12B22E-DD58-0398-B52A-12996CD80BD0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05B170-733F-9B32-FF24-AF2FE1EA4C86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F6F34E8-CBD4-734E-AB38-D9A6EDC247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9CDD90F-97F9-AFC9-126C-D624F2F6FD4D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705BD3D-331D-00F1-B646-91965DD7C630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D65501C-E589-5D4A-4988-156F57BCEB76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77AB00B-1235-391B-9408-ED6E122AE61C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5116BD2-0E41-B8F4-712F-ADB83714E2B4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BFFBEE1-03BB-8082-9274-E0318E51776E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8B22551-7F65-325A-1774-0E48E45912E8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4B771B4-69FE-4DF3-5EA6-573F59AFDA84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241E6D5-EB4C-1A7A-E62C-6910F91A803B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00ECC61-693F-63E0-3BF4-2D425C623F04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2A6932D-9877-E912-3D13-B222AF299C8E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E20021D-7076-62E0-8055-316DC1112A9F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AD9D48F-DEF2-135E-B502-61400DA33699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AD80312-F2A7-29B6-CCD6-A222A7594CA8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44F4D2D-B4A1-2DFF-D420-78A205180932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9163D0F-2886-AC51-0A10-46A29137E999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DC6F2A1-B0C0-ACE4-8261-7EC2A33BD226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241FB5E-6371-293C-19AC-FEDA4BB70FE7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BAB8B4B-12D8-BD5B-B849-1542B5E0B15B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F3C242-BD47-9033-63E9-E02F8782A8B9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B37289C-E5C6-F843-EA2F-D15A44A9F5C4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CE7FCC2-FF10-F358-311A-3C5AA3C2EE38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76716E8-1FC3-63E6-FAC0-57B06B608990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EDC3C90-42F1-E67B-75C9-8E321452F1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084052F-876E-A1A6-2854-83CDD5E259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33F9F8D-FC37-9B55-252E-0291BC7CF76D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F109634-404C-A19B-AB68-15250CF21B1F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69B89E6-523C-4A15-8303-4D3F6D75F6D5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C140118-9405-5133-A974-B1C7EDFAA699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D74A937-FFC5-7D2C-B668-090768E659DA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063CAC6-CF98-D859-E32A-CBBFF87E9A8D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5A31E8A-CE63-A4B9-C527-8319466ED8BA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3A58891-92AC-490B-DCED-E2E9F077B051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103C63C-227D-C00A-C8B3-D9FE6ED83C48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F44805C-1175-BFBF-6567-176F4DB7EB8E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867D517-F11C-D237-1E2A-CB34D5130BEF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8464F91B-70F9-DAF7-72FB-1FD8FEE58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D84B05C9-D058-F1CF-1E33-81DF19A37294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7426AF6-A7D8-27EA-2CCA-AF5E19A59F55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659820C-0F60-6464-9D77-2515071F4316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75B9312-CE10-CDB1-7152-6C39F9115A1E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8718B3-574C-D418-9F8E-6DC84174A4F0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BB8D582-EE52-9A54-8946-DFE1A6A9197F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19FC43-9643-428E-2E1B-1D1069EED637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C70040F-E422-BFAA-319D-B08EC9C927A3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C7190D0-1058-541E-EBB0-13A00BC46598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9B251DF-ADED-9194-9F73-86D4D6140F40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98CA2538-63A4-7242-FFB2-77D12146F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072575"/>
            <a:ext cx="4744175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Consider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 in which all elements are distinct.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323D463B-F8E5-F3BD-23EE-E3CD389CD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411204"/>
            <a:ext cx="456177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Then for any two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and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the two inputs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 and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) must lead the algorithm M to two different (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) leaves. 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6403070E-753C-A705-C39C-B6AB0522F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558" y="3328301"/>
            <a:ext cx="3637636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Otherwise, the unique path in the decision 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from the root to that single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-leaf checks only conditions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both satisfy. Then, pick any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not in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 such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(assume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 </a:t>
            </a:r>
            <a:r>
              <a:rPr lang="en-US" altLang="zh-CN" sz="1400" dirty="0">
                <a:ea typeface="宋体" panose="02010600030101010101" pitchFamily="2" charset="-122"/>
              </a:rPr>
              <a:t>should also satisfy all these conditions, i.e., on input (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), the algorithm M would also end up at an (incorrect) Yes conclusion.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2C15EF72-D03E-DB69-FCE8-B37BC8CBE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00" y="5144183"/>
            <a:ext cx="415069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Thus, the decision tree T</a:t>
            </a:r>
            <a:r>
              <a:rPr lang="en-US" altLang="zh-CN" sz="1800" baseline="-25000" dirty="0">
                <a:ea typeface="宋体" panose="02010600030101010101" pitchFamily="2" charset="-122"/>
              </a:rPr>
              <a:t>M</a:t>
            </a:r>
            <a:r>
              <a:rPr lang="en-US" altLang="zh-CN" sz="1800" dirty="0">
                <a:ea typeface="宋体" panose="02010600030101010101" pitchFamily="2" charset="-122"/>
              </a:rPr>
              <a:t> has ≥ n+1 leaves (n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-leaves plus ≥ 1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800" dirty="0">
                <a:ea typeface="宋体" panose="02010600030101010101" pitchFamily="2" charset="-122"/>
              </a:rPr>
              <a:t>-leaf), so has height ≥ log (n+1).</a:t>
            </a:r>
          </a:p>
        </p:txBody>
      </p:sp>
    </p:spTree>
    <p:extLst>
      <p:ext uri="{BB962C8B-B14F-4D97-AF65-F5344CB8AC3E}">
        <p14:creationId xmlns:p14="http://schemas.microsoft.com/office/powerpoint/2010/main" val="503926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4" y="958403"/>
            <a:ext cx="7848231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4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400" dirty="0">
                <a:ea typeface="宋体" panose="02010600030101010101" pitchFamily="2" charset="-122"/>
              </a:rPr>
              <a:t>, no matter how S is organized.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E35EEBD-1E31-496C-AF48-37A5C906A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758833"/>
            <a:ext cx="4176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Proof. </a:t>
            </a:r>
            <a:r>
              <a:rPr lang="en-US" altLang="zh-CN" sz="1800" dirty="0">
                <a:ea typeface="宋体" panose="02010600030101010101" pitchFamily="2" charset="-122"/>
              </a:rPr>
              <a:t>Let M be such an algorithm.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B8E45D26-49A1-4DFE-AFC8-006A28DDB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8F9E9C5-5099-12F3-033C-D60518AA1081}"/>
              </a:ext>
            </a:extLst>
          </p:cNvPr>
          <p:cNvSpPr/>
          <p:nvPr/>
        </p:nvSpPr>
        <p:spPr>
          <a:xfrm>
            <a:off x="6289793" y="255345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6CF019-DA4A-0822-FE1D-86DA009B73E6}"/>
              </a:ext>
            </a:extLst>
          </p:cNvPr>
          <p:cNvCxnSpPr>
            <a:cxnSpLocks/>
          </p:cNvCxnSpPr>
          <p:nvPr/>
        </p:nvCxnSpPr>
        <p:spPr>
          <a:xfrm>
            <a:off x="6652990" y="2120430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49C6D29-FD09-C1EF-01DF-526BEBFFDE3B}"/>
              </a:ext>
            </a:extLst>
          </p:cNvPr>
          <p:cNvSpPr txBox="1"/>
          <p:nvPr/>
        </p:nvSpPr>
        <p:spPr>
          <a:xfrm>
            <a:off x="6361850" y="254489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4483F4-99C4-D547-595A-BB4B88F3534F}"/>
              </a:ext>
            </a:extLst>
          </p:cNvPr>
          <p:cNvSpPr/>
          <p:nvPr/>
        </p:nvSpPr>
        <p:spPr>
          <a:xfrm>
            <a:off x="5580491" y="3152033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318321-55EF-019D-AFF9-CBF04E4CE2D2}"/>
              </a:ext>
            </a:extLst>
          </p:cNvPr>
          <p:cNvSpPr/>
          <p:nvPr/>
        </p:nvSpPr>
        <p:spPr>
          <a:xfrm>
            <a:off x="7245496" y="328769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A4EF09-A474-DFE9-61EC-4150075A5840}"/>
              </a:ext>
            </a:extLst>
          </p:cNvPr>
          <p:cNvSpPr/>
          <p:nvPr/>
        </p:nvSpPr>
        <p:spPr>
          <a:xfrm>
            <a:off x="5943687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662905-7802-E92B-6F15-AE0B8F3314C2}"/>
              </a:ext>
            </a:extLst>
          </p:cNvPr>
          <p:cNvSpPr/>
          <p:nvPr/>
        </p:nvSpPr>
        <p:spPr>
          <a:xfrm>
            <a:off x="4854098" y="3634116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BA09D62-B1D8-C17D-F6B7-56945FFB9055}"/>
              </a:ext>
            </a:extLst>
          </p:cNvPr>
          <p:cNvSpPr/>
          <p:nvPr/>
        </p:nvSpPr>
        <p:spPr>
          <a:xfrm>
            <a:off x="6882299" y="385262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455D51E-F70B-992C-DF93-E1E64832A070}"/>
              </a:ext>
            </a:extLst>
          </p:cNvPr>
          <p:cNvSpPr/>
          <p:nvPr/>
        </p:nvSpPr>
        <p:spPr>
          <a:xfrm>
            <a:off x="7971889" y="3664390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A47EE4-84EF-E235-08FD-64DB8404C95A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128847" y="3384549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5CE0DD9-7AA8-318D-6FCE-D4BDFE07CB10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887997" y="2788172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F89583-9868-A56C-C46C-1F0939D44FDE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17295" y="3397012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7E9718-7D25-A002-31F7-9FC9AA7FB3C4}"/>
              </a:ext>
            </a:extLst>
          </p:cNvPr>
          <p:cNvCxnSpPr>
            <a:cxnSpLocks/>
          </p:cNvCxnSpPr>
          <p:nvPr/>
        </p:nvCxnSpPr>
        <p:spPr>
          <a:xfrm flipH="1">
            <a:off x="6109620" y="2799671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3C0C7E0-5B60-46CB-7E9E-3BA84C921EE7}"/>
              </a:ext>
            </a:extLst>
          </p:cNvPr>
          <p:cNvSpPr txBox="1"/>
          <p:nvPr/>
        </p:nvSpPr>
        <p:spPr>
          <a:xfrm>
            <a:off x="8069584" y="365921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≥ x</a:t>
            </a:r>
            <a:endParaRPr lang="en-US" sz="1000" baseline="-25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3C4A66-D4E1-8210-04C1-9B9512A33AEC}"/>
              </a:ext>
            </a:extLst>
          </p:cNvPr>
          <p:cNvSpPr txBox="1"/>
          <p:nvPr/>
        </p:nvSpPr>
        <p:spPr>
          <a:xfrm>
            <a:off x="6931146" y="3841121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x</a:t>
            </a:r>
            <a:endParaRPr lang="en-US" sz="1000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4708C-9A92-CF68-FA5F-C5EEA800720E}"/>
              </a:ext>
            </a:extLst>
          </p:cNvPr>
          <p:cNvSpPr txBox="1"/>
          <p:nvPr/>
        </p:nvSpPr>
        <p:spPr>
          <a:xfrm>
            <a:off x="6020019" y="3667602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8D0F56-0AE2-5F44-01AF-6E2E092AE320}"/>
              </a:ext>
            </a:extLst>
          </p:cNvPr>
          <p:cNvSpPr txBox="1"/>
          <p:nvPr/>
        </p:nvSpPr>
        <p:spPr>
          <a:xfrm>
            <a:off x="4940397" y="3627358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&lt; x</a:t>
            </a:r>
            <a:endParaRPr lang="en-US" sz="10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FF696A-BCBC-B796-60CE-4A5E65F0C03C}"/>
              </a:ext>
            </a:extLst>
          </p:cNvPr>
          <p:cNvSpPr txBox="1"/>
          <p:nvPr/>
        </p:nvSpPr>
        <p:spPr>
          <a:xfrm>
            <a:off x="7333220" y="3276192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&gt; x</a:t>
            </a:r>
            <a:endParaRPr lang="en-US" sz="10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62F925-8110-6572-DF3B-9C5AB2592F57}"/>
              </a:ext>
            </a:extLst>
          </p:cNvPr>
          <p:cNvSpPr txBox="1"/>
          <p:nvPr/>
        </p:nvSpPr>
        <p:spPr>
          <a:xfrm>
            <a:off x="5645848" y="315513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== x</a:t>
            </a:r>
            <a:endParaRPr lang="en-US" sz="1000" baseline="-25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E7FFE1-4D2C-C639-CEDA-EC1DE816FB45}"/>
              </a:ext>
            </a:extLst>
          </p:cNvPr>
          <p:cNvCxnSpPr>
            <a:cxnSpLocks/>
          </p:cNvCxnSpPr>
          <p:nvPr/>
        </p:nvCxnSpPr>
        <p:spPr>
          <a:xfrm>
            <a:off x="7869758" y="3515564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35B99D7-0F06-1CF8-A35A-5FEBCC1E69B6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7208626" y="3547065"/>
            <a:ext cx="231853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819978F-D908-A116-B3BB-50880FD2D0F0}"/>
              </a:ext>
            </a:extLst>
          </p:cNvPr>
          <p:cNvCxnSpPr>
            <a:cxnSpLocks/>
          </p:cNvCxnSpPr>
          <p:nvPr/>
        </p:nvCxnSpPr>
        <p:spPr>
          <a:xfrm flipH="1">
            <a:off x="4903878" y="3897948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EBE776-3A85-37A1-722F-153805804360}"/>
              </a:ext>
            </a:extLst>
          </p:cNvPr>
          <p:cNvCxnSpPr>
            <a:cxnSpLocks/>
          </p:cNvCxnSpPr>
          <p:nvPr/>
        </p:nvCxnSpPr>
        <p:spPr>
          <a:xfrm>
            <a:off x="5353884" y="3905432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9B8931B-E4F0-356F-8013-C8C5C1E99342}"/>
              </a:ext>
            </a:extLst>
          </p:cNvPr>
          <p:cNvCxnSpPr>
            <a:cxnSpLocks/>
          </p:cNvCxnSpPr>
          <p:nvPr/>
        </p:nvCxnSpPr>
        <p:spPr>
          <a:xfrm flipH="1">
            <a:off x="7980352" y="3927071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3F88E6-924D-AF41-B2DE-7D128A5C34E8}"/>
              </a:ext>
            </a:extLst>
          </p:cNvPr>
          <p:cNvCxnSpPr>
            <a:cxnSpLocks/>
          </p:cNvCxnSpPr>
          <p:nvPr/>
        </p:nvCxnSpPr>
        <p:spPr>
          <a:xfrm>
            <a:off x="8499435" y="3921413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07065A7-279D-EAF1-2F4A-EFE7FC52DC14}"/>
              </a:ext>
            </a:extLst>
          </p:cNvPr>
          <p:cNvSpPr txBox="1"/>
          <p:nvPr/>
        </p:nvSpPr>
        <p:spPr>
          <a:xfrm>
            <a:off x="7746472" y="3839669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3C9D86-269C-0A6A-94EC-2B630D144131}"/>
              </a:ext>
            </a:extLst>
          </p:cNvPr>
          <p:cNvSpPr txBox="1"/>
          <p:nvPr/>
        </p:nvSpPr>
        <p:spPr>
          <a:xfrm>
            <a:off x="6981432" y="351544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45BE2B-7D76-9475-347F-1CED0615BBB7}"/>
              </a:ext>
            </a:extLst>
          </p:cNvPr>
          <p:cNvSpPr txBox="1"/>
          <p:nvPr/>
        </p:nvSpPr>
        <p:spPr>
          <a:xfrm>
            <a:off x="4621970" y="38203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0EEF7D-1104-58F0-E80E-77E4805B4D02}"/>
              </a:ext>
            </a:extLst>
          </p:cNvPr>
          <p:cNvSpPr txBox="1"/>
          <p:nvPr/>
        </p:nvSpPr>
        <p:spPr>
          <a:xfrm>
            <a:off x="5245225" y="326140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503A07-0D5D-3864-F7C5-799529CD5E29}"/>
              </a:ext>
            </a:extLst>
          </p:cNvPr>
          <p:cNvSpPr txBox="1"/>
          <p:nvPr/>
        </p:nvSpPr>
        <p:spPr>
          <a:xfrm>
            <a:off x="5948459" y="2776891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22C5AD-9E93-069E-2529-708EE6873100}"/>
              </a:ext>
            </a:extLst>
          </p:cNvPr>
          <p:cNvSpPr txBox="1"/>
          <p:nvPr/>
        </p:nvSpPr>
        <p:spPr>
          <a:xfrm>
            <a:off x="8539129" y="386488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3D6542-D231-370E-CE87-66DF01CC6B8D}"/>
              </a:ext>
            </a:extLst>
          </p:cNvPr>
          <p:cNvSpPr txBox="1"/>
          <p:nvPr/>
        </p:nvSpPr>
        <p:spPr>
          <a:xfrm>
            <a:off x="7969278" y="341402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C5B49C-0A2E-2C59-8BD7-8202AEA9D865}"/>
              </a:ext>
            </a:extLst>
          </p:cNvPr>
          <p:cNvSpPr txBox="1"/>
          <p:nvPr/>
        </p:nvSpPr>
        <p:spPr>
          <a:xfrm>
            <a:off x="5376496" y="383730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D95B5E-A455-9ECB-0C98-65307BF4AE20}"/>
              </a:ext>
            </a:extLst>
          </p:cNvPr>
          <p:cNvSpPr txBox="1"/>
          <p:nvPr/>
        </p:nvSpPr>
        <p:spPr>
          <a:xfrm>
            <a:off x="6197571" y="33525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77FA01-3E4C-70D5-8DBF-79A7A536BA68}"/>
              </a:ext>
            </a:extLst>
          </p:cNvPr>
          <p:cNvSpPr txBox="1"/>
          <p:nvPr/>
        </p:nvSpPr>
        <p:spPr>
          <a:xfrm>
            <a:off x="7200926" y="2761125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6DECD5-0C77-D5F7-1365-57428582A14D}"/>
              </a:ext>
            </a:extLst>
          </p:cNvPr>
          <p:cNvSpPr txBox="1"/>
          <p:nvPr/>
        </p:nvSpPr>
        <p:spPr>
          <a:xfrm>
            <a:off x="5811301" y="1858270"/>
            <a:ext cx="1757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S = {a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}, x </a:t>
            </a:r>
            <a:endParaRPr lang="en-US" sz="1000" baseline="-250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E713FE-078A-79F0-3D85-2C35828F7648}"/>
              </a:ext>
            </a:extLst>
          </p:cNvPr>
          <p:cNvGrpSpPr/>
          <p:nvPr/>
        </p:nvGrpSpPr>
        <p:grpSpPr>
          <a:xfrm>
            <a:off x="4852954" y="4284416"/>
            <a:ext cx="3938359" cy="2213209"/>
            <a:chOff x="4852954" y="4284416"/>
            <a:chExt cx="3938359" cy="221320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6C0BE78-F6BB-F46D-B121-140C16C043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4611" y="6416921"/>
              <a:ext cx="3860561" cy="115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E133C35-BAD5-9219-0EFA-4C0E33D8D23B}"/>
                </a:ext>
              </a:extLst>
            </p:cNvPr>
            <p:cNvSpPr/>
            <p:nvPr/>
          </p:nvSpPr>
          <p:spPr>
            <a:xfrm>
              <a:off x="6405785" y="4447012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8F32181-B4D4-08FA-A49A-3C00DA30ECCE}"/>
                </a:ext>
              </a:extLst>
            </p:cNvPr>
            <p:cNvSpPr/>
            <p:nvPr/>
          </p:nvSpPr>
          <p:spPr>
            <a:xfrm>
              <a:off x="5697980" y="479508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F1DAFE6-CC13-2DA6-8C91-8A4396F6E9C7}"/>
                </a:ext>
              </a:extLst>
            </p:cNvPr>
            <p:cNvSpPr/>
            <p:nvPr/>
          </p:nvSpPr>
          <p:spPr>
            <a:xfrm>
              <a:off x="7119065" y="4787225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BCF0E5A-C71D-3381-3A7E-803C68F95FB2}"/>
                </a:ext>
              </a:extLst>
            </p:cNvPr>
            <p:cNvSpPr/>
            <p:nvPr/>
          </p:nvSpPr>
          <p:spPr>
            <a:xfrm>
              <a:off x="5369025" y="517103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9625D8F-0474-F893-6B63-7C5386818579}"/>
                </a:ext>
              </a:extLst>
            </p:cNvPr>
            <p:cNvSpPr/>
            <p:nvPr/>
          </p:nvSpPr>
          <p:spPr>
            <a:xfrm>
              <a:off x="5986102" y="5114661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B091773-6114-3DB9-28C1-0B3B5BB8C790}"/>
                </a:ext>
              </a:extLst>
            </p:cNvPr>
            <p:cNvSpPr/>
            <p:nvPr/>
          </p:nvSpPr>
          <p:spPr>
            <a:xfrm>
              <a:off x="6867257" y="5109850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6DD4417-0E7A-C43C-111C-B9FC0388F2CD}"/>
                </a:ext>
              </a:extLst>
            </p:cNvPr>
            <p:cNvSpPr/>
            <p:nvPr/>
          </p:nvSpPr>
          <p:spPr>
            <a:xfrm>
              <a:off x="7532336" y="5070228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099F440-0C8C-B427-9FA1-979234AF64D4}"/>
                </a:ext>
              </a:extLst>
            </p:cNvPr>
            <p:cNvSpPr/>
            <p:nvPr/>
          </p:nvSpPr>
          <p:spPr>
            <a:xfrm>
              <a:off x="576841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D727DC8-94B7-B547-E121-2F0AA1B88D9D}"/>
                </a:ext>
              </a:extLst>
            </p:cNvPr>
            <p:cNvSpPr/>
            <p:nvPr/>
          </p:nvSpPr>
          <p:spPr>
            <a:xfrm>
              <a:off x="6250180" y="5453806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38E7EB8-BCDE-EECC-1CF9-52117D8D3D6B}"/>
                </a:ext>
              </a:extLst>
            </p:cNvPr>
            <p:cNvSpPr/>
            <p:nvPr/>
          </p:nvSpPr>
          <p:spPr>
            <a:xfrm>
              <a:off x="7253092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0F678D4-3076-1FEA-A653-5F743D74BF39}"/>
                </a:ext>
              </a:extLst>
            </p:cNvPr>
            <p:cNvSpPr/>
            <p:nvPr/>
          </p:nvSpPr>
          <p:spPr>
            <a:xfrm>
              <a:off x="7842250" y="5452194"/>
              <a:ext cx="311210" cy="13565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3BE575D-5BB9-1354-5CC4-F9249421E317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7022862" y="4919214"/>
              <a:ext cx="187842" cy="190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F466166-FDDE-A379-8273-AA97AAA7D1FA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5924015" y="5242439"/>
              <a:ext cx="144108" cy="211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64FC65C-56B2-38F5-82E8-205B176437B1}"/>
                </a:ext>
              </a:extLst>
            </p:cNvPr>
            <p:cNvCxnSpPr>
              <a:cxnSpLocks/>
              <a:stCxn id="46" idx="3"/>
              <a:endCxn id="48" idx="0"/>
            </p:cNvCxnSpPr>
            <p:nvPr/>
          </p:nvCxnSpPr>
          <p:spPr>
            <a:xfrm flipH="1">
              <a:off x="5524630" y="4910872"/>
              <a:ext cx="218926" cy="2601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1BFCD24-D0BA-FA5A-0FC7-6B63659268EE}"/>
                </a:ext>
              </a:extLst>
            </p:cNvPr>
            <p:cNvCxnSpPr>
              <a:cxnSpLocks/>
              <a:stCxn id="45" idx="3"/>
              <a:endCxn id="46" idx="7"/>
            </p:cNvCxnSpPr>
            <p:nvPr/>
          </p:nvCxnSpPr>
          <p:spPr>
            <a:xfrm flipH="1">
              <a:off x="5963614" y="4562803"/>
              <a:ext cx="487747" cy="252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5EFA0EF-F15C-1F60-8514-E4EEA34EDAD0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5934471" y="4912750"/>
              <a:ext cx="207236" cy="2019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7F4D906-5944-8E48-C4BA-B000E35DD76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6223728" y="5228228"/>
              <a:ext cx="182057" cy="2255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463DAE3-0892-3CAD-FDE6-DF1C7B442393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7784210" y="5198166"/>
              <a:ext cx="213645" cy="2540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3EAF8C6-E3B5-8FF8-0AAC-0E10B6659E19}"/>
                </a:ext>
              </a:extLst>
            </p:cNvPr>
            <p:cNvCxnSpPr>
              <a:cxnSpLocks/>
              <a:stCxn id="47" idx="5"/>
              <a:endCxn id="51" idx="0"/>
            </p:cNvCxnSpPr>
            <p:nvPr/>
          </p:nvCxnSpPr>
          <p:spPr>
            <a:xfrm>
              <a:off x="7384699" y="4903016"/>
              <a:ext cx="303242" cy="1672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433AAD5-78D9-990C-FE50-CA45B4527430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6671419" y="4562803"/>
              <a:ext cx="493222" cy="2442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6EE7295-8538-9104-9041-EF62B21A78A7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7408697" y="5195727"/>
              <a:ext cx="205356" cy="2564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001413F-762C-6643-70A9-4E3BA9FC8AC0}"/>
                </a:ext>
              </a:extLst>
            </p:cNvPr>
            <p:cNvCxnSpPr>
              <a:cxnSpLocks/>
            </p:cNvCxnSpPr>
            <p:nvPr/>
          </p:nvCxnSpPr>
          <p:spPr>
            <a:xfrm>
              <a:off x="6561390" y="4289989"/>
              <a:ext cx="1318297" cy="7237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9F23F9A-B5E0-B9B5-23E7-54E6F6221AF7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87" y="5006896"/>
              <a:ext cx="875485" cy="1410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D05F704-DB38-96B1-6F9E-9112D7AEA4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2091" y="4284416"/>
              <a:ext cx="1142911" cy="676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ABCDCDA-F9A9-B1D1-CC0E-05621FACD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368" y="4938004"/>
              <a:ext cx="536723" cy="14917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B4139FD-AAEE-8F2E-9D2F-92487AEEBBE7}"/>
                </a:ext>
              </a:extLst>
            </p:cNvPr>
            <p:cNvSpPr/>
            <p:nvPr/>
          </p:nvSpPr>
          <p:spPr>
            <a:xfrm>
              <a:off x="5306930" y="6360674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A70AA9B-64BB-1326-FC4A-939C794FECB9}"/>
                </a:ext>
              </a:extLst>
            </p:cNvPr>
            <p:cNvSpPr/>
            <p:nvPr/>
          </p:nvSpPr>
          <p:spPr>
            <a:xfrm>
              <a:off x="4852954" y="634769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02546B2-EBF3-B481-EE98-054E899E1A72}"/>
                </a:ext>
              </a:extLst>
            </p:cNvPr>
            <p:cNvSpPr/>
            <p:nvPr/>
          </p:nvSpPr>
          <p:spPr>
            <a:xfrm>
              <a:off x="8104257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8D9F468-515F-A4C6-4A7E-39C62C517238}"/>
                </a:ext>
              </a:extLst>
            </p:cNvPr>
            <p:cNvSpPr/>
            <p:nvPr/>
          </p:nvSpPr>
          <p:spPr>
            <a:xfrm>
              <a:off x="8480103" y="633843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904155D-921F-F070-8DE3-65A4533E5643}"/>
                </a:ext>
              </a:extLst>
            </p:cNvPr>
            <p:cNvSpPr/>
            <p:nvPr/>
          </p:nvSpPr>
          <p:spPr>
            <a:xfrm>
              <a:off x="651581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34CD136-6235-957E-0934-290DD8FD49F9}"/>
                </a:ext>
              </a:extLst>
            </p:cNvPr>
            <p:cNvSpPr/>
            <p:nvPr/>
          </p:nvSpPr>
          <p:spPr>
            <a:xfrm>
              <a:off x="6120260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42B536E-A2DC-09BA-A3A1-448637E5D5E8}"/>
                </a:ext>
              </a:extLst>
            </p:cNvPr>
            <p:cNvSpPr/>
            <p:nvPr/>
          </p:nvSpPr>
          <p:spPr>
            <a:xfrm>
              <a:off x="5717216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4B82D1E-E1A6-D4E9-33B9-6EB5378351B5}"/>
                </a:ext>
              </a:extLst>
            </p:cNvPr>
            <p:cNvSpPr/>
            <p:nvPr/>
          </p:nvSpPr>
          <p:spPr>
            <a:xfrm>
              <a:off x="7337234" y="6354883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3C41505-A1E1-56EE-EE09-0B7296BB0CA4}"/>
                </a:ext>
              </a:extLst>
            </p:cNvPr>
            <p:cNvSpPr/>
            <p:nvPr/>
          </p:nvSpPr>
          <p:spPr>
            <a:xfrm>
              <a:off x="7716865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44AC0A4-F5CA-ED84-B9A8-7224014DA51A}"/>
                </a:ext>
              </a:extLst>
            </p:cNvPr>
            <p:cNvSpPr/>
            <p:nvPr/>
          </p:nvSpPr>
          <p:spPr>
            <a:xfrm>
              <a:off x="6926348" y="6361967"/>
              <a:ext cx="311210" cy="135658"/>
            </a:xfrm>
            <a:prstGeom prst="ellips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3E50997-9D4E-017F-D4FD-88C1E5762DEE}"/>
                </a:ext>
              </a:extLst>
            </p:cNvPr>
            <p:cNvSpPr/>
            <p:nvPr/>
          </p:nvSpPr>
          <p:spPr>
            <a:xfrm>
              <a:off x="6614242" y="5247118"/>
              <a:ext cx="560724" cy="1119499"/>
            </a:xfrm>
            <a:custGeom>
              <a:avLst/>
              <a:gdLst>
                <a:gd name="connsiteX0" fmla="*/ 316397 w 560724"/>
                <a:gd name="connsiteY0" fmla="*/ 0 h 1119499"/>
                <a:gd name="connsiteX1" fmla="*/ 162573 w 560724"/>
                <a:gd name="connsiteY1" fmla="*/ 196553 h 1119499"/>
                <a:gd name="connsiteX2" fmla="*/ 487313 w 560724"/>
                <a:gd name="connsiteY2" fmla="*/ 239282 h 1119499"/>
                <a:gd name="connsiteX3" fmla="*/ 203 w 560724"/>
                <a:gd name="connsiteY3" fmla="*/ 512747 h 1119499"/>
                <a:gd name="connsiteX4" fmla="*/ 555679 w 560724"/>
                <a:gd name="connsiteY4" fmla="*/ 752030 h 1119499"/>
                <a:gd name="connsiteX5" fmla="*/ 282214 w 560724"/>
                <a:gd name="connsiteY5" fmla="*/ 931491 h 1119499"/>
                <a:gd name="connsiteX6" fmla="*/ 410401 w 560724"/>
                <a:gd name="connsiteY6" fmla="*/ 1119499 h 11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724" h="1119499">
                  <a:moveTo>
                    <a:pt x="316397" y="0"/>
                  </a:moveTo>
                  <a:cubicBezTo>
                    <a:pt x="225242" y="78336"/>
                    <a:pt x="134087" y="156673"/>
                    <a:pt x="162573" y="196553"/>
                  </a:cubicBezTo>
                  <a:cubicBezTo>
                    <a:pt x="191059" y="236433"/>
                    <a:pt x="514375" y="186583"/>
                    <a:pt x="487313" y="239282"/>
                  </a:cubicBezTo>
                  <a:cubicBezTo>
                    <a:pt x="460251" y="291981"/>
                    <a:pt x="-11191" y="427289"/>
                    <a:pt x="203" y="512747"/>
                  </a:cubicBezTo>
                  <a:cubicBezTo>
                    <a:pt x="11597" y="598205"/>
                    <a:pt x="508677" y="682239"/>
                    <a:pt x="555679" y="752030"/>
                  </a:cubicBezTo>
                  <a:cubicBezTo>
                    <a:pt x="602681" y="821821"/>
                    <a:pt x="306427" y="870246"/>
                    <a:pt x="282214" y="931491"/>
                  </a:cubicBezTo>
                  <a:cubicBezTo>
                    <a:pt x="258001" y="992736"/>
                    <a:pt x="334201" y="1056117"/>
                    <a:pt x="410401" y="11194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46">
              <a:extLst>
                <a:ext uri="{FF2B5EF4-FFF2-40B4-BE49-F238E27FC236}">
                  <a16:creationId xmlns:a16="http://schemas.microsoft.com/office/drawing/2014/main" id="{B86FD001-46D9-AD6A-07D2-DD429B0B9C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194" y="5674157"/>
              <a:ext cx="1219588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decision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tree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</a:t>
              </a:r>
              <a:r>
                <a:rPr lang="en-US" altLang="zh-CN" sz="1400" dirty="0">
                  <a:ea typeface="宋体" panose="02010600030101010101" pitchFamily="2" charset="-122"/>
                </a:rPr>
                <a:t> of M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08F576A5-E04B-EA51-340E-4505B0EB77FA}"/>
              </a:ext>
            </a:extLst>
          </p:cNvPr>
          <p:cNvSpPr txBox="1"/>
          <p:nvPr/>
        </p:nvSpPr>
        <p:spPr>
          <a:xfrm>
            <a:off x="487953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5FB4329-51CA-5D49-5C79-4943C8F83661}"/>
              </a:ext>
            </a:extLst>
          </p:cNvPr>
          <p:cNvSpPr txBox="1"/>
          <p:nvPr/>
        </p:nvSpPr>
        <p:spPr>
          <a:xfrm>
            <a:off x="8511481" y="647156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998A0C-0C05-F7F0-5A9C-1AAE2DD1C03A}"/>
              </a:ext>
            </a:extLst>
          </p:cNvPr>
          <p:cNvSpPr txBox="1"/>
          <p:nvPr/>
        </p:nvSpPr>
        <p:spPr>
          <a:xfrm>
            <a:off x="7751417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1424B70-62D6-6084-AA70-5A71B69E9B08}"/>
              </a:ext>
            </a:extLst>
          </p:cNvPr>
          <p:cNvSpPr txBox="1"/>
          <p:nvPr/>
        </p:nvSpPr>
        <p:spPr>
          <a:xfrm>
            <a:off x="7365590" y="6474725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 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EB44841-D16E-670C-F8BD-EA6549CBB63D}"/>
              </a:ext>
            </a:extLst>
          </p:cNvPr>
          <p:cNvSpPr txBox="1"/>
          <p:nvPr/>
        </p:nvSpPr>
        <p:spPr>
          <a:xfrm>
            <a:off x="6147745" y="6471561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6E3075C-0E3A-0ACA-FEF1-665807C485AA}"/>
              </a:ext>
            </a:extLst>
          </p:cNvPr>
          <p:cNvSpPr txBox="1"/>
          <p:nvPr/>
        </p:nvSpPr>
        <p:spPr>
          <a:xfrm>
            <a:off x="5313852" y="647605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 Y</a:t>
            </a:r>
            <a:endParaRPr lang="en-US" sz="1200" baseline="-25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CBDA6ED-DD62-1D2F-80AE-EE4FE4281B24}"/>
              </a:ext>
            </a:extLst>
          </p:cNvPr>
          <p:cNvSpPr txBox="1"/>
          <p:nvPr/>
        </p:nvSpPr>
        <p:spPr>
          <a:xfrm>
            <a:off x="8121878" y="64806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C94EE9F-992B-E9F8-8C6E-753B91208679}"/>
              </a:ext>
            </a:extLst>
          </p:cNvPr>
          <p:cNvSpPr txBox="1"/>
          <p:nvPr/>
        </p:nvSpPr>
        <p:spPr>
          <a:xfrm>
            <a:off x="6945084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F0D010F-1D0C-480A-E604-FC0286A57AAF}"/>
              </a:ext>
            </a:extLst>
          </p:cNvPr>
          <p:cNvSpPr txBox="1"/>
          <p:nvPr/>
        </p:nvSpPr>
        <p:spPr>
          <a:xfrm>
            <a:off x="6554551" y="64626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124038D-6C23-1BBA-4840-C7746B49CAF6}"/>
              </a:ext>
            </a:extLst>
          </p:cNvPr>
          <p:cNvSpPr txBox="1"/>
          <p:nvPr/>
        </p:nvSpPr>
        <p:spPr>
          <a:xfrm>
            <a:off x="5738414" y="647156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</a:t>
            </a:r>
            <a:endParaRPr lang="en-US" sz="1200" baseline="-25000" dirty="0">
              <a:solidFill>
                <a:srgbClr val="FF0000"/>
              </a:solidFill>
            </a:endParaRP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BBDC6156-46D9-8573-8059-75C0E2396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072575"/>
            <a:ext cx="4744175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Consider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 in which all elements are distinct.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D53C5ABB-66D9-B892-9080-788F3C6F3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2411204"/>
            <a:ext cx="456177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Then for any two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and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the two inputs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 and (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8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) must lead the algorithm M to two different (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) leaves. 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C905951C-DB18-2D72-D270-7C597585C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558" y="3328301"/>
            <a:ext cx="3637636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Otherwise, the unique path in the decision 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from the root to that single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-leaf checks only conditions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=a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both satisfy. Then, pick any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not in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 such that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FF33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(assume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 &lt;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 </a:t>
            </a:r>
            <a:r>
              <a:rPr lang="en-US" altLang="zh-CN" sz="1400" dirty="0">
                <a:ea typeface="宋体" panose="02010600030101010101" pitchFamily="2" charset="-122"/>
              </a:rPr>
              <a:t>should also satisfy all these conditions, i.e., on input (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x’</a:t>
            </a:r>
            <a:r>
              <a:rPr lang="en-US" altLang="zh-CN" sz="1400" dirty="0">
                <a:ea typeface="宋体" panose="02010600030101010101" pitchFamily="2" charset="-122"/>
              </a:rPr>
              <a:t>), the algorithm M would also end up at an (incorrect) Yes conclusion.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A6EC4B6A-CF40-F46E-15B2-51FDA9AB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00" y="5144183"/>
            <a:ext cx="4150695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Thus, the decision tree T</a:t>
            </a:r>
            <a:r>
              <a:rPr lang="en-US" altLang="zh-CN" sz="1800" baseline="-25000" dirty="0">
                <a:ea typeface="宋体" panose="02010600030101010101" pitchFamily="2" charset="-122"/>
              </a:rPr>
              <a:t>M</a:t>
            </a:r>
            <a:r>
              <a:rPr lang="en-US" altLang="zh-CN" sz="1800" dirty="0">
                <a:ea typeface="宋体" panose="02010600030101010101" pitchFamily="2" charset="-122"/>
              </a:rPr>
              <a:t> has ≥ n+1 leaves (n </a:t>
            </a: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800" dirty="0">
                <a:ea typeface="宋体" panose="02010600030101010101" pitchFamily="2" charset="-122"/>
              </a:rPr>
              <a:t>-leaves plus ≥ 1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800" dirty="0">
                <a:ea typeface="宋体" panose="02010600030101010101" pitchFamily="2" charset="-122"/>
              </a:rPr>
              <a:t>-leaf), so has height ≥ log (n+1).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CB294398-1D52-3FCF-BE82-9EAA05DA3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00" y="6083169"/>
            <a:ext cx="303613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So, M takes time </a:t>
            </a:r>
            <a:r>
              <a:rPr lang="el-GR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9656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Summary on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957766"/>
            <a:ext cx="769890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, no matter how S is organized, and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sorting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588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Summary on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957766"/>
            <a:ext cx="769890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, no matter how S is organized, and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sorting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C00068A-A0DA-4749-9FE8-65480BFC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2336801"/>
            <a:ext cx="7579264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1. </a:t>
            </a:r>
            <a:r>
              <a:rPr lang="en-US" altLang="zh-CN" sz="2000" dirty="0" err="1">
                <a:solidFill>
                  <a:srgbClr val="00B0F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2000" dirty="0">
                <a:ea typeface="宋体" panose="02010600030101010101" pitchFamily="2" charset="-122"/>
              </a:rPr>
              <a:t> is an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searching algorithm, 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HeapSort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2000" dirty="0">
                <a:ea typeface="宋体" panose="02010600030101010101" pitchFamily="2" charset="-122"/>
              </a:rPr>
              <a:t> are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sorting algorithms.</a:t>
            </a:r>
          </a:p>
        </p:txBody>
      </p:sp>
    </p:spTree>
    <p:extLst>
      <p:ext uri="{BB962C8B-B14F-4D97-AF65-F5344CB8AC3E}">
        <p14:creationId xmlns:p14="http://schemas.microsoft.com/office/powerpoint/2010/main" val="2850622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Summary on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957766"/>
            <a:ext cx="769890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, no matter how S is organized, and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sorting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C00068A-A0DA-4749-9FE8-65480BFC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2336801"/>
            <a:ext cx="7579264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1. </a:t>
            </a:r>
            <a:r>
              <a:rPr lang="en-US" altLang="zh-CN" sz="2000" dirty="0" err="1">
                <a:solidFill>
                  <a:srgbClr val="00B0F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2000" dirty="0">
                <a:ea typeface="宋体" panose="02010600030101010101" pitchFamily="2" charset="-122"/>
              </a:rPr>
              <a:t> is an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searching algorithm, 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HeapSort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2000" dirty="0">
                <a:ea typeface="宋体" panose="02010600030101010101" pitchFamily="2" charset="-122"/>
              </a:rPr>
              <a:t> are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sorting algorithms.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D9BE7CD-3B4A-42B3-AF31-E13AB8BDB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3385078"/>
            <a:ext cx="736562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2. </a:t>
            </a:r>
            <a:r>
              <a:rPr lang="en-US" altLang="zh-CN" sz="2000" dirty="0">
                <a:ea typeface="宋体" panose="02010600030101010101" pitchFamily="2" charset="-122"/>
              </a:rPr>
              <a:t>The lower bounds for sorting and searching are only valid for comparison-based algorithms</a:t>
            </a:r>
          </a:p>
        </p:txBody>
      </p:sp>
    </p:spTree>
    <p:extLst>
      <p:ext uri="{BB962C8B-B14F-4D97-AF65-F5344CB8AC3E}">
        <p14:creationId xmlns:p14="http://schemas.microsoft.com/office/powerpoint/2010/main" val="2685412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Summary on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957766"/>
            <a:ext cx="769890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, no matter how S is organized, and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sorting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C00068A-A0DA-4749-9FE8-65480BFC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2336801"/>
            <a:ext cx="7579264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1. </a:t>
            </a:r>
            <a:r>
              <a:rPr lang="en-US" altLang="zh-CN" sz="2000" dirty="0" err="1">
                <a:solidFill>
                  <a:srgbClr val="00B0F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2000" dirty="0">
                <a:ea typeface="宋体" panose="02010600030101010101" pitchFamily="2" charset="-122"/>
              </a:rPr>
              <a:t> is an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searching algorithm, 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HeapSort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2000" dirty="0">
                <a:ea typeface="宋体" panose="02010600030101010101" pitchFamily="2" charset="-122"/>
              </a:rPr>
              <a:t> are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sorting algorithms.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D9BE7CD-3B4A-42B3-AF31-E13AB8BDB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3385078"/>
            <a:ext cx="736562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2. </a:t>
            </a:r>
            <a:r>
              <a:rPr lang="en-US" altLang="zh-CN" sz="2000" dirty="0">
                <a:ea typeface="宋体" panose="02010600030101010101" pitchFamily="2" charset="-122"/>
              </a:rPr>
              <a:t>The lower bounds for sorting and searching are only valid for comparison-based algorithms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E979BEF4-1720-45CD-8838-7B7E63EF0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4" y="4142942"/>
            <a:ext cx="7579267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 comparison-based sorting algorithm would operate exactly the same on the following two inputs: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650ADEFD-2ACA-46FA-B9F8-0FFE540D1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317" y="4832362"/>
            <a:ext cx="631875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= [5.1,  3.2,  2.9,  4.1,  9.7,  6.4,  9.8,  1000.1,  100.1,  0.2], and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 = [   5,    3,    2,    4,     7,     6,     8,      10,         9,      1].</a:t>
            </a:r>
          </a:p>
        </p:txBody>
      </p:sp>
    </p:spTree>
    <p:extLst>
      <p:ext uri="{BB962C8B-B14F-4D97-AF65-F5344CB8AC3E}">
        <p14:creationId xmlns:p14="http://schemas.microsoft.com/office/powerpoint/2010/main" val="3268639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Summary on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0D9FD1D-F7CA-4A45-84C0-814585D4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957766"/>
            <a:ext cx="769890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searching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(log</a:t>
            </a:r>
            <a:r>
              <a:rPr lang="en-US" altLang="zh-CN" sz="800" dirty="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, no matter how S is organized, and </a:t>
            </a:r>
          </a:p>
          <a:p>
            <a:pPr marL="342900" indent="-342900" eaLnBrk="1" hangingPunct="1">
              <a:spcBef>
                <a:spcPct val="0"/>
              </a:spcBef>
              <a:buAutoNum type="arabicParenBoth"/>
            </a:pPr>
            <a:r>
              <a:rPr lang="en-US" altLang="zh-CN" sz="2000" dirty="0">
                <a:ea typeface="宋体" panose="02010600030101010101" pitchFamily="2" charset="-122"/>
              </a:rPr>
              <a:t> A comparison-based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sorting</a:t>
            </a:r>
            <a:r>
              <a:rPr lang="en-US" altLang="zh-CN" sz="2000" dirty="0">
                <a:ea typeface="宋体" panose="02010600030101010101" pitchFamily="2" charset="-122"/>
              </a:rPr>
              <a:t> algorithm takes time </a:t>
            </a:r>
            <a:r>
              <a:rPr lang="el-GR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n)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C00068A-A0DA-4749-9FE8-65480BFC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2336801"/>
            <a:ext cx="7579264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1. </a:t>
            </a:r>
            <a:r>
              <a:rPr lang="en-US" altLang="zh-CN" sz="2000" dirty="0" err="1">
                <a:solidFill>
                  <a:srgbClr val="00B0F0"/>
                </a:solidFill>
                <a:ea typeface="宋体" panose="02010600030101010101" pitchFamily="2" charset="-122"/>
              </a:rPr>
              <a:t>BinarySearch</a:t>
            </a:r>
            <a:r>
              <a:rPr lang="en-US" altLang="zh-CN" sz="2000" dirty="0">
                <a:ea typeface="宋体" panose="02010600030101010101" pitchFamily="2" charset="-122"/>
              </a:rPr>
              <a:t> is an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searching algorithm, 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HeapSort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 err="1">
                <a:solidFill>
                  <a:srgbClr val="FFC000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2000" dirty="0">
                <a:ea typeface="宋体" panose="02010600030101010101" pitchFamily="2" charset="-122"/>
              </a:rPr>
              <a:t> are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optimal</a:t>
            </a:r>
            <a:r>
              <a:rPr lang="en-US" altLang="zh-CN" sz="2000" dirty="0">
                <a:ea typeface="宋体" panose="02010600030101010101" pitchFamily="2" charset="-122"/>
              </a:rPr>
              <a:t> comparison-based sorting algorithms.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D9BE7CD-3B4A-42B3-AF31-E13AB8BDB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7" y="3385078"/>
            <a:ext cx="736562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2. </a:t>
            </a:r>
            <a:r>
              <a:rPr lang="en-US" altLang="zh-CN" sz="2000" dirty="0">
                <a:ea typeface="宋体" panose="02010600030101010101" pitchFamily="2" charset="-122"/>
              </a:rPr>
              <a:t>The lower bounds for sorting and searching are only valid for comparison-based algorithms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7127435-4182-4319-B7AB-96CD6F52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4" y="5455257"/>
            <a:ext cx="7579267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Remark 3. </a:t>
            </a:r>
            <a:r>
              <a:rPr lang="en-US" altLang="zh-CN" sz="2000" dirty="0">
                <a:ea typeface="宋体" panose="02010600030101010101" pitchFamily="2" charset="-122"/>
              </a:rPr>
              <a:t>There are algorithms that are not comparison-based: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1CFA2FF-2DE5-4A05-8B25-FECFB3095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540" y="5792870"/>
            <a:ext cx="5964112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Sorting: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Counting Sort, Radix Sort, Bucket Sort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9141764-E8FA-4EE0-AE3F-0D9C81E57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540" y="6104845"/>
            <a:ext cx="624612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Searching: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Hashing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E979BEF4-1720-45CD-8838-7B7E63EF0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984" y="4142942"/>
            <a:ext cx="7579267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A comparison-based sorting algorithm would operate exactly the same on the following two inputs: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650ADEFD-2ACA-46FA-B9F8-0FFE540D1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317" y="4832362"/>
            <a:ext cx="631875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= [5.1,  3.2,  2.9,  4.1,  9.7,  6.4,  9.8,  1000.1,  100.1,  0.2], and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 = [   5,    3,    2,    4,     7,     6,     8,      10,         9,      1].</a:t>
            </a:r>
          </a:p>
        </p:txBody>
      </p:sp>
    </p:spTree>
    <p:extLst>
      <p:ext uri="{BB962C8B-B14F-4D97-AF65-F5344CB8AC3E}">
        <p14:creationId xmlns:p14="http://schemas.microsoft.com/office/powerpoint/2010/main" val="100792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</p:spTree>
    <p:extLst>
      <p:ext uri="{BB962C8B-B14F-4D97-AF65-F5344CB8AC3E}">
        <p14:creationId xmlns:p14="http://schemas.microsoft.com/office/powerpoint/2010/main" val="2238286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4232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764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FCCEB28-C25F-46F6-BED9-A4B042F7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2444537"/>
            <a:ext cx="76040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 </a:t>
            </a:r>
            <a:r>
              <a:rPr lang="en-US" altLang="zh-CN" sz="1600" dirty="0">
                <a:ea typeface="宋体" panose="02010600030101010101" pitchFamily="2" charset="-122"/>
              </a:rPr>
              <a:t>For each element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], count the number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of elements in A[0..n-1] that are not larger than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(so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should be placed in the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</a:t>
            </a:r>
            <a:r>
              <a:rPr lang="en-US" altLang="zh-CN" sz="16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position in the output).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056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FCCEB28-C25F-46F6-BED9-A4B042F7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2444537"/>
            <a:ext cx="76040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 </a:t>
            </a:r>
            <a:r>
              <a:rPr lang="en-US" altLang="zh-CN" sz="1600" dirty="0">
                <a:ea typeface="宋体" panose="02010600030101010101" pitchFamily="2" charset="-122"/>
              </a:rPr>
              <a:t>For each element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], count the number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of elements in A[0..n-1] that are not larger than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(so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should be placed in the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</a:t>
            </a:r>
            <a:r>
              <a:rPr lang="en-US" altLang="zh-CN" sz="16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position in the output).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B6BC7270-2994-402C-80B6-134B5B2E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690618"/>
            <a:ext cx="2169781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1. </a:t>
            </a:r>
            <a:r>
              <a:rPr lang="en-US" altLang="zh-CN" sz="1400" dirty="0">
                <a:ea typeface="宋体" panose="02010600030101010101" pitchFamily="2" charset="-122"/>
              </a:rPr>
              <a:t>for each value v, count the number of copies of v in A[0..n-1]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50AB0D2B-8D45-43E6-AAA5-0BA646F3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4455066"/>
            <a:ext cx="2246692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2. </a:t>
            </a:r>
            <a:r>
              <a:rPr lang="en-US" altLang="zh-CN" sz="1400" dirty="0">
                <a:ea typeface="宋体" panose="02010600030101010101" pitchFamily="2" charset="-122"/>
              </a:rPr>
              <a:t>for each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], count the number of elements in A[0..n-1] that are not larger than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5A0F7B3-AB3A-45E4-AE45-F18AF37D8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5427288"/>
            <a:ext cx="2246692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3. </a:t>
            </a:r>
            <a:r>
              <a:rPr lang="en-US" altLang="zh-CN" sz="1400" dirty="0">
                <a:ea typeface="宋体" panose="02010600030101010101" pitchFamily="2" charset="-122"/>
              </a:rPr>
              <a:t>use the information in step 2 to output a sorted list.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89383F9-0CF5-4707-B393-4A745781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359733"/>
            <a:ext cx="2631253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826C7-B181-49BD-80A7-E2261B335777}"/>
              </a:ext>
            </a:extLst>
          </p:cNvPr>
          <p:cNvSpPr/>
          <p:nvPr/>
        </p:nvSpPr>
        <p:spPr>
          <a:xfrm>
            <a:off x="769973" y="3369247"/>
            <a:ext cx="2452643" cy="28520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E61E09-B456-4ECC-9678-7127899E3F81}"/>
              </a:ext>
            </a:extLst>
          </p:cNvPr>
          <p:cNvCxnSpPr/>
          <p:nvPr/>
        </p:nvCxnSpPr>
        <p:spPr>
          <a:xfrm>
            <a:off x="914400" y="3635232"/>
            <a:ext cx="2145845" cy="766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021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FCCEB28-C25F-46F6-BED9-A4B042F7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2444537"/>
            <a:ext cx="76040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 </a:t>
            </a:r>
            <a:r>
              <a:rPr lang="en-US" altLang="zh-CN" sz="1600" dirty="0">
                <a:ea typeface="宋体" panose="02010600030101010101" pitchFamily="2" charset="-122"/>
              </a:rPr>
              <a:t>For each element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], count the number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of elements in A[0..n-1] that are not larger than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(so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should be placed in the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</a:t>
            </a:r>
            <a:r>
              <a:rPr lang="en-US" altLang="zh-CN" sz="16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position in the output).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B6BC7270-2994-402C-80B6-134B5B2E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690618"/>
            <a:ext cx="2169781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1. </a:t>
            </a:r>
            <a:r>
              <a:rPr lang="en-US" altLang="zh-CN" sz="1400" dirty="0">
                <a:ea typeface="宋体" panose="02010600030101010101" pitchFamily="2" charset="-122"/>
              </a:rPr>
              <a:t>for each value v, count the number of copies of v in A[0..n-1]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50AB0D2B-8D45-43E6-AAA5-0BA646F3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4455066"/>
            <a:ext cx="2246692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2. </a:t>
            </a:r>
            <a:r>
              <a:rPr lang="en-US" altLang="zh-CN" sz="1400" dirty="0">
                <a:ea typeface="宋体" panose="02010600030101010101" pitchFamily="2" charset="-122"/>
              </a:rPr>
              <a:t>for each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], count the number of elements in A[0..n-1] that are not larger than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5A0F7B3-AB3A-45E4-AE45-F18AF37D8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5427288"/>
            <a:ext cx="2246692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3. </a:t>
            </a:r>
            <a:r>
              <a:rPr lang="en-US" altLang="zh-CN" sz="1400" dirty="0">
                <a:ea typeface="宋体" panose="02010600030101010101" pitchFamily="2" charset="-122"/>
              </a:rPr>
              <a:t>use the information in step 2 to output a sorted list.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89383F9-0CF5-4707-B393-4A745781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359733"/>
            <a:ext cx="2631253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826C7-B181-49BD-80A7-E2261B335777}"/>
              </a:ext>
            </a:extLst>
          </p:cNvPr>
          <p:cNvSpPr/>
          <p:nvPr/>
        </p:nvSpPr>
        <p:spPr>
          <a:xfrm>
            <a:off x="769973" y="3369247"/>
            <a:ext cx="2452643" cy="28520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E61E09-B456-4ECC-9678-7127899E3F81}"/>
              </a:ext>
            </a:extLst>
          </p:cNvPr>
          <p:cNvCxnSpPr/>
          <p:nvPr/>
        </p:nvCxnSpPr>
        <p:spPr>
          <a:xfrm>
            <a:off x="914400" y="3635232"/>
            <a:ext cx="2145845" cy="766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6">
            <a:extLst>
              <a:ext uri="{FF2B5EF4-FFF2-40B4-BE49-F238E27FC236}">
                <a16:creationId xmlns:a16="http://schemas.microsoft.com/office/drawing/2014/main" id="{71AD82EA-FB5E-400D-8231-D629386D4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444" y="3291621"/>
            <a:ext cx="2203116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1.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(h=0;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(h=0; h&lt;n;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C[A[h]] = C[A[h]] + 1;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B393CF6-E1BA-45F2-90B2-FF9BD199C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444" y="4795292"/>
            <a:ext cx="2203116" cy="7386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2.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C[h] = C[h] + C[h-1];</a:t>
            </a:r>
          </a:p>
        </p:txBody>
      </p:sp>
    </p:spTree>
    <p:extLst>
      <p:ext uri="{BB962C8B-B14F-4D97-AF65-F5344CB8AC3E}">
        <p14:creationId xmlns:p14="http://schemas.microsoft.com/office/powerpoint/2010/main" val="1111292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FCCEB28-C25F-46F6-BED9-A4B042F7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2444537"/>
            <a:ext cx="76040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 </a:t>
            </a:r>
            <a:r>
              <a:rPr lang="en-US" altLang="zh-CN" sz="1600" dirty="0">
                <a:ea typeface="宋体" panose="02010600030101010101" pitchFamily="2" charset="-122"/>
              </a:rPr>
              <a:t>For each element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], count the number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of elements in A[0..n-1] that are not larger than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(so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should be placed in the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</a:t>
            </a:r>
            <a:r>
              <a:rPr lang="en-US" altLang="zh-CN" sz="16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position in the output).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B6BC7270-2994-402C-80B6-134B5B2E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690618"/>
            <a:ext cx="2169781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1. </a:t>
            </a:r>
            <a:r>
              <a:rPr lang="en-US" altLang="zh-CN" sz="1400" dirty="0">
                <a:ea typeface="宋体" panose="02010600030101010101" pitchFamily="2" charset="-122"/>
              </a:rPr>
              <a:t>for each value v, count the number of copies of v in A[0..n-1]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50AB0D2B-8D45-43E6-AAA5-0BA646F3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4455066"/>
            <a:ext cx="2246692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2. </a:t>
            </a:r>
            <a:r>
              <a:rPr lang="en-US" altLang="zh-CN" sz="1400" dirty="0">
                <a:ea typeface="宋体" panose="02010600030101010101" pitchFamily="2" charset="-122"/>
              </a:rPr>
              <a:t>for each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], count the number of elements in A[0..n-1] that are not larger than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5A0F7B3-AB3A-45E4-AE45-F18AF37D8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5427288"/>
            <a:ext cx="2246692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3. </a:t>
            </a:r>
            <a:r>
              <a:rPr lang="en-US" altLang="zh-CN" sz="1400" dirty="0">
                <a:ea typeface="宋体" panose="02010600030101010101" pitchFamily="2" charset="-122"/>
              </a:rPr>
              <a:t>use the information in step 2 to output a sorted list.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89383F9-0CF5-4707-B393-4A745781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359733"/>
            <a:ext cx="2631253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826C7-B181-49BD-80A7-E2261B335777}"/>
              </a:ext>
            </a:extLst>
          </p:cNvPr>
          <p:cNvSpPr/>
          <p:nvPr/>
        </p:nvSpPr>
        <p:spPr>
          <a:xfrm>
            <a:off x="769973" y="3369247"/>
            <a:ext cx="2452643" cy="28520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05BCD398-4517-4ED8-8418-09B5594C7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876" y="3632324"/>
            <a:ext cx="3374313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r>
              <a:rPr lang="en-US" altLang="zh-CN" sz="16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=0;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&lt;n;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=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= C[i-1] + C[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=n-1;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&gt;=0;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=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B[C[A[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]]] =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];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E61E09-B456-4ECC-9678-7127899E3F81}"/>
              </a:ext>
            </a:extLst>
          </p:cNvPr>
          <p:cNvCxnSpPr/>
          <p:nvPr/>
        </p:nvCxnSpPr>
        <p:spPr>
          <a:xfrm>
            <a:off x="914400" y="3635232"/>
            <a:ext cx="2145845" cy="766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D75915-DC68-4753-91FA-B618943D929E}"/>
              </a:ext>
            </a:extLst>
          </p:cNvPr>
          <p:cNvCxnSpPr>
            <a:cxnSpLocks/>
          </p:cNvCxnSpPr>
          <p:nvPr/>
        </p:nvCxnSpPr>
        <p:spPr>
          <a:xfrm flipV="1">
            <a:off x="4529698" y="3916405"/>
            <a:ext cx="3174337" cy="1753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217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CEBD14D-EEFD-47F8-96E8-B97D897BE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1501131"/>
            <a:ext cx="7681818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Assume: </a:t>
            </a:r>
            <a:r>
              <a:rPr lang="en-US" altLang="zh-CN" sz="1800" dirty="0">
                <a:ea typeface="宋体" panose="02010600030101010101" pitchFamily="2" charset="-122"/>
              </a:rPr>
              <a:t>we know in advance that all elements in the input array A[0..n-1] are integers between 0 and k-1, where k is not too large. </a:t>
            </a: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(elements in A may have multiple copies.)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FCCEB28-C25F-46F6-BED9-A4B042F7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3" y="2444537"/>
            <a:ext cx="76040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 </a:t>
            </a:r>
            <a:r>
              <a:rPr lang="en-US" altLang="zh-CN" sz="1600" dirty="0">
                <a:ea typeface="宋体" panose="02010600030101010101" pitchFamily="2" charset="-122"/>
              </a:rPr>
              <a:t>For each element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], count the number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of elements in A[0..n-1] that are not larger than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(so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should be placed in the h</a:t>
            </a:r>
            <a:r>
              <a:rPr lang="en-US" altLang="zh-CN" sz="1600" baseline="-25000" dirty="0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</a:t>
            </a:r>
            <a:r>
              <a:rPr lang="en-US" altLang="zh-CN" sz="1600" dirty="0" err="1">
                <a:ea typeface="宋体" panose="02010600030101010101" pitchFamily="2" charset="-122"/>
              </a:rPr>
              <a:t>th</a:t>
            </a:r>
            <a:r>
              <a:rPr lang="en-US" altLang="zh-CN" sz="1600" dirty="0">
                <a:ea typeface="宋体" panose="02010600030101010101" pitchFamily="2" charset="-122"/>
              </a:rPr>
              <a:t> position in the output).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B6BC7270-2994-402C-80B6-134B5B2E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690618"/>
            <a:ext cx="2169781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1. </a:t>
            </a:r>
            <a:r>
              <a:rPr lang="en-US" altLang="zh-CN" sz="1400" dirty="0">
                <a:ea typeface="宋体" panose="02010600030101010101" pitchFamily="2" charset="-122"/>
              </a:rPr>
              <a:t>for each value v, count the number of copies of v in A[0..n-1]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50AB0D2B-8D45-43E6-AAA5-0BA646F3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4455066"/>
            <a:ext cx="2246692" cy="95410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2. </a:t>
            </a:r>
            <a:r>
              <a:rPr lang="en-US" altLang="zh-CN" sz="1400" dirty="0">
                <a:ea typeface="宋体" panose="02010600030101010101" pitchFamily="2" charset="-122"/>
              </a:rPr>
              <a:t>for each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], count the number of elements in A[0..n-1] that are not larger than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15A0F7B3-AB3A-45E4-AE45-F18AF37D8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5427288"/>
            <a:ext cx="2246692" cy="73866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Step 3. </a:t>
            </a:r>
            <a:r>
              <a:rPr lang="en-US" altLang="zh-CN" sz="1400" dirty="0">
                <a:ea typeface="宋体" panose="02010600030101010101" pitchFamily="2" charset="-122"/>
              </a:rPr>
              <a:t>use the information in step 2 to output a sorted list.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289383F9-0CF5-4707-B393-4A745781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90" y="3359733"/>
            <a:ext cx="2631253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826C7-B181-49BD-80A7-E2261B335777}"/>
              </a:ext>
            </a:extLst>
          </p:cNvPr>
          <p:cNvSpPr/>
          <p:nvPr/>
        </p:nvSpPr>
        <p:spPr>
          <a:xfrm>
            <a:off x="769973" y="3369247"/>
            <a:ext cx="2452643" cy="28520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05BCD398-4517-4ED8-8418-09B5594C7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876" y="3632324"/>
            <a:ext cx="3374313" cy="24314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600" dirty="0" err="1">
                <a:ea typeface="宋体" panose="02010600030101010101" pitchFamily="2" charset="-122"/>
              </a:rPr>
              <a:t>CountingSort</a:t>
            </a:r>
            <a:r>
              <a:rPr lang="en-US" altLang="zh-CN" sz="16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=0;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&lt;n;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=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 = C[i-1] + C[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=n-1;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&gt;=0;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= 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B[C[A[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]]] = A[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];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E61E09-B456-4ECC-9678-7127899E3F81}"/>
              </a:ext>
            </a:extLst>
          </p:cNvPr>
          <p:cNvCxnSpPr/>
          <p:nvPr/>
        </p:nvCxnSpPr>
        <p:spPr>
          <a:xfrm>
            <a:off x="914400" y="3635232"/>
            <a:ext cx="2145845" cy="766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D75915-DC68-4753-91FA-B618943D929E}"/>
              </a:ext>
            </a:extLst>
          </p:cNvPr>
          <p:cNvCxnSpPr>
            <a:cxnSpLocks/>
          </p:cNvCxnSpPr>
          <p:nvPr/>
        </p:nvCxnSpPr>
        <p:spPr>
          <a:xfrm flipV="1">
            <a:off x="4529698" y="3916405"/>
            <a:ext cx="3174337" cy="1753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46">
            <a:extLst>
              <a:ext uri="{FF2B5EF4-FFF2-40B4-BE49-F238E27FC236}">
                <a16:creationId xmlns:a16="http://schemas.microsoft.com/office/drawing/2014/main" id="{AA8C2B81-EF6B-422E-A8A6-94FE86EA7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563" y="3238133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0314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367BF51A-CF43-49CF-83AC-E41EE68BD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24C6C228-45F7-EACB-37F3-5504B0C1D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857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D176C79-631A-4CC7-909B-6B0CFA0557A4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507002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3016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73902983-2C72-4F0B-A0B5-AEBB71D1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4B18328-7432-9411-C099-6FC391056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9166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D176C79-631A-4CC7-909B-6B0CFA0557A4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507002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3016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42AF183-6A6C-43FC-8FD3-C2D60763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27FEC7E-E6AD-C35A-2B70-ABF9B05D7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3816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779AD9-B2FD-45CE-9D11-FDE15C1F621A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15" name="Text Box 46">
            <a:extLst>
              <a:ext uri="{FF2B5EF4-FFF2-40B4-BE49-F238E27FC236}">
                <a16:creationId xmlns:a16="http://schemas.microsoft.com/office/drawing/2014/main" id="{D5D7C72C-266F-4B3C-AFE3-D5562A946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3F916B96-16E0-9E5B-F7AB-6143BF39B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444899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1716507" y="2985652"/>
            <a:ext cx="396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588C728-25A9-4B8D-A130-EE68AF911B42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3" name="Text Box 46">
            <a:extLst>
              <a:ext uri="{FF2B5EF4-FFF2-40B4-BE49-F238E27FC236}">
                <a16:creationId xmlns:a16="http://schemas.microsoft.com/office/drawing/2014/main" id="{8D992D98-B2FD-4103-BF11-6C086B428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CEBBC19-4C2F-17F4-6897-C6D4EFCDB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5992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5265019" y="2985652"/>
            <a:ext cx="41388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55689-0C4C-44D2-B9C0-B6401DAFBA05}"/>
              </a:ext>
            </a:extLst>
          </p:cNvPr>
          <p:cNvSpPr txBox="1"/>
          <p:nvPr/>
        </p:nvSpPr>
        <p:spPr>
          <a:xfrm>
            <a:off x="3348108" y="471252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036BC2-A9DA-4DE6-9C06-AB1A4B614BB7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D2AAF3C-8C8F-4D52-A32A-90553CD66CB8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4" name="Text Box 46">
            <a:extLst>
              <a:ext uri="{FF2B5EF4-FFF2-40B4-BE49-F238E27FC236}">
                <a16:creationId xmlns:a16="http://schemas.microsoft.com/office/drawing/2014/main" id="{121EF5A4-522A-452D-BABF-EE97A5435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A9672336-0ED4-8C62-B89B-BB1F54CDD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39140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4899259" y="2985652"/>
            <a:ext cx="77964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55689-0C4C-44D2-B9C0-B6401DAFBA05}"/>
              </a:ext>
            </a:extLst>
          </p:cNvPr>
          <p:cNvSpPr txBox="1"/>
          <p:nvPr/>
        </p:nvSpPr>
        <p:spPr>
          <a:xfrm>
            <a:off x="3348108" y="471252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036BC2-A9DA-4DE6-9C06-AB1A4B614BB7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75C121-B378-4C18-B50C-1CC2C9BB337B}"/>
              </a:ext>
            </a:extLst>
          </p:cNvPr>
          <p:cNvSpPr txBox="1"/>
          <p:nvPr/>
        </p:nvSpPr>
        <p:spPr>
          <a:xfrm>
            <a:off x="2959714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229021B-7ECC-4A85-9674-61D381552E97}"/>
              </a:ext>
            </a:extLst>
          </p:cNvPr>
          <p:cNvCxnSpPr/>
          <p:nvPr/>
        </p:nvCxnSpPr>
        <p:spPr>
          <a:xfrm>
            <a:off x="2997870" y="4578853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73711B8-5B31-4EBF-A02E-B0D2E89EB930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6" name="Text Box 46">
            <a:extLst>
              <a:ext uri="{FF2B5EF4-FFF2-40B4-BE49-F238E27FC236}">
                <a16:creationId xmlns:a16="http://schemas.microsoft.com/office/drawing/2014/main" id="{1E9D8A95-2C47-44CD-AD5F-07AF6929A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074C7BE6-821E-B129-E54F-F8DFF9579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0144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4485371" y="2985652"/>
            <a:ext cx="119353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55689-0C4C-44D2-B9C0-B6401DAFBA05}"/>
              </a:ext>
            </a:extLst>
          </p:cNvPr>
          <p:cNvSpPr txBox="1"/>
          <p:nvPr/>
        </p:nvSpPr>
        <p:spPr>
          <a:xfrm>
            <a:off x="3348108" y="471252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036BC2-A9DA-4DE6-9C06-AB1A4B614BB7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75C121-B378-4C18-B50C-1CC2C9BB337B}"/>
              </a:ext>
            </a:extLst>
          </p:cNvPr>
          <p:cNvSpPr txBox="1"/>
          <p:nvPr/>
        </p:nvSpPr>
        <p:spPr>
          <a:xfrm>
            <a:off x="2959714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229021B-7ECC-4A85-9674-61D381552E97}"/>
              </a:ext>
            </a:extLst>
          </p:cNvPr>
          <p:cNvCxnSpPr/>
          <p:nvPr/>
        </p:nvCxnSpPr>
        <p:spPr>
          <a:xfrm>
            <a:off x="2997870" y="4578853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C0835C4-DBD2-4ED5-8621-0D07E5AC4863}"/>
              </a:ext>
            </a:extLst>
          </p:cNvPr>
          <p:cNvSpPr txBox="1"/>
          <p:nvPr/>
        </p:nvSpPr>
        <p:spPr>
          <a:xfrm flipH="1">
            <a:off x="2563037" y="4729764"/>
            <a:ext cx="494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F22621-65E4-4E97-B6E7-CE7072854F2E}"/>
              </a:ext>
            </a:extLst>
          </p:cNvPr>
          <p:cNvCxnSpPr/>
          <p:nvPr/>
        </p:nvCxnSpPr>
        <p:spPr>
          <a:xfrm>
            <a:off x="2615719" y="4577647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46">
            <a:extLst>
              <a:ext uri="{FF2B5EF4-FFF2-40B4-BE49-F238E27FC236}">
                <a16:creationId xmlns:a16="http://schemas.microsoft.com/office/drawing/2014/main" id="{5D37E616-AA29-457D-B494-8F3AC7889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BF597952-A5AF-6B98-4616-3F8504482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F3D9979-2433-DADA-C25C-94325592CB03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5E59C74-2C99-C805-EB34-FD7BC217055E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8" name="Text Box 46">
            <a:extLst>
              <a:ext uri="{FF2B5EF4-FFF2-40B4-BE49-F238E27FC236}">
                <a16:creationId xmlns:a16="http://schemas.microsoft.com/office/drawing/2014/main" id="{D1302CA8-9A4F-4137-57E2-E58FA4496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79708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4485371" y="2985652"/>
            <a:ext cx="119353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229DEDD4-89F4-44D0-A6D0-B66067F87068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3" name="Text Box 46">
            <a:extLst>
              <a:ext uri="{FF2B5EF4-FFF2-40B4-BE49-F238E27FC236}">
                <a16:creationId xmlns:a16="http://schemas.microsoft.com/office/drawing/2014/main" id="{7F295754-1C3A-482F-981A-F585C457F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55D825E5-EDF8-B2D7-FCAD-123883F54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0979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4109987" y="2985652"/>
            <a:ext cx="156892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FFB886-7676-4979-AD57-D67C0DBA07B6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A16EFD-3CEA-4C0F-B0BA-C40EC4D50F51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46">
            <a:extLst>
              <a:ext uri="{FF2B5EF4-FFF2-40B4-BE49-F238E27FC236}">
                <a16:creationId xmlns:a16="http://schemas.microsoft.com/office/drawing/2014/main" id="{0EE4F941-604E-4409-B77B-CD5FE93B1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B9DC0BF-FB0B-FA0C-44FC-6FF7B6FCF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45F9774-6D4C-5C85-C14D-5EF42C04D9C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91E6194-0872-4929-C487-2E35916E0F13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1" name="Text Box 46">
            <a:extLst>
              <a:ext uri="{FF2B5EF4-FFF2-40B4-BE49-F238E27FC236}">
                <a16:creationId xmlns:a16="http://schemas.microsoft.com/office/drawing/2014/main" id="{D32E298C-06D9-509D-4841-F243D66E6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41791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3715352" y="2985652"/>
            <a:ext cx="196355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FFB886-7676-4979-AD57-D67C0DBA07B6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A16EFD-3CEA-4C0F-B0BA-C40EC4D50F51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8C6F3E2-80DB-4A93-B74A-45897FF524E9}"/>
              </a:ext>
            </a:extLst>
          </p:cNvPr>
          <p:cNvSpPr txBox="1"/>
          <p:nvPr/>
        </p:nvSpPr>
        <p:spPr>
          <a:xfrm>
            <a:off x="2959714" y="473710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83D53C1-63B7-40F8-9108-89BF672B4A92}"/>
              </a:ext>
            </a:extLst>
          </p:cNvPr>
          <p:cNvCxnSpPr/>
          <p:nvPr/>
        </p:nvCxnSpPr>
        <p:spPr>
          <a:xfrm>
            <a:off x="3003769" y="4569213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E49CA28-8E75-40DF-83D4-01A73E7ED208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7" name="Text Box 46">
            <a:extLst>
              <a:ext uri="{FF2B5EF4-FFF2-40B4-BE49-F238E27FC236}">
                <a16:creationId xmlns:a16="http://schemas.microsoft.com/office/drawing/2014/main" id="{B118010E-5BA6-4762-B944-3189A6684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74846EC-08FA-0E55-6C76-5B7A5486C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2489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3348108" y="2985652"/>
            <a:ext cx="23308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FFB886-7676-4979-AD57-D67C0DBA07B6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A16EFD-3CEA-4C0F-B0BA-C40EC4D50F51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8C6F3E2-80DB-4A93-B74A-45897FF524E9}"/>
              </a:ext>
            </a:extLst>
          </p:cNvPr>
          <p:cNvSpPr txBox="1"/>
          <p:nvPr/>
        </p:nvSpPr>
        <p:spPr>
          <a:xfrm>
            <a:off x="2959714" y="473710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83D53C1-63B7-40F8-9108-89BF672B4A92}"/>
              </a:ext>
            </a:extLst>
          </p:cNvPr>
          <p:cNvCxnSpPr/>
          <p:nvPr/>
        </p:nvCxnSpPr>
        <p:spPr>
          <a:xfrm>
            <a:off x="3003769" y="4569213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253F48F-F363-41DF-9EEB-CCDAAB30E30F}"/>
              </a:ext>
            </a:extLst>
          </p:cNvPr>
          <p:cNvSpPr txBox="1"/>
          <p:nvPr/>
        </p:nvSpPr>
        <p:spPr>
          <a:xfrm>
            <a:off x="4139645" y="472874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3870C24-78F2-4A46-A4A0-7F0835567A32}"/>
              </a:ext>
            </a:extLst>
          </p:cNvPr>
          <p:cNvCxnSpPr>
            <a:cxnSpLocks/>
          </p:cNvCxnSpPr>
          <p:nvPr/>
        </p:nvCxnSpPr>
        <p:spPr>
          <a:xfrm>
            <a:off x="4235259" y="4547873"/>
            <a:ext cx="132288" cy="1198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58A6EE41-A7ED-4C98-A4B5-74D2CA0C559B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9" name="Text Box 46">
            <a:extLst>
              <a:ext uri="{FF2B5EF4-FFF2-40B4-BE49-F238E27FC236}">
                <a16:creationId xmlns:a16="http://schemas.microsoft.com/office/drawing/2014/main" id="{1571A94F-D4BC-49BE-9505-6DD1AD76D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DE694F22-694F-4E81-FEED-500D01394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2601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3348108" y="2985652"/>
            <a:ext cx="23308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1690A8-AE5B-419A-9F4C-527EF8C524B7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3" name="Text Box 46">
            <a:extLst>
              <a:ext uri="{FF2B5EF4-FFF2-40B4-BE49-F238E27FC236}">
                <a16:creationId xmlns:a16="http://schemas.microsoft.com/office/drawing/2014/main" id="{0824A55E-F64C-4E43-8E5B-BFCEC1BD1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24B5A3A-D8DB-1229-25C4-550BBFBD5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5306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2926080" y="2985652"/>
            <a:ext cx="275282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3CE5FCE-CCAE-4F72-8DD9-5B8A65C06E86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5" name="Text Box 46">
            <a:extLst>
              <a:ext uri="{FF2B5EF4-FFF2-40B4-BE49-F238E27FC236}">
                <a16:creationId xmlns:a16="http://schemas.microsoft.com/office/drawing/2014/main" id="{7C185101-809D-4265-9363-283714E7D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3DA83DC1-25BF-9278-0B5F-EB573A8C8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48930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2531444" y="2985652"/>
            <a:ext cx="31474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DDF5010-84C6-4E38-8F56-FD59B3F646ED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7" name="Text Box 46">
            <a:extLst>
              <a:ext uri="{FF2B5EF4-FFF2-40B4-BE49-F238E27FC236}">
                <a16:creationId xmlns:a16="http://schemas.microsoft.com/office/drawing/2014/main" id="{5F197EF7-1D15-4507-BB37-AF628D7E6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85A22906-84CC-1D36-15C9-289CED5E1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68050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2127183" y="2985652"/>
            <a:ext cx="355172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7255E2-0410-47B8-B541-65F0098B6900}"/>
              </a:ext>
            </a:extLst>
          </p:cNvPr>
          <p:cNvSpPr txBox="1"/>
          <p:nvPr/>
        </p:nvSpPr>
        <p:spPr>
          <a:xfrm>
            <a:off x="1744801" y="472976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FA05C7-F58B-40A2-9546-BBB5D3882203}"/>
              </a:ext>
            </a:extLst>
          </p:cNvPr>
          <p:cNvCxnSpPr/>
          <p:nvPr/>
        </p:nvCxnSpPr>
        <p:spPr>
          <a:xfrm>
            <a:off x="1798718" y="4575790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F89DD1D-A379-48DE-B159-5D57355FFE5F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29" name="Text Box 46">
            <a:extLst>
              <a:ext uri="{FF2B5EF4-FFF2-40B4-BE49-F238E27FC236}">
                <a16:creationId xmlns:a16="http://schemas.microsoft.com/office/drawing/2014/main" id="{D2830EA0-2FE9-433C-B2FF-F41B973E9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5AF02B4-667C-4641-1EDB-109EED539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0165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1744801" y="2985652"/>
            <a:ext cx="393410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7255E2-0410-47B8-B541-65F0098B6900}"/>
              </a:ext>
            </a:extLst>
          </p:cNvPr>
          <p:cNvSpPr txBox="1"/>
          <p:nvPr/>
        </p:nvSpPr>
        <p:spPr>
          <a:xfrm>
            <a:off x="1744801" y="472976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FA05C7-F58B-40A2-9546-BBB5D3882203}"/>
              </a:ext>
            </a:extLst>
          </p:cNvPr>
          <p:cNvCxnSpPr/>
          <p:nvPr/>
        </p:nvCxnSpPr>
        <p:spPr>
          <a:xfrm>
            <a:off x="1798718" y="4575790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41D078-635B-4A71-A7AB-DC87FFF5D33A}"/>
              </a:ext>
            </a:extLst>
          </p:cNvPr>
          <p:cNvSpPr txBox="1"/>
          <p:nvPr/>
        </p:nvSpPr>
        <p:spPr>
          <a:xfrm>
            <a:off x="4141255" y="47207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5537A1-33CB-4F0C-8BCA-5AA8DA316E1C}"/>
              </a:ext>
            </a:extLst>
          </p:cNvPr>
          <p:cNvCxnSpPr/>
          <p:nvPr/>
        </p:nvCxnSpPr>
        <p:spPr>
          <a:xfrm>
            <a:off x="4188885" y="457774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84ADF86-6345-4593-8F2B-0729083FD15B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31" name="Text Box 46">
            <a:extLst>
              <a:ext uri="{FF2B5EF4-FFF2-40B4-BE49-F238E27FC236}">
                <a16:creationId xmlns:a16="http://schemas.microsoft.com/office/drawing/2014/main" id="{0F1C3850-A76D-4440-A35A-D8D88CF74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7A59327-FB25-7143-AB18-E40788425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046577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1744801" y="2985652"/>
            <a:ext cx="393410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7255E2-0410-47B8-B541-65F0098B6900}"/>
              </a:ext>
            </a:extLst>
          </p:cNvPr>
          <p:cNvSpPr txBox="1"/>
          <p:nvPr/>
        </p:nvSpPr>
        <p:spPr>
          <a:xfrm>
            <a:off x="1744801" y="472976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FA05C7-F58B-40A2-9546-BBB5D3882203}"/>
              </a:ext>
            </a:extLst>
          </p:cNvPr>
          <p:cNvCxnSpPr/>
          <p:nvPr/>
        </p:nvCxnSpPr>
        <p:spPr>
          <a:xfrm>
            <a:off x="1798718" y="4575790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41D078-635B-4A71-A7AB-DC87FFF5D33A}"/>
              </a:ext>
            </a:extLst>
          </p:cNvPr>
          <p:cNvSpPr txBox="1"/>
          <p:nvPr/>
        </p:nvSpPr>
        <p:spPr>
          <a:xfrm>
            <a:off x="4141255" y="47207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5537A1-33CB-4F0C-8BCA-5AA8DA316E1C}"/>
              </a:ext>
            </a:extLst>
          </p:cNvPr>
          <p:cNvCxnSpPr/>
          <p:nvPr/>
        </p:nvCxnSpPr>
        <p:spPr>
          <a:xfrm>
            <a:off x="4188885" y="457774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84ADF86-6345-4593-8F2B-0729083FD15B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31" name="Text Box 46">
            <a:extLst>
              <a:ext uri="{FF2B5EF4-FFF2-40B4-BE49-F238E27FC236}">
                <a16:creationId xmlns:a16="http://schemas.microsoft.com/office/drawing/2014/main" id="{028E01D8-128F-4ECE-AEAE-23CD7521B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849502"/>
            <a:ext cx="2951277" cy="18774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This is a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 sort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800" dirty="0">
                <a:ea typeface="宋体" panose="02010600030101010101" pitchFamily="2" charset="-122"/>
              </a:rPr>
              <a:t> A sorting algorithm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</a:t>
            </a:r>
            <a:r>
              <a:rPr lang="en-US" altLang="zh-CN" sz="1800" dirty="0">
                <a:ea typeface="宋体" panose="02010600030101010101" pitchFamily="2" charset="-122"/>
              </a:rPr>
              <a:t> if it keeps the relative positions for elements of the same value. 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4CC8344F-FEBF-43C8-A6DB-340A1C01D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06BA5D3-362B-570B-EBE1-324D93E9F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0681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Sorting in Linear Time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605B96B8-AF8B-4ED1-A268-EDDD5BEC7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024138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Algorithm 1. </a:t>
            </a:r>
            <a:r>
              <a:rPr lang="en-US" altLang="zh-CN" sz="2400" dirty="0" err="1">
                <a:ea typeface="宋体" panose="02010600030101010101" pitchFamily="2" charset="-122"/>
              </a:rPr>
              <a:t>CountingSort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38DE216-CDEB-4E8E-9422-2F3A2B01D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64" y="2514197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A[0..9]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0F9AE-BF68-40DD-A01E-92C25E206C82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497953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6B5FB-0CBA-49FD-83BD-927AE8AE4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2212607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0" name="Text Box 46">
            <a:extLst>
              <a:ext uri="{FF2B5EF4-FFF2-40B4-BE49-F238E27FC236}">
                <a16:creationId xmlns:a16="http://schemas.microsoft.com/office/drawing/2014/main" id="{696A8DCF-87D7-4C75-9FF7-8E1F086F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46" y="3507002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7F612B-70C0-490C-BAA8-BC900034077E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3224661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F73CE9-0D4B-4976-8910-067E630D1511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448674"/>
          <a:ext cx="2768864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</a:tblGrid>
              <a:tr h="261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3BDC29-7EC1-4C66-93B4-AA623C21C098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4182577"/>
          <a:ext cx="2768864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</a:tblGrid>
              <a:tr h="17666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1F6680A-BD53-4D73-923E-088DB67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4459373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C[0..6]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A2B0AC6-A54A-4C29-A15D-7A96C914EC1F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459465"/>
          <a:ext cx="39624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196936676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136533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1028342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1517323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560573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69653121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451849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72042621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88608501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2160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10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718EA1-7F06-4E1A-8044-67949C0C004A}"/>
              </a:ext>
            </a:extLst>
          </p:cNvPr>
          <p:cNvGraphicFramePr>
            <a:graphicFrameLocks noGrp="1"/>
          </p:cNvGraphicFramePr>
          <p:nvPr/>
        </p:nvGraphicFramePr>
        <p:xfrm>
          <a:off x="1716507" y="5193469"/>
          <a:ext cx="3962400" cy="24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75681827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70163340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0852905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049854294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69978439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29164656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83797921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6719915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11405078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722126081"/>
                    </a:ext>
                  </a:extLst>
                </a:gridCol>
              </a:tblGrid>
              <a:tr h="15601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21346"/>
                  </a:ext>
                </a:extLst>
              </a:tr>
            </a:tbl>
          </a:graphicData>
        </a:graphic>
      </p:graphicFrame>
      <p:sp>
        <p:nvSpPr>
          <p:cNvPr id="17" name="Text Box 46">
            <a:extLst>
              <a:ext uri="{FF2B5EF4-FFF2-40B4-BE49-F238E27FC236}">
                <a16:creationId xmlns:a16="http://schemas.microsoft.com/office/drawing/2014/main" id="{CEE7E7F3-62FB-42FC-972D-B939D6286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89" y="5475608"/>
            <a:ext cx="8095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B[0..9]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A61A1-7BC2-4E7A-AC6A-BCBB878176C6}"/>
              </a:ext>
            </a:extLst>
          </p:cNvPr>
          <p:cNvCxnSpPr>
            <a:cxnSpLocks/>
          </p:cNvCxnSpPr>
          <p:nvPr/>
        </p:nvCxnSpPr>
        <p:spPr>
          <a:xfrm flipH="1">
            <a:off x="1744801" y="2985652"/>
            <a:ext cx="393410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46">
            <a:extLst>
              <a:ext uri="{FF2B5EF4-FFF2-40B4-BE49-F238E27FC236}">
                <a16:creationId xmlns:a16="http://schemas.microsoft.com/office/drawing/2014/main" id="{E10F3C78-D33D-4A00-B72F-CAC4AEA3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4" y="1691861"/>
            <a:ext cx="739980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92D050"/>
                </a:solidFill>
                <a:ea typeface="宋体" panose="02010600030101010101" pitchFamily="2" charset="-122"/>
              </a:rPr>
              <a:t>Example.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CA805-9953-4AF3-8B0F-1B5CDE132333}"/>
              </a:ext>
            </a:extLst>
          </p:cNvPr>
          <p:cNvSpPr txBox="1"/>
          <p:nvPr/>
        </p:nvSpPr>
        <p:spPr>
          <a:xfrm>
            <a:off x="3348108" y="472072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44361-61D4-4722-BA68-54A6D07A5F75}"/>
              </a:ext>
            </a:extLst>
          </p:cNvPr>
          <p:cNvCxnSpPr/>
          <p:nvPr/>
        </p:nvCxnSpPr>
        <p:spPr>
          <a:xfrm>
            <a:off x="3392163" y="457885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B2D45D-8893-4943-B417-23A75EA84DA3}"/>
              </a:ext>
            </a:extLst>
          </p:cNvPr>
          <p:cNvSpPr txBox="1"/>
          <p:nvPr/>
        </p:nvSpPr>
        <p:spPr>
          <a:xfrm>
            <a:off x="3489333" y="47297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392A9C-E27C-439B-AEF6-CAED1A135268}"/>
              </a:ext>
            </a:extLst>
          </p:cNvPr>
          <p:cNvCxnSpPr>
            <a:cxnSpLocks/>
          </p:cNvCxnSpPr>
          <p:nvPr/>
        </p:nvCxnSpPr>
        <p:spPr>
          <a:xfrm>
            <a:off x="3403622" y="4847061"/>
            <a:ext cx="104961" cy="55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7255E2-0410-47B8-B541-65F0098B6900}"/>
              </a:ext>
            </a:extLst>
          </p:cNvPr>
          <p:cNvSpPr txBox="1"/>
          <p:nvPr/>
        </p:nvSpPr>
        <p:spPr>
          <a:xfrm>
            <a:off x="1744801" y="472976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FA05C7-F58B-40A2-9546-BBB5D3882203}"/>
              </a:ext>
            </a:extLst>
          </p:cNvPr>
          <p:cNvCxnSpPr/>
          <p:nvPr/>
        </p:nvCxnSpPr>
        <p:spPr>
          <a:xfrm>
            <a:off x="1798718" y="4575790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41D078-635B-4A71-A7AB-DC87FFF5D33A}"/>
              </a:ext>
            </a:extLst>
          </p:cNvPr>
          <p:cNvSpPr txBox="1"/>
          <p:nvPr/>
        </p:nvSpPr>
        <p:spPr>
          <a:xfrm>
            <a:off x="4141255" y="47207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5537A1-33CB-4F0C-8BCA-5AA8DA316E1C}"/>
              </a:ext>
            </a:extLst>
          </p:cNvPr>
          <p:cNvCxnSpPr/>
          <p:nvPr/>
        </p:nvCxnSpPr>
        <p:spPr>
          <a:xfrm>
            <a:off x="4188885" y="4577744"/>
            <a:ext cx="194339" cy="77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84ADF86-6345-4593-8F2B-0729083FD15B}"/>
              </a:ext>
            </a:extLst>
          </p:cNvPr>
          <p:cNvGraphicFramePr>
            <a:graphicFrameLocks noGrp="1"/>
          </p:cNvGraphicFramePr>
          <p:nvPr/>
        </p:nvGraphicFramePr>
        <p:xfrm>
          <a:off x="1721076" y="3502525"/>
          <a:ext cx="2768864" cy="3048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5552">
                  <a:extLst>
                    <a:ext uri="{9D8B030D-6E8A-4147-A177-3AD203B41FA5}">
                      <a16:colId xmlns:a16="http://schemas.microsoft.com/office/drawing/2014/main" val="552676028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60192141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60590623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879313165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2897270141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287205366"/>
                    </a:ext>
                  </a:extLst>
                </a:gridCol>
                <a:gridCol w="395552">
                  <a:extLst>
                    <a:ext uri="{9D8B030D-6E8A-4147-A177-3AD203B41FA5}">
                      <a16:colId xmlns:a16="http://schemas.microsoft.com/office/drawing/2014/main" val="11288748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2769"/>
                  </a:ext>
                </a:extLst>
              </a:tr>
            </a:tbl>
          </a:graphicData>
        </a:graphic>
      </p:graphicFrame>
      <p:sp>
        <p:nvSpPr>
          <p:cNvPr id="31" name="Text Box 46">
            <a:extLst>
              <a:ext uri="{FF2B5EF4-FFF2-40B4-BE49-F238E27FC236}">
                <a16:creationId xmlns:a16="http://schemas.microsoft.com/office/drawing/2014/main" id="{028E01D8-128F-4ECE-AEAE-23CD7521B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849502"/>
            <a:ext cx="2951277" cy="18774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This is a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 sort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800" dirty="0">
                <a:ea typeface="宋体" panose="02010600030101010101" pitchFamily="2" charset="-122"/>
              </a:rPr>
              <a:t> A sorting algorithm is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stable</a:t>
            </a:r>
            <a:r>
              <a:rPr lang="en-US" altLang="zh-CN" sz="1800" dirty="0">
                <a:ea typeface="宋体" panose="02010600030101010101" pitchFamily="2" charset="-122"/>
              </a:rPr>
              <a:t> if it keeps the relative positions for elements of the same value. 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3C5921AA-4586-4E11-9B42-3B4412AD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477" y="3105359"/>
            <a:ext cx="2951277" cy="21544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Algorithm. </a:t>
            </a:r>
            <a:r>
              <a:rPr lang="en-US" altLang="zh-CN" sz="1400" dirty="0" err="1">
                <a:ea typeface="宋体" panose="02010600030101010101" pitchFamily="2" charset="-122"/>
              </a:rPr>
              <a:t>CountingSort</a:t>
            </a:r>
            <a:r>
              <a:rPr lang="en-US" altLang="zh-CN" sz="1400" dirty="0">
                <a:ea typeface="宋体" panose="02010600030101010101" pitchFamily="2" charset="-122"/>
              </a:rPr>
              <a:t>(A[0..n-1])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for (h=0; h&lt;k; h++) C[h]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&lt;n;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+ 1;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(h=1; h&lt;k; h++)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 = C[i-1] + C[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for (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=n-1;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&gt;=0;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--)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= 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 – 1.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B[C[A[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]]] = A[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];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4412AA23-DBA6-6B44-5C6F-7E841EC9B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46" y="5386529"/>
            <a:ext cx="159293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</a:t>
            </a:r>
            <a:r>
              <a:rPr lang="en-US" altLang="zh-CN" sz="1600" dirty="0">
                <a:ea typeface="宋体" panose="02010600030101010101" pitchFamily="2" charset="-122"/>
              </a:rPr>
              <a:t>O(</a:t>
            </a:r>
            <a:r>
              <a:rPr lang="en-US" altLang="zh-CN" sz="1600" dirty="0" err="1">
                <a:ea typeface="宋体" panose="02010600030101010101" pitchFamily="2" charset="-122"/>
              </a:rPr>
              <a:t>n+k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82612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5112</TotalTime>
  <Words>8406</Words>
  <Application>Microsoft Office PowerPoint</Application>
  <PresentationFormat>On-screen Show (4:3)</PresentationFormat>
  <Paragraphs>1916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宋体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461</cp:revision>
  <cp:lastPrinted>2001-01-16T17:12:14Z</cp:lastPrinted>
  <dcterms:created xsi:type="dcterms:W3CDTF">1999-07-13T19:55:20Z</dcterms:created>
  <dcterms:modified xsi:type="dcterms:W3CDTF">2025-02-03T15:46:46Z</dcterms:modified>
</cp:coreProperties>
</file>