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3"/>
  </p:notesMasterIdLst>
  <p:handoutMasterIdLst>
    <p:handoutMasterId r:id="rId84"/>
  </p:handoutMasterIdLst>
  <p:sldIdLst>
    <p:sldId id="293" r:id="rId2"/>
    <p:sldId id="921" r:id="rId3"/>
    <p:sldId id="923" r:id="rId4"/>
    <p:sldId id="729" r:id="rId5"/>
    <p:sldId id="924" r:id="rId6"/>
    <p:sldId id="728" r:id="rId7"/>
    <p:sldId id="727" r:id="rId8"/>
    <p:sldId id="725" r:id="rId9"/>
    <p:sldId id="724" r:id="rId10"/>
    <p:sldId id="723" r:id="rId11"/>
    <p:sldId id="726" r:id="rId12"/>
    <p:sldId id="721" r:id="rId13"/>
    <p:sldId id="736" r:id="rId14"/>
    <p:sldId id="737" r:id="rId15"/>
    <p:sldId id="735" r:id="rId16"/>
    <p:sldId id="734" r:id="rId17"/>
    <p:sldId id="733" r:id="rId18"/>
    <p:sldId id="732" r:id="rId19"/>
    <p:sldId id="731" r:id="rId20"/>
    <p:sldId id="730" r:id="rId21"/>
    <p:sldId id="741" r:id="rId22"/>
    <p:sldId id="740" r:id="rId23"/>
    <p:sldId id="738" r:id="rId24"/>
    <p:sldId id="742" r:id="rId25"/>
    <p:sldId id="743" r:id="rId26"/>
    <p:sldId id="746" r:id="rId27"/>
    <p:sldId id="744" r:id="rId28"/>
    <p:sldId id="745" r:id="rId29"/>
    <p:sldId id="748" r:id="rId30"/>
    <p:sldId id="747" r:id="rId31"/>
    <p:sldId id="750" r:id="rId32"/>
    <p:sldId id="751" r:id="rId33"/>
    <p:sldId id="752" r:id="rId34"/>
    <p:sldId id="753" r:id="rId35"/>
    <p:sldId id="754" r:id="rId36"/>
    <p:sldId id="755" r:id="rId37"/>
    <p:sldId id="756" r:id="rId38"/>
    <p:sldId id="760" r:id="rId39"/>
    <p:sldId id="758" r:id="rId40"/>
    <p:sldId id="757" r:id="rId41"/>
    <p:sldId id="901" r:id="rId42"/>
    <p:sldId id="902" r:id="rId43"/>
    <p:sldId id="903" r:id="rId44"/>
    <p:sldId id="904" r:id="rId45"/>
    <p:sldId id="922" r:id="rId46"/>
    <p:sldId id="773" r:id="rId47"/>
    <p:sldId id="789" r:id="rId48"/>
    <p:sldId id="774" r:id="rId49"/>
    <p:sldId id="772" r:id="rId50"/>
    <p:sldId id="777" r:id="rId51"/>
    <p:sldId id="776" r:id="rId52"/>
    <p:sldId id="778" r:id="rId53"/>
    <p:sldId id="780" r:id="rId54"/>
    <p:sldId id="781" r:id="rId55"/>
    <p:sldId id="782" r:id="rId56"/>
    <p:sldId id="783" r:id="rId57"/>
    <p:sldId id="793" r:id="rId58"/>
    <p:sldId id="790" r:id="rId59"/>
    <p:sldId id="795" r:id="rId60"/>
    <p:sldId id="796" r:id="rId61"/>
    <p:sldId id="797" r:id="rId62"/>
    <p:sldId id="799" r:id="rId63"/>
    <p:sldId id="801" r:id="rId64"/>
    <p:sldId id="800" r:id="rId65"/>
    <p:sldId id="802" r:id="rId66"/>
    <p:sldId id="803" r:id="rId67"/>
    <p:sldId id="804" r:id="rId68"/>
    <p:sldId id="805" r:id="rId69"/>
    <p:sldId id="806" r:id="rId70"/>
    <p:sldId id="807" r:id="rId71"/>
    <p:sldId id="808" r:id="rId72"/>
    <p:sldId id="809" r:id="rId73"/>
    <p:sldId id="810" r:id="rId74"/>
    <p:sldId id="811" r:id="rId75"/>
    <p:sldId id="812" r:id="rId76"/>
    <p:sldId id="813" r:id="rId77"/>
    <p:sldId id="814" r:id="rId78"/>
    <p:sldId id="815" r:id="rId79"/>
    <p:sldId id="816" r:id="rId80"/>
    <p:sldId id="817" r:id="rId81"/>
    <p:sldId id="818" r:id="rId82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33CC33"/>
    <a:srgbClr val="FF3300"/>
    <a:srgbClr val="FF0000"/>
    <a:srgbClr val="FFCCFF"/>
    <a:srgbClr val="DDDDDD"/>
    <a:srgbClr val="DE3E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140" autoAdjust="0"/>
    <p:restoredTop sz="91657" autoAdjust="0"/>
  </p:normalViewPr>
  <p:slideViewPr>
    <p:cSldViewPr snapToGrid="0">
      <p:cViewPr varScale="1">
        <p:scale>
          <a:sx n="108" d="100"/>
          <a:sy n="108" d="100"/>
        </p:scale>
        <p:origin x="102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handoutMaster" Target="handoutMasters/handout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617402" y="1034802"/>
            <a:ext cx="7850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CSCE-411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800" dirty="0">
                <a:ea typeface="宋体" panose="02010600030101010101" pitchFamily="2" charset="-122"/>
              </a:rPr>
              <a:t>Design and Analysis of Algorithms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472582" y="2490661"/>
            <a:ext cx="2198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858023" y="3844120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140134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5: Heaps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C2B29-8954-F03C-F6F1-C3B0B5DEF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25F5096B-24E5-F10A-2D80-1BE8762E01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Review of Sorting Algorithms</a:t>
            </a:r>
          </a:p>
        </p:txBody>
      </p:sp>
      <p:sp>
        <p:nvSpPr>
          <p:cNvPr id="65" name="Text Box 46">
            <a:extLst>
              <a:ext uri="{FF2B5EF4-FFF2-40B4-BE49-F238E27FC236}">
                <a16:creationId xmlns:a16="http://schemas.microsoft.com/office/drawing/2014/main" id="{3737EB1F-0A0C-5E7E-7439-2446A7B770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614" y="1249161"/>
            <a:ext cx="7631173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Problem.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Given a set of numbers, sort them in nondecreasing order.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C0ADCA7-95F8-37BD-1D64-5A741CAB8AE3}"/>
              </a:ext>
            </a:extLst>
          </p:cNvPr>
          <p:cNvGraphicFramePr>
            <a:graphicFrameLocks noGrp="1"/>
          </p:cNvGraphicFramePr>
          <p:nvPr/>
        </p:nvGraphicFramePr>
        <p:xfrm>
          <a:off x="726614" y="2675914"/>
          <a:ext cx="7530105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4455">
                  <a:extLst>
                    <a:ext uri="{9D8B030D-6E8A-4147-A177-3AD203B41FA5}">
                      <a16:colId xmlns:a16="http://schemas.microsoft.com/office/drawing/2014/main" val="3905590794"/>
                    </a:ext>
                  </a:extLst>
                </a:gridCol>
                <a:gridCol w="1469877">
                  <a:extLst>
                    <a:ext uri="{9D8B030D-6E8A-4147-A177-3AD203B41FA5}">
                      <a16:colId xmlns:a16="http://schemas.microsoft.com/office/drawing/2014/main" val="2876791570"/>
                    </a:ext>
                  </a:extLst>
                </a:gridCol>
                <a:gridCol w="1333144">
                  <a:extLst>
                    <a:ext uri="{9D8B030D-6E8A-4147-A177-3AD203B41FA5}">
                      <a16:colId xmlns:a16="http://schemas.microsoft.com/office/drawing/2014/main" val="1666083915"/>
                    </a:ext>
                  </a:extLst>
                </a:gridCol>
                <a:gridCol w="1427147">
                  <a:extLst>
                    <a:ext uri="{9D8B030D-6E8A-4147-A177-3AD203B41FA5}">
                      <a16:colId xmlns:a16="http://schemas.microsoft.com/office/drawing/2014/main" val="931628624"/>
                    </a:ext>
                  </a:extLst>
                </a:gridCol>
                <a:gridCol w="1945482">
                  <a:extLst>
                    <a:ext uri="{9D8B030D-6E8A-4147-A177-3AD203B41FA5}">
                      <a16:colId xmlns:a16="http://schemas.microsoft.com/office/drawing/2014/main" val="2368110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Algorithm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(worst)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(best)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(avg) time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method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4650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MergeSort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divide &amp; conquer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327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QuickSort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O(n</a:t>
                      </a:r>
                      <a:r>
                        <a:rPr lang="en-US" baseline="30000" dirty="0">
                          <a:solidFill>
                            <a:srgbClr val="FF0000"/>
                          </a:solidFill>
                        </a:rPr>
                        <a:t>2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divide &amp; conquer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573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InsertSort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O(n</a:t>
                      </a:r>
                      <a:r>
                        <a:rPr lang="en-US" baseline="30000" dirty="0"/>
                        <a:t>2</a:t>
                      </a:r>
                      <a:r>
                        <a:rPr lang="en-US" baseline="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</a:t>
                      </a: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insertion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161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SelectSort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O(n</a:t>
                      </a:r>
                      <a:r>
                        <a:rPr lang="en-US" baseline="30000" dirty="0"/>
                        <a:t>2</a:t>
                      </a:r>
                      <a:r>
                        <a:rPr lang="en-US" baseline="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selection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753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BubbleSort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O(n</a:t>
                      </a:r>
                      <a:r>
                        <a:rPr lang="en-US" baseline="30000" dirty="0"/>
                        <a:t>2</a:t>
                      </a:r>
                      <a:r>
                        <a:rPr lang="en-US" baseline="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</a:t>
                      </a: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</a:t>
                      </a:r>
                      <a:r>
                        <a:rPr lang="en-US" baseline="300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swapping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296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HeapSort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/>
                        <a:t>O(n log n)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O(n log n)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swapping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6769347"/>
                  </a:ext>
                </a:extLst>
              </a:tr>
            </a:tbl>
          </a:graphicData>
        </a:graphic>
      </p:graphicFrame>
      <p:sp>
        <p:nvSpPr>
          <p:cNvPr id="14" name="Text Box 46">
            <a:extLst>
              <a:ext uri="{FF2B5EF4-FFF2-40B4-BE49-F238E27FC236}">
                <a16:creationId xmlns:a16="http://schemas.microsoft.com/office/drawing/2014/main" id="{25286CD3-EF13-CE58-E358-0D69796442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9122" y="2213411"/>
            <a:ext cx="3626155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Review of Sorting Algorithms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93014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D0039-3B5C-18DB-4082-4DF18E836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B4E5DA4C-673C-AF81-D29D-32AA06E0B3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C3713FD-4763-C804-E0CF-836D43034D16}"/>
              </a:ext>
            </a:extLst>
          </p:cNvPr>
          <p:cNvGrpSpPr/>
          <p:nvPr/>
        </p:nvGrpSpPr>
        <p:grpSpPr>
          <a:xfrm>
            <a:off x="726614" y="3428418"/>
            <a:ext cx="1599753" cy="1049018"/>
            <a:chOff x="5345930" y="1157182"/>
            <a:chExt cx="1599753" cy="1049018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CAE83CA8-875E-67E3-5627-A14AC815F883}"/>
                </a:ext>
              </a:extLst>
            </p:cNvPr>
            <p:cNvSpPr/>
            <p:nvPr/>
          </p:nvSpPr>
          <p:spPr>
            <a:xfrm>
              <a:off x="5870961" y="1157182"/>
              <a:ext cx="786213" cy="4323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1ED2D0A-7BA7-F457-C58B-116BB8BA6C71}"/>
                </a:ext>
              </a:extLst>
            </p:cNvPr>
            <p:cNvSpPr/>
            <p:nvPr/>
          </p:nvSpPr>
          <p:spPr>
            <a:xfrm>
              <a:off x="5550137" y="1525750"/>
              <a:ext cx="641647" cy="35456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E1EFEC9-259C-5F06-1550-B11B4BF0E6ED}"/>
                </a:ext>
              </a:extLst>
            </p:cNvPr>
            <p:cNvSpPr/>
            <p:nvPr/>
          </p:nvSpPr>
          <p:spPr>
            <a:xfrm>
              <a:off x="6454390" y="1516795"/>
              <a:ext cx="364444" cy="36352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11032E3-B790-5E5B-856D-EBA7BDB8B442}"/>
                </a:ext>
              </a:extLst>
            </p:cNvPr>
            <p:cNvSpPr/>
            <p:nvPr/>
          </p:nvSpPr>
          <p:spPr>
            <a:xfrm>
              <a:off x="5345930" y="1842679"/>
              <a:ext cx="519869" cy="36352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6747BA6-F7D8-6E9B-F303-DFD28EB4DEC9}"/>
                </a:ext>
              </a:extLst>
            </p:cNvPr>
            <p:cNvSpPr/>
            <p:nvPr/>
          </p:nvSpPr>
          <p:spPr>
            <a:xfrm>
              <a:off x="5957088" y="1832216"/>
              <a:ext cx="287174" cy="36299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C364A82-9BA2-F885-8496-09F6A03936EE}"/>
                </a:ext>
              </a:extLst>
            </p:cNvPr>
            <p:cNvSpPr/>
            <p:nvPr/>
          </p:nvSpPr>
          <p:spPr>
            <a:xfrm>
              <a:off x="6300832" y="1824992"/>
              <a:ext cx="287174" cy="36299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27182EF-E01A-5EEB-F6CE-FF11AFD4C064}"/>
                </a:ext>
              </a:extLst>
            </p:cNvPr>
            <p:cNvSpPr/>
            <p:nvPr/>
          </p:nvSpPr>
          <p:spPr>
            <a:xfrm>
              <a:off x="6658509" y="1855781"/>
              <a:ext cx="287174" cy="31586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5" name="Text Box 46">
            <a:extLst>
              <a:ext uri="{FF2B5EF4-FFF2-40B4-BE49-F238E27FC236}">
                <a16:creationId xmlns:a16="http://schemas.microsoft.com/office/drawing/2014/main" id="{29F7ED1D-EC1D-C1F6-59CF-FFB251BBA9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614" y="1249161"/>
            <a:ext cx="3843785" cy="193899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2000" dirty="0">
                <a:ea typeface="宋体" panose="02010600030101010101" pitchFamily="2" charset="-122"/>
              </a:rPr>
              <a:t> A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20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</a:t>
            </a:r>
          </a:p>
        </p:txBody>
      </p:sp>
    </p:spTree>
    <p:extLst>
      <p:ext uri="{BB962C8B-B14F-4D97-AF65-F5344CB8AC3E}">
        <p14:creationId xmlns:p14="http://schemas.microsoft.com/office/powerpoint/2010/main" val="943039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B513F8A-4578-4C1B-BBA8-152E6360CF44}"/>
              </a:ext>
            </a:extLst>
          </p:cNvPr>
          <p:cNvGrpSpPr/>
          <p:nvPr/>
        </p:nvGrpSpPr>
        <p:grpSpPr>
          <a:xfrm>
            <a:off x="726614" y="3428418"/>
            <a:ext cx="1599753" cy="1049018"/>
            <a:chOff x="5345930" y="1157182"/>
            <a:chExt cx="1599753" cy="1049018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47BDF4BA-A90F-4005-89C5-4FCD4BE6E85B}"/>
                </a:ext>
              </a:extLst>
            </p:cNvPr>
            <p:cNvSpPr/>
            <p:nvPr/>
          </p:nvSpPr>
          <p:spPr>
            <a:xfrm>
              <a:off x="5870961" y="1157182"/>
              <a:ext cx="786213" cy="4323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854E8C2-E3B7-4B2C-B656-090B1D5BA055}"/>
                </a:ext>
              </a:extLst>
            </p:cNvPr>
            <p:cNvSpPr/>
            <p:nvPr/>
          </p:nvSpPr>
          <p:spPr>
            <a:xfrm>
              <a:off x="5550137" y="1525750"/>
              <a:ext cx="641647" cy="35456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2487A78-A59D-4FF4-873B-11E7951BDC9A}"/>
                </a:ext>
              </a:extLst>
            </p:cNvPr>
            <p:cNvSpPr/>
            <p:nvPr/>
          </p:nvSpPr>
          <p:spPr>
            <a:xfrm>
              <a:off x="6454390" y="1516795"/>
              <a:ext cx="364444" cy="36352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867C29D-4943-4BA9-8398-84770E75C1A5}"/>
                </a:ext>
              </a:extLst>
            </p:cNvPr>
            <p:cNvSpPr/>
            <p:nvPr/>
          </p:nvSpPr>
          <p:spPr>
            <a:xfrm>
              <a:off x="5345930" y="1842679"/>
              <a:ext cx="519869" cy="36352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C29E101-9A93-4732-9E8F-7C522D2D9662}"/>
                </a:ext>
              </a:extLst>
            </p:cNvPr>
            <p:cNvSpPr/>
            <p:nvPr/>
          </p:nvSpPr>
          <p:spPr>
            <a:xfrm>
              <a:off x="5957088" y="1832216"/>
              <a:ext cx="287174" cy="36299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FE41C6E-A7EB-47DB-96A6-C80CAF9EBBC6}"/>
                </a:ext>
              </a:extLst>
            </p:cNvPr>
            <p:cNvSpPr/>
            <p:nvPr/>
          </p:nvSpPr>
          <p:spPr>
            <a:xfrm>
              <a:off x="6300832" y="1824992"/>
              <a:ext cx="287174" cy="36299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8EBD374-D8BA-4830-B964-19979E329531}"/>
                </a:ext>
              </a:extLst>
            </p:cNvPr>
            <p:cNvSpPr/>
            <p:nvPr/>
          </p:nvSpPr>
          <p:spPr>
            <a:xfrm>
              <a:off x="6658509" y="1855781"/>
              <a:ext cx="287174" cy="31586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5" name="Text Box 46">
            <a:extLst>
              <a:ext uri="{FF2B5EF4-FFF2-40B4-BE49-F238E27FC236}">
                <a16:creationId xmlns:a16="http://schemas.microsoft.com/office/drawing/2014/main" id="{28AA7AFC-13B3-4EB5-A6B5-865106EC4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614" y="1249161"/>
            <a:ext cx="3843785" cy="193899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2000" dirty="0">
                <a:ea typeface="宋体" panose="02010600030101010101" pitchFamily="2" charset="-122"/>
              </a:rPr>
              <a:t> A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2000" dirty="0">
                <a:ea typeface="宋体" panose="02010600030101010101" pitchFamily="2" charset="-122"/>
              </a:rPr>
              <a:t> is a complete binary tree, with possibly a few rightmost leaves removed, such that the value in a node is not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smaller</a:t>
            </a:r>
            <a:r>
              <a:rPr lang="en-US" altLang="zh-CN" sz="2000" dirty="0">
                <a:ea typeface="宋体" panose="02010600030101010101" pitchFamily="2" charset="-122"/>
              </a:rPr>
              <a:t> than that of any of its children.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9FEC58CA-C253-300E-490B-8D013FE15A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2441" y="1249161"/>
            <a:ext cx="3843785" cy="193899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2000" dirty="0">
                <a:ea typeface="宋体" panose="02010600030101010101" pitchFamily="2" charset="-122"/>
              </a:rPr>
              <a:t> A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(min-)heap</a:t>
            </a:r>
            <a:r>
              <a:rPr lang="en-US" altLang="zh-CN" sz="2000" dirty="0">
                <a:ea typeface="宋体" panose="02010600030101010101" pitchFamily="2" charset="-122"/>
              </a:rPr>
              <a:t> is a complete binary tree, with possibly a few rightmost leaves removed, such that the value in a node is not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larger</a:t>
            </a:r>
            <a:r>
              <a:rPr lang="en-US" altLang="zh-CN" sz="2000" dirty="0">
                <a:ea typeface="宋体" panose="02010600030101010101" pitchFamily="2" charset="-122"/>
              </a:rPr>
              <a:t> than that of any of its children.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AEAB58F-51DB-6BA4-D5E0-E8B962F1A60A}"/>
              </a:ext>
            </a:extLst>
          </p:cNvPr>
          <p:cNvSpPr/>
          <p:nvPr/>
        </p:nvSpPr>
        <p:spPr>
          <a:xfrm>
            <a:off x="6301485" y="3635617"/>
            <a:ext cx="697566" cy="1031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7AEB5A1-1C01-E817-4B73-F01784B12714}"/>
              </a:ext>
            </a:extLst>
          </p:cNvPr>
          <p:cNvSpPr/>
          <p:nvPr/>
        </p:nvSpPr>
        <p:spPr>
          <a:xfrm>
            <a:off x="6056488" y="3707289"/>
            <a:ext cx="364444" cy="2971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BCD356F-138D-395E-94DB-ABBB810853EF}"/>
              </a:ext>
            </a:extLst>
          </p:cNvPr>
          <p:cNvSpPr/>
          <p:nvPr/>
        </p:nvSpPr>
        <p:spPr>
          <a:xfrm>
            <a:off x="6888506" y="3688052"/>
            <a:ext cx="442786" cy="3356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468FB27-450F-D943-B1E1-814802F0083C}"/>
              </a:ext>
            </a:extLst>
          </p:cNvPr>
          <p:cNvSpPr/>
          <p:nvPr/>
        </p:nvSpPr>
        <p:spPr>
          <a:xfrm>
            <a:off x="5735652" y="3962737"/>
            <a:ext cx="483283" cy="3356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84FE2C2-7450-B317-D90E-7756383CA2A5}"/>
              </a:ext>
            </a:extLst>
          </p:cNvPr>
          <p:cNvSpPr/>
          <p:nvPr/>
        </p:nvSpPr>
        <p:spPr>
          <a:xfrm>
            <a:off x="6230505" y="3959183"/>
            <a:ext cx="364443" cy="3356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6419D23-92F1-A45A-18B0-13627B8F00D5}"/>
              </a:ext>
            </a:extLst>
          </p:cNvPr>
          <p:cNvSpPr/>
          <p:nvPr/>
        </p:nvSpPr>
        <p:spPr>
          <a:xfrm>
            <a:off x="6618516" y="3946778"/>
            <a:ext cx="539961" cy="3616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B105BC7-8C20-6624-2D88-2933ECA1E477}"/>
              </a:ext>
            </a:extLst>
          </p:cNvPr>
          <p:cNvSpPr/>
          <p:nvPr/>
        </p:nvSpPr>
        <p:spPr>
          <a:xfrm>
            <a:off x="7158477" y="3946779"/>
            <a:ext cx="759836" cy="3616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737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BC7EE-2071-1EA6-22E2-4ECF21E7F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BDF8B5C9-2D53-7366-3EB0-D329AA4434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C5D4D11-F7FC-4AA3-E20B-77A087219995}"/>
              </a:ext>
            </a:extLst>
          </p:cNvPr>
          <p:cNvGrpSpPr/>
          <p:nvPr/>
        </p:nvGrpSpPr>
        <p:grpSpPr>
          <a:xfrm>
            <a:off x="726614" y="3428418"/>
            <a:ext cx="1599753" cy="1049018"/>
            <a:chOff x="5345930" y="1157182"/>
            <a:chExt cx="1599753" cy="1049018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3CF66998-DDBE-B7D6-9051-9316E74EF3E7}"/>
                </a:ext>
              </a:extLst>
            </p:cNvPr>
            <p:cNvSpPr/>
            <p:nvPr/>
          </p:nvSpPr>
          <p:spPr>
            <a:xfrm>
              <a:off x="5870961" y="1157182"/>
              <a:ext cx="786213" cy="4323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1F64F4B-DC99-69AD-135A-3CC5F8C1412C}"/>
                </a:ext>
              </a:extLst>
            </p:cNvPr>
            <p:cNvSpPr/>
            <p:nvPr/>
          </p:nvSpPr>
          <p:spPr>
            <a:xfrm>
              <a:off x="5550137" y="1525750"/>
              <a:ext cx="641647" cy="35456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302E2DD2-E087-8AD0-44FC-7936BE40FBA8}"/>
                </a:ext>
              </a:extLst>
            </p:cNvPr>
            <p:cNvSpPr/>
            <p:nvPr/>
          </p:nvSpPr>
          <p:spPr>
            <a:xfrm>
              <a:off x="6454390" y="1516795"/>
              <a:ext cx="364444" cy="36352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B21157D-9187-E69C-7646-653EB968484D}"/>
                </a:ext>
              </a:extLst>
            </p:cNvPr>
            <p:cNvSpPr/>
            <p:nvPr/>
          </p:nvSpPr>
          <p:spPr>
            <a:xfrm>
              <a:off x="5345930" y="1842679"/>
              <a:ext cx="519869" cy="36352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3975A15-60EE-4670-106B-B933F5B8AB7A}"/>
                </a:ext>
              </a:extLst>
            </p:cNvPr>
            <p:cNvSpPr/>
            <p:nvPr/>
          </p:nvSpPr>
          <p:spPr>
            <a:xfrm>
              <a:off x="5957088" y="1832216"/>
              <a:ext cx="287174" cy="36299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4CCB8A8-89DA-13D8-41D2-E281BEB57820}"/>
                </a:ext>
              </a:extLst>
            </p:cNvPr>
            <p:cNvSpPr/>
            <p:nvPr/>
          </p:nvSpPr>
          <p:spPr>
            <a:xfrm>
              <a:off x="6300832" y="1824992"/>
              <a:ext cx="287174" cy="36299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A124E53-BDFD-30EF-722E-B4BD60C69766}"/>
                </a:ext>
              </a:extLst>
            </p:cNvPr>
            <p:cNvSpPr/>
            <p:nvPr/>
          </p:nvSpPr>
          <p:spPr>
            <a:xfrm>
              <a:off x="6658509" y="1855781"/>
              <a:ext cx="287174" cy="31586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5" name="Text Box 46">
            <a:extLst>
              <a:ext uri="{FF2B5EF4-FFF2-40B4-BE49-F238E27FC236}">
                <a16:creationId xmlns:a16="http://schemas.microsoft.com/office/drawing/2014/main" id="{80F349C4-8ABD-C2AE-5978-B964DF8A71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614" y="1249161"/>
            <a:ext cx="3843785" cy="193899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2000" dirty="0">
                <a:ea typeface="宋体" panose="02010600030101010101" pitchFamily="2" charset="-122"/>
              </a:rPr>
              <a:t> A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20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</a:t>
            </a:r>
          </a:p>
        </p:txBody>
      </p:sp>
    </p:spTree>
    <p:extLst>
      <p:ext uri="{BB962C8B-B14F-4D97-AF65-F5344CB8AC3E}">
        <p14:creationId xmlns:p14="http://schemas.microsoft.com/office/powerpoint/2010/main" val="849742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432F8896-E359-46E3-B0DB-3B6CB50A79CF}"/>
              </a:ext>
            </a:extLst>
          </p:cNvPr>
          <p:cNvCxnSpPr>
            <a:cxnSpLocks/>
          </p:cNvCxnSpPr>
          <p:nvPr/>
        </p:nvCxnSpPr>
        <p:spPr>
          <a:xfrm flipH="1">
            <a:off x="7874160" y="2416042"/>
            <a:ext cx="137521" cy="394613"/>
          </a:xfrm>
          <a:prstGeom prst="line">
            <a:avLst/>
          </a:prstGeom>
          <a:ln w="19050">
            <a:solidFill>
              <a:srgbClr val="DDDD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E14511D3-E304-4B98-B9B3-36EA3E1DC1CD}"/>
              </a:ext>
            </a:extLst>
          </p:cNvPr>
          <p:cNvCxnSpPr>
            <a:cxnSpLocks/>
          </p:cNvCxnSpPr>
          <p:nvPr/>
        </p:nvCxnSpPr>
        <p:spPr>
          <a:xfrm>
            <a:off x="7332865" y="2423559"/>
            <a:ext cx="154715" cy="413661"/>
          </a:xfrm>
          <a:prstGeom prst="line">
            <a:avLst/>
          </a:prstGeom>
          <a:ln w="19050">
            <a:solidFill>
              <a:srgbClr val="DDDD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8A747F97-5334-44B1-BF2D-18BEA3E2DD95}"/>
              </a:ext>
            </a:extLst>
          </p:cNvPr>
          <p:cNvCxnSpPr>
            <a:cxnSpLocks/>
          </p:cNvCxnSpPr>
          <p:nvPr/>
        </p:nvCxnSpPr>
        <p:spPr>
          <a:xfrm>
            <a:off x="8240651" y="2424461"/>
            <a:ext cx="154715" cy="413661"/>
          </a:xfrm>
          <a:prstGeom prst="line">
            <a:avLst/>
          </a:prstGeom>
          <a:ln w="19050">
            <a:solidFill>
              <a:srgbClr val="DDDD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9B1C11AD-F9D1-4D43-8359-624DA82CCD4C}"/>
              </a:ext>
            </a:extLst>
          </p:cNvPr>
          <p:cNvCxnSpPr>
            <a:cxnSpLocks/>
          </p:cNvCxnSpPr>
          <p:nvPr/>
        </p:nvCxnSpPr>
        <p:spPr>
          <a:xfrm flipH="1">
            <a:off x="6963618" y="241604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9D16CFA6-78DC-4067-99CE-E1872C2ED68D}"/>
              </a:ext>
            </a:extLst>
          </p:cNvPr>
          <p:cNvCxnSpPr>
            <a:cxnSpLocks/>
          </p:cNvCxnSpPr>
          <p:nvPr/>
        </p:nvCxnSpPr>
        <p:spPr>
          <a:xfrm flipH="1">
            <a:off x="5965902" y="2424461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BB57047-F885-48D3-9DB6-8D0485B08955}"/>
              </a:ext>
            </a:extLst>
          </p:cNvPr>
          <p:cNvCxnSpPr>
            <a:cxnSpLocks/>
          </p:cNvCxnSpPr>
          <p:nvPr/>
        </p:nvCxnSpPr>
        <p:spPr>
          <a:xfrm flipH="1">
            <a:off x="5054442" y="244260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0FF27FB5-F500-4CF8-A1F4-ADE1A4681E11}"/>
              </a:ext>
            </a:extLst>
          </p:cNvPr>
          <p:cNvCxnSpPr>
            <a:cxnSpLocks/>
          </p:cNvCxnSpPr>
          <p:nvPr/>
        </p:nvCxnSpPr>
        <p:spPr>
          <a:xfrm>
            <a:off x="5403054" y="2432105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A1B35BC3-1C40-4FB6-9495-9804107D6094}"/>
              </a:ext>
            </a:extLst>
          </p:cNvPr>
          <p:cNvCxnSpPr>
            <a:cxnSpLocks/>
          </p:cNvCxnSpPr>
          <p:nvPr/>
        </p:nvCxnSpPr>
        <p:spPr>
          <a:xfrm>
            <a:off x="6318458" y="24341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6CC2A768-41FE-490D-869A-F4B15A33CCB5}"/>
              </a:ext>
            </a:extLst>
          </p:cNvPr>
          <p:cNvCxnSpPr>
            <a:cxnSpLocks/>
          </p:cNvCxnSpPr>
          <p:nvPr/>
        </p:nvCxnSpPr>
        <p:spPr>
          <a:xfrm flipH="1">
            <a:off x="7161426" y="1907497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576BC115-6228-4DDF-B587-682AF90D4DA0}"/>
              </a:ext>
            </a:extLst>
          </p:cNvPr>
          <p:cNvCxnSpPr>
            <a:cxnSpLocks/>
          </p:cNvCxnSpPr>
          <p:nvPr/>
        </p:nvCxnSpPr>
        <p:spPr>
          <a:xfrm flipH="1">
            <a:off x="5241804" y="1916966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F8B7E9E8-F1D9-41C7-A5C0-43E1E553A6CE}"/>
              </a:ext>
            </a:extLst>
          </p:cNvPr>
          <p:cNvCxnSpPr>
            <a:cxnSpLocks/>
          </p:cNvCxnSpPr>
          <p:nvPr/>
        </p:nvCxnSpPr>
        <p:spPr>
          <a:xfrm>
            <a:off x="7824776" y="1886125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F94E6B87-3F83-4E34-A5A8-DCA6647012A7}"/>
              </a:ext>
            </a:extLst>
          </p:cNvPr>
          <p:cNvCxnSpPr>
            <a:cxnSpLocks/>
          </p:cNvCxnSpPr>
          <p:nvPr/>
        </p:nvCxnSpPr>
        <p:spPr>
          <a:xfrm>
            <a:off x="5889831" y="1933610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B513F8A-4578-4C1B-BBA8-152E6360CF44}"/>
              </a:ext>
            </a:extLst>
          </p:cNvPr>
          <p:cNvGrpSpPr/>
          <p:nvPr/>
        </p:nvGrpSpPr>
        <p:grpSpPr>
          <a:xfrm>
            <a:off x="726614" y="3428418"/>
            <a:ext cx="1599753" cy="1049018"/>
            <a:chOff x="5345930" y="1157182"/>
            <a:chExt cx="1599753" cy="1049018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47BDF4BA-A90F-4005-89C5-4FCD4BE6E85B}"/>
                </a:ext>
              </a:extLst>
            </p:cNvPr>
            <p:cNvSpPr/>
            <p:nvPr/>
          </p:nvSpPr>
          <p:spPr>
            <a:xfrm>
              <a:off x="5870961" y="1157182"/>
              <a:ext cx="786213" cy="4323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854E8C2-E3B7-4B2C-B656-090B1D5BA055}"/>
                </a:ext>
              </a:extLst>
            </p:cNvPr>
            <p:cNvSpPr/>
            <p:nvPr/>
          </p:nvSpPr>
          <p:spPr>
            <a:xfrm>
              <a:off x="5550137" y="1525750"/>
              <a:ext cx="641647" cy="35456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2487A78-A59D-4FF4-873B-11E7951BDC9A}"/>
                </a:ext>
              </a:extLst>
            </p:cNvPr>
            <p:cNvSpPr/>
            <p:nvPr/>
          </p:nvSpPr>
          <p:spPr>
            <a:xfrm>
              <a:off x="6454390" y="1516795"/>
              <a:ext cx="364444" cy="36352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867C29D-4943-4BA9-8398-84770E75C1A5}"/>
                </a:ext>
              </a:extLst>
            </p:cNvPr>
            <p:cNvSpPr/>
            <p:nvPr/>
          </p:nvSpPr>
          <p:spPr>
            <a:xfrm>
              <a:off x="5345930" y="1842679"/>
              <a:ext cx="519869" cy="36352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C29E101-9A93-4732-9E8F-7C522D2D9662}"/>
                </a:ext>
              </a:extLst>
            </p:cNvPr>
            <p:cNvSpPr/>
            <p:nvPr/>
          </p:nvSpPr>
          <p:spPr>
            <a:xfrm>
              <a:off x="5957088" y="1832216"/>
              <a:ext cx="287174" cy="36299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FE41C6E-A7EB-47DB-96A6-C80CAF9EBBC6}"/>
                </a:ext>
              </a:extLst>
            </p:cNvPr>
            <p:cNvSpPr/>
            <p:nvPr/>
          </p:nvSpPr>
          <p:spPr>
            <a:xfrm>
              <a:off x="6300832" y="1824992"/>
              <a:ext cx="287174" cy="36299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8EBD374-D8BA-4830-B964-19979E329531}"/>
                </a:ext>
              </a:extLst>
            </p:cNvPr>
            <p:cNvSpPr/>
            <p:nvPr/>
          </p:nvSpPr>
          <p:spPr>
            <a:xfrm>
              <a:off x="6658509" y="1855781"/>
              <a:ext cx="287174" cy="31586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ECB54B3-5D35-490D-919D-23C1087DC753}"/>
              </a:ext>
            </a:extLst>
          </p:cNvPr>
          <p:cNvGrpSpPr/>
          <p:nvPr/>
        </p:nvGrpSpPr>
        <p:grpSpPr>
          <a:xfrm>
            <a:off x="6504705" y="1099706"/>
            <a:ext cx="351379" cy="311409"/>
            <a:chOff x="6255523" y="1182820"/>
            <a:chExt cx="351379" cy="311409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2E5432F-32A7-4E75-B3ED-D81EE3908E9C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FBD6F1A-8166-4A8D-AEB6-F5355B89D920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0AA5BC0-EAFA-4CEB-9DCB-AEDD2BE3D816}"/>
              </a:ext>
            </a:extLst>
          </p:cNvPr>
          <p:cNvGrpSpPr/>
          <p:nvPr/>
        </p:nvGrpSpPr>
        <p:grpSpPr>
          <a:xfrm>
            <a:off x="7043225" y="2139744"/>
            <a:ext cx="351378" cy="311409"/>
            <a:chOff x="6255524" y="1182820"/>
            <a:chExt cx="351378" cy="311409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7EB78DBE-DFA4-4991-8639-B0811AE158B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BE79BFE-5B70-44EC-8A54-69D73FE373B8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06B56F7-0A07-4D08-BEE2-1639AB944742}"/>
              </a:ext>
            </a:extLst>
          </p:cNvPr>
          <p:cNvGrpSpPr/>
          <p:nvPr/>
        </p:nvGrpSpPr>
        <p:grpSpPr>
          <a:xfrm>
            <a:off x="6031329" y="2158260"/>
            <a:ext cx="351379" cy="311409"/>
            <a:chOff x="6255523" y="1182820"/>
            <a:chExt cx="351379" cy="311409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38D8489-9CAA-494A-9D21-B7B7BB62901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30EA48D-9DBC-4ACD-8C82-03176B3315D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5301726-B2CD-4A91-9743-B182169527E1}"/>
              </a:ext>
            </a:extLst>
          </p:cNvPr>
          <p:cNvGrpSpPr/>
          <p:nvPr/>
        </p:nvGrpSpPr>
        <p:grpSpPr>
          <a:xfrm>
            <a:off x="5121413" y="2160438"/>
            <a:ext cx="351379" cy="311409"/>
            <a:chOff x="6255523" y="1182820"/>
            <a:chExt cx="351379" cy="311409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B20602E9-46F8-4ED0-BD1C-2ABCFED73A4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899C812-225E-47DC-B9E5-3852ED3D5934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7A09462-384C-4345-82DF-6BE41A093726}"/>
              </a:ext>
            </a:extLst>
          </p:cNvPr>
          <p:cNvGrpSpPr/>
          <p:nvPr/>
        </p:nvGrpSpPr>
        <p:grpSpPr>
          <a:xfrm>
            <a:off x="7503708" y="1655204"/>
            <a:ext cx="351379" cy="311409"/>
            <a:chOff x="6255523" y="1182820"/>
            <a:chExt cx="351379" cy="311409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53F99E48-7A27-4C59-887F-85BDDB45E8E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DFC122D-DB6E-4C90-A243-00318E037FD1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2A19125-66C2-45D5-82B6-6A37AD71BF20}"/>
              </a:ext>
            </a:extLst>
          </p:cNvPr>
          <p:cNvGrpSpPr/>
          <p:nvPr/>
        </p:nvGrpSpPr>
        <p:grpSpPr>
          <a:xfrm>
            <a:off x="5588295" y="1655205"/>
            <a:ext cx="351379" cy="311409"/>
            <a:chOff x="6255523" y="1182820"/>
            <a:chExt cx="351379" cy="311409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BA35A3E5-DFBA-495D-B17D-76D4F5467D4B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B00749C-595A-4DB9-87CE-7877516DC07C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14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D9AACFC-C2C6-48FA-99F5-1591E9FF794D}"/>
              </a:ext>
            </a:extLst>
          </p:cNvPr>
          <p:cNvGrpSpPr/>
          <p:nvPr/>
        </p:nvGrpSpPr>
        <p:grpSpPr>
          <a:xfrm>
            <a:off x="6303535" y="2692078"/>
            <a:ext cx="351379" cy="311409"/>
            <a:chOff x="6255523" y="1182820"/>
            <a:chExt cx="351379" cy="311409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6C2BC437-763D-44C4-909C-44DDA5E5F8C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48C21DC-4B35-447D-AA43-7A90B1E870DD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E04376D-FB09-4C59-BB19-F8A802FD942A}"/>
              </a:ext>
            </a:extLst>
          </p:cNvPr>
          <p:cNvGrpSpPr/>
          <p:nvPr/>
        </p:nvGrpSpPr>
        <p:grpSpPr>
          <a:xfrm>
            <a:off x="5347625" y="2684603"/>
            <a:ext cx="351378" cy="311409"/>
            <a:chOff x="6255524" y="1182820"/>
            <a:chExt cx="351378" cy="311409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83D2B82-FA80-43DA-9D9C-B1E9834F61EE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434DC4E-10DE-4084-B10C-E37E1443AB8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1FA85AF-15AC-4432-8EE5-8F0683B3B7A9}"/>
              </a:ext>
            </a:extLst>
          </p:cNvPr>
          <p:cNvGrpSpPr/>
          <p:nvPr/>
        </p:nvGrpSpPr>
        <p:grpSpPr>
          <a:xfrm>
            <a:off x="4872666" y="2684604"/>
            <a:ext cx="351378" cy="311409"/>
            <a:chOff x="6255524" y="1182820"/>
            <a:chExt cx="351378" cy="311409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819D9C5F-A964-4A87-A2AF-AE2DC7A112E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F1ED8A8-4379-4BAA-827E-92DF4718669D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5D2D4DB-4B35-4293-A477-1D79D21E8FBE}"/>
              </a:ext>
            </a:extLst>
          </p:cNvPr>
          <p:cNvGrpSpPr/>
          <p:nvPr/>
        </p:nvGrpSpPr>
        <p:grpSpPr>
          <a:xfrm>
            <a:off x="6778495" y="2673929"/>
            <a:ext cx="351378" cy="311409"/>
            <a:chOff x="6255524" y="1182820"/>
            <a:chExt cx="351378" cy="311409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7BF9903B-5945-4078-894D-6BDA4CDA41F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C085A8D-BFA5-40FD-B613-CB8B4C94EB79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45C5DC4-7CB3-4DE4-BF9F-22CC765406B4}"/>
              </a:ext>
            </a:extLst>
          </p:cNvPr>
          <p:cNvGrpSpPr/>
          <p:nvPr/>
        </p:nvGrpSpPr>
        <p:grpSpPr>
          <a:xfrm>
            <a:off x="5828576" y="2687708"/>
            <a:ext cx="351379" cy="311409"/>
            <a:chOff x="6255523" y="1182820"/>
            <a:chExt cx="351379" cy="311409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1DA678F-0659-489A-92A2-05C8B747BBB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0E5A257-51AC-4B04-9E7E-B21CD93F5DA1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C885CDC-3991-4E5D-A652-C9126FEFFD75}"/>
              </a:ext>
            </a:extLst>
          </p:cNvPr>
          <p:cNvGrpSpPr/>
          <p:nvPr/>
        </p:nvGrpSpPr>
        <p:grpSpPr>
          <a:xfrm>
            <a:off x="7945520" y="2131310"/>
            <a:ext cx="351378" cy="311409"/>
            <a:chOff x="6255524" y="1182820"/>
            <a:chExt cx="351378" cy="311409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E95D9028-1386-4374-958D-A636BC65AA5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FE535F4-5EE7-432D-B03C-E75625F6005F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FD7DBA8B-2397-4EA9-B2EC-6AD136B1F913}"/>
              </a:ext>
            </a:extLst>
          </p:cNvPr>
          <p:cNvCxnSpPr>
            <a:cxnSpLocks/>
          </p:cNvCxnSpPr>
          <p:nvPr/>
        </p:nvCxnSpPr>
        <p:spPr>
          <a:xfrm flipH="1">
            <a:off x="5889831" y="1308563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F0D5CA7D-B885-455B-A648-C6545C53D895}"/>
              </a:ext>
            </a:extLst>
          </p:cNvPr>
          <p:cNvCxnSpPr>
            <a:cxnSpLocks/>
          </p:cNvCxnSpPr>
          <p:nvPr/>
        </p:nvCxnSpPr>
        <p:spPr>
          <a:xfrm>
            <a:off x="6845182" y="1290413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Oval 85">
            <a:extLst>
              <a:ext uri="{FF2B5EF4-FFF2-40B4-BE49-F238E27FC236}">
                <a16:creationId xmlns:a16="http://schemas.microsoft.com/office/drawing/2014/main" id="{E7F41970-A96C-4F95-93E2-E2EA5EC287C8}"/>
              </a:ext>
            </a:extLst>
          </p:cNvPr>
          <p:cNvSpPr/>
          <p:nvPr/>
        </p:nvSpPr>
        <p:spPr>
          <a:xfrm>
            <a:off x="7272267" y="2673928"/>
            <a:ext cx="351378" cy="311409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0711948D-0FAE-4F77-A31B-D0BF54A5C595}"/>
              </a:ext>
            </a:extLst>
          </p:cNvPr>
          <p:cNvSpPr/>
          <p:nvPr/>
        </p:nvSpPr>
        <p:spPr>
          <a:xfrm>
            <a:off x="7746879" y="2663369"/>
            <a:ext cx="351378" cy="311409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E594C3B2-99EC-44C2-9AB4-5095DF4C44D4}"/>
              </a:ext>
            </a:extLst>
          </p:cNvPr>
          <p:cNvSpPr/>
          <p:nvPr/>
        </p:nvSpPr>
        <p:spPr>
          <a:xfrm>
            <a:off x="8256271" y="2654951"/>
            <a:ext cx="351378" cy="311409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67" name="Text Box 46">
            <a:extLst>
              <a:ext uri="{FF2B5EF4-FFF2-40B4-BE49-F238E27FC236}">
                <a16:creationId xmlns:a16="http://schemas.microsoft.com/office/drawing/2014/main" id="{B9E039BA-FD61-41FA-A8F3-BC79FBDC1C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614" y="1249161"/>
            <a:ext cx="3843785" cy="193899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2000" dirty="0">
                <a:ea typeface="宋体" panose="02010600030101010101" pitchFamily="2" charset="-122"/>
              </a:rPr>
              <a:t> A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20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</a:t>
            </a:r>
          </a:p>
        </p:txBody>
      </p:sp>
    </p:spTree>
    <p:extLst>
      <p:ext uri="{BB962C8B-B14F-4D97-AF65-F5344CB8AC3E}">
        <p14:creationId xmlns:p14="http://schemas.microsoft.com/office/powerpoint/2010/main" val="1211326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432F8896-E359-46E3-B0DB-3B6CB50A79CF}"/>
              </a:ext>
            </a:extLst>
          </p:cNvPr>
          <p:cNvCxnSpPr>
            <a:cxnSpLocks/>
          </p:cNvCxnSpPr>
          <p:nvPr/>
        </p:nvCxnSpPr>
        <p:spPr>
          <a:xfrm flipH="1">
            <a:off x="7874160" y="2416042"/>
            <a:ext cx="137521" cy="394613"/>
          </a:xfrm>
          <a:prstGeom prst="line">
            <a:avLst/>
          </a:prstGeom>
          <a:ln w="19050">
            <a:solidFill>
              <a:srgbClr val="DDDD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E14511D3-E304-4B98-B9B3-36EA3E1DC1CD}"/>
              </a:ext>
            </a:extLst>
          </p:cNvPr>
          <p:cNvCxnSpPr>
            <a:cxnSpLocks/>
          </p:cNvCxnSpPr>
          <p:nvPr/>
        </p:nvCxnSpPr>
        <p:spPr>
          <a:xfrm>
            <a:off x="7332865" y="2423559"/>
            <a:ext cx="154715" cy="413661"/>
          </a:xfrm>
          <a:prstGeom prst="line">
            <a:avLst/>
          </a:prstGeom>
          <a:ln w="19050">
            <a:solidFill>
              <a:srgbClr val="DDDD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8A747F97-5334-44B1-BF2D-18BEA3E2DD95}"/>
              </a:ext>
            </a:extLst>
          </p:cNvPr>
          <p:cNvCxnSpPr>
            <a:cxnSpLocks/>
          </p:cNvCxnSpPr>
          <p:nvPr/>
        </p:nvCxnSpPr>
        <p:spPr>
          <a:xfrm>
            <a:off x="8240651" y="2424461"/>
            <a:ext cx="154715" cy="413661"/>
          </a:xfrm>
          <a:prstGeom prst="line">
            <a:avLst/>
          </a:prstGeom>
          <a:ln w="19050">
            <a:solidFill>
              <a:srgbClr val="DDDD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9B1C11AD-F9D1-4D43-8359-624DA82CCD4C}"/>
              </a:ext>
            </a:extLst>
          </p:cNvPr>
          <p:cNvCxnSpPr>
            <a:cxnSpLocks/>
          </p:cNvCxnSpPr>
          <p:nvPr/>
        </p:nvCxnSpPr>
        <p:spPr>
          <a:xfrm flipH="1">
            <a:off x="6963618" y="241604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9D16CFA6-78DC-4067-99CE-E1872C2ED68D}"/>
              </a:ext>
            </a:extLst>
          </p:cNvPr>
          <p:cNvCxnSpPr>
            <a:cxnSpLocks/>
          </p:cNvCxnSpPr>
          <p:nvPr/>
        </p:nvCxnSpPr>
        <p:spPr>
          <a:xfrm flipH="1">
            <a:off x="5965902" y="2424461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BB57047-F885-48D3-9DB6-8D0485B08955}"/>
              </a:ext>
            </a:extLst>
          </p:cNvPr>
          <p:cNvCxnSpPr>
            <a:cxnSpLocks/>
          </p:cNvCxnSpPr>
          <p:nvPr/>
        </p:nvCxnSpPr>
        <p:spPr>
          <a:xfrm flipH="1">
            <a:off x="5054442" y="244260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0FF27FB5-F500-4CF8-A1F4-ADE1A4681E11}"/>
              </a:ext>
            </a:extLst>
          </p:cNvPr>
          <p:cNvCxnSpPr>
            <a:cxnSpLocks/>
          </p:cNvCxnSpPr>
          <p:nvPr/>
        </p:nvCxnSpPr>
        <p:spPr>
          <a:xfrm>
            <a:off x="5403054" y="2432105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A1B35BC3-1C40-4FB6-9495-9804107D6094}"/>
              </a:ext>
            </a:extLst>
          </p:cNvPr>
          <p:cNvCxnSpPr>
            <a:cxnSpLocks/>
          </p:cNvCxnSpPr>
          <p:nvPr/>
        </p:nvCxnSpPr>
        <p:spPr>
          <a:xfrm>
            <a:off x="6318458" y="24341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6CC2A768-41FE-490D-869A-F4B15A33CCB5}"/>
              </a:ext>
            </a:extLst>
          </p:cNvPr>
          <p:cNvCxnSpPr>
            <a:cxnSpLocks/>
          </p:cNvCxnSpPr>
          <p:nvPr/>
        </p:nvCxnSpPr>
        <p:spPr>
          <a:xfrm flipH="1">
            <a:off x="7161426" y="1907497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576BC115-6228-4DDF-B587-682AF90D4DA0}"/>
              </a:ext>
            </a:extLst>
          </p:cNvPr>
          <p:cNvCxnSpPr>
            <a:cxnSpLocks/>
          </p:cNvCxnSpPr>
          <p:nvPr/>
        </p:nvCxnSpPr>
        <p:spPr>
          <a:xfrm flipH="1">
            <a:off x="5241804" y="1916966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F8B7E9E8-F1D9-41C7-A5C0-43E1E553A6CE}"/>
              </a:ext>
            </a:extLst>
          </p:cNvPr>
          <p:cNvCxnSpPr>
            <a:cxnSpLocks/>
          </p:cNvCxnSpPr>
          <p:nvPr/>
        </p:nvCxnSpPr>
        <p:spPr>
          <a:xfrm>
            <a:off x="7824776" y="1886125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F94E6B87-3F83-4E34-A5A8-DCA6647012A7}"/>
              </a:ext>
            </a:extLst>
          </p:cNvPr>
          <p:cNvCxnSpPr>
            <a:cxnSpLocks/>
          </p:cNvCxnSpPr>
          <p:nvPr/>
        </p:nvCxnSpPr>
        <p:spPr>
          <a:xfrm>
            <a:off x="5889831" y="1933610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B513F8A-4578-4C1B-BBA8-152E6360CF44}"/>
              </a:ext>
            </a:extLst>
          </p:cNvPr>
          <p:cNvGrpSpPr/>
          <p:nvPr/>
        </p:nvGrpSpPr>
        <p:grpSpPr>
          <a:xfrm>
            <a:off x="726614" y="3428418"/>
            <a:ext cx="1599753" cy="1049018"/>
            <a:chOff x="5345930" y="1157182"/>
            <a:chExt cx="1599753" cy="1049018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47BDF4BA-A90F-4005-89C5-4FCD4BE6E85B}"/>
                </a:ext>
              </a:extLst>
            </p:cNvPr>
            <p:cNvSpPr/>
            <p:nvPr/>
          </p:nvSpPr>
          <p:spPr>
            <a:xfrm>
              <a:off x="5870961" y="1157182"/>
              <a:ext cx="786213" cy="4323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854E8C2-E3B7-4B2C-B656-090B1D5BA055}"/>
                </a:ext>
              </a:extLst>
            </p:cNvPr>
            <p:cNvSpPr/>
            <p:nvPr/>
          </p:nvSpPr>
          <p:spPr>
            <a:xfrm>
              <a:off x="5550137" y="1525750"/>
              <a:ext cx="641647" cy="35456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2487A78-A59D-4FF4-873B-11E7951BDC9A}"/>
                </a:ext>
              </a:extLst>
            </p:cNvPr>
            <p:cNvSpPr/>
            <p:nvPr/>
          </p:nvSpPr>
          <p:spPr>
            <a:xfrm>
              <a:off x="6454390" y="1516795"/>
              <a:ext cx="364444" cy="36352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867C29D-4943-4BA9-8398-84770E75C1A5}"/>
                </a:ext>
              </a:extLst>
            </p:cNvPr>
            <p:cNvSpPr/>
            <p:nvPr/>
          </p:nvSpPr>
          <p:spPr>
            <a:xfrm>
              <a:off x="5345930" y="1842679"/>
              <a:ext cx="519869" cy="36352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C29E101-9A93-4732-9E8F-7C522D2D9662}"/>
                </a:ext>
              </a:extLst>
            </p:cNvPr>
            <p:cNvSpPr/>
            <p:nvPr/>
          </p:nvSpPr>
          <p:spPr>
            <a:xfrm>
              <a:off x="5957088" y="1832216"/>
              <a:ext cx="287174" cy="36299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FE41C6E-A7EB-47DB-96A6-C80CAF9EBBC6}"/>
                </a:ext>
              </a:extLst>
            </p:cNvPr>
            <p:cNvSpPr/>
            <p:nvPr/>
          </p:nvSpPr>
          <p:spPr>
            <a:xfrm>
              <a:off x="6300832" y="1824992"/>
              <a:ext cx="287174" cy="36299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8EBD374-D8BA-4830-B964-19979E329531}"/>
                </a:ext>
              </a:extLst>
            </p:cNvPr>
            <p:cNvSpPr/>
            <p:nvPr/>
          </p:nvSpPr>
          <p:spPr>
            <a:xfrm>
              <a:off x="6658509" y="1855781"/>
              <a:ext cx="287174" cy="31586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ECB54B3-5D35-490D-919D-23C1087DC753}"/>
              </a:ext>
            </a:extLst>
          </p:cNvPr>
          <p:cNvGrpSpPr/>
          <p:nvPr/>
        </p:nvGrpSpPr>
        <p:grpSpPr>
          <a:xfrm>
            <a:off x="6504705" y="1099706"/>
            <a:ext cx="351379" cy="311409"/>
            <a:chOff x="6255523" y="1182820"/>
            <a:chExt cx="351379" cy="311409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2E5432F-32A7-4E75-B3ED-D81EE3908E9C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FBD6F1A-8166-4A8D-AEB6-F5355B89D920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0AA5BC0-EAFA-4CEB-9DCB-AEDD2BE3D816}"/>
              </a:ext>
            </a:extLst>
          </p:cNvPr>
          <p:cNvGrpSpPr/>
          <p:nvPr/>
        </p:nvGrpSpPr>
        <p:grpSpPr>
          <a:xfrm>
            <a:off x="7043225" y="2139744"/>
            <a:ext cx="351378" cy="311409"/>
            <a:chOff x="6255524" y="1182820"/>
            <a:chExt cx="351378" cy="311409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7EB78DBE-DFA4-4991-8639-B0811AE158B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BE79BFE-5B70-44EC-8A54-69D73FE373B8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06B56F7-0A07-4D08-BEE2-1639AB944742}"/>
              </a:ext>
            </a:extLst>
          </p:cNvPr>
          <p:cNvGrpSpPr/>
          <p:nvPr/>
        </p:nvGrpSpPr>
        <p:grpSpPr>
          <a:xfrm>
            <a:off x="6031329" y="2158260"/>
            <a:ext cx="351379" cy="311409"/>
            <a:chOff x="6255523" y="1182820"/>
            <a:chExt cx="351379" cy="311409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38D8489-9CAA-494A-9D21-B7B7BB62901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30EA48D-9DBC-4ACD-8C82-03176B3315D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5301726-B2CD-4A91-9743-B182169527E1}"/>
              </a:ext>
            </a:extLst>
          </p:cNvPr>
          <p:cNvGrpSpPr/>
          <p:nvPr/>
        </p:nvGrpSpPr>
        <p:grpSpPr>
          <a:xfrm>
            <a:off x="5121413" y="2160438"/>
            <a:ext cx="351379" cy="311409"/>
            <a:chOff x="6255523" y="1182820"/>
            <a:chExt cx="351379" cy="311409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B20602E9-46F8-4ED0-BD1C-2ABCFED73A4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899C812-225E-47DC-B9E5-3852ED3D5934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7A09462-384C-4345-82DF-6BE41A093726}"/>
              </a:ext>
            </a:extLst>
          </p:cNvPr>
          <p:cNvGrpSpPr/>
          <p:nvPr/>
        </p:nvGrpSpPr>
        <p:grpSpPr>
          <a:xfrm>
            <a:off x="7503708" y="1655204"/>
            <a:ext cx="351379" cy="311409"/>
            <a:chOff x="6255523" y="1182820"/>
            <a:chExt cx="351379" cy="311409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53F99E48-7A27-4C59-887F-85BDDB45E8E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DFC122D-DB6E-4C90-A243-00318E037FD1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2A19125-66C2-45D5-82B6-6A37AD71BF20}"/>
              </a:ext>
            </a:extLst>
          </p:cNvPr>
          <p:cNvGrpSpPr/>
          <p:nvPr/>
        </p:nvGrpSpPr>
        <p:grpSpPr>
          <a:xfrm>
            <a:off x="5588295" y="1655205"/>
            <a:ext cx="351379" cy="311409"/>
            <a:chOff x="6255523" y="1182820"/>
            <a:chExt cx="351379" cy="311409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BA35A3E5-DFBA-495D-B17D-76D4F5467D4B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B00749C-595A-4DB9-87CE-7877516DC07C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14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D9AACFC-C2C6-48FA-99F5-1591E9FF794D}"/>
              </a:ext>
            </a:extLst>
          </p:cNvPr>
          <p:cNvGrpSpPr/>
          <p:nvPr/>
        </p:nvGrpSpPr>
        <p:grpSpPr>
          <a:xfrm>
            <a:off x="6303535" y="2692078"/>
            <a:ext cx="351379" cy="311409"/>
            <a:chOff x="6255523" y="1182820"/>
            <a:chExt cx="351379" cy="311409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6C2BC437-763D-44C4-909C-44DDA5E5F8C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48C21DC-4B35-447D-AA43-7A90B1E870DD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E04376D-FB09-4C59-BB19-F8A802FD942A}"/>
              </a:ext>
            </a:extLst>
          </p:cNvPr>
          <p:cNvGrpSpPr/>
          <p:nvPr/>
        </p:nvGrpSpPr>
        <p:grpSpPr>
          <a:xfrm>
            <a:off x="5347625" y="2684603"/>
            <a:ext cx="351378" cy="311409"/>
            <a:chOff x="6255524" y="1182820"/>
            <a:chExt cx="351378" cy="311409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83D2B82-FA80-43DA-9D9C-B1E9834F61EE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434DC4E-10DE-4084-B10C-E37E1443AB8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1FA85AF-15AC-4432-8EE5-8F0683B3B7A9}"/>
              </a:ext>
            </a:extLst>
          </p:cNvPr>
          <p:cNvGrpSpPr/>
          <p:nvPr/>
        </p:nvGrpSpPr>
        <p:grpSpPr>
          <a:xfrm>
            <a:off x="4872666" y="2684604"/>
            <a:ext cx="351378" cy="311409"/>
            <a:chOff x="6255524" y="1182820"/>
            <a:chExt cx="351378" cy="311409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819D9C5F-A964-4A87-A2AF-AE2DC7A112E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F1ED8A8-4379-4BAA-827E-92DF4718669D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5D2D4DB-4B35-4293-A477-1D79D21E8FBE}"/>
              </a:ext>
            </a:extLst>
          </p:cNvPr>
          <p:cNvGrpSpPr/>
          <p:nvPr/>
        </p:nvGrpSpPr>
        <p:grpSpPr>
          <a:xfrm>
            <a:off x="6778495" y="2673929"/>
            <a:ext cx="351378" cy="311409"/>
            <a:chOff x="6255524" y="1182820"/>
            <a:chExt cx="351378" cy="311409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7BF9903B-5945-4078-894D-6BDA4CDA41F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C085A8D-BFA5-40FD-B613-CB8B4C94EB79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45C5DC4-7CB3-4DE4-BF9F-22CC765406B4}"/>
              </a:ext>
            </a:extLst>
          </p:cNvPr>
          <p:cNvGrpSpPr/>
          <p:nvPr/>
        </p:nvGrpSpPr>
        <p:grpSpPr>
          <a:xfrm>
            <a:off x="5828576" y="2687708"/>
            <a:ext cx="351379" cy="311409"/>
            <a:chOff x="6255523" y="1182820"/>
            <a:chExt cx="351379" cy="311409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1DA678F-0659-489A-92A2-05C8B747BBB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0E5A257-51AC-4B04-9E7E-B21CD93F5DA1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C885CDC-3991-4E5D-A652-C9126FEFFD75}"/>
              </a:ext>
            </a:extLst>
          </p:cNvPr>
          <p:cNvGrpSpPr/>
          <p:nvPr/>
        </p:nvGrpSpPr>
        <p:grpSpPr>
          <a:xfrm>
            <a:off x="7945520" y="2131310"/>
            <a:ext cx="351378" cy="311409"/>
            <a:chOff x="6255524" y="1182820"/>
            <a:chExt cx="351378" cy="311409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E95D9028-1386-4374-958D-A636BC65AA5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FE535F4-5EE7-432D-B03C-E75625F6005F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FD7DBA8B-2397-4EA9-B2EC-6AD136B1F913}"/>
              </a:ext>
            </a:extLst>
          </p:cNvPr>
          <p:cNvCxnSpPr>
            <a:cxnSpLocks/>
          </p:cNvCxnSpPr>
          <p:nvPr/>
        </p:nvCxnSpPr>
        <p:spPr>
          <a:xfrm flipH="1">
            <a:off x="5889831" y="1308563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F0D5CA7D-B885-455B-A648-C6545C53D895}"/>
              </a:ext>
            </a:extLst>
          </p:cNvPr>
          <p:cNvCxnSpPr>
            <a:cxnSpLocks/>
          </p:cNvCxnSpPr>
          <p:nvPr/>
        </p:nvCxnSpPr>
        <p:spPr>
          <a:xfrm>
            <a:off x="6845182" y="1290413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Oval 85">
            <a:extLst>
              <a:ext uri="{FF2B5EF4-FFF2-40B4-BE49-F238E27FC236}">
                <a16:creationId xmlns:a16="http://schemas.microsoft.com/office/drawing/2014/main" id="{E7F41970-A96C-4F95-93E2-E2EA5EC287C8}"/>
              </a:ext>
            </a:extLst>
          </p:cNvPr>
          <p:cNvSpPr/>
          <p:nvPr/>
        </p:nvSpPr>
        <p:spPr>
          <a:xfrm>
            <a:off x="7272267" y="2673928"/>
            <a:ext cx="351378" cy="311409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0711948D-0FAE-4F77-A31B-D0BF54A5C595}"/>
              </a:ext>
            </a:extLst>
          </p:cNvPr>
          <p:cNvSpPr/>
          <p:nvPr/>
        </p:nvSpPr>
        <p:spPr>
          <a:xfrm>
            <a:off x="7746879" y="2663369"/>
            <a:ext cx="351378" cy="311409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E594C3B2-99EC-44C2-9AB4-5095DF4C44D4}"/>
              </a:ext>
            </a:extLst>
          </p:cNvPr>
          <p:cNvSpPr/>
          <p:nvPr/>
        </p:nvSpPr>
        <p:spPr>
          <a:xfrm>
            <a:off x="8256271" y="2654951"/>
            <a:ext cx="351378" cy="311409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99" name="Text Box 46">
            <a:extLst>
              <a:ext uri="{FF2B5EF4-FFF2-40B4-BE49-F238E27FC236}">
                <a16:creationId xmlns:a16="http://schemas.microsoft.com/office/drawing/2014/main" id="{49A70EFB-859B-428B-B53E-BBF080C275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876" y="4784924"/>
            <a:ext cx="3843785" cy="132343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Heap Representation. </a:t>
            </a:r>
            <a:r>
              <a:rPr lang="en-US" altLang="zh-CN" sz="2000" dirty="0">
                <a:ea typeface="宋体" panose="02010600030101010101" pitchFamily="2" charset="-122"/>
              </a:rPr>
              <a:t>A heap can be given by an array so that the nodes are stored layer by layer from top to bottom. 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59A70FF6-C692-4936-9715-87B0474AC0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614" y="1249161"/>
            <a:ext cx="3843785" cy="193899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2000" dirty="0">
                <a:ea typeface="宋体" panose="02010600030101010101" pitchFamily="2" charset="-122"/>
              </a:rPr>
              <a:t> A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20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</a:t>
            </a:r>
          </a:p>
        </p:txBody>
      </p:sp>
    </p:spTree>
    <p:extLst>
      <p:ext uri="{BB962C8B-B14F-4D97-AF65-F5344CB8AC3E}">
        <p14:creationId xmlns:p14="http://schemas.microsoft.com/office/powerpoint/2010/main" val="2244946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432F8896-E359-46E3-B0DB-3B6CB50A79CF}"/>
              </a:ext>
            </a:extLst>
          </p:cNvPr>
          <p:cNvCxnSpPr>
            <a:cxnSpLocks/>
          </p:cNvCxnSpPr>
          <p:nvPr/>
        </p:nvCxnSpPr>
        <p:spPr>
          <a:xfrm flipH="1">
            <a:off x="7874160" y="2416042"/>
            <a:ext cx="137521" cy="394613"/>
          </a:xfrm>
          <a:prstGeom prst="line">
            <a:avLst/>
          </a:prstGeom>
          <a:ln w="19050">
            <a:solidFill>
              <a:srgbClr val="DDDD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E14511D3-E304-4B98-B9B3-36EA3E1DC1CD}"/>
              </a:ext>
            </a:extLst>
          </p:cNvPr>
          <p:cNvCxnSpPr>
            <a:cxnSpLocks/>
          </p:cNvCxnSpPr>
          <p:nvPr/>
        </p:nvCxnSpPr>
        <p:spPr>
          <a:xfrm>
            <a:off x="7332865" y="2423559"/>
            <a:ext cx="154715" cy="413661"/>
          </a:xfrm>
          <a:prstGeom prst="line">
            <a:avLst/>
          </a:prstGeom>
          <a:ln w="19050">
            <a:solidFill>
              <a:srgbClr val="DDDD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8A747F97-5334-44B1-BF2D-18BEA3E2DD95}"/>
              </a:ext>
            </a:extLst>
          </p:cNvPr>
          <p:cNvCxnSpPr>
            <a:cxnSpLocks/>
          </p:cNvCxnSpPr>
          <p:nvPr/>
        </p:nvCxnSpPr>
        <p:spPr>
          <a:xfrm>
            <a:off x="8240651" y="2424461"/>
            <a:ext cx="154715" cy="413661"/>
          </a:xfrm>
          <a:prstGeom prst="line">
            <a:avLst/>
          </a:prstGeom>
          <a:ln w="19050">
            <a:solidFill>
              <a:srgbClr val="DDDD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9B1C11AD-F9D1-4D43-8359-624DA82CCD4C}"/>
              </a:ext>
            </a:extLst>
          </p:cNvPr>
          <p:cNvCxnSpPr>
            <a:cxnSpLocks/>
          </p:cNvCxnSpPr>
          <p:nvPr/>
        </p:nvCxnSpPr>
        <p:spPr>
          <a:xfrm flipH="1">
            <a:off x="6963618" y="241604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9D16CFA6-78DC-4067-99CE-E1872C2ED68D}"/>
              </a:ext>
            </a:extLst>
          </p:cNvPr>
          <p:cNvCxnSpPr>
            <a:cxnSpLocks/>
          </p:cNvCxnSpPr>
          <p:nvPr/>
        </p:nvCxnSpPr>
        <p:spPr>
          <a:xfrm flipH="1">
            <a:off x="5965902" y="2424461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BB57047-F885-48D3-9DB6-8D0485B08955}"/>
              </a:ext>
            </a:extLst>
          </p:cNvPr>
          <p:cNvCxnSpPr>
            <a:cxnSpLocks/>
          </p:cNvCxnSpPr>
          <p:nvPr/>
        </p:nvCxnSpPr>
        <p:spPr>
          <a:xfrm flipH="1">
            <a:off x="5054442" y="244260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0FF27FB5-F500-4CF8-A1F4-ADE1A4681E11}"/>
              </a:ext>
            </a:extLst>
          </p:cNvPr>
          <p:cNvCxnSpPr>
            <a:cxnSpLocks/>
          </p:cNvCxnSpPr>
          <p:nvPr/>
        </p:nvCxnSpPr>
        <p:spPr>
          <a:xfrm>
            <a:off x="5403054" y="2432105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A1B35BC3-1C40-4FB6-9495-9804107D6094}"/>
              </a:ext>
            </a:extLst>
          </p:cNvPr>
          <p:cNvCxnSpPr>
            <a:cxnSpLocks/>
          </p:cNvCxnSpPr>
          <p:nvPr/>
        </p:nvCxnSpPr>
        <p:spPr>
          <a:xfrm>
            <a:off x="6318458" y="24341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6CC2A768-41FE-490D-869A-F4B15A33CCB5}"/>
              </a:ext>
            </a:extLst>
          </p:cNvPr>
          <p:cNvCxnSpPr>
            <a:cxnSpLocks/>
          </p:cNvCxnSpPr>
          <p:nvPr/>
        </p:nvCxnSpPr>
        <p:spPr>
          <a:xfrm flipH="1">
            <a:off x="7161426" y="1907497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576BC115-6228-4DDF-B587-682AF90D4DA0}"/>
              </a:ext>
            </a:extLst>
          </p:cNvPr>
          <p:cNvCxnSpPr>
            <a:cxnSpLocks/>
          </p:cNvCxnSpPr>
          <p:nvPr/>
        </p:nvCxnSpPr>
        <p:spPr>
          <a:xfrm flipH="1">
            <a:off x="5241804" y="1916966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F8B7E9E8-F1D9-41C7-A5C0-43E1E553A6CE}"/>
              </a:ext>
            </a:extLst>
          </p:cNvPr>
          <p:cNvCxnSpPr>
            <a:cxnSpLocks/>
          </p:cNvCxnSpPr>
          <p:nvPr/>
        </p:nvCxnSpPr>
        <p:spPr>
          <a:xfrm>
            <a:off x="7824776" y="1886125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F94E6B87-3F83-4E34-A5A8-DCA6647012A7}"/>
              </a:ext>
            </a:extLst>
          </p:cNvPr>
          <p:cNvCxnSpPr>
            <a:cxnSpLocks/>
          </p:cNvCxnSpPr>
          <p:nvPr/>
        </p:nvCxnSpPr>
        <p:spPr>
          <a:xfrm>
            <a:off x="5889831" y="1933610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65" name="Text Box 46">
            <a:extLst>
              <a:ext uri="{FF2B5EF4-FFF2-40B4-BE49-F238E27FC236}">
                <a16:creationId xmlns:a16="http://schemas.microsoft.com/office/drawing/2014/main" id="{16B35E5A-0E0D-4A97-BAF6-4DF7CC54A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4784" y="4070823"/>
            <a:ext cx="519868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t(ail)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B513F8A-4578-4C1B-BBA8-152E6360CF44}"/>
              </a:ext>
            </a:extLst>
          </p:cNvPr>
          <p:cNvGrpSpPr/>
          <p:nvPr/>
        </p:nvGrpSpPr>
        <p:grpSpPr>
          <a:xfrm>
            <a:off x="726614" y="3428418"/>
            <a:ext cx="1599753" cy="1049018"/>
            <a:chOff x="5345930" y="1157182"/>
            <a:chExt cx="1599753" cy="1049018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47BDF4BA-A90F-4005-89C5-4FCD4BE6E85B}"/>
                </a:ext>
              </a:extLst>
            </p:cNvPr>
            <p:cNvSpPr/>
            <p:nvPr/>
          </p:nvSpPr>
          <p:spPr>
            <a:xfrm>
              <a:off x="5870961" y="1157182"/>
              <a:ext cx="786213" cy="4323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854E8C2-E3B7-4B2C-B656-090B1D5BA055}"/>
                </a:ext>
              </a:extLst>
            </p:cNvPr>
            <p:cNvSpPr/>
            <p:nvPr/>
          </p:nvSpPr>
          <p:spPr>
            <a:xfrm>
              <a:off x="5550137" y="1525750"/>
              <a:ext cx="641647" cy="35456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2487A78-A59D-4FF4-873B-11E7951BDC9A}"/>
                </a:ext>
              </a:extLst>
            </p:cNvPr>
            <p:cNvSpPr/>
            <p:nvPr/>
          </p:nvSpPr>
          <p:spPr>
            <a:xfrm>
              <a:off x="6454390" y="1516795"/>
              <a:ext cx="364444" cy="36352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867C29D-4943-4BA9-8398-84770E75C1A5}"/>
                </a:ext>
              </a:extLst>
            </p:cNvPr>
            <p:cNvSpPr/>
            <p:nvPr/>
          </p:nvSpPr>
          <p:spPr>
            <a:xfrm>
              <a:off x="5345930" y="1842679"/>
              <a:ext cx="519869" cy="36352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C29E101-9A93-4732-9E8F-7C522D2D9662}"/>
                </a:ext>
              </a:extLst>
            </p:cNvPr>
            <p:cNvSpPr/>
            <p:nvPr/>
          </p:nvSpPr>
          <p:spPr>
            <a:xfrm>
              <a:off x="5957088" y="1832216"/>
              <a:ext cx="287174" cy="36299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FE41C6E-A7EB-47DB-96A6-C80CAF9EBBC6}"/>
                </a:ext>
              </a:extLst>
            </p:cNvPr>
            <p:cNvSpPr/>
            <p:nvPr/>
          </p:nvSpPr>
          <p:spPr>
            <a:xfrm>
              <a:off x="6300832" y="1824992"/>
              <a:ext cx="287174" cy="36299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8EBD374-D8BA-4830-B964-19979E329531}"/>
                </a:ext>
              </a:extLst>
            </p:cNvPr>
            <p:cNvSpPr/>
            <p:nvPr/>
          </p:nvSpPr>
          <p:spPr>
            <a:xfrm>
              <a:off x="6658509" y="1855781"/>
              <a:ext cx="287174" cy="31586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ECB54B3-5D35-490D-919D-23C1087DC753}"/>
              </a:ext>
            </a:extLst>
          </p:cNvPr>
          <p:cNvGrpSpPr/>
          <p:nvPr/>
        </p:nvGrpSpPr>
        <p:grpSpPr>
          <a:xfrm>
            <a:off x="6504705" y="1099706"/>
            <a:ext cx="351379" cy="311409"/>
            <a:chOff x="6255523" y="1182820"/>
            <a:chExt cx="351379" cy="311409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2E5432F-32A7-4E75-B3ED-D81EE3908E9C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FBD6F1A-8166-4A8D-AEB6-F5355B89D920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0AA5BC0-EAFA-4CEB-9DCB-AEDD2BE3D816}"/>
              </a:ext>
            </a:extLst>
          </p:cNvPr>
          <p:cNvGrpSpPr/>
          <p:nvPr/>
        </p:nvGrpSpPr>
        <p:grpSpPr>
          <a:xfrm>
            <a:off x="7043225" y="2139744"/>
            <a:ext cx="351378" cy="311409"/>
            <a:chOff x="6255524" y="1182820"/>
            <a:chExt cx="351378" cy="311409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7EB78DBE-DFA4-4991-8639-B0811AE158B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BE79BFE-5B70-44EC-8A54-69D73FE373B8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06B56F7-0A07-4D08-BEE2-1639AB944742}"/>
              </a:ext>
            </a:extLst>
          </p:cNvPr>
          <p:cNvGrpSpPr/>
          <p:nvPr/>
        </p:nvGrpSpPr>
        <p:grpSpPr>
          <a:xfrm>
            <a:off x="6031329" y="2158260"/>
            <a:ext cx="351379" cy="311409"/>
            <a:chOff x="6255523" y="1182820"/>
            <a:chExt cx="351379" cy="311409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38D8489-9CAA-494A-9D21-B7B7BB62901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30EA48D-9DBC-4ACD-8C82-03176B3315D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5301726-B2CD-4A91-9743-B182169527E1}"/>
              </a:ext>
            </a:extLst>
          </p:cNvPr>
          <p:cNvGrpSpPr/>
          <p:nvPr/>
        </p:nvGrpSpPr>
        <p:grpSpPr>
          <a:xfrm>
            <a:off x="5121413" y="2160438"/>
            <a:ext cx="351379" cy="311409"/>
            <a:chOff x="6255523" y="1182820"/>
            <a:chExt cx="351379" cy="311409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B20602E9-46F8-4ED0-BD1C-2ABCFED73A4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899C812-225E-47DC-B9E5-3852ED3D5934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7A09462-384C-4345-82DF-6BE41A093726}"/>
              </a:ext>
            </a:extLst>
          </p:cNvPr>
          <p:cNvGrpSpPr/>
          <p:nvPr/>
        </p:nvGrpSpPr>
        <p:grpSpPr>
          <a:xfrm>
            <a:off x="7503708" y="1655204"/>
            <a:ext cx="351379" cy="311409"/>
            <a:chOff x="6255523" y="1182820"/>
            <a:chExt cx="351379" cy="311409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53F99E48-7A27-4C59-887F-85BDDB45E8E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DFC122D-DB6E-4C90-A243-00318E037FD1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2A19125-66C2-45D5-82B6-6A37AD71BF20}"/>
              </a:ext>
            </a:extLst>
          </p:cNvPr>
          <p:cNvGrpSpPr/>
          <p:nvPr/>
        </p:nvGrpSpPr>
        <p:grpSpPr>
          <a:xfrm>
            <a:off x="5588295" y="1655205"/>
            <a:ext cx="351379" cy="311409"/>
            <a:chOff x="6255523" y="1182820"/>
            <a:chExt cx="351379" cy="311409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BA35A3E5-DFBA-495D-B17D-76D4F5467D4B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B00749C-595A-4DB9-87CE-7877516DC07C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14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D9AACFC-C2C6-48FA-99F5-1591E9FF794D}"/>
              </a:ext>
            </a:extLst>
          </p:cNvPr>
          <p:cNvGrpSpPr/>
          <p:nvPr/>
        </p:nvGrpSpPr>
        <p:grpSpPr>
          <a:xfrm>
            <a:off x="6303535" y="2692078"/>
            <a:ext cx="351379" cy="311409"/>
            <a:chOff x="6255523" y="1182820"/>
            <a:chExt cx="351379" cy="311409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6C2BC437-763D-44C4-909C-44DDA5E5F8C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48C21DC-4B35-447D-AA43-7A90B1E870DD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E04376D-FB09-4C59-BB19-F8A802FD942A}"/>
              </a:ext>
            </a:extLst>
          </p:cNvPr>
          <p:cNvGrpSpPr/>
          <p:nvPr/>
        </p:nvGrpSpPr>
        <p:grpSpPr>
          <a:xfrm>
            <a:off x="5347625" y="2684603"/>
            <a:ext cx="351378" cy="311409"/>
            <a:chOff x="6255524" y="1182820"/>
            <a:chExt cx="351378" cy="311409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83D2B82-FA80-43DA-9D9C-B1E9834F61EE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434DC4E-10DE-4084-B10C-E37E1443AB8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1FA85AF-15AC-4432-8EE5-8F0683B3B7A9}"/>
              </a:ext>
            </a:extLst>
          </p:cNvPr>
          <p:cNvGrpSpPr/>
          <p:nvPr/>
        </p:nvGrpSpPr>
        <p:grpSpPr>
          <a:xfrm>
            <a:off x="4872666" y="2684604"/>
            <a:ext cx="351378" cy="311409"/>
            <a:chOff x="6255524" y="1182820"/>
            <a:chExt cx="351378" cy="311409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819D9C5F-A964-4A87-A2AF-AE2DC7A112E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F1ED8A8-4379-4BAA-827E-92DF4718669D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5D2D4DB-4B35-4293-A477-1D79D21E8FBE}"/>
              </a:ext>
            </a:extLst>
          </p:cNvPr>
          <p:cNvGrpSpPr/>
          <p:nvPr/>
        </p:nvGrpSpPr>
        <p:grpSpPr>
          <a:xfrm>
            <a:off x="6778495" y="2673929"/>
            <a:ext cx="351378" cy="311409"/>
            <a:chOff x="6255524" y="1182820"/>
            <a:chExt cx="351378" cy="311409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7BF9903B-5945-4078-894D-6BDA4CDA41F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C085A8D-BFA5-40FD-B613-CB8B4C94EB79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45C5DC4-7CB3-4DE4-BF9F-22CC765406B4}"/>
              </a:ext>
            </a:extLst>
          </p:cNvPr>
          <p:cNvGrpSpPr/>
          <p:nvPr/>
        </p:nvGrpSpPr>
        <p:grpSpPr>
          <a:xfrm>
            <a:off x="5828576" y="2687708"/>
            <a:ext cx="351379" cy="311409"/>
            <a:chOff x="6255523" y="1182820"/>
            <a:chExt cx="351379" cy="311409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1DA678F-0659-489A-92A2-05C8B747BBB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0E5A257-51AC-4B04-9E7E-B21CD93F5DA1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C885CDC-3991-4E5D-A652-C9126FEFFD75}"/>
              </a:ext>
            </a:extLst>
          </p:cNvPr>
          <p:cNvGrpSpPr/>
          <p:nvPr/>
        </p:nvGrpSpPr>
        <p:grpSpPr>
          <a:xfrm>
            <a:off x="7945520" y="2131310"/>
            <a:ext cx="351378" cy="311409"/>
            <a:chOff x="6255524" y="1182820"/>
            <a:chExt cx="351378" cy="311409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E95D9028-1386-4374-958D-A636BC65AA5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FE535F4-5EE7-432D-B03C-E75625F6005F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FD7DBA8B-2397-4EA9-B2EC-6AD136B1F913}"/>
              </a:ext>
            </a:extLst>
          </p:cNvPr>
          <p:cNvCxnSpPr>
            <a:cxnSpLocks/>
          </p:cNvCxnSpPr>
          <p:nvPr/>
        </p:nvCxnSpPr>
        <p:spPr>
          <a:xfrm flipH="1">
            <a:off x="5889831" y="1308563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F0D5CA7D-B885-455B-A648-C6545C53D895}"/>
              </a:ext>
            </a:extLst>
          </p:cNvPr>
          <p:cNvCxnSpPr>
            <a:cxnSpLocks/>
          </p:cNvCxnSpPr>
          <p:nvPr/>
        </p:nvCxnSpPr>
        <p:spPr>
          <a:xfrm>
            <a:off x="6845182" y="1290413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Oval 85">
            <a:extLst>
              <a:ext uri="{FF2B5EF4-FFF2-40B4-BE49-F238E27FC236}">
                <a16:creationId xmlns:a16="http://schemas.microsoft.com/office/drawing/2014/main" id="{E7F41970-A96C-4F95-93E2-E2EA5EC287C8}"/>
              </a:ext>
            </a:extLst>
          </p:cNvPr>
          <p:cNvSpPr/>
          <p:nvPr/>
        </p:nvSpPr>
        <p:spPr>
          <a:xfrm>
            <a:off x="7272267" y="2673928"/>
            <a:ext cx="351378" cy="311409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0711948D-0FAE-4F77-A31B-D0BF54A5C595}"/>
              </a:ext>
            </a:extLst>
          </p:cNvPr>
          <p:cNvSpPr/>
          <p:nvPr/>
        </p:nvSpPr>
        <p:spPr>
          <a:xfrm>
            <a:off x="7746879" y="2663369"/>
            <a:ext cx="351378" cy="311409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E594C3B2-99EC-44C2-9AB4-5095DF4C44D4}"/>
              </a:ext>
            </a:extLst>
          </p:cNvPr>
          <p:cNvSpPr/>
          <p:nvPr/>
        </p:nvSpPr>
        <p:spPr>
          <a:xfrm>
            <a:off x="8256271" y="2654951"/>
            <a:ext cx="351378" cy="311409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99" name="Text Box 46">
            <a:extLst>
              <a:ext uri="{FF2B5EF4-FFF2-40B4-BE49-F238E27FC236}">
                <a16:creationId xmlns:a16="http://schemas.microsoft.com/office/drawing/2014/main" id="{49A70EFB-859B-428B-B53E-BBF080C275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876" y="4784924"/>
            <a:ext cx="3843785" cy="132343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Heap Representation. </a:t>
            </a:r>
            <a:r>
              <a:rPr lang="en-US" altLang="zh-CN" sz="2000" dirty="0">
                <a:ea typeface="宋体" panose="02010600030101010101" pitchFamily="2" charset="-122"/>
              </a:rPr>
              <a:t>A heap can be given by an array so that the nodes are stored layer by layer from top to bottom. </a:t>
            </a:r>
          </a:p>
        </p:txBody>
      </p:sp>
      <p:graphicFrame>
        <p:nvGraphicFramePr>
          <p:cNvPr id="101" name="Table 100">
            <a:extLst>
              <a:ext uri="{FF2B5EF4-FFF2-40B4-BE49-F238E27FC236}">
                <a16:creationId xmlns:a16="http://schemas.microsoft.com/office/drawing/2014/main" id="{ECF431DD-1D04-42AA-99A4-40CE46DF0ED5}"/>
              </a:ext>
            </a:extLst>
          </p:cNvPr>
          <p:cNvGraphicFramePr>
            <a:graphicFrameLocks noGrp="1"/>
          </p:cNvGraphicFramePr>
          <p:nvPr/>
        </p:nvGraphicFramePr>
        <p:xfrm>
          <a:off x="3538296" y="3515325"/>
          <a:ext cx="5283315" cy="259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2221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137439654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11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66206094-B6A9-49D9-8CA4-90E98CFD8C5B}"/>
              </a:ext>
            </a:extLst>
          </p:cNvPr>
          <p:cNvCxnSpPr/>
          <p:nvPr/>
        </p:nvCxnSpPr>
        <p:spPr>
          <a:xfrm flipV="1">
            <a:off x="7623645" y="3788031"/>
            <a:ext cx="0" cy="32588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 Box 46">
            <a:extLst>
              <a:ext uri="{FF2B5EF4-FFF2-40B4-BE49-F238E27FC236}">
                <a16:creationId xmlns:a16="http://schemas.microsoft.com/office/drawing/2014/main" id="{C8D8B0E2-3D15-4295-8A30-763A2305A0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5533" y="3513854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CE811CC6-EF6F-4395-AC26-A9BE33E627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614" y="1249161"/>
            <a:ext cx="3843785" cy="193899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2000" dirty="0">
                <a:ea typeface="宋体" panose="02010600030101010101" pitchFamily="2" charset="-122"/>
              </a:rPr>
              <a:t> A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20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</a:t>
            </a:r>
          </a:p>
        </p:txBody>
      </p:sp>
    </p:spTree>
    <p:extLst>
      <p:ext uri="{BB962C8B-B14F-4D97-AF65-F5344CB8AC3E}">
        <p14:creationId xmlns:p14="http://schemas.microsoft.com/office/powerpoint/2010/main" val="163293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65" name="Text Box 46">
            <a:extLst>
              <a:ext uri="{FF2B5EF4-FFF2-40B4-BE49-F238E27FC236}">
                <a16:creationId xmlns:a16="http://schemas.microsoft.com/office/drawing/2014/main" id="{16B35E5A-0E0D-4A97-BAF6-4DF7CC54A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4784" y="4070823"/>
            <a:ext cx="519868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t(ail)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B513F8A-4578-4C1B-BBA8-152E6360CF44}"/>
              </a:ext>
            </a:extLst>
          </p:cNvPr>
          <p:cNvGrpSpPr/>
          <p:nvPr/>
        </p:nvGrpSpPr>
        <p:grpSpPr>
          <a:xfrm>
            <a:off x="726614" y="3428418"/>
            <a:ext cx="1599753" cy="1049018"/>
            <a:chOff x="5345930" y="1157182"/>
            <a:chExt cx="1599753" cy="1049018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47BDF4BA-A90F-4005-89C5-4FCD4BE6E85B}"/>
                </a:ext>
              </a:extLst>
            </p:cNvPr>
            <p:cNvSpPr/>
            <p:nvPr/>
          </p:nvSpPr>
          <p:spPr>
            <a:xfrm>
              <a:off x="5870961" y="1157182"/>
              <a:ext cx="786213" cy="4323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854E8C2-E3B7-4B2C-B656-090B1D5BA055}"/>
                </a:ext>
              </a:extLst>
            </p:cNvPr>
            <p:cNvSpPr/>
            <p:nvPr/>
          </p:nvSpPr>
          <p:spPr>
            <a:xfrm>
              <a:off x="5550137" y="1525750"/>
              <a:ext cx="641647" cy="35456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2487A78-A59D-4FF4-873B-11E7951BDC9A}"/>
                </a:ext>
              </a:extLst>
            </p:cNvPr>
            <p:cNvSpPr/>
            <p:nvPr/>
          </p:nvSpPr>
          <p:spPr>
            <a:xfrm>
              <a:off x="6454390" y="1516795"/>
              <a:ext cx="364444" cy="36352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867C29D-4943-4BA9-8398-84770E75C1A5}"/>
                </a:ext>
              </a:extLst>
            </p:cNvPr>
            <p:cNvSpPr/>
            <p:nvPr/>
          </p:nvSpPr>
          <p:spPr>
            <a:xfrm>
              <a:off x="5345930" y="1842679"/>
              <a:ext cx="519869" cy="36352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C29E101-9A93-4732-9E8F-7C522D2D9662}"/>
                </a:ext>
              </a:extLst>
            </p:cNvPr>
            <p:cNvSpPr/>
            <p:nvPr/>
          </p:nvSpPr>
          <p:spPr>
            <a:xfrm>
              <a:off x="5957088" y="1832216"/>
              <a:ext cx="287174" cy="36299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FE41C6E-A7EB-47DB-96A6-C80CAF9EBBC6}"/>
                </a:ext>
              </a:extLst>
            </p:cNvPr>
            <p:cNvSpPr/>
            <p:nvPr/>
          </p:nvSpPr>
          <p:spPr>
            <a:xfrm>
              <a:off x="6300832" y="1824992"/>
              <a:ext cx="287174" cy="36299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8EBD374-D8BA-4830-B964-19979E329531}"/>
                </a:ext>
              </a:extLst>
            </p:cNvPr>
            <p:cNvSpPr/>
            <p:nvPr/>
          </p:nvSpPr>
          <p:spPr>
            <a:xfrm>
              <a:off x="6658509" y="1855781"/>
              <a:ext cx="287174" cy="31586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2D2F577-09BA-472F-A6A9-4CF725BDFA3B}"/>
              </a:ext>
            </a:extLst>
          </p:cNvPr>
          <p:cNvGrpSpPr/>
          <p:nvPr/>
        </p:nvGrpSpPr>
        <p:grpSpPr>
          <a:xfrm>
            <a:off x="4872666" y="1099706"/>
            <a:ext cx="3734983" cy="1903781"/>
            <a:chOff x="4872666" y="1099706"/>
            <a:chExt cx="3734983" cy="1903781"/>
          </a:xfrm>
        </p:grpSpPr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432F8896-E359-46E3-B0DB-3B6CB50A79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74160" y="2416042"/>
              <a:ext cx="137521" cy="394613"/>
            </a:xfrm>
            <a:prstGeom prst="line">
              <a:avLst/>
            </a:prstGeom>
            <a:ln w="19050">
              <a:solidFill>
                <a:srgbClr val="DDDDD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E14511D3-E304-4B98-B9B3-36EA3E1DC1CD}"/>
                </a:ext>
              </a:extLst>
            </p:cNvPr>
            <p:cNvCxnSpPr>
              <a:cxnSpLocks/>
            </p:cNvCxnSpPr>
            <p:nvPr/>
          </p:nvCxnSpPr>
          <p:spPr>
            <a:xfrm>
              <a:off x="7332865" y="2423559"/>
              <a:ext cx="154715" cy="413661"/>
            </a:xfrm>
            <a:prstGeom prst="line">
              <a:avLst/>
            </a:prstGeom>
            <a:ln w="19050">
              <a:solidFill>
                <a:srgbClr val="DDDDD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8A747F97-5334-44B1-BF2D-18BEA3E2DD95}"/>
                </a:ext>
              </a:extLst>
            </p:cNvPr>
            <p:cNvCxnSpPr>
              <a:cxnSpLocks/>
            </p:cNvCxnSpPr>
            <p:nvPr/>
          </p:nvCxnSpPr>
          <p:spPr>
            <a:xfrm>
              <a:off x="8240651" y="2424461"/>
              <a:ext cx="154715" cy="413661"/>
            </a:xfrm>
            <a:prstGeom prst="line">
              <a:avLst/>
            </a:prstGeom>
            <a:ln w="19050">
              <a:solidFill>
                <a:srgbClr val="DDDDD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9B1C11AD-F9D1-4D43-8359-624DA82CCD4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63618" y="2416043"/>
              <a:ext cx="137521" cy="3946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9D16CFA6-78DC-4067-99CE-E1872C2ED6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65902" y="2424461"/>
              <a:ext cx="137521" cy="3946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BB57047-F885-48D3-9DB6-8D0485B089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54442" y="2442607"/>
              <a:ext cx="137521" cy="3946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0FF27FB5-F500-4CF8-A1F4-ADE1A4681E11}"/>
                </a:ext>
              </a:extLst>
            </p:cNvPr>
            <p:cNvCxnSpPr>
              <a:cxnSpLocks/>
            </p:cNvCxnSpPr>
            <p:nvPr/>
          </p:nvCxnSpPr>
          <p:spPr>
            <a:xfrm>
              <a:off x="5403054" y="2432105"/>
              <a:ext cx="154715" cy="4136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1B35BC3-1C40-4FB6-9495-9804107D6094}"/>
                </a:ext>
              </a:extLst>
            </p:cNvPr>
            <p:cNvCxnSpPr>
              <a:cxnSpLocks/>
            </p:cNvCxnSpPr>
            <p:nvPr/>
          </p:nvCxnSpPr>
          <p:spPr>
            <a:xfrm>
              <a:off x="6318458" y="2434121"/>
              <a:ext cx="154715" cy="4136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6CC2A768-41FE-490D-869A-F4B15A33CC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1426" y="1907497"/>
              <a:ext cx="380393" cy="36161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576BC115-6228-4DDF-B587-682AF90D4D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41804" y="1916966"/>
              <a:ext cx="380393" cy="36161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F8B7E9E8-F1D9-41C7-A5C0-43E1E553A6CE}"/>
                </a:ext>
              </a:extLst>
            </p:cNvPr>
            <p:cNvCxnSpPr>
              <a:cxnSpLocks/>
            </p:cNvCxnSpPr>
            <p:nvPr/>
          </p:nvCxnSpPr>
          <p:spPr>
            <a:xfrm>
              <a:off x="7824776" y="1886125"/>
              <a:ext cx="241487" cy="34497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F94E6B87-3F83-4E34-A5A8-DCA6647012A7}"/>
                </a:ext>
              </a:extLst>
            </p:cNvPr>
            <p:cNvCxnSpPr>
              <a:cxnSpLocks/>
            </p:cNvCxnSpPr>
            <p:nvPr/>
          </p:nvCxnSpPr>
          <p:spPr>
            <a:xfrm>
              <a:off x="5889831" y="1933610"/>
              <a:ext cx="370909" cy="37192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ECB54B3-5D35-490D-919D-23C1087DC753}"/>
                </a:ext>
              </a:extLst>
            </p:cNvPr>
            <p:cNvGrpSpPr/>
            <p:nvPr/>
          </p:nvGrpSpPr>
          <p:grpSpPr>
            <a:xfrm>
              <a:off x="6504705" y="1099706"/>
              <a:ext cx="351379" cy="311409"/>
              <a:chOff x="6255523" y="1182820"/>
              <a:chExt cx="351379" cy="311409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B2E5432F-32A7-4E75-B3ED-D81EE3908E9C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FBD6F1A-8166-4A8D-AEB6-F5355B89D920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16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0AA5BC0-EAFA-4CEB-9DCB-AEDD2BE3D816}"/>
                </a:ext>
              </a:extLst>
            </p:cNvPr>
            <p:cNvGrpSpPr/>
            <p:nvPr/>
          </p:nvGrpSpPr>
          <p:grpSpPr>
            <a:xfrm>
              <a:off x="7043225" y="2139744"/>
              <a:ext cx="351378" cy="311409"/>
              <a:chOff x="6255524" y="1182820"/>
              <a:chExt cx="351378" cy="311409"/>
            </a:xfrm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7EB78DBE-DFA4-4991-8639-B0811AE158B7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BE79BFE-5B70-44EC-8A54-69D73FE373B8}"/>
                  </a:ext>
                </a:extLst>
              </p:cNvPr>
              <p:cNvSpPr txBox="1"/>
              <p:nvPr/>
            </p:nvSpPr>
            <p:spPr>
              <a:xfrm>
                <a:off x="6298253" y="119159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8</a:t>
                </a: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06B56F7-0A07-4D08-BEE2-1639AB944742}"/>
                </a:ext>
              </a:extLst>
            </p:cNvPr>
            <p:cNvGrpSpPr/>
            <p:nvPr/>
          </p:nvGrpSpPr>
          <p:grpSpPr>
            <a:xfrm>
              <a:off x="6031329" y="2158260"/>
              <a:ext cx="351379" cy="311409"/>
              <a:chOff x="6255523" y="1182820"/>
              <a:chExt cx="351379" cy="311409"/>
            </a:xfrm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638D8489-9CAA-494A-9D21-B7B7BB629012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30EA48D-9DBC-4ACD-8C82-03176B3315DE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12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35301726-B2CD-4A91-9743-B182169527E1}"/>
                </a:ext>
              </a:extLst>
            </p:cNvPr>
            <p:cNvGrpSpPr/>
            <p:nvPr/>
          </p:nvGrpSpPr>
          <p:grpSpPr>
            <a:xfrm>
              <a:off x="5121413" y="2160438"/>
              <a:ext cx="351379" cy="311409"/>
              <a:chOff x="6255523" y="1182820"/>
              <a:chExt cx="351379" cy="311409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B20602E9-46F8-4ED0-BD1C-2ABCFED73A4F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899C812-225E-47DC-B9E5-3852ED3D5934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13</a:t>
                </a: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27A09462-384C-4345-82DF-6BE41A093726}"/>
                </a:ext>
              </a:extLst>
            </p:cNvPr>
            <p:cNvGrpSpPr/>
            <p:nvPr/>
          </p:nvGrpSpPr>
          <p:grpSpPr>
            <a:xfrm>
              <a:off x="7503708" y="1655204"/>
              <a:ext cx="351379" cy="311409"/>
              <a:chOff x="6255523" y="1182820"/>
              <a:chExt cx="351379" cy="311409"/>
            </a:xfrm>
          </p:grpSpPr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53F99E48-7A27-4C59-887F-85BDDB45E8E5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DFC122D-DB6E-4C90-A243-00318E037FD1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10</a:t>
                </a: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82A19125-66C2-45D5-82B6-6A37AD71BF20}"/>
                </a:ext>
              </a:extLst>
            </p:cNvPr>
            <p:cNvGrpSpPr/>
            <p:nvPr/>
          </p:nvGrpSpPr>
          <p:grpSpPr>
            <a:xfrm>
              <a:off x="5588295" y="1655205"/>
              <a:ext cx="351379" cy="311409"/>
              <a:chOff x="6255523" y="1182820"/>
              <a:chExt cx="351379" cy="311409"/>
            </a:xfrm>
          </p:grpSpPr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BA35A3E5-DFBA-495D-B17D-76D4F5467D4B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3B00749C-595A-4DB9-87CE-7877516DC07C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14</a:t>
                </a: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1D9AACFC-C2C6-48FA-99F5-1591E9FF794D}"/>
                </a:ext>
              </a:extLst>
            </p:cNvPr>
            <p:cNvGrpSpPr/>
            <p:nvPr/>
          </p:nvGrpSpPr>
          <p:grpSpPr>
            <a:xfrm>
              <a:off x="6303535" y="2692078"/>
              <a:ext cx="351379" cy="311409"/>
              <a:chOff x="6255523" y="1182820"/>
              <a:chExt cx="351379" cy="311409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6C2BC437-763D-44C4-909C-44DDA5E5F8C3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48C21DC-4B35-447D-AA43-7A90B1E870DD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12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5E04376D-FB09-4C59-BB19-F8A802FD942A}"/>
                </a:ext>
              </a:extLst>
            </p:cNvPr>
            <p:cNvGrpSpPr/>
            <p:nvPr/>
          </p:nvGrpSpPr>
          <p:grpSpPr>
            <a:xfrm>
              <a:off x="5347625" y="2684603"/>
              <a:ext cx="351378" cy="311409"/>
              <a:chOff x="6255524" y="1182820"/>
              <a:chExt cx="351378" cy="311409"/>
            </a:xfrm>
          </p:grpSpPr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E83D2B82-FA80-43DA-9D9C-B1E9834F61EE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B434DC4E-10DE-4084-B10C-E37E1443AB83}"/>
                  </a:ext>
                </a:extLst>
              </p:cNvPr>
              <p:cNvSpPr txBox="1"/>
              <p:nvPr/>
            </p:nvSpPr>
            <p:spPr>
              <a:xfrm>
                <a:off x="6298253" y="119159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8</a:t>
                </a: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A1FA85AF-15AC-4432-8EE5-8F0683B3B7A9}"/>
                </a:ext>
              </a:extLst>
            </p:cNvPr>
            <p:cNvGrpSpPr/>
            <p:nvPr/>
          </p:nvGrpSpPr>
          <p:grpSpPr>
            <a:xfrm>
              <a:off x="4872666" y="2684604"/>
              <a:ext cx="351378" cy="311409"/>
              <a:chOff x="6255524" y="1182820"/>
              <a:chExt cx="351378" cy="311409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819D9C5F-A964-4A87-A2AF-AE2DC7A112E6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4F1ED8A8-4379-4BAA-827E-92DF4718669D}"/>
                  </a:ext>
                </a:extLst>
              </p:cNvPr>
              <p:cNvSpPr txBox="1"/>
              <p:nvPr/>
            </p:nvSpPr>
            <p:spPr>
              <a:xfrm>
                <a:off x="6298253" y="119159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9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15D2D4DB-4B35-4293-A477-1D79D21E8FBE}"/>
                </a:ext>
              </a:extLst>
            </p:cNvPr>
            <p:cNvGrpSpPr/>
            <p:nvPr/>
          </p:nvGrpSpPr>
          <p:grpSpPr>
            <a:xfrm>
              <a:off x="6778495" y="2673929"/>
              <a:ext cx="351378" cy="311409"/>
              <a:chOff x="6255524" y="1182820"/>
              <a:chExt cx="351378" cy="311409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7BF9903B-5945-4078-894D-6BDA4CDA41FF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C085A8D-BFA5-40FD-B613-CB8B4C94EB79}"/>
                  </a:ext>
                </a:extLst>
              </p:cNvPr>
              <p:cNvSpPr txBox="1"/>
              <p:nvPr/>
            </p:nvSpPr>
            <p:spPr>
              <a:xfrm>
                <a:off x="6298253" y="119159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7</a:t>
                </a:r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B45C5DC4-7CB3-4DE4-BF9F-22CC765406B4}"/>
                </a:ext>
              </a:extLst>
            </p:cNvPr>
            <p:cNvGrpSpPr/>
            <p:nvPr/>
          </p:nvGrpSpPr>
          <p:grpSpPr>
            <a:xfrm>
              <a:off x="5828576" y="2687708"/>
              <a:ext cx="351379" cy="311409"/>
              <a:chOff x="6255523" y="1182820"/>
              <a:chExt cx="351379" cy="311409"/>
            </a:xfrm>
          </p:grpSpPr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F1DA678F-0659-489A-92A2-05C8B747BBB8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B0E5A257-51AC-4B04-9E7E-B21CD93F5DA1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11</a:t>
                </a:r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0C885CDC-3991-4E5D-A652-C9126FEFFD75}"/>
                </a:ext>
              </a:extLst>
            </p:cNvPr>
            <p:cNvGrpSpPr/>
            <p:nvPr/>
          </p:nvGrpSpPr>
          <p:grpSpPr>
            <a:xfrm>
              <a:off x="7945520" y="2131310"/>
              <a:ext cx="351378" cy="311409"/>
              <a:chOff x="6255524" y="1182820"/>
              <a:chExt cx="351378" cy="311409"/>
            </a:xfrm>
          </p:grpSpPr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E95D9028-1386-4374-958D-A636BC65AA52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8FE535F4-5EE7-432D-B03C-E75625F6005F}"/>
                  </a:ext>
                </a:extLst>
              </p:cNvPr>
              <p:cNvSpPr txBox="1"/>
              <p:nvPr/>
            </p:nvSpPr>
            <p:spPr>
              <a:xfrm>
                <a:off x="6298253" y="119159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2</a:t>
                </a:r>
              </a:p>
            </p:txBody>
          </p:sp>
        </p:grp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D7DBA8B-2397-4EA9-B2EC-6AD136B1F91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89831" y="1308563"/>
              <a:ext cx="621064" cy="3788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F0D5CA7D-B885-455B-A648-C6545C53D895}"/>
                </a:ext>
              </a:extLst>
            </p:cNvPr>
            <p:cNvCxnSpPr>
              <a:cxnSpLocks/>
            </p:cNvCxnSpPr>
            <p:nvPr/>
          </p:nvCxnSpPr>
          <p:spPr>
            <a:xfrm>
              <a:off x="6845182" y="1290413"/>
              <a:ext cx="667072" cy="43514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E7F41970-A96C-4F95-93E2-E2EA5EC287C8}"/>
                </a:ext>
              </a:extLst>
            </p:cNvPr>
            <p:cNvSpPr/>
            <p:nvPr/>
          </p:nvSpPr>
          <p:spPr>
            <a:xfrm>
              <a:off x="7272267" y="2673928"/>
              <a:ext cx="351378" cy="31140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0711948D-0FAE-4F77-A31B-D0BF54A5C595}"/>
                </a:ext>
              </a:extLst>
            </p:cNvPr>
            <p:cNvSpPr/>
            <p:nvPr/>
          </p:nvSpPr>
          <p:spPr>
            <a:xfrm>
              <a:off x="7746879" y="2663369"/>
              <a:ext cx="351378" cy="31140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E594C3B2-99EC-44C2-9AB4-5095DF4C44D4}"/>
                </a:ext>
              </a:extLst>
            </p:cNvPr>
            <p:cNvSpPr/>
            <p:nvPr/>
          </p:nvSpPr>
          <p:spPr>
            <a:xfrm>
              <a:off x="8256271" y="2654951"/>
              <a:ext cx="351378" cy="31140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sp>
        <p:nvSpPr>
          <p:cNvPr id="99" name="Text Box 46">
            <a:extLst>
              <a:ext uri="{FF2B5EF4-FFF2-40B4-BE49-F238E27FC236}">
                <a16:creationId xmlns:a16="http://schemas.microsoft.com/office/drawing/2014/main" id="{49A70EFB-859B-428B-B53E-BBF080C275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876" y="4784924"/>
            <a:ext cx="3843785" cy="132343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Heap Representation. </a:t>
            </a:r>
            <a:r>
              <a:rPr lang="en-US" altLang="zh-CN" sz="2000" dirty="0">
                <a:ea typeface="宋体" panose="02010600030101010101" pitchFamily="2" charset="-122"/>
              </a:rPr>
              <a:t>A heap can be given by an array so that the nodes are stored layer by layer from top to bottom. </a:t>
            </a:r>
          </a:p>
        </p:txBody>
      </p:sp>
      <p:graphicFrame>
        <p:nvGraphicFramePr>
          <p:cNvPr id="101" name="Table 100">
            <a:extLst>
              <a:ext uri="{FF2B5EF4-FFF2-40B4-BE49-F238E27FC236}">
                <a16:creationId xmlns:a16="http://schemas.microsoft.com/office/drawing/2014/main" id="{ECF431DD-1D04-42AA-99A4-40CE46DF0ED5}"/>
              </a:ext>
            </a:extLst>
          </p:cNvPr>
          <p:cNvGraphicFramePr>
            <a:graphicFrameLocks noGrp="1"/>
          </p:cNvGraphicFramePr>
          <p:nvPr/>
        </p:nvGraphicFramePr>
        <p:xfrm>
          <a:off x="3538296" y="3515325"/>
          <a:ext cx="5283315" cy="259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2221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137439654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11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66206094-B6A9-49D9-8CA4-90E98CFD8C5B}"/>
              </a:ext>
            </a:extLst>
          </p:cNvPr>
          <p:cNvCxnSpPr/>
          <p:nvPr/>
        </p:nvCxnSpPr>
        <p:spPr>
          <a:xfrm flipV="1">
            <a:off x="7623645" y="3788031"/>
            <a:ext cx="0" cy="32588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 Box 46">
            <a:extLst>
              <a:ext uri="{FF2B5EF4-FFF2-40B4-BE49-F238E27FC236}">
                <a16:creationId xmlns:a16="http://schemas.microsoft.com/office/drawing/2014/main" id="{7AAE6223-B81C-4154-A961-3C2CECDA78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7107" y="4559104"/>
            <a:ext cx="3765744" cy="58477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Thus, a heap can be given by an array H[0..n-1] and an integer t. </a:t>
            </a:r>
          </a:p>
        </p:txBody>
      </p:sp>
      <p:sp>
        <p:nvSpPr>
          <p:cNvPr id="72" name="Text Box 46">
            <a:extLst>
              <a:ext uri="{FF2B5EF4-FFF2-40B4-BE49-F238E27FC236}">
                <a16:creationId xmlns:a16="http://schemas.microsoft.com/office/drawing/2014/main" id="{60523908-B439-4B2A-B77F-3C5A03077C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5533" y="3513854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73" name="Text Box 46">
            <a:extLst>
              <a:ext uri="{FF2B5EF4-FFF2-40B4-BE49-F238E27FC236}">
                <a16:creationId xmlns:a16="http://schemas.microsoft.com/office/drawing/2014/main" id="{734A12C6-8129-4245-AAEE-1A1C1AC37C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614" y="1249161"/>
            <a:ext cx="3843785" cy="193899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2000" dirty="0">
                <a:ea typeface="宋体" panose="02010600030101010101" pitchFamily="2" charset="-122"/>
              </a:rPr>
              <a:t> A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20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</a:t>
            </a:r>
          </a:p>
        </p:txBody>
      </p:sp>
    </p:spTree>
    <p:extLst>
      <p:ext uri="{BB962C8B-B14F-4D97-AF65-F5344CB8AC3E}">
        <p14:creationId xmlns:p14="http://schemas.microsoft.com/office/powerpoint/2010/main" val="4281787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432F8896-E359-46E3-B0DB-3B6CB50A79CF}"/>
              </a:ext>
            </a:extLst>
          </p:cNvPr>
          <p:cNvCxnSpPr>
            <a:cxnSpLocks/>
          </p:cNvCxnSpPr>
          <p:nvPr/>
        </p:nvCxnSpPr>
        <p:spPr>
          <a:xfrm flipH="1">
            <a:off x="7874160" y="2416042"/>
            <a:ext cx="137521" cy="394613"/>
          </a:xfrm>
          <a:prstGeom prst="line">
            <a:avLst/>
          </a:prstGeom>
          <a:ln w="19050">
            <a:solidFill>
              <a:srgbClr val="DDDD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E14511D3-E304-4B98-B9B3-36EA3E1DC1CD}"/>
              </a:ext>
            </a:extLst>
          </p:cNvPr>
          <p:cNvCxnSpPr>
            <a:cxnSpLocks/>
          </p:cNvCxnSpPr>
          <p:nvPr/>
        </p:nvCxnSpPr>
        <p:spPr>
          <a:xfrm>
            <a:off x="7332865" y="2423559"/>
            <a:ext cx="154715" cy="413661"/>
          </a:xfrm>
          <a:prstGeom prst="line">
            <a:avLst/>
          </a:prstGeom>
          <a:ln w="19050">
            <a:solidFill>
              <a:srgbClr val="DDDD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8A747F97-5334-44B1-BF2D-18BEA3E2DD95}"/>
              </a:ext>
            </a:extLst>
          </p:cNvPr>
          <p:cNvCxnSpPr>
            <a:cxnSpLocks/>
          </p:cNvCxnSpPr>
          <p:nvPr/>
        </p:nvCxnSpPr>
        <p:spPr>
          <a:xfrm>
            <a:off x="8240651" y="2424461"/>
            <a:ext cx="154715" cy="413661"/>
          </a:xfrm>
          <a:prstGeom prst="line">
            <a:avLst/>
          </a:prstGeom>
          <a:ln w="19050">
            <a:solidFill>
              <a:srgbClr val="DDDD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9B1C11AD-F9D1-4D43-8359-624DA82CCD4C}"/>
              </a:ext>
            </a:extLst>
          </p:cNvPr>
          <p:cNvCxnSpPr>
            <a:cxnSpLocks/>
          </p:cNvCxnSpPr>
          <p:nvPr/>
        </p:nvCxnSpPr>
        <p:spPr>
          <a:xfrm flipH="1">
            <a:off x="6963618" y="241604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9D16CFA6-78DC-4067-99CE-E1872C2ED68D}"/>
              </a:ext>
            </a:extLst>
          </p:cNvPr>
          <p:cNvCxnSpPr>
            <a:cxnSpLocks/>
          </p:cNvCxnSpPr>
          <p:nvPr/>
        </p:nvCxnSpPr>
        <p:spPr>
          <a:xfrm flipH="1">
            <a:off x="5965902" y="2424461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BB57047-F885-48D3-9DB6-8D0485B08955}"/>
              </a:ext>
            </a:extLst>
          </p:cNvPr>
          <p:cNvCxnSpPr>
            <a:cxnSpLocks/>
          </p:cNvCxnSpPr>
          <p:nvPr/>
        </p:nvCxnSpPr>
        <p:spPr>
          <a:xfrm flipH="1">
            <a:off x="5054442" y="244260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0FF27FB5-F500-4CF8-A1F4-ADE1A4681E11}"/>
              </a:ext>
            </a:extLst>
          </p:cNvPr>
          <p:cNvCxnSpPr>
            <a:cxnSpLocks/>
          </p:cNvCxnSpPr>
          <p:nvPr/>
        </p:nvCxnSpPr>
        <p:spPr>
          <a:xfrm>
            <a:off x="5403054" y="2432105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A1B35BC3-1C40-4FB6-9495-9804107D6094}"/>
              </a:ext>
            </a:extLst>
          </p:cNvPr>
          <p:cNvCxnSpPr>
            <a:cxnSpLocks/>
          </p:cNvCxnSpPr>
          <p:nvPr/>
        </p:nvCxnSpPr>
        <p:spPr>
          <a:xfrm>
            <a:off x="6318458" y="24341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6CC2A768-41FE-490D-869A-F4B15A33CCB5}"/>
              </a:ext>
            </a:extLst>
          </p:cNvPr>
          <p:cNvCxnSpPr>
            <a:cxnSpLocks/>
          </p:cNvCxnSpPr>
          <p:nvPr/>
        </p:nvCxnSpPr>
        <p:spPr>
          <a:xfrm flipH="1">
            <a:off x="7161426" y="1907497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576BC115-6228-4DDF-B587-682AF90D4DA0}"/>
              </a:ext>
            </a:extLst>
          </p:cNvPr>
          <p:cNvCxnSpPr>
            <a:cxnSpLocks/>
          </p:cNvCxnSpPr>
          <p:nvPr/>
        </p:nvCxnSpPr>
        <p:spPr>
          <a:xfrm flipH="1">
            <a:off x="5241804" y="1916966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F8B7E9E8-F1D9-41C7-A5C0-43E1E553A6CE}"/>
              </a:ext>
            </a:extLst>
          </p:cNvPr>
          <p:cNvCxnSpPr>
            <a:cxnSpLocks/>
          </p:cNvCxnSpPr>
          <p:nvPr/>
        </p:nvCxnSpPr>
        <p:spPr>
          <a:xfrm>
            <a:off x="7824776" y="1886125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F94E6B87-3F83-4E34-A5A8-DCA6647012A7}"/>
              </a:ext>
            </a:extLst>
          </p:cNvPr>
          <p:cNvCxnSpPr>
            <a:cxnSpLocks/>
          </p:cNvCxnSpPr>
          <p:nvPr/>
        </p:nvCxnSpPr>
        <p:spPr>
          <a:xfrm>
            <a:off x="5889831" y="1933610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65" name="Text Box 46">
            <a:extLst>
              <a:ext uri="{FF2B5EF4-FFF2-40B4-BE49-F238E27FC236}">
                <a16:creationId xmlns:a16="http://schemas.microsoft.com/office/drawing/2014/main" id="{16B35E5A-0E0D-4A97-BAF6-4DF7CC54A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4784" y="4070823"/>
            <a:ext cx="519868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t(ail)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B513F8A-4578-4C1B-BBA8-152E6360CF44}"/>
              </a:ext>
            </a:extLst>
          </p:cNvPr>
          <p:cNvGrpSpPr/>
          <p:nvPr/>
        </p:nvGrpSpPr>
        <p:grpSpPr>
          <a:xfrm>
            <a:off x="726614" y="3428418"/>
            <a:ext cx="1599753" cy="1049018"/>
            <a:chOff x="5345930" y="1157182"/>
            <a:chExt cx="1599753" cy="1049018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47BDF4BA-A90F-4005-89C5-4FCD4BE6E85B}"/>
                </a:ext>
              </a:extLst>
            </p:cNvPr>
            <p:cNvSpPr/>
            <p:nvPr/>
          </p:nvSpPr>
          <p:spPr>
            <a:xfrm>
              <a:off x="5870961" y="1157182"/>
              <a:ext cx="786213" cy="4323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854E8C2-E3B7-4B2C-B656-090B1D5BA055}"/>
                </a:ext>
              </a:extLst>
            </p:cNvPr>
            <p:cNvSpPr/>
            <p:nvPr/>
          </p:nvSpPr>
          <p:spPr>
            <a:xfrm>
              <a:off x="5550137" y="1525750"/>
              <a:ext cx="641647" cy="35456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2487A78-A59D-4FF4-873B-11E7951BDC9A}"/>
                </a:ext>
              </a:extLst>
            </p:cNvPr>
            <p:cNvSpPr/>
            <p:nvPr/>
          </p:nvSpPr>
          <p:spPr>
            <a:xfrm>
              <a:off x="6454390" y="1516795"/>
              <a:ext cx="364444" cy="36352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867C29D-4943-4BA9-8398-84770E75C1A5}"/>
                </a:ext>
              </a:extLst>
            </p:cNvPr>
            <p:cNvSpPr/>
            <p:nvPr/>
          </p:nvSpPr>
          <p:spPr>
            <a:xfrm>
              <a:off x="5345930" y="1842679"/>
              <a:ext cx="519869" cy="36352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C29E101-9A93-4732-9E8F-7C522D2D9662}"/>
                </a:ext>
              </a:extLst>
            </p:cNvPr>
            <p:cNvSpPr/>
            <p:nvPr/>
          </p:nvSpPr>
          <p:spPr>
            <a:xfrm>
              <a:off x="5957088" y="1832216"/>
              <a:ext cx="287174" cy="36299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FE41C6E-A7EB-47DB-96A6-C80CAF9EBBC6}"/>
                </a:ext>
              </a:extLst>
            </p:cNvPr>
            <p:cNvSpPr/>
            <p:nvPr/>
          </p:nvSpPr>
          <p:spPr>
            <a:xfrm>
              <a:off x="6300832" y="1824992"/>
              <a:ext cx="287174" cy="36299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8EBD374-D8BA-4830-B964-19979E329531}"/>
                </a:ext>
              </a:extLst>
            </p:cNvPr>
            <p:cNvSpPr/>
            <p:nvPr/>
          </p:nvSpPr>
          <p:spPr>
            <a:xfrm>
              <a:off x="6658509" y="1855781"/>
              <a:ext cx="287174" cy="31586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ECB54B3-5D35-490D-919D-23C1087DC753}"/>
              </a:ext>
            </a:extLst>
          </p:cNvPr>
          <p:cNvGrpSpPr/>
          <p:nvPr/>
        </p:nvGrpSpPr>
        <p:grpSpPr>
          <a:xfrm>
            <a:off x="6504705" y="1099706"/>
            <a:ext cx="351379" cy="311409"/>
            <a:chOff x="6255523" y="1182820"/>
            <a:chExt cx="351379" cy="311409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2E5432F-32A7-4E75-B3ED-D81EE3908E9C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FBD6F1A-8166-4A8D-AEB6-F5355B89D920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0AA5BC0-EAFA-4CEB-9DCB-AEDD2BE3D816}"/>
              </a:ext>
            </a:extLst>
          </p:cNvPr>
          <p:cNvGrpSpPr/>
          <p:nvPr/>
        </p:nvGrpSpPr>
        <p:grpSpPr>
          <a:xfrm>
            <a:off x="7043225" y="2139744"/>
            <a:ext cx="351378" cy="311409"/>
            <a:chOff x="6255524" y="1182820"/>
            <a:chExt cx="351378" cy="311409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7EB78DBE-DFA4-4991-8639-B0811AE158B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BE79BFE-5B70-44EC-8A54-69D73FE373B8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06B56F7-0A07-4D08-BEE2-1639AB944742}"/>
              </a:ext>
            </a:extLst>
          </p:cNvPr>
          <p:cNvGrpSpPr/>
          <p:nvPr/>
        </p:nvGrpSpPr>
        <p:grpSpPr>
          <a:xfrm>
            <a:off x="6031329" y="2158260"/>
            <a:ext cx="351379" cy="311409"/>
            <a:chOff x="6255523" y="1182820"/>
            <a:chExt cx="351379" cy="311409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38D8489-9CAA-494A-9D21-B7B7BB62901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30EA48D-9DBC-4ACD-8C82-03176B3315D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5301726-B2CD-4A91-9743-B182169527E1}"/>
              </a:ext>
            </a:extLst>
          </p:cNvPr>
          <p:cNvGrpSpPr/>
          <p:nvPr/>
        </p:nvGrpSpPr>
        <p:grpSpPr>
          <a:xfrm>
            <a:off x="5121413" y="2160438"/>
            <a:ext cx="351379" cy="311409"/>
            <a:chOff x="6255523" y="1182820"/>
            <a:chExt cx="351379" cy="311409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B20602E9-46F8-4ED0-BD1C-2ABCFED73A4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899C812-225E-47DC-B9E5-3852ED3D5934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7A09462-384C-4345-82DF-6BE41A093726}"/>
              </a:ext>
            </a:extLst>
          </p:cNvPr>
          <p:cNvGrpSpPr/>
          <p:nvPr/>
        </p:nvGrpSpPr>
        <p:grpSpPr>
          <a:xfrm>
            <a:off x="7503708" y="1655204"/>
            <a:ext cx="351379" cy="311409"/>
            <a:chOff x="6255523" y="1182820"/>
            <a:chExt cx="351379" cy="311409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53F99E48-7A27-4C59-887F-85BDDB45E8E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DFC122D-DB6E-4C90-A243-00318E037FD1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2A19125-66C2-45D5-82B6-6A37AD71BF20}"/>
              </a:ext>
            </a:extLst>
          </p:cNvPr>
          <p:cNvGrpSpPr/>
          <p:nvPr/>
        </p:nvGrpSpPr>
        <p:grpSpPr>
          <a:xfrm>
            <a:off x="5588295" y="1655205"/>
            <a:ext cx="351379" cy="311409"/>
            <a:chOff x="6255523" y="1182820"/>
            <a:chExt cx="351379" cy="311409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BA35A3E5-DFBA-495D-B17D-76D4F5467D4B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B00749C-595A-4DB9-87CE-7877516DC07C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14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D9AACFC-C2C6-48FA-99F5-1591E9FF794D}"/>
              </a:ext>
            </a:extLst>
          </p:cNvPr>
          <p:cNvGrpSpPr/>
          <p:nvPr/>
        </p:nvGrpSpPr>
        <p:grpSpPr>
          <a:xfrm>
            <a:off x="6303535" y="2692078"/>
            <a:ext cx="351379" cy="311409"/>
            <a:chOff x="6255523" y="1182820"/>
            <a:chExt cx="351379" cy="311409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6C2BC437-763D-44C4-909C-44DDA5E5F8C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48C21DC-4B35-447D-AA43-7A90B1E870DD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E04376D-FB09-4C59-BB19-F8A802FD942A}"/>
              </a:ext>
            </a:extLst>
          </p:cNvPr>
          <p:cNvGrpSpPr/>
          <p:nvPr/>
        </p:nvGrpSpPr>
        <p:grpSpPr>
          <a:xfrm>
            <a:off x="5347625" y="2684603"/>
            <a:ext cx="351378" cy="311409"/>
            <a:chOff x="6255524" y="1182820"/>
            <a:chExt cx="351378" cy="311409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83D2B82-FA80-43DA-9D9C-B1E9834F61EE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434DC4E-10DE-4084-B10C-E37E1443AB8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1FA85AF-15AC-4432-8EE5-8F0683B3B7A9}"/>
              </a:ext>
            </a:extLst>
          </p:cNvPr>
          <p:cNvGrpSpPr/>
          <p:nvPr/>
        </p:nvGrpSpPr>
        <p:grpSpPr>
          <a:xfrm>
            <a:off x="4872666" y="2684604"/>
            <a:ext cx="351378" cy="311409"/>
            <a:chOff x="6255524" y="1182820"/>
            <a:chExt cx="351378" cy="311409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819D9C5F-A964-4A87-A2AF-AE2DC7A112E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F1ED8A8-4379-4BAA-827E-92DF4718669D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5D2D4DB-4B35-4293-A477-1D79D21E8FBE}"/>
              </a:ext>
            </a:extLst>
          </p:cNvPr>
          <p:cNvGrpSpPr/>
          <p:nvPr/>
        </p:nvGrpSpPr>
        <p:grpSpPr>
          <a:xfrm>
            <a:off x="6778495" y="2673929"/>
            <a:ext cx="351378" cy="311409"/>
            <a:chOff x="6255524" y="1182820"/>
            <a:chExt cx="351378" cy="311409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7BF9903B-5945-4078-894D-6BDA4CDA41F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C085A8D-BFA5-40FD-B613-CB8B4C94EB79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45C5DC4-7CB3-4DE4-BF9F-22CC765406B4}"/>
              </a:ext>
            </a:extLst>
          </p:cNvPr>
          <p:cNvGrpSpPr/>
          <p:nvPr/>
        </p:nvGrpSpPr>
        <p:grpSpPr>
          <a:xfrm>
            <a:off x="5828576" y="2687708"/>
            <a:ext cx="351379" cy="311409"/>
            <a:chOff x="6255523" y="1182820"/>
            <a:chExt cx="351379" cy="311409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1DA678F-0659-489A-92A2-05C8B747BBB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0E5A257-51AC-4B04-9E7E-B21CD93F5DA1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C885CDC-3991-4E5D-A652-C9126FEFFD75}"/>
              </a:ext>
            </a:extLst>
          </p:cNvPr>
          <p:cNvGrpSpPr/>
          <p:nvPr/>
        </p:nvGrpSpPr>
        <p:grpSpPr>
          <a:xfrm>
            <a:off x="7945520" y="2131310"/>
            <a:ext cx="351378" cy="311409"/>
            <a:chOff x="6255524" y="1182820"/>
            <a:chExt cx="351378" cy="311409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E95D9028-1386-4374-958D-A636BC65AA5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FE535F4-5EE7-432D-B03C-E75625F6005F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FD7DBA8B-2397-4EA9-B2EC-6AD136B1F913}"/>
              </a:ext>
            </a:extLst>
          </p:cNvPr>
          <p:cNvCxnSpPr>
            <a:cxnSpLocks/>
          </p:cNvCxnSpPr>
          <p:nvPr/>
        </p:nvCxnSpPr>
        <p:spPr>
          <a:xfrm flipH="1">
            <a:off x="5889831" y="1308563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F0D5CA7D-B885-455B-A648-C6545C53D895}"/>
              </a:ext>
            </a:extLst>
          </p:cNvPr>
          <p:cNvCxnSpPr>
            <a:cxnSpLocks/>
          </p:cNvCxnSpPr>
          <p:nvPr/>
        </p:nvCxnSpPr>
        <p:spPr>
          <a:xfrm>
            <a:off x="6845182" y="1290413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Oval 85">
            <a:extLst>
              <a:ext uri="{FF2B5EF4-FFF2-40B4-BE49-F238E27FC236}">
                <a16:creationId xmlns:a16="http://schemas.microsoft.com/office/drawing/2014/main" id="{E7F41970-A96C-4F95-93E2-E2EA5EC287C8}"/>
              </a:ext>
            </a:extLst>
          </p:cNvPr>
          <p:cNvSpPr/>
          <p:nvPr/>
        </p:nvSpPr>
        <p:spPr>
          <a:xfrm>
            <a:off x="7272267" y="2673928"/>
            <a:ext cx="351378" cy="311409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0711948D-0FAE-4F77-A31B-D0BF54A5C595}"/>
              </a:ext>
            </a:extLst>
          </p:cNvPr>
          <p:cNvSpPr/>
          <p:nvPr/>
        </p:nvSpPr>
        <p:spPr>
          <a:xfrm>
            <a:off x="7746879" y="2663369"/>
            <a:ext cx="351378" cy="311409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E594C3B2-99EC-44C2-9AB4-5095DF4C44D4}"/>
              </a:ext>
            </a:extLst>
          </p:cNvPr>
          <p:cNvSpPr/>
          <p:nvPr/>
        </p:nvSpPr>
        <p:spPr>
          <a:xfrm>
            <a:off x="8256271" y="2654951"/>
            <a:ext cx="351378" cy="311409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99" name="Text Box 46">
            <a:extLst>
              <a:ext uri="{FF2B5EF4-FFF2-40B4-BE49-F238E27FC236}">
                <a16:creationId xmlns:a16="http://schemas.microsoft.com/office/drawing/2014/main" id="{49A70EFB-859B-428B-B53E-BBF080C275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876" y="4784924"/>
            <a:ext cx="3843785" cy="132343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Heap Representation. </a:t>
            </a:r>
            <a:r>
              <a:rPr lang="en-US" altLang="zh-CN" sz="2000" dirty="0">
                <a:ea typeface="宋体" panose="02010600030101010101" pitchFamily="2" charset="-122"/>
              </a:rPr>
              <a:t>A heap can be given by an array so that the nodes are stored layer by layer from top to bottom. </a:t>
            </a:r>
          </a:p>
        </p:txBody>
      </p:sp>
      <p:graphicFrame>
        <p:nvGraphicFramePr>
          <p:cNvPr id="101" name="Table 100">
            <a:extLst>
              <a:ext uri="{FF2B5EF4-FFF2-40B4-BE49-F238E27FC236}">
                <a16:creationId xmlns:a16="http://schemas.microsoft.com/office/drawing/2014/main" id="{ECF431DD-1D04-42AA-99A4-40CE46DF0ED5}"/>
              </a:ext>
            </a:extLst>
          </p:cNvPr>
          <p:cNvGraphicFramePr>
            <a:graphicFrameLocks noGrp="1"/>
          </p:cNvGraphicFramePr>
          <p:nvPr/>
        </p:nvGraphicFramePr>
        <p:xfrm>
          <a:off x="3538296" y="3515325"/>
          <a:ext cx="5283315" cy="259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2221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137439654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11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66206094-B6A9-49D9-8CA4-90E98CFD8C5B}"/>
              </a:ext>
            </a:extLst>
          </p:cNvPr>
          <p:cNvCxnSpPr/>
          <p:nvPr/>
        </p:nvCxnSpPr>
        <p:spPr>
          <a:xfrm flipV="1">
            <a:off x="7623645" y="3788031"/>
            <a:ext cx="0" cy="32588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 Box 46">
            <a:extLst>
              <a:ext uri="{FF2B5EF4-FFF2-40B4-BE49-F238E27FC236}">
                <a16:creationId xmlns:a16="http://schemas.microsoft.com/office/drawing/2014/main" id="{7AAE6223-B81C-4154-A961-3C2CECDA78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7107" y="4559104"/>
            <a:ext cx="3765744" cy="58477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Thus, a heap can be given by an array H[0..n-1] and an integer t. </a:t>
            </a:r>
          </a:p>
        </p:txBody>
      </p:sp>
      <p:sp>
        <p:nvSpPr>
          <p:cNvPr id="108" name="Text Box 46">
            <a:extLst>
              <a:ext uri="{FF2B5EF4-FFF2-40B4-BE49-F238E27FC236}">
                <a16:creationId xmlns:a16="http://schemas.microsoft.com/office/drawing/2014/main" id="{161C1C55-9158-41E2-9D4F-DD7DF1C8CD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8660" y="5287114"/>
            <a:ext cx="3765744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The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children of node H[h] </a:t>
            </a:r>
            <a:r>
              <a:rPr lang="en-US" altLang="zh-CN" sz="1600" dirty="0">
                <a:ea typeface="宋体" panose="02010600030101010101" pitchFamily="2" charset="-122"/>
              </a:rPr>
              <a:t>are H[2h+1] and H[2h+2].</a:t>
            </a:r>
          </a:p>
        </p:txBody>
      </p:sp>
      <p:sp>
        <p:nvSpPr>
          <p:cNvPr id="73" name="Text Box 46">
            <a:extLst>
              <a:ext uri="{FF2B5EF4-FFF2-40B4-BE49-F238E27FC236}">
                <a16:creationId xmlns:a16="http://schemas.microsoft.com/office/drawing/2014/main" id="{A25444A7-38E3-44EE-88FB-D5C822C165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5533" y="3513854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7941479B-E086-4080-9019-5147A4D6EF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614" y="1249161"/>
            <a:ext cx="3843785" cy="193899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2000" dirty="0">
                <a:ea typeface="宋体" panose="02010600030101010101" pitchFamily="2" charset="-122"/>
              </a:rPr>
              <a:t> A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20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</a:t>
            </a:r>
          </a:p>
        </p:txBody>
      </p:sp>
    </p:spTree>
    <p:extLst>
      <p:ext uri="{BB962C8B-B14F-4D97-AF65-F5344CB8AC3E}">
        <p14:creationId xmlns:p14="http://schemas.microsoft.com/office/powerpoint/2010/main" val="12055369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432F8896-E359-46E3-B0DB-3B6CB50A79CF}"/>
              </a:ext>
            </a:extLst>
          </p:cNvPr>
          <p:cNvCxnSpPr>
            <a:cxnSpLocks/>
          </p:cNvCxnSpPr>
          <p:nvPr/>
        </p:nvCxnSpPr>
        <p:spPr>
          <a:xfrm flipH="1">
            <a:off x="7874160" y="2416042"/>
            <a:ext cx="137521" cy="394613"/>
          </a:xfrm>
          <a:prstGeom prst="line">
            <a:avLst/>
          </a:prstGeom>
          <a:ln w="19050">
            <a:solidFill>
              <a:srgbClr val="DDDD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E14511D3-E304-4B98-B9B3-36EA3E1DC1CD}"/>
              </a:ext>
            </a:extLst>
          </p:cNvPr>
          <p:cNvCxnSpPr>
            <a:cxnSpLocks/>
          </p:cNvCxnSpPr>
          <p:nvPr/>
        </p:nvCxnSpPr>
        <p:spPr>
          <a:xfrm>
            <a:off x="7332865" y="2423559"/>
            <a:ext cx="154715" cy="413661"/>
          </a:xfrm>
          <a:prstGeom prst="line">
            <a:avLst/>
          </a:prstGeom>
          <a:ln w="19050">
            <a:solidFill>
              <a:srgbClr val="DDDD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8A747F97-5334-44B1-BF2D-18BEA3E2DD95}"/>
              </a:ext>
            </a:extLst>
          </p:cNvPr>
          <p:cNvCxnSpPr>
            <a:cxnSpLocks/>
          </p:cNvCxnSpPr>
          <p:nvPr/>
        </p:nvCxnSpPr>
        <p:spPr>
          <a:xfrm>
            <a:off x="8240651" y="2424461"/>
            <a:ext cx="154715" cy="413661"/>
          </a:xfrm>
          <a:prstGeom prst="line">
            <a:avLst/>
          </a:prstGeom>
          <a:ln w="19050">
            <a:solidFill>
              <a:srgbClr val="DDDD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9B1C11AD-F9D1-4D43-8359-624DA82CCD4C}"/>
              </a:ext>
            </a:extLst>
          </p:cNvPr>
          <p:cNvCxnSpPr>
            <a:cxnSpLocks/>
          </p:cNvCxnSpPr>
          <p:nvPr/>
        </p:nvCxnSpPr>
        <p:spPr>
          <a:xfrm flipH="1">
            <a:off x="6963618" y="241604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9D16CFA6-78DC-4067-99CE-E1872C2ED68D}"/>
              </a:ext>
            </a:extLst>
          </p:cNvPr>
          <p:cNvCxnSpPr>
            <a:cxnSpLocks/>
          </p:cNvCxnSpPr>
          <p:nvPr/>
        </p:nvCxnSpPr>
        <p:spPr>
          <a:xfrm flipH="1">
            <a:off x="5965902" y="2424461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BB57047-F885-48D3-9DB6-8D0485B08955}"/>
              </a:ext>
            </a:extLst>
          </p:cNvPr>
          <p:cNvCxnSpPr>
            <a:cxnSpLocks/>
          </p:cNvCxnSpPr>
          <p:nvPr/>
        </p:nvCxnSpPr>
        <p:spPr>
          <a:xfrm flipH="1">
            <a:off x="5054442" y="244260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0FF27FB5-F500-4CF8-A1F4-ADE1A4681E11}"/>
              </a:ext>
            </a:extLst>
          </p:cNvPr>
          <p:cNvCxnSpPr>
            <a:cxnSpLocks/>
          </p:cNvCxnSpPr>
          <p:nvPr/>
        </p:nvCxnSpPr>
        <p:spPr>
          <a:xfrm>
            <a:off x="5403054" y="2432105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A1B35BC3-1C40-4FB6-9495-9804107D6094}"/>
              </a:ext>
            </a:extLst>
          </p:cNvPr>
          <p:cNvCxnSpPr>
            <a:cxnSpLocks/>
          </p:cNvCxnSpPr>
          <p:nvPr/>
        </p:nvCxnSpPr>
        <p:spPr>
          <a:xfrm>
            <a:off x="6318458" y="24341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6CC2A768-41FE-490D-869A-F4B15A33CCB5}"/>
              </a:ext>
            </a:extLst>
          </p:cNvPr>
          <p:cNvCxnSpPr>
            <a:cxnSpLocks/>
          </p:cNvCxnSpPr>
          <p:nvPr/>
        </p:nvCxnSpPr>
        <p:spPr>
          <a:xfrm flipH="1">
            <a:off x="7161426" y="1907497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576BC115-6228-4DDF-B587-682AF90D4DA0}"/>
              </a:ext>
            </a:extLst>
          </p:cNvPr>
          <p:cNvCxnSpPr>
            <a:cxnSpLocks/>
          </p:cNvCxnSpPr>
          <p:nvPr/>
        </p:nvCxnSpPr>
        <p:spPr>
          <a:xfrm flipH="1">
            <a:off x="5241804" y="1916966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F8B7E9E8-F1D9-41C7-A5C0-43E1E553A6CE}"/>
              </a:ext>
            </a:extLst>
          </p:cNvPr>
          <p:cNvCxnSpPr>
            <a:cxnSpLocks/>
          </p:cNvCxnSpPr>
          <p:nvPr/>
        </p:nvCxnSpPr>
        <p:spPr>
          <a:xfrm>
            <a:off x="7824776" y="1886125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F94E6B87-3F83-4E34-A5A8-DCA6647012A7}"/>
              </a:ext>
            </a:extLst>
          </p:cNvPr>
          <p:cNvCxnSpPr>
            <a:cxnSpLocks/>
          </p:cNvCxnSpPr>
          <p:nvPr/>
        </p:nvCxnSpPr>
        <p:spPr>
          <a:xfrm>
            <a:off x="5889831" y="1933610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65" name="Text Box 46">
            <a:extLst>
              <a:ext uri="{FF2B5EF4-FFF2-40B4-BE49-F238E27FC236}">
                <a16:creationId xmlns:a16="http://schemas.microsoft.com/office/drawing/2014/main" id="{16B35E5A-0E0D-4A97-BAF6-4DF7CC54A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4784" y="4070823"/>
            <a:ext cx="519868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t(ail)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B513F8A-4578-4C1B-BBA8-152E6360CF44}"/>
              </a:ext>
            </a:extLst>
          </p:cNvPr>
          <p:cNvGrpSpPr/>
          <p:nvPr/>
        </p:nvGrpSpPr>
        <p:grpSpPr>
          <a:xfrm>
            <a:off x="726614" y="3428418"/>
            <a:ext cx="1599753" cy="1049018"/>
            <a:chOff x="5345930" y="1157182"/>
            <a:chExt cx="1599753" cy="1049018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47BDF4BA-A90F-4005-89C5-4FCD4BE6E85B}"/>
                </a:ext>
              </a:extLst>
            </p:cNvPr>
            <p:cNvSpPr/>
            <p:nvPr/>
          </p:nvSpPr>
          <p:spPr>
            <a:xfrm>
              <a:off x="5870961" y="1157182"/>
              <a:ext cx="786213" cy="4323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854E8C2-E3B7-4B2C-B656-090B1D5BA055}"/>
                </a:ext>
              </a:extLst>
            </p:cNvPr>
            <p:cNvSpPr/>
            <p:nvPr/>
          </p:nvSpPr>
          <p:spPr>
            <a:xfrm>
              <a:off x="5550137" y="1525750"/>
              <a:ext cx="641647" cy="35456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2487A78-A59D-4FF4-873B-11E7951BDC9A}"/>
                </a:ext>
              </a:extLst>
            </p:cNvPr>
            <p:cNvSpPr/>
            <p:nvPr/>
          </p:nvSpPr>
          <p:spPr>
            <a:xfrm>
              <a:off x="6454390" y="1516795"/>
              <a:ext cx="364444" cy="36352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867C29D-4943-4BA9-8398-84770E75C1A5}"/>
                </a:ext>
              </a:extLst>
            </p:cNvPr>
            <p:cNvSpPr/>
            <p:nvPr/>
          </p:nvSpPr>
          <p:spPr>
            <a:xfrm>
              <a:off x="5345930" y="1842679"/>
              <a:ext cx="519869" cy="36352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C29E101-9A93-4732-9E8F-7C522D2D9662}"/>
                </a:ext>
              </a:extLst>
            </p:cNvPr>
            <p:cNvSpPr/>
            <p:nvPr/>
          </p:nvSpPr>
          <p:spPr>
            <a:xfrm>
              <a:off x="5957088" y="1832216"/>
              <a:ext cx="287174" cy="36299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FE41C6E-A7EB-47DB-96A6-C80CAF9EBBC6}"/>
                </a:ext>
              </a:extLst>
            </p:cNvPr>
            <p:cNvSpPr/>
            <p:nvPr/>
          </p:nvSpPr>
          <p:spPr>
            <a:xfrm>
              <a:off x="6300832" y="1824992"/>
              <a:ext cx="287174" cy="36299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8EBD374-D8BA-4830-B964-19979E329531}"/>
                </a:ext>
              </a:extLst>
            </p:cNvPr>
            <p:cNvSpPr/>
            <p:nvPr/>
          </p:nvSpPr>
          <p:spPr>
            <a:xfrm>
              <a:off x="6658509" y="1855781"/>
              <a:ext cx="287174" cy="31586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ECB54B3-5D35-490D-919D-23C1087DC753}"/>
              </a:ext>
            </a:extLst>
          </p:cNvPr>
          <p:cNvGrpSpPr/>
          <p:nvPr/>
        </p:nvGrpSpPr>
        <p:grpSpPr>
          <a:xfrm>
            <a:off x="6504705" y="1099706"/>
            <a:ext cx="351379" cy="311409"/>
            <a:chOff x="6255523" y="1182820"/>
            <a:chExt cx="351379" cy="311409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2E5432F-32A7-4E75-B3ED-D81EE3908E9C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FBD6F1A-8166-4A8D-AEB6-F5355B89D920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0AA5BC0-EAFA-4CEB-9DCB-AEDD2BE3D816}"/>
              </a:ext>
            </a:extLst>
          </p:cNvPr>
          <p:cNvGrpSpPr/>
          <p:nvPr/>
        </p:nvGrpSpPr>
        <p:grpSpPr>
          <a:xfrm>
            <a:off x="7043225" y="2139744"/>
            <a:ext cx="351378" cy="311409"/>
            <a:chOff x="6255524" y="1182820"/>
            <a:chExt cx="351378" cy="311409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7EB78DBE-DFA4-4991-8639-B0811AE158B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BE79BFE-5B70-44EC-8A54-69D73FE373B8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06B56F7-0A07-4D08-BEE2-1639AB944742}"/>
              </a:ext>
            </a:extLst>
          </p:cNvPr>
          <p:cNvGrpSpPr/>
          <p:nvPr/>
        </p:nvGrpSpPr>
        <p:grpSpPr>
          <a:xfrm>
            <a:off x="6031329" y="2158260"/>
            <a:ext cx="351379" cy="311409"/>
            <a:chOff x="6255523" y="1182820"/>
            <a:chExt cx="351379" cy="311409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38D8489-9CAA-494A-9D21-B7B7BB62901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30EA48D-9DBC-4ACD-8C82-03176B3315D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5301726-B2CD-4A91-9743-B182169527E1}"/>
              </a:ext>
            </a:extLst>
          </p:cNvPr>
          <p:cNvGrpSpPr/>
          <p:nvPr/>
        </p:nvGrpSpPr>
        <p:grpSpPr>
          <a:xfrm>
            <a:off x="5121413" y="2160438"/>
            <a:ext cx="351379" cy="311409"/>
            <a:chOff x="6255523" y="1182820"/>
            <a:chExt cx="351379" cy="311409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B20602E9-46F8-4ED0-BD1C-2ABCFED73A4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899C812-225E-47DC-B9E5-3852ED3D5934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7A09462-384C-4345-82DF-6BE41A093726}"/>
              </a:ext>
            </a:extLst>
          </p:cNvPr>
          <p:cNvGrpSpPr/>
          <p:nvPr/>
        </p:nvGrpSpPr>
        <p:grpSpPr>
          <a:xfrm>
            <a:off x="7503708" y="1655204"/>
            <a:ext cx="351379" cy="311409"/>
            <a:chOff x="6255523" y="1182820"/>
            <a:chExt cx="351379" cy="311409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53F99E48-7A27-4C59-887F-85BDDB45E8E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DFC122D-DB6E-4C90-A243-00318E037FD1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2A19125-66C2-45D5-82B6-6A37AD71BF20}"/>
              </a:ext>
            </a:extLst>
          </p:cNvPr>
          <p:cNvGrpSpPr/>
          <p:nvPr/>
        </p:nvGrpSpPr>
        <p:grpSpPr>
          <a:xfrm>
            <a:off x="5588295" y="1655205"/>
            <a:ext cx="351379" cy="311409"/>
            <a:chOff x="6255523" y="1182820"/>
            <a:chExt cx="351379" cy="311409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BA35A3E5-DFBA-495D-B17D-76D4F5467D4B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B00749C-595A-4DB9-87CE-7877516DC07C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14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D9AACFC-C2C6-48FA-99F5-1591E9FF794D}"/>
              </a:ext>
            </a:extLst>
          </p:cNvPr>
          <p:cNvGrpSpPr/>
          <p:nvPr/>
        </p:nvGrpSpPr>
        <p:grpSpPr>
          <a:xfrm>
            <a:off x="6303535" y="2692078"/>
            <a:ext cx="351379" cy="311409"/>
            <a:chOff x="6255523" y="1182820"/>
            <a:chExt cx="351379" cy="311409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6C2BC437-763D-44C4-909C-44DDA5E5F8C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48C21DC-4B35-447D-AA43-7A90B1E870DD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E04376D-FB09-4C59-BB19-F8A802FD942A}"/>
              </a:ext>
            </a:extLst>
          </p:cNvPr>
          <p:cNvGrpSpPr/>
          <p:nvPr/>
        </p:nvGrpSpPr>
        <p:grpSpPr>
          <a:xfrm>
            <a:off x="5347625" y="2684603"/>
            <a:ext cx="351378" cy="311409"/>
            <a:chOff x="6255524" y="1182820"/>
            <a:chExt cx="351378" cy="311409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83D2B82-FA80-43DA-9D9C-B1E9834F61EE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434DC4E-10DE-4084-B10C-E37E1443AB8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1FA85AF-15AC-4432-8EE5-8F0683B3B7A9}"/>
              </a:ext>
            </a:extLst>
          </p:cNvPr>
          <p:cNvGrpSpPr/>
          <p:nvPr/>
        </p:nvGrpSpPr>
        <p:grpSpPr>
          <a:xfrm>
            <a:off x="4872666" y="2684604"/>
            <a:ext cx="351378" cy="311409"/>
            <a:chOff x="6255524" y="1182820"/>
            <a:chExt cx="351378" cy="311409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819D9C5F-A964-4A87-A2AF-AE2DC7A112E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F1ED8A8-4379-4BAA-827E-92DF4718669D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5D2D4DB-4B35-4293-A477-1D79D21E8FBE}"/>
              </a:ext>
            </a:extLst>
          </p:cNvPr>
          <p:cNvGrpSpPr/>
          <p:nvPr/>
        </p:nvGrpSpPr>
        <p:grpSpPr>
          <a:xfrm>
            <a:off x="6778495" y="2673929"/>
            <a:ext cx="351378" cy="311409"/>
            <a:chOff x="6255524" y="1182820"/>
            <a:chExt cx="351378" cy="311409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7BF9903B-5945-4078-894D-6BDA4CDA41F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C085A8D-BFA5-40FD-B613-CB8B4C94EB79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45C5DC4-7CB3-4DE4-BF9F-22CC765406B4}"/>
              </a:ext>
            </a:extLst>
          </p:cNvPr>
          <p:cNvGrpSpPr/>
          <p:nvPr/>
        </p:nvGrpSpPr>
        <p:grpSpPr>
          <a:xfrm>
            <a:off x="5828576" y="2687708"/>
            <a:ext cx="351379" cy="311409"/>
            <a:chOff x="6255523" y="1182820"/>
            <a:chExt cx="351379" cy="311409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1DA678F-0659-489A-92A2-05C8B747BBB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0E5A257-51AC-4B04-9E7E-B21CD93F5DA1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C885CDC-3991-4E5D-A652-C9126FEFFD75}"/>
              </a:ext>
            </a:extLst>
          </p:cNvPr>
          <p:cNvGrpSpPr/>
          <p:nvPr/>
        </p:nvGrpSpPr>
        <p:grpSpPr>
          <a:xfrm>
            <a:off x="7945520" y="2131310"/>
            <a:ext cx="351378" cy="311409"/>
            <a:chOff x="6255524" y="1182820"/>
            <a:chExt cx="351378" cy="311409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E95D9028-1386-4374-958D-A636BC65AA5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FE535F4-5EE7-432D-B03C-E75625F6005F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FD7DBA8B-2397-4EA9-B2EC-6AD136B1F913}"/>
              </a:ext>
            </a:extLst>
          </p:cNvPr>
          <p:cNvCxnSpPr>
            <a:cxnSpLocks/>
          </p:cNvCxnSpPr>
          <p:nvPr/>
        </p:nvCxnSpPr>
        <p:spPr>
          <a:xfrm flipH="1">
            <a:off x="5889831" y="1308563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F0D5CA7D-B885-455B-A648-C6545C53D895}"/>
              </a:ext>
            </a:extLst>
          </p:cNvPr>
          <p:cNvCxnSpPr>
            <a:cxnSpLocks/>
          </p:cNvCxnSpPr>
          <p:nvPr/>
        </p:nvCxnSpPr>
        <p:spPr>
          <a:xfrm>
            <a:off x="6845182" y="1290413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Oval 85">
            <a:extLst>
              <a:ext uri="{FF2B5EF4-FFF2-40B4-BE49-F238E27FC236}">
                <a16:creationId xmlns:a16="http://schemas.microsoft.com/office/drawing/2014/main" id="{E7F41970-A96C-4F95-93E2-E2EA5EC287C8}"/>
              </a:ext>
            </a:extLst>
          </p:cNvPr>
          <p:cNvSpPr/>
          <p:nvPr/>
        </p:nvSpPr>
        <p:spPr>
          <a:xfrm>
            <a:off x="7272267" y="2673928"/>
            <a:ext cx="351378" cy="311409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0711948D-0FAE-4F77-A31B-D0BF54A5C595}"/>
              </a:ext>
            </a:extLst>
          </p:cNvPr>
          <p:cNvSpPr/>
          <p:nvPr/>
        </p:nvSpPr>
        <p:spPr>
          <a:xfrm>
            <a:off x="7746879" y="2663369"/>
            <a:ext cx="351378" cy="311409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E594C3B2-99EC-44C2-9AB4-5095DF4C44D4}"/>
              </a:ext>
            </a:extLst>
          </p:cNvPr>
          <p:cNvSpPr/>
          <p:nvPr/>
        </p:nvSpPr>
        <p:spPr>
          <a:xfrm>
            <a:off x="8256271" y="2654951"/>
            <a:ext cx="351378" cy="311409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99" name="Text Box 46">
            <a:extLst>
              <a:ext uri="{FF2B5EF4-FFF2-40B4-BE49-F238E27FC236}">
                <a16:creationId xmlns:a16="http://schemas.microsoft.com/office/drawing/2014/main" id="{49A70EFB-859B-428B-B53E-BBF080C275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876" y="4784924"/>
            <a:ext cx="3843785" cy="132343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Heap Representation. </a:t>
            </a:r>
            <a:r>
              <a:rPr lang="en-US" altLang="zh-CN" sz="2000" dirty="0">
                <a:ea typeface="宋体" panose="02010600030101010101" pitchFamily="2" charset="-122"/>
              </a:rPr>
              <a:t>A heap can be given by an array so that the nodes are stored layer by layer from top to bottom. </a:t>
            </a:r>
          </a:p>
        </p:txBody>
      </p:sp>
      <p:graphicFrame>
        <p:nvGraphicFramePr>
          <p:cNvPr id="101" name="Table 100">
            <a:extLst>
              <a:ext uri="{FF2B5EF4-FFF2-40B4-BE49-F238E27FC236}">
                <a16:creationId xmlns:a16="http://schemas.microsoft.com/office/drawing/2014/main" id="{ECF431DD-1D04-42AA-99A4-40CE46DF0ED5}"/>
              </a:ext>
            </a:extLst>
          </p:cNvPr>
          <p:cNvGraphicFramePr>
            <a:graphicFrameLocks noGrp="1"/>
          </p:cNvGraphicFramePr>
          <p:nvPr/>
        </p:nvGraphicFramePr>
        <p:xfrm>
          <a:off x="3538296" y="3515325"/>
          <a:ext cx="5283315" cy="259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2221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137439654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11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66206094-B6A9-49D9-8CA4-90E98CFD8C5B}"/>
              </a:ext>
            </a:extLst>
          </p:cNvPr>
          <p:cNvCxnSpPr/>
          <p:nvPr/>
        </p:nvCxnSpPr>
        <p:spPr>
          <a:xfrm flipV="1">
            <a:off x="7623645" y="3788031"/>
            <a:ext cx="0" cy="32588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 Box 46">
            <a:extLst>
              <a:ext uri="{FF2B5EF4-FFF2-40B4-BE49-F238E27FC236}">
                <a16:creationId xmlns:a16="http://schemas.microsoft.com/office/drawing/2014/main" id="{7AAE6223-B81C-4154-A961-3C2CECDA78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7107" y="4559104"/>
            <a:ext cx="3765744" cy="58477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Thus, a heap can be given by an array H[0..n-1] and an integer t. </a:t>
            </a:r>
          </a:p>
        </p:txBody>
      </p:sp>
      <p:sp>
        <p:nvSpPr>
          <p:cNvPr id="108" name="Text Box 46">
            <a:extLst>
              <a:ext uri="{FF2B5EF4-FFF2-40B4-BE49-F238E27FC236}">
                <a16:creationId xmlns:a16="http://schemas.microsoft.com/office/drawing/2014/main" id="{161C1C55-9158-41E2-9D4F-DD7DF1C8CD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8660" y="5287114"/>
            <a:ext cx="3765744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The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children of node H[h] </a:t>
            </a:r>
            <a:r>
              <a:rPr lang="en-US" altLang="zh-CN" sz="1600" dirty="0">
                <a:ea typeface="宋体" panose="02010600030101010101" pitchFamily="2" charset="-122"/>
              </a:rPr>
              <a:t>are H[2h+1] and H[2h+2].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 Box 46">
                <a:extLst>
                  <a:ext uri="{FF2B5EF4-FFF2-40B4-BE49-F238E27FC236}">
                    <a16:creationId xmlns:a16="http://schemas.microsoft.com/office/drawing/2014/main" id="{CDFA94A1-1AA3-46BC-91DF-9524F0294AB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78660" y="5869842"/>
                <a:ext cx="3843785" cy="338554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6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6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6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9" name="Text Box 46">
                <a:extLst>
                  <a:ext uri="{FF2B5EF4-FFF2-40B4-BE49-F238E27FC236}">
                    <a16:creationId xmlns:a16="http://schemas.microsoft.com/office/drawing/2014/main" id="{CDFA94A1-1AA3-46BC-91DF-9524F0294A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78660" y="5869842"/>
                <a:ext cx="3843785" cy="338554"/>
              </a:xfrm>
              <a:prstGeom prst="rect">
                <a:avLst/>
              </a:prstGeom>
              <a:blipFill>
                <a:blip r:embed="rId2"/>
                <a:stretch>
                  <a:fillRect l="-952" t="-5455" b="-23636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0" name="Text Box 46">
            <a:extLst>
              <a:ext uri="{FF2B5EF4-FFF2-40B4-BE49-F238E27FC236}">
                <a16:creationId xmlns:a16="http://schemas.microsoft.com/office/drawing/2014/main" id="{E1BE3DFD-ACDC-4A1F-A03D-FAF5732AFF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5533" y="3513854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364EBBDD-1BBC-4401-A75F-E5B7AE62C2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614" y="1249161"/>
            <a:ext cx="3843785" cy="193899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2000" dirty="0">
                <a:ea typeface="宋体" panose="02010600030101010101" pitchFamily="2" charset="-122"/>
              </a:rPr>
              <a:t> A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20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</a:t>
            </a:r>
          </a:p>
        </p:txBody>
      </p:sp>
    </p:spTree>
    <p:extLst>
      <p:ext uri="{BB962C8B-B14F-4D97-AF65-F5344CB8AC3E}">
        <p14:creationId xmlns:p14="http://schemas.microsoft.com/office/powerpoint/2010/main" val="29961991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432F8896-E359-46E3-B0DB-3B6CB50A79CF}"/>
              </a:ext>
            </a:extLst>
          </p:cNvPr>
          <p:cNvCxnSpPr>
            <a:cxnSpLocks/>
          </p:cNvCxnSpPr>
          <p:nvPr/>
        </p:nvCxnSpPr>
        <p:spPr>
          <a:xfrm flipH="1">
            <a:off x="7874160" y="2416042"/>
            <a:ext cx="137521" cy="394613"/>
          </a:xfrm>
          <a:prstGeom prst="line">
            <a:avLst/>
          </a:prstGeom>
          <a:ln w="19050">
            <a:solidFill>
              <a:srgbClr val="DDDD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E14511D3-E304-4B98-B9B3-36EA3E1DC1CD}"/>
              </a:ext>
            </a:extLst>
          </p:cNvPr>
          <p:cNvCxnSpPr>
            <a:cxnSpLocks/>
          </p:cNvCxnSpPr>
          <p:nvPr/>
        </p:nvCxnSpPr>
        <p:spPr>
          <a:xfrm>
            <a:off x="7332865" y="2423559"/>
            <a:ext cx="154715" cy="413661"/>
          </a:xfrm>
          <a:prstGeom prst="line">
            <a:avLst/>
          </a:prstGeom>
          <a:ln w="19050">
            <a:solidFill>
              <a:srgbClr val="DDDD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8A747F97-5334-44B1-BF2D-18BEA3E2DD95}"/>
              </a:ext>
            </a:extLst>
          </p:cNvPr>
          <p:cNvCxnSpPr>
            <a:cxnSpLocks/>
          </p:cNvCxnSpPr>
          <p:nvPr/>
        </p:nvCxnSpPr>
        <p:spPr>
          <a:xfrm>
            <a:off x="8240651" y="2424461"/>
            <a:ext cx="154715" cy="413661"/>
          </a:xfrm>
          <a:prstGeom prst="line">
            <a:avLst/>
          </a:prstGeom>
          <a:ln w="19050">
            <a:solidFill>
              <a:srgbClr val="DDDD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9B1C11AD-F9D1-4D43-8359-624DA82CCD4C}"/>
              </a:ext>
            </a:extLst>
          </p:cNvPr>
          <p:cNvCxnSpPr>
            <a:cxnSpLocks/>
          </p:cNvCxnSpPr>
          <p:nvPr/>
        </p:nvCxnSpPr>
        <p:spPr>
          <a:xfrm flipH="1">
            <a:off x="6963618" y="241604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9D16CFA6-78DC-4067-99CE-E1872C2ED68D}"/>
              </a:ext>
            </a:extLst>
          </p:cNvPr>
          <p:cNvCxnSpPr>
            <a:cxnSpLocks/>
          </p:cNvCxnSpPr>
          <p:nvPr/>
        </p:nvCxnSpPr>
        <p:spPr>
          <a:xfrm flipH="1">
            <a:off x="5965902" y="2424461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BB57047-F885-48D3-9DB6-8D0485B08955}"/>
              </a:ext>
            </a:extLst>
          </p:cNvPr>
          <p:cNvCxnSpPr>
            <a:cxnSpLocks/>
          </p:cNvCxnSpPr>
          <p:nvPr/>
        </p:nvCxnSpPr>
        <p:spPr>
          <a:xfrm flipH="1">
            <a:off x="5054442" y="244260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0FF27FB5-F500-4CF8-A1F4-ADE1A4681E11}"/>
              </a:ext>
            </a:extLst>
          </p:cNvPr>
          <p:cNvCxnSpPr>
            <a:cxnSpLocks/>
          </p:cNvCxnSpPr>
          <p:nvPr/>
        </p:nvCxnSpPr>
        <p:spPr>
          <a:xfrm>
            <a:off x="5403054" y="2432105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A1B35BC3-1C40-4FB6-9495-9804107D6094}"/>
              </a:ext>
            </a:extLst>
          </p:cNvPr>
          <p:cNvCxnSpPr>
            <a:cxnSpLocks/>
          </p:cNvCxnSpPr>
          <p:nvPr/>
        </p:nvCxnSpPr>
        <p:spPr>
          <a:xfrm>
            <a:off x="6318458" y="24341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6CC2A768-41FE-490D-869A-F4B15A33CCB5}"/>
              </a:ext>
            </a:extLst>
          </p:cNvPr>
          <p:cNvCxnSpPr>
            <a:cxnSpLocks/>
          </p:cNvCxnSpPr>
          <p:nvPr/>
        </p:nvCxnSpPr>
        <p:spPr>
          <a:xfrm flipH="1">
            <a:off x="7161426" y="1907497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576BC115-6228-4DDF-B587-682AF90D4DA0}"/>
              </a:ext>
            </a:extLst>
          </p:cNvPr>
          <p:cNvCxnSpPr>
            <a:cxnSpLocks/>
          </p:cNvCxnSpPr>
          <p:nvPr/>
        </p:nvCxnSpPr>
        <p:spPr>
          <a:xfrm flipH="1">
            <a:off x="5241804" y="1916966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F8B7E9E8-F1D9-41C7-A5C0-43E1E553A6CE}"/>
              </a:ext>
            </a:extLst>
          </p:cNvPr>
          <p:cNvCxnSpPr>
            <a:cxnSpLocks/>
          </p:cNvCxnSpPr>
          <p:nvPr/>
        </p:nvCxnSpPr>
        <p:spPr>
          <a:xfrm>
            <a:off x="7824776" y="1886125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F94E6B87-3F83-4E34-A5A8-DCA6647012A7}"/>
              </a:ext>
            </a:extLst>
          </p:cNvPr>
          <p:cNvCxnSpPr>
            <a:cxnSpLocks/>
          </p:cNvCxnSpPr>
          <p:nvPr/>
        </p:nvCxnSpPr>
        <p:spPr>
          <a:xfrm>
            <a:off x="5889831" y="1933610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65" name="Text Box 46">
            <a:extLst>
              <a:ext uri="{FF2B5EF4-FFF2-40B4-BE49-F238E27FC236}">
                <a16:creationId xmlns:a16="http://schemas.microsoft.com/office/drawing/2014/main" id="{16B35E5A-0E0D-4A97-BAF6-4DF7CC54A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4784" y="4070823"/>
            <a:ext cx="519868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t(ail)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614" y="1249161"/>
            <a:ext cx="3843785" cy="193899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2000" dirty="0">
                <a:ea typeface="宋体" panose="02010600030101010101" pitchFamily="2" charset="-122"/>
              </a:rPr>
              <a:t> A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20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B513F8A-4578-4C1B-BBA8-152E6360CF44}"/>
              </a:ext>
            </a:extLst>
          </p:cNvPr>
          <p:cNvGrpSpPr/>
          <p:nvPr/>
        </p:nvGrpSpPr>
        <p:grpSpPr>
          <a:xfrm>
            <a:off x="726614" y="3428418"/>
            <a:ext cx="1599753" cy="1049018"/>
            <a:chOff x="5345930" y="1157182"/>
            <a:chExt cx="1599753" cy="1049018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47BDF4BA-A90F-4005-89C5-4FCD4BE6E85B}"/>
                </a:ext>
              </a:extLst>
            </p:cNvPr>
            <p:cNvSpPr/>
            <p:nvPr/>
          </p:nvSpPr>
          <p:spPr>
            <a:xfrm>
              <a:off x="5870961" y="1157182"/>
              <a:ext cx="786213" cy="4323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854E8C2-E3B7-4B2C-B656-090B1D5BA055}"/>
                </a:ext>
              </a:extLst>
            </p:cNvPr>
            <p:cNvSpPr/>
            <p:nvPr/>
          </p:nvSpPr>
          <p:spPr>
            <a:xfrm>
              <a:off x="5550137" y="1525750"/>
              <a:ext cx="641647" cy="35456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2487A78-A59D-4FF4-873B-11E7951BDC9A}"/>
                </a:ext>
              </a:extLst>
            </p:cNvPr>
            <p:cNvSpPr/>
            <p:nvPr/>
          </p:nvSpPr>
          <p:spPr>
            <a:xfrm>
              <a:off x="6454390" y="1516795"/>
              <a:ext cx="364444" cy="36352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867C29D-4943-4BA9-8398-84770E75C1A5}"/>
                </a:ext>
              </a:extLst>
            </p:cNvPr>
            <p:cNvSpPr/>
            <p:nvPr/>
          </p:nvSpPr>
          <p:spPr>
            <a:xfrm>
              <a:off x="5345930" y="1842679"/>
              <a:ext cx="519869" cy="36352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C29E101-9A93-4732-9E8F-7C522D2D9662}"/>
                </a:ext>
              </a:extLst>
            </p:cNvPr>
            <p:cNvSpPr/>
            <p:nvPr/>
          </p:nvSpPr>
          <p:spPr>
            <a:xfrm>
              <a:off x="5957088" y="1832216"/>
              <a:ext cx="287174" cy="36299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FE41C6E-A7EB-47DB-96A6-C80CAF9EBBC6}"/>
                </a:ext>
              </a:extLst>
            </p:cNvPr>
            <p:cNvSpPr/>
            <p:nvPr/>
          </p:nvSpPr>
          <p:spPr>
            <a:xfrm>
              <a:off x="6300832" y="1824992"/>
              <a:ext cx="287174" cy="36299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8EBD374-D8BA-4830-B964-19979E329531}"/>
                </a:ext>
              </a:extLst>
            </p:cNvPr>
            <p:cNvSpPr/>
            <p:nvPr/>
          </p:nvSpPr>
          <p:spPr>
            <a:xfrm>
              <a:off x="6658509" y="1855781"/>
              <a:ext cx="287174" cy="31586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ECB54B3-5D35-490D-919D-23C1087DC753}"/>
              </a:ext>
            </a:extLst>
          </p:cNvPr>
          <p:cNvGrpSpPr/>
          <p:nvPr/>
        </p:nvGrpSpPr>
        <p:grpSpPr>
          <a:xfrm>
            <a:off x="6504705" y="1099706"/>
            <a:ext cx="351379" cy="311409"/>
            <a:chOff x="6255523" y="1182820"/>
            <a:chExt cx="351379" cy="311409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2E5432F-32A7-4E75-B3ED-D81EE3908E9C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FBD6F1A-8166-4A8D-AEB6-F5355B89D920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0AA5BC0-EAFA-4CEB-9DCB-AEDD2BE3D816}"/>
              </a:ext>
            </a:extLst>
          </p:cNvPr>
          <p:cNvGrpSpPr/>
          <p:nvPr/>
        </p:nvGrpSpPr>
        <p:grpSpPr>
          <a:xfrm>
            <a:off x="7043225" y="2139744"/>
            <a:ext cx="351378" cy="311409"/>
            <a:chOff x="6255524" y="1182820"/>
            <a:chExt cx="351378" cy="311409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7EB78DBE-DFA4-4991-8639-B0811AE158B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BE79BFE-5B70-44EC-8A54-69D73FE373B8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06B56F7-0A07-4D08-BEE2-1639AB944742}"/>
              </a:ext>
            </a:extLst>
          </p:cNvPr>
          <p:cNvGrpSpPr/>
          <p:nvPr/>
        </p:nvGrpSpPr>
        <p:grpSpPr>
          <a:xfrm>
            <a:off x="6031329" y="2158260"/>
            <a:ext cx="351379" cy="311409"/>
            <a:chOff x="6255523" y="1182820"/>
            <a:chExt cx="351379" cy="311409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38D8489-9CAA-494A-9D21-B7B7BB62901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30EA48D-9DBC-4ACD-8C82-03176B3315D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5301726-B2CD-4A91-9743-B182169527E1}"/>
              </a:ext>
            </a:extLst>
          </p:cNvPr>
          <p:cNvGrpSpPr/>
          <p:nvPr/>
        </p:nvGrpSpPr>
        <p:grpSpPr>
          <a:xfrm>
            <a:off x="5121413" y="2160438"/>
            <a:ext cx="351379" cy="311409"/>
            <a:chOff x="6255523" y="1182820"/>
            <a:chExt cx="351379" cy="311409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B20602E9-46F8-4ED0-BD1C-2ABCFED73A4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899C812-225E-47DC-B9E5-3852ED3D5934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7A09462-384C-4345-82DF-6BE41A093726}"/>
              </a:ext>
            </a:extLst>
          </p:cNvPr>
          <p:cNvGrpSpPr/>
          <p:nvPr/>
        </p:nvGrpSpPr>
        <p:grpSpPr>
          <a:xfrm>
            <a:off x="7503708" y="1655204"/>
            <a:ext cx="351379" cy="311409"/>
            <a:chOff x="6255523" y="1182820"/>
            <a:chExt cx="351379" cy="311409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53F99E48-7A27-4C59-887F-85BDDB45E8E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DFC122D-DB6E-4C90-A243-00318E037FD1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2A19125-66C2-45D5-82B6-6A37AD71BF20}"/>
              </a:ext>
            </a:extLst>
          </p:cNvPr>
          <p:cNvGrpSpPr/>
          <p:nvPr/>
        </p:nvGrpSpPr>
        <p:grpSpPr>
          <a:xfrm>
            <a:off x="5588295" y="1655205"/>
            <a:ext cx="351379" cy="311409"/>
            <a:chOff x="6255523" y="1182820"/>
            <a:chExt cx="351379" cy="311409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BA35A3E5-DFBA-495D-B17D-76D4F5467D4B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B00749C-595A-4DB9-87CE-7877516DC07C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14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D9AACFC-C2C6-48FA-99F5-1591E9FF794D}"/>
              </a:ext>
            </a:extLst>
          </p:cNvPr>
          <p:cNvGrpSpPr/>
          <p:nvPr/>
        </p:nvGrpSpPr>
        <p:grpSpPr>
          <a:xfrm>
            <a:off x="6303535" y="2692078"/>
            <a:ext cx="351379" cy="311409"/>
            <a:chOff x="6255523" y="1182820"/>
            <a:chExt cx="351379" cy="311409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6C2BC437-763D-44C4-909C-44DDA5E5F8C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48C21DC-4B35-447D-AA43-7A90B1E870DD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E04376D-FB09-4C59-BB19-F8A802FD942A}"/>
              </a:ext>
            </a:extLst>
          </p:cNvPr>
          <p:cNvGrpSpPr/>
          <p:nvPr/>
        </p:nvGrpSpPr>
        <p:grpSpPr>
          <a:xfrm>
            <a:off x="5347625" y="2684603"/>
            <a:ext cx="351378" cy="311409"/>
            <a:chOff x="6255524" y="1182820"/>
            <a:chExt cx="351378" cy="311409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83D2B82-FA80-43DA-9D9C-B1E9834F61EE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434DC4E-10DE-4084-B10C-E37E1443AB8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1FA85AF-15AC-4432-8EE5-8F0683B3B7A9}"/>
              </a:ext>
            </a:extLst>
          </p:cNvPr>
          <p:cNvGrpSpPr/>
          <p:nvPr/>
        </p:nvGrpSpPr>
        <p:grpSpPr>
          <a:xfrm>
            <a:off x="4872666" y="2684604"/>
            <a:ext cx="351378" cy="311409"/>
            <a:chOff x="6255524" y="1182820"/>
            <a:chExt cx="351378" cy="311409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819D9C5F-A964-4A87-A2AF-AE2DC7A112E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F1ED8A8-4379-4BAA-827E-92DF4718669D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5D2D4DB-4B35-4293-A477-1D79D21E8FBE}"/>
              </a:ext>
            </a:extLst>
          </p:cNvPr>
          <p:cNvGrpSpPr/>
          <p:nvPr/>
        </p:nvGrpSpPr>
        <p:grpSpPr>
          <a:xfrm>
            <a:off x="6778495" y="2673929"/>
            <a:ext cx="351378" cy="311409"/>
            <a:chOff x="6255524" y="1182820"/>
            <a:chExt cx="351378" cy="311409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7BF9903B-5945-4078-894D-6BDA4CDA41F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C085A8D-BFA5-40FD-B613-CB8B4C94EB79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45C5DC4-7CB3-4DE4-BF9F-22CC765406B4}"/>
              </a:ext>
            </a:extLst>
          </p:cNvPr>
          <p:cNvGrpSpPr/>
          <p:nvPr/>
        </p:nvGrpSpPr>
        <p:grpSpPr>
          <a:xfrm>
            <a:off x="5828576" y="2687708"/>
            <a:ext cx="351379" cy="311409"/>
            <a:chOff x="6255523" y="1182820"/>
            <a:chExt cx="351379" cy="311409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1DA678F-0659-489A-92A2-05C8B747BBB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0E5A257-51AC-4B04-9E7E-B21CD93F5DA1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C885CDC-3991-4E5D-A652-C9126FEFFD75}"/>
              </a:ext>
            </a:extLst>
          </p:cNvPr>
          <p:cNvGrpSpPr/>
          <p:nvPr/>
        </p:nvGrpSpPr>
        <p:grpSpPr>
          <a:xfrm>
            <a:off x="7945520" y="2131310"/>
            <a:ext cx="351378" cy="311409"/>
            <a:chOff x="6255524" y="1182820"/>
            <a:chExt cx="351378" cy="311409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E95D9028-1386-4374-958D-A636BC65AA5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FE535F4-5EE7-432D-B03C-E75625F6005F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FD7DBA8B-2397-4EA9-B2EC-6AD136B1F913}"/>
              </a:ext>
            </a:extLst>
          </p:cNvPr>
          <p:cNvCxnSpPr>
            <a:cxnSpLocks/>
          </p:cNvCxnSpPr>
          <p:nvPr/>
        </p:nvCxnSpPr>
        <p:spPr>
          <a:xfrm flipH="1">
            <a:off x="5889831" y="1308563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F0D5CA7D-B885-455B-A648-C6545C53D895}"/>
              </a:ext>
            </a:extLst>
          </p:cNvPr>
          <p:cNvCxnSpPr>
            <a:cxnSpLocks/>
          </p:cNvCxnSpPr>
          <p:nvPr/>
        </p:nvCxnSpPr>
        <p:spPr>
          <a:xfrm>
            <a:off x="6845182" y="1290413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Oval 85">
            <a:extLst>
              <a:ext uri="{FF2B5EF4-FFF2-40B4-BE49-F238E27FC236}">
                <a16:creationId xmlns:a16="http://schemas.microsoft.com/office/drawing/2014/main" id="{E7F41970-A96C-4F95-93E2-E2EA5EC287C8}"/>
              </a:ext>
            </a:extLst>
          </p:cNvPr>
          <p:cNvSpPr/>
          <p:nvPr/>
        </p:nvSpPr>
        <p:spPr>
          <a:xfrm>
            <a:off x="7272267" y="2673928"/>
            <a:ext cx="351378" cy="311409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0711948D-0FAE-4F77-A31B-D0BF54A5C595}"/>
              </a:ext>
            </a:extLst>
          </p:cNvPr>
          <p:cNvSpPr/>
          <p:nvPr/>
        </p:nvSpPr>
        <p:spPr>
          <a:xfrm>
            <a:off x="7746879" y="2663369"/>
            <a:ext cx="351378" cy="311409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E594C3B2-99EC-44C2-9AB4-5095DF4C44D4}"/>
              </a:ext>
            </a:extLst>
          </p:cNvPr>
          <p:cNvSpPr/>
          <p:nvPr/>
        </p:nvSpPr>
        <p:spPr>
          <a:xfrm>
            <a:off x="8256271" y="2654951"/>
            <a:ext cx="351378" cy="311409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99" name="Text Box 46">
            <a:extLst>
              <a:ext uri="{FF2B5EF4-FFF2-40B4-BE49-F238E27FC236}">
                <a16:creationId xmlns:a16="http://schemas.microsoft.com/office/drawing/2014/main" id="{49A70EFB-859B-428B-B53E-BBF080C275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876" y="4784924"/>
            <a:ext cx="3843785" cy="132343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Heap Representation. </a:t>
            </a:r>
            <a:r>
              <a:rPr lang="en-US" altLang="zh-CN" sz="2000" dirty="0">
                <a:ea typeface="宋体" panose="02010600030101010101" pitchFamily="2" charset="-122"/>
              </a:rPr>
              <a:t>A heap can be given by an array so that the nodes are stored layer by layer from top to bottom. </a:t>
            </a:r>
          </a:p>
        </p:txBody>
      </p:sp>
      <p:graphicFrame>
        <p:nvGraphicFramePr>
          <p:cNvPr id="101" name="Table 100">
            <a:extLst>
              <a:ext uri="{FF2B5EF4-FFF2-40B4-BE49-F238E27FC236}">
                <a16:creationId xmlns:a16="http://schemas.microsoft.com/office/drawing/2014/main" id="{ECF431DD-1D04-42AA-99A4-40CE46DF0ED5}"/>
              </a:ext>
            </a:extLst>
          </p:cNvPr>
          <p:cNvGraphicFramePr>
            <a:graphicFrameLocks noGrp="1"/>
          </p:cNvGraphicFramePr>
          <p:nvPr/>
        </p:nvGraphicFramePr>
        <p:xfrm>
          <a:off x="3538296" y="3515325"/>
          <a:ext cx="5283315" cy="259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2221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  <a:gridCol w="352221">
                  <a:extLst>
                    <a:ext uri="{9D8B030D-6E8A-4147-A177-3AD203B41FA5}">
                      <a16:colId xmlns:a16="http://schemas.microsoft.com/office/drawing/2014/main" val="137439654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11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66206094-B6A9-49D9-8CA4-90E98CFD8C5B}"/>
              </a:ext>
            </a:extLst>
          </p:cNvPr>
          <p:cNvCxnSpPr/>
          <p:nvPr/>
        </p:nvCxnSpPr>
        <p:spPr>
          <a:xfrm flipV="1">
            <a:off x="7623645" y="3788031"/>
            <a:ext cx="0" cy="32588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 Box 46">
            <a:extLst>
              <a:ext uri="{FF2B5EF4-FFF2-40B4-BE49-F238E27FC236}">
                <a16:creationId xmlns:a16="http://schemas.microsoft.com/office/drawing/2014/main" id="{7AAE6223-B81C-4154-A961-3C2CECDA78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7107" y="4559104"/>
            <a:ext cx="3765744" cy="58477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Thus, a heap can be given by an array H[0..n-1] and an integer t. </a:t>
            </a:r>
          </a:p>
        </p:txBody>
      </p:sp>
      <p:sp>
        <p:nvSpPr>
          <p:cNvPr id="108" name="Text Box 46">
            <a:extLst>
              <a:ext uri="{FF2B5EF4-FFF2-40B4-BE49-F238E27FC236}">
                <a16:creationId xmlns:a16="http://schemas.microsoft.com/office/drawing/2014/main" id="{161C1C55-9158-41E2-9D4F-DD7DF1C8CD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8660" y="5287114"/>
            <a:ext cx="3765744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The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children of node H[h] </a:t>
            </a:r>
            <a:r>
              <a:rPr lang="en-US" altLang="zh-CN" sz="1600" dirty="0">
                <a:ea typeface="宋体" panose="02010600030101010101" pitchFamily="2" charset="-122"/>
              </a:rPr>
              <a:t>are H[2h+1] and H[2h+2].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 Box 46">
                <a:extLst>
                  <a:ext uri="{FF2B5EF4-FFF2-40B4-BE49-F238E27FC236}">
                    <a16:creationId xmlns:a16="http://schemas.microsoft.com/office/drawing/2014/main" id="{CDFA94A1-1AA3-46BC-91DF-9524F0294AB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78660" y="5869842"/>
                <a:ext cx="3843785" cy="338554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6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6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6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6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9" name="Text Box 46">
                <a:extLst>
                  <a:ext uri="{FF2B5EF4-FFF2-40B4-BE49-F238E27FC236}">
                    <a16:creationId xmlns:a16="http://schemas.microsoft.com/office/drawing/2014/main" id="{CDFA94A1-1AA3-46BC-91DF-9524F0294A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78660" y="5869842"/>
                <a:ext cx="3843785" cy="338554"/>
              </a:xfrm>
              <a:prstGeom prst="rect">
                <a:avLst/>
              </a:prstGeom>
              <a:blipFill>
                <a:blip r:embed="rId2"/>
                <a:stretch>
                  <a:fillRect l="-952" t="-5455" b="-23636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0" name="Text Box 46">
            <a:extLst>
              <a:ext uri="{FF2B5EF4-FFF2-40B4-BE49-F238E27FC236}">
                <a16:creationId xmlns:a16="http://schemas.microsoft.com/office/drawing/2014/main" id="{E1BE3DFD-ACDC-4A1F-A03D-FAF5732AFF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5533" y="3513854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111" name="Text Box 46">
            <a:extLst>
              <a:ext uri="{FF2B5EF4-FFF2-40B4-BE49-F238E27FC236}">
                <a16:creationId xmlns:a16="http://schemas.microsoft.com/office/drawing/2014/main" id="{8A049356-1B53-4530-924B-1042F22094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2517" y="6296514"/>
            <a:ext cx="4870967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Remark.</a:t>
            </a:r>
            <a:r>
              <a:rPr lang="en-US" altLang="zh-CN" sz="1400" dirty="0">
                <a:ea typeface="宋体" panose="02010600030101010101" pitchFamily="2" charset="-122"/>
              </a:rPr>
              <a:t> If H starts with H[1], then the formula is different.</a:t>
            </a:r>
          </a:p>
        </p:txBody>
      </p:sp>
    </p:spTree>
    <p:extLst>
      <p:ext uri="{BB962C8B-B14F-4D97-AF65-F5344CB8AC3E}">
        <p14:creationId xmlns:p14="http://schemas.microsoft.com/office/powerpoint/2010/main" val="11328762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Text Box 46">
            <a:extLst>
              <a:ext uri="{FF2B5EF4-FFF2-40B4-BE49-F238E27FC236}">
                <a16:creationId xmlns:a16="http://schemas.microsoft.com/office/drawing/2014/main" id="{9CFC8F6D-A1BF-4290-93C7-9FB50C2EB8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954" y="1920516"/>
            <a:ext cx="5940025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20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2000" baseline="-25000" dirty="0"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n.</a:t>
            </a:r>
          </a:p>
        </p:txBody>
      </p:sp>
    </p:spTree>
    <p:extLst>
      <p:ext uri="{BB962C8B-B14F-4D97-AF65-F5344CB8AC3E}">
        <p14:creationId xmlns:p14="http://schemas.microsoft.com/office/powerpoint/2010/main" val="10512597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892E05CD-D892-49D9-8FFF-85BBF31554EC}"/>
              </a:ext>
            </a:extLst>
          </p:cNvPr>
          <p:cNvSpPr/>
          <p:nvPr/>
        </p:nvSpPr>
        <p:spPr>
          <a:xfrm>
            <a:off x="747867" y="2454989"/>
            <a:ext cx="4187439" cy="1493167"/>
          </a:xfrm>
          <a:prstGeom prst="triangl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93D5B5C-240F-44A6-9C0C-ADF7482D9F22}"/>
              </a:ext>
            </a:extLst>
          </p:cNvPr>
          <p:cNvCxnSpPr/>
          <p:nvPr/>
        </p:nvCxnSpPr>
        <p:spPr>
          <a:xfrm flipH="1">
            <a:off x="2452643" y="3734512"/>
            <a:ext cx="220481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DC982F5-0ED4-4EE7-B747-98C8477B332C}"/>
              </a:ext>
            </a:extLst>
          </p:cNvPr>
          <p:cNvCxnSpPr/>
          <p:nvPr/>
        </p:nvCxnSpPr>
        <p:spPr>
          <a:xfrm>
            <a:off x="2452643" y="3725966"/>
            <a:ext cx="0" cy="22219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2D9E80D6-79E0-4528-94DF-5459035EFF16}"/>
              </a:ext>
            </a:extLst>
          </p:cNvPr>
          <p:cNvSpPr/>
          <p:nvPr/>
        </p:nvSpPr>
        <p:spPr>
          <a:xfrm>
            <a:off x="2469735" y="3751605"/>
            <a:ext cx="2529549" cy="2905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7A72E61-1707-4D22-9567-B04A72869BE2}"/>
              </a:ext>
            </a:extLst>
          </p:cNvPr>
          <p:cNvCxnSpPr/>
          <p:nvPr/>
        </p:nvCxnSpPr>
        <p:spPr>
          <a:xfrm>
            <a:off x="529839" y="2454989"/>
            <a:ext cx="0" cy="1493167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 Box 46">
            <a:extLst>
              <a:ext uri="{FF2B5EF4-FFF2-40B4-BE49-F238E27FC236}">
                <a16:creationId xmlns:a16="http://schemas.microsoft.com/office/drawing/2014/main" id="{9062FFB5-9B6E-4E5C-9720-3AB4D3DFC5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818" y="3022363"/>
            <a:ext cx="898689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h+1 levels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43BB062D-724F-440A-B4B9-B4D92A91D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954" y="1920516"/>
            <a:ext cx="5940025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20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2000" baseline="-25000" dirty="0"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n.</a:t>
            </a:r>
          </a:p>
        </p:txBody>
      </p:sp>
    </p:spTree>
    <p:extLst>
      <p:ext uri="{BB962C8B-B14F-4D97-AF65-F5344CB8AC3E}">
        <p14:creationId xmlns:p14="http://schemas.microsoft.com/office/powerpoint/2010/main" val="38592718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892E05CD-D892-49D9-8FFF-85BBF31554EC}"/>
              </a:ext>
            </a:extLst>
          </p:cNvPr>
          <p:cNvSpPr/>
          <p:nvPr/>
        </p:nvSpPr>
        <p:spPr>
          <a:xfrm>
            <a:off x="747867" y="2454989"/>
            <a:ext cx="4187439" cy="1493167"/>
          </a:xfrm>
          <a:prstGeom prst="triangl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93D5B5C-240F-44A6-9C0C-ADF7482D9F22}"/>
              </a:ext>
            </a:extLst>
          </p:cNvPr>
          <p:cNvCxnSpPr/>
          <p:nvPr/>
        </p:nvCxnSpPr>
        <p:spPr>
          <a:xfrm flipH="1">
            <a:off x="2452643" y="3734512"/>
            <a:ext cx="220481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DC982F5-0ED4-4EE7-B747-98C8477B332C}"/>
              </a:ext>
            </a:extLst>
          </p:cNvPr>
          <p:cNvCxnSpPr/>
          <p:nvPr/>
        </p:nvCxnSpPr>
        <p:spPr>
          <a:xfrm>
            <a:off x="2452643" y="3725966"/>
            <a:ext cx="0" cy="22219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2D9E80D6-79E0-4528-94DF-5459035EFF16}"/>
              </a:ext>
            </a:extLst>
          </p:cNvPr>
          <p:cNvSpPr/>
          <p:nvPr/>
        </p:nvSpPr>
        <p:spPr>
          <a:xfrm>
            <a:off x="2469735" y="3751605"/>
            <a:ext cx="2529549" cy="2905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C239D4D9-EA2F-4E90-99FF-CC8BB9F5A861}"/>
              </a:ext>
            </a:extLst>
          </p:cNvPr>
          <p:cNvCxnSpPr>
            <a:cxnSpLocks/>
          </p:cNvCxnSpPr>
          <p:nvPr/>
        </p:nvCxnSpPr>
        <p:spPr>
          <a:xfrm>
            <a:off x="2580829" y="2649197"/>
            <a:ext cx="55547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28F5DE1-B8AB-46DB-9B84-3228879F193F}"/>
              </a:ext>
            </a:extLst>
          </p:cNvPr>
          <p:cNvCxnSpPr>
            <a:cxnSpLocks/>
          </p:cNvCxnSpPr>
          <p:nvPr/>
        </p:nvCxnSpPr>
        <p:spPr>
          <a:xfrm>
            <a:off x="2330151" y="2827234"/>
            <a:ext cx="102834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66237B77-C5D6-47EE-8BD3-735ABC22613C}"/>
              </a:ext>
            </a:extLst>
          </p:cNvPr>
          <p:cNvCxnSpPr>
            <a:cxnSpLocks/>
          </p:cNvCxnSpPr>
          <p:nvPr/>
        </p:nvCxnSpPr>
        <p:spPr>
          <a:xfrm>
            <a:off x="2052412" y="3022363"/>
            <a:ext cx="15880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7A72E61-1707-4D22-9567-B04A72869BE2}"/>
              </a:ext>
            </a:extLst>
          </p:cNvPr>
          <p:cNvCxnSpPr/>
          <p:nvPr/>
        </p:nvCxnSpPr>
        <p:spPr>
          <a:xfrm>
            <a:off x="529839" y="2454989"/>
            <a:ext cx="0" cy="1493167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 Box 46">
            <a:extLst>
              <a:ext uri="{FF2B5EF4-FFF2-40B4-BE49-F238E27FC236}">
                <a16:creationId xmlns:a16="http://schemas.microsoft.com/office/drawing/2014/main" id="{9062FFB5-9B6E-4E5C-9720-3AB4D3DFC5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818" y="3022363"/>
            <a:ext cx="898689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h+1 levels</a:t>
            </a:r>
          </a:p>
        </p:txBody>
      </p:sp>
      <p:sp>
        <p:nvSpPr>
          <p:cNvPr id="92" name="Text Box 46">
            <a:extLst>
              <a:ext uri="{FF2B5EF4-FFF2-40B4-BE49-F238E27FC236}">
                <a16:creationId xmlns:a16="http://schemas.microsoft.com/office/drawing/2014/main" id="{8E6FEFE3-F2DB-444F-B464-71584912BD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2790" y="3523246"/>
            <a:ext cx="413774" cy="2308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  <a:r>
              <a:rPr lang="en-US" altLang="zh-CN" sz="900" baseline="30000" dirty="0">
                <a:ea typeface="宋体" panose="02010600030101010101" pitchFamily="2" charset="-122"/>
              </a:rPr>
              <a:t>h-1</a:t>
            </a:r>
          </a:p>
        </p:txBody>
      </p:sp>
      <p:sp>
        <p:nvSpPr>
          <p:cNvPr id="93" name="Text Box 46">
            <a:extLst>
              <a:ext uri="{FF2B5EF4-FFF2-40B4-BE49-F238E27FC236}">
                <a16:creationId xmlns:a16="http://schemas.microsoft.com/office/drawing/2014/main" id="{AFE89E74-2483-44AA-A652-B8122F180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2534" y="2631527"/>
            <a:ext cx="272068" cy="2308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00" name="Text Box 46">
            <a:extLst>
              <a:ext uri="{FF2B5EF4-FFF2-40B4-BE49-F238E27FC236}">
                <a16:creationId xmlns:a16="http://schemas.microsoft.com/office/drawing/2014/main" id="{BC86DB8C-6F23-437A-9877-E09DD6D6CF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2534" y="2451707"/>
            <a:ext cx="272068" cy="2308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2501131A-A93D-4A61-BB5F-883829A44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3975" y="2816375"/>
            <a:ext cx="413774" cy="2308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  <a:r>
              <a:rPr lang="en-US" altLang="zh-CN" sz="900" baseline="30000" dirty="0">
                <a:ea typeface="宋体" panose="02010600030101010101" pitchFamily="2" charset="-122"/>
              </a:rPr>
              <a:t>2</a:t>
            </a:r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B504D48F-D941-42B9-974E-BCBDA7C12EFC}"/>
              </a:ext>
            </a:extLst>
          </p:cNvPr>
          <p:cNvCxnSpPr>
            <a:cxnSpLocks/>
          </p:cNvCxnSpPr>
          <p:nvPr/>
        </p:nvCxnSpPr>
        <p:spPr>
          <a:xfrm>
            <a:off x="1333144" y="3518731"/>
            <a:ext cx="29995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899848BC-71CA-4988-A6E4-E62593B96ACD}"/>
              </a:ext>
            </a:extLst>
          </p:cNvPr>
          <p:cNvCxnSpPr>
            <a:cxnSpLocks/>
          </p:cNvCxnSpPr>
          <p:nvPr/>
        </p:nvCxnSpPr>
        <p:spPr>
          <a:xfrm>
            <a:off x="1051828" y="3722405"/>
            <a:ext cx="29995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Box 46">
            <a:extLst>
              <a:ext uri="{FF2B5EF4-FFF2-40B4-BE49-F238E27FC236}">
                <a16:creationId xmlns:a16="http://schemas.microsoft.com/office/drawing/2014/main" id="{A78E4B9B-1A71-414A-A312-8ECAC31695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954" y="1920516"/>
            <a:ext cx="5940025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20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2000" baseline="-25000" dirty="0"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n.</a:t>
            </a:r>
          </a:p>
        </p:txBody>
      </p:sp>
    </p:spTree>
    <p:extLst>
      <p:ext uri="{BB962C8B-B14F-4D97-AF65-F5344CB8AC3E}">
        <p14:creationId xmlns:p14="http://schemas.microsoft.com/office/powerpoint/2010/main" val="26816740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892E05CD-D892-49D9-8FFF-85BBF31554EC}"/>
              </a:ext>
            </a:extLst>
          </p:cNvPr>
          <p:cNvSpPr/>
          <p:nvPr/>
        </p:nvSpPr>
        <p:spPr>
          <a:xfrm>
            <a:off x="747867" y="2454989"/>
            <a:ext cx="4187439" cy="1493167"/>
          </a:xfrm>
          <a:prstGeom prst="triangl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93D5B5C-240F-44A6-9C0C-ADF7482D9F22}"/>
              </a:ext>
            </a:extLst>
          </p:cNvPr>
          <p:cNvCxnSpPr/>
          <p:nvPr/>
        </p:nvCxnSpPr>
        <p:spPr>
          <a:xfrm flipH="1">
            <a:off x="2452643" y="3734512"/>
            <a:ext cx="220481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DC982F5-0ED4-4EE7-B747-98C8477B332C}"/>
              </a:ext>
            </a:extLst>
          </p:cNvPr>
          <p:cNvCxnSpPr/>
          <p:nvPr/>
        </p:nvCxnSpPr>
        <p:spPr>
          <a:xfrm>
            <a:off x="2452643" y="3725966"/>
            <a:ext cx="0" cy="22219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2D9E80D6-79E0-4528-94DF-5459035EFF16}"/>
              </a:ext>
            </a:extLst>
          </p:cNvPr>
          <p:cNvSpPr/>
          <p:nvPr/>
        </p:nvSpPr>
        <p:spPr>
          <a:xfrm>
            <a:off x="2469735" y="3751605"/>
            <a:ext cx="2529549" cy="2905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C239D4D9-EA2F-4E90-99FF-CC8BB9F5A861}"/>
              </a:ext>
            </a:extLst>
          </p:cNvPr>
          <p:cNvCxnSpPr>
            <a:cxnSpLocks/>
          </p:cNvCxnSpPr>
          <p:nvPr/>
        </p:nvCxnSpPr>
        <p:spPr>
          <a:xfrm>
            <a:off x="2580829" y="2649197"/>
            <a:ext cx="55547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28F5DE1-B8AB-46DB-9B84-3228879F193F}"/>
              </a:ext>
            </a:extLst>
          </p:cNvPr>
          <p:cNvCxnSpPr>
            <a:cxnSpLocks/>
          </p:cNvCxnSpPr>
          <p:nvPr/>
        </p:nvCxnSpPr>
        <p:spPr>
          <a:xfrm>
            <a:off x="2330151" y="2827234"/>
            <a:ext cx="102834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66237B77-C5D6-47EE-8BD3-735ABC22613C}"/>
              </a:ext>
            </a:extLst>
          </p:cNvPr>
          <p:cNvCxnSpPr>
            <a:cxnSpLocks/>
          </p:cNvCxnSpPr>
          <p:nvPr/>
        </p:nvCxnSpPr>
        <p:spPr>
          <a:xfrm>
            <a:off x="2052412" y="3022363"/>
            <a:ext cx="15880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7A72E61-1707-4D22-9567-B04A72869BE2}"/>
              </a:ext>
            </a:extLst>
          </p:cNvPr>
          <p:cNvCxnSpPr/>
          <p:nvPr/>
        </p:nvCxnSpPr>
        <p:spPr>
          <a:xfrm>
            <a:off x="529839" y="2454989"/>
            <a:ext cx="0" cy="1493167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 Box 46">
            <a:extLst>
              <a:ext uri="{FF2B5EF4-FFF2-40B4-BE49-F238E27FC236}">
                <a16:creationId xmlns:a16="http://schemas.microsoft.com/office/drawing/2014/main" id="{9062FFB5-9B6E-4E5C-9720-3AB4D3DFC5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818" y="3022363"/>
            <a:ext cx="898689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h+1 levels</a:t>
            </a:r>
          </a:p>
        </p:txBody>
      </p:sp>
      <p:sp>
        <p:nvSpPr>
          <p:cNvPr id="92" name="Text Box 46">
            <a:extLst>
              <a:ext uri="{FF2B5EF4-FFF2-40B4-BE49-F238E27FC236}">
                <a16:creationId xmlns:a16="http://schemas.microsoft.com/office/drawing/2014/main" id="{8E6FEFE3-F2DB-444F-B464-71584912BD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2790" y="3523246"/>
            <a:ext cx="413774" cy="2308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  <a:r>
              <a:rPr lang="en-US" altLang="zh-CN" sz="900" baseline="30000" dirty="0">
                <a:ea typeface="宋体" panose="02010600030101010101" pitchFamily="2" charset="-122"/>
              </a:rPr>
              <a:t>h-1</a:t>
            </a:r>
          </a:p>
        </p:txBody>
      </p:sp>
      <p:sp>
        <p:nvSpPr>
          <p:cNvPr id="93" name="Text Box 46">
            <a:extLst>
              <a:ext uri="{FF2B5EF4-FFF2-40B4-BE49-F238E27FC236}">
                <a16:creationId xmlns:a16="http://schemas.microsoft.com/office/drawing/2014/main" id="{AFE89E74-2483-44AA-A652-B8122F180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2534" y="2631527"/>
            <a:ext cx="272068" cy="2308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00" name="Text Box 46">
            <a:extLst>
              <a:ext uri="{FF2B5EF4-FFF2-40B4-BE49-F238E27FC236}">
                <a16:creationId xmlns:a16="http://schemas.microsoft.com/office/drawing/2014/main" id="{BC86DB8C-6F23-437A-9877-E09DD6D6CF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2534" y="2451707"/>
            <a:ext cx="272068" cy="2308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2501131A-A93D-4A61-BB5F-883829A44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3975" y="2816375"/>
            <a:ext cx="413774" cy="2308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  <a:r>
              <a:rPr lang="en-US" altLang="zh-CN" sz="900" baseline="30000" dirty="0">
                <a:ea typeface="宋体" panose="02010600030101010101" pitchFamily="2" charset="-122"/>
              </a:rPr>
              <a:t>2</a:t>
            </a:r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B504D48F-D941-42B9-974E-BCBDA7C12EFC}"/>
              </a:ext>
            </a:extLst>
          </p:cNvPr>
          <p:cNvCxnSpPr>
            <a:cxnSpLocks/>
          </p:cNvCxnSpPr>
          <p:nvPr/>
        </p:nvCxnSpPr>
        <p:spPr>
          <a:xfrm>
            <a:off x="1333144" y="3518731"/>
            <a:ext cx="29995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899848BC-71CA-4988-A6E4-E62593B96ACD}"/>
              </a:ext>
            </a:extLst>
          </p:cNvPr>
          <p:cNvCxnSpPr>
            <a:cxnSpLocks/>
          </p:cNvCxnSpPr>
          <p:nvPr/>
        </p:nvCxnSpPr>
        <p:spPr>
          <a:xfrm>
            <a:off x="1051828" y="3722405"/>
            <a:ext cx="29995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>
            <a:extLst>
              <a:ext uri="{FF2B5EF4-FFF2-40B4-BE49-F238E27FC236}">
                <a16:creationId xmlns:a16="http://schemas.microsoft.com/office/drawing/2014/main" id="{49EF9E14-B30C-428D-AB09-6CDC1C522218}"/>
              </a:ext>
            </a:extLst>
          </p:cNvPr>
          <p:cNvSpPr/>
          <p:nvPr/>
        </p:nvSpPr>
        <p:spPr>
          <a:xfrm>
            <a:off x="952162" y="2378076"/>
            <a:ext cx="3983130" cy="1373528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02A7C78B-D204-40C0-88B9-F1AD986286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954" y="1920516"/>
            <a:ext cx="5940025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20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2000" baseline="-25000" dirty="0"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n.</a:t>
            </a:r>
          </a:p>
        </p:txBody>
      </p:sp>
    </p:spTree>
    <p:extLst>
      <p:ext uri="{BB962C8B-B14F-4D97-AF65-F5344CB8AC3E}">
        <p14:creationId xmlns:p14="http://schemas.microsoft.com/office/powerpoint/2010/main" val="32443190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892E05CD-D892-49D9-8FFF-85BBF31554EC}"/>
              </a:ext>
            </a:extLst>
          </p:cNvPr>
          <p:cNvSpPr/>
          <p:nvPr/>
        </p:nvSpPr>
        <p:spPr>
          <a:xfrm>
            <a:off x="747867" y="2454989"/>
            <a:ext cx="4187439" cy="1493167"/>
          </a:xfrm>
          <a:prstGeom prst="triangl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93D5B5C-240F-44A6-9C0C-ADF7482D9F22}"/>
              </a:ext>
            </a:extLst>
          </p:cNvPr>
          <p:cNvCxnSpPr/>
          <p:nvPr/>
        </p:nvCxnSpPr>
        <p:spPr>
          <a:xfrm flipH="1">
            <a:off x="2452643" y="3734512"/>
            <a:ext cx="220481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DC982F5-0ED4-4EE7-B747-98C8477B332C}"/>
              </a:ext>
            </a:extLst>
          </p:cNvPr>
          <p:cNvCxnSpPr/>
          <p:nvPr/>
        </p:nvCxnSpPr>
        <p:spPr>
          <a:xfrm>
            <a:off x="2452643" y="3725966"/>
            <a:ext cx="0" cy="22219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2D9E80D6-79E0-4528-94DF-5459035EFF16}"/>
              </a:ext>
            </a:extLst>
          </p:cNvPr>
          <p:cNvSpPr/>
          <p:nvPr/>
        </p:nvSpPr>
        <p:spPr>
          <a:xfrm>
            <a:off x="2469735" y="3751605"/>
            <a:ext cx="2529549" cy="2905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C239D4D9-EA2F-4E90-99FF-CC8BB9F5A861}"/>
              </a:ext>
            </a:extLst>
          </p:cNvPr>
          <p:cNvCxnSpPr>
            <a:cxnSpLocks/>
          </p:cNvCxnSpPr>
          <p:nvPr/>
        </p:nvCxnSpPr>
        <p:spPr>
          <a:xfrm>
            <a:off x="2580829" y="2649197"/>
            <a:ext cx="55547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28F5DE1-B8AB-46DB-9B84-3228879F193F}"/>
              </a:ext>
            </a:extLst>
          </p:cNvPr>
          <p:cNvCxnSpPr>
            <a:cxnSpLocks/>
          </p:cNvCxnSpPr>
          <p:nvPr/>
        </p:nvCxnSpPr>
        <p:spPr>
          <a:xfrm>
            <a:off x="2330151" y="2827234"/>
            <a:ext cx="102834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66237B77-C5D6-47EE-8BD3-735ABC22613C}"/>
              </a:ext>
            </a:extLst>
          </p:cNvPr>
          <p:cNvCxnSpPr>
            <a:cxnSpLocks/>
          </p:cNvCxnSpPr>
          <p:nvPr/>
        </p:nvCxnSpPr>
        <p:spPr>
          <a:xfrm>
            <a:off x="2052412" y="3022363"/>
            <a:ext cx="15880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7A72E61-1707-4D22-9567-B04A72869BE2}"/>
              </a:ext>
            </a:extLst>
          </p:cNvPr>
          <p:cNvCxnSpPr/>
          <p:nvPr/>
        </p:nvCxnSpPr>
        <p:spPr>
          <a:xfrm>
            <a:off x="529839" y="2454989"/>
            <a:ext cx="0" cy="1493167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 Box 46">
            <a:extLst>
              <a:ext uri="{FF2B5EF4-FFF2-40B4-BE49-F238E27FC236}">
                <a16:creationId xmlns:a16="http://schemas.microsoft.com/office/drawing/2014/main" id="{9062FFB5-9B6E-4E5C-9720-3AB4D3DFC5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818" y="3022363"/>
            <a:ext cx="898689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h+1 levels</a:t>
            </a:r>
          </a:p>
        </p:txBody>
      </p:sp>
      <p:sp>
        <p:nvSpPr>
          <p:cNvPr id="92" name="Text Box 46">
            <a:extLst>
              <a:ext uri="{FF2B5EF4-FFF2-40B4-BE49-F238E27FC236}">
                <a16:creationId xmlns:a16="http://schemas.microsoft.com/office/drawing/2014/main" id="{8E6FEFE3-F2DB-444F-B464-71584912BD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2790" y="3523246"/>
            <a:ext cx="413774" cy="2308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  <a:r>
              <a:rPr lang="en-US" altLang="zh-CN" sz="900" baseline="30000" dirty="0">
                <a:ea typeface="宋体" panose="02010600030101010101" pitchFamily="2" charset="-122"/>
              </a:rPr>
              <a:t>h-1</a:t>
            </a:r>
          </a:p>
        </p:txBody>
      </p:sp>
      <p:sp>
        <p:nvSpPr>
          <p:cNvPr id="93" name="Text Box 46">
            <a:extLst>
              <a:ext uri="{FF2B5EF4-FFF2-40B4-BE49-F238E27FC236}">
                <a16:creationId xmlns:a16="http://schemas.microsoft.com/office/drawing/2014/main" id="{AFE89E74-2483-44AA-A652-B8122F180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2534" y="2631527"/>
            <a:ext cx="272068" cy="2308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00" name="Text Box 46">
            <a:extLst>
              <a:ext uri="{FF2B5EF4-FFF2-40B4-BE49-F238E27FC236}">
                <a16:creationId xmlns:a16="http://schemas.microsoft.com/office/drawing/2014/main" id="{BC86DB8C-6F23-437A-9877-E09DD6D6CF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2534" y="2451707"/>
            <a:ext cx="272068" cy="2308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2501131A-A93D-4A61-BB5F-883829A44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3975" y="2816375"/>
            <a:ext cx="413774" cy="2308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  <a:r>
              <a:rPr lang="en-US" altLang="zh-CN" sz="900" baseline="30000" dirty="0">
                <a:ea typeface="宋体" panose="02010600030101010101" pitchFamily="2" charset="-122"/>
              </a:rPr>
              <a:t>2</a:t>
            </a:r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B504D48F-D941-42B9-974E-BCBDA7C12EFC}"/>
              </a:ext>
            </a:extLst>
          </p:cNvPr>
          <p:cNvCxnSpPr>
            <a:cxnSpLocks/>
          </p:cNvCxnSpPr>
          <p:nvPr/>
        </p:nvCxnSpPr>
        <p:spPr>
          <a:xfrm>
            <a:off x="1333144" y="3518731"/>
            <a:ext cx="29995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899848BC-71CA-4988-A6E4-E62593B96ACD}"/>
              </a:ext>
            </a:extLst>
          </p:cNvPr>
          <p:cNvCxnSpPr>
            <a:cxnSpLocks/>
          </p:cNvCxnSpPr>
          <p:nvPr/>
        </p:nvCxnSpPr>
        <p:spPr>
          <a:xfrm>
            <a:off x="1051828" y="3722405"/>
            <a:ext cx="29995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>
            <a:extLst>
              <a:ext uri="{FF2B5EF4-FFF2-40B4-BE49-F238E27FC236}">
                <a16:creationId xmlns:a16="http://schemas.microsoft.com/office/drawing/2014/main" id="{49EF9E14-B30C-428D-AB09-6CDC1C522218}"/>
              </a:ext>
            </a:extLst>
          </p:cNvPr>
          <p:cNvSpPr/>
          <p:nvPr/>
        </p:nvSpPr>
        <p:spPr>
          <a:xfrm>
            <a:off x="952162" y="2378076"/>
            <a:ext cx="3983130" cy="1373528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Text Box 46">
            <a:extLst>
              <a:ext uri="{FF2B5EF4-FFF2-40B4-BE49-F238E27FC236}">
                <a16:creationId xmlns:a16="http://schemas.microsoft.com/office/drawing/2014/main" id="{C15F4DE6-3CEE-4DDD-9CDC-DA64179BAC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145" y="4166941"/>
            <a:ext cx="3893296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1 + 2 + 2</a:t>
            </a:r>
            <a:r>
              <a:rPr lang="en-US" altLang="zh-CN" sz="1800" baseline="30000" dirty="0"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ea typeface="宋体" panose="02010600030101010101" pitchFamily="2" charset="-122"/>
              </a:rPr>
              <a:t> + 2</a:t>
            </a:r>
            <a:r>
              <a:rPr lang="en-US" altLang="zh-CN" sz="1800" baseline="30000" dirty="0">
                <a:ea typeface="宋体" panose="02010600030101010101" pitchFamily="2" charset="-122"/>
              </a:rPr>
              <a:t>3</a:t>
            </a:r>
            <a:r>
              <a:rPr lang="en-US" altLang="zh-CN" sz="1800" dirty="0">
                <a:ea typeface="宋体" panose="02010600030101010101" pitchFamily="2" charset="-122"/>
              </a:rPr>
              <a:t> + </a:t>
            </a:r>
            <a:r>
              <a:rPr lang="en-US" altLang="zh-CN" sz="1800" dirty="0">
                <a:ea typeface="Tahoma" panose="020B0604030504040204" pitchFamily="34" charset="0"/>
                <a:cs typeface="Tahoma" panose="020B0604030504040204" pitchFamily="34" charset="0"/>
              </a:rPr>
              <a:t>‧‧‧ + </a:t>
            </a:r>
            <a:r>
              <a:rPr lang="en-US" altLang="zh-CN" sz="1800" dirty="0">
                <a:ea typeface="宋体" panose="02010600030101010101" pitchFamily="2" charset="-122"/>
              </a:rPr>
              <a:t>2</a:t>
            </a:r>
            <a:r>
              <a:rPr lang="en-US" altLang="zh-CN" sz="1800" baseline="30000" dirty="0">
                <a:ea typeface="宋体" panose="02010600030101010101" pitchFamily="2" charset="-122"/>
              </a:rPr>
              <a:t>h-1</a:t>
            </a:r>
            <a:r>
              <a:rPr lang="en-US" altLang="zh-CN" sz="1800" dirty="0">
                <a:ea typeface="宋体" panose="02010600030101010101" pitchFamily="2" charset="-122"/>
              </a:rPr>
              <a:t> = 2</a:t>
            </a:r>
            <a:r>
              <a:rPr lang="en-US" altLang="zh-CN" sz="1800" baseline="30000" dirty="0">
                <a:ea typeface="宋体" panose="02010600030101010101" pitchFamily="2" charset="-122"/>
              </a:rPr>
              <a:t>h</a:t>
            </a:r>
            <a:r>
              <a:rPr lang="en-US" altLang="zh-CN" sz="1800" dirty="0">
                <a:ea typeface="宋体" panose="02010600030101010101" pitchFamily="2" charset="-122"/>
              </a:rPr>
              <a:t> - 1  </a:t>
            </a:r>
            <a:endParaRPr lang="en-US" altLang="zh-CN" sz="1800" baseline="30000" dirty="0">
              <a:ea typeface="宋体" panose="02010600030101010101" pitchFamily="2" charset="-122"/>
            </a:endParaRPr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51309D07-118E-494D-91F4-C2A2C003C8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954" y="1920516"/>
            <a:ext cx="5940025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20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2000" baseline="-25000" dirty="0"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n.</a:t>
            </a:r>
          </a:p>
        </p:txBody>
      </p:sp>
    </p:spTree>
    <p:extLst>
      <p:ext uri="{BB962C8B-B14F-4D97-AF65-F5344CB8AC3E}">
        <p14:creationId xmlns:p14="http://schemas.microsoft.com/office/powerpoint/2010/main" val="9341763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892E05CD-D892-49D9-8FFF-85BBF31554EC}"/>
              </a:ext>
            </a:extLst>
          </p:cNvPr>
          <p:cNvSpPr/>
          <p:nvPr/>
        </p:nvSpPr>
        <p:spPr>
          <a:xfrm>
            <a:off x="747867" y="2454989"/>
            <a:ext cx="4187439" cy="1493167"/>
          </a:xfrm>
          <a:prstGeom prst="triangl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93D5B5C-240F-44A6-9C0C-ADF7482D9F22}"/>
              </a:ext>
            </a:extLst>
          </p:cNvPr>
          <p:cNvCxnSpPr/>
          <p:nvPr/>
        </p:nvCxnSpPr>
        <p:spPr>
          <a:xfrm flipH="1">
            <a:off x="2452643" y="3734512"/>
            <a:ext cx="220481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DC982F5-0ED4-4EE7-B747-98C8477B332C}"/>
              </a:ext>
            </a:extLst>
          </p:cNvPr>
          <p:cNvCxnSpPr/>
          <p:nvPr/>
        </p:nvCxnSpPr>
        <p:spPr>
          <a:xfrm>
            <a:off x="2452643" y="3725966"/>
            <a:ext cx="0" cy="22219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2D9E80D6-79E0-4528-94DF-5459035EFF16}"/>
              </a:ext>
            </a:extLst>
          </p:cNvPr>
          <p:cNvSpPr/>
          <p:nvPr/>
        </p:nvSpPr>
        <p:spPr>
          <a:xfrm>
            <a:off x="2469735" y="3751605"/>
            <a:ext cx="2529549" cy="2905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C239D4D9-EA2F-4E90-99FF-CC8BB9F5A861}"/>
              </a:ext>
            </a:extLst>
          </p:cNvPr>
          <p:cNvCxnSpPr>
            <a:cxnSpLocks/>
          </p:cNvCxnSpPr>
          <p:nvPr/>
        </p:nvCxnSpPr>
        <p:spPr>
          <a:xfrm>
            <a:off x="2580829" y="2649197"/>
            <a:ext cx="55547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28F5DE1-B8AB-46DB-9B84-3228879F193F}"/>
              </a:ext>
            </a:extLst>
          </p:cNvPr>
          <p:cNvCxnSpPr>
            <a:cxnSpLocks/>
          </p:cNvCxnSpPr>
          <p:nvPr/>
        </p:nvCxnSpPr>
        <p:spPr>
          <a:xfrm>
            <a:off x="2330151" y="2827234"/>
            <a:ext cx="102834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66237B77-C5D6-47EE-8BD3-735ABC22613C}"/>
              </a:ext>
            </a:extLst>
          </p:cNvPr>
          <p:cNvCxnSpPr>
            <a:cxnSpLocks/>
          </p:cNvCxnSpPr>
          <p:nvPr/>
        </p:nvCxnSpPr>
        <p:spPr>
          <a:xfrm>
            <a:off x="2052412" y="3022363"/>
            <a:ext cx="15880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7A72E61-1707-4D22-9567-B04A72869BE2}"/>
              </a:ext>
            </a:extLst>
          </p:cNvPr>
          <p:cNvCxnSpPr/>
          <p:nvPr/>
        </p:nvCxnSpPr>
        <p:spPr>
          <a:xfrm>
            <a:off x="529839" y="2454989"/>
            <a:ext cx="0" cy="1493167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 Box 46">
            <a:extLst>
              <a:ext uri="{FF2B5EF4-FFF2-40B4-BE49-F238E27FC236}">
                <a16:creationId xmlns:a16="http://schemas.microsoft.com/office/drawing/2014/main" id="{9062FFB5-9B6E-4E5C-9720-3AB4D3DFC5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818" y="3022363"/>
            <a:ext cx="898689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h+1 levels</a:t>
            </a:r>
          </a:p>
        </p:txBody>
      </p:sp>
      <p:sp>
        <p:nvSpPr>
          <p:cNvPr id="92" name="Text Box 46">
            <a:extLst>
              <a:ext uri="{FF2B5EF4-FFF2-40B4-BE49-F238E27FC236}">
                <a16:creationId xmlns:a16="http://schemas.microsoft.com/office/drawing/2014/main" id="{8E6FEFE3-F2DB-444F-B464-71584912BD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2790" y="3523246"/>
            <a:ext cx="413774" cy="2308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  <a:r>
              <a:rPr lang="en-US" altLang="zh-CN" sz="900" baseline="30000" dirty="0">
                <a:ea typeface="宋体" panose="02010600030101010101" pitchFamily="2" charset="-122"/>
              </a:rPr>
              <a:t>h-1</a:t>
            </a:r>
          </a:p>
        </p:txBody>
      </p:sp>
      <p:sp>
        <p:nvSpPr>
          <p:cNvPr id="93" name="Text Box 46">
            <a:extLst>
              <a:ext uri="{FF2B5EF4-FFF2-40B4-BE49-F238E27FC236}">
                <a16:creationId xmlns:a16="http://schemas.microsoft.com/office/drawing/2014/main" id="{AFE89E74-2483-44AA-A652-B8122F180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2534" y="2631527"/>
            <a:ext cx="272068" cy="2308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00" name="Text Box 46">
            <a:extLst>
              <a:ext uri="{FF2B5EF4-FFF2-40B4-BE49-F238E27FC236}">
                <a16:creationId xmlns:a16="http://schemas.microsoft.com/office/drawing/2014/main" id="{BC86DB8C-6F23-437A-9877-E09DD6D6CF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2534" y="2451707"/>
            <a:ext cx="272068" cy="2308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1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2501131A-A93D-4A61-BB5F-883829A44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3975" y="2816375"/>
            <a:ext cx="413774" cy="2308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900" dirty="0">
                <a:ea typeface="宋体" panose="02010600030101010101" pitchFamily="2" charset="-122"/>
              </a:rPr>
              <a:t>2</a:t>
            </a:r>
            <a:r>
              <a:rPr lang="en-US" altLang="zh-CN" sz="900" baseline="30000" dirty="0">
                <a:ea typeface="宋体" panose="02010600030101010101" pitchFamily="2" charset="-122"/>
              </a:rPr>
              <a:t>2</a:t>
            </a:r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B504D48F-D941-42B9-974E-BCBDA7C12EFC}"/>
              </a:ext>
            </a:extLst>
          </p:cNvPr>
          <p:cNvCxnSpPr>
            <a:cxnSpLocks/>
          </p:cNvCxnSpPr>
          <p:nvPr/>
        </p:nvCxnSpPr>
        <p:spPr>
          <a:xfrm>
            <a:off x="1333144" y="3518731"/>
            <a:ext cx="29995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899848BC-71CA-4988-A6E4-E62593B96ACD}"/>
              </a:ext>
            </a:extLst>
          </p:cNvPr>
          <p:cNvCxnSpPr>
            <a:cxnSpLocks/>
          </p:cNvCxnSpPr>
          <p:nvPr/>
        </p:nvCxnSpPr>
        <p:spPr>
          <a:xfrm>
            <a:off x="1051828" y="3722405"/>
            <a:ext cx="29995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>
            <a:extLst>
              <a:ext uri="{FF2B5EF4-FFF2-40B4-BE49-F238E27FC236}">
                <a16:creationId xmlns:a16="http://schemas.microsoft.com/office/drawing/2014/main" id="{49EF9E14-B30C-428D-AB09-6CDC1C522218}"/>
              </a:ext>
            </a:extLst>
          </p:cNvPr>
          <p:cNvSpPr/>
          <p:nvPr/>
        </p:nvSpPr>
        <p:spPr>
          <a:xfrm>
            <a:off x="952162" y="2378076"/>
            <a:ext cx="3983130" cy="1373528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Text Box 46">
            <a:extLst>
              <a:ext uri="{FF2B5EF4-FFF2-40B4-BE49-F238E27FC236}">
                <a16:creationId xmlns:a16="http://schemas.microsoft.com/office/drawing/2014/main" id="{C15F4DE6-3CEE-4DDD-9CDC-DA64179BAC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145" y="4166941"/>
            <a:ext cx="3893296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1 + 2 + 2</a:t>
            </a:r>
            <a:r>
              <a:rPr lang="en-US" altLang="zh-CN" sz="1800" baseline="30000" dirty="0"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ea typeface="宋体" panose="02010600030101010101" pitchFamily="2" charset="-122"/>
              </a:rPr>
              <a:t> + 2</a:t>
            </a:r>
            <a:r>
              <a:rPr lang="en-US" altLang="zh-CN" sz="1800" baseline="30000" dirty="0">
                <a:ea typeface="宋体" panose="02010600030101010101" pitchFamily="2" charset="-122"/>
              </a:rPr>
              <a:t>3</a:t>
            </a:r>
            <a:r>
              <a:rPr lang="en-US" altLang="zh-CN" sz="1800" dirty="0">
                <a:ea typeface="宋体" panose="02010600030101010101" pitchFamily="2" charset="-122"/>
              </a:rPr>
              <a:t> + </a:t>
            </a:r>
            <a:r>
              <a:rPr lang="en-US" altLang="zh-CN" sz="1800" dirty="0">
                <a:ea typeface="Tahoma" panose="020B0604030504040204" pitchFamily="34" charset="0"/>
                <a:cs typeface="Tahoma" panose="020B0604030504040204" pitchFamily="34" charset="0"/>
              </a:rPr>
              <a:t>‧‧‧ + </a:t>
            </a:r>
            <a:r>
              <a:rPr lang="en-US" altLang="zh-CN" sz="1800" dirty="0">
                <a:ea typeface="宋体" panose="02010600030101010101" pitchFamily="2" charset="-122"/>
              </a:rPr>
              <a:t>2</a:t>
            </a:r>
            <a:r>
              <a:rPr lang="en-US" altLang="zh-CN" sz="1800" baseline="30000" dirty="0">
                <a:ea typeface="宋体" panose="02010600030101010101" pitchFamily="2" charset="-122"/>
              </a:rPr>
              <a:t>h-1</a:t>
            </a:r>
            <a:r>
              <a:rPr lang="en-US" altLang="zh-CN" sz="1800" dirty="0">
                <a:ea typeface="宋体" panose="02010600030101010101" pitchFamily="2" charset="-122"/>
              </a:rPr>
              <a:t> = 2</a:t>
            </a:r>
            <a:r>
              <a:rPr lang="en-US" altLang="zh-CN" sz="1800" baseline="30000" dirty="0">
                <a:ea typeface="宋体" panose="02010600030101010101" pitchFamily="2" charset="-122"/>
              </a:rPr>
              <a:t>h</a:t>
            </a:r>
            <a:r>
              <a:rPr lang="en-US" altLang="zh-CN" sz="1800" dirty="0">
                <a:ea typeface="宋体" panose="02010600030101010101" pitchFamily="2" charset="-122"/>
              </a:rPr>
              <a:t> - 1  </a:t>
            </a:r>
            <a:endParaRPr lang="en-US" altLang="zh-CN" sz="1800" baseline="30000" dirty="0">
              <a:ea typeface="宋体" panose="02010600030101010101" pitchFamily="2" charset="-122"/>
            </a:endParaRPr>
          </a:p>
        </p:txBody>
      </p:sp>
      <p:sp>
        <p:nvSpPr>
          <p:cNvPr id="113" name="Text Box 46">
            <a:extLst>
              <a:ext uri="{FF2B5EF4-FFF2-40B4-BE49-F238E27FC236}">
                <a16:creationId xmlns:a16="http://schemas.microsoft.com/office/drawing/2014/main" id="{22A68883-73B5-4236-99DB-DDDA88B2E7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144" y="4595978"/>
            <a:ext cx="4210139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So n ≥ 2</a:t>
            </a:r>
            <a:r>
              <a:rPr lang="en-US" altLang="zh-CN" sz="1800" baseline="30000" dirty="0">
                <a:ea typeface="宋体" panose="02010600030101010101" pitchFamily="2" charset="-122"/>
              </a:rPr>
              <a:t>h</a:t>
            </a:r>
            <a:r>
              <a:rPr lang="en-US" altLang="zh-CN" sz="1800" dirty="0">
                <a:ea typeface="宋体" panose="02010600030101010101" pitchFamily="2" charset="-122"/>
              </a:rPr>
              <a:t> – 1 + 1 = 2</a:t>
            </a:r>
            <a:r>
              <a:rPr lang="en-US" altLang="zh-CN" sz="1800" baseline="30000" dirty="0">
                <a:ea typeface="宋体" panose="02010600030101010101" pitchFamily="2" charset="-122"/>
              </a:rPr>
              <a:t>h</a:t>
            </a:r>
            <a:r>
              <a:rPr lang="en-US" altLang="zh-CN" sz="1800" dirty="0">
                <a:ea typeface="宋体" panose="02010600030101010101" pitchFamily="2" charset="-122"/>
              </a:rPr>
              <a:t>, and h ≤ log</a:t>
            </a:r>
            <a:r>
              <a:rPr lang="en-US" altLang="zh-CN" sz="1800" baseline="-25000" dirty="0"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ea typeface="宋体" panose="02010600030101010101" pitchFamily="2" charset="-122"/>
              </a:rPr>
              <a:t>n.  </a:t>
            </a:r>
            <a:endParaRPr lang="en-US" altLang="zh-CN" sz="1800" baseline="30000" dirty="0">
              <a:ea typeface="宋体" panose="02010600030101010101" pitchFamily="2" charset="-122"/>
            </a:endParaRPr>
          </a:p>
        </p:txBody>
      </p:sp>
      <p:sp>
        <p:nvSpPr>
          <p:cNvPr id="24" name="Text Box 46">
            <a:extLst>
              <a:ext uri="{FF2B5EF4-FFF2-40B4-BE49-F238E27FC236}">
                <a16:creationId xmlns:a16="http://schemas.microsoft.com/office/drawing/2014/main" id="{9302B406-A6F8-4839-8A07-709EC6DDE8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954" y="1920516"/>
            <a:ext cx="5940025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20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2000" baseline="-25000" dirty="0"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n.</a:t>
            </a:r>
          </a:p>
        </p:txBody>
      </p:sp>
    </p:spTree>
    <p:extLst>
      <p:ext uri="{BB962C8B-B14F-4D97-AF65-F5344CB8AC3E}">
        <p14:creationId xmlns:p14="http://schemas.microsoft.com/office/powerpoint/2010/main" val="32397388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5A110DA2-1888-4F9D-9408-C9F7C1AF5D2F}"/>
              </a:ext>
            </a:extLst>
          </p:cNvPr>
          <p:cNvGrpSpPr/>
          <p:nvPr/>
        </p:nvGrpSpPr>
        <p:grpSpPr>
          <a:xfrm>
            <a:off x="502818" y="2378076"/>
            <a:ext cx="4496466" cy="1664085"/>
            <a:chOff x="502818" y="2378076"/>
            <a:chExt cx="4496466" cy="1664085"/>
          </a:xfrm>
        </p:grpSpPr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892E05CD-D892-49D9-8FFF-85BBF31554EC}"/>
                </a:ext>
              </a:extLst>
            </p:cNvPr>
            <p:cNvSpPr/>
            <p:nvPr/>
          </p:nvSpPr>
          <p:spPr>
            <a:xfrm>
              <a:off x="747867" y="2454989"/>
              <a:ext cx="4187439" cy="1493167"/>
            </a:xfrm>
            <a:prstGeom prst="triangl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93D5B5C-240F-44A6-9C0C-ADF7482D9F22}"/>
                </a:ext>
              </a:extLst>
            </p:cNvPr>
            <p:cNvCxnSpPr/>
            <p:nvPr/>
          </p:nvCxnSpPr>
          <p:spPr>
            <a:xfrm flipH="1">
              <a:off x="2452643" y="3734512"/>
              <a:ext cx="220481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DC982F5-0ED4-4EE7-B747-98C8477B332C}"/>
                </a:ext>
              </a:extLst>
            </p:cNvPr>
            <p:cNvCxnSpPr/>
            <p:nvPr/>
          </p:nvCxnSpPr>
          <p:spPr>
            <a:xfrm>
              <a:off x="2452643" y="3725966"/>
              <a:ext cx="0" cy="2221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D9E80D6-79E0-4528-94DF-5459035EFF16}"/>
                </a:ext>
              </a:extLst>
            </p:cNvPr>
            <p:cNvSpPr/>
            <p:nvPr/>
          </p:nvSpPr>
          <p:spPr>
            <a:xfrm>
              <a:off x="2469735" y="3751605"/>
              <a:ext cx="2529549" cy="2905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C239D4D9-EA2F-4E90-99FF-CC8BB9F5A861}"/>
                </a:ext>
              </a:extLst>
            </p:cNvPr>
            <p:cNvCxnSpPr>
              <a:cxnSpLocks/>
            </p:cNvCxnSpPr>
            <p:nvPr/>
          </p:nvCxnSpPr>
          <p:spPr>
            <a:xfrm>
              <a:off x="2580829" y="2649197"/>
              <a:ext cx="55547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628F5DE1-B8AB-46DB-9B84-3228879F193F}"/>
                </a:ext>
              </a:extLst>
            </p:cNvPr>
            <p:cNvCxnSpPr>
              <a:cxnSpLocks/>
            </p:cNvCxnSpPr>
            <p:nvPr/>
          </p:nvCxnSpPr>
          <p:spPr>
            <a:xfrm>
              <a:off x="2330151" y="2827234"/>
              <a:ext cx="10283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66237B77-C5D6-47EE-8BD3-735ABC22613C}"/>
                </a:ext>
              </a:extLst>
            </p:cNvPr>
            <p:cNvCxnSpPr>
              <a:cxnSpLocks/>
            </p:cNvCxnSpPr>
            <p:nvPr/>
          </p:nvCxnSpPr>
          <p:spPr>
            <a:xfrm>
              <a:off x="2052412" y="3022363"/>
              <a:ext cx="15880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B7A72E61-1707-4D22-9567-B04A72869BE2}"/>
                </a:ext>
              </a:extLst>
            </p:cNvPr>
            <p:cNvCxnSpPr/>
            <p:nvPr/>
          </p:nvCxnSpPr>
          <p:spPr>
            <a:xfrm>
              <a:off x="529839" y="2454989"/>
              <a:ext cx="0" cy="1493167"/>
            </a:xfrm>
            <a:prstGeom prst="line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 Box 46">
              <a:extLst>
                <a:ext uri="{FF2B5EF4-FFF2-40B4-BE49-F238E27FC236}">
                  <a16:creationId xmlns:a16="http://schemas.microsoft.com/office/drawing/2014/main" id="{9062FFB5-9B6E-4E5C-9720-3AB4D3DFC5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2818" y="3022363"/>
              <a:ext cx="898689" cy="2769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h+1 levels</a:t>
              </a:r>
            </a:p>
          </p:txBody>
        </p:sp>
        <p:sp>
          <p:nvSpPr>
            <p:cNvPr id="92" name="Text Box 46">
              <a:extLst>
                <a:ext uri="{FF2B5EF4-FFF2-40B4-BE49-F238E27FC236}">
                  <a16:creationId xmlns:a16="http://schemas.microsoft.com/office/drawing/2014/main" id="{8E6FEFE3-F2DB-444F-B464-71584912BD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72790" y="3523246"/>
              <a:ext cx="413774" cy="230832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900" dirty="0">
                  <a:ea typeface="宋体" panose="02010600030101010101" pitchFamily="2" charset="-122"/>
                </a:rPr>
                <a:t>2</a:t>
              </a:r>
              <a:r>
                <a:rPr lang="en-US" altLang="zh-CN" sz="900" baseline="30000" dirty="0">
                  <a:ea typeface="宋体" panose="02010600030101010101" pitchFamily="2" charset="-122"/>
                </a:rPr>
                <a:t>h-1</a:t>
              </a:r>
            </a:p>
          </p:txBody>
        </p:sp>
        <p:sp>
          <p:nvSpPr>
            <p:cNvPr id="93" name="Text Box 46">
              <a:extLst>
                <a:ext uri="{FF2B5EF4-FFF2-40B4-BE49-F238E27FC236}">
                  <a16:creationId xmlns:a16="http://schemas.microsoft.com/office/drawing/2014/main" id="{AFE89E74-2483-44AA-A652-B8122F1808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22534" y="2631527"/>
              <a:ext cx="272068" cy="230832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900" dirty="0"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100" name="Text Box 46">
              <a:extLst>
                <a:ext uri="{FF2B5EF4-FFF2-40B4-BE49-F238E27FC236}">
                  <a16:creationId xmlns:a16="http://schemas.microsoft.com/office/drawing/2014/main" id="{BC86DB8C-6F23-437A-9877-E09DD6D6CF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22534" y="2451707"/>
              <a:ext cx="272068" cy="230832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900" dirty="0"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102" name="Text Box 46">
              <a:extLst>
                <a:ext uri="{FF2B5EF4-FFF2-40B4-BE49-F238E27FC236}">
                  <a16:creationId xmlns:a16="http://schemas.microsoft.com/office/drawing/2014/main" id="{2501131A-A93D-4A61-BB5F-883829A44A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3975" y="2816375"/>
              <a:ext cx="413774" cy="230832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900" dirty="0">
                  <a:ea typeface="宋体" panose="02010600030101010101" pitchFamily="2" charset="-122"/>
                </a:rPr>
                <a:t>2</a:t>
              </a:r>
              <a:r>
                <a:rPr lang="en-US" altLang="zh-CN" sz="900" baseline="30000" dirty="0">
                  <a:ea typeface="宋体" panose="02010600030101010101" pitchFamily="2" charset="-122"/>
                </a:rPr>
                <a:t>2</a:t>
              </a:r>
            </a:p>
          </p:txBody>
        </p: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B504D48F-D941-42B9-974E-BCBDA7C12EFC}"/>
                </a:ext>
              </a:extLst>
            </p:cNvPr>
            <p:cNvCxnSpPr>
              <a:cxnSpLocks/>
            </p:cNvCxnSpPr>
            <p:nvPr/>
          </p:nvCxnSpPr>
          <p:spPr>
            <a:xfrm>
              <a:off x="1333144" y="3518731"/>
              <a:ext cx="299957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899848BC-71CA-4988-A6E4-E62593B96ACD}"/>
                </a:ext>
              </a:extLst>
            </p:cNvPr>
            <p:cNvCxnSpPr>
              <a:cxnSpLocks/>
            </p:cNvCxnSpPr>
            <p:nvPr/>
          </p:nvCxnSpPr>
          <p:spPr>
            <a:xfrm>
              <a:off x="1051828" y="3722405"/>
              <a:ext cx="299957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49EF9E14-B30C-428D-AB09-6CDC1C522218}"/>
                </a:ext>
              </a:extLst>
            </p:cNvPr>
            <p:cNvSpPr/>
            <p:nvPr/>
          </p:nvSpPr>
          <p:spPr>
            <a:xfrm>
              <a:off x="952162" y="2378076"/>
              <a:ext cx="3983130" cy="137352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6" name="Text Box 46">
            <a:extLst>
              <a:ext uri="{FF2B5EF4-FFF2-40B4-BE49-F238E27FC236}">
                <a16:creationId xmlns:a16="http://schemas.microsoft.com/office/drawing/2014/main" id="{C15F4DE6-3CEE-4DDD-9CDC-DA64179BAC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145" y="4166941"/>
            <a:ext cx="3893296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1 + 2 + 2</a:t>
            </a:r>
            <a:r>
              <a:rPr lang="en-US" altLang="zh-CN" sz="1800" baseline="30000" dirty="0"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ea typeface="宋体" panose="02010600030101010101" pitchFamily="2" charset="-122"/>
              </a:rPr>
              <a:t> + 2</a:t>
            </a:r>
            <a:r>
              <a:rPr lang="en-US" altLang="zh-CN" sz="1800" baseline="30000" dirty="0">
                <a:ea typeface="宋体" panose="02010600030101010101" pitchFamily="2" charset="-122"/>
              </a:rPr>
              <a:t>3</a:t>
            </a:r>
            <a:r>
              <a:rPr lang="en-US" altLang="zh-CN" sz="1800" dirty="0">
                <a:ea typeface="宋体" panose="02010600030101010101" pitchFamily="2" charset="-122"/>
              </a:rPr>
              <a:t> + </a:t>
            </a:r>
            <a:r>
              <a:rPr lang="en-US" altLang="zh-CN" sz="1800" dirty="0">
                <a:ea typeface="Tahoma" panose="020B0604030504040204" pitchFamily="34" charset="0"/>
                <a:cs typeface="Tahoma" panose="020B0604030504040204" pitchFamily="34" charset="0"/>
              </a:rPr>
              <a:t>‧‧‧ + </a:t>
            </a:r>
            <a:r>
              <a:rPr lang="en-US" altLang="zh-CN" sz="1800" dirty="0">
                <a:ea typeface="宋体" panose="02010600030101010101" pitchFamily="2" charset="-122"/>
              </a:rPr>
              <a:t>2</a:t>
            </a:r>
            <a:r>
              <a:rPr lang="en-US" altLang="zh-CN" sz="1800" baseline="30000" dirty="0">
                <a:ea typeface="宋体" panose="02010600030101010101" pitchFamily="2" charset="-122"/>
              </a:rPr>
              <a:t>h-1</a:t>
            </a:r>
            <a:r>
              <a:rPr lang="en-US" altLang="zh-CN" sz="1800" dirty="0">
                <a:ea typeface="宋体" panose="02010600030101010101" pitchFamily="2" charset="-122"/>
              </a:rPr>
              <a:t> = 2</a:t>
            </a:r>
            <a:r>
              <a:rPr lang="en-US" altLang="zh-CN" sz="1800" baseline="30000" dirty="0">
                <a:ea typeface="宋体" panose="02010600030101010101" pitchFamily="2" charset="-122"/>
              </a:rPr>
              <a:t>h</a:t>
            </a:r>
            <a:r>
              <a:rPr lang="en-US" altLang="zh-CN" sz="1800" dirty="0">
                <a:ea typeface="宋体" panose="02010600030101010101" pitchFamily="2" charset="-122"/>
              </a:rPr>
              <a:t> - 1  </a:t>
            </a:r>
            <a:endParaRPr lang="en-US" altLang="zh-CN" sz="1800" baseline="30000" dirty="0">
              <a:ea typeface="宋体" panose="02010600030101010101" pitchFamily="2" charset="-122"/>
            </a:endParaRPr>
          </a:p>
        </p:txBody>
      </p:sp>
      <p:sp>
        <p:nvSpPr>
          <p:cNvPr id="113" name="Text Box 46">
            <a:extLst>
              <a:ext uri="{FF2B5EF4-FFF2-40B4-BE49-F238E27FC236}">
                <a16:creationId xmlns:a16="http://schemas.microsoft.com/office/drawing/2014/main" id="{22A68883-73B5-4236-99DB-DDDA88B2E7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144" y="4595978"/>
            <a:ext cx="4210139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So n ≥ 2</a:t>
            </a:r>
            <a:r>
              <a:rPr lang="en-US" altLang="zh-CN" sz="1800" baseline="30000" dirty="0">
                <a:ea typeface="宋体" panose="02010600030101010101" pitchFamily="2" charset="-122"/>
              </a:rPr>
              <a:t>h</a:t>
            </a:r>
            <a:r>
              <a:rPr lang="en-US" altLang="zh-CN" sz="1800" dirty="0">
                <a:ea typeface="宋体" panose="02010600030101010101" pitchFamily="2" charset="-122"/>
              </a:rPr>
              <a:t> – 1 + 1 = 2</a:t>
            </a:r>
            <a:r>
              <a:rPr lang="en-US" altLang="zh-CN" sz="1800" baseline="30000" dirty="0">
                <a:ea typeface="宋体" panose="02010600030101010101" pitchFamily="2" charset="-122"/>
              </a:rPr>
              <a:t>h</a:t>
            </a:r>
            <a:r>
              <a:rPr lang="en-US" altLang="zh-CN" sz="1800" dirty="0">
                <a:ea typeface="宋体" panose="02010600030101010101" pitchFamily="2" charset="-122"/>
              </a:rPr>
              <a:t>, and h ≤ log</a:t>
            </a:r>
            <a:r>
              <a:rPr lang="en-US" altLang="zh-CN" sz="1800" baseline="-25000" dirty="0"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ea typeface="宋体" panose="02010600030101010101" pitchFamily="2" charset="-122"/>
              </a:rPr>
              <a:t>n.  </a:t>
            </a:r>
            <a:endParaRPr lang="en-US" altLang="zh-CN" sz="1800" baseline="30000" dirty="0">
              <a:ea typeface="宋体" panose="02010600030101010101" pitchFamily="2" charset="-122"/>
            </a:endParaRPr>
          </a:p>
        </p:txBody>
      </p:sp>
      <p:sp>
        <p:nvSpPr>
          <p:cNvPr id="114" name="Text Box 46">
            <a:extLst>
              <a:ext uri="{FF2B5EF4-FFF2-40B4-BE49-F238E27FC236}">
                <a16:creationId xmlns:a16="http://schemas.microsoft.com/office/drawing/2014/main" id="{E5124E55-C6DD-4AEA-86E0-1761ADDD9A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839" y="5135659"/>
            <a:ext cx="4432472" cy="64633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Therefore, traversing along a root/leaf path takes at most log</a:t>
            </a:r>
            <a:r>
              <a:rPr lang="en-US" altLang="zh-CN" sz="1800" baseline="-25000" dirty="0"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ea typeface="宋体" panose="02010600030101010101" pitchFamily="2" charset="-122"/>
              </a:rPr>
              <a:t>n steps</a:t>
            </a:r>
            <a:endParaRPr lang="en-US" altLang="zh-CN" sz="1800" baseline="30000" dirty="0">
              <a:ea typeface="宋体" panose="02010600030101010101" pitchFamily="2" charset="-122"/>
            </a:endParaRPr>
          </a:p>
        </p:txBody>
      </p:sp>
      <p:sp>
        <p:nvSpPr>
          <p:cNvPr id="25" name="Text Box 46">
            <a:extLst>
              <a:ext uri="{FF2B5EF4-FFF2-40B4-BE49-F238E27FC236}">
                <a16:creationId xmlns:a16="http://schemas.microsoft.com/office/drawing/2014/main" id="{9BA5AF36-7A5F-4D0A-BBA1-A1FEDA03CB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954" y="1920516"/>
            <a:ext cx="5940025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20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2000" baseline="-25000" dirty="0"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n.</a:t>
            </a:r>
          </a:p>
        </p:txBody>
      </p:sp>
    </p:spTree>
    <p:extLst>
      <p:ext uri="{BB962C8B-B14F-4D97-AF65-F5344CB8AC3E}">
        <p14:creationId xmlns:p14="http://schemas.microsoft.com/office/powerpoint/2010/main" val="13116729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2525B768-C54E-4D47-B656-BF2D2F7F400E}"/>
              </a:ext>
            </a:extLst>
          </p:cNvPr>
          <p:cNvGrpSpPr/>
          <p:nvPr/>
        </p:nvGrpSpPr>
        <p:grpSpPr>
          <a:xfrm>
            <a:off x="502818" y="2378076"/>
            <a:ext cx="4496466" cy="1664085"/>
            <a:chOff x="502818" y="2378076"/>
            <a:chExt cx="4496466" cy="1664085"/>
          </a:xfrm>
        </p:grpSpPr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892E05CD-D892-49D9-8FFF-85BBF31554EC}"/>
                </a:ext>
              </a:extLst>
            </p:cNvPr>
            <p:cNvSpPr/>
            <p:nvPr/>
          </p:nvSpPr>
          <p:spPr>
            <a:xfrm>
              <a:off x="747867" y="2454989"/>
              <a:ext cx="4187439" cy="1493167"/>
            </a:xfrm>
            <a:prstGeom prst="triangl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93D5B5C-240F-44A6-9C0C-ADF7482D9F22}"/>
                </a:ext>
              </a:extLst>
            </p:cNvPr>
            <p:cNvCxnSpPr/>
            <p:nvPr/>
          </p:nvCxnSpPr>
          <p:spPr>
            <a:xfrm flipH="1">
              <a:off x="2452643" y="3734512"/>
              <a:ext cx="220481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DC982F5-0ED4-4EE7-B747-98C8477B332C}"/>
                </a:ext>
              </a:extLst>
            </p:cNvPr>
            <p:cNvCxnSpPr/>
            <p:nvPr/>
          </p:nvCxnSpPr>
          <p:spPr>
            <a:xfrm>
              <a:off x="2452643" y="3725966"/>
              <a:ext cx="0" cy="2221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D9E80D6-79E0-4528-94DF-5459035EFF16}"/>
                </a:ext>
              </a:extLst>
            </p:cNvPr>
            <p:cNvSpPr/>
            <p:nvPr/>
          </p:nvSpPr>
          <p:spPr>
            <a:xfrm>
              <a:off x="2469735" y="3751605"/>
              <a:ext cx="2529549" cy="2905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C239D4D9-EA2F-4E90-99FF-CC8BB9F5A861}"/>
                </a:ext>
              </a:extLst>
            </p:cNvPr>
            <p:cNvCxnSpPr>
              <a:cxnSpLocks/>
            </p:cNvCxnSpPr>
            <p:nvPr/>
          </p:nvCxnSpPr>
          <p:spPr>
            <a:xfrm>
              <a:off x="2580829" y="2649197"/>
              <a:ext cx="55547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628F5DE1-B8AB-46DB-9B84-3228879F193F}"/>
                </a:ext>
              </a:extLst>
            </p:cNvPr>
            <p:cNvCxnSpPr>
              <a:cxnSpLocks/>
            </p:cNvCxnSpPr>
            <p:nvPr/>
          </p:nvCxnSpPr>
          <p:spPr>
            <a:xfrm>
              <a:off x="2330151" y="2827234"/>
              <a:ext cx="10283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66237B77-C5D6-47EE-8BD3-735ABC22613C}"/>
                </a:ext>
              </a:extLst>
            </p:cNvPr>
            <p:cNvCxnSpPr>
              <a:cxnSpLocks/>
            </p:cNvCxnSpPr>
            <p:nvPr/>
          </p:nvCxnSpPr>
          <p:spPr>
            <a:xfrm>
              <a:off x="2052412" y="3022363"/>
              <a:ext cx="15880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B7A72E61-1707-4D22-9567-B04A72869BE2}"/>
                </a:ext>
              </a:extLst>
            </p:cNvPr>
            <p:cNvCxnSpPr/>
            <p:nvPr/>
          </p:nvCxnSpPr>
          <p:spPr>
            <a:xfrm>
              <a:off x="529839" y="2454989"/>
              <a:ext cx="0" cy="1493167"/>
            </a:xfrm>
            <a:prstGeom prst="line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 Box 46">
              <a:extLst>
                <a:ext uri="{FF2B5EF4-FFF2-40B4-BE49-F238E27FC236}">
                  <a16:creationId xmlns:a16="http://schemas.microsoft.com/office/drawing/2014/main" id="{9062FFB5-9B6E-4E5C-9720-3AB4D3DFC5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2818" y="3022363"/>
              <a:ext cx="898689" cy="2769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1200" dirty="0">
                  <a:ea typeface="宋体" panose="02010600030101010101" pitchFamily="2" charset="-122"/>
                </a:rPr>
                <a:t>h+1 levels</a:t>
              </a:r>
            </a:p>
          </p:txBody>
        </p:sp>
        <p:sp>
          <p:nvSpPr>
            <p:cNvPr id="92" name="Text Box 46">
              <a:extLst>
                <a:ext uri="{FF2B5EF4-FFF2-40B4-BE49-F238E27FC236}">
                  <a16:creationId xmlns:a16="http://schemas.microsoft.com/office/drawing/2014/main" id="{8E6FEFE3-F2DB-444F-B464-71584912BD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72790" y="3523246"/>
              <a:ext cx="413774" cy="230832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900" dirty="0">
                  <a:ea typeface="宋体" panose="02010600030101010101" pitchFamily="2" charset="-122"/>
                </a:rPr>
                <a:t>2</a:t>
              </a:r>
              <a:r>
                <a:rPr lang="en-US" altLang="zh-CN" sz="900" baseline="30000" dirty="0">
                  <a:ea typeface="宋体" panose="02010600030101010101" pitchFamily="2" charset="-122"/>
                </a:rPr>
                <a:t>h-1</a:t>
              </a:r>
            </a:p>
          </p:txBody>
        </p:sp>
        <p:sp>
          <p:nvSpPr>
            <p:cNvPr id="93" name="Text Box 46">
              <a:extLst>
                <a:ext uri="{FF2B5EF4-FFF2-40B4-BE49-F238E27FC236}">
                  <a16:creationId xmlns:a16="http://schemas.microsoft.com/office/drawing/2014/main" id="{AFE89E74-2483-44AA-A652-B8122F1808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22534" y="2631527"/>
              <a:ext cx="272068" cy="230832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900" dirty="0"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100" name="Text Box 46">
              <a:extLst>
                <a:ext uri="{FF2B5EF4-FFF2-40B4-BE49-F238E27FC236}">
                  <a16:creationId xmlns:a16="http://schemas.microsoft.com/office/drawing/2014/main" id="{BC86DB8C-6F23-437A-9877-E09DD6D6CF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22534" y="2451707"/>
              <a:ext cx="272068" cy="230832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900" dirty="0"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102" name="Text Box 46">
              <a:extLst>
                <a:ext uri="{FF2B5EF4-FFF2-40B4-BE49-F238E27FC236}">
                  <a16:creationId xmlns:a16="http://schemas.microsoft.com/office/drawing/2014/main" id="{2501131A-A93D-4A61-BB5F-883829A44A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3975" y="2816375"/>
              <a:ext cx="413774" cy="230832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en-US" altLang="zh-CN" sz="900" dirty="0">
                  <a:ea typeface="宋体" panose="02010600030101010101" pitchFamily="2" charset="-122"/>
                </a:rPr>
                <a:t>2</a:t>
              </a:r>
              <a:r>
                <a:rPr lang="en-US" altLang="zh-CN" sz="900" baseline="30000" dirty="0">
                  <a:ea typeface="宋体" panose="02010600030101010101" pitchFamily="2" charset="-122"/>
                </a:rPr>
                <a:t>2</a:t>
              </a:r>
            </a:p>
          </p:txBody>
        </p: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B504D48F-D941-42B9-974E-BCBDA7C12EFC}"/>
                </a:ext>
              </a:extLst>
            </p:cNvPr>
            <p:cNvCxnSpPr>
              <a:cxnSpLocks/>
            </p:cNvCxnSpPr>
            <p:nvPr/>
          </p:nvCxnSpPr>
          <p:spPr>
            <a:xfrm>
              <a:off x="1333144" y="3518731"/>
              <a:ext cx="299957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899848BC-71CA-4988-A6E4-E62593B96ACD}"/>
                </a:ext>
              </a:extLst>
            </p:cNvPr>
            <p:cNvCxnSpPr>
              <a:cxnSpLocks/>
            </p:cNvCxnSpPr>
            <p:nvPr/>
          </p:nvCxnSpPr>
          <p:spPr>
            <a:xfrm>
              <a:off x="1051828" y="3722405"/>
              <a:ext cx="299957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49EF9E14-B30C-428D-AB09-6CDC1C522218}"/>
                </a:ext>
              </a:extLst>
            </p:cNvPr>
            <p:cNvSpPr/>
            <p:nvPr/>
          </p:nvSpPr>
          <p:spPr>
            <a:xfrm>
              <a:off x="952162" y="2378076"/>
              <a:ext cx="3983130" cy="137352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6" name="Text Box 46">
            <a:extLst>
              <a:ext uri="{FF2B5EF4-FFF2-40B4-BE49-F238E27FC236}">
                <a16:creationId xmlns:a16="http://schemas.microsoft.com/office/drawing/2014/main" id="{C15F4DE6-3CEE-4DDD-9CDC-DA64179BAC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145" y="4166941"/>
            <a:ext cx="3893296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1 + 2 + 2</a:t>
            </a:r>
            <a:r>
              <a:rPr lang="en-US" altLang="zh-CN" sz="1800" baseline="30000" dirty="0"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ea typeface="宋体" panose="02010600030101010101" pitchFamily="2" charset="-122"/>
              </a:rPr>
              <a:t> + 2</a:t>
            </a:r>
            <a:r>
              <a:rPr lang="en-US" altLang="zh-CN" sz="1800" baseline="30000" dirty="0">
                <a:ea typeface="宋体" panose="02010600030101010101" pitchFamily="2" charset="-122"/>
              </a:rPr>
              <a:t>3</a:t>
            </a:r>
            <a:r>
              <a:rPr lang="en-US" altLang="zh-CN" sz="1800" dirty="0">
                <a:ea typeface="宋体" panose="02010600030101010101" pitchFamily="2" charset="-122"/>
              </a:rPr>
              <a:t> + </a:t>
            </a:r>
            <a:r>
              <a:rPr lang="en-US" altLang="zh-CN" sz="1800" dirty="0">
                <a:ea typeface="Tahoma" panose="020B0604030504040204" pitchFamily="34" charset="0"/>
                <a:cs typeface="Tahoma" panose="020B0604030504040204" pitchFamily="34" charset="0"/>
              </a:rPr>
              <a:t>‧‧‧ + </a:t>
            </a:r>
            <a:r>
              <a:rPr lang="en-US" altLang="zh-CN" sz="1800" dirty="0">
                <a:ea typeface="宋体" panose="02010600030101010101" pitchFamily="2" charset="-122"/>
              </a:rPr>
              <a:t>2</a:t>
            </a:r>
            <a:r>
              <a:rPr lang="en-US" altLang="zh-CN" sz="1800" baseline="30000" dirty="0">
                <a:ea typeface="宋体" panose="02010600030101010101" pitchFamily="2" charset="-122"/>
              </a:rPr>
              <a:t>h-1</a:t>
            </a:r>
            <a:r>
              <a:rPr lang="en-US" altLang="zh-CN" sz="1800" dirty="0">
                <a:ea typeface="宋体" panose="02010600030101010101" pitchFamily="2" charset="-122"/>
              </a:rPr>
              <a:t> = 2</a:t>
            </a:r>
            <a:r>
              <a:rPr lang="en-US" altLang="zh-CN" sz="1800" baseline="30000" dirty="0">
                <a:ea typeface="宋体" panose="02010600030101010101" pitchFamily="2" charset="-122"/>
              </a:rPr>
              <a:t>h</a:t>
            </a:r>
            <a:r>
              <a:rPr lang="en-US" altLang="zh-CN" sz="1800" dirty="0">
                <a:ea typeface="宋体" panose="02010600030101010101" pitchFamily="2" charset="-122"/>
              </a:rPr>
              <a:t> - 1  </a:t>
            </a:r>
            <a:endParaRPr lang="en-US" altLang="zh-CN" sz="1800" baseline="30000" dirty="0">
              <a:ea typeface="宋体" panose="02010600030101010101" pitchFamily="2" charset="-122"/>
            </a:endParaRPr>
          </a:p>
        </p:txBody>
      </p:sp>
      <p:sp>
        <p:nvSpPr>
          <p:cNvPr id="113" name="Text Box 46">
            <a:extLst>
              <a:ext uri="{FF2B5EF4-FFF2-40B4-BE49-F238E27FC236}">
                <a16:creationId xmlns:a16="http://schemas.microsoft.com/office/drawing/2014/main" id="{22A68883-73B5-4236-99DB-DDDA88B2E7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144" y="4595978"/>
            <a:ext cx="4210139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So n ≥ 2</a:t>
            </a:r>
            <a:r>
              <a:rPr lang="en-US" altLang="zh-CN" sz="1800" baseline="30000" dirty="0">
                <a:ea typeface="宋体" panose="02010600030101010101" pitchFamily="2" charset="-122"/>
              </a:rPr>
              <a:t>h</a:t>
            </a:r>
            <a:r>
              <a:rPr lang="en-US" altLang="zh-CN" sz="1800" dirty="0">
                <a:ea typeface="宋体" panose="02010600030101010101" pitchFamily="2" charset="-122"/>
              </a:rPr>
              <a:t> – 1 + 1 = 2</a:t>
            </a:r>
            <a:r>
              <a:rPr lang="en-US" altLang="zh-CN" sz="1800" baseline="30000" dirty="0">
                <a:ea typeface="宋体" panose="02010600030101010101" pitchFamily="2" charset="-122"/>
              </a:rPr>
              <a:t>h</a:t>
            </a:r>
            <a:r>
              <a:rPr lang="en-US" altLang="zh-CN" sz="1800" dirty="0">
                <a:ea typeface="宋体" panose="02010600030101010101" pitchFamily="2" charset="-122"/>
              </a:rPr>
              <a:t>, and h ≤ log</a:t>
            </a:r>
            <a:r>
              <a:rPr lang="en-US" altLang="zh-CN" sz="1800" baseline="-25000" dirty="0"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ea typeface="宋体" panose="02010600030101010101" pitchFamily="2" charset="-122"/>
              </a:rPr>
              <a:t>n.  </a:t>
            </a:r>
            <a:endParaRPr lang="en-US" altLang="zh-CN" sz="1800" baseline="30000" dirty="0">
              <a:ea typeface="宋体" panose="02010600030101010101" pitchFamily="2" charset="-122"/>
            </a:endParaRPr>
          </a:p>
        </p:txBody>
      </p:sp>
      <p:sp>
        <p:nvSpPr>
          <p:cNvPr id="115" name="Text Box 46">
            <a:extLst>
              <a:ext uri="{FF2B5EF4-FFF2-40B4-BE49-F238E27FC236}">
                <a16:creationId xmlns:a16="http://schemas.microsoft.com/office/drawing/2014/main" id="{360FF31A-2201-44FF-B3EE-10F22D9E1E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2878" y="1791024"/>
            <a:ext cx="215354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b="1" u="sng" dirty="0">
                <a:solidFill>
                  <a:srgbClr val="FF0000"/>
                </a:solidFill>
                <a:ea typeface="宋体" panose="02010600030101010101" pitchFamily="2" charset="-122"/>
              </a:rPr>
              <a:t>Remark on log</a:t>
            </a:r>
            <a:r>
              <a:rPr lang="en-US" altLang="zh-CN" sz="1800" b="1" u="sng" baseline="-250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1800" b="1" u="sng" dirty="0">
                <a:solidFill>
                  <a:srgbClr val="FF0000"/>
                </a:solidFill>
                <a:ea typeface="宋体" panose="02010600030101010101" pitchFamily="2" charset="-122"/>
              </a:rPr>
              <a:t>n</a:t>
            </a:r>
            <a:endParaRPr lang="en-US" altLang="zh-CN" sz="1800" b="1" u="sng" baseline="300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graphicFrame>
        <p:nvGraphicFramePr>
          <p:cNvPr id="72" name="Table 71">
            <a:extLst>
              <a:ext uri="{FF2B5EF4-FFF2-40B4-BE49-F238E27FC236}">
                <a16:creationId xmlns:a16="http://schemas.microsoft.com/office/drawing/2014/main" id="{476A3A88-2CF2-4B2A-9CBA-FBB6044D83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1900553"/>
              </p:ext>
            </p:extLst>
          </p:nvPr>
        </p:nvGraphicFramePr>
        <p:xfrm>
          <a:off x="6224190" y="2197515"/>
          <a:ext cx="2537901" cy="4217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2234">
                  <a:extLst>
                    <a:ext uri="{9D8B030D-6E8A-4147-A177-3AD203B41FA5}">
                      <a16:colId xmlns:a16="http://schemas.microsoft.com/office/drawing/2014/main" val="3987260891"/>
                    </a:ext>
                  </a:extLst>
                </a:gridCol>
                <a:gridCol w="815667">
                  <a:extLst>
                    <a:ext uri="{9D8B030D-6E8A-4147-A177-3AD203B41FA5}">
                      <a16:colId xmlns:a16="http://schemas.microsoft.com/office/drawing/2014/main" val="942825098"/>
                    </a:ext>
                  </a:extLst>
                </a:gridCol>
              </a:tblGrid>
              <a:tr h="263622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ea typeface="宋体" panose="02010600030101010101" pitchFamily="2" charset="-122"/>
                        </a:rPr>
                        <a:t>log</a:t>
                      </a:r>
                      <a:r>
                        <a:rPr lang="en-US" altLang="zh-CN" sz="1000" baseline="-25000" dirty="0">
                          <a:ea typeface="宋体" panose="02010600030101010101" pitchFamily="2" charset="-122"/>
                        </a:rPr>
                        <a:t>2</a:t>
                      </a:r>
                      <a:r>
                        <a:rPr lang="en-US" altLang="zh-CN" sz="1000" dirty="0">
                          <a:ea typeface="宋体" panose="02010600030101010101" pitchFamily="2" charset="-122"/>
                        </a:rPr>
                        <a:t>n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465814"/>
                  </a:ext>
                </a:extLst>
              </a:tr>
              <a:tr h="263622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099095"/>
                  </a:ext>
                </a:extLst>
              </a:tr>
              <a:tr h="263622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764697"/>
                  </a:ext>
                </a:extLst>
              </a:tr>
              <a:tr h="263622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264731"/>
                  </a:ext>
                </a:extLst>
              </a:tr>
              <a:tr h="263622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917646"/>
                  </a:ext>
                </a:extLst>
              </a:tr>
              <a:tr h="263622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259839"/>
                  </a:ext>
                </a:extLst>
              </a:tr>
              <a:tr h="263622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821448"/>
                  </a:ext>
                </a:extLst>
              </a:tr>
              <a:tr h="263622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907124"/>
                  </a:ext>
                </a:extLst>
              </a:tr>
              <a:tr h="263622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218132"/>
                  </a:ext>
                </a:extLst>
              </a:tr>
              <a:tr h="263622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091057"/>
                  </a:ext>
                </a:extLst>
              </a:tr>
              <a:tr h="263622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424594"/>
                  </a:ext>
                </a:extLst>
              </a:tr>
              <a:tr h="263622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1,000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068339"/>
                  </a:ext>
                </a:extLst>
              </a:tr>
              <a:tr h="263622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1,000,000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214661"/>
                  </a:ext>
                </a:extLst>
              </a:tr>
              <a:tr h="263622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1,000,000,000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501555"/>
                  </a:ext>
                </a:extLst>
              </a:tr>
              <a:tr h="263622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1,000,000,000,000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716577"/>
                  </a:ext>
                </a:extLst>
              </a:tr>
              <a:tr h="263622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1,000,000,000,000,000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919961"/>
                  </a:ext>
                </a:extLst>
              </a:tr>
            </a:tbl>
          </a:graphicData>
        </a:graphic>
      </p:graphicFrame>
      <p:sp>
        <p:nvSpPr>
          <p:cNvPr id="117" name="Text Box 46">
            <a:extLst>
              <a:ext uri="{FF2B5EF4-FFF2-40B4-BE49-F238E27FC236}">
                <a16:creationId xmlns:a16="http://schemas.microsoft.com/office/drawing/2014/main" id="{414981E1-DA50-4894-A6E1-37A4593797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839" y="5135659"/>
            <a:ext cx="4432472" cy="64633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Therefore, traversing along a root/leaf path takes at most log</a:t>
            </a:r>
            <a:r>
              <a:rPr lang="en-US" altLang="zh-CN" sz="1800" baseline="-25000" dirty="0"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ea typeface="宋体" panose="02010600030101010101" pitchFamily="2" charset="-122"/>
              </a:rPr>
              <a:t>n steps</a:t>
            </a:r>
            <a:endParaRPr lang="en-US" altLang="zh-CN" sz="1800" baseline="30000" dirty="0">
              <a:ea typeface="宋体" panose="02010600030101010101" pitchFamily="2" charset="-122"/>
            </a:endParaRPr>
          </a:p>
        </p:txBody>
      </p:sp>
      <p:sp>
        <p:nvSpPr>
          <p:cNvPr id="27" name="Text Box 46">
            <a:extLst>
              <a:ext uri="{FF2B5EF4-FFF2-40B4-BE49-F238E27FC236}">
                <a16:creationId xmlns:a16="http://schemas.microsoft.com/office/drawing/2014/main" id="{3D8421BE-41D0-4C4C-988B-AD585EBF08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954" y="1920516"/>
            <a:ext cx="5940025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20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2000" baseline="-25000" dirty="0"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ea typeface="宋体" panose="02010600030101010101" pitchFamily="2" charset="-122"/>
              </a:rPr>
              <a:t>n.</a:t>
            </a:r>
          </a:p>
        </p:txBody>
      </p:sp>
    </p:spTree>
    <p:extLst>
      <p:ext uri="{BB962C8B-B14F-4D97-AF65-F5344CB8AC3E}">
        <p14:creationId xmlns:p14="http://schemas.microsoft.com/office/powerpoint/2010/main" val="22629078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Text Box 46">
            <a:extLst>
              <a:ext uri="{FF2B5EF4-FFF2-40B4-BE49-F238E27FC236}">
                <a16:creationId xmlns:a16="http://schemas.microsoft.com/office/drawing/2014/main" id="{9CFC8F6D-A1BF-4290-93C7-9FB50C2EB8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7" y="1736788"/>
            <a:ext cx="3642513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</p:spTree>
    <p:extLst>
      <p:ext uri="{BB962C8B-B14F-4D97-AF65-F5344CB8AC3E}">
        <p14:creationId xmlns:p14="http://schemas.microsoft.com/office/powerpoint/2010/main" val="28146940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46">
            <a:extLst>
              <a:ext uri="{FF2B5EF4-FFF2-40B4-BE49-F238E27FC236}">
                <a16:creationId xmlns:a16="http://schemas.microsoft.com/office/drawing/2014/main" id="{9CC1311A-55A3-4D3B-86A0-4DE9D91BE1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2103701"/>
            <a:ext cx="4432472" cy="120032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 err="1">
                <a:ea typeface="宋体" panose="02010600030101010101" pitchFamily="2" charset="-122"/>
              </a:rPr>
              <a:t>FixHeap</a:t>
            </a:r>
            <a:r>
              <a:rPr lang="en-US" altLang="zh-CN" sz="1800" dirty="0">
                <a:ea typeface="宋体" panose="02010600030101010101" pitchFamily="2" charset="-122"/>
              </a:rPr>
              <a:t>(H, t,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)</a:t>
            </a:r>
            <a:endParaRPr lang="en-US" altLang="zh-CN" sz="1800" baseline="300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Suppose we have a heap (H, t) with a single wrong node H[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], we want to restore the heap structure. </a:t>
            </a: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80CEB39E-5B09-4EFF-913F-ED939DC4A2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7" y="1736788"/>
            <a:ext cx="3642513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</p:spTree>
    <p:extLst>
      <p:ext uri="{BB962C8B-B14F-4D97-AF65-F5344CB8AC3E}">
        <p14:creationId xmlns:p14="http://schemas.microsoft.com/office/powerpoint/2010/main" val="34980490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46">
            <a:extLst>
              <a:ext uri="{FF2B5EF4-FFF2-40B4-BE49-F238E27FC236}">
                <a16:creationId xmlns:a16="http://schemas.microsoft.com/office/drawing/2014/main" id="{9CC1311A-55A3-4D3B-86A0-4DE9D91BE1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2103701"/>
            <a:ext cx="4432472" cy="120032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 err="1">
                <a:ea typeface="宋体" panose="02010600030101010101" pitchFamily="2" charset="-122"/>
              </a:rPr>
              <a:t>FixHeap</a:t>
            </a:r>
            <a:r>
              <a:rPr lang="en-US" altLang="zh-CN" sz="1800" dirty="0">
                <a:ea typeface="宋体" panose="02010600030101010101" pitchFamily="2" charset="-122"/>
              </a:rPr>
              <a:t>(H, t,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)</a:t>
            </a:r>
            <a:endParaRPr lang="en-US" altLang="zh-CN" sz="1800" baseline="300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Suppose we have a heap (H, t) with a single wrong node H[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], we want to restore the heap structure.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FDAC04A-273B-4DBD-9BE2-EEC26D42939D}"/>
              </a:ext>
            </a:extLst>
          </p:cNvPr>
          <p:cNvGrpSpPr/>
          <p:nvPr/>
        </p:nvGrpSpPr>
        <p:grpSpPr>
          <a:xfrm>
            <a:off x="4682441" y="2013787"/>
            <a:ext cx="3424232" cy="1903781"/>
            <a:chOff x="4872666" y="1099706"/>
            <a:chExt cx="3424232" cy="1903781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EBB9070-363C-45E9-9B63-2AC5C58F83D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63618" y="2416043"/>
              <a:ext cx="137521" cy="3946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AC2C8E6-D692-4ACD-9380-D5ABD5FFB0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65902" y="2424461"/>
              <a:ext cx="137521" cy="3946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2DFC3DC-68B1-46EC-844C-C8EDFE6F06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54442" y="2442607"/>
              <a:ext cx="137521" cy="3946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427B614-DFC8-439B-9E35-ED752FF536B6}"/>
                </a:ext>
              </a:extLst>
            </p:cNvPr>
            <p:cNvCxnSpPr>
              <a:cxnSpLocks/>
            </p:cNvCxnSpPr>
            <p:nvPr/>
          </p:nvCxnSpPr>
          <p:spPr>
            <a:xfrm>
              <a:off x="5403054" y="2432105"/>
              <a:ext cx="154715" cy="4136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08B3E39-2194-4B1A-84C7-80C8905BABEF}"/>
                </a:ext>
              </a:extLst>
            </p:cNvPr>
            <p:cNvCxnSpPr>
              <a:cxnSpLocks/>
            </p:cNvCxnSpPr>
            <p:nvPr/>
          </p:nvCxnSpPr>
          <p:spPr>
            <a:xfrm>
              <a:off x="6318458" y="2434121"/>
              <a:ext cx="154715" cy="4136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5988CFD-F930-4457-8520-7E076CB2A7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1426" y="1907497"/>
              <a:ext cx="380393" cy="36161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119D46F-D633-4130-9466-7C8BE93815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41804" y="1916966"/>
              <a:ext cx="380393" cy="36161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382C242-B07F-463B-B1BF-E99D99EEE092}"/>
                </a:ext>
              </a:extLst>
            </p:cNvPr>
            <p:cNvCxnSpPr>
              <a:cxnSpLocks/>
            </p:cNvCxnSpPr>
            <p:nvPr/>
          </p:nvCxnSpPr>
          <p:spPr>
            <a:xfrm>
              <a:off x="7824776" y="1886125"/>
              <a:ext cx="241487" cy="34497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6158D22-E1F5-432B-9086-67EB75C0B710}"/>
                </a:ext>
              </a:extLst>
            </p:cNvPr>
            <p:cNvCxnSpPr>
              <a:cxnSpLocks/>
            </p:cNvCxnSpPr>
            <p:nvPr/>
          </p:nvCxnSpPr>
          <p:spPr>
            <a:xfrm>
              <a:off x="5889831" y="1933610"/>
              <a:ext cx="370909" cy="37192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DD59E521-D147-4857-A521-9929C54187AB}"/>
                </a:ext>
              </a:extLst>
            </p:cNvPr>
            <p:cNvGrpSpPr/>
            <p:nvPr/>
          </p:nvGrpSpPr>
          <p:grpSpPr>
            <a:xfrm>
              <a:off x="6504705" y="1099706"/>
              <a:ext cx="351379" cy="311409"/>
              <a:chOff x="6255523" y="1182820"/>
              <a:chExt cx="351379" cy="311409"/>
            </a:xfrm>
          </p:grpSpPr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64AD3191-7FFC-468F-A047-42CB2B336E38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972A4CC7-1815-45B5-BC87-1DF03C33D49A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16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D993112-8013-4DBA-8FE6-7A6F916BC7FB}"/>
                </a:ext>
              </a:extLst>
            </p:cNvPr>
            <p:cNvGrpSpPr/>
            <p:nvPr/>
          </p:nvGrpSpPr>
          <p:grpSpPr>
            <a:xfrm>
              <a:off x="7043225" y="2139744"/>
              <a:ext cx="351378" cy="311409"/>
              <a:chOff x="6255524" y="1182820"/>
              <a:chExt cx="351378" cy="311409"/>
            </a:xfrm>
          </p:grpSpPr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FC0F23C8-6DBE-4B93-ACC4-49C573FCED94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4527C9AE-F92A-4DAD-A125-55C42076B783}"/>
                  </a:ext>
                </a:extLst>
              </p:cNvPr>
              <p:cNvSpPr txBox="1"/>
              <p:nvPr/>
            </p:nvSpPr>
            <p:spPr>
              <a:xfrm>
                <a:off x="6298253" y="119159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8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ABC53C3-B96F-41D3-9955-401257B1E484}"/>
                </a:ext>
              </a:extLst>
            </p:cNvPr>
            <p:cNvGrpSpPr/>
            <p:nvPr/>
          </p:nvGrpSpPr>
          <p:grpSpPr>
            <a:xfrm>
              <a:off x="6031329" y="2158260"/>
              <a:ext cx="351379" cy="311409"/>
              <a:chOff x="6255523" y="1182820"/>
              <a:chExt cx="351379" cy="311409"/>
            </a:xfrm>
          </p:grpSpPr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08D61584-2B90-44D0-93AE-872A6742B348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46C5C644-308F-4ECF-8BE4-5436BC7B83B5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12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DB76AD40-1CA1-43A7-92B3-36E24BA56E88}"/>
                </a:ext>
              </a:extLst>
            </p:cNvPr>
            <p:cNvGrpSpPr/>
            <p:nvPr/>
          </p:nvGrpSpPr>
          <p:grpSpPr>
            <a:xfrm>
              <a:off x="5121413" y="2160438"/>
              <a:ext cx="351379" cy="311409"/>
              <a:chOff x="6255523" y="1182820"/>
              <a:chExt cx="351379" cy="311409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92723D69-EFE7-41EF-95E2-5B36A46A1FCC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CC2E71C-9B6B-42C2-8504-75284DEA4C0B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13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EA38BEDD-B705-40CB-BF4F-AAC424BA5EFD}"/>
                </a:ext>
              </a:extLst>
            </p:cNvPr>
            <p:cNvGrpSpPr/>
            <p:nvPr/>
          </p:nvGrpSpPr>
          <p:grpSpPr>
            <a:xfrm>
              <a:off x="7503708" y="1655204"/>
              <a:ext cx="351379" cy="311409"/>
              <a:chOff x="6255523" y="1182820"/>
              <a:chExt cx="351379" cy="311409"/>
            </a:xfrm>
          </p:grpSpPr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A54A71AB-CE0E-4E3D-B810-A93983FD0D50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D769B6A6-A6C4-424F-920D-E3028B0F0396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10</a:t>
                </a: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2D6CDF6-F422-4F37-813D-1409E8173A4D}"/>
                </a:ext>
              </a:extLst>
            </p:cNvPr>
            <p:cNvGrpSpPr/>
            <p:nvPr/>
          </p:nvGrpSpPr>
          <p:grpSpPr>
            <a:xfrm>
              <a:off x="5588295" y="1655205"/>
              <a:ext cx="351379" cy="311409"/>
              <a:chOff x="6255523" y="1182820"/>
              <a:chExt cx="351379" cy="311409"/>
            </a:xfrm>
          </p:grpSpPr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C9E11C06-0953-4080-A940-260598734686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A5FBC2D7-7303-43C3-8B63-D1CCF0B2AC4E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14</a:t>
                </a: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5B0ED7B7-9CA4-4CD1-A885-9A613EAD87BD}"/>
                </a:ext>
              </a:extLst>
            </p:cNvPr>
            <p:cNvGrpSpPr/>
            <p:nvPr/>
          </p:nvGrpSpPr>
          <p:grpSpPr>
            <a:xfrm>
              <a:off x="6303535" y="2692078"/>
              <a:ext cx="351379" cy="311409"/>
              <a:chOff x="6255523" y="1182820"/>
              <a:chExt cx="351379" cy="311409"/>
            </a:xfrm>
          </p:grpSpPr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8BE48385-F30E-49F5-BC24-C2F581389436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974AD88-F560-42FC-AAA3-D8A6645BDCF0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12</a:t>
                </a: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A5E7BC7-2C7D-451F-A0D9-4C37AE296C45}"/>
                </a:ext>
              </a:extLst>
            </p:cNvPr>
            <p:cNvGrpSpPr/>
            <p:nvPr/>
          </p:nvGrpSpPr>
          <p:grpSpPr>
            <a:xfrm>
              <a:off x="5347625" y="2684603"/>
              <a:ext cx="351378" cy="311409"/>
              <a:chOff x="6255524" y="1182820"/>
              <a:chExt cx="351378" cy="311409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FAE11C05-751D-4A62-95CD-584128B96988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148A6B38-A334-46A1-91A0-A737EDC53C68}"/>
                  </a:ext>
                </a:extLst>
              </p:cNvPr>
              <p:cNvSpPr txBox="1"/>
              <p:nvPr/>
            </p:nvSpPr>
            <p:spPr>
              <a:xfrm>
                <a:off x="6298253" y="119159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8</a:t>
                </a: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09A94425-3B5A-4F03-9F7B-C79565642E0D}"/>
                </a:ext>
              </a:extLst>
            </p:cNvPr>
            <p:cNvGrpSpPr/>
            <p:nvPr/>
          </p:nvGrpSpPr>
          <p:grpSpPr>
            <a:xfrm>
              <a:off x="4872666" y="2684604"/>
              <a:ext cx="351378" cy="311409"/>
              <a:chOff x="6255524" y="1182820"/>
              <a:chExt cx="351378" cy="311409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04744735-D9C5-4AC2-885E-D90C1BF9B52D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E933857-CF97-4886-B9EB-270B844573FB}"/>
                  </a:ext>
                </a:extLst>
              </p:cNvPr>
              <p:cNvSpPr txBox="1"/>
              <p:nvPr/>
            </p:nvSpPr>
            <p:spPr>
              <a:xfrm>
                <a:off x="6298253" y="119159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9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B54A0D49-D189-4E33-B548-C54C8FD9C690}"/>
                </a:ext>
              </a:extLst>
            </p:cNvPr>
            <p:cNvGrpSpPr/>
            <p:nvPr/>
          </p:nvGrpSpPr>
          <p:grpSpPr>
            <a:xfrm>
              <a:off x="6778495" y="2673929"/>
              <a:ext cx="351378" cy="311409"/>
              <a:chOff x="6255524" y="1182820"/>
              <a:chExt cx="351378" cy="311409"/>
            </a:xfrm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F69CF12B-8C41-48FF-A689-1BE3EA082D54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4AFC21F-C05E-4313-B525-63CAF0724809}"/>
                  </a:ext>
                </a:extLst>
              </p:cNvPr>
              <p:cNvSpPr txBox="1"/>
              <p:nvPr/>
            </p:nvSpPr>
            <p:spPr>
              <a:xfrm>
                <a:off x="6298253" y="119159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7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0FAE0F32-C77C-4D81-B7DD-2B4E659A5BD7}"/>
                </a:ext>
              </a:extLst>
            </p:cNvPr>
            <p:cNvGrpSpPr/>
            <p:nvPr/>
          </p:nvGrpSpPr>
          <p:grpSpPr>
            <a:xfrm>
              <a:off x="5828576" y="2687708"/>
              <a:ext cx="351379" cy="311409"/>
              <a:chOff x="6255523" y="1182820"/>
              <a:chExt cx="351379" cy="311409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B44014F5-7BBF-4E58-BB0A-91EA43BDE437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C37C948-AA4A-40BA-ACEC-C9357E2CA2E0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11</a:t>
                </a: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45CC34DC-C133-4524-9040-6367C1A73BC6}"/>
                </a:ext>
              </a:extLst>
            </p:cNvPr>
            <p:cNvGrpSpPr/>
            <p:nvPr/>
          </p:nvGrpSpPr>
          <p:grpSpPr>
            <a:xfrm>
              <a:off x="7945520" y="2131310"/>
              <a:ext cx="351378" cy="311409"/>
              <a:chOff x="6255524" y="1182820"/>
              <a:chExt cx="351378" cy="311409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A5CD8D9D-7EC8-428F-A127-FC21729E6131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6385E3E-16E5-4A57-B757-A0699814E7A6}"/>
                  </a:ext>
                </a:extLst>
              </p:cNvPr>
              <p:cNvSpPr txBox="1"/>
              <p:nvPr/>
            </p:nvSpPr>
            <p:spPr>
              <a:xfrm>
                <a:off x="6298253" y="119159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2</a:t>
                </a:r>
              </a:p>
            </p:txBody>
          </p:sp>
        </p:grp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5F1DCC0-E787-4CBA-A509-5B8B4050C4C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89831" y="1308563"/>
              <a:ext cx="621064" cy="3788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CF0D4E9-B111-4298-9697-B1FB18F5AD25}"/>
                </a:ext>
              </a:extLst>
            </p:cNvPr>
            <p:cNvCxnSpPr>
              <a:cxnSpLocks/>
            </p:cNvCxnSpPr>
            <p:nvPr/>
          </p:nvCxnSpPr>
          <p:spPr>
            <a:xfrm>
              <a:off x="6845182" y="1290413"/>
              <a:ext cx="667072" cy="43514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D801350C-2865-4D31-A3C2-29531DABA041}"/>
              </a:ext>
            </a:extLst>
          </p:cNvPr>
          <p:cNvGraphicFramePr>
            <a:graphicFrameLocks noGrp="1"/>
          </p:cNvGraphicFramePr>
          <p:nvPr/>
        </p:nvGraphicFramePr>
        <p:xfrm>
          <a:off x="4549800" y="4247919"/>
          <a:ext cx="4447185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37439654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62" name="Text Box 46">
            <a:extLst>
              <a:ext uri="{FF2B5EF4-FFF2-40B4-BE49-F238E27FC236}">
                <a16:creationId xmlns:a16="http://schemas.microsoft.com/office/drawing/2014/main" id="{0B5B6B72-4349-4550-8391-C06367764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6818" y="4608703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</a:t>
            </a:r>
          </a:p>
        </p:txBody>
      </p:sp>
      <p:sp>
        <p:nvSpPr>
          <p:cNvPr id="63" name="Text Box 46">
            <a:extLst>
              <a:ext uri="{FF2B5EF4-FFF2-40B4-BE49-F238E27FC236}">
                <a16:creationId xmlns:a16="http://schemas.microsoft.com/office/drawing/2014/main" id="{C8BD5DFB-16EB-492B-81E7-734EC60931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6873" y="4231306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99687157-BD0D-4167-A29D-BF2F0732AB7E}"/>
              </a:ext>
            </a:extLst>
          </p:cNvPr>
          <p:cNvCxnSpPr>
            <a:cxnSpLocks/>
          </p:cNvCxnSpPr>
          <p:nvPr/>
        </p:nvCxnSpPr>
        <p:spPr>
          <a:xfrm flipV="1">
            <a:off x="7960577" y="4484619"/>
            <a:ext cx="0" cy="1643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 Box 46">
            <a:extLst>
              <a:ext uri="{FF2B5EF4-FFF2-40B4-BE49-F238E27FC236}">
                <a16:creationId xmlns:a16="http://schemas.microsoft.com/office/drawing/2014/main" id="{1858DECE-4428-48DE-9FC1-A954AEAA37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7" y="1736788"/>
            <a:ext cx="3642513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</p:spTree>
    <p:extLst>
      <p:ext uri="{BB962C8B-B14F-4D97-AF65-F5344CB8AC3E}">
        <p14:creationId xmlns:p14="http://schemas.microsoft.com/office/powerpoint/2010/main" val="31221925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46">
            <a:extLst>
              <a:ext uri="{FF2B5EF4-FFF2-40B4-BE49-F238E27FC236}">
                <a16:creationId xmlns:a16="http://schemas.microsoft.com/office/drawing/2014/main" id="{9CC1311A-55A3-4D3B-86A0-4DE9D91BE1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2103701"/>
            <a:ext cx="4432472" cy="120032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 err="1">
                <a:ea typeface="宋体" panose="02010600030101010101" pitchFamily="2" charset="-122"/>
              </a:rPr>
              <a:t>FixHeap</a:t>
            </a:r>
            <a:r>
              <a:rPr lang="en-US" altLang="zh-CN" sz="1800" dirty="0">
                <a:ea typeface="宋体" panose="02010600030101010101" pitchFamily="2" charset="-122"/>
              </a:rPr>
              <a:t>(H, t,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)</a:t>
            </a:r>
            <a:endParaRPr lang="en-US" altLang="zh-CN" sz="1800" baseline="300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Suppose we have a heap (H, t) with a single wrong node H[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], we want to restore the heap structure.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FDAC04A-273B-4DBD-9BE2-EEC26D42939D}"/>
              </a:ext>
            </a:extLst>
          </p:cNvPr>
          <p:cNvGrpSpPr/>
          <p:nvPr/>
        </p:nvGrpSpPr>
        <p:grpSpPr>
          <a:xfrm>
            <a:off x="4682441" y="2013787"/>
            <a:ext cx="3424232" cy="1903781"/>
            <a:chOff x="4872666" y="1099706"/>
            <a:chExt cx="3424232" cy="1903781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EBB9070-363C-45E9-9B63-2AC5C58F83D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63618" y="2416043"/>
              <a:ext cx="137521" cy="3946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AC2C8E6-D692-4ACD-9380-D5ABD5FFB0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65902" y="2424461"/>
              <a:ext cx="137521" cy="3946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2DFC3DC-68B1-46EC-844C-C8EDFE6F06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54442" y="2442607"/>
              <a:ext cx="137521" cy="3946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427B614-DFC8-439B-9E35-ED752FF536B6}"/>
                </a:ext>
              </a:extLst>
            </p:cNvPr>
            <p:cNvCxnSpPr>
              <a:cxnSpLocks/>
            </p:cNvCxnSpPr>
            <p:nvPr/>
          </p:nvCxnSpPr>
          <p:spPr>
            <a:xfrm>
              <a:off x="5403054" y="2432105"/>
              <a:ext cx="154715" cy="4136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08B3E39-2194-4B1A-84C7-80C8905BABEF}"/>
                </a:ext>
              </a:extLst>
            </p:cNvPr>
            <p:cNvCxnSpPr>
              <a:cxnSpLocks/>
            </p:cNvCxnSpPr>
            <p:nvPr/>
          </p:nvCxnSpPr>
          <p:spPr>
            <a:xfrm>
              <a:off x="6318458" y="2434121"/>
              <a:ext cx="154715" cy="4136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5988CFD-F930-4457-8520-7E076CB2A7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1426" y="1907497"/>
              <a:ext cx="380393" cy="36161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119D46F-D633-4130-9466-7C8BE93815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41804" y="1916966"/>
              <a:ext cx="380393" cy="36161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382C242-B07F-463B-B1BF-E99D99EEE092}"/>
                </a:ext>
              </a:extLst>
            </p:cNvPr>
            <p:cNvCxnSpPr>
              <a:cxnSpLocks/>
            </p:cNvCxnSpPr>
            <p:nvPr/>
          </p:nvCxnSpPr>
          <p:spPr>
            <a:xfrm>
              <a:off x="7824776" y="1886125"/>
              <a:ext cx="241487" cy="34497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6158D22-E1F5-432B-9086-67EB75C0B710}"/>
                </a:ext>
              </a:extLst>
            </p:cNvPr>
            <p:cNvCxnSpPr>
              <a:cxnSpLocks/>
            </p:cNvCxnSpPr>
            <p:nvPr/>
          </p:nvCxnSpPr>
          <p:spPr>
            <a:xfrm>
              <a:off x="5889831" y="1933610"/>
              <a:ext cx="370909" cy="37192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DD59E521-D147-4857-A521-9929C54187AB}"/>
                </a:ext>
              </a:extLst>
            </p:cNvPr>
            <p:cNvGrpSpPr/>
            <p:nvPr/>
          </p:nvGrpSpPr>
          <p:grpSpPr>
            <a:xfrm>
              <a:off x="6504705" y="1099706"/>
              <a:ext cx="351379" cy="311409"/>
              <a:chOff x="6255523" y="1182820"/>
              <a:chExt cx="351379" cy="311409"/>
            </a:xfrm>
          </p:grpSpPr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64AD3191-7FFC-468F-A047-42CB2B336E38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972A4CC7-1815-45B5-BC87-1DF03C33D49A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16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D993112-8013-4DBA-8FE6-7A6F916BC7FB}"/>
                </a:ext>
              </a:extLst>
            </p:cNvPr>
            <p:cNvGrpSpPr/>
            <p:nvPr/>
          </p:nvGrpSpPr>
          <p:grpSpPr>
            <a:xfrm>
              <a:off x="7043225" y="2139744"/>
              <a:ext cx="351378" cy="311409"/>
              <a:chOff x="6255524" y="1182820"/>
              <a:chExt cx="351378" cy="311409"/>
            </a:xfrm>
          </p:grpSpPr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FC0F23C8-6DBE-4B93-ACC4-49C573FCED94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4527C9AE-F92A-4DAD-A125-55C42076B783}"/>
                  </a:ext>
                </a:extLst>
              </p:cNvPr>
              <p:cNvSpPr txBox="1"/>
              <p:nvPr/>
            </p:nvSpPr>
            <p:spPr>
              <a:xfrm>
                <a:off x="6298253" y="119159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8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ABC53C3-B96F-41D3-9955-401257B1E484}"/>
                </a:ext>
              </a:extLst>
            </p:cNvPr>
            <p:cNvGrpSpPr/>
            <p:nvPr/>
          </p:nvGrpSpPr>
          <p:grpSpPr>
            <a:xfrm>
              <a:off x="6031329" y="2158260"/>
              <a:ext cx="351379" cy="311409"/>
              <a:chOff x="6255523" y="1182820"/>
              <a:chExt cx="351379" cy="311409"/>
            </a:xfrm>
          </p:grpSpPr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08D61584-2B90-44D0-93AE-872A6742B348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46C5C644-308F-4ECF-8BE4-5436BC7B83B5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12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DB76AD40-1CA1-43A7-92B3-36E24BA56E88}"/>
                </a:ext>
              </a:extLst>
            </p:cNvPr>
            <p:cNvGrpSpPr/>
            <p:nvPr/>
          </p:nvGrpSpPr>
          <p:grpSpPr>
            <a:xfrm>
              <a:off x="5121413" y="2160438"/>
              <a:ext cx="351379" cy="311409"/>
              <a:chOff x="6255523" y="1182820"/>
              <a:chExt cx="351379" cy="311409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92723D69-EFE7-41EF-95E2-5B36A46A1FCC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CC2E71C-9B6B-42C2-8504-75284DEA4C0B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13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EA38BEDD-B705-40CB-BF4F-AAC424BA5EFD}"/>
                </a:ext>
              </a:extLst>
            </p:cNvPr>
            <p:cNvGrpSpPr/>
            <p:nvPr/>
          </p:nvGrpSpPr>
          <p:grpSpPr>
            <a:xfrm>
              <a:off x="7503708" y="1655204"/>
              <a:ext cx="351379" cy="311409"/>
              <a:chOff x="6255523" y="1182820"/>
              <a:chExt cx="351379" cy="311409"/>
            </a:xfrm>
          </p:grpSpPr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A54A71AB-CE0E-4E3D-B810-A93983FD0D50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D769B6A6-A6C4-424F-920D-E3028B0F0396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10</a:t>
                </a: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2D6CDF6-F422-4F37-813D-1409E8173A4D}"/>
                </a:ext>
              </a:extLst>
            </p:cNvPr>
            <p:cNvGrpSpPr/>
            <p:nvPr/>
          </p:nvGrpSpPr>
          <p:grpSpPr>
            <a:xfrm>
              <a:off x="5588295" y="1655205"/>
              <a:ext cx="351379" cy="311409"/>
              <a:chOff x="6255523" y="1182820"/>
              <a:chExt cx="351379" cy="311409"/>
            </a:xfrm>
          </p:grpSpPr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C9E11C06-0953-4080-A940-260598734686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A5FBC2D7-7303-43C3-8B63-D1CCF0B2AC4E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1611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 4</a:t>
                </a: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5B0ED7B7-9CA4-4CD1-A885-9A613EAD87BD}"/>
                </a:ext>
              </a:extLst>
            </p:cNvPr>
            <p:cNvGrpSpPr/>
            <p:nvPr/>
          </p:nvGrpSpPr>
          <p:grpSpPr>
            <a:xfrm>
              <a:off x="6303535" y="2692078"/>
              <a:ext cx="351379" cy="311409"/>
              <a:chOff x="6255523" y="1182820"/>
              <a:chExt cx="351379" cy="311409"/>
            </a:xfrm>
          </p:grpSpPr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8BE48385-F30E-49F5-BC24-C2F581389436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974AD88-F560-42FC-AAA3-D8A6645BDCF0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12</a:t>
                </a: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A5E7BC7-2C7D-451F-A0D9-4C37AE296C45}"/>
                </a:ext>
              </a:extLst>
            </p:cNvPr>
            <p:cNvGrpSpPr/>
            <p:nvPr/>
          </p:nvGrpSpPr>
          <p:grpSpPr>
            <a:xfrm>
              <a:off x="5347625" y="2684603"/>
              <a:ext cx="351378" cy="311409"/>
              <a:chOff x="6255524" y="1182820"/>
              <a:chExt cx="351378" cy="311409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FAE11C05-751D-4A62-95CD-584128B96988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148A6B38-A334-46A1-91A0-A737EDC53C68}"/>
                  </a:ext>
                </a:extLst>
              </p:cNvPr>
              <p:cNvSpPr txBox="1"/>
              <p:nvPr/>
            </p:nvSpPr>
            <p:spPr>
              <a:xfrm>
                <a:off x="6298253" y="119159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8</a:t>
                </a: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09A94425-3B5A-4F03-9F7B-C79565642E0D}"/>
                </a:ext>
              </a:extLst>
            </p:cNvPr>
            <p:cNvGrpSpPr/>
            <p:nvPr/>
          </p:nvGrpSpPr>
          <p:grpSpPr>
            <a:xfrm>
              <a:off x="4872666" y="2684604"/>
              <a:ext cx="351378" cy="311409"/>
              <a:chOff x="6255524" y="1182820"/>
              <a:chExt cx="351378" cy="311409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04744735-D9C5-4AC2-885E-D90C1BF9B52D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E933857-CF97-4886-B9EB-270B844573FB}"/>
                  </a:ext>
                </a:extLst>
              </p:cNvPr>
              <p:cNvSpPr txBox="1"/>
              <p:nvPr/>
            </p:nvSpPr>
            <p:spPr>
              <a:xfrm>
                <a:off x="6298253" y="119159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9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B54A0D49-D189-4E33-B548-C54C8FD9C690}"/>
                </a:ext>
              </a:extLst>
            </p:cNvPr>
            <p:cNvGrpSpPr/>
            <p:nvPr/>
          </p:nvGrpSpPr>
          <p:grpSpPr>
            <a:xfrm>
              <a:off x="6778495" y="2673929"/>
              <a:ext cx="351378" cy="311409"/>
              <a:chOff x="6255524" y="1182820"/>
              <a:chExt cx="351378" cy="311409"/>
            </a:xfrm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F69CF12B-8C41-48FF-A689-1BE3EA082D54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4AFC21F-C05E-4313-B525-63CAF0724809}"/>
                  </a:ext>
                </a:extLst>
              </p:cNvPr>
              <p:cNvSpPr txBox="1"/>
              <p:nvPr/>
            </p:nvSpPr>
            <p:spPr>
              <a:xfrm>
                <a:off x="6298253" y="119159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7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0FAE0F32-C77C-4D81-B7DD-2B4E659A5BD7}"/>
                </a:ext>
              </a:extLst>
            </p:cNvPr>
            <p:cNvGrpSpPr/>
            <p:nvPr/>
          </p:nvGrpSpPr>
          <p:grpSpPr>
            <a:xfrm>
              <a:off x="5828576" y="2687708"/>
              <a:ext cx="351379" cy="311409"/>
              <a:chOff x="6255523" y="1182820"/>
              <a:chExt cx="351379" cy="311409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B44014F5-7BBF-4E58-BB0A-91EA43BDE437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C37C948-AA4A-40BA-ACEC-C9357E2CA2E0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11</a:t>
                </a: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45CC34DC-C133-4524-9040-6367C1A73BC6}"/>
                </a:ext>
              </a:extLst>
            </p:cNvPr>
            <p:cNvGrpSpPr/>
            <p:nvPr/>
          </p:nvGrpSpPr>
          <p:grpSpPr>
            <a:xfrm>
              <a:off x="7945520" y="2131310"/>
              <a:ext cx="351378" cy="311409"/>
              <a:chOff x="6255524" y="1182820"/>
              <a:chExt cx="351378" cy="311409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A5CD8D9D-7EC8-428F-A127-FC21729E6131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6385E3E-16E5-4A57-B757-A0699814E7A6}"/>
                  </a:ext>
                </a:extLst>
              </p:cNvPr>
              <p:cNvSpPr txBox="1"/>
              <p:nvPr/>
            </p:nvSpPr>
            <p:spPr>
              <a:xfrm>
                <a:off x="6298253" y="119159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2</a:t>
                </a:r>
              </a:p>
            </p:txBody>
          </p:sp>
        </p:grp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5F1DCC0-E787-4CBA-A509-5B8B4050C4C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89831" y="1308563"/>
              <a:ext cx="621064" cy="3788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CF0D4E9-B111-4298-9697-B1FB18F5AD25}"/>
                </a:ext>
              </a:extLst>
            </p:cNvPr>
            <p:cNvCxnSpPr>
              <a:cxnSpLocks/>
            </p:cNvCxnSpPr>
            <p:nvPr/>
          </p:nvCxnSpPr>
          <p:spPr>
            <a:xfrm>
              <a:off x="6845182" y="1290413"/>
              <a:ext cx="667072" cy="43514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D801350C-2865-4D31-A3C2-29531DABA041}"/>
              </a:ext>
            </a:extLst>
          </p:cNvPr>
          <p:cNvGraphicFramePr>
            <a:graphicFrameLocks noGrp="1"/>
          </p:cNvGraphicFramePr>
          <p:nvPr/>
        </p:nvGraphicFramePr>
        <p:xfrm>
          <a:off x="4549800" y="4247919"/>
          <a:ext cx="4447185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37439654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4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62" name="Text Box 46">
            <a:extLst>
              <a:ext uri="{FF2B5EF4-FFF2-40B4-BE49-F238E27FC236}">
                <a16:creationId xmlns:a16="http://schemas.microsoft.com/office/drawing/2014/main" id="{0B5B6B72-4349-4550-8391-C06367764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6818" y="4608703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</a:t>
            </a:r>
          </a:p>
        </p:txBody>
      </p:sp>
      <p:sp>
        <p:nvSpPr>
          <p:cNvPr id="63" name="Text Box 46">
            <a:extLst>
              <a:ext uri="{FF2B5EF4-FFF2-40B4-BE49-F238E27FC236}">
                <a16:creationId xmlns:a16="http://schemas.microsoft.com/office/drawing/2014/main" id="{C8BD5DFB-16EB-492B-81E7-734EC60931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6873" y="4231306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99687157-BD0D-4167-A29D-BF2F0732AB7E}"/>
              </a:ext>
            </a:extLst>
          </p:cNvPr>
          <p:cNvCxnSpPr>
            <a:cxnSpLocks/>
          </p:cNvCxnSpPr>
          <p:nvPr/>
        </p:nvCxnSpPr>
        <p:spPr>
          <a:xfrm flipV="1">
            <a:off x="7960577" y="4484619"/>
            <a:ext cx="0" cy="1643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 Box 46">
            <a:extLst>
              <a:ext uri="{FF2B5EF4-FFF2-40B4-BE49-F238E27FC236}">
                <a16:creationId xmlns:a16="http://schemas.microsoft.com/office/drawing/2014/main" id="{32CE5CD0-4C6E-48BA-810F-EA547449E4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1023" y="4608527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endParaRPr lang="en-US" altLang="zh-CN" sz="1200" dirty="0">
              <a:ea typeface="宋体" panose="02010600030101010101" pitchFamily="2" charset="-122"/>
            </a:endParaRP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E0F067D2-9B66-4A37-906A-10828EC266F1}"/>
              </a:ext>
            </a:extLst>
          </p:cNvPr>
          <p:cNvCxnSpPr>
            <a:cxnSpLocks/>
          </p:cNvCxnSpPr>
          <p:nvPr/>
        </p:nvCxnSpPr>
        <p:spPr>
          <a:xfrm flipV="1">
            <a:off x="4993192" y="4482644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 Box 46">
            <a:extLst>
              <a:ext uri="{FF2B5EF4-FFF2-40B4-BE49-F238E27FC236}">
                <a16:creationId xmlns:a16="http://schemas.microsoft.com/office/drawing/2014/main" id="{1858F4E0-DAA1-439A-9362-66B56187E9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7" y="1736788"/>
            <a:ext cx="3642513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</p:spTree>
    <p:extLst>
      <p:ext uri="{BB962C8B-B14F-4D97-AF65-F5344CB8AC3E}">
        <p14:creationId xmlns:p14="http://schemas.microsoft.com/office/powerpoint/2010/main" val="35879283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46">
            <a:extLst>
              <a:ext uri="{FF2B5EF4-FFF2-40B4-BE49-F238E27FC236}">
                <a16:creationId xmlns:a16="http://schemas.microsoft.com/office/drawing/2014/main" id="{9CC1311A-55A3-4D3B-86A0-4DE9D91BE1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2103701"/>
            <a:ext cx="4432472" cy="120032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 err="1">
                <a:ea typeface="宋体" panose="02010600030101010101" pitchFamily="2" charset="-122"/>
              </a:rPr>
              <a:t>FixHeap</a:t>
            </a:r>
            <a:r>
              <a:rPr lang="en-US" altLang="zh-CN" sz="1800" dirty="0">
                <a:ea typeface="宋体" panose="02010600030101010101" pitchFamily="2" charset="-122"/>
              </a:rPr>
              <a:t>(H, t,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)</a:t>
            </a:r>
            <a:endParaRPr lang="en-US" altLang="zh-CN" sz="1800" baseline="300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Suppose we have a heap (H, t) with a single wrong node H[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], we want to restore the heap structure.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FDAC04A-273B-4DBD-9BE2-EEC26D42939D}"/>
              </a:ext>
            </a:extLst>
          </p:cNvPr>
          <p:cNvGrpSpPr/>
          <p:nvPr/>
        </p:nvGrpSpPr>
        <p:grpSpPr>
          <a:xfrm>
            <a:off x="4682441" y="2013787"/>
            <a:ext cx="3424232" cy="1903781"/>
            <a:chOff x="4872666" y="1099706"/>
            <a:chExt cx="3424232" cy="1903781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EBB9070-363C-45E9-9B63-2AC5C58F83D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63618" y="2416043"/>
              <a:ext cx="137521" cy="3946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AC2C8E6-D692-4ACD-9380-D5ABD5FFB0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65902" y="2424461"/>
              <a:ext cx="137521" cy="3946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2DFC3DC-68B1-46EC-844C-C8EDFE6F06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54442" y="2442607"/>
              <a:ext cx="137521" cy="3946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427B614-DFC8-439B-9E35-ED752FF536B6}"/>
                </a:ext>
              </a:extLst>
            </p:cNvPr>
            <p:cNvCxnSpPr>
              <a:cxnSpLocks/>
            </p:cNvCxnSpPr>
            <p:nvPr/>
          </p:nvCxnSpPr>
          <p:spPr>
            <a:xfrm>
              <a:off x="5403054" y="2432105"/>
              <a:ext cx="154715" cy="4136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08B3E39-2194-4B1A-84C7-80C8905BABEF}"/>
                </a:ext>
              </a:extLst>
            </p:cNvPr>
            <p:cNvCxnSpPr>
              <a:cxnSpLocks/>
            </p:cNvCxnSpPr>
            <p:nvPr/>
          </p:nvCxnSpPr>
          <p:spPr>
            <a:xfrm>
              <a:off x="6318458" y="2434121"/>
              <a:ext cx="154715" cy="4136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5988CFD-F930-4457-8520-7E076CB2A7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1426" y="1907497"/>
              <a:ext cx="380393" cy="36161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119D46F-D633-4130-9466-7C8BE93815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41804" y="1916966"/>
              <a:ext cx="380393" cy="36161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382C242-B07F-463B-B1BF-E99D99EEE092}"/>
                </a:ext>
              </a:extLst>
            </p:cNvPr>
            <p:cNvCxnSpPr>
              <a:cxnSpLocks/>
            </p:cNvCxnSpPr>
            <p:nvPr/>
          </p:nvCxnSpPr>
          <p:spPr>
            <a:xfrm>
              <a:off x="7824776" y="1886125"/>
              <a:ext cx="241487" cy="34497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6158D22-E1F5-432B-9086-67EB75C0B710}"/>
                </a:ext>
              </a:extLst>
            </p:cNvPr>
            <p:cNvCxnSpPr>
              <a:cxnSpLocks/>
            </p:cNvCxnSpPr>
            <p:nvPr/>
          </p:nvCxnSpPr>
          <p:spPr>
            <a:xfrm>
              <a:off x="5889831" y="1933610"/>
              <a:ext cx="370909" cy="37192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DD59E521-D147-4857-A521-9929C54187AB}"/>
                </a:ext>
              </a:extLst>
            </p:cNvPr>
            <p:cNvGrpSpPr/>
            <p:nvPr/>
          </p:nvGrpSpPr>
          <p:grpSpPr>
            <a:xfrm>
              <a:off x="6504705" y="1099706"/>
              <a:ext cx="351379" cy="311409"/>
              <a:chOff x="6255523" y="1182820"/>
              <a:chExt cx="351379" cy="311409"/>
            </a:xfrm>
          </p:grpSpPr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64AD3191-7FFC-468F-A047-42CB2B336E38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972A4CC7-1815-45B5-BC87-1DF03C33D49A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16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D993112-8013-4DBA-8FE6-7A6F916BC7FB}"/>
                </a:ext>
              </a:extLst>
            </p:cNvPr>
            <p:cNvGrpSpPr/>
            <p:nvPr/>
          </p:nvGrpSpPr>
          <p:grpSpPr>
            <a:xfrm>
              <a:off x="7043225" y="2139744"/>
              <a:ext cx="351378" cy="311409"/>
              <a:chOff x="6255524" y="1182820"/>
              <a:chExt cx="351378" cy="311409"/>
            </a:xfrm>
          </p:grpSpPr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FC0F23C8-6DBE-4B93-ACC4-49C573FCED94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4527C9AE-F92A-4DAD-A125-55C42076B783}"/>
                  </a:ext>
                </a:extLst>
              </p:cNvPr>
              <p:cNvSpPr txBox="1"/>
              <p:nvPr/>
            </p:nvSpPr>
            <p:spPr>
              <a:xfrm>
                <a:off x="6298253" y="119159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8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ABC53C3-B96F-41D3-9955-401257B1E484}"/>
                </a:ext>
              </a:extLst>
            </p:cNvPr>
            <p:cNvGrpSpPr/>
            <p:nvPr/>
          </p:nvGrpSpPr>
          <p:grpSpPr>
            <a:xfrm>
              <a:off x="6031329" y="2158260"/>
              <a:ext cx="351379" cy="311409"/>
              <a:chOff x="6255523" y="1182820"/>
              <a:chExt cx="351379" cy="311409"/>
            </a:xfrm>
          </p:grpSpPr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08D61584-2B90-44D0-93AE-872A6742B348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46C5C644-308F-4ECF-8BE4-5436BC7B83B5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12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DB76AD40-1CA1-43A7-92B3-36E24BA56E88}"/>
                </a:ext>
              </a:extLst>
            </p:cNvPr>
            <p:cNvGrpSpPr/>
            <p:nvPr/>
          </p:nvGrpSpPr>
          <p:grpSpPr>
            <a:xfrm>
              <a:off x="5121413" y="2160438"/>
              <a:ext cx="351379" cy="311409"/>
              <a:chOff x="6255523" y="1182820"/>
              <a:chExt cx="351379" cy="311409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92723D69-EFE7-41EF-95E2-5B36A46A1FCC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CC2E71C-9B6B-42C2-8504-75284DEA4C0B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13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EA38BEDD-B705-40CB-BF4F-AAC424BA5EFD}"/>
                </a:ext>
              </a:extLst>
            </p:cNvPr>
            <p:cNvGrpSpPr/>
            <p:nvPr/>
          </p:nvGrpSpPr>
          <p:grpSpPr>
            <a:xfrm>
              <a:off x="7503708" y="1655204"/>
              <a:ext cx="351379" cy="311409"/>
              <a:chOff x="6255523" y="1182820"/>
              <a:chExt cx="351379" cy="311409"/>
            </a:xfrm>
          </p:grpSpPr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A54A71AB-CE0E-4E3D-B810-A93983FD0D50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D769B6A6-A6C4-424F-920D-E3028B0F0396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10</a:t>
                </a: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2D6CDF6-F422-4F37-813D-1409E8173A4D}"/>
                </a:ext>
              </a:extLst>
            </p:cNvPr>
            <p:cNvGrpSpPr/>
            <p:nvPr/>
          </p:nvGrpSpPr>
          <p:grpSpPr>
            <a:xfrm>
              <a:off x="5588295" y="1655205"/>
              <a:ext cx="351379" cy="311409"/>
              <a:chOff x="6255523" y="1182820"/>
              <a:chExt cx="351379" cy="311409"/>
            </a:xfrm>
          </p:grpSpPr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C9E11C06-0953-4080-A940-260598734686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A5FBC2D7-7303-43C3-8B63-D1CCF0B2AC4E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1611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 4</a:t>
                </a: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5B0ED7B7-9CA4-4CD1-A885-9A613EAD87BD}"/>
                </a:ext>
              </a:extLst>
            </p:cNvPr>
            <p:cNvGrpSpPr/>
            <p:nvPr/>
          </p:nvGrpSpPr>
          <p:grpSpPr>
            <a:xfrm>
              <a:off x="6303535" y="2692078"/>
              <a:ext cx="351379" cy="311409"/>
              <a:chOff x="6255523" y="1182820"/>
              <a:chExt cx="351379" cy="311409"/>
            </a:xfrm>
          </p:grpSpPr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8BE48385-F30E-49F5-BC24-C2F581389436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974AD88-F560-42FC-AAA3-D8A6645BDCF0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12</a:t>
                </a: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A5E7BC7-2C7D-451F-A0D9-4C37AE296C45}"/>
                </a:ext>
              </a:extLst>
            </p:cNvPr>
            <p:cNvGrpSpPr/>
            <p:nvPr/>
          </p:nvGrpSpPr>
          <p:grpSpPr>
            <a:xfrm>
              <a:off x="5347625" y="2684603"/>
              <a:ext cx="351378" cy="311409"/>
              <a:chOff x="6255524" y="1182820"/>
              <a:chExt cx="351378" cy="311409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FAE11C05-751D-4A62-95CD-584128B96988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148A6B38-A334-46A1-91A0-A737EDC53C68}"/>
                  </a:ext>
                </a:extLst>
              </p:cNvPr>
              <p:cNvSpPr txBox="1"/>
              <p:nvPr/>
            </p:nvSpPr>
            <p:spPr>
              <a:xfrm>
                <a:off x="6298253" y="119159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8</a:t>
                </a: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09A94425-3B5A-4F03-9F7B-C79565642E0D}"/>
                </a:ext>
              </a:extLst>
            </p:cNvPr>
            <p:cNvGrpSpPr/>
            <p:nvPr/>
          </p:nvGrpSpPr>
          <p:grpSpPr>
            <a:xfrm>
              <a:off x="4872666" y="2684604"/>
              <a:ext cx="351378" cy="311409"/>
              <a:chOff x="6255524" y="1182820"/>
              <a:chExt cx="351378" cy="311409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04744735-D9C5-4AC2-885E-D90C1BF9B52D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E933857-CF97-4886-B9EB-270B844573FB}"/>
                  </a:ext>
                </a:extLst>
              </p:cNvPr>
              <p:cNvSpPr txBox="1"/>
              <p:nvPr/>
            </p:nvSpPr>
            <p:spPr>
              <a:xfrm>
                <a:off x="6298253" y="119159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9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B54A0D49-D189-4E33-B548-C54C8FD9C690}"/>
                </a:ext>
              </a:extLst>
            </p:cNvPr>
            <p:cNvGrpSpPr/>
            <p:nvPr/>
          </p:nvGrpSpPr>
          <p:grpSpPr>
            <a:xfrm>
              <a:off x="6778495" y="2673929"/>
              <a:ext cx="351378" cy="311409"/>
              <a:chOff x="6255524" y="1182820"/>
              <a:chExt cx="351378" cy="311409"/>
            </a:xfrm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F69CF12B-8C41-48FF-A689-1BE3EA082D54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4AFC21F-C05E-4313-B525-63CAF0724809}"/>
                  </a:ext>
                </a:extLst>
              </p:cNvPr>
              <p:cNvSpPr txBox="1"/>
              <p:nvPr/>
            </p:nvSpPr>
            <p:spPr>
              <a:xfrm>
                <a:off x="6298253" y="119159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7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0FAE0F32-C77C-4D81-B7DD-2B4E659A5BD7}"/>
                </a:ext>
              </a:extLst>
            </p:cNvPr>
            <p:cNvGrpSpPr/>
            <p:nvPr/>
          </p:nvGrpSpPr>
          <p:grpSpPr>
            <a:xfrm>
              <a:off x="5828576" y="2687708"/>
              <a:ext cx="351379" cy="311409"/>
              <a:chOff x="6255523" y="1182820"/>
              <a:chExt cx="351379" cy="311409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B44014F5-7BBF-4E58-BB0A-91EA43BDE437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C37C948-AA4A-40BA-ACEC-C9357E2CA2E0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11</a:t>
                </a: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45CC34DC-C133-4524-9040-6367C1A73BC6}"/>
                </a:ext>
              </a:extLst>
            </p:cNvPr>
            <p:cNvGrpSpPr/>
            <p:nvPr/>
          </p:nvGrpSpPr>
          <p:grpSpPr>
            <a:xfrm>
              <a:off x="7945520" y="2131310"/>
              <a:ext cx="351378" cy="311409"/>
              <a:chOff x="6255524" y="1182820"/>
              <a:chExt cx="351378" cy="311409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A5CD8D9D-7EC8-428F-A127-FC21729E6131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6385E3E-16E5-4A57-B757-A0699814E7A6}"/>
                  </a:ext>
                </a:extLst>
              </p:cNvPr>
              <p:cNvSpPr txBox="1"/>
              <p:nvPr/>
            </p:nvSpPr>
            <p:spPr>
              <a:xfrm>
                <a:off x="6298253" y="119159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2</a:t>
                </a:r>
              </a:p>
            </p:txBody>
          </p:sp>
        </p:grp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5F1DCC0-E787-4CBA-A509-5B8B4050C4C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89831" y="1308563"/>
              <a:ext cx="621064" cy="3788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CF0D4E9-B111-4298-9697-B1FB18F5AD25}"/>
                </a:ext>
              </a:extLst>
            </p:cNvPr>
            <p:cNvCxnSpPr>
              <a:cxnSpLocks/>
            </p:cNvCxnSpPr>
            <p:nvPr/>
          </p:nvCxnSpPr>
          <p:spPr>
            <a:xfrm>
              <a:off x="6845182" y="1290413"/>
              <a:ext cx="667072" cy="43514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D801350C-2865-4D31-A3C2-29531DABA041}"/>
              </a:ext>
            </a:extLst>
          </p:cNvPr>
          <p:cNvGraphicFramePr>
            <a:graphicFrameLocks noGrp="1"/>
          </p:cNvGraphicFramePr>
          <p:nvPr/>
        </p:nvGraphicFramePr>
        <p:xfrm>
          <a:off x="4549800" y="4247919"/>
          <a:ext cx="4447185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37439654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4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62" name="Text Box 46">
            <a:extLst>
              <a:ext uri="{FF2B5EF4-FFF2-40B4-BE49-F238E27FC236}">
                <a16:creationId xmlns:a16="http://schemas.microsoft.com/office/drawing/2014/main" id="{0B5B6B72-4349-4550-8391-C06367764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6818" y="4608703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</a:t>
            </a:r>
          </a:p>
        </p:txBody>
      </p:sp>
      <p:sp>
        <p:nvSpPr>
          <p:cNvPr id="63" name="Text Box 46">
            <a:extLst>
              <a:ext uri="{FF2B5EF4-FFF2-40B4-BE49-F238E27FC236}">
                <a16:creationId xmlns:a16="http://schemas.microsoft.com/office/drawing/2014/main" id="{C8BD5DFB-16EB-492B-81E7-734EC60931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6873" y="4231306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99687157-BD0D-4167-A29D-BF2F0732AB7E}"/>
              </a:ext>
            </a:extLst>
          </p:cNvPr>
          <p:cNvCxnSpPr>
            <a:cxnSpLocks/>
          </p:cNvCxnSpPr>
          <p:nvPr/>
        </p:nvCxnSpPr>
        <p:spPr>
          <a:xfrm flipV="1">
            <a:off x="7960577" y="4484619"/>
            <a:ext cx="0" cy="1643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 Box 46">
            <a:extLst>
              <a:ext uri="{FF2B5EF4-FFF2-40B4-BE49-F238E27FC236}">
                <a16:creationId xmlns:a16="http://schemas.microsoft.com/office/drawing/2014/main" id="{32CE5CD0-4C6E-48BA-810F-EA547449E4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1023" y="4608527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endParaRPr lang="en-US" altLang="zh-CN" sz="1200" dirty="0">
              <a:ea typeface="宋体" panose="02010600030101010101" pitchFamily="2" charset="-122"/>
            </a:endParaRP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E0F067D2-9B66-4A37-906A-10828EC266F1}"/>
              </a:ext>
            </a:extLst>
          </p:cNvPr>
          <p:cNvCxnSpPr>
            <a:cxnSpLocks/>
          </p:cNvCxnSpPr>
          <p:nvPr/>
        </p:nvCxnSpPr>
        <p:spPr>
          <a:xfrm flipV="1">
            <a:off x="4993192" y="4482644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 Box 46">
            <a:extLst>
              <a:ext uri="{FF2B5EF4-FFF2-40B4-BE49-F238E27FC236}">
                <a16:creationId xmlns:a16="http://schemas.microsoft.com/office/drawing/2014/main" id="{01052233-9C9D-44A3-AC67-5B6530BC4B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9622" y="5005839"/>
            <a:ext cx="443247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Idea:</a:t>
            </a:r>
            <a:r>
              <a:rPr lang="en-US" altLang="zh-CN" sz="1600" dirty="0">
                <a:ea typeface="宋体" panose="02010600030101010101" pitchFamily="2" charset="-122"/>
              </a:rPr>
              <a:t> we roll the wrong node along a root/leaf path until it sits in a right position.</a:t>
            </a:r>
            <a:endParaRPr lang="en-US" altLang="zh-CN" sz="1600" baseline="30000" dirty="0">
              <a:ea typeface="宋体" panose="02010600030101010101" pitchFamily="2" charset="-122"/>
            </a:endParaRPr>
          </a:p>
        </p:txBody>
      </p:sp>
      <p:sp>
        <p:nvSpPr>
          <p:cNvPr id="68" name="Text Box 46">
            <a:extLst>
              <a:ext uri="{FF2B5EF4-FFF2-40B4-BE49-F238E27FC236}">
                <a16:creationId xmlns:a16="http://schemas.microsoft.com/office/drawing/2014/main" id="{5EFF2BF4-35DD-4E4C-B2A7-6F95511DA8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7" y="1736788"/>
            <a:ext cx="3642513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</p:spTree>
    <p:extLst>
      <p:ext uri="{BB962C8B-B14F-4D97-AF65-F5344CB8AC3E}">
        <p14:creationId xmlns:p14="http://schemas.microsoft.com/office/powerpoint/2010/main" val="36020453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46">
            <a:extLst>
              <a:ext uri="{FF2B5EF4-FFF2-40B4-BE49-F238E27FC236}">
                <a16:creationId xmlns:a16="http://schemas.microsoft.com/office/drawing/2014/main" id="{9CC1311A-55A3-4D3B-86A0-4DE9D91BE1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2103701"/>
            <a:ext cx="4432472" cy="120032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 err="1">
                <a:ea typeface="宋体" panose="02010600030101010101" pitchFamily="2" charset="-122"/>
              </a:rPr>
              <a:t>FixHeap</a:t>
            </a:r>
            <a:r>
              <a:rPr lang="en-US" altLang="zh-CN" sz="1800" dirty="0">
                <a:ea typeface="宋体" panose="02010600030101010101" pitchFamily="2" charset="-122"/>
              </a:rPr>
              <a:t>(H, t,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)</a:t>
            </a:r>
            <a:endParaRPr lang="en-US" altLang="zh-CN" sz="1800" baseline="300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Suppose we have a heap (H, t) with a single wrong node H[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], we want to restore the heap structure.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EBB9070-363C-45E9-9B63-2AC5C58F83DD}"/>
              </a:ext>
            </a:extLst>
          </p:cNvPr>
          <p:cNvCxnSpPr>
            <a:cxnSpLocks/>
          </p:cNvCxnSpPr>
          <p:nvPr/>
        </p:nvCxnSpPr>
        <p:spPr>
          <a:xfrm flipH="1">
            <a:off x="6773393" y="3330124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AC2C8E6-D692-4ACD-9380-D5ABD5FFB02B}"/>
              </a:ext>
            </a:extLst>
          </p:cNvPr>
          <p:cNvCxnSpPr>
            <a:cxnSpLocks/>
          </p:cNvCxnSpPr>
          <p:nvPr/>
        </p:nvCxnSpPr>
        <p:spPr>
          <a:xfrm flipH="1">
            <a:off x="5775677" y="333854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2DFC3DC-68B1-46EC-844C-C8EDFE6F06D2}"/>
              </a:ext>
            </a:extLst>
          </p:cNvPr>
          <p:cNvCxnSpPr>
            <a:cxnSpLocks/>
          </p:cNvCxnSpPr>
          <p:nvPr/>
        </p:nvCxnSpPr>
        <p:spPr>
          <a:xfrm flipH="1">
            <a:off x="4864217" y="3356688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427B614-DFC8-439B-9E35-ED752FF536B6}"/>
              </a:ext>
            </a:extLst>
          </p:cNvPr>
          <p:cNvCxnSpPr>
            <a:cxnSpLocks/>
          </p:cNvCxnSpPr>
          <p:nvPr/>
        </p:nvCxnSpPr>
        <p:spPr>
          <a:xfrm>
            <a:off x="5212829" y="3346186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08B3E39-2194-4B1A-84C7-80C8905BABEF}"/>
              </a:ext>
            </a:extLst>
          </p:cNvPr>
          <p:cNvCxnSpPr>
            <a:cxnSpLocks/>
          </p:cNvCxnSpPr>
          <p:nvPr/>
        </p:nvCxnSpPr>
        <p:spPr>
          <a:xfrm>
            <a:off x="6128233" y="3348202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5988CFD-F930-4457-8520-7E076CB2A718}"/>
              </a:ext>
            </a:extLst>
          </p:cNvPr>
          <p:cNvCxnSpPr>
            <a:cxnSpLocks/>
          </p:cNvCxnSpPr>
          <p:nvPr/>
        </p:nvCxnSpPr>
        <p:spPr>
          <a:xfrm flipH="1">
            <a:off x="6971201" y="2821578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119D46F-D633-4130-9466-7C8BE9381551}"/>
              </a:ext>
            </a:extLst>
          </p:cNvPr>
          <p:cNvCxnSpPr>
            <a:cxnSpLocks/>
          </p:cNvCxnSpPr>
          <p:nvPr/>
        </p:nvCxnSpPr>
        <p:spPr>
          <a:xfrm flipH="1">
            <a:off x="5051579" y="2831047"/>
            <a:ext cx="380393" cy="36161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382C242-B07F-463B-B1BF-E99D99EEE092}"/>
              </a:ext>
            </a:extLst>
          </p:cNvPr>
          <p:cNvCxnSpPr>
            <a:cxnSpLocks/>
          </p:cNvCxnSpPr>
          <p:nvPr/>
        </p:nvCxnSpPr>
        <p:spPr>
          <a:xfrm>
            <a:off x="7634551" y="2800206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6158D22-E1F5-432B-9086-67EB75C0B710}"/>
              </a:ext>
            </a:extLst>
          </p:cNvPr>
          <p:cNvCxnSpPr>
            <a:cxnSpLocks/>
          </p:cNvCxnSpPr>
          <p:nvPr/>
        </p:nvCxnSpPr>
        <p:spPr>
          <a:xfrm>
            <a:off x="5699606" y="2847691"/>
            <a:ext cx="370909" cy="37192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D59E521-D147-4857-A521-9929C54187AB}"/>
              </a:ext>
            </a:extLst>
          </p:cNvPr>
          <p:cNvGrpSpPr/>
          <p:nvPr/>
        </p:nvGrpSpPr>
        <p:grpSpPr>
          <a:xfrm>
            <a:off x="6314480" y="2013787"/>
            <a:ext cx="351379" cy="311409"/>
            <a:chOff x="6255523" y="1182820"/>
            <a:chExt cx="351379" cy="311409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64AD3191-7FFC-468F-A047-42CB2B336E3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72A4CC7-1815-45B5-BC87-1DF03C33D49A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D993112-8013-4DBA-8FE6-7A6F916BC7FB}"/>
              </a:ext>
            </a:extLst>
          </p:cNvPr>
          <p:cNvGrpSpPr/>
          <p:nvPr/>
        </p:nvGrpSpPr>
        <p:grpSpPr>
          <a:xfrm>
            <a:off x="6853000" y="3053825"/>
            <a:ext cx="351378" cy="311409"/>
            <a:chOff x="6255524" y="1182820"/>
            <a:chExt cx="351378" cy="311409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FC0F23C8-6DBE-4B93-ACC4-49C573FCED9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527C9AE-F92A-4DAD-A125-55C42076B78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ABC53C3-B96F-41D3-9955-401257B1E484}"/>
              </a:ext>
            </a:extLst>
          </p:cNvPr>
          <p:cNvGrpSpPr/>
          <p:nvPr/>
        </p:nvGrpSpPr>
        <p:grpSpPr>
          <a:xfrm>
            <a:off x="5841104" y="3072341"/>
            <a:ext cx="351379" cy="311409"/>
            <a:chOff x="6255523" y="1182820"/>
            <a:chExt cx="351379" cy="311409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08D61584-2B90-44D0-93AE-872A6742B34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6C5C644-308F-4ECF-8BE4-5436BC7B83B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B76AD40-1CA1-43A7-92B3-36E24BA56E88}"/>
              </a:ext>
            </a:extLst>
          </p:cNvPr>
          <p:cNvGrpSpPr/>
          <p:nvPr/>
        </p:nvGrpSpPr>
        <p:grpSpPr>
          <a:xfrm>
            <a:off x="4931188" y="3074519"/>
            <a:ext cx="351379" cy="311409"/>
            <a:chOff x="6255523" y="1182820"/>
            <a:chExt cx="351379" cy="311409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92723D69-EFE7-41EF-95E2-5B36A46A1FCC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CC2E71C-9B6B-42C2-8504-75284DEA4C0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A38BEDD-B705-40CB-BF4F-AAC424BA5EFD}"/>
              </a:ext>
            </a:extLst>
          </p:cNvPr>
          <p:cNvGrpSpPr/>
          <p:nvPr/>
        </p:nvGrpSpPr>
        <p:grpSpPr>
          <a:xfrm>
            <a:off x="7313483" y="2569285"/>
            <a:ext cx="351379" cy="311409"/>
            <a:chOff x="6255523" y="1182820"/>
            <a:chExt cx="351379" cy="311409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A54A71AB-CE0E-4E3D-B810-A93983FD0D50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769B6A6-A6C4-424F-920D-E3028B0F0396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2D6CDF6-F422-4F37-813D-1409E8173A4D}"/>
              </a:ext>
            </a:extLst>
          </p:cNvPr>
          <p:cNvGrpSpPr/>
          <p:nvPr/>
        </p:nvGrpSpPr>
        <p:grpSpPr>
          <a:xfrm>
            <a:off x="5398070" y="2569286"/>
            <a:ext cx="351379" cy="311409"/>
            <a:chOff x="6255523" y="1182820"/>
            <a:chExt cx="351379" cy="311409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C9E11C06-0953-4080-A940-26059873468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5FBC2D7-7303-43C3-8B63-D1CCF0B2AC4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4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B0ED7B7-9CA4-4CD1-A885-9A613EAD87BD}"/>
              </a:ext>
            </a:extLst>
          </p:cNvPr>
          <p:cNvGrpSpPr/>
          <p:nvPr/>
        </p:nvGrpSpPr>
        <p:grpSpPr>
          <a:xfrm>
            <a:off x="6113310" y="3606159"/>
            <a:ext cx="351379" cy="311409"/>
            <a:chOff x="6255523" y="1182820"/>
            <a:chExt cx="351379" cy="311409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8BE48385-F30E-49F5-BC24-C2F58138943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974AD88-F560-42FC-AAA3-D8A6645BDCF0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A5E7BC7-2C7D-451F-A0D9-4C37AE296C45}"/>
              </a:ext>
            </a:extLst>
          </p:cNvPr>
          <p:cNvGrpSpPr/>
          <p:nvPr/>
        </p:nvGrpSpPr>
        <p:grpSpPr>
          <a:xfrm>
            <a:off x="5157400" y="3598684"/>
            <a:ext cx="351378" cy="311409"/>
            <a:chOff x="6255524" y="1182820"/>
            <a:chExt cx="351378" cy="311409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FAE11C05-751D-4A62-95CD-584128B9698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48A6B38-A334-46A1-91A0-A737EDC53C68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9A94425-3B5A-4F03-9F7B-C79565642E0D}"/>
              </a:ext>
            </a:extLst>
          </p:cNvPr>
          <p:cNvGrpSpPr/>
          <p:nvPr/>
        </p:nvGrpSpPr>
        <p:grpSpPr>
          <a:xfrm>
            <a:off x="4682441" y="3598685"/>
            <a:ext cx="351378" cy="311409"/>
            <a:chOff x="6255524" y="1182820"/>
            <a:chExt cx="351378" cy="311409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04744735-D9C5-4AC2-885E-D90C1BF9B5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E933857-CF97-4886-B9EB-270B844573FB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54A0D49-D189-4E33-B548-C54C8FD9C690}"/>
              </a:ext>
            </a:extLst>
          </p:cNvPr>
          <p:cNvGrpSpPr/>
          <p:nvPr/>
        </p:nvGrpSpPr>
        <p:grpSpPr>
          <a:xfrm>
            <a:off x="6588270" y="3588010"/>
            <a:ext cx="351378" cy="311409"/>
            <a:chOff x="6255524" y="1182820"/>
            <a:chExt cx="351378" cy="311409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F69CF12B-8C41-48FF-A689-1BE3EA082D5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4AFC21F-C05E-4313-B525-63CAF0724809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FAE0F32-C77C-4D81-B7DD-2B4E659A5BD7}"/>
              </a:ext>
            </a:extLst>
          </p:cNvPr>
          <p:cNvGrpSpPr/>
          <p:nvPr/>
        </p:nvGrpSpPr>
        <p:grpSpPr>
          <a:xfrm>
            <a:off x="5638351" y="3601789"/>
            <a:ext cx="351379" cy="311409"/>
            <a:chOff x="6255523" y="1182820"/>
            <a:chExt cx="351379" cy="311409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44014F5-7BBF-4E58-BB0A-91EA43BDE43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C37C948-AA4A-40BA-ACEC-C9357E2CA2E0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5CC34DC-C133-4524-9040-6367C1A73BC6}"/>
              </a:ext>
            </a:extLst>
          </p:cNvPr>
          <p:cNvGrpSpPr/>
          <p:nvPr/>
        </p:nvGrpSpPr>
        <p:grpSpPr>
          <a:xfrm>
            <a:off x="7755295" y="3045391"/>
            <a:ext cx="351378" cy="311409"/>
            <a:chOff x="6255524" y="1182820"/>
            <a:chExt cx="351378" cy="311409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A5CD8D9D-7EC8-428F-A127-FC21729E613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6385E3E-16E5-4A57-B757-A0699814E7A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5F1DCC0-E787-4CBA-A509-5B8B4050C4CA}"/>
              </a:ext>
            </a:extLst>
          </p:cNvPr>
          <p:cNvCxnSpPr>
            <a:cxnSpLocks/>
          </p:cNvCxnSpPr>
          <p:nvPr/>
        </p:nvCxnSpPr>
        <p:spPr>
          <a:xfrm flipH="1">
            <a:off x="5699606" y="2222644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CF0D4E9-B111-4298-9697-B1FB18F5AD25}"/>
              </a:ext>
            </a:extLst>
          </p:cNvPr>
          <p:cNvCxnSpPr>
            <a:cxnSpLocks/>
          </p:cNvCxnSpPr>
          <p:nvPr/>
        </p:nvCxnSpPr>
        <p:spPr>
          <a:xfrm>
            <a:off x="6654957" y="2204494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D801350C-2865-4D31-A3C2-29531DABA041}"/>
              </a:ext>
            </a:extLst>
          </p:cNvPr>
          <p:cNvGraphicFramePr>
            <a:graphicFrameLocks noGrp="1"/>
          </p:cNvGraphicFramePr>
          <p:nvPr/>
        </p:nvGraphicFramePr>
        <p:xfrm>
          <a:off x="4549800" y="4247919"/>
          <a:ext cx="4447185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37439654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4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62" name="Text Box 46">
            <a:extLst>
              <a:ext uri="{FF2B5EF4-FFF2-40B4-BE49-F238E27FC236}">
                <a16:creationId xmlns:a16="http://schemas.microsoft.com/office/drawing/2014/main" id="{0B5B6B72-4349-4550-8391-C06367764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6818" y="4608703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</a:t>
            </a:r>
          </a:p>
        </p:txBody>
      </p:sp>
      <p:sp>
        <p:nvSpPr>
          <p:cNvPr id="63" name="Text Box 46">
            <a:extLst>
              <a:ext uri="{FF2B5EF4-FFF2-40B4-BE49-F238E27FC236}">
                <a16:creationId xmlns:a16="http://schemas.microsoft.com/office/drawing/2014/main" id="{C8BD5DFB-16EB-492B-81E7-734EC60931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6873" y="4231306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99687157-BD0D-4167-A29D-BF2F0732AB7E}"/>
              </a:ext>
            </a:extLst>
          </p:cNvPr>
          <p:cNvCxnSpPr>
            <a:cxnSpLocks/>
          </p:cNvCxnSpPr>
          <p:nvPr/>
        </p:nvCxnSpPr>
        <p:spPr>
          <a:xfrm flipV="1">
            <a:off x="7960577" y="4484619"/>
            <a:ext cx="0" cy="1643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 Box 46">
            <a:extLst>
              <a:ext uri="{FF2B5EF4-FFF2-40B4-BE49-F238E27FC236}">
                <a16:creationId xmlns:a16="http://schemas.microsoft.com/office/drawing/2014/main" id="{32CE5CD0-4C6E-48BA-810F-EA547449E4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1023" y="4608527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endParaRPr lang="en-US" altLang="zh-CN" sz="1200" dirty="0">
              <a:ea typeface="宋体" panose="02010600030101010101" pitchFamily="2" charset="-122"/>
            </a:endParaRP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E0F067D2-9B66-4A37-906A-10828EC266F1}"/>
              </a:ext>
            </a:extLst>
          </p:cNvPr>
          <p:cNvCxnSpPr>
            <a:cxnSpLocks/>
          </p:cNvCxnSpPr>
          <p:nvPr/>
        </p:nvCxnSpPr>
        <p:spPr>
          <a:xfrm flipV="1">
            <a:off x="4993192" y="4482644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 Box 46">
            <a:extLst>
              <a:ext uri="{FF2B5EF4-FFF2-40B4-BE49-F238E27FC236}">
                <a16:creationId xmlns:a16="http://schemas.microsoft.com/office/drawing/2014/main" id="{1FA04D6A-CD8B-4600-915D-3C2D41B82E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9622" y="5005839"/>
            <a:ext cx="443247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Idea:</a:t>
            </a:r>
            <a:r>
              <a:rPr lang="en-US" altLang="zh-CN" sz="1600" dirty="0">
                <a:ea typeface="宋体" panose="02010600030101010101" pitchFamily="2" charset="-122"/>
              </a:rPr>
              <a:t> we roll the wrong node along a root/leaf path until it sits in a right position.</a:t>
            </a:r>
            <a:endParaRPr lang="en-US" altLang="zh-CN" sz="1600" baseline="30000" dirty="0">
              <a:ea typeface="宋体" panose="02010600030101010101" pitchFamily="2" charset="-122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84F5A2E-4CD2-44CB-BF68-C7AFC36ADDA7}"/>
              </a:ext>
            </a:extLst>
          </p:cNvPr>
          <p:cNvCxnSpPr/>
          <p:nvPr/>
        </p:nvCxnSpPr>
        <p:spPr>
          <a:xfrm>
            <a:off x="8518358" y="2601460"/>
            <a:ext cx="0" cy="12723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 Box 46">
            <a:extLst>
              <a:ext uri="{FF2B5EF4-FFF2-40B4-BE49-F238E27FC236}">
                <a16:creationId xmlns:a16="http://schemas.microsoft.com/office/drawing/2014/main" id="{CE7D7CEB-F583-4966-84C1-20215337F3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8146" y="2064019"/>
            <a:ext cx="667066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Rolling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down </a:t>
            </a:r>
          </a:p>
        </p:txBody>
      </p:sp>
      <p:sp>
        <p:nvSpPr>
          <p:cNvPr id="67" name="Text Box 46">
            <a:extLst>
              <a:ext uri="{FF2B5EF4-FFF2-40B4-BE49-F238E27FC236}">
                <a16:creationId xmlns:a16="http://schemas.microsoft.com/office/drawing/2014/main" id="{8F139590-A24F-43FE-8D5B-60C252D479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7" y="1736788"/>
            <a:ext cx="3642513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</p:spTree>
    <p:extLst>
      <p:ext uri="{BB962C8B-B14F-4D97-AF65-F5344CB8AC3E}">
        <p14:creationId xmlns:p14="http://schemas.microsoft.com/office/powerpoint/2010/main" val="9390772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46">
            <a:extLst>
              <a:ext uri="{FF2B5EF4-FFF2-40B4-BE49-F238E27FC236}">
                <a16:creationId xmlns:a16="http://schemas.microsoft.com/office/drawing/2014/main" id="{9CC1311A-55A3-4D3B-86A0-4DE9D91BE1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2103701"/>
            <a:ext cx="4432472" cy="120032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 err="1">
                <a:ea typeface="宋体" panose="02010600030101010101" pitchFamily="2" charset="-122"/>
              </a:rPr>
              <a:t>FixHeap</a:t>
            </a:r>
            <a:r>
              <a:rPr lang="en-US" altLang="zh-CN" sz="1800" dirty="0">
                <a:ea typeface="宋体" panose="02010600030101010101" pitchFamily="2" charset="-122"/>
              </a:rPr>
              <a:t>(H, t,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)</a:t>
            </a:r>
            <a:endParaRPr lang="en-US" altLang="zh-CN" sz="1800" baseline="300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Suppose we have a heap (H, t) with a single wrong node H[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], we want to restore the heap structure.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EBB9070-363C-45E9-9B63-2AC5C58F83DD}"/>
              </a:ext>
            </a:extLst>
          </p:cNvPr>
          <p:cNvCxnSpPr>
            <a:cxnSpLocks/>
          </p:cNvCxnSpPr>
          <p:nvPr/>
        </p:nvCxnSpPr>
        <p:spPr>
          <a:xfrm flipH="1">
            <a:off x="6773393" y="3330124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AC2C8E6-D692-4ACD-9380-D5ABD5FFB02B}"/>
              </a:ext>
            </a:extLst>
          </p:cNvPr>
          <p:cNvCxnSpPr>
            <a:cxnSpLocks/>
          </p:cNvCxnSpPr>
          <p:nvPr/>
        </p:nvCxnSpPr>
        <p:spPr>
          <a:xfrm flipH="1">
            <a:off x="5775677" y="333854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2DFC3DC-68B1-46EC-844C-C8EDFE6F06D2}"/>
              </a:ext>
            </a:extLst>
          </p:cNvPr>
          <p:cNvCxnSpPr>
            <a:cxnSpLocks/>
          </p:cNvCxnSpPr>
          <p:nvPr/>
        </p:nvCxnSpPr>
        <p:spPr>
          <a:xfrm flipH="1">
            <a:off x="4864217" y="3356688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427B614-DFC8-439B-9E35-ED752FF536B6}"/>
              </a:ext>
            </a:extLst>
          </p:cNvPr>
          <p:cNvCxnSpPr>
            <a:cxnSpLocks/>
          </p:cNvCxnSpPr>
          <p:nvPr/>
        </p:nvCxnSpPr>
        <p:spPr>
          <a:xfrm>
            <a:off x="5212829" y="3346186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08B3E39-2194-4B1A-84C7-80C8905BABEF}"/>
              </a:ext>
            </a:extLst>
          </p:cNvPr>
          <p:cNvCxnSpPr>
            <a:cxnSpLocks/>
          </p:cNvCxnSpPr>
          <p:nvPr/>
        </p:nvCxnSpPr>
        <p:spPr>
          <a:xfrm>
            <a:off x="6128233" y="3348202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5988CFD-F930-4457-8520-7E076CB2A718}"/>
              </a:ext>
            </a:extLst>
          </p:cNvPr>
          <p:cNvCxnSpPr>
            <a:cxnSpLocks/>
          </p:cNvCxnSpPr>
          <p:nvPr/>
        </p:nvCxnSpPr>
        <p:spPr>
          <a:xfrm flipH="1">
            <a:off x="6971201" y="2821578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119D46F-D633-4130-9466-7C8BE9381551}"/>
              </a:ext>
            </a:extLst>
          </p:cNvPr>
          <p:cNvCxnSpPr>
            <a:cxnSpLocks/>
          </p:cNvCxnSpPr>
          <p:nvPr/>
        </p:nvCxnSpPr>
        <p:spPr>
          <a:xfrm flipH="1">
            <a:off x="5051579" y="2831047"/>
            <a:ext cx="380393" cy="36161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382C242-B07F-463B-B1BF-E99D99EEE092}"/>
              </a:ext>
            </a:extLst>
          </p:cNvPr>
          <p:cNvCxnSpPr>
            <a:cxnSpLocks/>
          </p:cNvCxnSpPr>
          <p:nvPr/>
        </p:nvCxnSpPr>
        <p:spPr>
          <a:xfrm>
            <a:off x="7634551" y="2800206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6158D22-E1F5-432B-9086-67EB75C0B710}"/>
              </a:ext>
            </a:extLst>
          </p:cNvPr>
          <p:cNvCxnSpPr>
            <a:cxnSpLocks/>
          </p:cNvCxnSpPr>
          <p:nvPr/>
        </p:nvCxnSpPr>
        <p:spPr>
          <a:xfrm>
            <a:off x="5699606" y="2847691"/>
            <a:ext cx="370909" cy="37192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D59E521-D147-4857-A521-9929C54187AB}"/>
              </a:ext>
            </a:extLst>
          </p:cNvPr>
          <p:cNvGrpSpPr/>
          <p:nvPr/>
        </p:nvGrpSpPr>
        <p:grpSpPr>
          <a:xfrm>
            <a:off x="6314480" y="2013787"/>
            <a:ext cx="351379" cy="311409"/>
            <a:chOff x="6255523" y="1182820"/>
            <a:chExt cx="351379" cy="311409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64AD3191-7FFC-468F-A047-42CB2B336E3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72A4CC7-1815-45B5-BC87-1DF03C33D49A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D993112-8013-4DBA-8FE6-7A6F916BC7FB}"/>
              </a:ext>
            </a:extLst>
          </p:cNvPr>
          <p:cNvGrpSpPr/>
          <p:nvPr/>
        </p:nvGrpSpPr>
        <p:grpSpPr>
          <a:xfrm>
            <a:off x="6853000" y="3053825"/>
            <a:ext cx="351378" cy="311409"/>
            <a:chOff x="6255524" y="1182820"/>
            <a:chExt cx="351378" cy="311409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FC0F23C8-6DBE-4B93-ACC4-49C573FCED9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527C9AE-F92A-4DAD-A125-55C42076B78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ABC53C3-B96F-41D3-9955-401257B1E484}"/>
              </a:ext>
            </a:extLst>
          </p:cNvPr>
          <p:cNvGrpSpPr/>
          <p:nvPr/>
        </p:nvGrpSpPr>
        <p:grpSpPr>
          <a:xfrm>
            <a:off x="5841104" y="3072341"/>
            <a:ext cx="351379" cy="311409"/>
            <a:chOff x="6255523" y="1182820"/>
            <a:chExt cx="351379" cy="311409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08D61584-2B90-44D0-93AE-872A6742B34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6C5C644-308F-4ECF-8BE4-5436BC7B83B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B76AD40-1CA1-43A7-92B3-36E24BA56E88}"/>
              </a:ext>
            </a:extLst>
          </p:cNvPr>
          <p:cNvGrpSpPr/>
          <p:nvPr/>
        </p:nvGrpSpPr>
        <p:grpSpPr>
          <a:xfrm>
            <a:off x="4931188" y="3074519"/>
            <a:ext cx="351379" cy="311409"/>
            <a:chOff x="6255523" y="1182820"/>
            <a:chExt cx="351379" cy="311409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92723D69-EFE7-41EF-95E2-5B36A46A1FCC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CC2E71C-9B6B-42C2-8504-75284DEA4C0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A38BEDD-B705-40CB-BF4F-AAC424BA5EFD}"/>
              </a:ext>
            </a:extLst>
          </p:cNvPr>
          <p:cNvGrpSpPr/>
          <p:nvPr/>
        </p:nvGrpSpPr>
        <p:grpSpPr>
          <a:xfrm>
            <a:off x="7313483" y="2569285"/>
            <a:ext cx="351379" cy="311409"/>
            <a:chOff x="6255523" y="1182820"/>
            <a:chExt cx="351379" cy="311409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A54A71AB-CE0E-4E3D-B810-A93983FD0D50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769B6A6-A6C4-424F-920D-E3028B0F0396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2D6CDF6-F422-4F37-813D-1409E8173A4D}"/>
              </a:ext>
            </a:extLst>
          </p:cNvPr>
          <p:cNvGrpSpPr/>
          <p:nvPr/>
        </p:nvGrpSpPr>
        <p:grpSpPr>
          <a:xfrm>
            <a:off x="5398070" y="2569286"/>
            <a:ext cx="351379" cy="311409"/>
            <a:chOff x="6255523" y="1182820"/>
            <a:chExt cx="351379" cy="311409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C9E11C06-0953-4080-A940-26059873468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5FBC2D7-7303-43C3-8B63-D1CCF0B2AC4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4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B0ED7B7-9CA4-4CD1-A885-9A613EAD87BD}"/>
              </a:ext>
            </a:extLst>
          </p:cNvPr>
          <p:cNvGrpSpPr/>
          <p:nvPr/>
        </p:nvGrpSpPr>
        <p:grpSpPr>
          <a:xfrm>
            <a:off x="6113310" y="3606159"/>
            <a:ext cx="351379" cy="311409"/>
            <a:chOff x="6255523" y="1182820"/>
            <a:chExt cx="351379" cy="311409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8BE48385-F30E-49F5-BC24-C2F58138943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974AD88-F560-42FC-AAA3-D8A6645BDCF0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A5E7BC7-2C7D-451F-A0D9-4C37AE296C45}"/>
              </a:ext>
            </a:extLst>
          </p:cNvPr>
          <p:cNvGrpSpPr/>
          <p:nvPr/>
        </p:nvGrpSpPr>
        <p:grpSpPr>
          <a:xfrm>
            <a:off x="5157400" y="3598684"/>
            <a:ext cx="351378" cy="311409"/>
            <a:chOff x="6255524" y="1182820"/>
            <a:chExt cx="351378" cy="311409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FAE11C05-751D-4A62-95CD-584128B9698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48A6B38-A334-46A1-91A0-A737EDC53C68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9A94425-3B5A-4F03-9F7B-C79565642E0D}"/>
              </a:ext>
            </a:extLst>
          </p:cNvPr>
          <p:cNvGrpSpPr/>
          <p:nvPr/>
        </p:nvGrpSpPr>
        <p:grpSpPr>
          <a:xfrm>
            <a:off x="4682441" y="3598685"/>
            <a:ext cx="351378" cy="311409"/>
            <a:chOff x="6255524" y="1182820"/>
            <a:chExt cx="351378" cy="311409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04744735-D9C5-4AC2-885E-D90C1BF9B5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E933857-CF97-4886-B9EB-270B844573FB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54A0D49-D189-4E33-B548-C54C8FD9C690}"/>
              </a:ext>
            </a:extLst>
          </p:cNvPr>
          <p:cNvGrpSpPr/>
          <p:nvPr/>
        </p:nvGrpSpPr>
        <p:grpSpPr>
          <a:xfrm>
            <a:off x="6588270" y="3588010"/>
            <a:ext cx="351378" cy="311409"/>
            <a:chOff x="6255524" y="1182820"/>
            <a:chExt cx="351378" cy="311409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F69CF12B-8C41-48FF-A689-1BE3EA082D5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4AFC21F-C05E-4313-B525-63CAF0724809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FAE0F32-C77C-4D81-B7DD-2B4E659A5BD7}"/>
              </a:ext>
            </a:extLst>
          </p:cNvPr>
          <p:cNvGrpSpPr/>
          <p:nvPr/>
        </p:nvGrpSpPr>
        <p:grpSpPr>
          <a:xfrm>
            <a:off x="5638351" y="3601789"/>
            <a:ext cx="351379" cy="311409"/>
            <a:chOff x="6255523" y="1182820"/>
            <a:chExt cx="351379" cy="311409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44014F5-7BBF-4E58-BB0A-91EA43BDE43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C37C948-AA4A-40BA-ACEC-C9357E2CA2E0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5CC34DC-C133-4524-9040-6367C1A73BC6}"/>
              </a:ext>
            </a:extLst>
          </p:cNvPr>
          <p:cNvGrpSpPr/>
          <p:nvPr/>
        </p:nvGrpSpPr>
        <p:grpSpPr>
          <a:xfrm>
            <a:off x="7755295" y="3045391"/>
            <a:ext cx="351378" cy="311409"/>
            <a:chOff x="6255524" y="1182820"/>
            <a:chExt cx="351378" cy="311409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A5CD8D9D-7EC8-428F-A127-FC21729E613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6385E3E-16E5-4A57-B757-A0699814E7A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5F1DCC0-E787-4CBA-A509-5B8B4050C4CA}"/>
              </a:ext>
            </a:extLst>
          </p:cNvPr>
          <p:cNvCxnSpPr>
            <a:cxnSpLocks/>
          </p:cNvCxnSpPr>
          <p:nvPr/>
        </p:nvCxnSpPr>
        <p:spPr>
          <a:xfrm flipH="1">
            <a:off x="5699606" y="2222644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CF0D4E9-B111-4298-9697-B1FB18F5AD25}"/>
              </a:ext>
            </a:extLst>
          </p:cNvPr>
          <p:cNvCxnSpPr>
            <a:cxnSpLocks/>
          </p:cNvCxnSpPr>
          <p:nvPr/>
        </p:nvCxnSpPr>
        <p:spPr>
          <a:xfrm>
            <a:off x="6654957" y="2204494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D801350C-2865-4D31-A3C2-29531DABA041}"/>
              </a:ext>
            </a:extLst>
          </p:cNvPr>
          <p:cNvGraphicFramePr>
            <a:graphicFrameLocks noGrp="1"/>
          </p:cNvGraphicFramePr>
          <p:nvPr/>
        </p:nvGraphicFramePr>
        <p:xfrm>
          <a:off x="4549800" y="4247919"/>
          <a:ext cx="4447185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37439654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4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62" name="Text Box 46">
            <a:extLst>
              <a:ext uri="{FF2B5EF4-FFF2-40B4-BE49-F238E27FC236}">
                <a16:creationId xmlns:a16="http://schemas.microsoft.com/office/drawing/2014/main" id="{0B5B6B72-4349-4550-8391-C06367764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6818" y="4608703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</a:t>
            </a:r>
          </a:p>
        </p:txBody>
      </p:sp>
      <p:sp>
        <p:nvSpPr>
          <p:cNvPr id="63" name="Text Box 46">
            <a:extLst>
              <a:ext uri="{FF2B5EF4-FFF2-40B4-BE49-F238E27FC236}">
                <a16:creationId xmlns:a16="http://schemas.microsoft.com/office/drawing/2014/main" id="{C8BD5DFB-16EB-492B-81E7-734EC60931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6873" y="4231306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99687157-BD0D-4167-A29D-BF2F0732AB7E}"/>
              </a:ext>
            </a:extLst>
          </p:cNvPr>
          <p:cNvCxnSpPr>
            <a:cxnSpLocks/>
          </p:cNvCxnSpPr>
          <p:nvPr/>
        </p:nvCxnSpPr>
        <p:spPr>
          <a:xfrm flipV="1">
            <a:off x="7960577" y="4484619"/>
            <a:ext cx="0" cy="1643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rc 1">
            <a:extLst>
              <a:ext uri="{FF2B5EF4-FFF2-40B4-BE49-F238E27FC236}">
                <a16:creationId xmlns:a16="http://schemas.microsoft.com/office/drawing/2014/main" id="{6BC56F14-C7FB-4B99-BE70-8FA14144F20F}"/>
              </a:ext>
            </a:extLst>
          </p:cNvPr>
          <p:cNvSpPr/>
          <p:nvPr/>
        </p:nvSpPr>
        <p:spPr>
          <a:xfrm rot="16479362">
            <a:off x="4955475" y="2704207"/>
            <a:ext cx="697627" cy="657562"/>
          </a:xfrm>
          <a:prstGeom prst="arc">
            <a:avLst/>
          </a:prstGeom>
          <a:ln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Arc 67">
            <a:extLst>
              <a:ext uri="{FF2B5EF4-FFF2-40B4-BE49-F238E27FC236}">
                <a16:creationId xmlns:a16="http://schemas.microsoft.com/office/drawing/2014/main" id="{1367C6CF-B2D3-4F28-AD6A-204852E6482A}"/>
              </a:ext>
            </a:extLst>
          </p:cNvPr>
          <p:cNvSpPr/>
          <p:nvPr/>
        </p:nvSpPr>
        <p:spPr>
          <a:xfrm rot="8389575">
            <a:off x="4927847" y="3899186"/>
            <a:ext cx="849560" cy="734962"/>
          </a:xfrm>
          <a:prstGeom prst="arc">
            <a:avLst/>
          </a:prstGeom>
          <a:ln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951E9865-5907-42E8-AC68-9A6A6B39B3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9622" y="5005839"/>
            <a:ext cx="443247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Idea:</a:t>
            </a:r>
            <a:r>
              <a:rPr lang="en-US" altLang="zh-CN" sz="1600" dirty="0">
                <a:ea typeface="宋体" panose="02010600030101010101" pitchFamily="2" charset="-122"/>
              </a:rPr>
              <a:t> we roll the wrong node along a root/leaf path until it sits in a right position.</a:t>
            </a:r>
            <a:endParaRPr lang="en-US" altLang="zh-CN" sz="1600" baseline="30000" dirty="0">
              <a:ea typeface="宋体" panose="02010600030101010101" pitchFamily="2" charset="-122"/>
            </a:endParaRPr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DF7F4879-DA2D-40DF-9916-A439BC365097}"/>
              </a:ext>
            </a:extLst>
          </p:cNvPr>
          <p:cNvCxnSpPr/>
          <p:nvPr/>
        </p:nvCxnSpPr>
        <p:spPr>
          <a:xfrm>
            <a:off x="8518358" y="2601460"/>
            <a:ext cx="0" cy="12723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 Box 46">
            <a:extLst>
              <a:ext uri="{FF2B5EF4-FFF2-40B4-BE49-F238E27FC236}">
                <a16:creationId xmlns:a16="http://schemas.microsoft.com/office/drawing/2014/main" id="{67C236EA-4AF1-4CC8-AB67-227C2C5177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8146" y="2064019"/>
            <a:ext cx="667066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Rolling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down </a:t>
            </a:r>
          </a:p>
        </p:txBody>
      </p:sp>
      <p:sp>
        <p:nvSpPr>
          <p:cNvPr id="65" name="Text Box 46">
            <a:extLst>
              <a:ext uri="{FF2B5EF4-FFF2-40B4-BE49-F238E27FC236}">
                <a16:creationId xmlns:a16="http://schemas.microsoft.com/office/drawing/2014/main" id="{9F59B72C-A688-4746-93F4-E11B5A9EB6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7" y="1736788"/>
            <a:ext cx="3642513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</p:spTree>
    <p:extLst>
      <p:ext uri="{BB962C8B-B14F-4D97-AF65-F5344CB8AC3E}">
        <p14:creationId xmlns:p14="http://schemas.microsoft.com/office/powerpoint/2010/main" val="35719034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46">
            <a:extLst>
              <a:ext uri="{FF2B5EF4-FFF2-40B4-BE49-F238E27FC236}">
                <a16:creationId xmlns:a16="http://schemas.microsoft.com/office/drawing/2014/main" id="{9CC1311A-55A3-4D3B-86A0-4DE9D91BE1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2103701"/>
            <a:ext cx="4432472" cy="120032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 err="1">
                <a:ea typeface="宋体" panose="02010600030101010101" pitchFamily="2" charset="-122"/>
              </a:rPr>
              <a:t>FixHeap</a:t>
            </a:r>
            <a:r>
              <a:rPr lang="en-US" altLang="zh-CN" sz="1800" dirty="0">
                <a:ea typeface="宋体" panose="02010600030101010101" pitchFamily="2" charset="-122"/>
              </a:rPr>
              <a:t>(H, t,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)</a:t>
            </a:r>
            <a:endParaRPr lang="en-US" altLang="zh-CN" sz="1800" baseline="300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Suppose we have a heap (H, t) with a single wrong node H[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], we want to restore the heap structure.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EBB9070-363C-45E9-9B63-2AC5C58F83DD}"/>
              </a:ext>
            </a:extLst>
          </p:cNvPr>
          <p:cNvCxnSpPr>
            <a:cxnSpLocks/>
          </p:cNvCxnSpPr>
          <p:nvPr/>
        </p:nvCxnSpPr>
        <p:spPr>
          <a:xfrm flipH="1">
            <a:off x="6773393" y="3330124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AC2C8E6-D692-4ACD-9380-D5ABD5FFB02B}"/>
              </a:ext>
            </a:extLst>
          </p:cNvPr>
          <p:cNvCxnSpPr>
            <a:cxnSpLocks/>
          </p:cNvCxnSpPr>
          <p:nvPr/>
        </p:nvCxnSpPr>
        <p:spPr>
          <a:xfrm flipH="1">
            <a:off x="5775677" y="333854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2DFC3DC-68B1-46EC-844C-C8EDFE6F06D2}"/>
              </a:ext>
            </a:extLst>
          </p:cNvPr>
          <p:cNvCxnSpPr>
            <a:cxnSpLocks/>
          </p:cNvCxnSpPr>
          <p:nvPr/>
        </p:nvCxnSpPr>
        <p:spPr>
          <a:xfrm flipH="1">
            <a:off x="4864217" y="3356688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427B614-DFC8-439B-9E35-ED752FF536B6}"/>
              </a:ext>
            </a:extLst>
          </p:cNvPr>
          <p:cNvCxnSpPr>
            <a:cxnSpLocks/>
          </p:cNvCxnSpPr>
          <p:nvPr/>
        </p:nvCxnSpPr>
        <p:spPr>
          <a:xfrm>
            <a:off x="5212829" y="3346186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08B3E39-2194-4B1A-84C7-80C8905BABEF}"/>
              </a:ext>
            </a:extLst>
          </p:cNvPr>
          <p:cNvCxnSpPr>
            <a:cxnSpLocks/>
          </p:cNvCxnSpPr>
          <p:nvPr/>
        </p:nvCxnSpPr>
        <p:spPr>
          <a:xfrm>
            <a:off x="6128233" y="3348202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5988CFD-F930-4457-8520-7E076CB2A718}"/>
              </a:ext>
            </a:extLst>
          </p:cNvPr>
          <p:cNvCxnSpPr>
            <a:cxnSpLocks/>
          </p:cNvCxnSpPr>
          <p:nvPr/>
        </p:nvCxnSpPr>
        <p:spPr>
          <a:xfrm flipH="1">
            <a:off x="6971201" y="2821578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119D46F-D633-4130-9466-7C8BE9381551}"/>
              </a:ext>
            </a:extLst>
          </p:cNvPr>
          <p:cNvCxnSpPr>
            <a:cxnSpLocks/>
          </p:cNvCxnSpPr>
          <p:nvPr/>
        </p:nvCxnSpPr>
        <p:spPr>
          <a:xfrm flipH="1">
            <a:off x="5051579" y="2831047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382C242-B07F-463B-B1BF-E99D99EEE092}"/>
              </a:ext>
            </a:extLst>
          </p:cNvPr>
          <p:cNvCxnSpPr>
            <a:cxnSpLocks/>
          </p:cNvCxnSpPr>
          <p:nvPr/>
        </p:nvCxnSpPr>
        <p:spPr>
          <a:xfrm>
            <a:off x="7634551" y="2800206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6158D22-E1F5-432B-9086-67EB75C0B710}"/>
              </a:ext>
            </a:extLst>
          </p:cNvPr>
          <p:cNvCxnSpPr>
            <a:cxnSpLocks/>
          </p:cNvCxnSpPr>
          <p:nvPr/>
        </p:nvCxnSpPr>
        <p:spPr>
          <a:xfrm>
            <a:off x="5699606" y="2847691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D59E521-D147-4857-A521-9929C54187AB}"/>
              </a:ext>
            </a:extLst>
          </p:cNvPr>
          <p:cNvGrpSpPr/>
          <p:nvPr/>
        </p:nvGrpSpPr>
        <p:grpSpPr>
          <a:xfrm>
            <a:off x="6314480" y="2013787"/>
            <a:ext cx="351379" cy="311409"/>
            <a:chOff x="6255523" y="1182820"/>
            <a:chExt cx="351379" cy="311409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64AD3191-7FFC-468F-A047-42CB2B336E3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72A4CC7-1815-45B5-BC87-1DF03C33D49A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D993112-8013-4DBA-8FE6-7A6F916BC7FB}"/>
              </a:ext>
            </a:extLst>
          </p:cNvPr>
          <p:cNvGrpSpPr/>
          <p:nvPr/>
        </p:nvGrpSpPr>
        <p:grpSpPr>
          <a:xfrm>
            <a:off x="6853000" y="3053825"/>
            <a:ext cx="351378" cy="311409"/>
            <a:chOff x="6255524" y="1182820"/>
            <a:chExt cx="351378" cy="311409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FC0F23C8-6DBE-4B93-ACC4-49C573FCED9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527C9AE-F92A-4DAD-A125-55C42076B78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ABC53C3-B96F-41D3-9955-401257B1E484}"/>
              </a:ext>
            </a:extLst>
          </p:cNvPr>
          <p:cNvGrpSpPr/>
          <p:nvPr/>
        </p:nvGrpSpPr>
        <p:grpSpPr>
          <a:xfrm>
            <a:off x="5841104" y="3072341"/>
            <a:ext cx="351379" cy="311409"/>
            <a:chOff x="6255523" y="1182820"/>
            <a:chExt cx="351379" cy="311409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08D61584-2B90-44D0-93AE-872A6742B34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6C5C644-308F-4ECF-8BE4-5436BC7B83B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B76AD40-1CA1-43A7-92B3-36E24BA56E88}"/>
              </a:ext>
            </a:extLst>
          </p:cNvPr>
          <p:cNvGrpSpPr/>
          <p:nvPr/>
        </p:nvGrpSpPr>
        <p:grpSpPr>
          <a:xfrm>
            <a:off x="4931188" y="3074519"/>
            <a:ext cx="351379" cy="311409"/>
            <a:chOff x="6255523" y="1182820"/>
            <a:chExt cx="351379" cy="311409"/>
          </a:xfrm>
          <a:noFill/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92723D69-EFE7-41EF-95E2-5B36A46A1FCC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CC2E71C-9B6B-42C2-8504-75284DEA4C0B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4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A38BEDD-B705-40CB-BF4F-AAC424BA5EFD}"/>
              </a:ext>
            </a:extLst>
          </p:cNvPr>
          <p:cNvGrpSpPr/>
          <p:nvPr/>
        </p:nvGrpSpPr>
        <p:grpSpPr>
          <a:xfrm>
            <a:off x="7313483" y="2569285"/>
            <a:ext cx="351379" cy="311409"/>
            <a:chOff x="6255523" y="1182820"/>
            <a:chExt cx="351379" cy="311409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A54A71AB-CE0E-4E3D-B810-A93983FD0D50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769B6A6-A6C4-424F-920D-E3028B0F0396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2D6CDF6-F422-4F37-813D-1409E8173A4D}"/>
              </a:ext>
            </a:extLst>
          </p:cNvPr>
          <p:cNvGrpSpPr/>
          <p:nvPr/>
        </p:nvGrpSpPr>
        <p:grpSpPr>
          <a:xfrm>
            <a:off x="5398070" y="2569286"/>
            <a:ext cx="351379" cy="311409"/>
            <a:chOff x="6255523" y="1182820"/>
            <a:chExt cx="351379" cy="311409"/>
          </a:xfrm>
          <a:noFill/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C9E11C06-0953-4080-A940-26059873468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5FBC2D7-7303-43C3-8B63-D1CCF0B2AC4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B0ED7B7-9CA4-4CD1-A885-9A613EAD87BD}"/>
              </a:ext>
            </a:extLst>
          </p:cNvPr>
          <p:cNvGrpSpPr/>
          <p:nvPr/>
        </p:nvGrpSpPr>
        <p:grpSpPr>
          <a:xfrm>
            <a:off x="6113310" y="3606159"/>
            <a:ext cx="351379" cy="311409"/>
            <a:chOff x="6255523" y="1182820"/>
            <a:chExt cx="351379" cy="311409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8BE48385-F30E-49F5-BC24-C2F58138943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974AD88-F560-42FC-AAA3-D8A6645BDCF0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A5E7BC7-2C7D-451F-A0D9-4C37AE296C45}"/>
              </a:ext>
            </a:extLst>
          </p:cNvPr>
          <p:cNvGrpSpPr/>
          <p:nvPr/>
        </p:nvGrpSpPr>
        <p:grpSpPr>
          <a:xfrm>
            <a:off x="5157400" y="3598684"/>
            <a:ext cx="351378" cy="311409"/>
            <a:chOff x="6255524" y="1182820"/>
            <a:chExt cx="351378" cy="311409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FAE11C05-751D-4A62-95CD-584128B9698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48A6B38-A334-46A1-91A0-A737EDC53C68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9A94425-3B5A-4F03-9F7B-C79565642E0D}"/>
              </a:ext>
            </a:extLst>
          </p:cNvPr>
          <p:cNvGrpSpPr/>
          <p:nvPr/>
        </p:nvGrpSpPr>
        <p:grpSpPr>
          <a:xfrm>
            <a:off x="4682441" y="3598685"/>
            <a:ext cx="351378" cy="311409"/>
            <a:chOff x="6255524" y="1182820"/>
            <a:chExt cx="351378" cy="311409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04744735-D9C5-4AC2-885E-D90C1BF9B5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E933857-CF97-4886-B9EB-270B844573FB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54A0D49-D189-4E33-B548-C54C8FD9C690}"/>
              </a:ext>
            </a:extLst>
          </p:cNvPr>
          <p:cNvGrpSpPr/>
          <p:nvPr/>
        </p:nvGrpSpPr>
        <p:grpSpPr>
          <a:xfrm>
            <a:off x="6588270" y="3588010"/>
            <a:ext cx="351378" cy="311409"/>
            <a:chOff x="6255524" y="1182820"/>
            <a:chExt cx="351378" cy="311409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F69CF12B-8C41-48FF-A689-1BE3EA082D5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4AFC21F-C05E-4313-B525-63CAF0724809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FAE0F32-C77C-4D81-B7DD-2B4E659A5BD7}"/>
              </a:ext>
            </a:extLst>
          </p:cNvPr>
          <p:cNvGrpSpPr/>
          <p:nvPr/>
        </p:nvGrpSpPr>
        <p:grpSpPr>
          <a:xfrm>
            <a:off x="5638351" y="3601789"/>
            <a:ext cx="351379" cy="311409"/>
            <a:chOff x="6255523" y="1182820"/>
            <a:chExt cx="351379" cy="311409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44014F5-7BBF-4E58-BB0A-91EA43BDE43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C37C948-AA4A-40BA-ACEC-C9357E2CA2E0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5CC34DC-C133-4524-9040-6367C1A73BC6}"/>
              </a:ext>
            </a:extLst>
          </p:cNvPr>
          <p:cNvGrpSpPr/>
          <p:nvPr/>
        </p:nvGrpSpPr>
        <p:grpSpPr>
          <a:xfrm>
            <a:off x="7755295" y="3045391"/>
            <a:ext cx="351378" cy="311409"/>
            <a:chOff x="6255524" y="1182820"/>
            <a:chExt cx="351378" cy="311409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A5CD8D9D-7EC8-428F-A127-FC21729E613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6385E3E-16E5-4A57-B757-A0699814E7A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5F1DCC0-E787-4CBA-A509-5B8B4050C4CA}"/>
              </a:ext>
            </a:extLst>
          </p:cNvPr>
          <p:cNvCxnSpPr>
            <a:cxnSpLocks/>
          </p:cNvCxnSpPr>
          <p:nvPr/>
        </p:nvCxnSpPr>
        <p:spPr>
          <a:xfrm flipH="1">
            <a:off x="5699606" y="2222644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CF0D4E9-B111-4298-9697-B1FB18F5AD25}"/>
              </a:ext>
            </a:extLst>
          </p:cNvPr>
          <p:cNvCxnSpPr>
            <a:cxnSpLocks/>
          </p:cNvCxnSpPr>
          <p:nvPr/>
        </p:nvCxnSpPr>
        <p:spPr>
          <a:xfrm>
            <a:off x="6654957" y="2204494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D801350C-2865-4D31-A3C2-29531DABA041}"/>
              </a:ext>
            </a:extLst>
          </p:cNvPr>
          <p:cNvGraphicFramePr>
            <a:graphicFrameLocks noGrp="1"/>
          </p:cNvGraphicFramePr>
          <p:nvPr/>
        </p:nvGraphicFramePr>
        <p:xfrm>
          <a:off x="4549800" y="4247919"/>
          <a:ext cx="4447185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37439654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4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62" name="Text Box 46">
            <a:extLst>
              <a:ext uri="{FF2B5EF4-FFF2-40B4-BE49-F238E27FC236}">
                <a16:creationId xmlns:a16="http://schemas.microsoft.com/office/drawing/2014/main" id="{0B5B6B72-4349-4550-8391-C06367764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6818" y="4608703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</a:t>
            </a:r>
          </a:p>
        </p:txBody>
      </p:sp>
      <p:sp>
        <p:nvSpPr>
          <p:cNvPr id="63" name="Text Box 46">
            <a:extLst>
              <a:ext uri="{FF2B5EF4-FFF2-40B4-BE49-F238E27FC236}">
                <a16:creationId xmlns:a16="http://schemas.microsoft.com/office/drawing/2014/main" id="{C8BD5DFB-16EB-492B-81E7-734EC60931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6873" y="4231306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99687157-BD0D-4167-A29D-BF2F0732AB7E}"/>
              </a:ext>
            </a:extLst>
          </p:cNvPr>
          <p:cNvCxnSpPr>
            <a:cxnSpLocks/>
          </p:cNvCxnSpPr>
          <p:nvPr/>
        </p:nvCxnSpPr>
        <p:spPr>
          <a:xfrm flipV="1">
            <a:off x="7960577" y="4484619"/>
            <a:ext cx="0" cy="1643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E0F067D2-9B66-4A37-906A-10828EC266F1}"/>
              </a:ext>
            </a:extLst>
          </p:cNvPr>
          <p:cNvCxnSpPr>
            <a:cxnSpLocks/>
          </p:cNvCxnSpPr>
          <p:nvPr/>
        </p:nvCxnSpPr>
        <p:spPr>
          <a:xfrm flipV="1">
            <a:off x="5592005" y="4484619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 Box 46">
            <a:extLst>
              <a:ext uri="{FF2B5EF4-FFF2-40B4-BE49-F238E27FC236}">
                <a16:creationId xmlns:a16="http://schemas.microsoft.com/office/drawing/2014/main" id="{25484CBB-09FF-4355-8DE0-CE9ACF9478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9622" y="5005839"/>
            <a:ext cx="443247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Idea:</a:t>
            </a:r>
            <a:r>
              <a:rPr lang="en-US" altLang="zh-CN" sz="1600" dirty="0">
                <a:ea typeface="宋体" panose="02010600030101010101" pitchFamily="2" charset="-122"/>
              </a:rPr>
              <a:t> we roll the wrong node along a root/leaf path until it sits in a right position.</a:t>
            </a:r>
            <a:endParaRPr lang="en-US" altLang="zh-CN" sz="1600" baseline="30000" dirty="0">
              <a:ea typeface="宋体" panose="02010600030101010101" pitchFamily="2" charset="-122"/>
            </a:endParaRP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B72BBC0B-B9EE-463A-A6CE-5819261661B0}"/>
              </a:ext>
            </a:extLst>
          </p:cNvPr>
          <p:cNvCxnSpPr/>
          <p:nvPr/>
        </p:nvCxnSpPr>
        <p:spPr>
          <a:xfrm>
            <a:off x="8518358" y="2601460"/>
            <a:ext cx="0" cy="12723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 Box 46">
            <a:extLst>
              <a:ext uri="{FF2B5EF4-FFF2-40B4-BE49-F238E27FC236}">
                <a16:creationId xmlns:a16="http://schemas.microsoft.com/office/drawing/2014/main" id="{9E7BA080-861A-49FF-9230-D6ED1D2ED2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8146" y="2064019"/>
            <a:ext cx="667066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Rolling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down </a:t>
            </a:r>
          </a:p>
        </p:txBody>
      </p:sp>
      <p:sp>
        <p:nvSpPr>
          <p:cNvPr id="65" name="Text Box 46">
            <a:extLst>
              <a:ext uri="{FF2B5EF4-FFF2-40B4-BE49-F238E27FC236}">
                <a16:creationId xmlns:a16="http://schemas.microsoft.com/office/drawing/2014/main" id="{B7639278-5292-4776-866C-9CF07AC13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7" y="1736788"/>
            <a:ext cx="3642513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</p:spTree>
    <p:extLst>
      <p:ext uri="{BB962C8B-B14F-4D97-AF65-F5344CB8AC3E}">
        <p14:creationId xmlns:p14="http://schemas.microsoft.com/office/powerpoint/2010/main" val="19906601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46">
            <a:extLst>
              <a:ext uri="{FF2B5EF4-FFF2-40B4-BE49-F238E27FC236}">
                <a16:creationId xmlns:a16="http://schemas.microsoft.com/office/drawing/2014/main" id="{9CC1311A-55A3-4D3B-86A0-4DE9D91BE1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2103701"/>
            <a:ext cx="4432472" cy="120032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 err="1">
                <a:ea typeface="宋体" panose="02010600030101010101" pitchFamily="2" charset="-122"/>
              </a:rPr>
              <a:t>FixHeap</a:t>
            </a:r>
            <a:r>
              <a:rPr lang="en-US" altLang="zh-CN" sz="1800" dirty="0">
                <a:ea typeface="宋体" panose="02010600030101010101" pitchFamily="2" charset="-122"/>
              </a:rPr>
              <a:t>(H, t,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)</a:t>
            </a:r>
            <a:endParaRPr lang="en-US" altLang="zh-CN" sz="1800" baseline="300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Suppose we have a heap (H, t) with a single wrong node H[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], we want to restore the heap structure.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EBB9070-363C-45E9-9B63-2AC5C58F83DD}"/>
              </a:ext>
            </a:extLst>
          </p:cNvPr>
          <p:cNvCxnSpPr>
            <a:cxnSpLocks/>
          </p:cNvCxnSpPr>
          <p:nvPr/>
        </p:nvCxnSpPr>
        <p:spPr>
          <a:xfrm flipH="1">
            <a:off x="6773393" y="3330124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AC2C8E6-D692-4ACD-9380-D5ABD5FFB02B}"/>
              </a:ext>
            </a:extLst>
          </p:cNvPr>
          <p:cNvCxnSpPr>
            <a:cxnSpLocks/>
          </p:cNvCxnSpPr>
          <p:nvPr/>
        </p:nvCxnSpPr>
        <p:spPr>
          <a:xfrm flipH="1">
            <a:off x="5775677" y="333854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2DFC3DC-68B1-46EC-844C-C8EDFE6F06D2}"/>
              </a:ext>
            </a:extLst>
          </p:cNvPr>
          <p:cNvCxnSpPr>
            <a:cxnSpLocks/>
          </p:cNvCxnSpPr>
          <p:nvPr/>
        </p:nvCxnSpPr>
        <p:spPr>
          <a:xfrm flipH="1">
            <a:off x="4864217" y="3356688"/>
            <a:ext cx="137521" cy="39461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427B614-DFC8-439B-9E35-ED752FF536B6}"/>
              </a:ext>
            </a:extLst>
          </p:cNvPr>
          <p:cNvCxnSpPr>
            <a:cxnSpLocks/>
          </p:cNvCxnSpPr>
          <p:nvPr/>
        </p:nvCxnSpPr>
        <p:spPr>
          <a:xfrm>
            <a:off x="5212829" y="3346186"/>
            <a:ext cx="154715" cy="41366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08B3E39-2194-4B1A-84C7-80C8905BABEF}"/>
              </a:ext>
            </a:extLst>
          </p:cNvPr>
          <p:cNvCxnSpPr>
            <a:cxnSpLocks/>
          </p:cNvCxnSpPr>
          <p:nvPr/>
        </p:nvCxnSpPr>
        <p:spPr>
          <a:xfrm>
            <a:off x="6128233" y="3348202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5988CFD-F930-4457-8520-7E076CB2A718}"/>
              </a:ext>
            </a:extLst>
          </p:cNvPr>
          <p:cNvCxnSpPr>
            <a:cxnSpLocks/>
          </p:cNvCxnSpPr>
          <p:nvPr/>
        </p:nvCxnSpPr>
        <p:spPr>
          <a:xfrm flipH="1">
            <a:off x="6971201" y="2821578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119D46F-D633-4130-9466-7C8BE9381551}"/>
              </a:ext>
            </a:extLst>
          </p:cNvPr>
          <p:cNvCxnSpPr>
            <a:cxnSpLocks/>
          </p:cNvCxnSpPr>
          <p:nvPr/>
        </p:nvCxnSpPr>
        <p:spPr>
          <a:xfrm flipH="1">
            <a:off x="5051579" y="2831047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382C242-B07F-463B-B1BF-E99D99EEE092}"/>
              </a:ext>
            </a:extLst>
          </p:cNvPr>
          <p:cNvCxnSpPr>
            <a:cxnSpLocks/>
          </p:cNvCxnSpPr>
          <p:nvPr/>
        </p:nvCxnSpPr>
        <p:spPr>
          <a:xfrm>
            <a:off x="7634551" y="2800206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6158D22-E1F5-432B-9086-67EB75C0B710}"/>
              </a:ext>
            </a:extLst>
          </p:cNvPr>
          <p:cNvCxnSpPr>
            <a:cxnSpLocks/>
          </p:cNvCxnSpPr>
          <p:nvPr/>
        </p:nvCxnSpPr>
        <p:spPr>
          <a:xfrm>
            <a:off x="5699606" y="2847691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D59E521-D147-4857-A521-9929C54187AB}"/>
              </a:ext>
            </a:extLst>
          </p:cNvPr>
          <p:cNvGrpSpPr/>
          <p:nvPr/>
        </p:nvGrpSpPr>
        <p:grpSpPr>
          <a:xfrm>
            <a:off x="6314480" y="2013787"/>
            <a:ext cx="351379" cy="311409"/>
            <a:chOff x="6255523" y="1182820"/>
            <a:chExt cx="351379" cy="311409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64AD3191-7FFC-468F-A047-42CB2B336E3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72A4CC7-1815-45B5-BC87-1DF03C33D49A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D993112-8013-4DBA-8FE6-7A6F916BC7FB}"/>
              </a:ext>
            </a:extLst>
          </p:cNvPr>
          <p:cNvGrpSpPr/>
          <p:nvPr/>
        </p:nvGrpSpPr>
        <p:grpSpPr>
          <a:xfrm>
            <a:off x="6853000" y="3053825"/>
            <a:ext cx="351378" cy="311409"/>
            <a:chOff x="6255524" y="1182820"/>
            <a:chExt cx="351378" cy="311409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FC0F23C8-6DBE-4B93-ACC4-49C573FCED9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527C9AE-F92A-4DAD-A125-55C42076B78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ABC53C3-B96F-41D3-9955-401257B1E484}"/>
              </a:ext>
            </a:extLst>
          </p:cNvPr>
          <p:cNvGrpSpPr/>
          <p:nvPr/>
        </p:nvGrpSpPr>
        <p:grpSpPr>
          <a:xfrm>
            <a:off x="5841104" y="3072341"/>
            <a:ext cx="351379" cy="311409"/>
            <a:chOff x="6255523" y="1182820"/>
            <a:chExt cx="351379" cy="311409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08D61584-2B90-44D0-93AE-872A6742B34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6C5C644-308F-4ECF-8BE4-5436BC7B83B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B76AD40-1CA1-43A7-92B3-36E24BA56E88}"/>
              </a:ext>
            </a:extLst>
          </p:cNvPr>
          <p:cNvGrpSpPr/>
          <p:nvPr/>
        </p:nvGrpSpPr>
        <p:grpSpPr>
          <a:xfrm>
            <a:off x="4931188" y="3074519"/>
            <a:ext cx="351379" cy="311409"/>
            <a:chOff x="6255523" y="1182820"/>
            <a:chExt cx="351379" cy="311409"/>
          </a:xfrm>
          <a:noFill/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92723D69-EFE7-41EF-95E2-5B36A46A1FCC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CC2E71C-9B6B-42C2-8504-75284DEA4C0B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4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A38BEDD-B705-40CB-BF4F-AAC424BA5EFD}"/>
              </a:ext>
            </a:extLst>
          </p:cNvPr>
          <p:cNvGrpSpPr/>
          <p:nvPr/>
        </p:nvGrpSpPr>
        <p:grpSpPr>
          <a:xfrm>
            <a:off x="7313483" y="2569285"/>
            <a:ext cx="351379" cy="311409"/>
            <a:chOff x="6255523" y="1182820"/>
            <a:chExt cx="351379" cy="311409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A54A71AB-CE0E-4E3D-B810-A93983FD0D50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769B6A6-A6C4-424F-920D-E3028B0F0396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2D6CDF6-F422-4F37-813D-1409E8173A4D}"/>
              </a:ext>
            </a:extLst>
          </p:cNvPr>
          <p:cNvGrpSpPr/>
          <p:nvPr/>
        </p:nvGrpSpPr>
        <p:grpSpPr>
          <a:xfrm>
            <a:off x="5398070" y="2569286"/>
            <a:ext cx="351379" cy="311409"/>
            <a:chOff x="6255523" y="1182820"/>
            <a:chExt cx="351379" cy="311409"/>
          </a:xfrm>
          <a:noFill/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C9E11C06-0953-4080-A940-26059873468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5FBC2D7-7303-43C3-8B63-D1CCF0B2AC4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B0ED7B7-9CA4-4CD1-A885-9A613EAD87BD}"/>
              </a:ext>
            </a:extLst>
          </p:cNvPr>
          <p:cNvGrpSpPr/>
          <p:nvPr/>
        </p:nvGrpSpPr>
        <p:grpSpPr>
          <a:xfrm>
            <a:off x="6113310" y="3606159"/>
            <a:ext cx="351379" cy="311409"/>
            <a:chOff x="6255523" y="1182820"/>
            <a:chExt cx="351379" cy="311409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8BE48385-F30E-49F5-BC24-C2F58138943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974AD88-F560-42FC-AAA3-D8A6645BDCF0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A5E7BC7-2C7D-451F-A0D9-4C37AE296C45}"/>
              </a:ext>
            </a:extLst>
          </p:cNvPr>
          <p:cNvGrpSpPr/>
          <p:nvPr/>
        </p:nvGrpSpPr>
        <p:grpSpPr>
          <a:xfrm>
            <a:off x="5157400" y="3598684"/>
            <a:ext cx="351378" cy="311409"/>
            <a:chOff x="6255524" y="1182820"/>
            <a:chExt cx="351378" cy="311409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FAE11C05-751D-4A62-95CD-584128B9698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48A6B38-A334-46A1-91A0-A737EDC53C68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9A94425-3B5A-4F03-9F7B-C79565642E0D}"/>
              </a:ext>
            </a:extLst>
          </p:cNvPr>
          <p:cNvGrpSpPr/>
          <p:nvPr/>
        </p:nvGrpSpPr>
        <p:grpSpPr>
          <a:xfrm>
            <a:off x="4682441" y="3598685"/>
            <a:ext cx="351378" cy="311409"/>
            <a:chOff x="6255524" y="1182820"/>
            <a:chExt cx="351378" cy="311409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04744735-D9C5-4AC2-885E-D90C1BF9B5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E933857-CF97-4886-B9EB-270B844573FB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54A0D49-D189-4E33-B548-C54C8FD9C690}"/>
              </a:ext>
            </a:extLst>
          </p:cNvPr>
          <p:cNvGrpSpPr/>
          <p:nvPr/>
        </p:nvGrpSpPr>
        <p:grpSpPr>
          <a:xfrm>
            <a:off x="6588270" y="3588010"/>
            <a:ext cx="351378" cy="311409"/>
            <a:chOff x="6255524" y="1182820"/>
            <a:chExt cx="351378" cy="311409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F69CF12B-8C41-48FF-A689-1BE3EA082D5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4AFC21F-C05E-4313-B525-63CAF0724809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FAE0F32-C77C-4D81-B7DD-2B4E659A5BD7}"/>
              </a:ext>
            </a:extLst>
          </p:cNvPr>
          <p:cNvGrpSpPr/>
          <p:nvPr/>
        </p:nvGrpSpPr>
        <p:grpSpPr>
          <a:xfrm>
            <a:off x="5638351" y="3601789"/>
            <a:ext cx="351379" cy="311409"/>
            <a:chOff x="6255523" y="1182820"/>
            <a:chExt cx="351379" cy="311409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44014F5-7BBF-4E58-BB0A-91EA43BDE43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C37C948-AA4A-40BA-ACEC-C9357E2CA2E0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5CC34DC-C133-4524-9040-6367C1A73BC6}"/>
              </a:ext>
            </a:extLst>
          </p:cNvPr>
          <p:cNvGrpSpPr/>
          <p:nvPr/>
        </p:nvGrpSpPr>
        <p:grpSpPr>
          <a:xfrm>
            <a:off x="7755295" y="3045391"/>
            <a:ext cx="351378" cy="311409"/>
            <a:chOff x="6255524" y="1182820"/>
            <a:chExt cx="351378" cy="311409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A5CD8D9D-7EC8-428F-A127-FC21729E613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6385E3E-16E5-4A57-B757-A0699814E7A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5F1DCC0-E787-4CBA-A509-5B8B4050C4CA}"/>
              </a:ext>
            </a:extLst>
          </p:cNvPr>
          <p:cNvCxnSpPr>
            <a:cxnSpLocks/>
          </p:cNvCxnSpPr>
          <p:nvPr/>
        </p:nvCxnSpPr>
        <p:spPr>
          <a:xfrm flipH="1">
            <a:off x="5699606" y="2222644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CF0D4E9-B111-4298-9697-B1FB18F5AD25}"/>
              </a:ext>
            </a:extLst>
          </p:cNvPr>
          <p:cNvCxnSpPr>
            <a:cxnSpLocks/>
          </p:cNvCxnSpPr>
          <p:nvPr/>
        </p:nvCxnSpPr>
        <p:spPr>
          <a:xfrm>
            <a:off x="6654957" y="2204494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D801350C-2865-4D31-A3C2-29531DABA041}"/>
              </a:ext>
            </a:extLst>
          </p:cNvPr>
          <p:cNvGraphicFramePr>
            <a:graphicFrameLocks noGrp="1"/>
          </p:cNvGraphicFramePr>
          <p:nvPr/>
        </p:nvGraphicFramePr>
        <p:xfrm>
          <a:off x="4549800" y="4247919"/>
          <a:ext cx="4447185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37439654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4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highlight>
                            <a:srgbClr val="FFFF00"/>
                          </a:highlight>
                        </a:rPr>
                        <a:t>9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62" name="Text Box 46">
            <a:extLst>
              <a:ext uri="{FF2B5EF4-FFF2-40B4-BE49-F238E27FC236}">
                <a16:creationId xmlns:a16="http://schemas.microsoft.com/office/drawing/2014/main" id="{0B5B6B72-4349-4550-8391-C06367764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6818" y="4608703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</a:t>
            </a:r>
          </a:p>
        </p:txBody>
      </p:sp>
      <p:sp>
        <p:nvSpPr>
          <p:cNvPr id="63" name="Text Box 46">
            <a:extLst>
              <a:ext uri="{FF2B5EF4-FFF2-40B4-BE49-F238E27FC236}">
                <a16:creationId xmlns:a16="http://schemas.microsoft.com/office/drawing/2014/main" id="{C8BD5DFB-16EB-492B-81E7-734EC60931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6873" y="4231306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99687157-BD0D-4167-A29D-BF2F0732AB7E}"/>
              </a:ext>
            </a:extLst>
          </p:cNvPr>
          <p:cNvCxnSpPr>
            <a:cxnSpLocks/>
          </p:cNvCxnSpPr>
          <p:nvPr/>
        </p:nvCxnSpPr>
        <p:spPr>
          <a:xfrm flipV="1">
            <a:off x="7960577" y="4484619"/>
            <a:ext cx="0" cy="1643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E0F067D2-9B66-4A37-906A-10828EC266F1}"/>
              </a:ext>
            </a:extLst>
          </p:cNvPr>
          <p:cNvCxnSpPr>
            <a:cxnSpLocks/>
          </p:cNvCxnSpPr>
          <p:nvPr/>
        </p:nvCxnSpPr>
        <p:spPr>
          <a:xfrm flipV="1">
            <a:off x="5598070" y="4484619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 Box 46">
            <a:extLst>
              <a:ext uri="{FF2B5EF4-FFF2-40B4-BE49-F238E27FC236}">
                <a16:creationId xmlns:a16="http://schemas.microsoft.com/office/drawing/2014/main" id="{8CCF6E6D-07BD-4B31-8DCD-46BDD09915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9622" y="5005839"/>
            <a:ext cx="443247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Idea:</a:t>
            </a:r>
            <a:r>
              <a:rPr lang="en-US" altLang="zh-CN" sz="1600" dirty="0">
                <a:ea typeface="宋体" panose="02010600030101010101" pitchFamily="2" charset="-122"/>
              </a:rPr>
              <a:t> we roll the wrong node along a root/leaf path until it sits in a right position.</a:t>
            </a:r>
            <a:endParaRPr lang="en-US" altLang="zh-CN" sz="1600" baseline="30000" dirty="0">
              <a:ea typeface="宋体" panose="02010600030101010101" pitchFamily="2" charset="-122"/>
            </a:endParaRPr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8412425D-1665-44AC-A0BE-D24DCC3C4E10}"/>
              </a:ext>
            </a:extLst>
          </p:cNvPr>
          <p:cNvCxnSpPr/>
          <p:nvPr/>
        </p:nvCxnSpPr>
        <p:spPr>
          <a:xfrm>
            <a:off x="8518358" y="2601460"/>
            <a:ext cx="0" cy="12723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 Box 46">
            <a:extLst>
              <a:ext uri="{FF2B5EF4-FFF2-40B4-BE49-F238E27FC236}">
                <a16:creationId xmlns:a16="http://schemas.microsoft.com/office/drawing/2014/main" id="{D0D039AB-BC62-4DC9-8DAB-AADFCCDB6D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8146" y="2064019"/>
            <a:ext cx="667066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Rolling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down </a:t>
            </a:r>
          </a:p>
        </p:txBody>
      </p:sp>
      <p:sp>
        <p:nvSpPr>
          <p:cNvPr id="67" name="Text Box 46">
            <a:extLst>
              <a:ext uri="{FF2B5EF4-FFF2-40B4-BE49-F238E27FC236}">
                <a16:creationId xmlns:a16="http://schemas.microsoft.com/office/drawing/2014/main" id="{1D4A77B2-7A99-4AC5-ADD5-B62B61601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7" y="1736788"/>
            <a:ext cx="3642513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</p:spTree>
    <p:extLst>
      <p:ext uri="{BB962C8B-B14F-4D97-AF65-F5344CB8AC3E}">
        <p14:creationId xmlns:p14="http://schemas.microsoft.com/office/powerpoint/2010/main" val="23169271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46">
            <a:extLst>
              <a:ext uri="{FF2B5EF4-FFF2-40B4-BE49-F238E27FC236}">
                <a16:creationId xmlns:a16="http://schemas.microsoft.com/office/drawing/2014/main" id="{9CC1311A-55A3-4D3B-86A0-4DE9D91BE1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2103701"/>
            <a:ext cx="4432472" cy="120032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 err="1">
                <a:ea typeface="宋体" panose="02010600030101010101" pitchFamily="2" charset="-122"/>
              </a:rPr>
              <a:t>FixHeap</a:t>
            </a:r>
            <a:r>
              <a:rPr lang="en-US" altLang="zh-CN" sz="1800" dirty="0">
                <a:ea typeface="宋体" panose="02010600030101010101" pitchFamily="2" charset="-122"/>
              </a:rPr>
              <a:t>(H, t,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)</a:t>
            </a:r>
            <a:endParaRPr lang="en-US" altLang="zh-CN" sz="1800" baseline="300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Suppose we have a heap (H, t) with a single wrong node H[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], we want to restore the heap structure.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EBB9070-363C-45E9-9B63-2AC5C58F83DD}"/>
              </a:ext>
            </a:extLst>
          </p:cNvPr>
          <p:cNvCxnSpPr>
            <a:cxnSpLocks/>
          </p:cNvCxnSpPr>
          <p:nvPr/>
        </p:nvCxnSpPr>
        <p:spPr>
          <a:xfrm flipH="1">
            <a:off x="6773393" y="3330124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AC2C8E6-D692-4ACD-9380-D5ABD5FFB02B}"/>
              </a:ext>
            </a:extLst>
          </p:cNvPr>
          <p:cNvCxnSpPr>
            <a:cxnSpLocks/>
          </p:cNvCxnSpPr>
          <p:nvPr/>
        </p:nvCxnSpPr>
        <p:spPr>
          <a:xfrm flipH="1">
            <a:off x="5775677" y="333854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2DFC3DC-68B1-46EC-844C-C8EDFE6F06D2}"/>
              </a:ext>
            </a:extLst>
          </p:cNvPr>
          <p:cNvCxnSpPr>
            <a:cxnSpLocks/>
          </p:cNvCxnSpPr>
          <p:nvPr/>
        </p:nvCxnSpPr>
        <p:spPr>
          <a:xfrm flipH="1">
            <a:off x="4864217" y="3356688"/>
            <a:ext cx="137521" cy="39461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427B614-DFC8-439B-9E35-ED752FF536B6}"/>
              </a:ext>
            </a:extLst>
          </p:cNvPr>
          <p:cNvCxnSpPr>
            <a:cxnSpLocks/>
          </p:cNvCxnSpPr>
          <p:nvPr/>
        </p:nvCxnSpPr>
        <p:spPr>
          <a:xfrm>
            <a:off x="5212829" y="3346186"/>
            <a:ext cx="154715" cy="41366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08B3E39-2194-4B1A-84C7-80C8905BABEF}"/>
              </a:ext>
            </a:extLst>
          </p:cNvPr>
          <p:cNvCxnSpPr>
            <a:cxnSpLocks/>
          </p:cNvCxnSpPr>
          <p:nvPr/>
        </p:nvCxnSpPr>
        <p:spPr>
          <a:xfrm>
            <a:off x="6128233" y="3348202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5988CFD-F930-4457-8520-7E076CB2A718}"/>
              </a:ext>
            </a:extLst>
          </p:cNvPr>
          <p:cNvCxnSpPr>
            <a:cxnSpLocks/>
          </p:cNvCxnSpPr>
          <p:nvPr/>
        </p:nvCxnSpPr>
        <p:spPr>
          <a:xfrm flipH="1">
            <a:off x="6971201" y="2821578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119D46F-D633-4130-9466-7C8BE9381551}"/>
              </a:ext>
            </a:extLst>
          </p:cNvPr>
          <p:cNvCxnSpPr>
            <a:cxnSpLocks/>
          </p:cNvCxnSpPr>
          <p:nvPr/>
        </p:nvCxnSpPr>
        <p:spPr>
          <a:xfrm flipH="1">
            <a:off x="5051579" y="2831047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382C242-B07F-463B-B1BF-E99D99EEE092}"/>
              </a:ext>
            </a:extLst>
          </p:cNvPr>
          <p:cNvCxnSpPr>
            <a:cxnSpLocks/>
          </p:cNvCxnSpPr>
          <p:nvPr/>
        </p:nvCxnSpPr>
        <p:spPr>
          <a:xfrm>
            <a:off x="7634551" y="2800206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6158D22-E1F5-432B-9086-67EB75C0B710}"/>
              </a:ext>
            </a:extLst>
          </p:cNvPr>
          <p:cNvCxnSpPr>
            <a:cxnSpLocks/>
          </p:cNvCxnSpPr>
          <p:nvPr/>
        </p:nvCxnSpPr>
        <p:spPr>
          <a:xfrm>
            <a:off x="5699606" y="2847691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D59E521-D147-4857-A521-9929C54187AB}"/>
              </a:ext>
            </a:extLst>
          </p:cNvPr>
          <p:cNvGrpSpPr/>
          <p:nvPr/>
        </p:nvGrpSpPr>
        <p:grpSpPr>
          <a:xfrm>
            <a:off x="6314480" y="2013787"/>
            <a:ext cx="351379" cy="311409"/>
            <a:chOff x="6255523" y="1182820"/>
            <a:chExt cx="351379" cy="311409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64AD3191-7FFC-468F-A047-42CB2B336E3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72A4CC7-1815-45B5-BC87-1DF03C33D49A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D993112-8013-4DBA-8FE6-7A6F916BC7FB}"/>
              </a:ext>
            </a:extLst>
          </p:cNvPr>
          <p:cNvGrpSpPr/>
          <p:nvPr/>
        </p:nvGrpSpPr>
        <p:grpSpPr>
          <a:xfrm>
            <a:off x="6853000" y="3053825"/>
            <a:ext cx="351378" cy="311409"/>
            <a:chOff x="6255524" y="1182820"/>
            <a:chExt cx="351378" cy="311409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FC0F23C8-6DBE-4B93-ACC4-49C573FCED9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527C9AE-F92A-4DAD-A125-55C42076B78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ABC53C3-B96F-41D3-9955-401257B1E484}"/>
              </a:ext>
            </a:extLst>
          </p:cNvPr>
          <p:cNvGrpSpPr/>
          <p:nvPr/>
        </p:nvGrpSpPr>
        <p:grpSpPr>
          <a:xfrm>
            <a:off x="5841104" y="3072341"/>
            <a:ext cx="351379" cy="311409"/>
            <a:chOff x="6255523" y="1182820"/>
            <a:chExt cx="351379" cy="311409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08D61584-2B90-44D0-93AE-872A6742B34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6C5C644-308F-4ECF-8BE4-5436BC7B83B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B76AD40-1CA1-43A7-92B3-36E24BA56E88}"/>
              </a:ext>
            </a:extLst>
          </p:cNvPr>
          <p:cNvGrpSpPr/>
          <p:nvPr/>
        </p:nvGrpSpPr>
        <p:grpSpPr>
          <a:xfrm>
            <a:off x="4931188" y="3074519"/>
            <a:ext cx="351379" cy="311409"/>
            <a:chOff x="6255523" y="1182820"/>
            <a:chExt cx="351379" cy="311409"/>
          </a:xfrm>
          <a:noFill/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92723D69-EFE7-41EF-95E2-5B36A46A1FCC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CC2E71C-9B6B-42C2-8504-75284DEA4C0B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4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A38BEDD-B705-40CB-BF4F-AAC424BA5EFD}"/>
              </a:ext>
            </a:extLst>
          </p:cNvPr>
          <p:cNvGrpSpPr/>
          <p:nvPr/>
        </p:nvGrpSpPr>
        <p:grpSpPr>
          <a:xfrm>
            <a:off x="7313483" y="2569285"/>
            <a:ext cx="351379" cy="311409"/>
            <a:chOff x="6255523" y="1182820"/>
            <a:chExt cx="351379" cy="311409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A54A71AB-CE0E-4E3D-B810-A93983FD0D50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769B6A6-A6C4-424F-920D-E3028B0F0396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2D6CDF6-F422-4F37-813D-1409E8173A4D}"/>
              </a:ext>
            </a:extLst>
          </p:cNvPr>
          <p:cNvGrpSpPr/>
          <p:nvPr/>
        </p:nvGrpSpPr>
        <p:grpSpPr>
          <a:xfrm>
            <a:off x="5398070" y="2569286"/>
            <a:ext cx="351379" cy="311409"/>
            <a:chOff x="6255523" y="1182820"/>
            <a:chExt cx="351379" cy="311409"/>
          </a:xfrm>
          <a:noFill/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C9E11C06-0953-4080-A940-26059873468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5FBC2D7-7303-43C3-8B63-D1CCF0B2AC4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B0ED7B7-9CA4-4CD1-A885-9A613EAD87BD}"/>
              </a:ext>
            </a:extLst>
          </p:cNvPr>
          <p:cNvGrpSpPr/>
          <p:nvPr/>
        </p:nvGrpSpPr>
        <p:grpSpPr>
          <a:xfrm>
            <a:off x="6113310" y="3606159"/>
            <a:ext cx="351379" cy="311409"/>
            <a:chOff x="6255523" y="1182820"/>
            <a:chExt cx="351379" cy="311409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8BE48385-F30E-49F5-BC24-C2F58138943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974AD88-F560-42FC-AAA3-D8A6645BDCF0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A5E7BC7-2C7D-451F-A0D9-4C37AE296C45}"/>
              </a:ext>
            </a:extLst>
          </p:cNvPr>
          <p:cNvGrpSpPr/>
          <p:nvPr/>
        </p:nvGrpSpPr>
        <p:grpSpPr>
          <a:xfrm>
            <a:off x="5157400" y="3598684"/>
            <a:ext cx="351378" cy="311409"/>
            <a:chOff x="6255524" y="1182820"/>
            <a:chExt cx="351378" cy="311409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FAE11C05-751D-4A62-95CD-584128B9698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48A6B38-A334-46A1-91A0-A737EDC53C68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9A94425-3B5A-4F03-9F7B-C79565642E0D}"/>
              </a:ext>
            </a:extLst>
          </p:cNvPr>
          <p:cNvGrpSpPr/>
          <p:nvPr/>
        </p:nvGrpSpPr>
        <p:grpSpPr>
          <a:xfrm>
            <a:off x="4682441" y="3598685"/>
            <a:ext cx="351378" cy="311409"/>
            <a:chOff x="6255524" y="1182820"/>
            <a:chExt cx="351378" cy="311409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04744735-D9C5-4AC2-885E-D90C1BF9B5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E933857-CF97-4886-B9EB-270B844573FB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54A0D49-D189-4E33-B548-C54C8FD9C690}"/>
              </a:ext>
            </a:extLst>
          </p:cNvPr>
          <p:cNvGrpSpPr/>
          <p:nvPr/>
        </p:nvGrpSpPr>
        <p:grpSpPr>
          <a:xfrm>
            <a:off x="6588270" y="3588010"/>
            <a:ext cx="351378" cy="311409"/>
            <a:chOff x="6255524" y="1182820"/>
            <a:chExt cx="351378" cy="311409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F69CF12B-8C41-48FF-A689-1BE3EA082D5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4AFC21F-C05E-4313-B525-63CAF0724809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FAE0F32-C77C-4D81-B7DD-2B4E659A5BD7}"/>
              </a:ext>
            </a:extLst>
          </p:cNvPr>
          <p:cNvGrpSpPr/>
          <p:nvPr/>
        </p:nvGrpSpPr>
        <p:grpSpPr>
          <a:xfrm>
            <a:off x="5638351" y="3601789"/>
            <a:ext cx="351379" cy="311409"/>
            <a:chOff x="6255523" y="1182820"/>
            <a:chExt cx="351379" cy="311409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44014F5-7BBF-4E58-BB0A-91EA43BDE43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C37C948-AA4A-40BA-ACEC-C9357E2CA2E0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5CC34DC-C133-4524-9040-6367C1A73BC6}"/>
              </a:ext>
            </a:extLst>
          </p:cNvPr>
          <p:cNvGrpSpPr/>
          <p:nvPr/>
        </p:nvGrpSpPr>
        <p:grpSpPr>
          <a:xfrm>
            <a:off x="7755295" y="3045391"/>
            <a:ext cx="351378" cy="311409"/>
            <a:chOff x="6255524" y="1182820"/>
            <a:chExt cx="351378" cy="311409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A5CD8D9D-7EC8-428F-A127-FC21729E613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6385E3E-16E5-4A57-B757-A0699814E7A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5F1DCC0-E787-4CBA-A509-5B8B4050C4CA}"/>
              </a:ext>
            </a:extLst>
          </p:cNvPr>
          <p:cNvCxnSpPr>
            <a:cxnSpLocks/>
          </p:cNvCxnSpPr>
          <p:nvPr/>
        </p:nvCxnSpPr>
        <p:spPr>
          <a:xfrm flipH="1">
            <a:off x="5699606" y="2222644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CF0D4E9-B111-4298-9697-B1FB18F5AD25}"/>
              </a:ext>
            </a:extLst>
          </p:cNvPr>
          <p:cNvCxnSpPr>
            <a:cxnSpLocks/>
          </p:cNvCxnSpPr>
          <p:nvPr/>
        </p:nvCxnSpPr>
        <p:spPr>
          <a:xfrm>
            <a:off x="6654957" y="2204494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 Box 46">
            <a:extLst>
              <a:ext uri="{FF2B5EF4-FFF2-40B4-BE49-F238E27FC236}">
                <a16:creationId xmlns:a16="http://schemas.microsoft.com/office/drawing/2014/main" id="{0B5B6B72-4349-4550-8391-C06367764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6818" y="4608703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</a:t>
            </a:r>
          </a:p>
        </p:txBody>
      </p:sp>
      <p:sp>
        <p:nvSpPr>
          <p:cNvPr id="63" name="Text Box 46">
            <a:extLst>
              <a:ext uri="{FF2B5EF4-FFF2-40B4-BE49-F238E27FC236}">
                <a16:creationId xmlns:a16="http://schemas.microsoft.com/office/drawing/2014/main" id="{C8BD5DFB-16EB-492B-81E7-734EC60931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6873" y="4231306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99687157-BD0D-4167-A29D-BF2F0732AB7E}"/>
              </a:ext>
            </a:extLst>
          </p:cNvPr>
          <p:cNvCxnSpPr>
            <a:cxnSpLocks/>
          </p:cNvCxnSpPr>
          <p:nvPr/>
        </p:nvCxnSpPr>
        <p:spPr>
          <a:xfrm flipV="1">
            <a:off x="7960577" y="4484619"/>
            <a:ext cx="0" cy="1643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Arc 67">
            <a:extLst>
              <a:ext uri="{FF2B5EF4-FFF2-40B4-BE49-F238E27FC236}">
                <a16:creationId xmlns:a16="http://schemas.microsoft.com/office/drawing/2014/main" id="{24A7458D-54B2-488A-A8EE-DC595F55512F}"/>
              </a:ext>
            </a:extLst>
          </p:cNvPr>
          <p:cNvSpPr/>
          <p:nvPr/>
        </p:nvSpPr>
        <p:spPr>
          <a:xfrm rot="15072922">
            <a:off x="4618778" y="3185837"/>
            <a:ext cx="697627" cy="657562"/>
          </a:xfrm>
          <a:prstGeom prst="arc">
            <a:avLst/>
          </a:prstGeom>
          <a:ln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Arc 68">
            <a:extLst>
              <a:ext uri="{FF2B5EF4-FFF2-40B4-BE49-F238E27FC236}">
                <a16:creationId xmlns:a16="http://schemas.microsoft.com/office/drawing/2014/main" id="{E1A25D3B-A722-4655-A042-6480992809D0}"/>
              </a:ext>
            </a:extLst>
          </p:cNvPr>
          <p:cNvSpPr/>
          <p:nvPr/>
        </p:nvSpPr>
        <p:spPr>
          <a:xfrm rot="8261630">
            <a:off x="5338569" y="3134531"/>
            <a:ext cx="1797103" cy="1566074"/>
          </a:xfrm>
          <a:prstGeom prst="arc">
            <a:avLst/>
          </a:prstGeom>
          <a:ln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E7AB6E3D-DFA0-4AB7-95DB-B32DE86A36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9622" y="5005839"/>
            <a:ext cx="443247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Idea:</a:t>
            </a:r>
            <a:r>
              <a:rPr lang="en-US" altLang="zh-CN" sz="1600" dirty="0">
                <a:ea typeface="宋体" panose="02010600030101010101" pitchFamily="2" charset="-122"/>
              </a:rPr>
              <a:t> we roll the wrong node along a root/leaf path until it sits in a right position.</a:t>
            </a:r>
            <a:endParaRPr lang="en-US" altLang="zh-CN" sz="1600" baseline="30000" dirty="0">
              <a:ea typeface="宋体" panose="02010600030101010101" pitchFamily="2" charset="-122"/>
            </a:endParaRP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37DFA6DE-D339-4BE2-88B6-6C5277372450}"/>
              </a:ext>
            </a:extLst>
          </p:cNvPr>
          <p:cNvCxnSpPr/>
          <p:nvPr/>
        </p:nvCxnSpPr>
        <p:spPr>
          <a:xfrm>
            <a:off x="8518358" y="2601460"/>
            <a:ext cx="0" cy="12723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 Box 46">
            <a:extLst>
              <a:ext uri="{FF2B5EF4-FFF2-40B4-BE49-F238E27FC236}">
                <a16:creationId xmlns:a16="http://schemas.microsoft.com/office/drawing/2014/main" id="{6678ED86-0F04-4554-9796-4AF05808AF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8146" y="2064019"/>
            <a:ext cx="667066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Rolling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down </a:t>
            </a:r>
          </a:p>
        </p:txBody>
      </p:sp>
      <p:sp>
        <p:nvSpPr>
          <p:cNvPr id="65" name="Text Box 46">
            <a:extLst>
              <a:ext uri="{FF2B5EF4-FFF2-40B4-BE49-F238E27FC236}">
                <a16:creationId xmlns:a16="http://schemas.microsoft.com/office/drawing/2014/main" id="{0BC3E54D-C500-444F-A2DF-29E97BDA3D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7" y="1736788"/>
            <a:ext cx="3642513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graphicFrame>
        <p:nvGraphicFramePr>
          <p:cNvPr id="66" name="Table 65">
            <a:extLst>
              <a:ext uri="{FF2B5EF4-FFF2-40B4-BE49-F238E27FC236}">
                <a16:creationId xmlns:a16="http://schemas.microsoft.com/office/drawing/2014/main" id="{98C8814A-789C-4C84-A7A8-6A663DB21900}"/>
              </a:ext>
            </a:extLst>
          </p:cNvPr>
          <p:cNvGraphicFramePr>
            <a:graphicFrameLocks noGrp="1"/>
          </p:cNvGraphicFramePr>
          <p:nvPr/>
        </p:nvGraphicFramePr>
        <p:xfrm>
          <a:off x="4549800" y="4247919"/>
          <a:ext cx="4447185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37439654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4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highlight>
                            <a:srgbClr val="FFFF00"/>
                          </a:highlight>
                        </a:rPr>
                        <a:t>9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2167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46">
            <a:extLst>
              <a:ext uri="{FF2B5EF4-FFF2-40B4-BE49-F238E27FC236}">
                <a16:creationId xmlns:a16="http://schemas.microsoft.com/office/drawing/2014/main" id="{9CC1311A-55A3-4D3B-86A0-4DE9D91BE1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2103701"/>
            <a:ext cx="4432472" cy="120032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 err="1">
                <a:ea typeface="宋体" panose="02010600030101010101" pitchFamily="2" charset="-122"/>
              </a:rPr>
              <a:t>FixHeap</a:t>
            </a:r>
            <a:r>
              <a:rPr lang="en-US" altLang="zh-CN" sz="1800" dirty="0">
                <a:ea typeface="宋体" panose="02010600030101010101" pitchFamily="2" charset="-122"/>
              </a:rPr>
              <a:t>(H, t,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)</a:t>
            </a:r>
            <a:endParaRPr lang="en-US" altLang="zh-CN" sz="1800" baseline="300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Suppose we have a heap (H, t) with a single wrong node H[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], we want to restore the heap structure.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EBB9070-363C-45E9-9B63-2AC5C58F83DD}"/>
              </a:ext>
            </a:extLst>
          </p:cNvPr>
          <p:cNvCxnSpPr>
            <a:cxnSpLocks/>
          </p:cNvCxnSpPr>
          <p:nvPr/>
        </p:nvCxnSpPr>
        <p:spPr>
          <a:xfrm flipH="1">
            <a:off x="6773393" y="3330124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AC2C8E6-D692-4ACD-9380-D5ABD5FFB02B}"/>
              </a:ext>
            </a:extLst>
          </p:cNvPr>
          <p:cNvCxnSpPr>
            <a:cxnSpLocks/>
          </p:cNvCxnSpPr>
          <p:nvPr/>
        </p:nvCxnSpPr>
        <p:spPr>
          <a:xfrm flipH="1">
            <a:off x="5775677" y="333854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2DFC3DC-68B1-46EC-844C-C8EDFE6F06D2}"/>
              </a:ext>
            </a:extLst>
          </p:cNvPr>
          <p:cNvCxnSpPr>
            <a:cxnSpLocks/>
          </p:cNvCxnSpPr>
          <p:nvPr/>
        </p:nvCxnSpPr>
        <p:spPr>
          <a:xfrm flipH="1">
            <a:off x="4864217" y="3356688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427B614-DFC8-439B-9E35-ED752FF536B6}"/>
              </a:ext>
            </a:extLst>
          </p:cNvPr>
          <p:cNvCxnSpPr>
            <a:cxnSpLocks/>
          </p:cNvCxnSpPr>
          <p:nvPr/>
        </p:nvCxnSpPr>
        <p:spPr>
          <a:xfrm>
            <a:off x="5212829" y="3346186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08B3E39-2194-4B1A-84C7-80C8905BABEF}"/>
              </a:ext>
            </a:extLst>
          </p:cNvPr>
          <p:cNvCxnSpPr>
            <a:cxnSpLocks/>
          </p:cNvCxnSpPr>
          <p:nvPr/>
        </p:nvCxnSpPr>
        <p:spPr>
          <a:xfrm>
            <a:off x="6128233" y="3348202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5988CFD-F930-4457-8520-7E076CB2A718}"/>
              </a:ext>
            </a:extLst>
          </p:cNvPr>
          <p:cNvCxnSpPr>
            <a:cxnSpLocks/>
          </p:cNvCxnSpPr>
          <p:nvPr/>
        </p:nvCxnSpPr>
        <p:spPr>
          <a:xfrm flipH="1">
            <a:off x="6971201" y="2821578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119D46F-D633-4130-9466-7C8BE9381551}"/>
              </a:ext>
            </a:extLst>
          </p:cNvPr>
          <p:cNvCxnSpPr>
            <a:cxnSpLocks/>
          </p:cNvCxnSpPr>
          <p:nvPr/>
        </p:nvCxnSpPr>
        <p:spPr>
          <a:xfrm flipH="1">
            <a:off x="5051579" y="2831047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382C242-B07F-463B-B1BF-E99D99EEE092}"/>
              </a:ext>
            </a:extLst>
          </p:cNvPr>
          <p:cNvCxnSpPr>
            <a:cxnSpLocks/>
          </p:cNvCxnSpPr>
          <p:nvPr/>
        </p:nvCxnSpPr>
        <p:spPr>
          <a:xfrm>
            <a:off x="7634551" y="2800206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6158D22-E1F5-432B-9086-67EB75C0B710}"/>
              </a:ext>
            </a:extLst>
          </p:cNvPr>
          <p:cNvCxnSpPr>
            <a:cxnSpLocks/>
          </p:cNvCxnSpPr>
          <p:nvPr/>
        </p:nvCxnSpPr>
        <p:spPr>
          <a:xfrm>
            <a:off x="5699606" y="2847691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D59E521-D147-4857-A521-9929C54187AB}"/>
              </a:ext>
            </a:extLst>
          </p:cNvPr>
          <p:cNvGrpSpPr/>
          <p:nvPr/>
        </p:nvGrpSpPr>
        <p:grpSpPr>
          <a:xfrm>
            <a:off x="6314480" y="2013787"/>
            <a:ext cx="351379" cy="311409"/>
            <a:chOff x="6255523" y="1182820"/>
            <a:chExt cx="351379" cy="311409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64AD3191-7FFC-468F-A047-42CB2B336E3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72A4CC7-1815-45B5-BC87-1DF03C33D49A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D993112-8013-4DBA-8FE6-7A6F916BC7FB}"/>
              </a:ext>
            </a:extLst>
          </p:cNvPr>
          <p:cNvGrpSpPr/>
          <p:nvPr/>
        </p:nvGrpSpPr>
        <p:grpSpPr>
          <a:xfrm>
            <a:off x="6853000" y="3053825"/>
            <a:ext cx="351378" cy="311409"/>
            <a:chOff x="6255524" y="1182820"/>
            <a:chExt cx="351378" cy="311409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FC0F23C8-6DBE-4B93-ACC4-49C573FCED9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527C9AE-F92A-4DAD-A125-55C42076B78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ABC53C3-B96F-41D3-9955-401257B1E484}"/>
              </a:ext>
            </a:extLst>
          </p:cNvPr>
          <p:cNvGrpSpPr/>
          <p:nvPr/>
        </p:nvGrpSpPr>
        <p:grpSpPr>
          <a:xfrm>
            <a:off x="5841104" y="3072341"/>
            <a:ext cx="351379" cy="311409"/>
            <a:chOff x="6255523" y="1182820"/>
            <a:chExt cx="351379" cy="311409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08D61584-2B90-44D0-93AE-872A6742B34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6C5C644-308F-4ECF-8BE4-5436BC7B83B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B76AD40-1CA1-43A7-92B3-36E24BA56E88}"/>
              </a:ext>
            </a:extLst>
          </p:cNvPr>
          <p:cNvGrpSpPr/>
          <p:nvPr/>
        </p:nvGrpSpPr>
        <p:grpSpPr>
          <a:xfrm>
            <a:off x="4676052" y="3610561"/>
            <a:ext cx="351379" cy="311409"/>
            <a:chOff x="6255523" y="1182820"/>
            <a:chExt cx="351379" cy="311409"/>
          </a:xfrm>
          <a:noFill/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92723D69-EFE7-41EF-95E2-5B36A46A1FCC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CC2E71C-9B6B-42C2-8504-75284DEA4C0B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4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A38BEDD-B705-40CB-BF4F-AAC424BA5EFD}"/>
              </a:ext>
            </a:extLst>
          </p:cNvPr>
          <p:cNvGrpSpPr/>
          <p:nvPr/>
        </p:nvGrpSpPr>
        <p:grpSpPr>
          <a:xfrm>
            <a:off x="7313483" y="2569285"/>
            <a:ext cx="351379" cy="311409"/>
            <a:chOff x="6255523" y="1182820"/>
            <a:chExt cx="351379" cy="311409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A54A71AB-CE0E-4E3D-B810-A93983FD0D50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769B6A6-A6C4-424F-920D-E3028B0F0396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2D6CDF6-F422-4F37-813D-1409E8173A4D}"/>
              </a:ext>
            </a:extLst>
          </p:cNvPr>
          <p:cNvGrpSpPr/>
          <p:nvPr/>
        </p:nvGrpSpPr>
        <p:grpSpPr>
          <a:xfrm>
            <a:off x="5398070" y="2569286"/>
            <a:ext cx="351379" cy="311409"/>
            <a:chOff x="6255523" y="1182820"/>
            <a:chExt cx="351379" cy="311409"/>
          </a:xfrm>
          <a:noFill/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C9E11C06-0953-4080-A940-26059873468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5FBC2D7-7303-43C3-8B63-D1CCF0B2AC4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B0ED7B7-9CA4-4CD1-A885-9A613EAD87BD}"/>
              </a:ext>
            </a:extLst>
          </p:cNvPr>
          <p:cNvGrpSpPr/>
          <p:nvPr/>
        </p:nvGrpSpPr>
        <p:grpSpPr>
          <a:xfrm>
            <a:off x="6113310" y="3606159"/>
            <a:ext cx="351379" cy="311409"/>
            <a:chOff x="6255523" y="1182820"/>
            <a:chExt cx="351379" cy="311409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8BE48385-F30E-49F5-BC24-C2F58138943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974AD88-F560-42FC-AAA3-D8A6645BDCF0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A5E7BC7-2C7D-451F-A0D9-4C37AE296C45}"/>
              </a:ext>
            </a:extLst>
          </p:cNvPr>
          <p:cNvGrpSpPr/>
          <p:nvPr/>
        </p:nvGrpSpPr>
        <p:grpSpPr>
          <a:xfrm>
            <a:off x="5157400" y="3598684"/>
            <a:ext cx="351378" cy="311409"/>
            <a:chOff x="6255524" y="1182820"/>
            <a:chExt cx="351378" cy="311409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FAE11C05-751D-4A62-95CD-584128B9698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48A6B38-A334-46A1-91A0-A737EDC53C68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9A94425-3B5A-4F03-9F7B-C79565642E0D}"/>
              </a:ext>
            </a:extLst>
          </p:cNvPr>
          <p:cNvGrpSpPr/>
          <p:nvPr/>
        </p:nvGrpSpPr>
        <p:grpSpPr>
          <a:xfrm>
            <a:off x="4932977" y="3070029"/>
            <a:ext cx="351378" cy="311409"/>
            <a:chOff x="6255524" y="1182820"/>
            <a:chExt cx="351378" cy="311409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04744735-D9C5-4AC2-885E-D90C1BF9B5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E933857-CF97-4886-B9EB-270B844573FB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54A0D49-D189-4E33-B548-C54C8FD9C690}"/>
              </a:ext>
            </a:extLst>
          </p:cNvPr>
          <p:cNvGrpSpPr/>
          <p:nvPr/>
        </p:nvGrpSpPr>
        <p:grpSpPr>
          <a:xfrm>
            <a:off x="6588270" y="3588010"/>
            <a:ext cx="351378" cy="311409"/>
            <a:chOff x="6255524" y="1182820"/>
            <a:chExt cx="351378" cy="311409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F69CF12B-8C41-48FF-A689-1BE3EA082D5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4AFC21F-C05E-4313-B525-63CAF0724809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FAE0F32-C77C-4D81-B7DD-2B4E659A5BD7}"/>
              </a:ext>
            </a:extLst>
          </p:cNvPr>
          <p:cNvGrpSpPr/>
          <p:nvPr/>
        </p:nvGrpSpPr>
        <p:grpSpPr>
          <a:xfrm>
            <a:off x="5638351" y="3601789"/>
            <a:ext cx="351379" cy="311409"/>
            <a:chOff x="6255523" y="1182820"/>
            <a:chExt cx="351379" cy="311409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44014F5-7BBF-4E58-BB0A-91EA43BDE43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C37C948-AA4A-40BA-ACEC-C9357E2CA2E0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5CC34DC-C133-4524-9040-6367C1A73BC6}"/>
              </a:ext>
            </a:extLst>
          </p:cNvPr>
          <p:cNvGrpSpPr/>
          <p:nvPr/>
        </p:nvGrpSpPr>
        <p:grpSpPr>
          <a:xfrm>
            <a:off x="7755295" y="3045391"/>
            <a:ext cx="351378" cy="311409"/>
            <a:chOff x="6255524" y="1182820"/>
            <a:chExt cx="351378" cy="311409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A5CD8D9D-7EC8-428F-A127-FC21729E613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6385E3E-16E5-4A57-B757-A0699814E7A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5F1DCC0-E787-4CBA-A509-5B8B4050C4CA}"/>
              </a:ext>
            </a:extLst>
          </p:cNvPr>
          <p:cNvCxnSpPr>
            <a:cxnSpLocks/>
          </p:cNvCxnSpPr>
          <p:nvPr/>
        </p:nvCxnSpPr>
        <p:spPr>
          <a:xfrm flipH="1">
            <a:off x="5699606" y="2222644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CF0D4E9-B111-4298-9697-B1FB18F5AD25}"/>
              </a:ext>
            </a:extLst>
          </p:cNvPr>
          <p:cNvCxnSpPr>
            <a:cxnSpLocks/>
          </p:cNvCxnSpPr>
          <p:nvPr/>
        </p:nvCxnSpPr>
        <p:spPr>
          <a:xfrm>
            <a:off x="6654957" y="2204494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D801350C-2865-4D31-A3C2-29531DABA041}"/>
              </a:ext>
            </a:extLst>
          </p:cNvPr>
          <p:cNvGraphicFramePr>
            <a:graphicFrameLocks noGrp="1"/>
          </p:cNvGraphicFramePr>
          <p:nvPr/>
        </p:nvGraphicFramePr>
        <p:xfrm>
          <a:off x="4549800" y="4247919"/>
          <a:ext cx="4452649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301943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37439654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62" name="Text Box 46">
            <a:extLst>
              <a:ext uri="{FF2B5EF4-FFF2-40B4-BE49-F238E27FC236}">
                <a16:creationId xmlns:a16="http://schemas.microsoft.com/office/drawing/2014/main" id="{0B5B6B72-4349-4550-8391-C06367764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6818" y="4608703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</a:t>
            </a:r>
          </a:p>
        </p:txBody>
      </p:sp>
      <p:sp>
        <p:nvSpPr>
          <p:cNvPr id="63" name="Text Box 46">
            <a:extLst>
              <a:ext uri="{FF2B5EF4-FFF2-40B4-BE49-F238E27FC236}">
                <a16:creationId xmlns:a16="http://schemas.microsoft.com/office/drawing/2014/main" id="{C8BD5DFB-16EB-492B-81E7-734EC60931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6873" y="4231306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99687157-BD0D-4167-A29D-BF2F0732AB7E}"/>
              </a:ext>
            </a:extLst>
          </p:cNvPr>
          <p:cNvCxnSpPr>
            <a:cxnSpLocks/>
          </p:cNvCxnSpPr>
          <p:nvPr/>
        </p:nvCxnSpPr>
        <p:spPr>
          <a:xfrm flipV="1">
            <a:off x="7960577" y="4484619"/>
            <a:ext cx="0" cy="1643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E0F067D2-9B66-4A37-906A-10828EC266F1}"/>
              </a:ext>
            </a:extLst>
          </p:cNvPr>
          <p:cNvCxnSpPr>
            <a:cxnSpLocks/>
          </p:cNvCxnSpPr>
          <p:nvPr/>
        </p:nvCxnSpPr>
        <p:spPr>
          <a:xfrm flipV="1">
            <a:off x="6773393" y="4480670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 Box 46">
            <a:extLst>
              <a:ext uri="{FF2B5EF4-FFF2-40B4-BE49-F238E27FC236}">
                <a16:creationId xmlns:a16="http://schemas.microsoft.com/office/drawing/2014/main" id="{B10B97D6-ED03-4317-BC8A-3CABB06DBE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9622" y="5005839"/>
            <a:ext cx="443247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Idea:</a:t>
            </a:r>
            <a:r>
              <a:rPr lang="en-US" altLang="zh-CN" sz="1600" dirty="0">
                <a:ea typeface="宋体" panose="02010600030101010101" pitchFamily="2" charset="-122"/>
              </a:rPr>
              <a:t> we roll the wrong node along a root/leaf path until it sits in a right position.</a:t>
            </a:r>
            <a:endParaRPr lang="en-US" altLang="zh-CN" sz="1600" baseline="30000" dirty="0">
              <a:ea typeface="宋体" panose="02010600030101010101" pitchFamily="2" charset="-122"/>
            </a:endParaRPr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9642970A-6D47-45B6-9EEE-64F32EE032C8}"/>
              </a:ext>
            </a:extLst>
          </p:cNvPr>
          <p:cNvCxnSpPr/>
          <p:nvPr/>
        </p:nvCxnSpPr>
        <p:spPr>
          <a:xfrm>
            <a:off x="8518358" y="2601460"/>
            <a:ext cx="0" cy="12723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 Box 46">
            <a:extLst>
              <a:ext uri="{FF2B5EF4-FFF2-40B4-BE49-F238E27FC236}">
                <a16:creationId xmlns:a16="http://schemas.microsoft.com/office/drawing/2014/main" id="{81C8CAF1-4EBC-47B0-8130-68D0C45648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8146" y="2064019"/>
            <a:ext cx="667066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Rolling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down </a:t>
            </a:r>
          </a:p>
        </p:txBody>
      </p:sp>
      <p:sp>
        <p:nvSpPr>
          <p:cNvPr id="65" name="Text Box 46">
            <a:extLst>
              <a:ext uri="{FF2B5EF4-FFF2-40B4-BE49-F238E27FC236}">
                <a16:creationId xmlns:a16="http://schemas.microsoft.com/office/drawing/2014/main" id="{32BBA0A7-A497-4694-959C-14AFCFC33A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7" y="1736788"/>
            <a:ext cx="3642513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</p:spTree>
    <p:extLst>
      <p:ext uri="{BB962C8B-B14F-4D97-AF65-F5344CB8AC3E}">
        <p14:creationId xmlns:p14="http://schemas.microsoft.com/office/powerpoint/2010/main" val="35964562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2DFC3DC-68B1-46EC-844C-C8EDFE6F06D2}"/>
              </a:ext>
            </a:extLst>
          </p:cNvPr>
          <p:cNvCxnSpPr>
            <a:cxnSpLocks/>
          </p:cNvCxnSpPr>
          <p:nvPr/>
        </p:nvCxnSpPr>
        <p:spPr>
          <a:xfrm flipH="1">
            <a:off x="4864217" y="3356688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46">
            <a:extLst>
              <a:ext uri="{FF2B5EF4-FFF2-40B4-BE49-F238E27FC236}">
                <a16:creationId xmlns:a16="http://schemas.microsoft.com/office/drawing/2014/main" id="{9CC1311A-55A3-4D3B-86A0-4DE9D91BE1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2103701"/>
            <a:ext cx="4432472" cy="120032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 err="1">
                <a:ea typeface="宋体" panose="02010600030101010101" pitchFamily="2" charset="-122"/>
              </a:rPr>
              <a:t>FixHeap</a:t>
            </a:r>
            <a:r>
              <a:rPr lang="en-US" altLang="zh-CN" sz="1800" dirty="0">
                <a:ea typeface="宋体" panose="02010600030101010101" pitchFamily="2" charset="-122"/>
              </a:rPr>
              <a:t>(H, t,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)</a:t>
            </a:r>
            <a:endParaRPr lang="en-US" altLang="zh-CN" sz="1800" baseline="300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Suppose we have a heap (H, t) with a single wrong node H[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], we want to restore the heap structure.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EBB9070-363C-45E9-9B63-2AC5C58F83DD}"/>
              </a:ext>
            </a:extLst>
          </p:cNvPr>
          <p:cNvCxnSpPr>
            <a:cxnSpLocks/>
          </p:cNvCxnSpPr>
          <p:nvPr/>
        </p:nvCxnSpPr>
        <p:spPr>
          <a:xfrm flipH="1">
            <a:off x="6773393" y="3330124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AC2C8E6-D692-4ACD-9380-D5ABD5FFB02B}"/>
              </a:ext>
            </a:extLst>
          </p:cNvPr>
          <p:cNvCxnSpPr>
            <a:cxnSpLocks/>
          </p:cNvCxnSpPr>
          <p:nvPr/>
        </p:nvCxnSpPr>
        <p:spPr>
          <a:xfrm flipH="1">
            <a:off x="5775677" y="333854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427B614-DFC8-439B-9E35-ED752FF536B6}"/>
              </a:ext>
            </a:extLst>
          </p:cNvPr>
          <p:cNvCxnSpPr>
            <a:cxnSpLocks/>
          </p:cNvCxnSpPr>
          <p:nvPr/>
        </p:nvCxnSpPr>
        <p:spPr>
          <a:xfrm>
            <a:off x="5212829" y="3346186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08B3E39-2194-4B1A-84C7-80C8905BABEF}"/>
              </a:ext>
            </a:extLst>
          </p:cNvPr>
          <p:cNvCxnSpPr>
            <a:cxnSpLocks/>
          </p:cNvCxnSpPr>
          <p:nvPr/>
        </p:nvCxnSpPr>
        <p:spPr>
          <a:xfrm>
            <a:off x="6128233" y="3348202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5988CFD-F930-4457-8520-7E076CB2A718}"/>
              </a:ext>
            </a:extLst>
          </p:cNvPr>
          <p:cNvCxnSpPr>
            <a:cxnSpLocks/>
          </p:cNvCxnSpPr>
          <p:nvPr/>
        </p:nvCxnSpPr>
        <p:spPr>
          <a:xfrm flipH="1">
            <a:off x="6971201" y="2821578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119D46F-D633-4130-9466-7C8BE9381551}"/>
              </a:ext>
            </a:extLst>
          </p:cNvPr>
          <p:cNvCxnSpPr>
            <a:cxnSpLocks/>
          </p:cNvCxnSpPr>
          <p:nvPr/>
        </p:nvCxnSpPr>
        <p:spPr>
          <a:xfrm flipH="1">
            <a:off x="5051579" y="2831047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382C242-B07F-463B-B1BF-E99D99EEE092}"/>
              </a:ext>
            </a:extLst>
          </p:cNvPr>
          <p:cNvCxnSpPr>
            <a:cxnSpLocks/>
          </p:cNvCxnSpPr>
          <p:nvPr/>
        </p:nvCxnSpPr>
        <p:spPr>
          <a:xfrm>
            <a:off x="7634551" y="2800206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6158D22-E1F5-432B-9086-67EB75C0B710}"/>
              </a:ext>
            </a:extLst>
          </p:cNvPr>
          <p:cNvCxnSpPr>
            <a:cxnSpLocks/>
          </p:cNvCxnSpPr>
          <p:nvPr/>
        </p:nvCxnSpPr>
        <p:spPr>
          <a:xfrm>
            <a:off x="5699606" y="2847691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D59E521-D147-4857-A521-9929C54187AB}"/>
              </a:ext>
            </a:extLst>
          </p:cNvPr>
          <p:cNvGrpSpPr/>
          <p:nvPr/>
        </p:nvGrpSpPr>
        <p:grpSpPr>
          <a:xfrm>
            <a:off x="6314480" y="2013787"/>
            <a:ext cx="351379" cy="311409"/>
            <a:chOff x="6255523" y="1182820"/>
            <a:chExt cx="351379" cy="311409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64AD3191-7FFC-468F-A047-42CB2B336E3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72A4CC7-1815-45B5-BC87-1DF03C33D49A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D993112-8013-4DBA-8FE6-7A6F916BC7FB}"/>
              </a:ext>
            </a:extLst>
          </p:cNvPr>
          <p:cNvGrpSpPr/>
          <p:nvPr/>
        </p:nvGrpSpPr>
        <p:grpSpPr>
          <a:xfrm>
            <a:off x="6853000" y="3053825"/>
            <a:ext cx="351378" cy="311409"/>
            <a:chOff x="6255524" y="1182820"/>
            <a:chExt cx="351378" cy="311409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FC0F23C8-6DBE-4B93-ACC4-49C573FCED9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527C9AE-F92A-4DAD-A125-55C42076B78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ABC53C3-B96F-41D3-9955-401257B1E484}"/>
              </a:ext>
            </a:extLst>
          </p:cNvPr>
          <p:cNvGrpSpPr/>
          <p:nvPr/>
        </p:nvGrpSpPr>
        <p:grpSpPr>
          <a:xfrm>
            <a:off x="5841104" y="3072341"/>
            <a:ext cx="351379" cy="311409"/>
            <a:chOff x="6255523" y="1182820"/>
            <a:chExt cx="351379" cy="311409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08D61584-2B90-44D0-93AE-872A6742B34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6C5C644-308F-4ECF-8BE4-5436BC7B83B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A38BEDD-B705-40CB-BF4F-AAC424BA5EFD}"/>
              </a:ext>
            </a:extLst>
          </p:cNvPr>
          <p:cNvGrpSpPr/>
          <p:nvPr/>
        </p:nvGrpSpPr>
        <p:grpSpPr>
          <a:xfrm>
            <a:off x="7313483" y="2569285"/>
            <a:ext cx="351379" cy="311409"/>
            <a:chOff x="6255523" y="1182820"/>
            <a:chExt cx="351379" cy="311409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A54A71AB-CE0E-4E3D-B810-A93983FD0D50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769B6A6-A6C4-424F-920D-E3028B0F0396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2D6CDF6-F422-4F37-813D-1409E8173A4D}"/>
              </a:ext>
            </a:extLst>
          </p:cNvPr>
          <p:cNvGrpSpPr/>
          <p:nvPr/>
        </p:nvGrpSpPr>
        <p:grpSpPr>
          <a:xfrm>
            <a:off x="5398070" y="2569286"/>
            <a:ext cx="351379" cy="311409"/>
            <a:chOff x="6255523" y="1182820"/>
            <a:chExt cx="351379" cy="311409"/>
          </a:xfrm>
          <a:noFill/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C9E11C06-0953-4080-A940-26059873468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5FBC2D7-7303-43C3-8B63-D1CCF0B2AC4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B0ED7B7-9CA4-4CD1-A885-9A613EAD87BD}"/>
              </a:ext>
            </a:extLst>
          </p:cNvPr>
          <p:cNvGrpSpPr/>
          <p:nvPr/>
        </p:nvGrpSpPr>
        <p:grpSpPr>
          <a:xfrm>
            <a:off x="6113310" y="3606159"/>
            <a:ext cx="351379" cy="311409"/>
            <a:chOff x="6255523" y="1182820"/>
            <a:chExt cx="351379" cy="311409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8BE48385-F30E-49F5-BC24-C2F58138943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974AD88-F560-42FC-AAA3-D8A6645BDCF0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A5E7BC7-2C7D-451F-A0D9-4C37AE296C45}"/>
              </a:ext>
            </a:extLst>
          </p:cNvPr>
          <p:cNvGrpSpPr/>
          <p:nvPr/>
        </p:nvGrpSpPr>
        <p:grpSpPr>
          <a:xfrm>
            <a:off x="5157400" y="3598684"/>
            <a:ext cx="351378" cy="311409"/>
            <a:chOff x="6255524" y="1182820"/>
            <a:chExt cx="351378" cy="311409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FAE11C05-751D-4A62-95CD-584128B9698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48A6B38-A334-46A1-91A0-A737EDC53C68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9A94425-3B5A-4F03-9F7B-C79565642E0D}"/>
              </a:ext>
            </a:extLst>
          </p:cNvPr>
          <p:cNvGrpSpPr/>
          <p:nvPr/>
        </p:nvGrpSpPr>
        <p:grpSpPr>
          <a:xfrm>
            <a:off x="4932977" y="3070029"/>
            <a:ext cx="351378" cy="311409"/>
            <a:chOff x="6255524" y="1182820"/>
            <a:chExt cx="351378" cy="311409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04744735-D9C5-4AC2-885E-D90C1BF9B5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E933857-CF97-4886-B9EB-270B844573FB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54A0D49-D189-4E33-B548-C54C8FD9C690}"/>
              </a:ext>
            </a:extLst>
          </p:cNvPr>
          <p:cNvGrpSpPr/>
          <p:nvPr/>
        </p:nvGrpSpPr>
        <p:grpSpPr>
          <a:xfrm>
            <a:off x="6588270" y="3588010"/>
            <a:ext cx="351378" cy="311409"/>
            <a:chOff x="6255524" y="1182820"/>
            <a:chExt cx="351378" cy="311409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F69CF12B-8C41-48FF-A689-1BE3EA082D5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4AFC21F-C05E-4313-B525-63CAF0724809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FAE0F32-C77C-4D81-B7DD-2B4E659A5BD7}"/>
              </a:ext>
            </a:extLst>
          </p:cNvPr>
          <p:cNvGrpSpPr/>
          <p:nvPr/>
        </p:nvGrpSpPr>
        <p:grpSpPr>
          <a:xfrm>
            <a:off x="5638351" y="3601789"/>
            <a:ext cx="351379" cy="311409"/>
            <a:chOff x="6255523" y="1182820"/>
            <a:chExt cx="351379" cy="311409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44014F5-7BBF-4E58-BB0A-91EA43BDE43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C37C948-AA4A-40BA-ACEC-C9357E2CA2E0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5CC34DC-C133-4524-9040-6367C1A73BC6}"/>
              </a:ext>
            </a:extLst>
          </p:cNvPr>
          <p:cNvGrpSpPr/>
          <p:nvPr/>
        </p:nvGrpSpPr>
        <p:grpSpPr>
          <a:xfrm>
            <a:off x="7755295" y="3045391"/>
            <a:ext cx="351378" cy="311409"/>
            <a:chOff x="6255524" y="1182820"/>
            <a:chExt cx="351378" cy="311409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A5CD8D9D-7EC8-428F-A127-FC21729E613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6385E3E-16E5-4A57-B757-A0699814E7A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5F1DCC0-E787-4CBA-A509-5B8B4050C4CA}"/>
              </a:ext>
            </a:extLst>
          </p:cNvPr>
          <p:cNvCxnSpPr>
            <a:cxnSpLocks/>
          </p:cNvCxnSpPr>
          <p:nvPr/>
        </p:nvCxnSpPr>
        <p:spPr>
          <a:xfrm flipH="1">
            <a:off x="5699606" y="2222644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CF0D4E9-B111-4298-9697-B1FB18F5AD25}"/>
              </a:ext>
            </a:extLst>
          </p:cNvPr>
          <p:cNvCxnSpPr>
            <a:cxnSpLocks/>
          </p:cNvCxnSpPr>
          <p:nvPr/>
        </p:nvCxnSpPr>
        <p:spPr>
          <a:xfrm>
            <a:off x="6654957" y="2204494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D801350C-2865-4D31-A3C2-29531DABA041}"/>
              </a:ext>
            </a:extLst>
          </p:cNvPr>
          <p:cNvGraphicFramePr>
            <a:graphicFrameLocks noGrp="1"/>
          </p:cNvGraphicFramePr>
          <p:nvPr/>
        </p:nvGraphicFramePr>
        <p:xfrm>
          <a:off x="4549800" y="4247919"/>
          <a:ext cx="4452649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301943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37439654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62" name="Text Box 46">
            <a:extLst>
              <a:ext uri="{FF2B5EF4-FFF2-40B4-BE49-F238E27FC236}">
                <a16:creationId xmlns:a16="http://schemas.microsoft.com/office/drawing/2014/main" id="{0B5B6B72-4349-4550-8391-C06367764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6818" y="4608703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</a:t>
            </a:r>
          </a:p>
        </p:txBody>
      </p:sp>
      <p:sp>
        <p:nvSpPr>
          <p:cNvPr id="63" name="Text Box 46">
            <a:extLst>
              <a:ext uri="{FF2B5EF4-FFF2-40B4-BE49-F238E27FC236}">
                <a16:creationId xmlns:a16="http://schemas.microsoft.com/office/drawing/2014/main" id="{C8BD5DFB-16EB-492B-81E7-734EC60931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6873" y="4231306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99687157-BD0D-4167-A29D-BF2F0732AB7E}"/>
              </a:ext>
            </a:extLst>
          </p:cNvPr>
          <p:cNvCxnSpPr>
            <a:cxnSpLocks/>
          </p:cNvCxnSpPr>
          <p:nvPr/>
        </p:nvCxnSpPr>
        <p:spPr>
          <a:xfrm flipV="1">
            <a:off x="7960577" y="4484619"/>
            <a:ext cx="0" cy="1643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Group 64">
            <a:extLst>
              <a:ext uri="{FF2B5EF4-FFF2-40B4-BE49-F238E27FC236}">
                <a16:creationId xmlns:a16="http://schemas.microsoft.com/office/drawing/2014/main" id="{073258D9-16F2-47C9-8E5B-77D445476735}"/>
              </a:ext>
            </a:extLst>
          </p:cNvPr>
          <p:cNvGrpSpPr/>
          <p:nvPr/>
        </p:nvGrpSpPr>
        <p:grpSpPr>
          <a:xfrm>
            <a:off x="4691256" y="3597725"/>
            <a:ext cx="351378" cy="311409"/>
            <a:chOff x="6255524" y="1182820"/>
            <a:chExt cx="351378" cy="311409"/>
          </a:xfrm>
        </p:grpSpPr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5F7541D8-4179-4AF8-958C-43549F34670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8FE15CE-A2C8-4E14-80D1-578AC34C7A7D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4</a:t>
              </a:r>
            </a:p>
          </p:txBody>
        </p:sp>
      </p:grpSp>
      <p:sp>
        <p:nvSpPr>
          <p:cNvPr id="70" name="Text Box 46">
            <a:extLst>
              <a:ext uri="{FF2B5EF4-FFF2-40B4-BE49-F238E27FC236}">
                <a16:creationId xmlns:a16="http://schemas.microsoft.com/office/drawing/2014/main" id="{E9C8B6B7-6BBF-4177-A374-3E17D77A8A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9622" y="5005839"/>
            <a:ext cx="443247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Idea:</a:t>
            </a:r>
            <a:r>
              <a:rPr lang="en-US" altLang="zh-CN" sz="1600" dirty="0">
                <a:ea typeface="宋体" panose="02010600030101010101" pitchFamily="2" charset="-122"/>
              </a:rPr>
              <a:t> we roll the wrong node along a root/leaf path until it sits in a right position.</a:t>
            </a:r>
            <a:endParaRPr lang="en-US" altLang="zh-CN" sz="1600" baseline="30000" dirty="0">
              <a:ea typeface="宋体" panose="02010600030101010101" pitchFamily="2" charset="-122"/>
            </a:endParaRP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84D388A3-17E1-4FC8-9340-A9F47E873DFF}"/>
              </a:ext>
            </a:extLst>
          </p:cNvPr>
          <p:cNvCxnSpPr/>
          <p:nvPr/>
        </p:nvCxnSpPr>
        <p:spPr>
          <a:xfrm>
            <a:off x="8518358" y="2601460"/>
            <a:ext cx="0" cy="12723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 Box 46">
            <a:extLst>
              <a:ext uri="{FF2B5EF4-FFF2-40B4-BE49-F238E27FC236}">
                <a16:creationId xmlns:a16="http://schemas.microsoft.com/office/drawing/2014/main" id="{733C3B75-9720-4EE3-AF78-44D0E9D034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8146" y="2064019"/>
            <a:ext cx="667066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Rolling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down </a:t>
            </a:r>
          </a:p>
        </p:txBody>
      </p:sp>
      <p:sp>
        <p:nvSpPr>
          <p:cNvPr id="66" name="Text Box 46">
            <a:extLst>
              <a:ext uri="{FF2B5EF4-FFF2-40B4-BE49-F238E27FC236}">
                <a16:creationId xmlns:a16="http://schemas.microsoft.com/office/drawing/2014/main" id="{649AC905-2392-403F-83A6-E9A21DD0D9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7" y="1736788"/>
            <a:ext cx="3642513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</p:spTree>
    <p:extLst>
      <p:ext uri="{BB962C8B-B14F-4D97-AF65-F5344CB8AC3E}">
        <p14:creationId xmlns:p14="http://schemas.microsoft.com/office/powerpoint/2010/main" val="5624066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46">
            <a:extLst>
              <a:ext uri="{FF2B5EF4-FFF2-40B4-BE49-F238E27FC236}">
                <a16:creationId xmlns:a16="http://schemas.microsoft.com/office/drawing/2014/main" id="{9CC1311A-55A3-4D3B-86A0-4DE9D91BE1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2103701"/>
            <a:ext cx="4432472" cy="120032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 err="1">
                <a:ea typeface="宋体" panose="02010600030101010101" pitchFamily="2" charset="-122"/>
              </a:rPr>
              <a:t>FixHeap</a:t>
            </a:r>
            <a:r>
              <a:rPr lang="en-US" altLang="zh-CN" sz="1800" dirty="0">
                <a:ea typeface="宋体" panose="02010600030101010101" pitchFamily="2" charset="-122"/>
              </a:rPr>
              <a:t>(H, t,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)</a:t>
            </a:r>
            <a:endParaRPr lang="en-US" altLang="zh-CN" sz="1800" baseline="300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Suppose we have a heap (H, t) with a single wrong node H[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], we want to restore the heap structure.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FDAC04A-273B-4DBD-9BE2-EEC26D42939D}"/>
              </a:ext>
            </a:extLst>
          </p:cNvPr>
          <p:cNvGrpSpPr/>
          <p:nvPr/>
        </p:nvGrpSpPr>
        <p:grpSpPr>
          <a:xfrm>
            <a:off x="4682441" y="2013787"/>
            <a:ext cx="3424232" cy="1903781"/>
            <a:chOff x="4872666" y="1099706"/>
            <a:chExt cx="3424232" cy="1903781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EBB9070-363C-45E9-9B63-2AC5C58F83D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63618" y="2416043"/>
              <a:ext cx="137521" cy="3946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AC2C8E6-D692-4ACD-9380-D5ABD5FFB0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65902" y="2424461"/>
              <a:ext cx="137521" cy="3946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2DFC3DC-68B1-46EC-844C-C8EDFE6F06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54442" y="2442607"/>
              <a:ext cx="137521" cy="3946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427B614-DFC8-439B-9E35-ED752FF536B6}"/>
                </a:ext>
              </a:extLst>
            </p:cNvPr>
            <p:cNvCxnSpPr>
              <a:cxnSpLocks/>
            </p:cNvCxnSpPr>
            <p:nvPr/>
          </p:nvCxnSpPr>
          <p:spPr>
            <a:xfrm>
              <a:off x="5403054" y="2432105"/>
              <a:ext cx="154715" cy="4136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08B3E39-2194-4B1A-84C7-80C8905BABEF}"/>
                </a:ext>
              </a:extLst>
            </p:cNvPr>
            <p:cNvCxnSpPr>
              <a:cxnSpLocks/>
            </p:cNvCxnSpPr>
            <p:nvPr/>
          </p:nvCxnSpPr>
          <p:spPr>
            <a:xfrm>
              <a:off x="6318458" y="2434121"/>
              <a:ext cx="154715" cy="4136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5988CFD-F930-4457-8520-7E076CB2A7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1426" y="1907497"/>
              <a:ext cx="380393" cy="36161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119D46F-D633-4130-9466-7C8BE93815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41804" y="1916966"/>
              <a:ext cx="380393" cy="36161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382C242-B07F-463B-B1BF-E99D99EEE092}"/>
                </a:ext>
              </a:extLst>
            </p:cNvPr>
            <p:cNvCxnSpPr>
              <a:cxnSpLocks/>
            </p:cNvCxnSpPr>
            <p:nvPr/>
          </p:nvCxnSpPr>
          <p:spPr>
            <a:xfrm>
              <a:off x="7824776" y="1886125"/>
              <a:ext cx="241487" cy="34497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6158D22-E1F5-432B-9086-67EB75C0B710}"/>
                </a:ext>
              </a:extLst>
            </p:cNvPr>
            <p:cNvCxnSpPr>
              <a:cxnSpLocks/>
            </p:cNvCxnSpPr>
            <p:nvPr/>
          </p:nvCxnSpPr>
          <p:spPr>
            <a:xfrm>
              <a:off x="5889831" y="1933610"/>
              <a:ext cx="370909" cy="37192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DD59E521-D147-4857-A521-9929C54187AB}"/>
                </a:ext>
              </a:extLst>
            </p:cNvPr>
            <p:cNvGrpSpPr/>
            <p:nvPr/>
          </p:nvGrpSpPr>
          <p:grpSpPr>
            <a:xfrm>
              <a:off x="6504705" y="1099706"/>
              <a:ext cx="351379" cy="311409"/>
              <a:chOff x="6255523" y="1182820"/>
              <a:chExt cx="351379" cy="311409"/>
            </a:xfrm>
          </p:grpSpPr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64AD3191-7FFC-468F-A047-42CB2B336E38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972A4CC7-1815-45B5-BC87-1DF03C33D49A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16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D993112-8013-4DBA-8FE6-7A6F916BC7FB}"/>
                </a:ext>
              </a:extLst>
            </p:cNvPr>
            <p:cNvGrpSpPr/>
            <p:nvPr/>
          </p:nvGrpSpPr>
          <p:grpSpPr>
            <a:xfrm>
              <a:off x="7043225" y="2139744"/>
              <a:ext cx="351378" cy="311409"/>
              <a:chOff x="6255524" y="1182820"/>
              <a:chExt cx="351378" cy="311409"/>
            </a:xfrm>
          </p:grpSpPr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FC0F23C8-6DBE-4B93-ACC4-49C573FCED94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4527C9AE-F92A-4DAD-A125-55C42076B783}"/>
                  </a:ext>
                </a:extLst>
              </p:cNvPr>
              <p:cNvSpPr txBox="1"/>
              <p:nvPr/>
            </p:nvSpPr>
            <p:spPr>
              <a:xfrm>
                <a:off x="6298253" y="119159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8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ABC53C3-B96F-41D3-9955-401257B1E484}"/>
                </a:ext>
              </a:extLst>
            </p:cNvPr>
            <p:cNvGrpSpPr/>
            <p:nvPr/>
          </p:nvGrpSpPr>
          <p:grpSpPr>
            <a:xfrm>
              <a:off x="6031329" y="2158260"/>
              <a:ext cx="351379" cy="311409"/>
              <a:chOff x="6255523" y="1182820"/>
              <a:chExt cx="351379" cy="311409"/>
            </a:xfrm>
          </p:grpSpPr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08D61584-2B90-44D0-93AE-872A6742B348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46C5C644-308F-4ECF-8BE4-5436BC7B83B5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12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DB76AD40-1CA1-43A7-92B3-36E24BA56E88}"/>
                </a:ext>
              </a:extLst>
            </p:cNvPr>
            <p:cNvGrpSpPr/>
            <p:nvPr/>
          </p:nvGrpSpPr>
          <p:grpSpPr>
            <a:xfrm>
              <a:off x="5121413" y="2160438"/>
              <a:ext cx="351379" cy="311409"/>
              <a:chOff x="6255523" y="1182820"/>
              <a:chExt cx="351379" cy="311409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92723D69-EFE7-41EF-95E2-5B36A46A1FCC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CC2E71C-9B6B-42C2-8504-75284DEA4C0B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13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EA38BEDD-B705-40CB-BF4F-AAC424BA5EFD}"/>
                </a:ext>
              </a:extLst>
            </p:cNvPr>
            <p:cNvGrpSpPr/>
            <p:nvPr/>
          </p:nvGrpSpPr>
          <p:grpSpPr>
            <a:xfrm>
              <a:off x="7503708" y="1655204"/>
              <a:ext cx="351379" cy="311409"/>
              <a:chOff x="6255523" y="1182820"/>
              <a:chExt cx="351379" cy="311409"/>
            </a:xfrm>
          </p:grpSpPr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A54A71AB-CE0E-4E3D-B810-A93983FD0D50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D769B6A6-A6C4-424F-920D-E3028B0F0396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10</a:t>
                </a: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2D6CDF6-F422-4F37-813D-1409E8173A4D}"/>
                </a:ext>
              </a:extLst>
            </p:cNvPr>
            <p:cNvGrpSpPr/>
            <p:nvPr/>
          </p:nvGrpSpPr>
          <p:grpSpPr>
            <a:xfrm>
              <a:off x="5588295" y="1655205"/>
              <a:ext cx="351379" cy="311409"/>
              <a:chOff x="6255523" y="1182820"/>
              <a:chExt cx="351379" cy="311409"/>
            </a:xfrm>
          </p:grpSpPr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C9E11C06-0953-4080-A940-260598734686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A5FBC2D7-7303-43C3-8B63-D1CCF0B2AC4E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24</a:t>
                </a: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5B0ED7B7-9CA4-4CD1-A885-9A613EAD87BD}"/>
                </a:ext>
              </a:extLst>
            </p:cNvPr>
            <p:cNvGrpSpPr/>
            <p:nvPr/>
          </p:nvGrpSpPr>
          <p:grpSpPr>
            <a:xfrm>
              <a:off x="6303535" y="2692078"/>
              <a:ext cx="351379" cy="311409"/>
              <a:chOff x="6255523" y="1182820"/>
              <a:chExt cx="351379" cy="311409"/>
            </a:xfrm>
          </p:grpSpPr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8BE48385-F30E-49F5-BC24-C2F581389436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974AD88-F560-42FC-AAA3-D8A6645BDCF0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12</a:t>
                </a: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A5E7BC7-2C7D-451F-A0D9-4C37AE296C45}"/>
                </a:ext>
              </a:extLst>
            </p:cNvPr>
            <p:cNvGrpSpPr/>
            <p:nvPr/>
          </p:nvGrpSpPr>
          <p:grpSpPr>
            <a:xfrm>
              <a:off x="5347625" y="2684603"/>
              <a:ext cx="351378" cy="311409"/>
              <a:chOff x="6255524" y="1182820"/>
              <a:chExt cx="351378" cy="311409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FAE11C05-751D-4A62-95CD-584128B96988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148A6B38-A334-46A1-91A0-A737EDC53C68}"/>
                  </a:ext>
                </a:extLst>
              </p:cNvPr>
              <p:cNvSpPr txBox="1"/>
              <p:nvPr/>
            </p:nvSpPr>
            <p:spPr>
              <a:xfrm>
                <a:off x="6298253" y="119159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8</a:t>
                </a: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09A94425-3B5A-4F03-9F7B-C79565642E0D}"/>
                </a:ext>
              </a:extLst>
            </p:cNvPr>
            <p:cNvGrpSpPr/>
            <p:nvPr/>
          </p:nvGrpSpPr>
          <p:grpSpPr>
            <a:xfrm>
              <a:off x="4872666" y="2684604"/>
              <a:ext cx="351378" cy="311409"/>
              <a:chOff x="6255524" y="1182820"/>
              <a:chExt cx="351378" cy="311409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04744735-D9C5-4AC2-885E-D90C1BF9B52D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E933857-CF97-4886-B9EB-270B844573FB}"/>
                  </a:ext>
                </a:extLst>
              </p:cNvPr>
              <p:cNvSpPr txBox="1"/>
              <p:nvPr/>
            </p:nvSpPr>
            <p:spPr>
              <a:xfrm>
                <a:off x="6298253" y="119159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9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B54A0D49-D189-4E33-B548-C54C8FD9C690}"/>
                </a:ext>
              </a:extLst>
            </p:cNvPr>
            <p:cNvGrpSpPr/>
            <p:nvPr/>
          </p:nvGrpSpPr>
          <p:grpSpPr>
            <a:xfrm>
              <a:off x="6778495" y="2673929"/>
              <a:ext cx="351378" cy="311409"/>
              <a:chOff x="6255524" y="1182820"/>
              <a:chExt cx="351378" cy="311409"/>
            </a:xfrm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F69CF12B-8C41-48FF-A689-1BE3EA082D54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4AFC21F-C05E-4313-B525-63CAF0724809}"/>
                  </a:ext>
                </a:extLst>
              </p:cNvPr>
              <p:cNvSpPr txBox="1"/>
              <p:nvPr/>
            </p:nvSpPr>
            <p:spPr>
              <a:xfrm>
                <a:off x="6298253" y="119159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7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0FAE0F32-C77C-4D81-B7DD-2B4E659A5BD7}"/>
                </a:ext>
              </a:extLst>
            </p:cNvPr>
            <p:cNvGrpSpPr/>
            <p:nvPr/>
          </p:nvGrpSpPr>
          <p:grpSpPr>
            <a:xfrm>
              <a:off x="5828576" y="2687708"/>
              <a:ext cx="351379" cy="311409"/>
              <a:chOff x="6255523" y="1182820"/>
              <a:chExt cx="351379" cy="311409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B44014F5-7BBF-4E58-BB0A-91EA43BDE437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C37C948-AA4A-40BA-ACEC-C9357E2CA2E0}"/>
                  </a:ext>
                </a:extLst>
              </p:cNvPr>
              <p:cNvSpPr txBox="1"/>
              <p:nvPr/>
            </p:nvSpPr>
            <p:spPr>
              <a:xfrm>
                <a:off x="6255523" y="1191592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11</a:t>
                </a: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45CC34DC-C133-4524-9040-6367C1A73BC6}"/>
                </a:ext>
              </a:extLst>
            </p:cNvPr>
            <p:cNvGrpSpPr/>
            <p:nvPr/>
          </p:nvGrpSpPr>
          <p:grpSpPr>
            <a:xfrm>
              <a:off x="7945520" y="2131310"/>
              <a:ext cx="351378" cy="311409"/>
              <a:chOff x="6255524" y="1182820"/>
              <a:chExt cx="351378" cy="311409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A5CD8D9D-7EC8-428F-A127-FC21729E6131}"/>
                  </a:ext>
                </a:extLst>
              </p:cNvPr>
              <p:cNvSpPr/>
              <p:nvPr/>
            </p:nvSpPr>
            <p:spPr>
              <a:xfrm>
                <a:off x="6255524" y="1182820"/>
                <a:ext cx="351378" cy="3114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6385E3E-16E5-4A57-B757-A0699814E7A6}"/>
                  </a:ext>
                </a:extLst>
              </p:cNvPr>
              <p:cNvSpPr txBox="1"/>
              <p:nvPr/>
            </p:nvSpPr>
            <p:spPr>
              <a:xfrm>
                <a:off x="6298253" y="119159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2</a:t>
                </a:r>
              </a:p>
            </p:txBody>
          </p:sp>
        </p:grp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5F1DCC0-E787-4CBA-A509-5B8B4050C4C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89831" y="1308563"/>
              <a:ext cx="621064" cy="3788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CF0D4E9-B111-4298-9697-B1FB18F5AD25}"/>
                </a:ext>
              </a:extLst>
            </p:cNvPr>
            <p:cNvCxnSpPr>
              <a:cxnSpLocks/>
            </p:cNvCxnSpPr>
            <p:nvPr/>
          </p:nvCxnSpPr>
          <p:spPr>
            <a:xfrm>
              <a:off x="6845182" y="1290413"/>
              <a:ext cx="667072" cy="43514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D801350C-2865-4D31-A3C2-29531DABA041}"/>
              </a:ext>
            </a:extLst>
          </p:cNvPr>
          <p:cNvGraphicFramePr>
            <a:graphicFrameLocks noGrp="1"/>
          </p:cNvGraphicFramePr>
          <p:nvPr/>
        </p:nvGraphicFramePr>
        <p:xfrm>
          <a:off x="4549800" y="4247919"/>
          <a:ext cx="4447185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37439654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24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62" name="Text Box 46">
            <a:extLst>
              <a:ext uri="{FF2B5EF4-FFF2-40B4-BE49-F238E27FC236}">
                <a16:creationId xmlns:a16="http://schemas.microsoft.com/office/drawing/2014/main" id="{0B5B6B72-4349-4550-8391-C06367764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6818" y="4608703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</a:t>
            </a:r>
          </a:p>
        </p:txBody>
      </p:sp>
      <p:sp>
        <p:nvSpPr>
          <p:cNvPr id="63" name="Text Box 46">
            <a:extLst>
              <a:ext uri="{FF2B5EF4-FFF2-40B4-BE49-F238E27FC236}">
                <a16:creationId xmlns:a16="http://schemas.microsoft.com/office/drawing/2014/main" id="{C8BD5DFB-16EB-492B-81E7-734EC60931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6873" y="4231306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99687157-BD0D-4167-A29D-BF2F0732AB7E}"/>
              </a:ext>
            </a:extLst>
          </p:cNvPr>
          <p:cNvCxnSpPr>
            <a:cxnSpLocks/>
          </p:cNvCxnSpPr>
          <p:nvPr/>
        </p:nvCxnSpPr>
        <p:spPr>
          <a:xfrm flipV="1">
            <a:off x="7960577" y="4484619"/>
            <a:ext cx="0" cy="1643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 Box 46">
            <a:extLst>
              <a:ext uri="{FF2B5EF4-FFF2-40B4-BE49-F238E27FC236}">
                <a16:creationId xmlns:a16="http://schemas.microsoft.com/office/drawing/2014/main" id="{32CE5CD0-4C6E-48BA-810F-EA547449E4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1023" y="4608527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endParaRPr lang="en-US" altLang="zh-CN" sz="1200" dirty="0">
              <a:ea typeface="宋体" panose="02010600030101010101" pitchFamily="2" charset="-122"/>
            </a:endParaRP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E0F067D2-9B66-4A37-906A-10828EC266F1}"/>
              </a:ext>
            </a:extLst>
          </p:cNvPr>
          <p:cNvCxnSpPr>
            <a:cxnSpLocks/>
          </p:cNvCxnSpPr>
          <p:nvPr/>
        </p:nvCxnSpPr>
        <p:spPr>
          <a:xfrm flipV="1">
            <a:off x="4993192" y="4482644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 Box 46">
            <a:extLst>
              <a:ext uri="{FF2B5EF4-FFF2-40B4-BE49-F238E27FC236}">
                <a16:creationId xmlns:a16="http://schemas.microsoft.com/office/drawing/2014/main" id="{01052233-9C9D-44A3-AC67-5B6530BC4B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9622" y="5005839"/>
            <a:ext cx="443247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Idea:</a:t>
            </a:r>
            <a:r>
              <a:rPr lang="en-US" altLang="zh-CN" sz="1600" dirty="0">
                <a:ea typeface="宋体" panose="02010600030101010101" pitchFamily="2" charset="-122"/>
              </a:rPr>
              <a:t> we roll the wrong node along a root/leaf path until it sits in a right position.</a:t>
            </a:r>
            <a:endParaRPr lang="en-US" altLang="zh-CN" sz="1600" baseline="30000" dirty="0">
              <a:ea typeface="宋体" panose="02010600030101010101" pitchFamily="2" charset="-122"/>
            </a:endParaRP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4D3449E7-A49F-42C0-B49E-2BBDF9C8E81B}"/>
              </a:ext>
            </a:extLst>
          </p:cNvPr>
          <p:cNvCxnSpPr>
            <a:cxnSpLocks/>
            <a:stCxn id="69" idx="0"/>
          </p:cNvCxnSpPr>
          <p:nvPr/>
        </p:nvCxnSpPr>
        <p:spPr>
          <a:xfrm flipV="1">
            <a:off x="8668264" y="2103701"/>
            <a:ext cx="0" cy="5713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 Box 46">
            <a:extLst>
              <a:ext uri="{FF2B5EF4-FFF2-40B4-BE49-F238E27FC236}">
                <a16:creationId xmlns:a16="http://schemas.microsoft.com/office/drawing/2014/main" id="{A1AF42E7-50A0-4284-8C86-604E8B502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4731" y="2675069"/>
            <a:ext cx="667066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Rolling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up 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B4B28195-E480-42F3-906C-BE02406C27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7" y="1736788"/>
            <a:ext cx="3642513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</p:spTree>
    <p:extLst>
      <p:ext uri="{BB962C8B-B14F-4D97-AF65-F5344CB8AC3E}">
        <p14:creationId xmlns:p14="http://schemas.microsoft.com/office/powerpoint/2010/main" val="7209142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46">
            <a:extLst>
              <a:ext uri="{FF2B5EF4-FFF2-40B4-BE49-F238E27FC236}">
                <a16:creationId xmlns:a16="http://schemas.microsoft.com/office/drawing/2014/main" id="{9CC1311A-55A3-4D3B-86A0-4DE9D91BE1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2103701"/>
            <a:ext cx="4432472" cy="120032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 err="1">
                <a:ea typeface="宋体" panose="02010600030101010101" pitchFamily="2" charset="-122"/>
              </a:rPr>
              <a:t>FixHeap</a:t>
            </a:r>
            <a:r>
              <a:rPr lang="en-US" altLang="zh-CN" sz="1800" dirty="0">
                <a:ea typeface="宋体" panose="02010600030101010101" pitchFamily="2" charset="-122"/>
              </a:rPr>
              <a:t>(H, t,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)</a:t>
            </a:r>
            <a:endParaRPr lang="en-US" altLang="zh-CN" sz="1800" baseline="300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Suppose we have a heap (H, t) with a single wrong node H[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], we want to restore the heap structure.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EBB9070-363C-45E9-9B63-2AC5C58F83DD}"/>
              </a:ext>
            </a:extLst>
          </p:cNvPr>
          <p:cNvCxnSpPr>
            <a:cxnSpLocks/>
          </p:cNvCxnSpPr>
          <p:nvPr/>
        </p:nvCxnSpPr>
        <p:spPr>
          <a:xfrm flipH="1">
            <a:off x="6773393" y="3330124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AC2C8E6-D692-4ACD-9380-D5ABD5FFB02B}"/>
              </a:ext>
            </a:extLst>
          </p:cNvPr>
          <p:cNvCxnSpPr>
            <a:cxnSpLocks/>
          </p:cNvCxnSpPr>
          <p:nvPr/>
        </p:nvCxnSpPr>
        <p:spPr>
          <a:xfrm flipH="1">
            <a:off x="5775677" y="333854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2DFC3DC-68B1-46EC-844C-C8EDFE6F06D2}"/>
              </a:ext>
            </a:extLst>
          </p:cNvPr>
          <p:cNvCxnSpPr>
            <a:cxnSpLocks/>
          </p:cNvCxnSpPr>
          <p:nvPr/>
        </p:nvCxnSpPr>
        <p:spPr>
          <a:xfrm flipH="1">
            <a:off x="4864217" y="3356688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427B614-DFC8-439B-9E35-ED752FF536B6}"/>
              </a:ext>
            </a:extLst>
          </p:cNvPr>
          <p:cNvCxnSpPr>
            <a:cxnSpLocks/>
          </p:cNvCxnSpPr>
          <p:nvPr/>
        </p:nvCxnSpPr>
        <p:spPr>
          <a:xfrm>
            <a:off x="5212829" y="3346186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08B3E39-2194-4B1A-84C7-80C8905BABEF}"/>
              </a:ext>
            </a:extLst>
          </p:cNvPr>
          <p:cNvCxnSpPr>
            <a:cxnSpLocks/>
          </p:cNvCxnSpPr>
          <p:nvPr/>
        </p:nvCxnSpPr>
        <p:spPr>
          <a:xfrm>
            <a:off x="6128233" y="3348202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5988CFD-F930-4457-8520-7E076CB2A718}"/>
              </a:ext>
            </a:extLst>
          </p:cNvPr>
          <p:cNvCxnSpPr>
            <a:cxnSpLocks/>
          </p:cNvCxnSpPr>
          <p:nvPr/>
        </p:nvCxnSpPr>
        <p:spPr>
          <a:xfrm flipH="1">
            <a:off x="6971201" y="2821578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119D46F-D633-4130-9466-7C8BE9381551}"/>
              </a:ext>
            </a:extLst>
          </p:cNvPr>
          <p:cNvCxnSpPr>
            <a:cxnSpLocks/>
          </p:cNvCxnSpPr>
          <p:nvPr/>
        </p:nvCxnSpPr>
        <p:spPr>
          <a:xfrm flipH="1">
            <a:off x="5051579" y="2831047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382C242-B07F-463B-B1BF-E99D99EEE092}"/>
              </a:ext>
            </a:extLst>
          </p:cNvPr>
          <p:cNvCxnSpPr>
            <a:cxnSpLocks/>
          </p:cNvCxnSpPr>
          <p:nvPr/>
        </p:nvCxnSpPr>
        <p:spPr>
          <a:xfrm>
            <a:off x="7634551" y="2800206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6158D22-E1F5-432B-9086-67EB75C0B710}"/>
              </a:ext>
            </a:extLst>
          </p:cNvPr>
          <p:cNvCxnSpPr>
            <a:cxnSpLocks/>
          </p:cNvCxnSpPr>
          <p:nvPr/>
        </p:nvCxnSpPr>
        <p:spPr>
          <a:xfrm>
            <a:off x="5699606" y="2847691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D59E521-D147-4857-A521-9929C54187AB}"/>
              </a:ext>
            </a:extLst>
          </p:cNvPr>
          <p:cNvGrpSpPr/>
          <p:nvPr/>
        </p:nvGrpSpPr>
        <p:grpSpPr>
          <a:xfrm>
            <a:off x="6314480" y="2013787"/>
            <a:ext cx="351379" cy="311409"/>
            <a:chOff x="6255523" y="1182820"/>
            <a:chExt cx="351379" cy="311409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64AD3191-7FFC-468F-A047-42CB2B336E3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72A4CC7-1815-45B5-BC87-1DF03C33D49A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D993112-8013-4DBA-8FE6-7A6F916BC7FB}"/>
              </a:ext>
            </a:extLst>
          </p:cNvPr>
          <p:cNvGrpSpPr/>
          <p:nvPr/>
        </p:nvGrpSpPr>
        <p:grpSpPr>
          <a:xfrm>
            <a:off x="6853000" y="3053825"/>
            <a:ext cx="351378" cy="311409"/>
            <a:chOff x="6255524" y="1182820"/>
            <a:chExt cx="351378" cy="311409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FC0F23C8-6DBE-4B93-ACC4-49C573FCED9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527C9AE-F92A-4DAD-A125-55C42076B78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ABC53C3-B96F-41D3-9955-401257B1E484}"/>
              </a:ext>
            </a:extLst>
          </p:cNvPr>
          <p:cNvGrpSpPr/>
          <p:nvPr/>
        </p:nvGrpSpPr>
        <p:grpSpPr>
          <a:xfrm>
            <a:off x="5841104" y="3072341"/>
            <a:ext cx="351379" cy="311409"/>
            <a:chOff x="6255523" y="1182820"/>
            <a:chExt cx="351379" cy="311409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08D61584-2B90-44D0-93AE-872A6742B34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6C5C644-308F-4ECF-8BE4-5436BC7B83B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B76AD40-1CA1-43A7-92B3-36E24BA56E88}"/>
              </a:ext>
            </a:extLst>
          </p:cNvPr>
          <p:cNvGrpSpPr/>
          <p:nvPr/>
        </p:nvGrpSpPr>
        <p:grpSpPr>
          <a:xfrm>
            <a:off x="4931188" y="3074519"/>
            <a:ext cx="351379" cy="311409"/>
            <a:chOff x="6255523" y="1182820"/>
            <a:chExt cx="351379" cy="311409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92723D69-EFE7-41EF-95E2-5B36A46A1FCC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CC2E71C-9B6B-42C2-8504-75284DEA4C0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A38BEDD-B705-40CB-BF4F-AAC424BA5EFD}"/>
              </a:ext>
            </a:extLst>
          </p:cNvPr>
          <p:cNvGrpSpPr/>
          <p:nvPr/>
        </p:nvGrpSpPr>
        <p:grpSpPr>
          <a:xfrm>
            <a:off x="7313483" y="2569285"/>
            <a:ext cx="351379" cy="311409"/>
            <a:chOff x="6255523" y="1182820"/>
            <a:chExt cx="351379" cy="311409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A54A71AB-CE0E-4E3D-B810-A93983FD0D50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769B6A6-A6C4-424F-920D-E3028B0F0396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2D6CDF6-F422-4F37-813D-1409E8173A4D}"/>
              </a:ext>
            </a:extLst>
          </p:cNvPr>
          <p:cNvGrpSpPr/>
          <p:nvPr/>
        </p:nvGrpSpPr>
        <p:grpSpPr>
          <a:xfrm>
            <a:off x="5398070" y="2569286"/>
            <a:ext cx="351379" cy="311409"/>
            <a:chOff x="6255523" y="1182820"/>
            <a:chExt cx="351379" cy="311409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C9E11C06-0953-4080-A940-26059873468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5FBC2D7-7303-43C3-8B63-D1CCF0B2AC4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24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B0ED7B7-9CA4-4CD1-A885-9A613EAD87BD}"/>
              </a:ext>
            </a:extLst>
          </p:cNvPr>
          <p:cNvGrpSpPr/>
          <p:nvPr/>
        </p:nvGrpSpPr>
        <p:grpSpPr>
          <a:xfrm>
            <a:off x="6113310" y="3606159"/>
            <a:ext cx="351379" cy="311409"/>
            <a:chOff x="6255523" y="1182820"/>
            <a:chExt cx="351379" cy="311409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8BE48385-F30E-49F5-BC24-C2F58138943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974AD88-F560-42FC-AAA3-D8A6645BDCF0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A5E7BC7-2C7D-451F-A0D9-4C37AE296C45}"/>
              </a:ext>
            </a:extLst>
          </p:cNvPr>
          <p:cNvGrpSpPr/>
          <p:nvPr/>
        </p:nvGrpSpPr>
        <p:grpSpPr>
          <a:xfrm>
            <a:off x="5157400" y="3598684"/>
            <a:ext cx="351378" cy="311409"/>
            <a:chOff x="6255524" y="1182820"/>
            <a:chExt cx="351378" cy="311409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FAE11C05-751D-4A62-95CD-584128B9698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48A6B38-A334-46A1-91A0-A737EDC53C68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9A94425-3B5A-4F03-9F7B-C79565642E0D}"/>
              </a:ext>
            </a:extLst>
          </p:cNvPr>
          <p:cNvGrpSpPr/>
          <p:nvPr/>
        </p:nvGrpSpPr>
        <p:grpSpPr>
          <a:xfrm>
            <a:off x="4682441" y="3598685"/>
            <a:ext cx="351378" cy="311409"/>
            <a:chOff x="6255524" y="1182820"/>
            <a:chExt cx="351378" cy="311409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04744735-D9C5-4AC2-885E-D90C1BF9B5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E933857-CF97-4886-B9EB-270B844573FB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54A0D49-D189-4E33-B548-C54C8FD9C690}"/>
              </a:ext>
            </a:extLst>
          </p:cNvPr>
          <p:cNvGrpSpPr/>
          <p:nvPr/>
        </p:nvGrpSpPr>
        <p:grpSpPr>
          <a:xfrm>
            <a:off x="6588270" y="3588010"/>
            <a:ext cx="351378" cy="311409"/>
            <a:chOff x="6255524" y="1182820"/>
            <a:chExt cx="351378" cy="311409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F69CF12B-8C41-48FF-A689-1BE3EA082D5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4AFC21F-C05E-4313-B525-63CAF0724809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FAE0F32-C77C-4D81-B7DD-2B4E659A5BD7}"/>
              </a:ext>
            </a:extLst>
          </p:cNvPr>
          <p:cNvGrpSpPr/>
          <p:nvPr/>
        </p:nvGrpSpPr>
        <p:grpSpPr>
          <a:xfrm>
            <a:off x="5638351" y="3601789"/>
            <a:ext cx="351379" cy="311409"/>
            <a:chOff x="6255523" y="1182820"/>
            <a:chExt cx="351379" cy="311409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44014F5-7BBF-4E58-BB0A-91EA43BDE43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C37C948-AA4A-40BA-ACEC-C9357E2CA2E0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5CC34DC-C133-4524-9040-6367C1A73BC6}"/>
              </a:ext>
            </a:extLst>
          </p:cNvPr>
          <p:cNvGrpSpPr/>
          <p:nvPr/>
        </p:nvGrpSpPr>
        <p:grpSpPr>
          <a:xfrm>
            <a:off x="7755295" y="3045391"/>
            <a:ext cx="351378" cy="311409"/>
            <a:chOff x="6255524" y="1182820"/>
            <a:chExt cx="351378" cy="311409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A5CD8D9D-7EC8-428F-A127-FC21729E613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6385E3E-16E5-4A57-B757-A0699814E7A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5F1DCC0-E787-4CBA-A509-5B8B4050C4CA}"/>
              </a:ext>
            </a:extLst>
          </p:cNvPr>
          <p:cNvCxnSpPr>
            <a:cxnSpLocks/>
          </p:cNvCxnSpPr>
          <p:nvPr/>
        </p:nvCxnSpPr>
        <p:spPr>
          <a:xfrm flipH="1">
            <a:off x="5699606" y="2222644"/>
            <a:ext cx="621064" cy="37881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CF0D4E9-B111-4298-9697-B1FB18F5AD25}"/>
              </a:ext>
            </a:extLst>
          </p:cNvPr>
          <p:cNvCxnSpPr>
            <a:cxnSpLocks/>
          </p:cNvCxnSpPr>
          <p:nvPr/>
        </p:nvCxnSpPr>
        <p:spPr>
          <a:xfrm>
            <a:off x="6654957" y="2204494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D801350C-2865-4D31-A3C2-29531DABA041}"/>
              </a:ext>
            </a:extLst>
          </p:cNvPr>
          <p:cNvGraphicFramePr>
            <a:graphicFrameLocks noGrp="1"/>
          </p:cNvGraphicFramePr>
          <p:nvPr/>
        </p:nvGraphicFramePr>
        <p:xfrm>
          <a:off x="4549800" y="4247919"/>
          <a:ext cx="4447185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37439654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24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62" name="Text Box 46">
            <a:extLst>
              <a:ext uri="{FF2B5EF4-FFF2-40B4-BE49-F238E27FC236}">
                <a16:creationId xmlns:a16="http://schemas.microsoft.com/office/drawing/2014/main" id="{0B5B6B72-4349-4550-8391-C06367764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6818" y="4608703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</a:t>
            </a:r>
          </a:p>
        </p:txBody>
      </p:sp>
      <p:sp>
        <p:nvSpPr>
          <p:cNvPr id="63" name="Text Box 46">
            <a:extLst>
              <a:ext uri="{FF2B5EF4-FFF2-40B4-BE49-F238E27FC236}">
                <a16:creationId xmlns:a16="http://schemas.microsoft.com/office/drawing/2014/main" id="{C8BD5DFB-16EB-492B-81E7-734EC60931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6873" y="4231306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99687157-BD0D-4167-A29D-BF2F0732AB7E}"/>
              </a:ext>
            </a:extLst>
          </p:cNvPr>
          <p:cNvCxnSpPr>
            <a:cxnSpLocks/>
          </p:cNvCxnSpPr>
          <p:nvPr/>
        </p:nvCxnSpPr>
        <p:spPr>
          <a:xfrm flipV="1">
            <a:off x="7960577" y="4484619"/>
            <a:ext cx="0" cy="1643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 Box 46">
            <a:extLst>
              <a:ext uri="{FF2B5EF4-FFF2-40B4-BE49-F238E27FC236}">
                <a16:creationId xmlns:a16="http://schemas.microsoft.com/office/drawing/2014/main" id="{32CE5CD0-4C6E-48BA-810F-EA547449E4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1023" y="4608527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endParaRPr lang="en-US" altLang="zh-CN" sz="1200" dirty="0">
              <a:ea typeface="宋体" panose="02010600030101010101" pitchFamily="2" charset="-122"/>
            </a:endParaRP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E0F067D2-9B66-4A37-906A-10828EC266F1}"/>
              </a:ext>
            </a:extLst>
          </p:cNvPr>
          <p:cNvCxnSpPr>
            <a:cxnSpLocks/>
          </p:cNvCxnSpPr>
          <p:nvPr/>
        </p:nvCxnSpPr>
        <p:spPr>
          <a:xfrm flipV="1">
            <a:off x="4993192" y="4482644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 Box 46">
            <a:extLst>
              <a:ext uri="{FF2B5EF4-FFF2-40B4-BE49-F238E27FC236}">
                <a16:creationId xmlns:a16="http://schemas.microsoft.com/office/drawing/2014/main" id="{01052233-9C9D-44A3-AC67-5B6530BC4B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9622" y="5005839"/>
            <a:ext cx="443247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Idea:</a:t>
            </a:r>
            <a:r>
              <a:rPr lang="en-US" altLang="zh-CN" sz="1600" dirty="0">
                <a:ea typeface="宋体" panose="02010600030101010101" pitchFamily="2" charset="-122"/>
              </a:rPr>
              <a:t> we roll the wrong node along a root/leaf path until it sits in a right position.</a:t>
            </a:r>
            <a:endParaRPr lang="en-US" altLang="zh-CN" sz="1600" baseline="30000" dirty="0">
              <a:ea typeface="宋体" panose="02010600030101010101" pitchFamily="2" charset="-122"/>
            </a:endParaRP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4D3449E7-A49F-42C0-B49E-2BBDF9C8E81B}"/>
              </a:ext>
            </a:extLst>
          </p:cNvPr>
          <p:cNvCxnSpPr>
            <a:cxnSpLocks/>
            <a:stCxn id="69" idx="0"/>
          </p:cNvCxnSpPr>
          <p:nvPr/>
        </p:nvCxnSpPr>
        <p:spPr>
          <a:xfrm flipV="1">
            <a:off x="8668264" y="2103701"/>
            <a:ext cx="0" cy="5713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 Box 46">
            <a:extLst>
              <a:ext uri="{FF2B5EF4-FFF2-40B4-BE49-F238E27FC236}">
                <a16:creationId xmlns:a16="http://schemas.microsoft.com/office/drawing/2014/main" id="{A1AF42E7-50A0-4284-8C86-604E8B502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4731" y="2675069"/>
            <a:ext cx="667066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Rolling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up 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908644F8-F35B-4254-BCD8-6A4634DC3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7" y="1736788"/>
            <a:ext cx="3642513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</p:spTree>
    <p:extLst>
      <p:ext uri="{BB962C8B-B14F-4D97-AF65-F5344CB8AC3E}">
        <p14:creationId xmlns:p14="http://schemas.microsoft.com/office/powerpoint/2010/main" val="37719092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46">
            <a:extLst>
              <a:ext uri="{FF2B5EF4-FFF2-40B4-BE49-F238E27FC236}">
                <a16:creationId xmlns:a16="http://schemas.microsoft.com/office/drawing/2014/main" id="{9CC1311A-55A3-4D3B-86A0-4DE9D91BE1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2103701"/>
            <a:ext cx="4432472" cy="120032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 err="1">
                <a:ea typeface="宋体" panose="02010600030101010101" pitchFamily="2" charset="-122"/>
              </a:rPr>
              <a:t>FixHeap</a:t>
            </a:r>
            <a:r>
              <a:rPr lang="en-US" altLang="zh-CN" sz="1800" dirty="0">
                <a:ea typeface="宋体" panose="02010600030101010101" pitchFamily="2" charset="-122"/>
              </a:rPr>
              <a:t>(H, t,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)</a:t>
            </a:r>
            <a:endParaRPr lang="en-US" altLang="zh-CN" sz="1800" baseline="300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Suppose we have a heap (H, t) with a single wrong node H[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], we want to restore the heap structure.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EBB9070-363C-45E9-9B63-2AC5C58F83DD}"/>
              </a:ext>
            </a:extLst>
          </p:cNvPr>
          <p:cNvCxnSpPr>
            <a:cxnSpLocks/>
          </p:cNvCxnSpPr>
          <p:nvPr/>
        </p:nvCxnSpPr>
        <p:spPr>
          <a:xfrm flipH="1">
            <a:off x="6773393" y="3330124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AC2C8E6-D692-4ACD-9380-D5ABD5FFB02B}"/>
              </a:ext>
            </a:extLst>
          </p:cNvPr>
          <p:cNvCxnSpPr>
            <a:cxnSpLocks/>
          </p:cNvCxnSpPr>
          <p:nvPr/>
        </p:nvCxnSpPr>
        <p:spPr>
          <a:xfrm flipH="1">
            <a:off x="5775677" y="333854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2DFC3DC-68B1-46EC-844C-C8EDFE6F06D2}"/>
              </a:ext>
            </a:extLst>
          </p:cNvPr>
          <p:cNvCxnSpPr>
            <a:cxnSpLocks/>
          </p:cNvCxnSpPr>
          <p:nvPr/>
        </p:nvCxnSpPr>
        <p:spPr>
          <a:xfrm flipH="1">
            <a:off x="4864217" y="3356688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427B614-DFC8-439B-9E35-ED752FF536B6}"/>
              </a:ext>
            </a:extLst>
          </p:cNvPr>
          <p:cNvCxnSpPr>
            <a:cxnSpLocks/>
          </p:cNvCxnSpPr>
          <p:nvPr/>
        </p:nvCxnSpPr>
        <p:spPr>
          <a:xfrm>
            <a:off x="5212829" y="3346186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08B3E39-2194-4B1A-84C7-80C8905BABEF}"/>
              </a:ext>
            </a:extLst>
          </p:cNvPr>
          <p:cNvCxnSpPr>
            <a:cxnSpLocks/>
          </p:cNvCxnSpPr>
          <p:nvPr/>
        </p:nvCxnSpPr>
        <p:spPr>
          <a:xfrm>
            <a:off x="6128233" y="3348202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5988CFD-F930-4457-8520-7E076CB2A718}"/>
              </a:ext>
            </a:extLst>
          </p:cNvPr>
          <p:cNvCxnSpPr>
            <a:cxnSpLocks/>
          </p:cNvCxnSpPr>
          <p:nvPr/>
        </p:nvCxnSpPr>
        <p:spPr>
          <a:xfrm flipH="1">
            <a:off x="6971201" y="2821578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119D46F-D633-4130-9466-7C8BE9381551}"/>
              </a:ext>
            </a:extLst>
          </p:cNvPr>
          <p:cNvCxnSpPr>
            <a:cxnSpLocks/>
          </p:cNvCxnSpPr>
          <p:nvPr/>
        </p:nvCxnSpPr>
        <p:spPr>
          <a:xfrm flipH="1">
            <a:off x="5051579" y="2831047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382C242-B07F-463B-B1BF-E99D99EEE092}"/>
              </a:ext>
            </a:extLst>
          </p:cNvPr>
          <p:cNvCxnSpPr>
            <a:cxnSpLocks/>
          </p:cNvCxnSpPr>
          <p:nvPr/>
        </p:nvCxnSpPr>
        <p:spPr>
          <a:xfrm>
            <a:off x="7634551" y="2800206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6158D22-E1F5-432B-9086-67EB75C0B710}"/>
              </a:ext>
            </a:extLst>
          </p:cNvPr>
          <p:cNvCxnSpPr>
            <a:cxnSpLocks/>
          </p:cNvCxnSpPr>
          <p:nvPr/>
        </p:nvCxnSpPr>
        <p:spPr>
          <a:xfrm>
            <a:off x="5699606" y="2847691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D59E521-D147-4857-A521-9929C54187AB}"/>
              </a:ext>
            </a:extLst>
          </p:cNvPr>
          <p:cNvGrpSpPr/>
          <p:nvPr/>
        </p:nvGrpSpPr>
        <p:grpSpPr>
          <a:xfrm>
            <a:off x="6314480" y="2013787"/>
            <a:ext cx="351379" cy="311409"/>
            <a:chOff x="6255523" y="1182820"/>
            <a:chExt cx="351379" cy="311409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64AD3191-7FFC-468F-A047-42CB2B336E3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72A4CC7-1815-45B5-BC87-1DF03C33D49A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D993112-8013-4DBA-8FE6-7A6F916BC7FB}"/>
              </a:ext>
            </a:extLst>
          </p:cNvPr>
          <p:cNvGrpSpPr/>
          <p:nvPr/>
        </p:nvGrpSpPr>
        <p:grpSpPr>
          <a:xfrm>
            <a:off x="6853000" y="3053825"/>
            <a:ext cx="351378" cy="311409"/>
            <a:chOff x="6255524" y="1182820"/>
            <a:chExt cx="351378" cy="311409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FC0F23C8-6DBE-4B93-ACC4-49C573FCED9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527C9AE-F92A-4DAD-A125-55C42076B78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ABC53C3-B96F-41D3-9955-401257B1E484}"/>
              </a:ext>
            </a:extLst>
          </p:cNvPr>
          <p:cNvGrpSpPr/>
          <p:nvPr/>
        </p:nvGrpSpPr>
        <p:grpSpPr>
          <a:xfrm>
            <a:off x="5841104" y="3072341"/>
            <a:ext cx="351379" cy="311409"/>
            <a:chOff x="6255523" y="1182820"/>
            <a:chExt cx="351379" cy="311409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08D61584-2B90-44D0-93AE-872A6742B34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6C5C644-308F-4ECF-8BE4-5436BC7B83B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B76AD40-1CA1-43A7-92B3-36E24BA56E88}"/>
              </a:ext>
            </a:extLst>
          </p:cNvPr>
          <p:cNvGrpSpPr/>
          <p:nvPr/>
        </p:nvGrpSpPr>
        <p:grpSpPr>
          <a:xfrm>
            <a:off x="4931188" y="3074519"/>
            <a:ext cx="351379" cy="311409"/>
            <a:chOff x="6255523" y="1182820"/>
            <a:chExt cx="351379" cy="311409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92723D69-EFE7-41EF-95E2-5B36A46A1FCC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CC2E71C-9B6B-42C2-8504-75284DEA4C0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A38BEDD-B705-40CB-BF4F-AAC424BA5EFD}"/>
              </a:ext>
            </a:extLst>
          </p:cNvPr>
          <p:cNvGrpSpPr/>
          <p:nvPr/>
        </p:nvGrpSpPr>
        <p:grpSpPr>
          <a:xfrm>
            <a:off x="7313483" y="2569285"/>
            <a:ext cx="351379" cy="311409"/>
            <a:chOff x="6255523" y="1182820"/>
            <a:chExt cx="351379" cy="311409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A54A71AB-CE0E-4E3D-B810-A93983FD0D50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769B6A6-A6C4-424F-920D-E3028B0F0396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2D6CDF6-F422-4F37-813D-1409E8173A4D}"/>
              </a:ext>
            </a:extLst>
          </p:cNvPr>
          <p:cNvGrpSpPr/>
          <p:nvPr/>
        </p:nvGrpSpPr>
        <p:grpSpPr>
          <a:xfrm>
            <a:off x="5398070" y="2569286"/>
            <a:ext cx="351379" cy="311409"/>
            <a:chOff x="6255523" y="1182820"/>
            <a:chExt cx="351379" cy="311409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C9E11C06-0953-4080-A940-26059873468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5FBC2D7-7303-43C3-8B63-D1CCF0B2AC4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24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B0ED7B7-9CA4-4CD1-A885-9A613EAD87BD}"/>
              </a:ext>
            </a:extLst>
          </p:cNvPr>
          <p:cNvGrpSpPr/>
          <p:nvPr/>
        </p:nvGrpSpPr>
        <p:grpSpPr>
          <a:xfrm>
            <a:off x="6113310" y="3606159"/>
            <a:ext cx="351379" cy="311409"/>
            <a:chOff x="6255523" y="1182820"/>
            <a:chExt cx="351379" cy="311409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8BE48385-F30E-49F5-BC24-C2F58138943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974AD88-F560-42FC-AAA3-D8A6645BDCF0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A5E7BC7-2C7D-451F-A0D9-4C37AE296C45}"/>
              </a:ext>
            </a:extLst>
          </p:cNvPr>
          <p:cNvGrpSpPr/>
          <p:nvPr/>
        </p:nvGrpSpPr>
        <p:grpSpPr>
          <a:xfrm>
            <a:off x="5157400" y="3598684"/>
            <a:ext cx="351378" cy="311409"/>
            <a:chOff x="6255524" y="1182820"/>
            <a:chExt cx="351378" cy="311409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FAE11C05-751D-4A62-95CD-584128B9698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48A6B38-A334-46A1-91A0-A737EDC53C68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9A94425-3B5A-4F03-9F7B-C79565642E0D}"/>
              </a:ext>
            </a:extLst>
          </p:cNvPr>
          <p:cNvGrpSpPr/>
          <p:nvPr/>
        </p:nvGrpSpPr>
        <p:grpSpPr>
          <a:xfrm>
            <a:off x="4682441" y="3598685"/>
            <a:ext cx="351378" cy="311409"/>
            <a:chOff x="6255524" y="1182820"/>
            <a:chExt cx="351378" cy="311409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04744735-D9C5-4AC2-885E-D90C1BF9B5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E933857-CF97-4886-B9EB-270B844573FB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54A0D49-D189-4E33-B548-C54C8FD9C690}"/>
              </a:ext>
            </a:extLst>
          </p:cNvPr>
          <p:cNvGrpSpPr/>
          <p:nvPr/>
        </p:nvGrpSpPr>
        <p:grpSpPr>
          <a:xfrm>
            <a:off x="6588270" y="3588010"/>
            <a:ext cx="351378" cy="311409"/>
            <a:chOff x="6255524" y="1182820"/>
            <a:chExt cx="351378" cy="311409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F69CF12B-8C41-48FF-A689-1BE3EA082D5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4AFC21F-C05E-4313-B525-63CAF0724809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FAE0F32-C77C-4D81-B7DD-2B4E659A5BD7}"/>
              </a:ext>
            </a:extLst>
          </p:cNvPr>
          <p:cNvGrpSpPr/>
          <p:nvPr/>
        </p:nvGrpSpPr>
        <p:grpSpPr>
          <a:xfrm>
            <a:off x="5638351" y="3601789"/>
            <a:ext cx="351379" cy="311409"/>
            <a:chOff x="6255523" y="1182820"/>
            <a:chExt cx="351379" cy="311409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44014F5-7BBF-4E58-BB0A-91EA43BDE43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C37C948-AA4A-40BA-ACEC-C9357E2CA2E0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5CC34DC-C133-4524-9040-6367C1A73BC6}"/>
              </a:ext>
            </a:extLst>
          </p:cNvPr>
          <p:cNvGrpSpPr/>
          <p:nvPr/>
        </p:nvGrpSpPr>
        <p:grpSpPr>
          <a:xfrm>
            <a:off x="7755295" y="3045391"/>
            <a:ext cx="351378" cy="311409"/>
            <a:chOff x="6255524" y="1182820"/>
            <a:chExt cx="351378" cy="311409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A5CD8D9D-7EC8-428F-A127-FC21729E613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6385E3E-16E5-4A57-B757-A0699814E7A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5F1DCC0-E787-4CBA-A509-5B8B4050C4CA}"/>
              </a:ext>
            </a:extLst>
          </p:cNvPr>
          <p:cNvCxnSpPr>
            <a:cxnSpLocks/>
          </p:cNvCxnSpPr>
          <p:nvPr/>
        </p:nvCxnSpPr>
        <p:spPr>
          <a:xfrm flipH="1">
            <a:off x="5699606" y="2222644"/>
            <a:ext cx="621064" cy="37881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CF0D4E9-B111-4298-9697-B1FB18F5AD25}"/>
              </a:ext>
            </a:extLst>
          </p:cNvPr>
          <p:cNvCxnSpPr>
            <a:cxnSpLocks/>
          </p:cNvCxnSpPr>
          <p:nvPr/>
        </p:nvCxnSpPr>
        <p:spPr>
          <a:xfrm>
            <a:off x="6654957" y="2204494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D801350C-2865-4D31-A3C2-29531DABA041}"/>
              </a:ext>
            </a:extLst>
          </p:cNvPr>
          <p:cNvGraphicFramePr>
            <a:graphicFrameLocks noGrp="1"/>
          </p:cNvGraphicFramePr>
          <p:nvPr/>
        </p:nvGraphicFramePr>
        <p:xfrm>
          <a:off x="4549800" y="4247919"/>
          <a:ext cx="4447185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37439654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24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62" name="Text Box 46">
            <a:extLst>
              <a:ext uri="{FF2B5EF4-FFF2-40B4-BE49-F238E27FC236}">
                <a16:creationId xmlns:a16="http://schemas.microsoft.com/office/drawing/2014/main" id="{0B5B6B72-4349-4550-8391-C06367764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6818" y="4608703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</a:t>
            </a:r>
          </a:p>
        </p:txBody>
      </p:sp>
      <p:sp>
        <p:nvSpPr>
          <p:cNvPr id="63" name="Text Box 46">
            <a:extLst>
              <a:ext uri="{FF2B5EF4-FFF2-40B4-BE49-F238E27FC236}">
                <a16:creationId xmlns:a16="http://schemas.microsoft.com/office/drawing/2014/main" id="{C8BD5DFB-16EB-492B-81E7-734EC60931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6873" y="4231306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99687157-BD0D-4167-A29D-BF2F0732AB7E}"/>
              </a:ext>
            </a:extLst>
          </p:cNvPr>
          <p:cNvCxnSpPr>
            <a:cxnSpLocks/>
          </p:cNvCxnSpPr>
          <p:nvPr/>
        </p:nvCxnSpPr>
        <p:spPr>
          <a:xfrm flipV="1">
            <a:off x="7960577" y="4484619"/>
            <a:ext cx="0" cy="1643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 Box 46">
            <a:extLst>
              <a:ext uri="{FF2B5EF4-FFF2-40B4-BE49-F238E27FC236}">
                <a16:creationId xmlns:a16="http://schemas.microsoft.com/office/drawing/2014/main" id="{01052233-9C9D-44A3-AC67-5B6530BC4B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9622" y="5005839"/>
            <a:ext cx="443247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Idea:</a:t>
            </a:r>
            <a:r>
              <a:rPr lang="en-US" altLang="zh-CN" sz="1600" dirty="0">
                <a:ea typeface="宋体" panose="02010600030101010101" pitchFamily="2" charset="-122"/>
              </a:rPr>
              <a:t> we roll the wrong node along a root/leaf path until it sits in a right position.</a:t>
            </a:r>
            <a:endParaRPr lang="en-US" altLang="zh-CN" sz="1600" baseline="30000" dirty="0">
              <a:ea typeface="宋体" panose="02010600030101010101" pitchFamily="2" charset="-122"/>
            </a:endParaRP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4D3449E7-A49F-42C0-B49E-2BBDF9C8E81B}"/>
              </a:ext>
            </a:extLst>
          </p:cNvPr>
          <p:cNvCxnSpPr>
            <a:cxnSpLocks/>
            <a:stCxn id="69" idx="0"/>
          </p:cNvCxnSpPr>
          <p:nvPr/>
        </p:nvCxnSpPr>
        <p:spPr>
          <a:xfrm flipV="1">
            <a:off x="8668264" y="2103701"/>
            <a:ext cx="0" cy="5713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 Box 46">
            <a:extLst>
              <a:ext uri="{FF2B5EF4-FFF2-40B4-BE49-F238E27FC236}">
                <a16:creationId xmlns:a16="http://schemas.microsoft.com/office/drawing/2014/main" id="{A1AF42E7-50A0-4284-8C86-604E8B502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4731" y="2675069"/>
            <a:ext cx="667066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Rolling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up </a:t>
            </a:r>
          </a:p>
        </p:txBody>
      </p:sp>
      <p:sp>
        <p:nvSpPr>
          <p:cNvPr id="70" name="Arc 69">
            <a:extLst>
              <a:ext uri="{FF2B5EF4-FFF2-40B4-BE49-F238E27FC236}">
                <a16:creationId xmlns:a16="http://schemas.microsoft.com/office/drawing/2014/main" id="{5BEA0272-B3CF-466C-B401-76D8F2AD233F}"/>
              </a:ext>
            </a:extLst>
          </p:cNvPr>
          <p:cNvSpPr/>
          <p:nvPr/>
        </p:nvSpPr>
        <p:spPr>
          <a:xfrm rot="16399065">
            <a:off x="5762113" y="1885645"/>
            <a:ext cx="903751" cy="1345183"/>
          </a:xfrm>
          <a:prstGeom prst="arc">
            <a:avLst/>
          </a:prstGeom>
          <a:ln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Arc 70">
            <a:extLst>
              <a:ext uri="{FF2B5EF4-FFF2-40B4-BE49-F238E27FC236}">
                <a16:creationId xmlns:a16="http://schemas.microsoft.com/office/drawing/2014/main" id="{D25B46E1-6DC3-46C5-9AC4-3B45F53E4E3C}"/>
              </a:ext>
            </a:extLst>
          </p:cNvPr>
          <p:cNvSpPr/>
          <p:nvPr/>
        </p:nvSpPr>
        <p:spPr>
          <a:xfrm rot="7957913">
            <a:off x="4549780" y="4015208"/>
            <a:ext cx="562163" cy="610844"/>
          </a:xfrm>
          <a:prstGeom prst="arc">
            <a:avLst/>
          </a:prstGeom>
          <a:ln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 Box 46">
            <a:extLst>
              <a:ext uri="{FF2B5EF4-FFF2-40B4-BE49-F238E27FC236}">
                <a16:creationId xmlns:a16="http://schemas.microsoft.com/office/drawing/2014/main" id="{F5EF2706-6DB2-40F1-A43E-B58B18E9B8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7" y="1736788"/>
            <a:ext cx="3642513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</p:spTree>
    <p:extLst>
      <p:ext uri="{BB962C8B-B14F-4D97-AF65-F5344CB8AC3E}">
        <p14:creationId xmlns:p14="http://schemas.microsoft.com/office/powerpoint/2010/main" val="32210144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46">
            <a:extLst>
              <a:ext uri="{FF2B5EF4-FFF2-40B4-BE49-F238E27FC236}">
                <a16:creationId xmlns:a16="http://schemas.microsoft.com/office/drawing/2014/main" id="{9CC1311A-55A3-4D3B-86A0-4DE9D91BE1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2103701"/>
            <a:ext cx="4432472" cy="120032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 err="1">
                <a:ea typeface="宋体" panose="02010600030101010101" pitchFamily="2" charset="-122"/>
              </a:rPr>
              <a:t>FixHeap</a:t>
            </a:r>
            <a:r>
              <a:rPr lang="en-US" altLang="zh-CN" sz="1800" dirty="0">
                <a:ea typeface="宋体" panose="02010600030101010101" pitchFamily="2" charset="-122"/>
              </a:rPr>
              <a:t>(H, t,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)</a:t>
            </a:r>
            <a:endParaRPr lang="en-US" altLang="zh-CN" sz="1800" baseline="300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Suppose we have a heap (H, t) with a single wrong node H[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], we want to restore the heap structure.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EBB9070-363C-45E9-9B63-2AC5C58F83DD}"/>
              </a:ext>
            </a:extLst>
          </p:cNvPr>
          <p:cNvCxnSpPr>
            <a:cxnSpLocks/>
          </p:cNvCxnSpPr>
          <p:nvPr/>
        </p:nvCxnSpPr>
        <p:spPr>
          <a:xfrm flipH="1">
            <a:off x="6773393" y="3330124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AC2C8E6-D692-4ACD-9380-D5ABD5FFB02B}"/>
              </a:ext>
            </a:extLst>
          </p:cNvPr>
          <p:cNvCxnSpPr>
            <a:cxnSpLocks/>
          </p:cNvCxnSpPr>
          <p:nvPr/>
        </p:nvCxnSpPr>
        <p:spPr>
          <a:xfrm flipH="1">
            <a:off x="5775677" y="333854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2DFC3DC-68B1-46EC-844C-C8EDFE6F06D2}"/>
              </a:ext>
            </a:extLst>
          </p:cNvPr>
          <p:cNvCxnSpPr>
            <a:cxnSpLocks/>
          </p:cNvCxnSpPr>
          <p:nvPr/>
        </p:nvCxnSpPr>
        <p:spPr>
          <a:xfrm flipH="1">
            <a:off x="4864217" y="3356688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427B614-DFC8-439B-9E35-ED752FF536B6}"/>
              </a:ext>
            </a:extLst>
          </p:cNvPr>
          <p:cNvCxnSpPr>
            <a:cxnSpLocks/>
          </p:cNvCxnSpPr>
          <p:nvPr/>
        </p:nvCxnSpPr>
        <p:spPr>
          <a:xfrm>
            <a:off x="5212829" y="3346186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08B3E39-2194-4B1A-84C7-80C8905BABEF}"/>
              </a:ext>
            </a:extLst>
          </p:cNvPr>
          <p:cNvCxnSpPr>
            <a:cxnSpLocks/>
          </p:cNvCxnSpPr>
          <p:nvPr/>
        </p:nvCxnSpPr>
        <p:spPr>
          <a:xfrm>
            <a:off x="6128233" y="3348202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5988CFD-F930-4457-8520-7E076CB2A718}"/>
              </a:ext>
            </a:extLst>
          </p:cNvPr>
          <p:cNvCxnSpPr>
            <a:cxnSpLocks/>
          </p:cNvCxnSpPr>
          <p:nvPr/>
        </p:nvCxnSpPr>
        <p:spPr>
          <a:xfrm flipH="1">
            <a:off x="6971201" y="2821578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119D46F-D633-4130-9466-7C8BE9381551}"/>
              </a:ext>
            </a:extLst>
          </p:cNvPr>
          <p:cNvCxnSpPr>
            <a:cxnSpLocks/>
          </p:cNvCxnSpPr>
          <p:nvPr/>
        </p:nvCxnSpPr>
        <p:spPr>
          <a:xfrm flipH="1">
            <a:off x="5051579" y="2831047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382C242-B07F-463B-B1BF-E99D99EEE092}"/>
              </a:ext>
            </a:extLst>
          </p:cNvPr>
          <p:cNvCxnSpPr>
            <a:cxnSpLocks/>
          </p:cNvCxnSpPr>
          <p:nvPr/>
        </p:nvCxnSpPr>
        <p:spPr>
          <a:xfrm>
            <a:off x="7634551" y="2800206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6158D22-E1F5-432B-9086-67EB75C0B710}"/>
              </a:ext>
            </a:extLst>
          </p:cNvPr>
          <p:cNvCxnSpPr>
            <a:cxnSpLocks/>
          </p:cNvCxnSpPr>
          <p:nvPr/>
        </p:nvCxnSpPr>
        <p:spPr>
          <a:xfrm>
            <a:off x="5699606" y="2847691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D59E521-D147-4857-A521-9929C54187AB}"/>
              </a:ext>
            </a:extLst>
          </p:cNvPr>
          <p:cNvGrpSpPr/>
          <p:nvPr/>
        </p:nvGrpSpPr>
        <p:grpSpPr>
          <a:xfrm>
            <a:off x="5400918" y="2562285"/>
            <a:ext cx="351379" cy="311409"/>
            <a:chOff x="6255523" y="1182820"/>
            <a:chExt cx="351379" cy="311409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64AD3191-7FFC-468F-A047-42CB2B336E3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72A4CC7-1815-45B5-BC87-1DF03C33D49A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D993112-8013-4DBA-8FE6-7A6F916BC7FB}"/>
              </a:ext>
            </a:extLst>
          </p:cNvPr>
          <p:cNvGrpSpPr/>
          <p:nvPr/>
        </p:nvGrpSpPr>
        <p:grpSpPr>
          <a:xfrm>
            <a:off x="6853000" y="3053825"/>
            <a:ext cx="351378" cy="311409"/>
            <a:chOff x="6255524" y="1182820"/>
            <a:chExt cx="351378" cy="311409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FC0F23C8-6DBE-4B93-ACC4-49C573FCED9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527C9AE-F92A-4DAD-A125-55C42076B78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ABC53C3-B96F-41D3-9955-401257B1E484}"/>
              </a:ext>
            </a:extLst>
          </p:cNvPr>
          <p:cNvGrpSpPr/>
          <p:nvPr/>
        </p:nvGrpSpPr>
        <p:grpSpPr>
          <a:xfrm>
            <a:off x="5841104" y="3072341"/>
            <a:ext cx="351379" cy="311409"/>
            <a:chOff x="6255523" y="1182820"/>
            <a:chExt cx="351379" cy="311409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08D61584-2B90-44D0-93AE-872A6742B34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6C5C644-308F-4ECF-8BE4-5436BC7B83B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B76AD40-1CA1-43A7-92B3-36E24BA56E88}"/>
              </a:ext>
            </a:extLst>
          </p:cNvPr>
          <p:cNvGrpSpPr/>
          <p:nvPr/>
        </p:nvGrpSpPr>
        <p:grpSpPr>
          <a:xfrm>
            <a:off x="4931188" y="3074519"/>
            <a:ext cx="351379" cy="311409"/>
            <a:chOff x="6255523" y="1182820"/>
            <a:chExt cx="351379" cy="311409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92723D69-EFE7-41EF-95E2-5B36A46A1FCC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CC2E71C-9B6B-42C2-8504-75284DEA4C0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A38BEDD-B705-40CB-BF4F-AAC424BA5EFD}"/>
              </a:ext>
            </a:extLst>
          </p:cNvPr>
          <p:cNvGrpSpPr/>
          <p:nvPr/>
        </p:nvGrpSpPr>
        <p:grpSpPr>
          <a:xfrm>
            <a:off x="7313483" y="2569285"/>
            <a:ext cx="351379" cy="311409"/>
            <a:chOff x="6255523" y="1182820"/>
            <a:chExt cx="351379" cy="311409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A54A71AB-CE0E-4E3D-B810-A93983FD0D50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769B6A6-A6C4-424F-920D-E3028B0F0396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2D6CDF6-F422-4F37-813D-1409E8173A4D}"/>
              </a:ext>
            </a:extLst>
          </p:cNvPr>
          <p:cNvGrpSpPr/>
          <p:nvPr/>
        </p:nvGrpSpPr>
        <p:grpSpPr>
          <a:xfrm>
            <a:off x="6307441" y="1988633"/>
            <a:ext cx="351379" cy="311409"/>
            <a:chOff x="6255523" y="1182820"/>
            <a:chExt cx="351379" cy="311409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C9E11C06-0953-4080-A940-26059873468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5FBC2D7-7303-43C3-8B63-D1CCF0B2AC4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24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B0ED7B7-9CA4-4CD1-A885-9A613EAD87BD}"/>
              </a:ext>
            </a:extLst>
          </p:cNvPr>
          <p:cNvGrpSpPr/>
          <p:nvPr/>
        </p:nvGrpSpPr>
        <p:grpSpPr>
          <a:xfrm>
            <a:off x="6113310" y="3606159"/>
            <a:ext cx="351379" cy="311409"/>
            <a:chOff x="6255523" y="1182820"/>
            <a:chExt cx="351379" cy="311409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8BE48385-F30E-49F5-BC24-C2F58138943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974AD88-F560-42FC-AAA3-D8A6645BDCF0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A5E7BC7-2C7D-451F-A0D9-4C37AE296C45}"/>
              </a:ext>
            </a:extLst>
          </p:cNvPr>
          <p:cNvGrpSpPr/>
          <p:nvPr/>
        </p:nvGrpSpPr>
        <p:grpSpPr>
          <a:xfrm>
            <a:off x="5157400" y="3598684"/>
            <a:ext cx="351378" cy="311409"/>
            <a:chOff x="6255524" y="1182820"/>
            <a:chExt cx="351378" cy="311409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FAE11C05-751D-4A62-95CD-584128B9698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48A6B38-A334-46A1-91A0-A737EDC53C68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9A94425-3B5A-4F03-9F7B-C79565642E0D}"/>
              </a:ext>
            </a:extLst>
          </p:cNvPr>
          <p:cNvGrpSpPr/>
          <p:nvPr/>
        </p:nvGrpSpPr>
        <p:grpSpPr>
          <a:xfrm>
            <a:off x="4682441" y="3598685"/>
            <a:ext cx="351378" cy="311409"/>
            <a:chOff x="6255524" y="1182820"/>
            <a:chExt cx="351378" cy="311409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04744735-D9C5-4AC2-885E-D90C1BF9B5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E933857-CF97-4886-B9EB-270B844573FB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54A0D49-D189-4E33-B548-C54C8FD9C690}"/>
              </a:ext>
            </a:extLst>
          </p:cNvPr>
          <p:cNvGrpSpPr/>
          <p:nvPr/>
        </p:nvGrpSpPr>
        <p:grpSpPr>
          <a:xfrm>
            <a:off x="6588270" y="3588010"/>
            <a:ext cx="351378" cy="311409"/>
            <a:chOff x="6255524" y="1182820"/>
            <a:chExt cx="351378" cy="311409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F69CF12B-8C41-48FF-A689-1BE3EA082D5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4AFC21F-C05E-4313-B525-63CAF0724809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FAE0F32-C77C-4D81-B7DD-2B4E659A5BD7}"/>
              </a:ext>
            </a:extLst>
          </p:cNvPr>
          <p:cNvGrpSpPr/>
          <p:nvPr/>
        </p:nvGrpSpPr>
        <p:grpSpPr>
          <a:xfrm>
            <a:off x="5638351" y="3601789"/>
            <a:ext cx="351379" cy="311409"/>
            <a:chOff x="6255523" y="1182820"/>
            <a:chExt cx="351379" cy="311409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44014F5-7BBF-4E58-BB0A-91EA43BDE43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C37C948-AA4A-40BA-ACEC-C9357E2CA2E0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5CC34DC-C133-4524-9040-6367C1A73BC6}"/>
              </a:ext>
            </a:extLst>
          </p:cNvPr>
          <p:cNvGrpSpPr/>
          <p:nvPr/>
        </p:nvGrpSpPr>
        <p:grpSpPr>
          <a:xfrm>
            <a:off x="7755295" y="3045391"/>
            <a:ext cx="351378" cy="311409"/>
            <a:chOff x="6255524" y="1182820"/>
            <a:chExt cx="351378" cy="311409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A5CD8D9D-7EC8-428F-A127-FC21729E613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6385E3E-16E5-4A57-B757-A0699814E7A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5F1DCC0-E787-4CBA-A509-5B8B4050C4CA}"/>
              </a:ext>
            </a:extLst>
          </p:cNvPr>
          <p:cNvCxnSpPr>
            <a:cxnSpLocks/>
          </p:cNvCxnSpPr>
          <p:nvPr/>
        </p:nvCxnSpPr>
        <p:spPr>
          <a:xfrm flipH="1">
            <a:off x="5699606" y="2222644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CF0D4E9-B111-4298-9697-B1FB18F5AD25}"/>
              </a:ext>
            </a:extLst>
          </p:cNvPr>
          <p:cNvCxnSpPr>
            <a:cxnSpLocks/>
          </p:cNvCxnSpPr>
          <p:nvPr/>
        </p:nvCxnSpPr>
        <p:spPr>
          <a:xfrm>
            <a:off x="6654957" y="2204494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D801350C-2865-4D31-A3C2-29531DABA041}"/>
              </a:ext>
            </a:extLst>
          </p:cNvPr>
          <p:cNvGraphicFramePr>
            <a:graphicFrameLocks noGrp="1"/>
          </p:cNvGraphicFramePr>
          <p:nvPr/>
        </p:nvGraphicFramePr>
        <p:xfrm>
          <a:off x="4549800" y="4247919"/>
          <a:ext cx="4447185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37439654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24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62" name="Text Box 46">
            <a:extLst>
              <a:ext uri="{FF2B5EF4-FFF2-40B4-BE49-F238E27FC236}">
                <a16:creationId xmlns:a16="http://schemas.microsoft.com/office/drawing/2014/main" id="{0B5B6B72-4349-4550-8391-C06367764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6818" y="4608703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</a:t>
            </a:r>
          </a:p>
        </p:txBody>
      </p:sp>
      <p:sp>
        <p:nvSpPr>
          <p:cNvPr id="63" name="Text Box 46">
            <a:extLst>
              <a:ext uri="{FF2B5EF4-FFF2-40B4-BE49-F238E27FC236}">
                <a16:creationId xmlns:a16="http://schemas.microsoft.com/office/drawing/2014/main" id="{C8BD5DFB-16EB-492B-81E7-734EC60931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6873" y="4231306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99687157-BD0D-4167-A29D-BF2F0732AB7E}"/>
              </a:ext>
            </a:extLst>
          </p:cNvPr>
          <p:cNvCxnSpPr>
            <a:cxnSpLocks/>
          </p:cNvCxnSpPr>
          <p:nvPr/>
        </p:nvCxnSpPr>
        <p:spPr>
          <a:xfrm flipV="1">
            <a:off x="7960577" y="4484619"/>
            <a:ext cx="0" cy="1643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E0F067D2-9B66-4A37-906A-10828EC266F1}"/>
              </a:ext>
            </a:extLst>
          </p:cNvPr>
          <p:cNvCxnSpPr>
            <a:cxnSpLocks/>
          </p:cNvCxnSpPr>
          <p:nvPr/>
        </p:nvCxnSpPr>
        <p:spPr>
          <a:xfrm flipV="1">
            <a:off x="4682441" y="4499825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 Box 46">
            <a:extLst>
              <a:ext uri="{FF2B5EF4-FFF2-40B4-BE49-F238E27FC236}">
                <a16:creationId xmlns:a16="http://schemas.microsoft.com/office/drawing/2014/main" id="{01052233-9C9D-44A3-AC67-5B6530BC4B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9622" y="5005839"/>
            <a:ext cx="443247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Idea:</a:t>
            </a:r>
            <a:r>
              <a:rPr lang="en-US" altLang="zh-CN" sz="1600" dirty="0">
                <a:ea typeface="宋体" panose="02010600030101010101" pitchFamily="2" charset="-122"/>
              </a:rPr>
              <a:t> we roll the wrong node along a root/leaf path until it sits in a right position.</a:t>
            </a:r>
            <a:endParaRPr lang="en-US" altLang="zh-CN" sz="1600" baseline="30000" dirty="0">
              <a:ea typeface="宋体" panose="02010600030101010101" pitchFamily="2" charset="-122"/>
            </a:endParaRP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4D3449E7-A49F-42C0-B49E-2BBDF9C8E81B}"/>
              </a:ext>
            </a:extLst>
          </p:cNvPr>
          <p:cNvCxnSpPr>
            <a:cxnSpLocks/>
            <a:stCxn id="69" idx="0"/>
          </p:cNvCxnSpPr>
          <p:nvPr/>
        </p:nvCxnSpPr>
        <p:spPr>
          <a:xfrm flipV="1">
            <a:off x="8668264" y="2103701"/>
            <a:ext cx="0" cy="5713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 Box 46">
            <a:extLst>
              <a:ext uri="{FF2B5EF4-FFF2-40B4-BE49-F238E27FC236}">
                <a16:creationId xmlns:a16="http://schemas.microsoft.com/office/drawing/2014/main" id="{A1AF42E7-50A0-4284-8C86-604E8B502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4731" y="2675069"/>
            <a:ext cx="667066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Rolling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up </a:t>
            </a:r>
          </a:p>
        </p:txBody>
      </p:sp>
      <p:sp>
        <p:nvSpPr>
          <p:cNvPr id="65" name="Text Box 46">
            <a:extLst>
              <a:ext uri="{FF2B5EF4-FFF2-40B4-BE49-F238E27FC236}">
                <a16:creationId xmlns:a16="http://schemas.microsoft.com/office/drawing/2014/main" id="{F46A4DBD-F6E0-43C1-82B7-EBE715C235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7" y="1736788"/>
            <a:ext cx="3642513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</p:spTree>
    <p:extLst>
      <p:ext uri="{BB962C8B-B14F-4D97-AF65-F5344CB8AC3E}">
        <p14:creationId xmlns:p14="http://schemas.microsoft.com/office/powerpoint/2010/main" val="6071672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46">
            <a:extLst>
              <a:ext uri="{FF2B5EF4-FFF2-40B4-BE49-F238E27FC236}">
                <a16:creationId xmlns:a16="http://schemas.microsoft.com/office/drawing/2014/main" id="{9CC1311A-55A3-4D3B-86A0-4DE9D91BE1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2103701"/>
            <a:ext cx="4432472" cy="120032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 err="1">
                <a:ea typeface="宋体" panose="02010600030101010101" pitchFamily="2" charset="-122"/>
              </a:rPr>
              <a:t>FixHeap</a:t>
            </a:r>
            <a:r>
              <a:rPr lang="en-US" altLang="zh-CN" sz="1800" dirty="0">
                <a:ea typeface="宋体" panose="02010600030101010101" pitchFamily="2" charset="-122"/>
              </a:rPr>
              <a:t>(H, t, 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)</a:t>
            </a:r>
            <a:endParaRPr lang="en-US" altLang="zh-CN" sz="1800" baseline="300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Suppose we have a heap (H, t) with a single wrong node H[</a:t>
            </a:r>
            <a:r>
              <a:rPr lang="en-US" altLang="zh-CN" sz="1800" dirty="0" err="1">
                <a:ea typeface="宋体" panose="02010600030101010101" pitchFamily="2" charset="-122"/>
              </a:rPr>
              <a:t>i</a:t>
            </a:r>
            <a:r>
              <a:rPr lang="en-US" altLang="zh-CN" sz="1800" dirty="0">
                <a:ea typeface="宋体" panose="02010600030101010101" pitchFamily="2" charset="-122"/>
              </a:rPr>
              <a:t>], we want to restore the heap structure.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EBB9070-363C-45E9-9B63-2AC5C58F83DD}"/>
              </a:ext>
            </a:extLst>
          </p:cNvPr>
          <p:cNvCxnSpPr>
            <a:cxnSpLocks/>
          </p:cNvCxnSpPr>
          <p:nvPr/>
        </p:nvCxnSpPr>
        <p:spPr>
          <a:xfrm flipH="1">
            <a:off x="6773393" y="3330124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AC2C8E6-D692-4ACD-9380-D5ABD5FFB02B}"/>
              </a:ext>
            </a:extLst>
          </p:cNvPr>
          <p:cNvCxnSpPr>
            <a:cxnSpLocks/>
          </p:cNvCxnSpPr>
          <p:nvPr/>
        </p:nvCxnSpPr>
        <p:spPr>
          <a:xfrm flipH="1">
            <a:off x="5775677" y="333854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2DFC3DC-68B1-46EC-844C-C8EDFE6F06D2}"/>
              </a:ext>
            </a:extLst>
          </p:cNvPr>
          <p:cNvCxnSpPr>
            <a:cxnSpLocks/>
          </p:cNvCxnSpPr>
          <p:nvPr/>
        </p:nvCxnSpPr>
        <p:spPr>
          <a:xfrm flipH="1">
            <a:off x="4864217" y="3356688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427B614-DFC8-439B-9E35-ED752FF536B6}"/>
              </a:ext>
            </a:extLst>
          </p:cNvPr>
          <p:cNvCxnSpPr>
            <a:cxnSpLocks/>
          </p:cNvCxnSpPr>
          <p:nvPr/>
        </p:nvCxnSpPr>
        <p:spPr>
          <a:xfrm>
            <a:off x="5212829" y="3346186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08B3E39-2194-4B1A-84C7-80C8905BABEF}"/>
              </a:ext>
            </a:extLst>
          </p:cNvPr>
          <p:cNvCxnSpPr>
            <a:cxnSpLocks/>
          </p:cNvCxnSpPr>
          <p:nvPr/>
        </p:nvCxnSpPr>
        <p:spPr>
          <a:xfrm>
            <a:off x="6128233" y="3348202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5988CFD-F930-4457-8520-7E076CB2A718}"/>
              </a:ext>
            </a:extLst>
          </p:cNvPr>
          <p:cNvCxnSpPr>
            <a:cxnSpLocks/>
          </p:cNvCxnSpPr>
          <p:nvPr/>
        </p:nvCxnSpPr>
        <p:spPr>
          <a:xfrm flipH="1">
            <a:off x="6971201" y="2821578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119D46F-D633-4130-9466-7C8BE9381551}"/>
              </a:ext>
            </a:extLst>
          </p:cNvPr>
          <p:cNvCxnSpPr>
            <a:cxnSpLocks/>
          </p:cNvCxnSpPr>
          <p:nvPr/>
        </p:nvCxnSpPr>
        <p:spPr>
          <a:xfrm flipH="1">
            <a:off x="5051579" y="2831047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382C242-B07F-463B-B1BF-E99D99EEE092}"/>
              </a:ext>
            </a:extLst>
          </p:cNvPr>
          <p:cNvCxnSpPr>
            <a:cxnSpLocks/>
          </p:cNvCxnSpPr>
          <p:nvPr/>
        </p:nvCxnSpPr>
        <p:spPr>
          <a:xfrm>
            <a:off x="7634551" y="2800206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6158D22-E1F5-432B-9086-67EB75C0B710}"/>
              </a:ext>
            </a:extLst>
          </p:cNvPr>
          <p:cNvCxnSpPr>
            <a:cxnSpLocks/>
          </p:cNvCxnSpPr>
          <p:nvPr/>
        </p:nvCxnSpPr>
        <p:spPr>
          <a:xfrm>
            <a:off x="5699606" y="2847691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D59E521-D147-4857-A521-9929C54187AB}"/>
              </a:ext>
            </a:extLst>
          </p:cNvPr>
          <p:cNvGrpSpPr/>
          <p:nvPr/>
        </p:nvGrpSpPr>
        <p:grpSpPr>
          <a:xfrm>
            <a:off x="5400918" y="2562285"/>
            <a:ext cx="351379" cy="311409"/>
            <a:chOff x="6255523" y="1182820"/>
            <a:chExt cx="351379" cy="311409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64AD3191-7FFC-468F-A047-42CB2B336E3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72A4CC7-1815-45B5-BC87-1DF03C33D49A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D993112-8013-4DBA-8FE6-7A6F916BC7FB}"/>
              </a:ext>
            </a:extLst>
          </p:cNvPr>
          <p:cNvGrpSpPr/>
          <p:nvPr/>
        </p:nvGrpSpPr>
        <p:grpSpPr>
          <a:xfrm>
            <a:off x="6853000" y="3053825"/>
            <a:ext cx="351378" cy="311409"/>
            <a:chOff x="6255524" y="1182820"/>
            <a:chExt cx="351378" cy="311409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FC0F23C8-6DBE-4B93-ACC4-49C573FCED9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527C9AE-F92A-4DAD-A125-55C42076B78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ABC53C3-B96F-41D3-9955-401257B1E484}"/>
              </a:ext>
            </a:extLst>
          </p:cNvPr>
          <p:cNvGrpSpPr/>
          <p:nvPr/>
        </p:nvGrpSpPr>
        <p:grpSpPr>
          <a:xfrm>
            <a:off x="5841104" y="3072341"/>
            <a:ext cx="351379" cy="311409"/>
            <a:chOff x="6255523" y="1182820"/>
            <a:chExt cx="351379" cy="311409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08D61584-2B90-44D0-93AE-872A6742B34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6C5C644-308F-4ECF-8BE4-5436BC7B83B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B76AD40-1CA1-43A7-92B3-36E24BA56E88}"/>
              </a:ext>
            </a:extLst>
          </p:cNvPr>
          <p:cNvGrpSpPr/>
          <p:nvPr/>
        </p:nvGrpSpPr>
        <p:grpSpPr>
          <a:xfrm>
            <a:off x="4931188" y="3074519"/>
            <a:ext cx="351379" cy="311409"/>
            <a:chOff x="6255523" y="1182820"/>
            <a:chExt cx="351379" cy="311409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92723D69-EFE7-41EF-95E2-5B36A46A1FCC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CC2E71C-9B6B-42C2-8504-75284DEA4C0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A38BEDD-B705-40CB-BF4F-AAC424BA5EFD}"/>
              </a:ext>
            </a:extLst>
          </p:cNvPr>
          <p:cNvGrpSpPr/>
          <p:nvPr/>
        </p:nvGrpSpPr>
        <p:grpSpPr>
          <a:xfrm>
            <a:off x="7313483" y="2569285"/>
            <a:ext cx="351379" cy="311409"/>
            <a:chOff x="6255523" y="1182820"/>
            <a:chExt cx="351379" cy="311409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A54A71AB-CE0E-4E3D-B810-A93983FD0D50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769B6A6-A6C4-424F-920D-E3028B0F0396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B0ED7B7-9CA4-4CD1-A885-9A613EAD87BD}"/>
              </a:ext>
            </a:extLst>
          </p:cNvPr>
          <p:cNvGrpSpPr/>
          <p:nvPr/>
        </p:nvGrpSpPr>
        <p:grpSpPr>
          <a:xfrm>
            <a:off x="6113310" y="3606159"/>
            <a:ext cx="351379" cy="311409"/>
            <a:chOff x="6255523" y="1182820"/>
            <a:chExt cx="351379" cy="311409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8BE48385-F30E-49F5-BC24-C2F58138943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974AD88-F560-42FC-AAA3-D8A6645BDCF0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A5E7BC7-2C7D-451F-A0D9-4C37AE296C45}"/>
              </a:ext>
            </a:extLst>
          </p:cNvPr>
          <p:cNvGrpSpPr/>
          <p:nvPr/>
        </p:nvGrpSpPr>
        <p:grpSpPr>
          <a:xfrm>
            <a:off x="5157400" y="3598684"/>
            <a:ext cx="351378" cy="311409"/>
            <a:chOff x="6255524" y="1182820"/>
            <a:chExt cx="351378" cy="311409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FAE11C05-751D-4A62-95CD-584128B9698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48A6B38-A334-46A1-91A0-A737EDC53C68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9A94425-3B5A-4F03-9F7B-C79565642E0D}"/>
              </a:ext>
            </a:extLst>
          </p:cNvPr>
          <p:cNvGrpSpPr/>
          <p:nvPr/>
        </p:nvGrpSpPr>
        <p:grpSpPr>
          <a:xfrm>
            <a:off x="4682441" y="3598685"/>
            <a:ext cx="351378" cy="311409"/>
            <a:chOff x="6255524" y="1182820"/>
            <a:chExt cx="351378" cy="311409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04744735-D9C5-4AC2-885E-D90C1BF9B5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E933857-CF97-4886-B9EB-270B844573FB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54A0D49-D189-4E33-B548-C54C8FD9C690}"/>
              </a:ext>
            </a:extLst>
          </p:cNvPr>
          <p:cNvGrpSpPr/>
          <p:nvPr/>
        </p:nvGrpSpPr>
        <p:grpSpPr>
          <a:xfrm>
            <a:off x="6588270" y="3588010"/>
            <a:ext cx="351378" cy="311409"/>
            <a:chOff x="6255524" y="1182820"/>
            <a:chExt cx="351378" cy="311409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F69CF12B-8C41-48FF-A689-1BE3EA082D5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4AFC21F-C05E-4313-B525-63CAF0724809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FAE0F32-C77C-4D81-B7DD-2B4E659A5BD7}"/>
              </a:ext>
            </a:extLst>
          </p:cNvPr>
          <p:cNvGrpSpPr/>
          <p:nvPr/>
        </p:nvGrpSpPr>
        <p:grpSpPr>
          <a:xfrm>
            <a:off x="5638351" y="3601789"/>
            <a:ext cx="351379" cy="311409"/>
            <a:chOff x="6255523" y="1182820"/>
            <a:chExt cx="351379" cy="311409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44014F5-7BBF-4E58-BB0A-91EA43BDE43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C37C948-AA4A-40BA-ACEC-C9357E2CA2E0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5CC34DC-C133-4524-9040-6367C1A73BC6}"/>
              </a:ext>
            </a:extLst>
          </p:cNvPr>
          <p:cNvGrpSpPr/>
          <p:nvPr/>
        </p:nvGrpSpPr>
        <p:grpSpPr>
          <a:xfrm>
            <a:off x="7755295" y="3045391"/>
            <a:ext cx="351378" cy="311409"/>
            <a:chOff x="6255524" y="1182820"/>
            <a:chExt cx="351378" cy="311409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A5CD8D9D-7EC8-428F-A127-FC21729E613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6385E3E-16E5-4A57-B757-A0699814E7A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5F1DCC0-E787-4CBA-A509-5B8B4050C4CA}"/>
              </a:ext>
            </a:extLst>
          </p:cNvPr>
          <p:cNvCxnSpPr>
            <a:cxnSpLocks/>
          </p:cNvCxnSpPr>
          <p:nvPr/>
        </p:nvCxnSpPr>
        <p:spPr>
          <a:xfrm flipH="1">
            <a:off x="5699606" y="2222644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CF0D4E9-B111-4298-9697-B1FB18F5AD25}"/>
              </a:ext>
            </a:extLst>
          </p:cNvPr>
          <p:cNvCxnSpPr>
            <a:cxnSpLocks/>
          </p:cNvCxnSpPr>
          <p:nvPr/>
        </p:nvCxnSpPr>
        <p:spPr>
          <a:xfrm>
            <a:off x="6654957" y="2204494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D801350C-2865-4D31-A3C2-29531DABA041}"/>
              </a:ext>
            </a:extLst>
          </p:cNvPr>
          <p:cNvGraphicFramePr>
            <a:graphicFrameLocks noGrp="1"/>
          </p:cNvGraphicFramePr>
          <p:nvPr/>
        </p:nvGraphicFramePr>
        <p:xfrm>
          <a:off x="4549800" y="4247919"/>
          <a:ext cx="4447185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37439654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24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62" name="Text Box 46">
            <a:extLst>
              <a:ext uri="{FF2B5EF4-FFF2-40B4-BE49-F238E27FC236}">
                <a16:creationId xmlns:a16="http://schemas.microsoft.com/office/drawing/2014/main" id="{0B5B6B72-4349-4550-8391-C06367764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6818" y="4608703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</a:t>
            </a:r>
          </a:p>
        </p:txBody>
      </p:sp>
      <p:sp>
        <p:nvSpPr>
          <p:cNvPr id="63" name="Text Box 46">
            <a:extLst>
              <a:ext uri="{FF2B5EF4-FFF2-40B4-BE49-F238E27FC236}">
                <a16:creationId xmlns:a16="http://schemas.microsoft.com/office/drawing/2014/main" id="{C8BD5DFB-16EB-492B-81E7-734EC60931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6873" y="4231306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99687157-BD0D-4167-A29D-BF2F0732AB7E}"/>
              </a:ext>
            </a:extLst>
          </p:cNvPr>
          <p:cNvCxnSpPr>
            <a:cxnSpLocks/>
          </p:cNvCxnSpPr>
          <p:nvPr/>
        </p:nvCxnSpPr>
        <p:spPr>
          <a:xfrm flipV="1">
            <a:off x="7960577" y="4484619"/>
            <a:ext cx="0" cy="1643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 Box 46">
            <a:extLst>
              <a:ext uri="{FF2B5EF4-FFF2-40B4-BE49-F238E27FC236}">
                <a16:creationId xmlns:a16="http://schemas.microsoft.com/office/drawing/2014/main" id="{01052233-9C9D-44A3-AC67-5B6530BC4B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9622" y="5005839"/>
            <a:ext cx="443247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Idea:</a:t>
            </a:r>
            <a:r>
              <a:rPr lang="en-US" altLang="zh-CN" sz="1600" dirty="0">
                <a:ea typeface="宋体" panose="02010600030101010101" pitchFamily="2" charset="-122"/>
              </a:rPr>
              <a:t> we roll the wrong node along a root/leaf path until it sits in a right position.</a:t>
            </a:r>
            <a:endParaRPr lang="en-US" altLang="zh-CN" sz="1600" baseline="30000" dirty="0">
              <a:ea typeface="宋体" panose="02010600030101010101" pitchFamily="2" charset="-122"/>
            </a:endParaRP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4D3449E7-A49F-42C0-B49E-2BBDF9C8E81B}"/>
              </a:ext>
            </a:extLst>
          </p:cNvPr>
          <p:cNvCxnSpPr>
            <a:cxnSpLocks/>
            <a:stCxn id="69" idx="0"/>
          </p:cNvCxnSpPr>
          <p:nvPr/>
        </p:nvCxnSpPr>
        <p:spPr>
          <a:xfrm flipV="1">
            <a:off x="8668264" y="2103701"/>
            <a:ext cx="0" cy="5713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 Box 46">
            <a:extLst>
              <a:ext uri="{FF2B5EF4-FFF2-40B4-BE49-F238E27FC236}">
                <a16:creationId xmlns:a16="http://schemas.microsoft.com/office/drawing/2014/main" id="{A1AF42E7-50A0-4284-8C86-604E8B502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4731" y="2675069"/>
            <a:ext cx="667066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Rolling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up 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A7CE5DF-720C-4E43-A355-B3D9C6A328C9}"/>
              </a:ext>
            </a:extLst>
          </p:cNvPr>
          <p:cNvGrpSpPr/>
          <p:nvPr/>
        </p:nvGrpSpPr>
        <p:grpSpPr>
          <a:xfrm>
            <a:off x="6282964" y="1973794"/>
            <a:ext cx="351379" cy="311409"/>
            <a:chOff x="6255523" y="1182820"/>
            <a:chExt cx="351379" cy="311409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87C13CF2-96F4-48D9-938D-ED391450615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A2DA63BD-62F2-46D8-9C1E-AB71BDAD378C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24</a:t>
              </a:r>
            </a:p>
          </p:txBody>
        </p:sp>
      </p:grpSp>
      <p:sp>
        <p:nvSpPr>
          <p:cNvPr id="65" name="Text Box 46">
            <a:extLst>
              <a:ext uri="{FF2B5EF4-FFF2-40B4-BE49-F238E27FC236}">
                <a16:creationId xmlns:a16="http://schemas.microsoft.com/office/drawing/2014/main" id="{4BB0BB89-006D-4B81-B710-BFE1F12A0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7" y="1736788"/>
            <a:ext cx="3642513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</p:spTree>
    <p:extLst>
      <p:ext uri="{BB962C8B-B14F-4D97-AF65-F5344CB8AC3E}">
        <p14:creationId xmlns:p14="http://schemas.microsoft.com/office/powerpoint/2010/main" val="3134994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EBB9070-363C-45E9-9B63-2AC5C58F83DD}"/>
              </a:ext>
            </a:extLst>
          </p:cNvPr>
          <p:cNvCxnSpPr>
            <a:cxnSpLocks/>
          </p:cNvCxnSpPr>
          <p:nvPr/>
        </p:nvCxnSpPr>
        <p:spPr>
          <a:xfrm flipH="1">
            <a:off x="6773393" y="3330124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AC2C8E6-D692-4ACD-9380-D5ABD5FFB02B}"/>
              </a:ext>
            </a:extLst>
          </p:cNvPr>
          <p:cNvCxnSpPr>
            <a:cxnSpLocks/>
          </p:cNvCxnSpPr>
          <p:nvPr/>
        </p:nvCxnSpPr>
        <p:spPr>
          <a:xfrm flipH="1">
            <a:off x="5775677" y="333854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2DFC3DC-68B1-46EC-844C-C8EDFE6F06D2}"/>
              </a:ext>
            </a:extLst>
          </p:cNvPr>
          <p:cNvCxnSpPr>
            <a:cxnSpLocks/>
          </p:cNvCxnSpPr>
          <p:nvPr/>
        </p:nvCxnSpPr>
        <p:spPr>
          <a:xfrm flipH="1">
            <a:off x="4864217" y="3356688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427B614-DFC8-439B-9E35-ED752FF536B6}"/>
              </a:ext>
            </a:extLst>
          </p:cNvPr>
          <p:cNvCxnSpPr>
            <a:cxnSpLocks/>
          </p:cNvCxnSpPr>
          <p:nvPr/>
        </p:nvCxnSpPr>
        <p:spPr>
          <a:xfrm>
            <a:off x="5212829" y="3346186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08B3E39-2194-4B1A-84C7-80C8905BABEF}"/>
              </a:ext>
            </a:extLst>
          </p:cNvPr>
          <p:cNvCxnSpPr>
            <a:cxnSpLocks/>
          </p:cNvCxnSpPr>
          <p:nvPr/>
        </p:nvCxnSpPr>
        <p:spPr>
          <a:xfrm>
            <a:off x="6128233" y="3348202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5988CFD-F930-4457-8520-7E076CB2A718}"/>
              </a:ext>
            </a:extLst>
          </p:cNvPr>
          <p:cNvCxnSpPr>
            <a:cxnSpLocks/>
          </p:cNvCxnSpPr>
          <p:nvPr/>
        </p:nvCxnSpPr>
        <p:spPr>
          <a:xfrm flipH="1">
            <a:off x="6971201" y="2821578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119D46F-D633-4130-9466-7C8BE9381551}"/>
              </a:ext>
            </a:extLst>
          </p:cNvPr>
          <p:cNvCxnSpPr>
            <a:cxnSpLocks/>
          </p:cNvCxnSpPr>
          <p:nvPr/>
        </p:nvCxnSpPr>
        <p:spPr>
          <a:xfrm flipH="1">
            <a:off x="5051579" y="2831047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382C242-B07F-463B-B1BF-E99D99EEE092}"/>
              </a:ext>
            </a:extLst>
          </p:cNvPr>
          <p:cNvCxnSpPr>
            <a:cxnSpLocks/>
          </p:cNvCxnSpPr>
          <p:nvPr/>
        </p:nvCxnSpPr>
        <p:spPr>
          <a:xfrm>
            <a:off x="7634551" y="2800206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6158D22-E1F5-432B-9086-67EB75C0B710}"/>
              </a:ext>
            </a:extLst>
          </p:cNvPr>
          <p:cNvCxnSpPr>
            <a:cxnSpLocks/>
          </p:cNvCxnSpPr>
          <p:nvPr/>
        </p:nvCxnSpPr>
        <p:spPr>
          <a:xfrm>
            <a:off x="5699606" y="2847691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D59E521-D147-4857-A521-9929C54187AB}"/>
              </a:ext>
            </a:extLst>
          </p:cNvPr>
          <p:cNvGrpSpPr/>
          <p:nvPr/>
        </p:nvGrpSpPr>
        <p:grpSpPr>
          <a:xfrm>
            <a:off x="5400918" y="2562285"/>
            <a:ext cx="351379" cy="311409"/>
            <a:chOff x="6255523" y="1182820"/>
            <a:chExt cx="351379" cy="311409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64AD3191-7FFC-468F-A047-42CB2B336E3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72A4CC7-1815-45B5-BC87-1DF03C33D49A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D993112-8013-4DBA-8FE6-7A6F916BC7FB}"/>
              </a:ext>
            </a:extLst>
          </p:cNvPr>
          <p:cNvGrpSpPr/>
          <p:nvPr/>
        </p:nvGrpSpPr>
        <p:grpSpPr>
          <a:xfrm>
            <a:off x="6853000" y="3053825"/>
            <a:ext cx="351378" cy="311409"/>
            <a:chOff x="6255524" y="1182820"/>
            <a:chExt cx="351378" cy="311409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FC0F23C8-6DBE-4B93-ACC4-49C573FCED9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527C9AE-F92A-4DAD-A125-55C42076B78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ABC53C3-B96F-41D3-9955-401257B1E484}"/>
              </a:ext>
            </a:extLst>
          </p:cNvPr>
          <p:cNvGrpSpPr/>
          <p:nvPr/>
        </p:nvGrpSpPr>
        <p:grpSpPr>
          <a:xfrm>
            <a:off x="5841104" y="3072341"/>
            <a:ext cx="351379" cy="311409"/>
            <a:chOff x="6255523" y="1182820"/>
            <a:chExt cx="351379" cy="311409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08D61584-2B90-44D0-93AE-872A6742B34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6C5C644-308F-4ECF-8BE4-5436BC7B83B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B76AD40-1CA1-43A7-92B3-36E24BA56E88}"/>
              </a:ext>
            </a:extLst>
          </p:cNvPr>
          <p:cNvGrpSpPr/>
          <p:nvPr/>
        </p:nvGrpSpPr>
        <p:grpSpPr>
          <a:xfrm>
            <a:off x="4931188" y="3074519"/>
            <a:ext cx="351379" cy="311409"/>
            <a:chOff x="6255523" y="1182820"/>
            <a:chExt cx="351379" cy="311409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92723D69-EFE7-41EF-95E2-5B36A46A1FCC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CC2E71C-9B6B-42C2-8504-75284DEA4C0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A38BEDD-B705-40CB-BF4F-AAC424BA5EFD}"/>
              </a:ext>
            </a:extLst>
          </p:cNvPr>
          <p:cNvGrpSpPr/>
          <p:nvPr/>
        </p:nvGrpSpPr>
        <p:grpSpPr>
          <a:xfrm>
            <a:off x="7313483" y="2569285"/>
            <a:ext cx="351379" cy="311409"/>
            <a:chOff x="6255523" y="1182820"/>
            <a:chExt cx="351379" cy="311409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A54A71AB-CE0E-4E3D-B810-A93983FD0D50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769B6A6-A6C4-424F-920D-E3028B0F0396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B0ED7B7-9CA4-4CD1-A885-9A613EAD87BD}"/>
              </a:ext>
            </a:extLst>
          </p:cNvPr>
          <p:cNvGrpSpPr/>
          <p:nvPr/>
        </p:nvGrpSpPr>
        <p:grpSpPr>
          <a:xfrm>
            <a:off x="6113310" y="3606159"/>
            <a:ext cx="351379" cy="311409"/>
            <a:chOff x="6255523" y="1182820"/>
            <a:chExt cx="351379" cy="311409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8BE48385-F30E-49F5-BC24-C2F58138943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974AD88-F560-42FC-AAA3-D8A6645BDCF0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A5E7BC7-2C7D-451F-A0D9-4C37AE296C45}"/>
              </a:ext>
            </a:extLst>
          </p:cNvPr>
          <p:cNvGrpSpPr/>
          <p:nvPr/>
        </p:nvGrpSpPr>
        <p:grpSpPr>
          <a:xfrm>
            <a:off x="5157400" y="3598684"/>
            <a:ext cx="351378" cy="311409"/>
            <a:chOff x="6255524" y="1182820"/>
            <a:chExt cx="351378" cy="311409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FAE11C05-751D-4A62-95CD-584128B9698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48A6B38-A334-46A1-91A0-A737EDC53C68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9A94425-3B5A-4F03-9F7B-C79565642E0D}"/>
              </a:ext>
            </a:extLst>
          </p:cNvPr>
          <p:cNvGrpSpPr/>
          <p:nvPr/>
        </p:nvGrpSpPr>
        <p:grpSpPr>
          <a:xfrm>
            <a:off x="4682441" y="3598685"/>
            <a:ext cx="351378" cy="311409"/>
            <a:chOff x="6255524" y="1182820"/>
            <a:chExt cx="351378" cy="311409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04744735-D9C5-4AC2-885E-D90C1BF9B5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E933857-CF97-4886-B9EB-270B844573FB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54A0D49-D189-4E33-B548-C54C8FD9C690}"/>
              </a:ext>
            </a:extLst>
          </p:cNvPr>
          <p:cNvGrpSpPr/>
          <p:nvPr/>
        </p:nvGrpSpPr>
        <p:grpSpPr>
          <a:xfrm>
            <a:off x="6588270" y="3588010"/>
            <a:ext cx="351378" cy="311409"/>
            <a:chOff x="6255524" y="1182820"/>
            <a:chExt cx="351378" cy="311409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F69CF12B-8C41-48FF-A689-1BE3EA082D5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4AFC21F-C05E-4313-B525-63CAF0724809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FAE0F32-C77C-4D81-B7DD-2B4E659A5BD7}"/>
              </a:ext>
            </a:extLst>
          </p:cNvPr>
          <p:cNvGrpSpPr/>
          <p:nvPr/>
        </p:nvGrpSpPr>
        <p:grpSpPr>
          <a:xfrm>
            <a:off x="5638351" y="3601789"/>
            <a:ext cx="351379" cy="311409"/>
            <a:chOff x="6255523" y="1182820"/>
            <a:chExt cx="351379" cy="311409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44014F5-7BBF-4E58-BB0A-91EA43BDE43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C37C948-AA4A-40BA-ACEC-C9357E2CA2E0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5CC34DC-C133-4524-9040-6367C1A73BC6}"/>
              </a:ext>
            </a:extLst>
          </p:cNvPr>
          <p:cNvGrpSpPr/>
          <p:nvPr/>
        </p:nvGrpSpPr>
        <p:grpSpPr>
          <a:xfrm>
            <a:off x="7755295" y="3045391"/>
            <a:ext cx="351378" cy="311409"/>
            <a:chOff x="6255524" y="1182820"/>
            <a:chExt cx="351378" cy="311409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A5CD8D9D-7EC8-428F-A127-FC21729E613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6385E3E-16E5-4A57-B757-A0699814E7A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5F1DCC0-E787-4CBA-A509-5B8B4050C4CA}"/>
              </a:ext>
            </a:extLst>
          </p:cNvPr>
          <p:cNvCxnSpPr>
            <a:cxnSpLocks/>
          </p:cNvCxnSpPr>
          <p:nvPr/>
        </p:nvCxnSpPr>
        <p:spPr>
          <a:xfrm flipH="1">
            <a:off x="5699606" y="2222644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CF0D4E9-B111-4298-9697-B1FB18F5AD25}"/>
              </a:ext>
            </a:extLst>
          </p:cNvPr>
          <p:cNvCxnSpPr>
            <a:cxnSpLocks/>
          </p:cNvCxnSpPr>
          <p:nvPr/>
        </p:nvCxnSpPr>
        <p:spPr>
          <a:xfrm>
            <a:off x="6654957" y="2204494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D801350C-2865-4D31-A3C2-29531DABA041}"/>
              </a:ext>
            </a:extLst>
          </p:cNvPr>
          <p:cNvGraphicFramePr>
            <a:graphicFrameLocks noGrp="1"/>
          </p:cNvGraphicFramePr>
          <p:nvPr/>
        </p:nvGraphicFramePr>
        <p:xfrm>
          <a:off x="4549800" y="4247919"/>
          <a:ext cx="4447185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37439654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24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62" name="Text Box 46">
            <a:extLst>
              <a:ext uri="{FF2B5EF4-FFF2-40B4-BE49-F238E27FC236}">
                <a16:creationId xmlns:a16="http://schemas.microsoft.com/office/drawing/2014/main" id="{0B5B6B72-4349-4550-8391-C06367764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6818" y="4608703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</a:t>
            </a:r>
          </a:p>
        </p:txBody>
      </p:sp>
      <p:sp>
        <p:nvSpPr>
          <p:cNvPr id="63" name="Text Box 46">
            <a:extLst>
              <a:ext uri="{FF2B5EF4-FFF2-40B4-BE49-F238E27FC236}">
                <a16:creationId xmlns:a16="http://schemas.microsoft.com/office/drawing/2014/main" id="{C8BD5DFB-16EB-492B-81E7-734EC60931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6873" y="4231306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99687157-BD0D-4167-A29D-BF2F0732AB7E}"/>
              </a:ext>
            </a:extLst>
          </p:cNvPr>
          <p:cNvCxnSpPr>
            <a:cxnSpLocks/>
          </p:cNvCxnSpPr>
          <p:nvPr/>
        </p:nvCxnSpPr>
        <p:spPr>
          <a:xfrm flipV="1">
            <a:off x="7960577" y="4484619"/>
            <a:ext cx="0" cy="1643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 Box 46">
            <a:extLst>
              <a:ext uri="{FF2B5EF4-FFF2-40B4-BE49-F238E27FC236}">
                <a16:creationId xmlns:a16="http://schemas.microsoft.com/office/drawing/2014/main" id="{01052233-9C9D-44A3-AC67-5B6530BC4B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9622" y="5005839"/>
            <a:ext cx="443247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Idea:</a:t>
            </a:r>
            <a:r>
              <a:rPr lang="en-US" altLang="zh-CN" sz="1600" dirty="0">
                <a:ea typeface="宋体" panose="02010600030101010101" pitchFamily="2" charset="-122"/>
              </a:rPr>
              <a:t> we roll the wrong node along a root/leaf path until it sits in a right position.</a:t>
            </a:r>
            <a:endParaRPr lang="en-US" altLang="zh-CN" sz="1600" baseline="30000" dirty="0">
              <a:ea typeface="宋体" panose="02010600030101010101" pitchFamily="2" charset="-122"/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A7CE5DF-720C-4E43-A355-B3D9C6A328C9}"/>
              </a:ext>
            </a:extLst>
          </p:cNvPr>
          <p:cNvGrpSpPr/>
          <p:nvPr/>
        </p:nvGrpSpPr>
        <p:grpSpPr>
          <a:xfrm>
            <a:off x="6282964" y="1973794"/>
            <a:ext cx="351379" cy="311409"/>
            <a:chOff x="6255523" y="1182820"/>
            <a:chExt cx="351379" cy="311409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87C13CF2-96F4-48D9-938D-ED391450615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A2DA63BD-62F2-46D8-9C1E-AB71BDAD378C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24</a:t>
              </a:r>
            </a:p>
          </p:txBody>
        </p:sp>
      </p:grpSp>
      <p:sp>
        <p:nvSpPr>
          <p:cNvPr id="66" name="Text Box 46">
            <a:extLst>
              <a:ext uri="{FF2B5EF4-FFF2-40B4-BE49-F238E27FC236}">
                <a16:creationId xmlns:a16="http://schemas.microsoft.com/office/drawing/2014/main" id="{157A5CC9-492D-4360-A291-EDE5B917B7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006" y="2211833"/>
            <a:ext cx="3438105" cy="181588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 err="1">
                <a:ea typeface="宋体" panose="02010600030101010101" pitchFamily="2" charset="-122"/>
              </a:rPr>
              <a:t>FixHeap</a:t>
            </a:r>
            <a:r>
              <a:rPr lang="en-US" altLang="zh-CN" sz="1400" dirty="0">
                <a:ea typeface="宋体" panose="02010600030101010101" pitchFamily="2" charset="-122"/>
              </a:rPr>
              <a:t>(H, t,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h =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if (h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≠ </a:t>
            </a:r>
            <a:r>
              <a:rPr lang="en-US" altLang="zh-CN" sz="1400" dirty="0">
                <a:ea typeface="宋体" panose="02010600030101010101" pitchFamily="2" charset="-122"/>
              </a:rPr>
              <a:t>root &amp; h &gt; its parent)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while (h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 ≠</a:t>
            </a:r>
            <a:r>
              <a:rPr lang="en-US" altLang="zh-CN" sz="1400" dirty="0">
                <a:ea typeface="宋体" panose="02010600030101010101" pitchFamily="2" charset="-122"/>
              </a:rPr>
              <a:t> root &amp; h &gt; its parent)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swap h and its parent;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else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while (h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≠ </a:t>
            </a:r>
            <a:r>
              <a:rPr lang="en-US" altLang="zh-CN" sz="1400" dirty="0">
                <a:ea typeface="宋体" panose="02010600030101010101" pitchFamily="2" charset="-122"/>
              </a:rPr>
              <a:t>leaf &amp; h &lt; its larger child)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swap h and its larger child.</a:t>
            </a:r>
          </a:p>
        </p:txBody>
      </p:sp>
      <p:sp>
        <p:nvSpPr>
          <p:cNvPr id="65" name="Text Box 46">
            <a:extLst>
              <a:ext uri="{FF2B5EF4-FFF2-40B4-BE49-F238E27FC236}">
                <a16:creationId xmlns:a16="http://schemas.microsoft.com/office/drawing/2014/main" id="{45A39018-F2F7-47F4-B875-6BC483409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7" y="1736788"/>
            <a:ext cx="3642513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</p:spTree>
    <p:extLst>
      <p:ext uri="{BB962C8B-B14F-4D97-AF65-F5344CB8AC3E}">
        <p14:creationId xmlns:p14="http://schemas.microsoft.com/office/powerpoint/2010/main" val="41914936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EBB9070-363C-45E9-9B63-2AC5C58F83DD}"/>
              </a:ext>
            </a:extLst>
          </p:cNvPr>
          <p:cNvCxnSpPr>
            <a:cxnSpLocks/>
          </p:cNvCxnSpPr>
          <p:nvPr/>
        </p:nvCxnSpPr>
        <p:spPr>
          <a:xfrm flipH="1">
            <a:off x="6773393" y="3330124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AC2C8E6-D692-4ACD-9380-D5ABD5FFB02B}"/>
              </a:ext>
            </a:extLst>
          </p:cNvPr>
          <p:cNvCxnSpPr>
            <a:cxnSpLocks/>
          </p:cNvCxnSpPr>
          <p:nvPr/>
        </p:nvCxnSpPr>
        <p:spPr>
          <a:xfrm flipH="1">
            <a:off x="5775677" y="333854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2DFC3DC-68B1-46EC-844C-C8EDFE6F06D2}"/>
              </a:ext>
            </a:extLst>
          </p:cNvPr>
          <p:cNvCxnSpPr>
            <a:cxnSpLocks/>
          </p:cNvCxnSpPr>
          <p:nvPr/>
        </p:nvCxnSpPr>
        <p:spPr>
          <a:xfrm flipH="1">
            <a:off x="4864217" y="3356688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427B614-DFC8-439B-9E35-ED752FF536B6}"/>
              </a:ext>
            </a:extLst>
          </p:cNvPr>
          <p:cNvCxnSpPr>
            <a:cxnSpLocks/>
          </p:cNvCxnSpPr>
          <p:nvPr/>
        </p:nvCxnSpPr>
        <p:spPr>
          <a:xfrm>
            <a:off x="5212829" y="3346186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08B3E39-2194-4B1A-84C7-80C8905BABEF}"/>
              </a:ext>
            </a:extLst>
          </p:cNvPr>
          <p:cNvCxnSpPr>
            <a:cxnSpLocks/>
          </p:cNvCxnSpPr>
          <p:nvPr/>
        </p:nvCxnSpPr>
        <p:spPr>
          <a:xfrm>
            <a:off x="6128233" y="3348202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5988CFD-F930-4457-8520-7E076CB2A718}"/>
              </a:ext>
            </a:extLst>
          </p:cNvPr>
          <p:cNvCxnSpPr>
            <a:cxnSpLocks/>
          </p:cNvCxnSpPr>
          <p:nvPr/>
        </p:nvCxnSpPr>
        <p:spPr>
          <a:xfrm flipH="1">
            <a:off x="6971201" y="2821578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119D46F-D633-4130-9466-7C8BE9381551}"/>
              </a:ext>
            </a:extLst>
          </p:cNvPr>
          <p:cNvCxnSpPr>
            <a:cxnSpLocks/>
          </p:cNvCxnSpPr>
          <p:nvPr/>
        </p:nvCxnSpPr>
        <p:spPr>
          <a:xfrm flipH="1">
            <a:off x="5051579" y="2831047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382C242-B07F-463B-B1BF-E99D99EEE092}"/>
              </a:ext>
            </a:extLst>
          </p:cNvPr>
          <p:cNvCxnSpPr>
            <a:cxnSpLocks/>
          </p:cNvCxnSpPr>
          <p:nvPr/>
        </p:nvCxnSpPr>
        <p:spPr>
          <a:xfrm>
            <a:off x="7634551" y="2800206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6158D22-E1F5-432B-9086-67EB75C0B710}"/>
              </a:ext>
            </a:extLst>
          </p:cNvPr>
          <p:cNvCxnSpPr>
            <a:cxnSpLocks/>
          </p:cNvCxnSpPr>
          <p:nvPr/>
        </p:nvCxnSpPr>
        <p:spPr>
          <a:xfrm>
            <a:off x="5699606" y="2847691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D59E521-D147-4857-A521-9929C54187AB}"/>
              </a:ext>
            </a:extLst>
          </p:cNvPr>
          <p:cNvGrpSpPr/>
          <p:nvPr/>
        </p:nvGrpSpPr>
        <p:grpSpPr>
          <a:xfrm>
            <a:off x="5400918" y="2562285"/>
            <a:ext cx="351379" cy="311409"/>
            <a:chOff x="6255523" y="1182820"/>
            <a:chExt cx="351379" cy="311409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64AD3191-7FFC-468F-A047-42CB2B336E3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72A4CC7-1815-45B5-BC87-1DF03C33D49A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D993112-8013-4DBA-8FE6-7A6F916BC7FB}"/>
              </a:ext>
            </a:extLst>
          </p:cNvPr>
          <p:cNvGrpSpPr/>
          <p:nvPr/>
        </p:nvGrpSpPr>
        <p:grpSpPr>
          <a:xfrm>
            <a:off x="6853000" y="3053825"/>
            <a:ext cx="351378" cy="311409"/>
            <a:chOff x="6255524" y="1182820"/>
            <a:chExt cx="351378" cy="311409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FC0F23C8-6DBE-4B93-ACC4-49C573FCED9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527C9AE-F92A-4DAD-A125-55C42076B78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ABC53C3-B96F-41D3-9955-401257B1E484}"/>
              </a:ext>
            </a:extLst>
          </p:cNvPr>
          <p:cNvGrpSpPr/>
          <p:nvPr/>
        </p:nvGrpSpPr>
        <p:grpSpPr>
          <a:xfrm>
            <a:off x="5841104" y="3072341"/>
            <a:ext cx="351379" cy="311409"/>
            <a:chOff x="6255523" y="1182820"/>
            <a:chExt cx="351379" cy="311409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08D61584-2B90-44D0-93AE-872A6742B34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6C5C644-308F-4ECF-8BE4-5436BC7B83B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B76AD40-1CA1-43A7-92B3-36E24BA56E88}"/>
              </a:ext>
            </a:extLst>
          </p:cNvPr>
          <p:cNvGrpSpPr/>
          <p:nvPr/>
        </p:nvGrpSpPr>
        <p:grpSpPr>
          <a:xfrm>
            <a:off x="4931188" y="3074519"/>
            <a:ext cx="351379" cy="311409"/>
            <a:chOff x="6255523" y="1182820"/>
            <a:chExt cx="351379" cy="311409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92723D69-EFE7-41EF-95E2-5B36A46A1FCC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CC2E71C-9B6B-42C2-8504-75284DEA4C0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A38BEDD-B705-40CB-BF4F-AAC424BA5EFD}"/>
              </a:ext>
            </a:extLst>
          </p:cNvPr>
          <p:cNvGrpSpPr/>
          <p:nvPr/>
        </p:nvGrpSpPr>
        <p:grpSpPr>
          <a:xfrm>
            <a:off x="7313483" y="2569285"/>
            <a:ext cx="351379" cy="311409"/>
            <a:chOff x="6255523" y="1182820"/>
            <a:chExt cx="351379" cy="311409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A54A71AB-CE0E-4E3D-B810-A93983FD0D50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769B6A6-A6C4-424F-920D-E3028B0F0396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B0ED7B7-9CA4-4CD1-A885-9A613EAD87BD}"/>
              </a:ext>
            </a:extLst>
          </p:cNvPr>
          <p:cNvGrpSpPr/>
          <p:nvPr/>
        </p:nvGrpSpPr>
        <p:grpSpPr>
          <a:xfrm>
            <a:off x="6113310" y="3606159"/>
            <a:ext cx="351379" cy="311409"/>
            <a:chOff x="6255523" y="1182820"/>
            <a:chExt cx="351379" cy="311409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8BE48385-F30E-49F5-BC24-C2F58138943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974AD88-F560-42FC-AAA3-D8A6645BDCF0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A5E7BC7-2C7D-451F-A0D9-4C37AE296C45}"/>
              </a:ext>
            </a:extLst>
          </p:cNvPr>
          <p:cNvGrpSpPr/>
          <p:nvPr/>
        </p:nvGrpSpPr>
        <p:grpSpPr>
          <a:xfrm>
            <a:off x="5157400" y="3598684"/>
            <a:ext cx="351378" cy="311409"/>
            <a:chOff x="6255524" y="1182820"/>
            <a:chExt cx="351378" cy="311409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FAE11C05-751D-4A62-95CD-584128B9698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48A6B38-A334-46A1-91A0-A737EDC53C68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9A94425-3B5A-4F03-9F7B-C79565642E0D}"/>
              </a:ext>
            </a:extLst>
          </p:cNvPr>
          <p:cNvGrpSpPr/>
          <p:nvPr/>
        </p:nvGrpSpPr>
        <p:grpSpPr>
          <a:xfrm>
            <a:off x="4682441" y="3598685"/>
            <a:ext cx="351378" cy="311409"/>
            <a:chOff x="6255524" y="1182820"/>
            <a:chExt cx="351378" cy="311409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04744735-D9C5-4AC2-885E-D90C1BF9B5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E933857-CF97-4886-B9EB-270B844573FB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54A0D49-D189-4E33-B548-C54C8FD9C690}"/>
              </a:ext>
            </a:extLst>
          </p:cNvPr>
          <p:cNvGrpSpPr/>
          <p:nvPr/>
        </p:nvGrpSpPr>
        <p:grpSpPr>
          <a:xfrm>
            <a:off x="6588270" y="3588010"/>
            <a:ext cx="351378" cy="311409"/>
            <a:chOff x="6255524" y="1182820"/>
            <a:chExt cx="351378" cy="311409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F69CF12B-8C41-48FF-A689-1BE3EA082D5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4AFC21F-C05E-4313-B525-63CAF0724809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FAE0F32-C77C-4D81-B7DD-2B4E659A5BD7}"/>
              </a:ext>
            </a:extLst>
          </p:cNvPr>
          <p:cNvGrpSpPr/>
          <p:nvPr/>
        </p:nvGrpSpPr>
        <p:grpSpPr>
          <a:xfrm>
            <a:off x="5638351" y="3601789"/>
            <a:ext cx="351379" cy="311409"/>
            <a:chOff x="6255523" y="1182820"/>
            <a:chExt cx="351379" cy="311409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44014F5-7BBF-4E58-BB0A-91EA43BDE43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C37C948-AA4A-40BA-ACEC-C9357E2CA2E0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5CC34DC-C133-4524-9040-6367C1A73BC6}"/>
              </a:ext>
            </a:extLst>
          </p:cNvPr>
          <p:cNvGrpSpPr/>
          <p:nvPr/>
        </p:nvGrpSpPr>
        <p:grpSpPr>
          <a:xfrm>
            <a:off x="7755295" y="3045391"/>
            <a:ext cx="351378" cy="311409"/>
            <a:chOff x="6255524" y="1182820"/>
            <a:chExt cx="351378" cy="311409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A5CD8D9D-7EC8-428F-A127-FC21729E613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6385E3E-16E5-4A57-B757-A0699814E7A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5F1DCC0-E787-4CBA-A509-5B8B4050C4CA}"/>
              </a:ext>
            </a:extLst>
          </p:cNvPr>
          <p:cNvCxnSpPr>
            <a:cxnSpLocks/>
          </p:cNvCxnSpPr>
          <p:nvPr/>
        </p:nvCxnSpPr>
        <p:spPr>
          <a:xfrm flipH="1">
            <a:off x="5699606" y="2222644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CF0D4E9-B111-4298-9697-B1FB18F5AD25}"/>
              </a:ext>
            </a:extLst>
          </p:cNvPr>
          <p:cNvCxnSpPr>
            <a:cxnSpLocks/>
          </p:cNvCxnSpPr>
          <p:nvPr/>
        </p:nvCxnSpPr>
        <p:spPr>
          <a:xfrm>
            <a:off x="6654957" y="2204494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D801350C-2865-4D31-A3C2-29531DABA041}"/>
              </a:ext>
            </a:extLst>
          </p:cNvPr>
          <p:cNvGraphicFramePr>
            <a:graphicFrameLocks noGrp="1"/>
          </p:cNvGraphicFramePr>
          <p:nvPr/>
        </p:nvGraphicFramePr>
        <p:xfrm>
          <a:off x="4549800" y="4247919"/>
          <a:ext cx="4447185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37439654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24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62" name="Text Box 46">
            <a:extLst>
              <a:ext uri="{FF2B5EF4-FFF2-40B4-BE49-F238E27FC236}">
                <a16:creationId xmlns:a16="http://schemas.microsoft.com/office/drawing/2014/main" id="{0B5B6B72-4349-4550-8391-C06367764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6818" y="4608703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</a:t>
            </a:r>
          </a:p>
        </p:txBody>
      </p:sp>
      <p:sp>
        <p:nvSpPr>
          <p:cNvPr id="63" name="Text Box 46">
            <a:extLst>
              <a:ext uri="{FF2B5EF4-FFF2-40B4-BE49-F238E27FC236}">
                <a16:creationId xmlns:a16="http://schemas.microsoft.com/office/drawing/2014/main" id="{C8BD5DFB-16EB-492B-81E7-734EC60931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6873" y="4231306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99687157-BD0D-4167-A29D-BF2F0732AB7E}"/>
              </a:ext>
            </a:extLst>
          </p:cNvPr>
          <p:cNvCxnSpPr>
            <a:cxnSpLocks/>
          </p:cNvCxnSpPr>
          <p:nvPr/>
        </p:nvCxnSpPr>
        <p:spPr>
          <a:xfrm flipV="1">
            <a:off x="7960577" y="4484619"/>
            <a:ext cx="0" cy="1643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 Box 46">
            <a:extLst>
              <a:ext uri="{FF2B5EF4-FFF2-40B4-BE49-F238E27FC236}">
                <a16:creationId xmlns:a16="http://schemas.microsoft.com/office/drawing/2014/main" id="{01052233-9C9D-44A3-AC67-5B6530BC4B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9622" y="5005839"/>
            <a:ext cx="443247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Idea:</a:t>
            </a:r>
            <a:r>
              <a:rPr lang="en-US" altLang="zh-CN" sz="1600" dirty="0">
                <a:ea typeface="宋体" panose="02010600030101010101" pitchFamily="2" charset="-122"/>
              </a:rPr>
              <a:t> we roll the wrong node along a root/leaf path until it sits in a right position.</a:t>
            </a:r>
            <a:endParaRPr lang="en-US" altLang="zh-CN" sz="1600" baseline="30000" dirty="0">
              <a:ea typeface="宋体" panose="02010600030101010101" pitchFamily="2" charset="-122"/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A7CE5DF-720C-4E43-A355-B3D9C6A328C9}"/>
              </a:ext>
            </a:extLst>
          </p:cNvPr>
          <p:cNvGrpSpPr/>
          <p:nvPr/>
        </p:nvGrpSpPr>
        <p:grpSpPr>
          <a:xfrm>
            <a:off x="6282964" y="1973794"/>
            <a:ext cx="351379" cy="311409"/>
            <a:chOff x="6255523" y="1182820"/>
            <a:chExt cx="351379" cy="311409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87C13CF2-96F4-48D9-938D-ED391450615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A2DA63BD-62F2-46D8-9C1E-AB71BDAD378C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24</a:t>
              </a:r>
            </a:p>
          </p:txBody>
        </p:sp>
      </p:grpSp>
      <p:sp>
        <p:nvSpPr>
          <p:cNvPr id="66" name="Text Box 46">
            <a:extLst>
              <a:ext uri="{FF2B5EF4-FFF2-40B4-BE49-F238E27FC236}">
                <a16:creationId xmlns:a16="http://schemas.microsoft.com/office/drawing/2014/main" id="{3F6D9E42-E8E4-4C13-A4B6-7B672460AF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349" y="4247919"/>
            <a:ext cx="350476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How do we tell if h is the root?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h = 0.</a:t>
            </a:r>
          </a:p>
        </p:txBody>
      </p:sp>
      <p:sp>
        <p:nvSpPr>
          <p:cNvPr id="68" name="Text Box 46">
            <a:extLst>
              <a:ext uri="{FF2B5EF4-FFF2-40B4-BE49-F238E27FC236}">
                <a16:creationId xmlns:a16="http://schemas.microsoft.com/office/drawing/2014/main" id="{A71E4D5C-57C8-4F71-B66F-56DD395BE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006" y="2211833"/>
            <a:ext cx="3438105" cy="181588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 err="1">
                <a:ea typeface="宋体" panose="02010600030101010101" pitchFamily="2" charset="-122"/>
              </a:rPr>
              <a:t>FixHeap</a:t>
            </a:r>
            <a:r>
              <a:rPr lang="en-US" altLang="zh-CN" sz="1400" dirty="0">
                <a:ea typeface="宋体" panose="02010600030101010101" pitchFamily="2" charset="-122"/>
              </a:rPr>
              <a:t>(H, t,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h =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if (h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≠ </a:t>
            </a:r>
            <a:r>
              <a:rPr lang="en-US" altLang="zh-CN" sz="1400" dirty="0">
                <a:ea typeface="宋体" panose="02010600030101010101" pitchFamily="2" charset="-122"/>
              </a:rPr>
              <a:t>root &amp; h &gt; its parent)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while (h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 ≠</a:t>
            </a:r>
            <a:r>
              <a:rPr lang="en-US" altLang="zh-CN" sz="1400" dirty="0">
                <a:ea typeface="宋体" panose="02010600030101010101" pitchFamily="2" charset="-122"/>
              </a:rPr>
              <a:t> root &amp; h &gt; its parent)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swap h and its parent;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else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while (h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≠ </a:t>
            </a:r>
            <a:r>
              <a:rPr lang="en-US" altLang="zh-CN" sz="1400" dirty="0">
                <a:ea typeface="宋体" panose="02010600030101010101" pitchFamily="2" charset="-122"/>
              </a:rPr>
              <a:t>leaf &amp; h &lt; its larger child)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swap h and its larger child.</a:t>
            </a:r>
          </a:p>
        </p:txBody>
      </p:sp>
      <p:sp>
        <p:nvSpPr>
          <p:cNvPr id="65" name="Text Box 46">
            <a:extLst>
              <a:ext uri="{FF2B5EF4-FFF2-40B4-BE49-F238E27FC236}">
                <a16:creationId xmlns:a16="http://schemas.microsoft.com/office/drawing/2014/main" id="{676E7C8A-6022-4842-929C-EDB580D878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7" y="1736788"/>
            <a:ext cx="3642513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</p:spTree>
    <p:extLst>
      <p:ext uri="{BB962C8B-B14F-4D97-AF65-F5344CB8AC3E}">
        <p14:creationId xmlns:p14="http://schemas.microsoft.com/office/powerpoint/2010/main" val="28179987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EBB9070-363C-45E9-9B63-2AC5C58F83DD}"/>
              </a:ext>
            </a:extLst>
          </p:cNvPr>
          <p:cNvCxnSpPr>
            <a:cxnSpLocks/>
          </p:cNvCxnSpPr>
          <p:nvPr/>
        </p:nvCxnSpPr>
        <p:spPr>
          <a:xfrm flipH="1">
            <a:off x="6773393" y="3330124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AC2C8E6-D692-4ACD-9380-D5ABD5FFB02B}"/>
              </a:ext>
            </a:extLst>
          </p:cNvPr>
          <p:cNvCxnSpPr>
            <a:cxnSpLocks/>
          </p:cNvCxnSpPr>
          <p:nvPr/>
        </p:nvCxnSpPr>
        <p:spPr>
          <a:xfrm flipH="1">
            <a:off x="5775677" y="333854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2DFC3DC-68B1-46EC-844C-C8EDFE6F06D2}"/>
              </a:ext>
            </a:extLst>
          </p:cNvPr>
          <p:cNvCxnSpPr>
            <a:cxnSpLocks/>
          </p:cNvCxnSpPr>
          <p:nvPr/>
        </p:nvCxnSpPr>
        <p:spPr>
          <a:xfrm flipH="1">
            <a:off x="4864217" y="3356688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427B614-DFC8-439B-9E35-ED752FF536B6}"/>
              </a:ext>
            </a:extLst>
          </p:cNvPr>
          <p:cNvCxnSpPr>
            <a:cxnSpLocks/>
          </p:cNvCxnSpPr>
          <p:nvPr/>
        </p:nvCxnSpPr>
        <p:spPr>
          <a:xfrm>
            <a:off x="5212829" y="3346186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08B3E39-2194-4B1A-84C7-80C8905BABEF}"/>
              </a:ext>
            </a:extLst>
          </p:cNvPr>
          <p:cNvCxnSpPr>
            <a:cxnSpLocks/>
          </p:cNvCxnSpPr>
          <p:nvPr/>
        </p:nvCxnSpPr>
        <p:spPr>
          <a:xfrm>
            <a:off x="6128233" y="3348202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5988CFD-F930-4457-8520-7E076CB2A718}"/>
              </a:ext>
            </a:extLst>
          </p:cNvPr>
          <p:cNvCxnSpPr>
            <a:cxnSpLocks/>
          </p:cNvCxnSpPr>
          <p:nvPr/>
        </p:nvCxnSpPr>
        <p:spPr>
          <a:xfrm flipH="1">
            <a:off x="6971201" y="2821578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119D46F-D633-4130-9466-7C8BE9381551}"/>
              </a:ext>
            </a:extLst>
          </p:cNvPr>
          <p:cNvCxnSpPr>
            <a:cxnSpLocks/>
          </p:cNvCxnSpPr>
          <p:nvPr/>
        </p:nvCxnSpPr>
        <p:spPr>
          <a:xfrm flipH="1">
            <a:off x="5051579" y="2831047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382C242-B07F-463B-B1BF-E99D99EEE092}"/>
              </a:ext>
            </a:extLst>
          </p:cNvPr>
          <p:cNvCxnSpPr>
            <a:cxnSpLocks/>
          </p:cNvCxnSpPr>
          <p:nvPr/>
        </p:nvCxnSpPr>
        <p:spPr>
          <a:xfrm>
            <a:off x="7634551" y="2800206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6158D22-E1F5-432B-9086-67EB75C0B710}"/>
              </a:ext>
            </a:extLst>
          </p:cNvPr>
          <p:cNvCxnSpPr>
            <a:cxnSpLocks/>
          </p:cNvCxnSpPr>
          <p:nvPr/>
        </p:nvCxnSpPr>
        <p:spPr>
          <a:xfrm>
            <a:off x="5699606" y="2847691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D59E521-D147-4857-A521-9929C54187AB}"/>
              </a:ext>
            </a:extLst>
          </p:cNvPr>
          <p:cNvGrpSpPr/>
          <p:nvPr/>
        </p:nvGrpSpPr>
        <p:grpSpPr>
          <a:xfrm>
            <a:off x="5400918" y="2562285"/>
            <a:ext cx="351379" cy="311409"/>
            <a:chOff x="6255523" y="1182820"/>
            <a:chExt cx="351379" cy="311409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64AD3191-7FFC-468F-A047-42CB2B336E3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72A4CC7-1815-45B5-BC87-1DF03C33D49A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D993112-8013-4DBA-8FE6-7A6F916BC7FB}"/>
              </a:ext>
            </a:extLst>
          </p:cNvPr>
          <p:cNvGrpSpPr/>
          <p:nvPr/>
        </p:nvGrpSpPr>
        <p:grpSpPr>
          <a:xfrm>
            <a:off x="6853000" y="3053825"/>
            <a:ext cx="351378" cy="311409"/>
            <a:chOff x="6255524" y="1182820"/>
            <a:chExt cx="351378" cy="311409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FC0F23C8-6DBE-4B93-ACC4-49C573FCED9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527C9AE-F92A-4DAD-A125-55C42076B78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ABC53C3-B96F-41D3-9955-401257B1E484}"/>
              </a:ext>
            </a:extLst>
          </p:cNvPr>
          <p:cNvGrpSpPr/>
          <p:nvPr/>
        </p:nvGrpSpPr>
        <p:grpSpPr>
          <a:xfrm>
            <a:off x="5841104" y="3072341"/>
            <a:ext cx="351379" cy="311409"/>
            <a:chOff x="6255523" y="1182820"/>
            <a:chExt cx="351379" cy="311409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08D61584-2B90-44D0-93AE-872A6742B34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6C5C644-308F-4ECF-8BE4-5436BC7B83B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B76AD40-1CA1-43A7-92B3-36E24BA56E88}"/>
              </a:ext>
            </a:extLst>
          </p:cNvPr>
          <p:cNvGrpSpPr/>
          <p:nvPr/>
        </p:nvGrpSpPr>
        <p:grpSpPr>
          <a:xfrm>
            <a:off x="4931188" y="3074519"/>
            <a:ext cx="351379" cy="311409"/>
            <a:chOff x="6255523" y="1182820"/>
            <a:chExt cx="351379" cy="311409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92723D69-EFE7-41EF-95E2-5B36A46A1FCC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CC2E71C-9B6B-42C2-8504-75284DEA4C0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A38BEDD-B705-40CB-BF4F-AAC424BA5EFD}"/>
              </a:ext>
            </a:extLst>
          </p:cNvPr>
          <p:cNvGrpSpPr/>
          <p:nvPr/>
        </p:nvGrpSpPr>
        <p:grpSpPr>
          <a:xfrm>
            <a:off x="7313483" y="2569285"/>
            <a:ext cx="351379" cy="311409"/>
            <a:chOff x="6255523" y="1182820"/>
            <a:chExt cx="351379" cy="311409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A54A71AB-CE0E-4E3D-B810-A93983FD0D50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769B6A6-A6C4-424F-920D-E3028B0F0396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B0ED7B7-9CA4-4CD1-A885-9A613EAD87BD}"/>
              </a:ext>
            </a:extLst>
          </p:cNvPr>
          <p:cNvGrpSpPr/>
          <p:nvPr/>
        </p:nvGrpSpPr>
        <p:grpSpPr>
          <a:xfrm>
            <a:off x="6113310" y="3606159"/>
            <a:ext cx="351379" cy="311409"/>
            <a:chOff x="6255523" y="1182820"/>
            <a:chExt cx="351379" cy="311409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8BE48385-F30E-49F5-BC24-C2F58138943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974AD88-F560-42FC-AAA3-D8A6645BDCF0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A5E7BC7-2C7D-451F-A0D9-4C37AE296C45}"/>
              </a:ext>
            </a:extLst>
          </p:cNvPr>
          <p:cNvGrpSpPr/>
          <p:nvPr/>
        </p:nvGrpSpPr>
        <p:grpSpPr>
          <a:xfrm>
            <a:off x="5157400" y="3598684"/>
            <a:ext cx="351378" cy="311409"/>
            <a:chOff x="6255524" y="1182820"/>
            <a:chExt cx="351378" cy="311409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FAE11C05-751D-4A62-95CD-584128B9698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48A6B38-A334-46A1-91A0-A737EDC53C68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9A94425-3B5A-4F03-9F7B-C79565642E0D}"/>
              </a:ext>
            </a:extLst>
          </p:cNvPr>
          <p:cNvGrpSpPr/>
          <p:nvPr/>
        </p:nvGrpSpPr>
        <p:grpSpPr>
          <a:xfrm>
            <a:off x="4682441" y="3598685"/>
            <a:ext cx="351378" cy="311409"/>
            <a:chOff x="6255524" y="1182820"/>
            <a:chExt cx="351378" cy="311409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04744735-D9C5-4AC2-885E-D90C1BF9B5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E933857-CF97-4886-B9EB-270B844573FB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54A0D49-D189-4E33-B548-C54C8FD9C690}"/>
              </a:ext>
            </a:extLst>
          </p:cNvPr>
          <p:cNvGrpSpPr/>
          <p:nvPr/>
        </p:nvGrpSpPr>
        <p:grpSpPr>
          <a:xfrm>
            <a:off x="6588270" y="3588010"/>
            <a:ext cx="351378" cy="311409"/>
            <a:chOff x="6255524" y="1182820"/>
            <a:chExt cx="351378" cy="311409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F69CF12B-8C41-48FF-A689-1BE3EA082D5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4AFC21F-C05E-4313-B525-63CAF0724809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FAE0F32-C77C-4D81-B7DD-2B4E659A5BD7}"/>
              </a:ext>
            </a:extLst>
          </p:cNvPr>
          <p:cNvGrpSpPr/>
          <p:nvPr/>
        </p:nvGrpSpPr>
        <p:grpSpPr>
          <a:xfrm>
            <a:off x="5638351" y="3601789"/>
            <a:ext cx="351379" cy="311409"/>
            <a:chOff x="6255523" y="1182820"/>
            <a:chExt cx="351379" cy="311409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44014F5-7BBF-4E58-BB0A-91EA43BDE43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C37C948-AA4A-40BA-ACEC-C9357E2CA2E0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5CC34DC-C133-4524-9040-6367C1A73BC6}"/>
              </a:ext>
            </a:extLst>
          </p:cNvPr>
          <p:cNvGrpSpPr/>
          <p:nvPr/>
        </p:nvGrpSpPr>
        <p:grpSpPr>
          <a:xfrm>
            <a:off x="7755295" y="3045391"/>
            <a:ext cx="351378" cy="311409"/>
            <a:chOff x="6255524" y="1182820"/>
            <a:chExt cx="351378" cy="311409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A5CD8D9D-7EC8-428F-A127-FC21729E613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6385E3E-16E5-4A57-B757-A0699814E7A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5F1DCC0-E787-4CBA-A509-5B8B4050C4CA}"/>
              </a:ext>
            </a:extLst>
          </p:cNvPr>
          <p:cNvCxnSpPr>
            <a:cxnSpLocks/>
          </p:cNvCxnSpPr>
          <p:nvPr/>
        </p:nvCxnSpPr>
        <p:spPr>
          <a:xfrm flipH="1">
            <a:off x="5699606" y="2222644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CF0D4E9-B111-4298-9697-B1FB18F5AD25}"/>
              </a:ext>
            </a:extLst>
          </p:cNvPr>
          <p:cNvCxnSpPr>
            <a:cxnSpLocks/>
          </p:cNvCxnSpPr>
          <p:nvPr/>
        </p:nvCxnSpPr>
        <p:spPr>
          <a:xfrm>
            <a:off x="6654957" y="2204494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D801350C-2865-4D31-A3C2-29531DABA041}"/>
              </a:ext>
            </a:extLst>
          </p:cNvPr>
          <p:cNvGraphicFramePr>
            <a:graphicFrameLocks noGrp="1"/>
          </p:cNvGraphicFramePr>
          <p:nvPr/>
        </p:nvGraphicFramePr>
        <p:xfrm>
          <a:off x="4549800" y="4247919"/>
          <a:ext cx="4447185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37439654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24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62" name="Text Box 46">
            <a:extLst>
              <a:ext uri="{FF2B5EF4-FFF2-40B4-BE49-F238E27FC236}">
                <a16:creationId xmlns:a16="http://schemas.microsoft.com/office/drawing/2014/main" id="{0B5B6B72-4349-4550-8391-C06367764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6818" y="4608703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</a:t>
            </a:r>
          </a:p>
        </p:txBody>
      </p:sp>
      <p:sp>
        <p:nvSpPr>
          <p:cNvPr id="63" name="Text Box 46">
            <a:extLst>
              <a:ext uri="{FF2B5EF4-FFF2-40B4-BE49-F238E27FC236}">
                <a16:creationId xmlns:a16="http://schemas.microsoft.com/office/drawing/2014/main" id="{C8BD5DFB-16EB-492B-81E7-734EC60931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6873" y="4231306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99687157-BD0D-4167-A29D-BF2F0732AB7E}"/>
              </a:ext>
            </a:extLst>
          </p:cNvPr>
          <p:cNvCxnSpPr>
            <a:cxnSpLocks/>
          </p:cNvCxnSpPr>
          <p:nvPr/>
        </p:nvCxnSpPr>
        <p:spPr>
          <a:xfrm flipV="1">
            <a:off x="7960577" y="4484619"/>
            <a:ext cx="0" cy="1643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 Box 46">
            <a:extLst>
              <a:ext uri="{FF2B5EF4-FFF2-40B4-BE49-F238E27FC236}">
                <a16:creationId xmlns:a16="http://schemas.microsoft.com/office/drawing/2014/main" id="{01052233-9C9D-44A3-AC67-5B6530BC4B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9622" y="5005839"/>
            <a:ext cx="443247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Idea:</a:t>
            </a:r>
            <a:r>
              <a:rPr lang="en-US" altLang="zh-CN" sz="1600" dirty="0">
                <a:ea typeface="宋体" panose="02010600030101010101" pitchFamily="2" charset="-122"/>
              </a:rPr>
              <a:t> we roll the wrong node along a root/leaf path until it sits in a right position.</a:t>
            </a:r>
            <a:endParaRPr lang="en-US" altLang="zh-CN" sz="1600" baseline="30000" dirty="0">
              <a:ea typeface="宋体" panose="02010600030101010101" pitchFamily="2" charset="-122"/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A7CE5DF-720C-4E43-A355-B3D9C6A328C9}"/>
              </a:ext>
            </a:extLst>
          </p:cNvPr>
          <p:cNvGrpSpPr/>
          <p:nvPr/>
        </p:nvGrpSpPr>
        <p:grpSpPr>
          <a:xfrm>
            <a:off x="6282964" y="1973794"/>
            <a:ext cx="351379" cy="311409"/>
            <a:chOff x="6255523" y="1182820"/>
            <a:chExt cx="351379" cy="311409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87C13CF2-96F4-48D9-938D-ED391450615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A2DA63BD-62F2-46D8-9C1E-AB71BDAD378C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24</a:t>
              </a:r>
            </a:p>
          </p:txBody>
        </p:sp>
      </p:grpSp>
      <p:sp>
        <p:nvSpPr>
          <p:cNvPr id="66" name="Text Box 46">
            <a:extLst>
              <a:ext uri="{FF2B5EF4-FFF2-40B4-BE49-F238E27FC236}">
                <a16:creationId xmlns:a16="http://schemas.microsoft.com/office/drawing/2014/main" id="{3F6D9E42-E8E4-4C13-A4B6-7B672460AF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349" y="4247919"/>
            <a:ext cx="350476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How do we tell if h is the root?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h = 0.</a:t>
            </a:r>
          </a:p>
        </p:txBody>
      </p:sp>
      <p:sp>
        <p:nvSpPr>
          <p:cNvPr id="73" name="Text Box 46">
            <a:extLst>
              <a:ext uri="{FF2B5EF4-FFF2-40B4-BE49-F238E27FC236}">
                <a16:creationId xmlns:a16="http://schemas.microsoft.com/office/drawing/2014/main" id="{2AB84A2D-C39C-4C09-B198-0304E5EEA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349" y="4808029"/>
            <a:ext cx="350476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How do we tell if h is a leaf?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2h + 1 &gt; t. </a:t>
            </a:r>
          </a:p>
        </p:txBody>
      </p:sp>
      <p:sp>
        <p:nvSpPr>
          <p:cNvPr id="68" name="Text Box 46">
            <a:extLst>
              <a:ext uri="{FF2B5EF4-FFF2-40B4-BE49-F238E27FC236}">
                <a16:creationId xmlns:a16="http://schemas.microsoft.com/office/drawing/2014/main" id="{75CD0651-61BD-454E-8DF4-A7A2EE995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006" y="2211833"/>
            <a:ext cx="3438105" cy="181588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 err="1">
                <a:ea typeface="宋体" panose="02010600030101010101" pitchFamily="2" charset="-122"/>
              </a:rPr>
              <a:t>FixHeap</a:t>
            </a:r>
            <a:r>
              <a:rPr lang="en-US" altLang="zh-CN" sz="1400" dirty="0">
                <a:ea typeface="宋体" panose="02010600030101010101" pitchFamily="2" charset="-122"/>
              </a:rPr>
              <a:t>(H, t,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h =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if (h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≠ </a:t>
            </a:r>
            <a:r>
              <a:rPr lang="en-US" altLang="zh-CN" sz="1400" dirty="0">
                <a:ea typeface="宋体" panose="02010600030101010101" pitchFamily="2" charset="-122"/>
              </a:rPr>
              <a:t>root &amp; h &gt; its parent)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while (h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 ≠</a:t>
            </a:r>
            <a:r>
              <a:rPr lang="en-US" altLang="zh-CN" sz="1400" dirty="0">
                <a:ea typeface="宋体" panose="02010600030101010101" pitchFamily="2" charset="-122"/>
              </a:rPr>
              <a:t> root &amp; h &gt; its parent)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swap h and its parent;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else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while (h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≠ </a:t>
            </a:r>
            <a:r>
              <a:rPr lang="en-US" altLang="zh-CN" sz="1400" dirty="0">
                <a:ea typeface="宋体" panose="02010600030101010101" pitchFamily="2" charset="-122"/>
              </a:rPr>
              <a:t>leaf &amp; h &lt; its larger child)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swap h and its larger child.</a:t>
            </a:r>
          </a:p>
        </p:txBody>
      </p:sp>
      <p:sp>
        <p:nvSpPr>
          <p:cNvPr id="65" name="Text Box 46">
            <a:extLst>
              <a:ext uri="{FF2B5EF4-FFF2-40B4-BE49-F238E27FC236}">
                <a16:creationId xmlns:a16="http://schemas.microsoft.com/office/drawing/2014/main" id="{CAAFDD00-FE94-4AC3-92B6-D823269569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7" y="1736788"/>
            <a:ext cx="3642513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</p:spTree>
    <p:extLst>
      <p:ext uri="{BB962C8B-B14F-4D97-AF65-F5344CB8AC3E}">
        <p14:creationId xmlns:p14="http://schemas.microsoft.com/office/powerpoint/2010/main" val="31115496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Text Box 46">
            <a:extLst>
              <a:ext uri="{FF2B5EF4-FFF2-40B4-BE49-F238E27FC236}">
                <a16:creationId xmlns:a16="http://schemas.microsoft.com/office/drawing/2014/main" id="{7142E1BB-1BBE-44BA-981E-143F4AABD3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006" y="2211833"/>
            <a:ext cx="3438105" cy="181588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 err="1">
                <a:ea typeface="宋体" panose="02010600030101010101" pitchFamily="2" charset="-122"/>
              </a:rPr>
              <a:t>FixHeap</a:t>
            </a:r>
            <a:r>
              <a:rPr lang="en-US" altLang="zh-CN" sz="1400" dirty="0">
                <a:ea typeface="宋体" panose="02010600030101010101" pitchFamily="2" charset="-122"/>
              </a:rPr>
              <a:t>(H, t,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h =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if (h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≠ </a:t>
            </a:r>
            <a:r>
              <a:rPr lang="en-US" altLang="zh-CN" sz="1400" dirty="0">
                <a:ea typeface="宋体" panose="02010600030101010101" pitchFamily="2" charset="-122"/>
              </a:rPr>
              <a:t>root &amp; h &gt; its parent)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while (h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 ≠</a:t>
            </a:r>
            <a:r>
              <a:rPr lang="en-US" altLang="zh-CN" sz="1400" dirty="0">
                <a:ea typeface="宋体" panose="02010600030101010101" pitchFamily="2" charset="-122"/>
              </a:rPr>
              <a:t> root &amp; h &gt; its parent)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swap h and its parent;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else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while (h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≠ </a:t>
            </a:r>
            <a:r>
              <a:rPr lang="en-US" altLang="zh-CN" sz="1400" dirty="0">
                <a:ea typeface="宋体" panose="02010600030101010101" pitchFamily="2" charset="-122"/>
              </a:rPr>
              <a:t>leaf &amp; h &lt; its larger child)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swap h and its larger child.</a:t>
            </a:r>
          </a:p>
        </p:txBody>
      </p:sp>
      <p:sp>
        <p:nvSpPr>
          <p:cNvPr id="66" name="Text Box 46">
            <a:extLst>
              <a:ext uri="{FF2B5EF4-FFF2-40B4-BE49-F238E27FC236}">
                <a16:creationId xmlns:a16="http://schemas.microsoft.com/office/drawing/2014/main" id="{3F6D9E42-E8E4-4C13-A4B6-7B672460AF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349" y="4247919"/>
            <a:ext cx="350476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How do we tell if h is the root?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h = 0.</a:t>
            </a:r>
          </a:p>
        </p:txBody>
      </p:sp>
      <p:sp>
        <p:nvSpPr>
          <p:cNvPr id="73" name="Text Box 46">
            <a:extLst>
              <a:ext uri="{FF2B5EF4-FFF2-40B4-BE49-F238E27FC236}">
                <a16:creationId xmlns:a16="http://schemas.microsoft.com/office/drawing/2014/main" id="{2AB84A2D-C39C-4C09-B198-0304E5EEA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349" y="4808029"/>
            <a:ext cx="350476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How do we tell if h is a leaf?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2h + 1 &gt; t. 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1471FFE4-6C7F-4154-A11F-65A4B6565A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7" y="1736788"/>
            <a:ext cx="3642513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Box 46">
                <a:extLst>
                  <a:ext uri="{FF2B5EF4-FFF2-40B4-BE49-F238E27FC236}">
                    <a16:creationId xmlns:a16="http://schemas.microsoft.com/office/drawing/2014/main" id="{D0457B10-2321-4CD6-954E-14631D77529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66712" y="2139234"/>
                <a:ext cx="3438105" cy="289310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FixHeap(H, t,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2. if (h </a:t>
                </a:r>
                <a:r>
                  <a:rPr lang="en-US" altLang="zh-CN" sz="1400" dirty="0">
                    <a:ea typeface="Tahoma" panose="020B0604030504040204" pitchFamily="34" charset="0"/>
                    <a:cs typeface="Tahoma" panose="020B0604030504040204" pitchFamily="34" charset="0"/>
                  </a:rPr>
                  <a:t>&gt; 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0 &amp; H[h] &gt; H[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])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while (h </a:t>
                </a:r>
                <a:r>
                  <a:rPr lang="en-US" altLang="zh-CN" sz="1400" dirty="0">
                    <a:ea typeface="Tahoma" panose="020B0604030504040204" pitchFamily="34" charset="0"/>
                    <a:cs typeface="Tahoma" panose="020B0604030504040204" pitchFamily="34" charset="0"/>
                  </a:rPr>
                  <a:t>&gt; 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0 &amp; H[h] &gt; H[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])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   H[h] </a:t>
                </a:r>
                <a:r>
                  <a:rPr lang="en-US" altLang="zh-CN" sz="14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 H[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   h = 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endParaRPr lang="en-US" altLang="zh-CN" sz="14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else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while (2h+1 </a:t>
                </a:r>
                <a:r>
                  <a:rPr lang="en-US" altLang="zh-CN" sz="14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      H[h] </a:t>
                </a:r>
                <a:r>
                  <a:rPr lang="en-US" altLang="zh-CN" sz="14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   else h = t.</a:t>
                </a:r>
              </a:p>
            </p:txBody>
          </p:sp>
        </mc:Choice>
        <mc:Fallback xmlns="">
          <p:sp>
            <p:nvSpPr>
              <p:cNvPr id="14" name="Text Box 46">
                <a:extLst>
                  <a:ext uri="{FF2B5EF4-FFF2-40B4-BE49-F238E27FC236}">
                    <a16:creationId xmlns:a16="http://schemas.microsoft.com/office/drawing/2014/main" id="{D0457B10-2321-4CD6-954E-14631D7752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66712" y="2139234"/>
                <a:ext cx="3438105" cy="2893100"/>
              </a:xfrm>
              <a:prstGeom prst="rect">
                <a:avLst/>
              </a:prstGeom>
              <a:blipFill>
                <a:blip r:embed="rId3"/>
                <a:stretch>
                  <a:fillRect l="-176" b="-417"/>
                </a:stretch>
              </a:blipFill>
              <a:ln w="28575"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64364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Text Box 46">
            <a:extLst>
              <a:ext uri="{FF2B5EF4-FFF2-40B4-BE49-F238E27FC236}">
                <a16:creationId xmlns:a16="http://schemas.microsoft.com/office/drawing/2014/main" id="{7142E1BB-1BBE-44BA-981E-143F4AABD3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006" y="2211833"/>
            <a:ext cx="3438105" cy="181588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 err="1">
                <a:ea typeface="宋体" panose="02010600030101010101" pitchFamily="2" charset="-122"/>
              </a:rPr>
              <a:t>FixHeap</a:t>
            </a:r>
            <a:r>
              <a:rPr lang="en-US" altLang="zh-CN" sz="1400" dirty="0">
                <a:ea typeface="宋体" panose="02010600030101010101" pitchFamily="2" charset="-122"/>
              </a:rPr>
              <a:t>(H, t,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h =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if (h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≠ </a:t>
            </a:r>
            <a:r>
              <a:rPr lang="en-US" altLang="zh-CN" sz="1400" dirty="0">
                <a:ea typeface="宋体" panose="02010600030101010101" pitchFamily="2" charset="-122"/>
              </a:rPr>
              <a:t>root &amp; h &gt; its parent)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while (h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 ≠</a:t>
            </a:r>
            <a:r>
              <a:rPr lang="en-US" altLang="zh-CN" sz="1400" dirty="0">
                <a:ea typeface="宋体" panose="02010600030101010101" pitchFamily="2" charset="-122"/>
              </a:rPr>
              <a:t> root &amp; h &gt; its parent)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swap h and its parent;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else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while (h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≠ </a:t>
            </a:r>
            <a:r>
              <a:rPr lang="en-US" altLang="zh-CN" sz="1400" dirty="0">
                <a:ea typeface="宋体" panose="02010600030101010101" pitchFamily="2" charset="-122"/>
              </a:rPr>
              <a:t>leaf &amp; h &lt; its larger child)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swap h and its larger child.</a:t>
            </a:r>
          </a:p>
        </p:txBody>
      </p:sp>
      <p:sp>
        <p:nvSpPr>
          <p:cNvPr id="66" name="Text Box 46">
            <a:extLst>
              <a:ext uri="{FF2B5EF4-FFF2-40B4-BE49-F238E27FC236}">
                <a16:creationId xmlns:a16="http://schemas.microsoft.com/office/drawing/2014/main" id="{3F6D9E42-E8E4-4C13-A4B6-7B672460AF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349" y="4247919"/>
            <a:ext cx="350476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How do we tell if h is the root?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h = 0.</a:t>
            </a:r>
          </a:p>
        </p:txBody>
      </p:sp>
      <p:sp>
        <p:nvSpPr>
          <p:cNvPr id="73" name="Text Box 46">
            <a:extLst>
              <a:ext uri="{FF2B5EF4-FFF2-40B4-BE49-F238E27FC236}">
                <a16:creationId xmlns:a16="http://schemas.microsoft.com/office/drawing/2014/main" id="{2AB84A2D-C39C-4C09-B198-0304E5EEA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349" y="4808029"/>
            <a:ext cx="350476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How do we tell if h is a leaf?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2h + 1 &gt; t. 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953DD52D-4AE0-442A-A62E-69AA5045A6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7" y="1736788"/>
            <a:ext cx="3642513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4" name="Text Box 46">
            <a:extLst>
              <a:ext uri="{FF2B5EF4-FFF2-40B4-BE49-F238E27FC236}">
                <a16:creationId xmlns:a16="http://schemas.microsoft.com/office/drawing/2014/main" id="{F7E8535B-3501-4DD4-B5D9-D557CBBECC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3384" y="5097165"/>
            <a:ext cx="3504762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Time complexity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 Box 46">
                <a:extLst>
                  <a:ext uri="{FF2B5EF4-FFF2-40B4-BE49-F238E27FC236}">
                    <a16:creationId xmlns:a16="http://schemas.microsoft.com/office/drawing/2014/main" id="{D028F48D-DD64-41E0-8DD4-EA0D1AD0649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66712" y="2139234"/>
                <a:ext cx="3438105" cy="289310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FixHeap(H, t,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2. if (h </a:t>
                </a:r>
                <a:r>
                  <a:rPr lang="en-US" altLang="zh-CN" sz="1400" dirty="0">
                    <a:ea typeface="Tahoma" panose="020B0604030504040204" pitchFamily="34" charset="0"/>
                    <a:cs typeface="Tahoma" panose="020B0604030504040204" pitchFamily="34" charset="0"/>
                  </a:rPr>
                  <a:t>&gt; 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0 &amp; H[h] &gt; H[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])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while (h </a:t>
                </a:r>
                <a:r>
                  <a:rPr lang="en-US" altLang="zh-CN" sz="1400" dirty="0">
                    <a:ea typeface="Tahoma" panose="020B0604030504040204" pitchFamily="34" charset="0"/>
                    <a:cs typeface="Tahoma" panose="020B0604030504040204" pitchFamily="34" charset="0"/>
                  </a:rPr>
                  <a:t>&gt; 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0 &amp; H[h] &gt; H[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])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   H[h] </a:t>
                </a:r>
                <a:r>
                  <a:rPr lang="en-US" altLang="zh-CN" sz="14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 H[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   h = 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endParaRPr lang="en-US" altLang="zh-CN" sz="14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else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while (2h+1 </a:t>
                </a:r>
                <a:r>
                  <a:rPr lang="en-US" altLang="zh-CN" sz="14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      H[h] </a:t>
                </a:r>
                <a:r>
                  <a:rPr lang="en-US" altLang="zh-CN" sz="14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   else h = t.</a:t>
                </a:r>
              </a:p>
            </p:txBody>
          </p:sp>
        </mc:Choice>
        <mc:Fallback xmlns="">
          <p:sp>
            <p:nvSpPr>
              <p:cNvPr id="16" name="Text Box 46">
                <a:extLst>
                  <a:ext uri="{FF2B5EF4-FFF2-40B4-BE49-F238E27FC236}">
                    <a16:creationId xmlns:a16="http://schemas.microsoft.com/office/drawing/2014/main" id="{D028F48D-DD64-41E0-8DD4-EA0D1AD064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66712" y="2139234"/>
                <a:ext cx="3438105" cy="2893100"/>
              </a:xfrm>
              <a:prstGeom prst="rect">
                <a:avLst/>
              </a:prstGeom>
              <a:blipFill>
                <a:blip r:embed="rId3"/>
                <a:stretch>
                  <a:fillRect l="-176" b="-417"/>
                </a:stretch>
              </a:blipFill>
              <a:ln w="28575"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 Box 46">
            <a:extLst>
              <a:ext uri="{FF2B5EF4-FFF2-40B4-BE49-F238E27FC236}">
                <a16:creationId xmlns:a16="http://schemas.microsoft.com/office/drawing/2014/main" id="{D66D4CFB-7249-4773-8B60-0EE533540B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3384" y="5435719"/>
            <a:ext cx="3662748" cy="1077218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The algorithm starts from a node in the heap and follows a root/leaf path in the heap. Each move between a child and a parent takes time O(1).</a:t>
            </a:r>
            <a:endParaRPr lang="en-US" altLang="zh-CN" sz="16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192818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Text Box 46">
            <a:extLst>
              <a:ext uri="{FF2B5EF4-FFF2-40B4-BE49-F238E27FC236}">
                <a16:creationId xmlns:a16="http://schemas.microsoft.com/office/drawing/2014/main" id="{7142E1BB-1BBE-44BA-981E-143F4AABD3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006" y="2211833"/>
            <a:ext cx="3438105" cy="181588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 err="1">
                <a:ea typeface="宋体" panose="02010600030101010101" pitchFamily="2" charset="-122"/>
              </a:rPr>
              <a:t>FixHeap</a:t>
            </a:r>
            <a:r>
              <a:rPr lang="en-US" altLang="zh-CN" sz="1400" dirty="0">
                <a:ea typeface="宋体" panose="02010600030101010101" pitchFamily="2" charset="-122"/>
              </a:rPr>
              <a:t>(H, t,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h =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if (h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≠ </a:t>
            </a:r>
            <a:r>
              <a:rPr lang="en-US" altLang="zh-CN" sz="1400" dirty="0">
                <a:ea typeface="宋体" panose="02010600030101010101" pitchFamily="2" charset="-122"/>
              </a:rPr>
              <a:t>root &amp; h &gt; its parent)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while (h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 ≠</a:t>
            </a:r>
            <a:r>
              <a:rPr lang="en-US" altLang="zh-CN" sz="1400" dirty="0">
                <a:ea typeface="宋体" panose="02010600030101010101" pitchFamily="2" charset="-122"/>
              </a:rPr>
              <a:t> root &amp; h &gt; its parent)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swap h and its parent;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else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while (h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≠ </a:t>
            </a:r>
            <a:r>
              <a:rPr lang="en-US" altLang="zh-CN" sz="1400" dirty="0">
                <a:ea typeface="宋体" panose="02010600030101010101" pitchFamily="2" charset="-122"/>
              </a:rPr>
              <a:t>leaf &amp; h &lt; its larger child)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swap h and its larger child.</a:t>
            </a:r>
          </a:p>
        </p:txBody>
      </p:sp>
      <p:sp>
        <p:nvSpPr>
          <p:cNvPr id="66" name="Text Box 46">
            <a:extLst>
              <a:ext uri="{FF2B5EF4-FFF2-40B4-BE49-F238E27FC236}">
                <a16:creationId xmlns:a16="http://schemas.microsoft.com/office/drawing/2014/main" id="{3F6D9E42-E8E4-4C13-A4B6-7B672460AF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349" y="4247919"/>
            <a:ext cx="350476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How do we tell if h is the root?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h = 0.</a:t>
            </a:r>
          </a:p>
        </p:txBody>
      </p:sp>
      <p:sp>
        <p:nvSpPr>
          <p:cNvPr id="73" name="Text Box 46">
            <a:extLst>
              <a:ext uri="{FF2B5EF4-FFF2-40B4-BE49-F238E27FC236}">
                <a16:creationId xmlns:a16="http://schemas.microsoft.com/office/drawing/2014/main" id="{2AB84A2D-C39C-4C09-B198-0304E5EEA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349" y="4808029"/>
            <a:ext cx="350476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How do we tell if h is a leaf?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2h + 1 &gt; t. </a:t>
            </a:r>
          </a:p>
        </p:txBody>
      </p:sp>
      <p:sp>
        <p:nvSpPr>
          <p:cNvPr id="13" name="Text Box 46">
            <a:extLst>
              <a:ext uri="{FF2B5EF4-FFF2-40B4-BE49-F238E27FC236}">
                <a16:creationId xmlns:a16="http://schemas.microsoft.com/office/drawing/2014/main" id="{FD145315-9259-4D9C-9B4B-02F8260E0F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3384" y="5097165"/>
            <a:ext cx="3504762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Time complexity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 Box 46">
                <a:extLst>
                  <a:ext uri="{FF2B5EF4-FFF2-40B4-BE49-F238E27FC236}">
                    <a16:creationId xmlns:a16="http://schemas.microsoft.com/office/drawing/2014/main" id="{A33487A0-FE5A-4247-A6A9-3ECAC39A7EB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66712" y="2139234"/>
                <a:ext cx="3438105" cy="289310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FixHeap(H, t,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2. if (h </a:t>
                </a:r>
                <a:r>
                  <a:rPr lang="en-US" altLang="zh-CN" sz="1400" dirty="0">
                    <a:ea typeface="Tahoma" panose="020B0604030504040204" pitchFamily="34" charset="0"/>
                    <a:cs typeface="Tahoma" panose="020B0604030504040204" pitchFamily="34" charset="0"/>
                  </a:rPr>
                  <a:t>&gt; 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0 &amp; H[h] &gt; H[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])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while (h </a:t>
                </a:r>
                <a:r>
                  <a:rPr lang="en-US" altLang="zh-CN" sz="1400" dirty="0">
                    <a:ea typeface="Tahoma" panose="020B0604030504040204" pitchFamily="34" charset="0"/>
                    <a:cs typeface="Tahoma" panose="020B0604030504040204" pitchFamily="34" charset="0"/>
                  </a:rPr>
                  <a:t>&gt; 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0 &amp; H[h] &gt; H[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])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   H[h] </a:t>
                </a:r>
                <a:r>
                  <a:rPr lang="en-US" altLang="zh-CN" sz="14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 H[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   h = 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endParaRPr lang="en-US" altLang="zh-CN" sz="14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else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while (2h+1 </a:t>
                </a:r>
                <a:r>
                  <a:rPr lang="en-US" altLang="zh-CN" sz="14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      H[h] </a:t>
                </a:r>
                <a:r>
                  <a:rPr lang="en-US" altLang="zh-CN" sz="14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   else h = t.</a:t>
                </a:r>
              </a:p>
            </p:txBody>
          </p:sp>
        </mc:Choice>
        <mc:Fallback xmlns="">
          <p:sp>
            <p:nvSpPr>
              <p:cNvPr id="15" name="Text Box 46">
                <a:extLst>
                  <a:ext uri="{FF2B5EF4-FFF2-40B4-BE49-F238E27FC236}">
                    <a16:creationId xmlns:a16="http://schemas.microsoft.com/office/drawing/2014/main" id="{A33487A0-FE5A-4247-A6A9-3ECAC39A7E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66712" y="2139234"/>
                <a:ext cx="3438105" cy="2893100"/>
              </a:xfrm>
              <a:prstGeom prst="rect">
                <a:avLst/>
              </a:prstGeom>
              <a:blipFill>
                <a:blip r:embed="rId3"/>
                <a:stretch>
                  <a:fillRect l="-176" b="-417"/>
                </a:stretch>
              </a:blipFill>
              <a:ln w="28575"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 Box 46">
            <a:extLst>
              <a:ext uri="{FF2B5EF4-FFF2-40B4-BE49-F238E27FC236}">
                <a16:creationId xmlns:a16="http://schemas.microsoft.com/office/drawing/2014/main" id="{57385B78-FF27-4914-AC51-467D1F8591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3384" y="5435719"/>
            <a:ext cx="3662748" cy="1077218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The algorithm starts from a node in the heap and follows a root/leaf path in the heap. Each move between a child and a parent takes time O(1).</a:t>
            </a:r>
            <a:endParaRPr lang="en-US" altLang="zh-CN" sz="16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E65754BF-3AC6-4352-84D5-78CB5EE619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</p:spTree>
    <p:extLst>
      <p:ext uri="{BB962C8B-B14F-4D97-AF65-F5344CB8AC3E}">
        <p14:creationId xmlns:p14="http://schemas.microsoft.com/office/powerpoint/2010/main" val="14221357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Text Box 46">
            <a:extLst>
              <a:ext uri="{FF2B5EF4-FFF2-40B4-BE49-F238E27FC236}">
                <a16:creationId xmlns:a16="http://schemas.microsoft.com/office/drawing/2014/main" id="{7142E1BB-1BBE-44BA-981E-143F4AABD3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006" y="2211833"/>
            <a:ext cx="3438105" cy="181588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 err="1">
                <a:ea typeface="宋体" panose="02010600030101010101" pitchFamily="2" charset="-122"/>
              </a:rPr>
              <a:t>FixHeap</a:t>
            </a:r>
            <a:r>
              <a:rPr lang="en-US" altLang="zh-CN" sz="1400" dirty="0">
                <a:ea typeface="宋体" panose="02010600030101010101" pitchFamily="2" charset="-122"/>
              </a:rPr>
              <a:t>(H, t,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h =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if (h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≠ </a:t>
            </a:r>
            <a:r>
              <a:rPr lang="en-US" altLang="zh-CN" sz="1400" dirty="0">
                <a:ea typeface="宋体" panose="02010600030101010101" pitchFamily="2" charset="-122"/>
              </a:rPr>
              <a:t>root &amp; h &gt; its parent)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while (h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 ≠</a:t>
            </a:r>
            <a:r>
              <a:rPr lang="en-US" altLang="zh-CN" sz="1400" dirty="0">
                <a:ea typeface="宋体" panose="02010600030101010101" pitchFamily="2" charset="-122"/>
              </a:rPr>
              <a:t> root &amp; h &gt; its parent)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swap h and its parent;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else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while (h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≠ </a:t>
            </a:r>
            <a:r>
              <a:rPr lang="en-US" altLang="zh-CN" sz="1400" dirty="0">
                <a:ea typeface="宋体" panose="02010600030101010101" pitchFamily="2" charset="-122"/>
              </a:rPr>
              <a:t>leaf &amp; h &lt; its larger child)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swap h and its larger child.</a:t>
            </a:r>
          </a:p>
        </p:txBody>
      </p:sp>
      <p:sp>
        <p:nvSpPr>
          <p:cNvPr id="66" name="Text Box 46">
            <a:extLst>
              <a:ext uri="{FF2B5EF4-FFF2-40B4-BE49-F238E27FC236}">
                <a16:creationId xmlns:a16="http://schemas.microsoft.com/office/drawing/2014/main" id="{3F6D9E42-E8E4-4C13-A4B6-7B672460AF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349" y="4247919"/>
            <a:ext cx="350476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How do we tell if h is the root?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h = 0.</a:t>
            </a:r>
          </a:p>
        </p:txBody>
      </p:sp>
      <p:sp>
        <p:nvSpPr>
          <p:cNvPr id="73" name="Text Box 46">
            <a:extLst>
              <a:ext uri="{FF2B5EF4-FFF2-40B4-BE49-F238E27FC236}">
                <a16:creationId xmlns:a16="http://schemas.microsoft.com/office/drawing/2014/main" id="{2AB84A2D-C39C-4C09-B198-0304E5EEA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349" y="4808029"/>
            <a:ext cx="350476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How do we tell if h is a leaf?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2h + 1 &gt; t. </a:t>
            </a:r>
          </a:p>
        </p:txBody>
      </p:sp>
      <p:sp>
        <p:nvSpPr>
          <p:cNvPr id="13" name="Text Box 46">
            <a:extLst>
              <a:ext uri="{FF2B5EF4-FFF2-40B4-BE49-F238E27FC236}">
                <a16:creationId xmlns:a16="http://schemas.microsoft.com/office/drawing/2014/main" id="{9AA2392F-DAA7-4170-8D34-9056B9BF75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3384" y="5097165"/>
            <a:ext cx="3504762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Time complexity = O(log 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 Box 46">
                <a:extLst>
                  <a:ext uri="{FF2B5EF4-FFF2-40B4-BE49-F238E27FC236}">
                    <a16:creationId xmlns:a16="http://schemas.microsoft.com/office/drawing/2014/main" id="{E0A9F865-DC0D-496D-A457-09FF6BED11A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66712" y="2139234"/>
                <a:ext cx="3438105" cy="289310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FixHeap(H, t,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2. if (h </a:t>
                </a:r>
                <a:r>
                  <a:rPr lang="en-US" altLang="zh-CN" sz="1400" dirty="0">
                    <a:ea typeface="Tahoma" panose="020B0604030504040204" pitchFamily="34" charset="0"/>
                    <a:cs typeface="Tahoma" panose="020B0604030504040204" pitchFamily="34" charset="0"/>
                  </a:rPr>
                  <a:t>&gt; 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0 &amp; H[h] &gt; H[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])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while (h </a:t>
                </a:r>
                <a:r>
                  <a:rPr lang="en-US" altLang="zh-CN" sz="1400" dirty="0">
                    <a:ea typeface="Tahoma" panose="020B0604030504040204" pitchFamily="34" charset="0"/>
                    <a:cs typeface="Tahoma" panose="020B0604030504040204" pitchFamily="34" charset="0"/>
                  </a:rPr>
                  <a:t>&gt; 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0 &amp; H[h] &gt; H[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])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   H[h] </a:t>
                </a:r>
                <a:r>
                  <a:rPr lang="en-US" altLang="zh-CN" sz="14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 H[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   h = 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endParaRPr lang="en-US" altLang="zh-CN" sz="14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else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while (2h+1 </a:t>
                </a:r>
                <a:r>
                  <a:rPr lang="en-US" altLang="zh-CN" sz="14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      H[h] </a:t>
                </a:r>
                <a:r>
                  <a:rPr lang="en-US" altLang="zh-CN" sz="14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   else h = t.</a:t>
                </a:r>
              </a:p>
            </p:txBody>
          </p:sp>
        </mc:Choice>
        <mc:Fallback xmlns="">
          <p:sp>
            <p:nvSpPr>
              <p:cNvPr id="15" name="Text Box 46">
                <a:extLst>
                  <a:ext uri="{FF2B5EF4-FFF2-40B4-BE49-F238E27FC236}">
                    <a16:creationId xmlns:a16="http://schemas.microsoft.com/office/drawing/2014/main" id="{E0A9F865-DC0D-496D-A457-09FF6BED11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66712" y="2139234"/>
                <a:ext cx="3438105" cy="2893100"/>
              </a:xfrm>
              <a:prstGeom prst="rect">
                <a:avLst/>
              </a:prstGeom>
              <a:blipFill>
                <a:blip r:embed="rId3"/>
                <a:stretch>
                  <a:fillRect l="-176" b="-417"/>
                </a:stretch>
              </a:blipFill>
              <a:ln w="28575"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 Box 46">
            <a:extLst>
              <a:ext uri="{FF2B5EF4-FFF2-40B4-BE49-F238E27FC236}">
                <a16:creationId xmlns:a16="http://schemas.microsoft.com/office/drawing/2014/main" id="{61BB282B-83D8-4873-B225-F7A6CD59DE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3384" y="5435719"/>
            <a:ext cx="3662748" cy="1077218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The algorithm starts from a node in the heap and follows a root/leaf path in the heap. Each move between a child and a parent takes time O(1).</a:t>
            </a:r>
            <a:endParaRPr lang="en-US" altLang="zh-CN" sz="16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14" name="Text Box 46">
            <a:extLst>
              <a:ext uri="{FF2B5EF4-FFF2-40B4-BE49-F238E27FC236}">
                <a16:creationId xmlns:a16="http://schemas.microsoft.com/office/drawing/2014/main" id="{5129696D-7119-46A0-8142-7B23D3BDFE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</p:spTree>
    <p:extLst>
      <p:ext uri="{BB962C8B-B14F-4D97-AF65-F5344CB8AC3E}">
        <p14:creationId xmlns:p14="http://schemas.microsoft.com/office/powerpoint/2010/main" val="26590174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Text Box 46">
            <a:extLst>
              <a:ext uri="{FF2B5EF4-FFF2-40B4-BE49-F238E27FC236}">
                <a16:creationId xmlns:a16="http://schemas.microsoft.com/office/drawing/2014/main" id="{9CFC8F6D-A1BF-4290-93C7-9FB50C2EB8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65" name="Text Box 46">
            <a:extLst>
              <a:ext uri="{FF2B5EF4-FFF2-40B4-BE49-F238E27FC236}">
                <a16:creationId xmlns:a16="http://schemas.microsoft.com/office/drawing/2014/main" id="{7142E1BB-1BBE-44BA-981E-143F4AABD3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006" y="2211833"/>
            <a:ext cx="3438105" cy="181588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 err="1">
                <a:ea typeface="宋体" panose="02010600030101010101" pitchFamily="2" charset="-122"/>
              </a:rPr>
              <a:t>FixHeap</a:t>
            </a:r>
            <a:r>
              <a:rPr lang="en-US" altLang="zh-CN" sz="1400" dirty="0">
                <a:ea typeface="宋体" panose="02010600030101010101" pitchFamily="2" charset="-122"/>
              </a:rPr>
              <a:t>(H, t,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h = </a:t>
            </a:r>
            <a:r>
              <a:rPr lang="en-US" altLang="zh-CN" sz="1400" dirty="0" err="1">
                <a:ea typeface="宋体" panose="02010600030101010101" pitchFamily="2" charset="-122"/>
              </a:rPr>
              <a:t>i</a:t>
            </a:r>
            <a:r>
              <a:rPr lang="en-US" altLang="zh-CN" sz="1400" dirty="0">
                <a:ea typeface="宋体" panose="02010600030101010101" pitchFamily="2" charset="-122"/>
              </a:rPr>
              <a:t>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if (h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≠ </a:t>
            </a:r>
            <a:r>
              <a:rPr lang="en-US" altLang="zh-CN" sz="1400" dirty="0">
                <a:ea typeface="宋体" panose="02010600030101010101" pitchFamily="2" charset="-122"/>
              </a:rPr>
              <a:t>root &amp; h &gt; its parent)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while (h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 ≠</a:t>
            </a:r>
            <a:r>
              <a:rPr lang="en-US" altLang="zh-CN" sz="1400" dirty="0">
                <a:ea typeface="宋体" panose="02010600030101010101" pitchFamily="2" charset="-122"/>
              </a:rPr>
              <a:t> root &amp; h &gt; its parent)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swap h and its parent;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else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while (h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≠ </a:t>
            </a:r>
            <a:r>
              <a:rPr lang="en-US" altLang="zh-CN" sz="1400" dirty="0">
                <a:ea typeface="宋体" panose="02010600030101010101" pitchFamily="2" charset="-122"/>
              </a:rPr>
              <a:t>leaf &amp; h &lt; its larger child)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   swap h and its larger child.</a:t>
            </a:r>
          </a:p>
        </p:txBody>
      </p:sp>
      <p:sp>
        <p:nvSpPr>
          <p:cNvPr id="66" name="Text Box 46">
            <a:extLst>
              <a:ext uri="{FF2B5EF4-FFF2-40B4-BE49-F238E27FC236}">
                <a16:creationId xmlns:a16="http://schemas.microsoft.com/office/drawing/2014/main" id="{3F6D9E42-E8E4-4C13-A4B6-7B672460AF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349" y="4247919"/>
            <a:ext cx="350476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How do we tell if h is the root?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h = 0.</a:t>
            </a:r>
          </a:p>
        </p:txBody>
      </p:sp>
      <p:sp>
        <p:nvSpPr>
          <p:cNvPr id="73" name="Text Box 46">
            <a:extLst>
              <a:ext uri="{FF2B5EF4-FFF2-40B4-BE49-F238E27FC236}">
                <a16:creationId xmlns:a16="http://schemas.microsoft.com/office/drawing/2014/main" id="{2AB84A2D-C39C-4C09-B198-0304E5EEA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349" y="4808029"/>
            <a:ext cx="350476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How do we tell if h is a leaf?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2h + 1 &gt; t. 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5043D8F3-BD0A-4AA4-8CFF-81097A79D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3384" y="5097165"/>
            <a:ext cx="3504762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Time complexity = O(log n)</a:t>
            </a:r>
          </a:p>
        </p:txBody>
      </p:sp>
      <p:sp>
        <p:nvSpPr>
          <p:cNvPr id="74" name="Text Box 46">
            <a:extLst>
              <a:ext uri="{FF2B5EF4-FFF2-40B4-BE49-F238E27FC236}">
                <a16:creationId xmlns:a16="http://schemas.microsoft.com/office/drawing/2014/main" id="{E2E82543-CDEC-40A0-89DD-CE3DB7313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3384" y="5435719"/>
            <a:ext cx="3662748" cy="1077218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The algorithm starts from a node in the heap and follows a root/leaf path in the heap. Each move between a child and a parent takes time O(1).</a:t>
            </a:r>
            <a:endParaRPr lang="en-US" altLang="zh-CN" sz="16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F9A0274F-6E8A-4437-951D-ADB9385D7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 Box 46">
                <a:extLst>
                  <a:ext uri="{FF2B5EF4-FFF2-40B4-BE49-F238E27FC236}">
                    <a16:creationId xmlns:a16="http://schemas.microsoft.com/office/drawing/2014/main" id="{28E54647-1E07-4539-9597-04281519B2E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66712" y="2139234"/>
                <a:ext cx="3438105" cy="289310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FixHeap(H, t,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1. h = </a:t>
                </a:r>
                <a:r>
                  <a:rPr lang="en-US" altLang="zh-CN" sz="1400" dirty="0" err="1">
                    <a:ea typeface="宋体" panose="02010600030101010101" pitchFamily="2" charset="-122"/>
                  </a:rPr>
                  <a:t>i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2. if (h </a:t>
                </a:r>
                <a:r>
                  <a:rPr lang="en-US" altLang="zh-CN" sz="1400" dirty="0">
                    <a:ea typeface="Tahoma" panose="020B0604030504040204" pitchFamily="34" charset="0"/>
                    <a:cs typeface="Tahoma" panose="020B0604030504040204" pitchFamily="34" charset="0"/>
                  </a:rPr>
                  <a:t>&gt; 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0 &amp; H[h] &gt; H[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])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while (h </a:t>
                </a:r>
                <a:r>
                  <a:rPr lang="en-US" altLang="zh-CN" sz="1400" dirty="0">
                    <a:ea typeface="Tahoma" panose="020B0604030504040204" pitchFamily="34" charset="0"/>
                    <a:cs typeface="Tahoma" panose="020B0604030504040204" pitchFamily="34" charset="0"/>
                  </a:rPr>
                  <a:t>&gt; 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0 &amp; H[h] &gt; H[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])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   H[h] </a:t>
                </a:r>
                <a:r>
                  <a:rPr lang="en-US" altLang="zh-CN" sz="14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 H[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   h = 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4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endParaRPr lang="en-US" altLang="zh-CN" sz="1400" dirty="0">
                  <a:ea typeface="宋体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else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while (2h+1 </a:t>
                </a:r>
                <a:r>
                  <a:rPr lang="en-US" altLang="zh-CN" sz="1400" dirty="0">
                    <a:ea typeface="Tahoma" panose="020B0604030504040204" pitchFamily="34" charset="0"/>
                    <a:cs typeface="Tahoma" panose="020B0604030504040204" pitchFamily="34" charset="0"/>
                  </a:rPr>
                  <a:t>≤ 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t)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   H[g] = max{H[2h+1], H[2h+2]};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   if (H[h] &lt; H[g])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      H[h] </a:t>
                </a:r>
                <a:r>
                  <a:rPr lang="en-US" altLang="zh-CN" sz="1400" dirty="0">
                    <a:ea typeface="Tahoma" panose="020B0604030504040204" pitchFamily="34" charset="0"/>
                    <a:cs typeface="Tahoma" panose="020B0604030504040204" pitchFamily="34" charset="0"/>
                  </a:rPr>
                  <a:t>↔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 H[g];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      h = g;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         else h = t.</a:t>
                </a:r>
              </a:p>
            </p:txBody>
          </p:sp>
        </mc:Choice>
        <mc:Fallback xmlns="">
          <p:sp>
            <p:nvSpPr>
              <p:cNvPr id="13" name="Text Box 46">
                <a:extLst>
                  <a:ext uri="{FF2B5EF4-FFF2-40B4-BE49-F238E27FC236}">
                    <a16:creationId xmlns:a16="http://schemas.microsoft.com/office/drawing/2014/main" id="{28E54647-1E07-4539-9597-04281519B2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66712" y="2139234"/>
                <a:ext cx="3438105" cy="2893100"/>
              </a:xfrm>
              <a:prstGeom prst="rect">
                <a:avLst/>
              </a:prstGeom>
              <a:blipFill>
                <a:blip r:embed="rId3"/>
                <a:stretch>
                  <a:fillRect l="-176" b="-417"/>
                </a:stretch>
              </a:blipFill>
              <a:ln w="28575">
                <a:solidFill>
                  <a:schemeClr val="tx1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90924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Box 46">
            <a:extLst>
              <a:ext uri="{FF2B5EF4-FFF2-40B4-BE49-F238E27FC236}">
                <a16:creationId xmlns:a16="http://schemas.microsoft.com/office/drawing/2014/main" id="{F2633D32-F6EF-4F2D-8EC3-4DCCE3BB86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8" name="Text Box 46">
            <a:extLst>
              <a:ext uri="{FF2B5EF4-FFF2-40B4-BE49-F238E27FC236}">
                <a16:creationId xmlns:a16="http://schemas.microsoft.com/office/drawing/2014/main" id="{E2940C39-4621-42E9-BCB5-CBFDBA39A8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</p:spTree>
    <p:extLst>
      <p:ext uri="{BB962C8B-B14F-4D97-AF65-F5344CB8AC3E}">
        <p14:creationId xmlns:p14="http://schemas.microsoft.com/office/powerpoint/2010/main" val="30869328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Text Box 46">
            <a:extLst>
              <a:ext uri="{FF2B5EF4-FFF2-40B4-BE49-F238E27FC236}">
                <a16:creationId xmlns:a16="http://schemas.microsoft.com/office/drawing/2014/main" id="{FB412DBA-6A23-4021-A821-0C1E9A5C20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  <p:sp>
        <p:nvSpPr>
          <p:cNvPr id="10" name="Text Box 46">
            <a:extLst>
              <a:ext uri="{FF2B5EF4-FFF2-40B4-BE49-F238E27FC236}">
                <a16:creationId xmlns:a16="http://schemas.microsoft.com/office/drawing/2014/main" id="{35BE71F9-CEED-4C0F-891C-CEC7906083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036468C8-DAA2-4149-B3F3-974A7A6486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</p:spTree>
    <p:extLst>
      <p:ext uri="{BB962C8B-B14F-4D97-AF65-F5344CB8AC3E}">
        <p14:creationId xmlns:p14="http://schemas.microsoft.com/office/powerpoint/2010/main" val="10416860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E76AB52-6AE6-4EE9-96D3-A0EA3300FA11}"/>
              </a:ext>
            </a:extLst>
          </p:cNvPr>
          <p:cNvGrpSpPr/>
          <p:nvPr/>
        </p:nvGrpSpPr>
        <p:grpSpPr>
          <a:xfrm>
            <a:off x="6600512" y="2828822"/>
            <a:ext cx="351379" cy="311409"/>
            <a:chOff x="6600512" y="2828822"/>
            <a:chExt cx="351379" cy="311409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44E63227-B041-4C50-87FF-5C055662B66A}"/>
                </a:ext>
              </a:extLst>
            </p:cNvPr>
            <p:cNvSpPr/>
            <p:nvPr/>
          </p:nvSpPr>
          <p:spPr>
            <a:xfrm>
              <a:off x="6600513" y="2828822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7D8BA66-49EC-4DF9-A71D-7EEF9F546D15}"/>
                </a:ext>
              </a:extLst>
            </p:cNvPr>
            <p:cNvSpPr txBox="1"/>
            <p:nvPr/>
          </p:nvSpPr>
          <p:spPr>
            <a:xfrm>
              <a:off x="6600512" y="2837594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24</a:t>
              </a:r>
            </a:p>
          </p:txBody>
        </p:sp>
      </p:grp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0FEA3DF8-185D-4B1D-9BCF-3AC989AB2E8D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F65004C-02E1-40E9-9589-614352BFB40C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732313-B0CA-421C-B852-40AD4A23BEAF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2EAA514-EEA6-4B65-921E-E2E30751D61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BCFFBF98-E36D-4B79-B607-DD358279DA6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EDDD61-179C-4673-AAFE-423FEDE8D35F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A3E57BD-B2B6-424B-950D-B7D6A58B90C2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9516CC9-447D-4CEB-8F40-6F11AF6092C5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2A091DB-D8F5-43F1-85E6-97D29EB646AE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AAE279-DA02-4CFA-8120-0122FB865E55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B20D6D-A31B-48F4-945E-238C07035719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8416BE6-B97E-453E-8115-66CB293F659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5D005E5-0F12-4D6C-9C73-8BBC7A5FE6C2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9AA45FD-121A-408B-A147-CFCFBEBF27A3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4D4CFA0-026E-4567-AEFC-61B5209E0DBF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0B6E9C8C-5DD7-493B-A628-891F5C296B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C9830F4-C1F6-4442-9815-AB7556834C0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947B3E3-CAC6-49B1-949B-AF53DAD84D13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E01C647B-C7B8-41AB-A781-502796D416D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41178D0-7B28-4040-9937-DA6B5816924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9834AA0-70AF-4CE0-B394-9C981FE994BB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93581F13-12CC-434C-8938-781A517FCE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74DFC68-E770-4B4D-BAB9-6BE715AEF48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35F15CC-F7FE-4EFA-8DDC-4DEDBE76AC2A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9FBA6E40-FC6B-4026-9F32-C6E5977CB01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0FD1FDD-0DE2-4D63-9990-3A85D147C7A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4087D78-EE9A-4A29-B798-04D17E4803B2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01750C7-217D-48E9-9FB3-848966ED68D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45C234F-B168-42A3-A723-DF1D84C711F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D2BDC7C-597E-4B96-A106-66C96442DB90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BFD3DFF-C66E-45D3-A867-D6659272AA4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704753E-2C97-4D14-ABE8-45E791FD51F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B42E666-C0E8-4103-8373-77047C9A03E5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582068E-5840-4A3A-9F4D-7C07406B76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290F0B5-5FCA-4273-9980-4B110E4F3A6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12C4324-69AD-4399-BECD-BD70E2174CC1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30574A3-5B39-4400-A0F2-657AA55706C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42288F5-7C02-4F0C-8C63-9B170DDF0DF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49C7AB5-68DD-41B3-8772-4C057B2D26C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204F6F3-B2D7-43DC-9615-83741917CDD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1419F90-2F5F-46AA-BFA7-FBABCD2D92F2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C66CC6D-0A92-4CE1-B1B0-A90FB3858F32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46DCC99-4DF8-4518-81B0-1AF8B896B0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60D51A9-8401-40F3-81A7-8C63DFB7785D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E00F029-6408-4BCD-A8F2-229A521CE80E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1902E4C-FEBA-4B17-A6B6-76A7AFE251FF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2790B3B6-1BFA-4ACA-82CF-0E157218A6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521508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24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63" name="Text Box 46">
            <a:extLst>
              <a:ext uri="{FF2B5EF4-FFF2-40B4-BE49-F238E27FC236}">
                <a16:creationId xmlns:a16="http://schemas.microsoft.com/office/drawing/2014/main" id="{FA2F62CC-99F7-46DF-B069-09A6E9ECD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1547" y="5456464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5596A55F-E2B8-42BC-BD98-55EDA403A74C}"/>
              </a:ext>
            </a:extLst>
          </p:cNvPr>
          <p:cNvCxnSpPr>
            <a:cxnSpLocks/>
          </p:cNvCxnSpPr>
          <p:nvPr/>
        </p:nvCxnSpPr>
        <p:spPr>
          <a:xfrm flipV="1">
            <a:off x="8575874" y="5347110"/>
            <a:ext cx="0" cy="1643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EABA08E-2D37-4974-8086-E4F2134C1DDA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9253FE29-4FF7-47D5-9EA5-8E24BA19006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FD5B4C0-A1DF-44F9-9D32-D588F8DBBBB2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A6A0D1E-0A7E-4EB7-A74B-D22AFFB36F04}"/>
              </a:ext>
            </a:extLst>
          </p:cNvPr>
          <p:cNvGrpSpPr/>
          <p:nvPr/>
        </p:nvGrpSpPr>
        <p:grpSpPr>
          <a:xfrm>
            <a:off x="7833611" y="4391644"/>
            <a:ext cx="351378" cy="311409"/>
            <a:chOff x="6255524" y="1182820"/>
            <a:chExt cx="351378" cy="311409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6D5A8FCF-00F4-406A-BA02-917B39CF28E0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94DFA60-B51B-437F-B2C1-C72100DDE90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aphicFrame>
        <p:nvGraphicFramePr>
          <p:cNvPr id="73" name="Table 72">
            <a:extLst>
              <a:ext uri="{FF2B5EF4-FFF2-40B4-BE49-F238E27FC236}">
                <a16:creationId xmlns:a16="http://schemas.microsoft.com/office/drawing/2014/main" id="{117660FE-F523-4F07-A55B-0792B0E188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1205314"/>
              </p:ext>
            </p:extLst>
          </p:nvPr>
        </p:nvGraphicFramePr>
        <p:xfrm>
          <a:off x="4560390" y="584452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74" name="Text Box 46">
            <a:extLst>
              <a:ext uri="{FF2B5EF4-FFF2-40B4-BE49-F238E27FC236}">
                <a16:creationId xmlns:a16="http://schemas.microsoft.com/office/drawing/2014/main" id="{10A99B34-C121-4392-A70B-716A349ED9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8157" y="5838704"/>
            <a:ext cx="638023" cy="2616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output</a:t>
            </a:r>
          </a:p>
        </p:txBody>
      </p:sp>
      <p:sp>
        <p:nvSpPr>
          <p:cNvPr id="85" name="Text Box 46">
            <a:extLst>
              <a:ext uri="{FF2B5EF4-FFF2-40B4-BE49-F238E27FC236}">
                <a16:creationId xmlns:a16="http://schemas.microsoft.com/office/drawing/2014/main" id="{1F409ED2-C877-4FBF-9301-FA392ABADF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BBCBB62C-21FE-4EAA-84D3-4E1C2A7F32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80" name="Text Box 46">
            <a:extLst>
              <a:ext uri="{FF2B5EF4-FFF2-40B4-BE49-F238E27FC236}">
                <a16:creationId xmlns:a16="http://schemas.microsoft.com/office/drawing/2014/main" id="{619C9815-CB34-4B6F-9FA4-2BFC25997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D6DBC7A7-0FBC-4EB3-AE3A-F9F48029F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2984491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0FEA3DF8-185D-4B1D-9BCF-3AC989AB2E8D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F65004C-02E1-40E9-9589-614352BFB40C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732313-B0CA-421C-B852-40AD4A23BEAF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2EAA514-EEA6-4B65-921E-E2E30751D61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BCFFBF98-E36D-4B79-B607-DD358279DA6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EDDD61-179C-4673-AAFE-423FEDE8D35F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A3E57BD-B2B6-424B-950D-B7D6A58B90C2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9516CC9-447D-4CEB-8F40-6F11AF6092C5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2A091DB-D8F5-43F1-85E6-97D29EB646AE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AAE279-DA02-4CFA-8120-0122FB865E55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B20D6D-A31B-48F4-945E-238C07035719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8416BE6-B97E-453E-8115-66CB293F659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5D005E5-0F12-4D6C-9C73-8BBC7A5FE6C2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9AA45FD-121A-408B-A147-CFCFBEBF27A3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4D4CFA0-026E-4567-AEFC-61B5209E0DBF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0B6E9C8C-5DD7-493B-A628-891F5C296B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C9830F4-C1F6-4442-9815-AB7556834C0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947B3E3-CAC6-49B1-949B-AF53DAD84D13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E01C647B-C7B8-41AB-A781-502796D416D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41178D0-7B28-4040-9937-DA6B5816924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9834AA0-70AF-4CE0-B394-9C981FE994BB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93581F13-12CC-434C-8938-781A517FCE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74DFC68-E770-4B4D-BAB9-6BE715AEF48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35F15CC-F7FE-4EFA-8DDC-4DEDBE76AC2A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9FBA6E40-FC6B-4026-9F32-C6E5977CB01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0FD1FDD-0DE2-4D63-9990-3A85D147C7A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4087D78-EE9A-4A29-B798-04D17E4803B2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01750C7-217D-48E9-9FB3-848966ED68D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45C234F-B168-42A3-A723-DF1D84C711F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D2BDC7C-597E-4B96-A106-66C96442DB90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BFD3DFF-C66E-45D3-A867-D6659272AA4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704753E-2C97-4D14-ABE8-45E791FD51F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B42E666-C0E8-4103-8373-77047C9A03E5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582068E-5840-4A3A-9F4D-7C07406B76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290F0B5-5FCA-4273-9980-4B110E4F3A6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12C4324-69AD-4399-BECD-BD70E2174CC1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30574A3-5B39-4400-A0F2-657AA55706C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42288F5-7C02-4F0C-8C63-9B170DDF0DF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49C7AB5-68DD-41B3-8772-4C057B2D26C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204F6F3-B2D7-43DC-9615-83741917CDD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1419F90-2F5F-46AA-BFA7-FBABCD2D92F2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C66CC6D-0A92-4CE1-B1B0-A90FB3858F32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46DCC99-4DF8-4518-81B0-1AF8B896B0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60D51A9-8401-40F3-81A7-8C63DFB7785D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E00F029-6408-4BCD-A8F2-229A521CE80E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1902E4C-FEBA-4B17-A6B6-76A7AFE251FF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2790B3B6-1BFA-4ACA-82CF-0E157218A6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1253817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24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63" name="Text Box 46">
            <a:extLst>
              <a:ext uri="{FF2B5EF4-FFF2-40B4-BE49-F238E27FC236}">
                <a16:creationId xmlns:a16="http://schemas.microsoft.com/office/drawing/2014/main" id="{FA2F62CC-99F7-46DF-B069-09A6E9ECD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1547" y="5456464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5596A55F-E2B8-42BC-BD98-55EDA403A74C}"/>
              </a:ext>
            </a:extLst>
          </p:cNvPr>
          <p:cNvCxnSpPr>
            <a:cxnSpLocks/>
          </p:cNvCxnSpPr>
          <p:nvPr/>
        </p:nvCxnSpPr>
        <p:spPr>
          <a:xfrm flipV="1">
            <a:off x="8575874" y="5347110"/>
            <a:ext cx="0" cy="1643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EABA08E-2D37-4974-8086-E4F2134C1DDA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9253FE29-4FF7-47D5-9EA5-8E24BA19006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FD5B4C0-A1DF-44F9-9D32-D588F8DBBBB2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A6A0D1E-0A7E-4EB7-A74B-D22AFFB36F04}"/>
              </a:ext>
            </a:extLst>
          </p:cNvPr>
          <p:cNvGrpSpPr/>
          <p:nvPr/>
        </p:nvGrpSpPr>
        <p:grpSpPr>
          <a:xfrm>
            <a:off x="7833611" y="4391644"/>
            <a:ext cx="351378" cy="311409"/>
            <a:chOff x="6255524" y="1182820"/>
            <a:chExt cx="351378" cy="311409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6D5A8FCF-00F4-406A-BA02-917B39CF28E0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94DFA60-B51B-437F-B2C1-C72100DDE90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aphicFrame>
        <p:nvGraphicFramePr>
          <p:cNvPr id="82" name="Table 81">
            <a:extLst>
              <a:ext uri="{FF2B5EF4-FFF2-40B4-BE49-F238E27FC236}">
                <a16:creationId xmlns:a16="http://schemas.microsoft.com/office/drawing/2014/main" id="{482CC525-2EBF-49EC-8DDE-AC4A9C5BC0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0869414"/>
              </p:ext>
            </p:extLst>
          </p:nvPr>
        </p:nvGraphicFramePr>
        <p:xfrm>
          <a:off x="4560390" y="584452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62FD443B-22A6-458C-BE60-A2A1ECE4C8A7}"/>
              </a:ext>
            </a:extLst>
          </p:cNvPr>
          <p:cNvGrpSpPr/>
          <p:nvPr/>
        </p:nvGrpSpPr>
        <p:grpSpPr>
          <a:xfrm>
            <a:off x="6599256" y="2819098"/>
            <a:ext cx="358825" cy="311409"/>
            <a:chOff x="4259368" y="6305834"/>
            <a:chExt cx="358825" cy="311409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3B827103-9E78-4C5A-92AC-0FA05AB882A0}"/>
                </a:ext>
              </a:extLst>
            </p:cNvPr>
            <p:cNvSpPr/>
            <p:nvPr/>
          </p:nvSpPr>
          <p:spPr>
            <a:xfrm>
              <a:off x="4259368" y="6305834"/>
              <a:ext cx="351378" cy="311409"/>
            </a:xfrm>
            <a:prstGeom prst="ellipse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7F923E4-1FA8-46A3-9D86-FD95A92FE291}"/>
                </a:ext>
              </a:extLst>
            </p:cNvPr>
            <p:cNvSpPr txBox="1"/>
            <p:nvPr/>
          </p:nvSpPr>
          <p:spPr>
            <a:xfrm>
              <a:off x="4266815" y="6310177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24</a:t>
              </a:r>
            </a:p>
          </p:txBody>
        </p:sp>
      </p:grpSp>
      <p:sp>
        <p:nvSpPr>
          <p:cNvPr id="87" name="Text Box 46">
            <a:extLst>
              <a:ext uri="{FF2B5EF4-FFF2-40B4-BE49-F238E27FC236}">
                <a16:creationId xmlns:a16="http://schemas.microsoft.com/office/drawing/2014/main" id="{DA45E438-11EC-4912-A19D-2F89EF9B28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94" name="Text Box 46">
            <a:extLst>
              <a:ext uri="{FF2B5EF4-FFF2-40B4-BE49-F238E27FC236}">
                <a16:creationId xmlns:a16="http://schemas.microsoft.com/office/drawing/2014/main" id="{18BC68EB-2EA6-45D0-BB48-D8C8705AD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The root must be the largest</a:t>
            </a:r>
          </a:p>
        </p:txBody>
      </p:sp>
      <p:sp>
        <p:nvSpPr>
          <p:cNvPr id="73" name="Text Box 46">
            <a:extLst>
              <a:ext uri="{FF2B5EF4-FFF2-40B4-BE49-F238E27FC236}">
                <a16:creationId xmlns:a16="http://schemas.microsoft.com/office/drawing/2014/main" id="{11860A43-9829-46D5-8816-E78EFE6863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8157" y="5838704"/>
            <a:ext cx="638023" cy="2616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output</a:t>
            </a:r>
          </a:p>
        </p:txBody>
      </p:sp>
      <p:sp>
        <p:nvSpPr>
          <p:cNvPr id="74" name="Text Box 46">
            <a:extLst>
              <a:ext uri="{FF2B5EF4-FFF2-40B4-BE49-F238E27FC236}">
                <a16:creationId xmlns:a16="http://schemas.microsoft.com/office/drawing/2014/main" id="{C642AEEB-A474-4C96-9345-8F26D2EC59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80" name="Text Box 46">
            <a:extLst>
              <a:ext uri="{FF2B5EF4-FFF2-40B4-BE49-F238E27FC236}">
                <a16:creationId xmlns:a16="http://schemas.microsoft.com/office/drawing/2014/main" id="{167ED79E-66EA-4D2A-B76C-9B3797860E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223F6357-7A2F-492A-ADD7-065BC87B7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30348643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0FEA3DF8-185D-4B1D-9BCF-3AC989AB2E8D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F65004C-02E1-40E9-9589-614352BFB40C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732313-B0CA-421C-B852-40AD4A23BEAF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2EAA514-EEA6-4B65-921E-E2E30751D61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BCFFBF98-E36D-4B79-B607-DD358279DA6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EDDD61-179C-4673-AAFE-423FEDE8D35F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A3E57BD-B2B6-424B-950D-B7D6A58B90C2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9516CC9-447D-4CEB-8F40-6F11AF6092C5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2A091DB-D8F5-43F1-85E6-97D29EB646AE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AAE279-DA02-4CFA-8120-0122FB865E55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B20D6D-A31B-48F4-945E-238C07035719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8416BE6-B97E-453E-8115-66CB293F659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5D005E5-0F12-4D6C-9C73-8BBC7A5FE6C2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9AA45FD-121A-408B-A147-CFCFBEBF27A3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4D4CFA0-026E-4567-AEFC-61B5209E0DBF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0B6E9C8C-5DD7-493B-A628-891F5C296B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C9830F4-C1F6-4442-9815-AB7556834C0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947B3E3-CAC6-49B1-949B-AF53DAD84D13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E01C647B-C7B8-41AB-A781-502796D416D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41178D0-7B28-4040-9937-DA6B5816924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9834AA0-70AF-4CE0-B394-9C981FE994BB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93581F13-12CC-434C-8938-781A517FCE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74DFC68-E770-4B4D-BAB9-6BE715AEF48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35F15CC-F7FE-4EFA-8DDC-4DEDBE76AC2A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9FBA6E40-FC6B-4026-9F32-C6E5977CB01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0FD1FDD-0DE2-4D63-9990-3A85D147C7A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4087D78-EE9A-4A29-B798-04D17E4803B2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01750C7-217D-48E9-9FB3-848966ED68D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45C234F-B168-42A3-A723-DF1D84C711F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D2BDC7C-597E-4B96-A106-66C96442DB90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BFD3DFF-C66E-45D3-A867-D6659272AA4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704753E-2C97-4D14-ABE8-45E791FD51F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B42E666-C0E8-4103-8373-77047C9A03E5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582068E-5840-4A3A-9F4D-7C07406B76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290F0B5-5FCA-4273-9980-4B110E4F3A6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12C4324-69AD-4399-BECD-BD70E2174CC1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30574A3-5B39-4400-A0F2-657AA55706C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42288F5-7C02-4F0C-8C63-9B170DDF0DF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49C7AB5-68DD-41B3-8772-4C057B2D26C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204F6F3-B2D7-43DC-9615-83741917CDD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1419F90-2F5F-46AA-BFA7-FBABCD2D92F2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C66CC6D-0A92-4CE1-B1B0-A90FB3858F32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46DCC99-4DF8-4518-81B0-1AF8B896B0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60D51A9-8401-40F3-81A7-8C63DFB7785D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E00F029-6408-4BCD-A8F2-229A521CE80E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1902E4C-FEBA-4B17-A6B6-76A7AFE251FF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2790B3B6-1BFA-4ACA-82CF-0E157218A6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5677748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63" name="Text Box 46">
            <a:extLst>
              <a:ext uri="{FF2B5EF4-FFF2-40B4-BE49-F238E27FC236}">
                <a16:creationId xmlns:a16="http://schemas.microsoft.com/office/drawing/2014/main" id="{FA2F62CC-99F7-46DF-B069-09A6E9ECD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1547" y="5456464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5596A55F-E2B8-42BC-BD98-55EDA403A74C}"/>
              </a:ext>
            </a:extLst>
          </p:cNvPr>
          <p:cNvCxnSpPr>
            <a:cxnSpLocks/>
          </p:cNvCxnSpPr>
          <p:nvPr/>
        </p:nvCxnSpPr>
        <p:spPr>
          <a:xfrm flipV="1">
            <a:off x="8575874" y="5347110"/>
            <a:ext cx="0" cy="1643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EABA08E-2D37-4974-8086-E4F2134C1DDA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9253FE29-4FF7-47D5-9EA5-8E24BA19006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FD5B4C0-A1DF-44F9-9D32-D588F8DBBBB2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A6A0D1E-0A7E-4EB7-A74B-D22AFFB36F04}"/>
              </a:ext>
            </a:extLst>
          </p:cNvPr>
          <p:cNvGrpSpPr/>
          <p:nvPr/>
        </p:nvGrpSpPr>
        <p:grpSpPr>
          <a:xfrm>
            <a:off x="7833611" y="4391644"/>
            <a:ext cx="351378" cy="311409"/>
            <a:chOff x="6255524" y="1182820"/>
            <a:chExt cx="351378" cy="311409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6D5A8FCF-00F4-406A-BA02-917B39CF28E0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94DFA60-B51B-437F-B2C1-C72100DDE90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aphicFrame>
        <p:nvGraphicFramePr>
          <p:cNvPr id="82" name="Table 81">
            <a:extLst>
              <a:ext uri="{FF2B5EF4-FFF2-40B4-BE49-F238E27FC236}">
                <a16:creationId xmlns:a16="http://schemas.microsoft.com/office/drawing/2014/main" id="{482CC525-2EBF-49EC-8DDE-AC4A9C5BC08B}"/>
              </a:ext>
            </a:extLst>
          </p:cNvPr>
          <p:cNvGraphicFramePr>
            <a:graphicFrameLocks noGrp="1"/>
          </p:cNvGraphicFramePr>
          <p:nvPr/>
        </p:nvGraphicFramePr>
        <p:xfrm>
          <a:off x="4560390" y="584452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24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62FD443B-22A6-458C-BE60-A2A1ECE4C8A7}"/>
              </a:ext>
            </a:extLst>
          </p:cNvPr>
          <p:cNvGrpSpPr/>
          <p:nvPr/>
        </p:nvGrpSpPr>
        <p:grpSpPr>
          <a:xfrm>
            <a:off x="6599256" y="2819098"/>
            <a:ext cx="351378" cy="311409"/>
            <a:chOff x="4259368" y="6305834"/>
            <a:chExt cx="351378" cy="311409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3B827103-9E78-4C5A-92AC-0FA05AB882A0}"/>
                </a:ext>
              </a:extLst>
            </p:cNvPr>
            <p:cNvSpPr/>
            <p:nvPr/>
          </p:nvSpPr>
          <p:spPr>
            <a:xfrm>
              <a:off x="4259368" y="6305834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7F923E4-1FA8-46A3-9D86-FD95A92FE291}"/>
                </a:ext>
              </a:extLst>
            </p:cNvPr>
            <p:cNvSpPr txBox="1"/>
            <p:nvPr/>
          </p:nvSpPr>
          <p:spPr>
            <a:xfrm>
              <a:off x="4266815" y="631017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200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7609763-23CF-4D7B-A898-76CCA037D3DB}"/>
              </a:ext>
            </a:extLst>
          </p:cNvPr>
          <p:cNvGrpSpPr/>
          <p:nvPr/>
        </p:nvGrpSpPr>
        <p:grpSpPr>
          <a:xfrm>
            <a:off x="4682441" y="5341621"/>
            <a:ext cx="3789106" cy="481046"/>
            <a:chOff x="4682441" y="5341621"/>
            <a:chExt cx="3789106" cy="481046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0E0127D-D534-44C3-A96F-273A55CCC08F}"/>
                </a:ext>
              </a:extLst>
            </p:cNvPr>
            <p:cNvCxnSpPr>
              <a:cxnSpLocks/>
            </p:cNvCxnSpPr>
            <p:nvPr/>
          </p:nvCxnSpPr>
          <p:spPr>
            <a:xfrm>
              <a:off x="4682441" y="5341621"/>
              <a:ext cx="0" cy="253342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7BA3B819-2BB8-4563-8146-3A09A6CB5D6F}"/>
                </a:ext>
              </a:extLst>
            </p:cNvPr>
            <p:cNvCxnSpPr>
              <a:cxnSpLocks/>
            </p:cNvCxnSpPr>
            <p:nvPr/>
          </p:nvCxnSpPr>
          <p:spPr>
            <a:xfrm>
              <a:off x="8471547" y="5594963"/>
              <a:ext cx="0" cy="227704"/>
            </a:xfrm>
            <a:prstGeom prst="line">
              <a:avLst/>
            </a:prstGeom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7C49C8C-6CBE-4453-9EA6-C4C2A1DFADA3}"/>
                </a:ext>
              </a:extLst>
            </p:cNvPr>
            <p:cNvCxnSpPr>
              <a:cxnSpLocks/>
              <a:endCxn id="63" idx="1"/>
            </p:cNvCxnSpPr>
            <p:nvPr/>
          </p:nvCxnSpPr>
          <p:spPr>
            <a:xfrm>
              <a:off x="4682441" y="5594963"/>
              <a:ext cx="3789106" cy="1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Text Box 46">
            <a:extLst>
              <a:ext uri="{FF2B5EF4-FFF2-40B4-BE49-F238E27FC236}">
                <a16:creationId xmlns:a16="http://schemas.microsoft.com/office/drawing/2014/main" id="{02346187-4116-4126-81BF-818D545AE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96" name="Text Box 46">
            <a:extLst>
              <a:ext uri="{FF2B5EF4-FFF2-40B4-BE49-F238E27FC236}">
                <a16:creationId xmlns:a16="http://schemas.microsoft.com/office/drawing/2014/main" id="{8DCF2DFC-3F43-47D7-A311-53F955D24B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97" name="Text Box 46">
            <a:extLst>
              <a:ext uri="{FF2B5EF4-FFF2-40B4-BE49-F238E27FC236}">
                <a16:creationId xmlns:a16="http://schemas.microsoft.com/office/drawing/2014/main" id="{7F5F9E6F-FB89-4640-A492-3A52EBDAA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470" y="3160204"/>
            <a:ext cx="396365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Move the root to the end of the output,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</a:t>
            </a:r>
          </a:p>
        </p:txBody>
      </p:sp>
      <p:sp>
        <p:nvSpPr>
          <p:cNvPr id="80" name="Text Box 46">
            <a:extLst>
              <a:ext uri="{FF2B5EF4-FFF2-40B4-BE49-F238E27FC236}">
                <a16:creationId xmlns:a16="http://schemas.microsoft.com/office/drawing/2014/main" id="{1C86D796-CD8C-4A10-A572-25E825F65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8157" y="5838704"/>
            <a:ext cx="638023" cy="2616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output</a:t>
            </a:r>
          </a:p>
        </p:txBody>
      </p:sp>
      <p:sp>
        <p:nvSpPr>
          <p:cNvPr id="81" name="Text Box 46">
            <a:extLst>
              <a:ext uri="{FF2B5EF4-FFF2-40B4-BE49-F238E27FC236}">
                <a16:creationId xmlns:a16="http://schemas.microsoft.com/office/drawing/2014/main" id="{C0C9DC9E-68CB-4EA0-BEA2-4E1DECD52E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87" name="Text Box 46">
            <a:extLst>
              <a:ext uri="{FF2B5EF4-FFF2-40B4-BE49-F238E27FC236}">
                <a16:creationId xmlns:a16="http://schemas.microsoft.com/office/drawing/2014/main" id="{79E34AE2-5894-46D0-88E1-04E646C877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3DA9C9AD-B63A-4E49-8FA6-F1C348F0C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188796093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0FEA3DF8-185D-4B1D-9BCF-3AC989AB2E8D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F65004C-02E1-40E9-9589-614352BFB40C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732313-B0CA-421C-B852-40AD4A23BEAF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2EAA514-EEA6-4B65-921E-E2E30751D61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BCFFBF98-E36D-4B79-B607-DD358279DA6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EDDD61-179C-4673-AAFE-423FEDE8D35F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A3E57BD-B2B6-424B-950D-B7D6A58B90C2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9516CC9-447D-4CEB-8F40-6F11AF6092C5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2A091DB-D8F5-43F1-85E6-97D29EB646AE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AAE279-DA02-4CFA-8120-0122FB865E55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B20D6D-A31B-48F4-945E-238C07035719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8416BE6-B97E-453E-8115-66CB293F659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5D005E5-0F12-4D6C-9C73-8BBC7A5FE6C2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9AA45FD-121A-408B-A147-CFCFBEBF27A3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4D4CFA0-026E-4567-AEFC-61B5209E0DBF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0B6E9C8C-5DD7-493B-A628-891F5C296B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C9830F4-C1F6-4442-9815-AB7556834C0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947B3E3-CAC6-49B1-949B-AF53DAD84D13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E01C647B-C7B8-41AB-A781-502796D416D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41178D0-7B28-4040-9937-DA6B5816924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9834AA0-70AF-4CE0-B394-9C981FE994BB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93581F13-12CC-434C-8938-781A517FCE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74DFC68-E770-4B4D-BAB9-6BE715AEF48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35F15CC-F7FE-4EFA-8DDC-4DEDBE76AC2A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9FBA6E40-FC6B-4026-9F32-C6E5977CB01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0FD1FDD-0DE2-4D63-9990-3A85D147C7A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4087D78-EE9A-4A29-B798-04D17E4803B2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01750C7-217D-48E9-9FB3-848966ED68D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45C234F-B168-42A3-A723-DF1D84C711F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D2BDC7C-597E-4B96-A106-66C96442DB90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BFD3DFF-C66E-45D3-A867-D6659272AA4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704753E-2C97-4D14-ABE8-45E791FD51F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B42E666-C0E8-4103-8373-77047C9A03E5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582068E-5840-4A3A-9F4D-7C07406B76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290F0B5-5FCA-4273-9980-4B110E4F3A6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12C4324-69AD-4399-BECD-BD70E2174CC1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30574A3-5B39-4400-A0F2-657AA55706C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42288F5-7C02-4F0C-8C63-9B170DDF0DF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49C7AB5-68DD-41B3-8772-4C057B2D26C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204F6F3-B2D7-43DC-9615-83741917CDD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1419F90-2F5F-46AA-BFA7-FBABCD2D92F2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C66CC6D-0A92-4CE1-B1B0-A90FB3858F32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46DCC99-4DF8-4518-81B0-1AF8B896B0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60D51A9-8401-40F3-81A7-8C63DFB7785D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E00F029-6408-4BCD-A8F2-229A521CE80E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1902E4C-FEBA-4B17-A6B6-76A7AFE251FF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2790B3B6-1BFA-4ACA-82CF-0E157218A6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111683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63" name="Text Box 46">
            <a:extLst>
              <a:ext uri="{FF2B5EF4-FFF2-40B4-BE49-F238E27FC236}">
                <a16:creationId xmlns:a16="http://schemas.microsoft.com/office/drawing/2014/main" id="{FA2F62CC-99F7-46DF-B069-09A6E9ECD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1547" y="5456464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5596A55F-E2B8-42BC-BD98-55EDA403A74C}"/>
              </a:ext>
            </a:extLst>
          </p:cNvPr>
          <p:cNvCxnSpPr>
            <a:cxnSpLocks/>
          </p:cNvCxnSpPr>
          <p:nvPr/>
        </p:nvCxnSpPr>
        <p:spPr>
          <a:xfrm flipV="1">
            <a:off x="8575874" y="5347110"/>
            <a:ext cx="0" cy="1643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EABA08E-2D37-4974-8086-E4F2134C1DDA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9253FE29-4FF7-47D5-9EA5-8E24BA19006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FD5B4C0-A1DF-44F9-9D32-D588F8DBBBB2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A6A0D1E-0A7E-4EB7-A74B-D22AFFB36F04}"/>
              </a:ext>
            </a:extLst>
          </p:cNvPr>
          <p:cNvGrpSpPr/>
          <p:nvPr/>
        </p:nvGrpSpPr>
        <p:grpSpPr>
          <a:xfrm>
            <a:off x="7833611" y="4391644"/>
            <a:ext cx="351378" cy="311409"/>
            <a:chOff x="6255524" y="1182820"/>
            <a:chExt cx="351378" cy="311409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6D5A8FCF-00F4-406A-BA02-917B39CF28E0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94DFA60-B51B-437F-B2C1-C72100DDE90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aphicFrame>
        <p:nvGraphicFramePr>
          <p:cNvPr id="82" name="Table 81">
            <a:extLst>
              <a:ext uri="{FF2B5EF4-FFF2-40B4-BE49-F238E27FC236}">
                <a16:creationId xmlns:a16="http://schemas.microsoft.com/office/drawing/2014/main" id="{482CC525-2EBF-49EC-8DDE-AC4A9C5BC0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9864173"/>
              </p:ext>
            </p:extLst>
          </p:nvPr>
        </p:nvGraphicFramePr>
        <p:xfrm>
          <a:off x="4560390" y="584452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24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62FD443B-22A6-458C-BE60-A2A1ECE4C8A7}"/>
              </a:ext>
            </a:extLst>
          </p:cNvPr>
          <p:cNvGrpSpPr/>
          <p:nvPr/>
        </p:nvGrpSpPr>
        <p:grpSpPr>
          <a:xfrm>
            <a:off x="6599256" y="2819098"/>
            <a:ext cx="351378" cy="311409"/>
            <a:chOff x="4259368" y="6305834"/>
            <a:chExt cx="351378" cy="311409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3B827103-9E78-4C5A-92AC-0FA05AB882A0}"/>
                </a:ext>
              </a:extLst>
            </p:cNvPr>
            <p:cNvSpPr/>
            <p:nvPr/>
          </p:nvSpPr>
          <p:spPr>
            <a:xfrm>
              <a:off x="4259368" y="6305834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7F923E4-1FA8-46A3-9D86-FD95A92FE291}"/>
                </a:ext>
              </a:extLst>
            </p:cNvPr>
            <p:cNvSpPr txBox="1"/>
            <p:nvPr/>
          </p:nvSpPr>
          <p:spPr>
            <a:xfrm>
              <a:off x="4266815" y="631017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200" dirty="0"/>
            </a:p>
          </p:txBody>
        </p:sp>
      </p:grpSp>
      <p:sp>
        <p:nvSpPr>
          <p:cNvPr id="87" name="Text Box 46">
            <a:extLst>
              <a:ext uri="{FF2B5EF4-FFF2-40B4-BE49-F238E27FC236}">
                <a16:creationId xmlns:a16="http://schemas.microsoft.com/office/drawing/2014/main" id="{0C9B7C5D-AD85-44C0-88B2-BE0797774F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1343" y="2423441"/>
            <a:ext cx="1392065" cy="30777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missing a value</a:t>
            </a:r>
            <a:endParaRPr lang="en-US" altLang="zh-CN" sz="1400" dirty="0">
              <a:ea typeface="宋体" panose="02010600030101010101" pitchFamily="2" charset="-122"/>
            </a:endParaRP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91C35AFE-54FE-416F-96E5-B8E0A7EC4EC0}"/>
              </a:ext>
            </a:extLst>
          </p:cNvPr>
          <p:cNvCxnSpPr/>
          <p:nvPr/>
        </p:nvCxnSpPr>
        <p:spPr>
          <a:xfrm flipH="1">
            <a:off x="7049991" y="2722784"/>
            <a:ext cx="175689" cy="1268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 Box 46">
            <a:extLst>
              <a:ext uri="{FF2B5EF4-FFF2-40B4-BE49-F238E27FC236}">
                <a16:creationId xmlns:a16="http://schemas.microsoft.com/office/drawing/2014/main" id="{8E5D1A5B-DA54-4789-8CC8-E8826014CD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96" name="Text Box 46">
            <a:extLst>
              <a:ext uri="{FF2B5EF4-FFF2-40B4-BE49-F238E27FC236}">
                <a16:creationId xmlns:a16="http://schemas.microsoft.com/office/drawing/2014/main" id="{ABF4C222-6972-4DD7-AB4A-73D2C171E8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97" name="Text Box 46">
            <a:extLst>
              <a:ext uri="{FF2B5EF4-FFF2-40B4-BE49-F238E27FC236}">
                <a16:creationId xmlns:a16="http://schemas.microsoft.com/office/drawing/2014/main" id="{D0887034-24CC-47A4-AC96-8FC47A413F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470" y="3160204"/>
            <a:ext cx="396365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Move the root to the end of the output,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but then the root has no value</a:t>
            </a:r>
          </a:p>
        </p:txBody>
      </p:sp>
      <p:sp>
        <p:nvSpPr>
          <p:cNvPr id="73" name="Text Box 46">
            <a:extLst>
              <a:ext uri="{FF2B5EF4-FFF2-40B4-BE49-F238E27FC236}">
                <a16:creationId xmlns:a16="http://schemas.microsoft.com/office/drawing/2014/main" id="{D1A9DDF8-D181-4EDA-A23D-58F3DC16F7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8157" y="5838704"/>
            <a:ext cx="638023" cy="2616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output</a:t>
            </a:r>
          </a:p>
        </p:txBody>
      </p:sp>
      <p:sp>
        <p:nvSpPr>
          <p:cNvPr id="74" name="Text Box 46">
            <a:extLst>
              <a:ext uri="{FF2B5EF4-FFF2-40B4-BE49-F238E27FC236}">
                <a16:creationId xmlns:a16="http://schemas.microsoft.com/office/drawing/2014/main" id="{FD175970-025E-4514-9845-3E30610F60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80" name="Text Box 46">
            <a:extLst>
              <a:ext uri="{FF2B5EF4-FFF2-40B4-BE49-F238E27FC236}">
                <a16:creationId xmlns:a16="http://schemas.microsoft.com/office/drawing/2014/main" id="{25DBE39F-60A4-476F-ABEF-500787231C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F684D6E1-8C55-4E2A-B2A1-61E0C1925A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246762434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0FEA3DF8-185D-4B1D-9BCF-3AC989AB2E8D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F65004C-02E1-40E9-9589-614352BFB40C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732313-B0CA-421C-B852-40AD4A23BEAF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2EAA514-EEA6-4B65-921E-E2E30751D61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BCFFBF98-E36D-4B79-B607-DD358279DA6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EDDD61-179C-4673-AAFE-423FEDE8D35F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A3E57BD-B2B6-424B-950D-B7D6A58B90C2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9516CC9-447D-4CEB-8F40-6F11AF6092C5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2A091DB-D8F5-43F1-85E6-97D29EB646AE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AAE279-DA02-4CFA-8120-0122FB865E55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B20D6D-A31B-48F4-945E-238C07035719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8416BE6-B97E-453E-8115-66CB293F659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5D005E5-0F12-4D6C-9C73-8BBC7A5FE6C2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9AA45FD-121A-408B-A147-CFCFBEBF27A3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4D4CFA0-026E-4567-AEFC-61B5209E0DBF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0B6E9C8C-5DD7-493B-A628-891F5C296B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C9830F4-C1F6-4442-9815-AB7556834C0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947B3E3-CAC6-49B1-949B-AF53DAD84D13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E01C647B-C7B8-41AB-A781-502796D416D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41178D0-7B28-4040-9937-DA6B5816924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9834AA0-70AF-4CE0-B394-9C981FE994BB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93581F13-12CC-434C-8938-781A517FCE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74DFC68-E770-4B4D-BAB9-6BE715AEF48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35F15CC-F7FE-4EFA-8DDC-4DEDBE76AC2A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9FBA6E40-FC6B-4026-9F32-C6E5977CB01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0FD1FDD-0DE2-4D63-9990-3A85D147C7A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4087D78-EE9A-4A29-B798-04D17E4803B2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01750C7-217D-48E9-9FB3-848966ED68D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45C234F-B168-42A3-A723-DF1D84C711F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D2BDC7C-597E-4B96-A106-66C96442DB90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BFD3DFF-C66E-45D3-A867-D6659272AA4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704753E-2C97-4D14-ABE8-45E791FD51F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B42E666-C0E8-4103-8373-77047C9A03E5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582068E-5840-4A3A-9F4D-7C07406B76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290F0B5-5FCA-4273-9980-4B110E4F3A6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12C4324-69AD-4399-BECD-BD70E2174CC1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30574A3-5B39-4400-A0F2-657AA55706C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42288F5-7C02-4F0C-8C63-9B170DDF0DF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49C7AB5-68DD-41B3-8772-4C057B2D26C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204F6F3-B2D7-43DC-9615-83741917CDD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1419F90-2F5F-46AA-BFA7-FBABCD2D92F2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C66CC6D-0A92-4CE1-B1B0-A90FB3858F32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46DCC99-4DF8-4518-81B0-1AF8B896B0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60D51A9-8401-40F3-81A7-8C63DFB7785D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E00F029-6408-4BCD-A8F2-229A521CE80E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1902E4C-FEBA-4B17-A6B6-76A7AFE251FF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2790B3B6-1BFA-4ACA-82CF-0E157218A6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6849913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63" name="Text Box 46">
            <a:extLst>
              <a:ext uri="{FF2B5EF4-FFF2-40B4-BE49-F238E27FC236}">
                <a16:creationId xmlns:a16="http://schemas.microsoft.com/office/drawing/2014/main" id="{FA2F62CC-99F7-46DF-B069-09A6E9ECD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1547" y="5456464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5596A55F-E2B8-42BC-BD98-55EDA403A74C}"/>
              </a:ext>
            </a:extLst>
          </p:cNvPr>
          <p:cNvCxnSpPr>
            <a:cxnSpLocks/>
          </p:cNvCxnSpPr>
          <p:nvPr/>
        </p:nvCxnSpPr>
        <p:spPr>
          <a:xfrm flipV="1">
            <a:off x="8575874" y="5347110"/>
            <a:ext cx="0" cy="1643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EABA08E-2D37-4974-8086-E4F2134C1DDA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9253FE29-4FF7-47D5-9EA5-8E24BA19006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FD5B4C0-A1DF-44F9-9D32-D588F8DBBBB2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A6A0D1E-0A7E-4EB7-A74B-D22AFFB36F04}"/>
              </a:ext>
            </a:extLst>
          </p:cNvPr>
          <p:cNvGrpSpPr/>
          <p:nvPr/>
        </p:nvGrpSpPr>
        <p:grpSpPr>
          <a:xfrm>
            <a:off x="7833611" y="4391644"/>
            <a:ext cx="351378" cy="311409"/>
            <a:chOff x="6255524" y="1182820"/>
            <a:chExt cx="351378" cy="311409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6D5A8FCF-00F4-406A-BA02-917B39CF28E0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94DFA60-B51B-437F-B2C1-C72100DDE90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aphicFrame>
        <p:nvGraphicFramePr>
          <p:cNvPr id="82" name="Table 81">
            <a:extLst>
              <a:ext uri="{FF2B5EF4-FFF2-40B4-BE49-F238E27FC236}">
                <a16:creationId xmlns:a16="http://schemas.microsoft.com/office/drawing/2014/main" id="{482CC525-2EBF-49EC-8DDE-AC4A9C5BC08B}"/>
              </a:ext>
            </a:extLst>
          </p:cNvPr>
          <p:cNvGraphicFramePr>
            <a:graphicFrameLocks noGrp="1"/>
          </p:cNvGraphicFramePr>
          <p:nvPr/>
        </p:nvGraphicFramePr>
        <p:xfrm>
          <a:off x="4560390" y="584452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24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62FD443B-22A6-458C-BE60-A2A1ECE4C8A7}"/>
              </a:ext>
            </a:extLst>
          </p:cNvPr>
          <p:cNvGrpSpPr/>
          <p:nvPr/>
        </p:nvGrpSpPr>
        <p:grpSpPr>
          <a:xfrm>
            <a:off x="6599256" y="2819098"/>
            <a:ext cx="351378" cy="311409"/>
            <a:chOff x="4259368" y="6305834"/>
            <a:chExt cx="351378" cy="311409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3B827103-9E78-4C5A-92AC-0FA05AB882A0}"/>
                </a:ext>
              </a:extLst>
            </p:cNvPr>
            <p:cNvSpPr/>
            <p:nvPr/>
          </p:nvSpPr>
          <p:spPr>
            <a:xfrm>
              <a:off x="4259368" y="6305834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7F923E4-1FA8-46A3-9D86-FD95A92FE291}"/>
                </a:ext>
              </a:extLst>
            </p:cNvPr>
            <p:cNvSpPr txBox="1"/>
            <p:nvPr/>
          </p:nvSpPr>
          <p:spPr>
            <a:xfrm>
              <a:off x="4266815" y="631017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200" dirty="0"/>
            </a:p>
          </p:txBody>
        </p:sp>
      </p:grpSp>
      <p:sp>
        <p:nvSpPr>
          <p:cNvPr id="87" name="Text Box 46">
            <a:extLst>
              <a:ext uri="{FF2B5EF4-FFF2-40B4-BE49-F238E27FC236}">
                <a16:creationId xmlns:a16="http://schemas.microsoft.com/office/drawing/2014/main" id="{0C9B7C5D-AD85-44C0-88B2-BE0797774F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1343" y="2423441"/>
            <a:ext cx="1392065" cy="30777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missing a value</a:t>
            </a:r>
            <a:endParaRPr lang="en-US" altLang="zh-CN" sz="1400" dirty="0">
              <a:ea typeface="宋体" panose="02010600030101010101" pitchFamily="2" charset="-122"/>
            </a:endParaRP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91C35AFE-54FE-416F-96E5-B8E0A7EC4EC0}"/>
              </a:ext>
            </a:extLst>
          </p:cNvPr>
          <p:cNvCxnSpPr/>
          <p:nvPr/>
        </p:nvCxnSpPr>
        <p:spPr>
          <a:xfrm flipH="1">
            <a:off x="7049991" y="2722784"/>
            <a:ext cx="175689" cy="1268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7EE9612-022A-4A9E-AF7A-C8AF9329DA1E}"/>
              </a:ext>
            </a:extLst>
          </p:cNvPr>
          <p:cNvSpPr/>
          <p:nvPr/>
        </p:nvSpPr>
        <p:spPr>
          <a:xfrm>
            <a:off x="7083047" y="2975042"/>
            <a:ext cx="1615738" cy="1494409"/>
          </a:xfrm>
          <a:custGeom>
            <a:avLst/>
            <a:gdLst>
              <a:gd name="connsiteX0" fmla="*/ 1263576 w 1638756"/>
              <a:gd name="connsiteY0" fmla="*/ 1494409 h 1494409"/>
              <a:gd name="connsiteX1" fmla="*/ 1622499 w 1638756"/>
              <a:gd name="connsiteY1" fmla="*/ 844928 h 1494409"/>
              <a:gd name="connsiteX2" fmla="*/ 793557 w 1638756"/>
              <a:gd name="connsiteY2" fmla="*/ 109990 h 1494409"/>
              <a:gd name="connsiteX3" fmla="*/ 67164 w 1638756"/>
              <a:gd name="connsiteY3" fmla="*/ 7440 h 1494409"/>
              <a:gd name="connsiteX4" fmla="*/ 75710 w 1638756"/>
              <a:gd name="connsiteY4" fmla="*/ 15986 h 1494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8756" h="1494409">
                <a:moveTo>
                  <a:pt x="1263576" y="1494409"/>
                </a:moveTo>
                <a:cubicBezTo>
                  <a:pt x="1482205" y="1285036"/>
                  <a:pt x="1700835" y="1075664"/>
                  <a:pt x="1622499" y="844928"/>
                </a:cubicBezTo>
                <a:cubicBezTo>
                  <a:pt x="1544163" y="614192"/>
                  <a:pt x="1052779" y="249571"/>
                  <a:pt x="793557" y="109990"/>
                </a:cubicBezTo>
                <a:cubicBezTo>
                  <a:pt x="534335" y="-29591"/>
                  <a:pt x="67164" y="7440"/>
                  <a:pt x="67164" y="7440"/>
                </a:cubicBezTo>
                <a:cubicBezTo>
                  <a:pt x="-52477" y="-8227"/>
                  <a:pt x="11616" y="3879"/>
                  <a:pt x="75710" y="15986"/>
                </a:cubicBezTo>
              </a:path>
            </a:pathLst>
          </a:custGeom>
          <a:noFill/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7E780B-BF34-4767-8B94-2C1889508D08}"/>
              </a:ext>
            </a:extLst>
          </p:cNvPr>
          <p:cNvSpPr/>
          <p:nvPr/>
        </p:nvSpPr>
        <p:spPr>
          <a:xfrm>
            <a:off x="4785645" y="5392396"/>
            <a:ext cx="3683237" cy="170934"/>
          </a:xfrm>
          <a:custGeom>
            <a:avLst/>
            <a:gdLst>
              <a:gd name="connsiteX0" fmla="*/ 3683237 w 3683237"/>
              <a:gd name="connsiteY0" fmla="*/ 0 h 170934"/>
              <a:gd name="connsiteX1" fmla="*/ 1820254 w 3683237"/>
              <a:gd name="connsiteY1" fmla="*/ 170916 h 170934"/>
              <a:gd name="connsiteX2" fmla="*/ 0 w 3683237"/>
              <a:gd name="connsiteY2" fmla="*/ 8546 h 170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83237" h="170934">
                <a:moveTo>
                  <a:pt x="3683237" y="0"/>
                </a:moveTo>
                <a:cubicBezTo>
                  <a:pt x="3058682" y="84746"/>
                  <a:pt x="2434127" y="169492"/>
                  <a:pt x="1820254" y="170916"/>
                </a:cubicBezTo>
                <a:cubicBezTo>
                  <a:pt x="1206381" y="172340"/>
                  <a:pt x="603190" y="90443"/>
                  <a:pt x="0" y="8546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 Box 46">
            <a:extLst>
              <a:ext uri="{FF2B5EF4-FFF2-40B4-BE49-F238E27FC236}">
                <a16:creationId xmlns:a16="http://schemas.microsoft.com/office/drawing/2014/main" id="{CA2DB2B5-46EC-4D7D-A411-91EDFAA6F9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98" name="Text Box 46">
            <a:extLst>
              <a:ext uri="{FF2B5EF4-FFF2-40B4-BE49-F238E27FC236}">
                <a16:creationId xmlns:a16="http://schemas.microsoft.com/office/drawing/2014/main" id="{2EEC29A0-2061-4E78-84C3-E1A04B66BF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99" name="Text Box 46">
            <a:extLst>
              <a:ext uri="{FF2B5EF4-FFF2-40B4-BE49-F238E27FC236}">
                <a16:creationId xmlns:a16="http://schemas.microsoft.com/office/drawing/2014/main" id="{C272896F-90CE-4E17-BAC8-6A4D3D192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471" y="3160204"/>
            <a:ext cx="3959346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Move the root to the end of the output,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but then the root has no value</a:t>
            </a:r>
          </a:p>
        </p:txBody>
      </p:sp>
      <p:sp>
        <p:nvSpPr>
          <p:cNvPr id="100" name="Text Box 46">
            <a:extLst>
              <a:ext uri="{FF2B5EF4-FFF2-40B4-BE49-F238E27FC236}">
                <a16:creationId xmlns:a16="http://schemas.microsoft.com/office/drawing/2014/main" id="{D2D69315-394C-4070-ADD9-E4507A152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3794174"/>
            <a:ext cx="3706645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Move the last leaf to root,</a:t>
            </a:r>
          </a:p>
        </p:txBody>
      </p:sp>
      <p:sp>
        <p:nvSpPr>
          <p:cNvPr id="80" name="Text Box 46">
            <a:extLst>
              <a:ext uri="{FF2B5EF4-FFF2-40B4-BE49-F238E27FC236}">
                <a16:creationId xmlns:a16="http://schemas.microsoft.com/office/drawing/2014/main" id="{AAD2FC46-84F7-40C9-B649-C029E7984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8157" y="5838704"/>
            <a:ext cx="638023" cy="2616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output</a:t>
            </a:r>
          </a:p>
        </p:txBody>
      </p:sp>
      <p:sp>
        <p:nvSpPr>
          <p:cNvPr id="81" name="Text Box 46">
            <a:extLst>
              <a:ext uri="{FF2B5EF4-FFF2-40B4-BE49-F238E27FC236}">
                <a16:creationId xmlns:a16="http://schemas.microsoft.com/office/drawing/2014/main" id="{56434BF7-8717-4425-9693-6F66B8E0F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83" name="Text Box 46">
            <a:extLst>
              <a:ext uri="{FF2B5EF4-FFF2-40B4-BE49-F238E27FC236}">
                <a16:creationId xmlns:a16="http://schemas.microsoft.com/office/drawing/2014/main" id="{44CAFBEC-E885-4D4F-956E-475BCD9DCE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86" name="Text Box 46">
            <a:extLst>
              <a:ext uri="{FF2B5EF4-FFF2-40B4-BE49-F238E27FC236}">
                <a16:creationId xmlns:a16="http://schemas.microsoft.com/office/drawing/2014/main" id="{5B6ADE4A-1EAE-4CD9-B683-51B3741E3C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350502288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0FEA3DF8-185D-4B1D-9BCF-3AC989AB2E8D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F65004C-02E1-40E9-9589-614352BFB40C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732313-B0CA-421C-B852-40AD4A23BEAF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2EAA514-EEA6-4B65-921E-E2E30751D61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BCFFBF98-E36D-4B79-B607-DD358279DA6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EDDD61-179C-4673-AAFE-423FEDE8D35F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A3E57BD-B2B6-424B-950D-B7D6A58B90C2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9516CC9-447D-4CEB-8F40-6F11AF6092C5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2A091DB-D8F5-43F1-85E6-97D29EB646AE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AAE279-DA02-4CFA-8120-0122FB865E55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B20D6D-A31B-48F4-945E-238C07035719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8416BE6-B97E-453E-8115-66CB293F659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5D005E5-0F12-4D6C-9C73-8BBC7A5FE6C2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9AA45FD-121A-408B-A147-CFCFBEBF27A3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4D4CFA0-026E-4567-AEFC-61B5209E0DBF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0B6E9C8C-5DD7-493B-A628-891F5C296B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C9830F4-C1F6-4442-9815-AB7556834C0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947B3E3-CAC6-49B1-949B-AF53DAD84D13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E01C647B-C7B8-41AB-A781-502796D416D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41178D0-7B28-4040-9937-DA6B5816924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9834AA0-70AF-4CE0-B394-9C981FE994BB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93581F13-12CC-434C-8938-781A517FCE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74DFC68-E770-4B4D-BAB9-6BE715AEF48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35F15CC-F7FE-4EFA-8DDC-4DEDBE76AC2A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9FBA6E40-FC6B-4026-9F32-C6E5977CB01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0FD1FDD-0DE2-4D63-9990-3A85D147C7A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4087D78-EE9A-4A29-B798-04D17E4803B2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01750C7-217D-48E9-9FB3-848966ED68D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45C234F-B168-42A3-A723-DF1D84C711F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D2BDC7C-597E-4B96-A106-66C96442DB90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BFD3DFF-C66E-45D3-A867-D6659272AA4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704753E-2C97-4D14-ABE8-45E791FD51F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B42E666-C0E8-4103-8373-77047C9A03E5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582068E-5840-4A3A-9F4D-7C07406B76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290F0B5-5FCA-4273-9980-4B110E4F3A6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12C4324-69AD-4399-BECD-BD70E2174CC1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30574A3-5B39-4400-A0F2-657AA55706C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42288F5-7C02-4F0C-8C63-9B170DDF0DF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49C7AB5-68DD-41B3-8772-4C057B2D26C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204F6F3-B2D7-43DC-9615-83741917CDD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1419F90-2F5F-46AA-BFA7-FBABCD2D92F2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C66CC6D-0A92-4CE1-B1B0-A90FB3858F32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46DCC99-4DF8-4518-81B0-1AF8B896B0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60D51A9-8401-40F3-81A7-8C63DFB7785D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E00F029-6408-4BCD-A8F2-229A521CE80E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1902E4C-FEBA-4B17-A6B6-76A7AFE251FF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2790B3B6-1BFA-4ACA-82CF-0E157218A6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0669948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63" name="Text Box 46">
            <a:extLst>
              <a:ext uri="{FF2B5EF4-FFF2-40B4-BE49-F238E27FC236}">
                <a16:creationId xmlns:a16="http://schemas.microsoft.com/office/drawing/2014/main" id="{FA2F62CC-99F7-46DF-B069-09A6E9ECD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1547" y="5456464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5596A55F-E2B8-42BC-BD98-55EDA403A74C}"/>
              </a:ext>
            </a:extLst>
          </p:cNvPr>
          <p:cNvCxnSpPr>
            <a:cxnSpLocks/>
          </p:cNvCxnSpPr>
          <p:nvPr/>
        </p:nvCxnSpPr>
        <p:spPr>
          <a:xfrm flipV="1">
            <a:off x="8575874" y="5347110"/>
            <a:ext cx="0" cy="1643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EABA08E-2D37-4974-8086-E4F2134C1DDA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9253FE29-4FF7-47D5-9EA5-8E24BA19006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FD5B4C0-A1DF-44F9-9D32-D588F8DBBBB2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6D5A8FCF-00F4-406A-BA02-917B39CF28E0}"/>
              </a:ext>
            </a:extLst>
          </p:cNvPr>
          <p:cNvSpPr/>
          <p:nvPr/>
        </p:nvSpPr>
        <p:spPr>
          <a:xfrm>
            <a:off x="7833611" y="4391644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0" name="Text Box 46">
            <a:extLst>
              <a:ext uri="{FF2B5EF4-FFF2-40B4-BE49-F238E27FC236}">
                <a16:creationId xmlns:a16="http://schemas.microsoft.com/office/drawing/2014/main" id="{CF7FEAC6-6E3F-42E0-BDB0-325A2A0BDC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graphicFrame>
        <p:nvGraphicFramePr>
          <p:cNvPr id="82" name="Table 81">
            <a:extLst>
              <a:ext uri="{FF2B5EF4-FFF2-40B4-BE49-F238E27FC236}">
                <a16:creationId xmlns:a16="http://schemas.microsoft.com/office/drawing/2014/main" id="{482CC525-2EBF-49EC-8DDE-AC4A9C5BC08B}"/>
              </a:ext>
            </a:extLst>
          </p:cNvPr>
          <p:cNvGraphicFramePr>
            <a:graphicFrameLocks noGrp="1"/>
          </p:cNvGraphicFramePr>
          <p:nvPr/>
        </p:nvGraphicFramePr>
        <p:xfrm>
          <a:off x="4560390" y="584452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24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62FD443B-22A6-458C-BE60-A2A1ECE4C8A7}"/>
              </a:ext>
            </a:extLst>
          </p:cNvPr>
          <p:cNvGrpSpPr/>
          <p:nvPr/>
        </p:nvGrpSpPr>
        <p:grpSpPr>
          <a:xfrm>
            <a:off x="6599256" y="2819098"/>
            <a:ext cx="351378" cy="311409"/>
            <a:chOff x="4259368" y="6305834"/>
            <a:chExt cx="351378" cy="311409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3B827103-9E78-4C5A-92AC-0FA05AB882A0}"/>
                </a:ext>
              </a:extLst>
            </p:cNvPr>
            <p:cNvSpPr/>
            <p:nvPr/>
          </p:nvSpPr>
          <p:spPr>
            <a:xfrm>
              <a:off x="4259368" y="6305834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7F923E4-1FA8-46A3-9D86-FD95A92FE291}"/>
                </a:ext>
              </a:extLst>
            </p:cNvPr>
            <p:cNvSpPr txBox="1"/>
            <p:nvPr/>
          </p:nvSpPr>
          <p:spPr>
            <a:xfrm>
              <a:off x="4266815" y="631017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200" dirty="0"/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7EE9612-022A-4A9E-AF7A-C8AF9329DA1E}"/>
              </a:ext>
            </a:extLst>
          </p:cNvPr>
          <p:cNvSpPr/>
          <p:nvPr/>
        </p:nvSpPr>
        <p:spPr>
          <a:xfrm>
            <a:off x="7083047" y="2975042"/>
            <a:ext cx="1615738" cy="1494409"/>
          </a:xfrm>
          <a:custGeom>
            <a:avLst/>
            <a:gdLst>
              <a:gd name="connsiteX0" fmla="*/ 1263576 w 1638756"/>
              <a:gd name="connsiteY0" fmla="*/ 1494409 h 1494409"/>
              <a:gd name="connsiteX1" fmla="*/ 1622499 w 1638756"/>
              <a:gd name="connsiteY1" fmla="*/ 844928 h 1494409"/>
              <a:gd name="connsiteX2" fmla="*/ 793557 w 1638756"/>
              <a:gd name="connsiteY2" fmla="*/ 109990 h 1494409"/>
              <a:gd name="connsiteX3" fmla="*/ 67164 w 1638756"/>
              <a:gd name="connsiteY3" fmla="*/ 7440 h 1494409"/>
              <a:gd name="connsiteX4" fmla="*/ 75710 w 1638756"/>
              <a:gd name="connsiteY4" fmla="*/ 15986 h 1494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8756" h="1494409">
                <a:moveTo>
                  <a:pt x="1263576" y="1494409"/>
                </a:moveTo>
                <a:cubicBezTo>
                  <a:pt x="1482205" y="1285036"/>
                  <a:pt x="1700835" y="1075664"/>
                  <a:pt x="1622499" y="844928"/>
                </a:cubicBezTo>
                <a:cubicBezTo>
                  <a:pt x="1544163" y="614192"/>
                  <a:pt x="1052779" y="249571"/>
                  <a:pt x="793557" y="109990"/>
                </a:cubicBezTo>
                <a:cubicBezTo>
                  <a:pt x="534335" y="-29591"/>
                  <a:pt x="67164" y="7440"/>
                  <a:pt x="67164" y="7440"/>
                </a:cubicBezTo>
                <a:cubicBezTo>
                  <a:pt x="-52477" y="-8227"/>
                  <a:pt x="11616" y="3879"/>
                  <a:pt x="75710" y="15986"/>
                </a:cubicBezTo>
              </a:path>
            </a:pathLst>
          </a:custGeom>
          <a:noFill/>
          <a:ln w="28575">
            <a:solidFill>
              <a:schemeClr val="bg1">
                <a:lumMod val="9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7E780B-BF34-4767-8B94-2C1889508D08}"/>
              </a:ext>
            </a:extLst>
          </p:cNvPr>
          <p:cNvSpPr/>
          <p:nvPr/>
        </p:nvSpPr>
        <p:spPr>
          <a:xfrm>
            <a:off x="4785645" y="5392396"/>
            <a:ext cx="3683237" cy="170934"/>
          </a:xfrm>
          <a:custGeom>
            <a:avLst/>
            <a:gdLst>
              <a:gd name="connsiteX0" fmla="*/ 3683237 w 3683237"/>
              <a:gd name="connsiteY0" fmla="*/ 0 h 170934"/>
              <a:gd name="connsiteX1" fmla="*/ 1820254 w 3683237"/>
              <a:gd name="connsiteY1" fmla="*/ 170916 h 170934"/>
              <a:gd name="connsiteX2" fmla="*/ 0 w 3683237"/>
              <a:gd name="connsiteY2" fmla="*/ 8546 h 170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83237" h="170934">
                <a:moveTo>
                  <a:pt x="3683237" y="0"/>
                </a:moveTo>
                <a:cubicBezTo>
                  <a:pt x="3058682" y="84746"/>
                  <a:pt x="2434127" y="169492"/>
                  <a:pt x="1820254" y="170916"/>
                </a:cubicBezTo>
                <a:cubicBezTo>
                  <a:pt x="1206381" y="172340"/>
                  <a:pt x="603190" y="90443"/>
                  <a:pt x="0" y="8546"/>
                </a:cubicBezTo>
              </a:path>
            </a:pathLst>
          </a:custGeom>
          <a:noFill/>
          <a:ln w="12700">
            <a:solidFill>
              <a:schemeClr val="bg1">
                <a:lumMod val="9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ext Box 46">
            <a:extLst>
              <a:ext uri="{FF2B5EF4-FFF2-40B4-BE49-F238E27FC236}">
                <a16:creationId xmlns:a16="http://schemas.microsoft.com/office/drawing/2014/main" id="{93C4E2F0-D8CD-40A6-B83B-7D80D9FF7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83" name="Text Box 46">
            <a:extLst>
              <a:ext uri="{FF2B5EF4-FFF2-40B4-BE49-F238E27FC236}">
                <a16:creationId xmlns:a16="http://schemas.microsoft.com/office/drawing/2014/main" id="{3C792DB1-D66A-4460-AB9C-FB6D627C86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470" y="3160204"/>
            <a:ext cx="3899249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Move the root to the end of the output,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but then the root has no value</a:t>
            </a:r>
          </a:p>
        </p:txBody>
      </p:sp>
      <p:sp>
        <p:nvSpPr>
          <p:cNvPr id="88" name="Text Box 46">
            <a:extLst>
              <a:ext uri="{FF2B5EF4-FFF2-40B4-BE49-F238E27FC236}">
                <a16:creationId xmlns:a16="http://schemas.microsoft.com/office/drawing/2014/main" id="{0283EDD8-F56F-4F30-8726-28BF4CE80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379417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Move the last leaf to root,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the last leaf is no longer in heap,</a:t>
            </a:r>
          </a:p>
        </p:txBody>
      </p:sp>
      <p:sp>
        <p:nvSpPr>
          <p:cNvPr id="73" name="Text Box 46">
            <a:extLst>
              <a:ext uri="{FF2B5EF4-FFF2-40B4-BE49-F238E27FC236}">
                <a16:creationId xmlns:a16="http://schemas.microsoft.com/office/drawing/2014/main" id="{58994E0C-8654-4373-94A4-5A031B1F5B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8157" y="5838704"/>
            <a:ext cx="638023" cy="2616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output</a:t>
            </a:r>
          </a:p>
        </p:txBody>
      </p:sp>
      <p:sp>
        <p:nvSpPr>
          <p:cNvPr id="74" name="Text Box 46">
            <a:extLst>
              <a:ext uri="{FF2B5EF4-FFF2-40B4-BE49-F238E27FC236}">
                <a16:creationId xmlns:a16="http://schemas.microsoft.com/office/drawing/2014/main" id="{84E54C07-BA9D-4EB5-A00C-B09602CD47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76" name="Text Box 46">
            <a:extLst>
              <a:ext uri="{FF2B5EF4-FFF2-40B4-BE49-F238E27FC236}">
                <a16:creationId xmlns:a16="http://schemas.microsoft.com/office/drawing/2014/main" id="{CA1EC6E5-1DBC-4F4E-966D-14366D14C3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9426B19-8539-42C5-BCB1-2B34E09C4E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274726433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0FEA3DF8-185D-4B1D-9BCF-3AC989AB2E8D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F65004C-02E1-40E9-9589-614352BFB40C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732313-B0CA-421C-B852-40AD4A23BEAF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2EAA514-EEA6-4B65-921E-E2E30751D61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BCFFBF98-E36D-4B79-B607-DD358279DA6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EDDD61-179C-4673-AAFE-423FEDE8D35F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A3E57BD-B2B6-424B-950D-B7D6A58B90C2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9516CC9-447D-4CEB-8F40-6F11AF6092C5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2A091DB-D8F5-43F1-85E6-97D29EB646AE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AAE279-DA02-4CFA-8120-0122FB865E55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B20D6D-A31B-48F4-945E-238C07035719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8416BE6-B97E-453E-8115-66CB293F659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5D005E5-0F12-4D6C-9C73-8BBC7A5FE6C2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9AA45FD-121A-408B-A147-CFCFBEBF27A3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4D4CFA0-026E-4567-AEFC-61B5209E0DBF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0B6E9C8C-5DD7-493B-A628-891F5C296B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C9830F4-C1F6-4442-9815-AB7556834C0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947B3E3-CAC6-49B1-949B-AF53DAD84D13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E01C647B-C7B8-41AB-A781-502796D416D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41178D0-7B28-4040-9937-DA6B5816924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9834AA0-70AF-4CE0-B394-9C981FE994BB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93581F13-12CC-434C-8938-781A517FCE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74DFC68-E770-4B4D-BAB9-6BE715AEF48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35F15CC-F7FE-4EFA-8DDC-4DEDBE76AC2A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9FBA6E40-FC6B-4026-9F32-C6E5977CB01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0FD1FDD-0DE2-4D63-9990-3A85D147C7A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4087D78-EE9A-4A29-B798-04D17E4803B2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01750C7-217D-48E9-9FB3-848966ED68D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45C234F-B168-42A3-A723-DF1D84C711F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D2BDC7C-597E-4B96-A106-66C96442DB90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BFD3DFF-C66E-45D3-A867-D6659272AA4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704753E-2C97-4D14-ABE8-45E791FD51F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B42E666-C0E8-4103-8373-77047C9A03E5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582068E-5840-4A3A-9F4D-7C07406B76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290F0B5-5FCA-4273-9980-4B110E4F3A6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12C4324-69AD-4399-BECD-BD70E2174CC1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30574A3-5B39-4400-A0F2-657AA55706C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42288F5-7C02-4F0C-8C63-9B170DDF0DF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49C7AB5-68DD-41B3-8772-4C057B2D26C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204F6F3-B2D7-43DC-9615-83741917CDD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1419F90-2F5F-46AA-BFA7-FBABCD2D92F2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C66CC6D-0A92-4CE1-B1B0-A90FB3858F32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46DCC99-4DF8-4518-81B0-1AF8B896B0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60D51A9-8401-40F3-81A7-8C63DFB7785D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E00F029-6408-4BCD-A8F2-229A521CE80E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1902E4C-FEBA-4B17-A6B6-76A7AFE251FF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2790B3B6-1BFA-4ACA-82CF-0E157218A6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0572338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63" name="Text Box 46">
            <a:extLst>
              <a:ext uri="{FF2B5EF4-FFF2-40B4-BE49-F238E27FC236}">
                <a16:creationId xmlns:a16="http://schemas.microsoft.com/office/drawing/2014/main" id="{FA2F62CC-99F7-46DF-B069-09A6E9ECD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1547" y="5456464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5596A55F-E2B8-42BC-BD98-55EDA403A74C}"/>
              </a:ext>
            </a:extLst>
          </p:cNvPr>
          <p:cNvCxnSpPr>
            <a:cxnSpLocks/>
          </p:cNvCxnSpPr>
          <p:nvPr/>
        </p:nvCxnSpPr>
        <p:spPr>
          <a:xfrm flipV="1">
            <a:off x="8575874" y="5347110"/>
            <a:ext cx="0" cy="164383"/>
          </a:xfrm>
          <a:prstGeom prst="straightConnector1">
            <a:avLst/>
          </a:prstGeom>
          <a:ln w="1905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EABA08E-2D37-4974-8086-E4F2134C1DDA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9253FE29-4FF7-47D5-9EA5-8E24BA19006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FD5B4C0-A1DF-44F9-9D32-D588F8DBBBB2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6D5A8FCF-00F4-406A-BA02-917B39CF28E0}"/>
              </a:ext>
            </a:extLst>
          </p:cNvPr>
          <p:cNvSpPr/>
          <p:nvPr/>
        </p:nvSpPr>
        <p:spPr>
          <a:xfrm>
            <a:off x="7833611" y="4391644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graphicFrame>
        <p:nvGraphicFramePr>
          <p:cNvPr id="82" name="Table 81">
            <a:extLst>
              <a:ext uri="{FF2B5EF4-FFF2-40B4-BE49-F238E27FC236}">
                <a16:creationId xmlns:a16="http://schemas.microsoft.com/office/drawing/2014/main" id="{482CC525-2EBF-49EC-8DDE-AC4A9C5BC08B}"/>
              </a:ext>
            </a:extLst>
          </p:cNvPr>
          <p:cNvGraphicFramePr>
            <a:graphicFrameLocks noGrp="1"/>
          </p:cNvGraphicFramePr>
          <p:nvPr/>
        </p:nvGraphicFramePr>
        <p:xfrm>
          <a:off x="4560390" y="584452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24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62FD443B-22A6-458C-BE60-A2A1ECE4C8A7}"/>
              </a:ext>
            </a:extLst>
          </p:cNvPr>
          <p:cNvGrpSpPr/>
          <p:nvPr/>
        </p:nvGrpSpPr>
        <p:grpSpPr>
          <a:xfrm>
            <a:off x="6599256" y="2819098"/>
            <a:ext cx="351378" cy="311409"/>
            <a:chOff x="4259368" y="6305834"/>
            <a:chExt cx="351378" cy="311409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3B827103-9E78-4C5A-92AC-0FA05AB882A0}"/>
                </a:ext>
              </a:extLst>
            </p:cNvPr>
            <p:cNvSpPr/>
            <p:nvPr/>
          </p:nvSpPr>
          <p:spPr>
            <a:xfrm>
              <a:off x="4259368" y="6305834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7F923E4-1FA8-46A3-9D86-FD95A92FE291}"/>
                </a:ext>
              </a:extLst>
            </p:cNvPr>
            <p:cNvSpPr txBox="1"/>
            <p:nvPr/>
          </p:nvSpPr>
          <p:spPr>
            <a:xfrm>
              <a:off x="4266815" y="631017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200" dirty="0"/>
            </a:p>
          </p:txBody>
        </p:sp>
      </p:grpSp>
      <p:sp>
        <p:nvSpPr>
          <p:cNvPr id="68" name="Text Box 46">
            <a:extLst>
              <a:ext uri="{FF2B5EF4-FFF2-40B4-BE49-F238E27FC236}">
                <a16:creationId xmlns:a16="http://schemas.microsoft.com/office/drawing/2014/main" id="{B2D21E44-B74B-4209-8153-A2646EA9F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706" y="5455392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0375072C-106F-4FEA-BCBC-F83535640291}"/>
              </a:ext>
            </a:extLst>
          </p:cNvPr>
          <p:cNvCxnSpPr>
            <a:cxnSpLocks/>
          </p:cNvCxnSpPr>
          <p:nvPr/>
        </p:nvCxnSpPr>
        <p:spPr>
          <a:xfrm flipV="1">
            <a:off x="8300143" y="5347110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 Box 46">
            <a:extLst>
              <a:ext uri="{FF2B5EF4-FFF2-40B4-BE49-F238E27FC236}">
                <a16:creationId xmlns:a16="http://schemas.microsoft.com/office/drawing/2014/main" id="{2F4138F7-1355-474A-B00C-B591827A1E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87" name="Text Box 46">
            <a:extLst>
              <a:ext uri="{FF2B5EF4-FFF2-40B4-BE49-F238E27FC236}">
                <a16:creationId xmlns:a16="http://schemas.microsoft.com/office/drawing/2014/main" id="{0D3FF6D2-DC66-4CEA-A50A-B38CE56095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88" name="Text Box 46">
            <a:extLst>
              <a:ext uri="{FF2B5EF4-FFF2-40B4-BE49-F238E27FC236}">
                <a16:creationId xmlns:a16="http://schemas.microsoft.com/office/drawing/2014/main" id="{CCA259F7-ED40-439E-BED4-B13EBB65A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471" y="3160204"/>
            <a:ext cx="407483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Move the root to the end of the output,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but then the root has no value</a:t>
            </a:r>
          </a:p>
        </p:txBody>
      </p:sp>
      <p:sp>
        <p:nvSpPr>
          <p:cNvPr id="89" name="Text Box 46">
            <a:extLst>
              <a:ext uri="{FF2B5EF4-FFF2-40B4-BE49-F238E27FC236}">
                <a16:creationId xmlns:a16="http://schemas.microsoft.com/office/drawing/2014/main" id="{F605807C-C8E9-485D-8507-E33BD7B47E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3794174"/>
            <a:ext cx="3706645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Move the last leaf to root,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the last leaf is no longer in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change the heap size</a:t>
            </a:r>
          </a:p>
        </p:txBody>
      </p:sp>
      <p:sp>
        <p:nvSpPr>
          <p:cNvPr id="76" name="Text Box 46">
            <a:extLst>
              <a:ext uri="{FF2B5EF4-FFF2-40B4-BE49-F238E27FC236}">
                <a16:creationId xmlns:a16="http://schemas.microsoft.com/office/drawing/2014/main" id="{16DA0651-203A-453F-8889-C69FFE632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8157" y="5838704"/>
            <a:ext cx="638023" cy="2616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output</a:t>
            </a:r>
          </a:p>
        </p:txBody>
      </p:sp>
      <p:sp>
        <p:nvSpPr>
          <p:cNvPr id="78" name="Text Box 46">
            <a:extLst>
              <a:ext uri="{FF2B5EF4-FFF2-40B4-BE49-F238E27FC236}">
                <a16:creationId xmlns:a16="http://schemas.microsoft.com/office/drawing/2014/main" id="{2D8D106A-3D20-43EB-9223-B22AE6C04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80" name="Text Box 46">
            <a:extLst>
              <a:ext uri="{FF2B5EF4-FFF2-40B4-BE49-F238E27FC236}">
                <a16:creationId xmlns:a16="http://schemas.microsoft.com/office/drawing/2014/main" id="{8BBBD185-65ED-48AC-BDDE-E90DA6C854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4BAA94E1-BD1D-4F8F-B7D3-82B72DFE5E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27755214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0FEA3DF8-185D-4B1D-9BCF-3AC989AB2E8D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F65004C-02E1-40E9-9589-614352BFB40C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732313-B0CA-421C-B852-40AD4A23BEAF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2EAA514-EEA6-4B65-921E-E2E30751D61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BCFFBF98-E36D-4B79-B607-DD358279DA6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EDDD61-179C-4673-AAFE-423FEDE8D35F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A3E57BD-B2B6-424B-950D-B7D6A58B90C2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9516CC9-447D-4CEB-8F40-6F11AF6092C5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2A091DB-D8F5-43F1-85E6-97D29EB646AE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AAE279-DA02-4CFA-8120-0122FB865E55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B20D6D-A31B-48F4-945E-238C07035719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8416BE6-B97E-453E-8115-66CB293F659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5D005E5-0F12-4D6C-9C73-8BBC7A5FE6C2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9AA45FD-121A-408B-A147-CFCFBEBF27A3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4D4CFA0-026E-4567-AEFC-61B5209E0DBF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0B6E9C8C-5DD7-493B-A628-891F5C296B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C9830F4-C1F6-4442-9815-AB7556834C0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947B3E3-CAC6-49B1-949B-AF53DAD84D13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E01C647B-C7B8-41AB-A781-502796D416D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41178D0-7B28-4040-9937-DA6B5816924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9834AA0-70AF-4CE0-B394-9C981FE994BB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93581F13-12CC-434C-8938-781A517FCE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74DFC68-E770-4B4D-BAB9-6BE715AEF48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35F15CC-F7FE-4EFA-8DDC-4DEDBE76AC2A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9FBA6E40-FC6B-4026-9F32-C6E5977CB01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0FD1FDD-0DE2-4D63-9990-3A85D147C7A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4087D78-EE9A-4A29-B798-04D17E4803B2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01750C7-217D-48E9-9FB3-848966ED68D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45C234F-B168-42A3-A723-DF1D84C711F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D2BDC7C-597E-4B96-A106-66C96442DB90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BFD3DFF-C66E-45D3-A867-D6659272AA4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704753E-2C97-4D14-ABE8-45E791FD51F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B42E666-C0E8-4103-8373-77047C9A03E5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582068E-5840-4A3A-9F4D-7C07406B76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290F0B5-5FCA-4273-9980-4B110E4F3A6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12C4324-69AD-4399-BECD-BD70E2174CC1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30574A3-5B39-4400-A0F2-657AA55706C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42288F5-7C02-4F0C-8C63-9B170DDF0DF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49C7AB5-68DD-41B3-8772-4C057B2D26C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204F6F3-B2D7-43DC-9615-83741917CDD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1419F90-2F5F-46AA-BFA7-FBABCD2D92F2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C66CC6D-0A92-4CE1-B1B0-A90FB3858F32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46DCC99-4DF8-4518-81B0-1AF8B896B0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60D51A9-8401-40F3-81A7-8C63DFB7785D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E00F029-6408-4BCD-A8F2-229A521CE80E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1902E4C-FEBA-4B17-A6B6-76A7AFE251FF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2790B3B6-1BFA-4ACA-82CF-0E157218A6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5049161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63" name="Text Box 46">
            <a:extLst>
              <a:ext uri="{FF2B5EF4-FFF2-40B4-BE49-F238E27FC236}">
                <a16:creationId xmlns:a16="http://schemas.microsoft.com/office/drawing/2014/main" id="{FA2F62CC-99F7-46DF-B069-09A6E9ECD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1547" y="5456464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5596A55F-E2B8-42BC-BD98-55EDA403A74C}"/>
              </a:ext>
            </a:extLst>
          </p:cNvPr>
          <p:cNvCxnSpPr>
            <a:cxnSpLocks/>
          </p:cNvCxnSpPr>
          <p:nvPr/>
        </p:nvCxnSpPr>
        <p:spPr>
          <a:xfrm flipV="1">
            <a:off x="8575874" y="5347110"/>
            <a:ext cx="0" cy="164383"/>
          </a:xfrm>
          <a:prstGeom prst="straightConnector1">
            <a:avLst/>
          </a:prstGeom>
          <a:ln w="1905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EABA08E-2D37-4974-8086-E4F2134C1DDA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9253FE29-4FF7-47D5-9EA5-8E24BA19006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FD5B4C0-A1DF-44F9-9D32-D588F8DBBBB2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6D5A8FCF-00F4-406A-BA02-917B39CF28E0}"/>
              </a:ext>
            </a:extLst>
          </p:cNvPr>
          <p:cNvSpPr/>
          <p:nvPr/>
        </p:nvSpPr>
        <p:spPr>
          <a:xfrm>
            <a:off x="7833611" y="4391644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graphicFrame>
        <p:nvGraphicFramePr>
          <p:cNvPr id="82" name="Table 81">
            <a:extLst>
              <a:ext uri="{FF2B5EF4-FFF2-40B4-BE49-F238E27FC236}">
                <a16:creationId xmlns:a16="http://schemas.microsoft.com/office/drawing/2014/main" id="{482CC525-2EBF-49EC-8DDE-AC4A9C5BC08B}"/>
              </a:ext>
            </a:extLst>
          </p:cNvPr>
          <p:cNvGraphicFramePr>
            <a:graphicFrameLocks noGrp="1"/>
          </p:cNvGraphicFramePr>
          <p:nvPr/>
        </p:nvGraphicFramePr>
        <p:xfrm>
          <a:off x="4560390" y="584452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24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62FD443B-22A6-458C-BE60-A2A1ECE4C8A7}"/>
              </a:ext>
            </a:extLst>
          </p:cNvPr>
          <p:cNvGrpSpPr/>
          <p:nvPr/>
        </p:nvGrpSpPr>
        <p:grpSpPr>
          <a:xfrm>
            <a:off x="6599256" y="2819098"/>
            <a:ext cx="351378" cy="311409"/>
            <a:chOff x="4259368" y="6305834"/>
            <a:chExt cx="351378" cy="311409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3B827103-9E78-4C5A-92AC-0FA05AB882A0}"/>
                </a:ext>
              </a:extLst>
            </p:cNvPr>
            <p:cNvSpPr/>
            <p:nvPr/>
          </p:nvSpPr>
          <p:spPr>
            <a:xfrm>
              <a:off x="4259368" y="6305834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7F923E4-1FA8-46A3-9D86-FD95A92FE291}"/>
                </a:ext>
              </a:extLst>
            </p:cNvPr>
            <p:cNvSpPr txBox="1"/>
            <p:nvPr/>
          </p:nvSpPr>
          <p:spPr>
            <a:xfrm>
              <a:off x="4266815" y="631017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200" dirty="0"/>
            </a:p>
          </p:txBody>
        </p:sp>
      </p:grpSp>
      <p:sp>
        <p:nvSpPr>
          <p:cNvPr id="68" name="Text Box 46">
            <a:extLst>
              <a:ext uri="{FF2B5EF4-FFF2-40B4-BE49-F238E27FC236}">
                <a16:creationId xmlns:a16="http://schemas.microsoft.com/office/drawing/2014/main" id="{B2D21E44-B74B-4209-8153-A2646EA9F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706" y="5455392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0375072C-106F-4FEA-BCBC-F83535640291}"/>
              </a:ext>
            </a:extLst>
          </p:cNvPr>
          <p:cNvCxnSpPr>
            <a:cxnSpLocks/>
          </p:cNvCxnSpPr>
          <p:nvPr/>
        </p:nvCxnSpPr>
        <p:spPr>
          <a:xfrm flipV="1">
            <a:off x="8300143" y="5347110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20829D7-F88F-4CCB-B242-8C14E22FB5CA}"/>
              </a:ext>
            </a:extLst>
          </p:cNvPr>
          <p:cNvCxnSpPr/>
          <p:nvPr/>
        </p:nvCxnSpPr>
        <p:spPr>
          <a:xfrm flipV="1">
            <a:off x="8575874" y="5255664"/>
            <a:ext cx="0" cy="47672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 Box 46">
            <a:extLst>
              <a:ext uri="{FF2B5EF4-FFF2-40B4-BE49-F238E27FC236}">
                <a16:creationId xmlns:a16="http://schemas.microsoft.com/office/drawing/2014/main" id="{607F2D1C-4EB8-4735-B928-914E88CC5A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93" name="Text Box 46">
            <a:extLst>
              <a:ext uri="{FF2B5EF4-FFF2-40B4-BE49-F238E27FC236}">
                <a16:creationId xmlns:a16="http://schemas.microsoft.com/office/drawing/2014/main" id="{9767D8DF-F6AD-4657-832A-5A1FAC584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94" name="Text Box 46">
            <a:extLst>
              <a:ext uri="{FF2B5EF4-FFF2-40B4-BE49-F238E27FC236}">
                <a16:creationId xmlns:a16="http://schemas.microsoft.com/office/drawing/2014/main" id="{ECA4FC12-66E9-4E7E-B07E-76377D722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471" y="3160204"/>
            <a:ext cx="3959346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Move the root to the end of the output,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but then the root has no value</a:t>
            </a:r>
          </a:p>
        </p:txBody>
      </p:sp>
      <p:sp>
        <p:nvSpPr>
          <p:cNvPr id="95" name="Text Box 46">
            <a:extLst>
              <a:ext uri="{FF2B5EF4-FFF2-40B4-BE49-F238E27FC236}">
                <a16:creationId xmlns:a16="http://schemas.microsoft.com/office/drawing/2014/main" id="{0310B98D-B6C3-41E4-BFAA-73E9A5B581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3794174"/>
            <a:ext cx="3706645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Move the last leaf to root,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the last leaf is no longer in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change the heap size</a:t>
            </a:r>
          </a:p>
        </p:txBody>
      </p:sp>
      <p:sp>
        <p:nvSpPr>
          <p:cNvPr id="99" name="Text Box 46">
            <a:extLst>
              <a:ext uri="{FF2B5EF4-FFF2-40B4-BE49-F238E27FC236}">
                <a16:creationId xmlns:a16="http://schemas.microsoft.com/office/drawing/2014/main" id="{F652357B-E916-4D57-9254-64EBFF3CE0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6" y="4673869"/>
            <a:ext cx="3706645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Room is created for output</a:t>
            </a:r>
          </a:p>
        </p:txBody>
      </p:sp>
      <p:sp>
        <p:nvSpPr>
          <p:cNvPr id="76" name="Text Box 46">
            <a:extLst>
              <a:ext uri="{FF2B5EF4-FFF2-40B4-BE49-F238E27FC236}">
                <a16:creationId xmlns:a16="http://schemas.microsoft.com/office/drawing/2014/main" id="{A7C3986C-8713-4B85-9D0A-C014560F06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8157" y="5838704"/>
            <a:ext cx="638023" cy="2616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output</a:t>
            </a:r>
          </a:p>
        </p:txBody>
      </p:sp>
      <p:sp>
        <p:nvSpPr>
          <p:cNvPr id="78" name="Text Box 46">
            <a:extLst>
              <a:ext uri="{FF2B5EF4-FFF2-40B4-BE49-F238E27FC236}">
                <a16:creationId xmlns:a16="http://schemas.microsoft.com/office/drawing/2014/main" id="{8015CB24-292C-4797-9CE3-73131E8278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80" name="Text Box 46">
            <a:extLst>
              <a:ext uri="{FF2B5EF4-FFF2-40B4-BE49-F238E27FC236}">
                <a16:creationId xmlns:a16="http://schemas.microsoft.com/office/drawing/2014/main" id="{CE2BA561-2BE2-4F36-9BBC-0CE7B6FFE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C182F27-0C76-46DF-B5B4-94E5DC14E9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10871057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0FEA3DF8-185D-4B1D-9BCF-3AC989AB2E8D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F65004C-02E1-40E9-9589-614352BFB40C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732313-B0CA-421C-B852-40AD4A23BEAF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2EAA514-EEA6-4B65-921E-E2E30751D61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BCFFBF98-E36D-4B79-B607-DD358279DA6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EDDD61-179C-4673-AAFE-423FEDE8D35F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A3E57BD-B2B6-424B-950D-B7D6A58B90C2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9516CC9-447D-4CEB-8F40-6F11AF6092C5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2A091DB-D8F5-43F1-85E6-97D29EB646AE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AAE279-DA02-4CFA-8120-0122FB865E55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B20D6D-A31B-48F4-945E-238C07035719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8416BE6-B97E-453E-8115-66CB293F659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5D005E5-0F12-4D6C-9C73-8BBC7A5FE6C2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9AA45FD-121A-408B-A147-CFCFBEBF27A3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4D4CFA0-026E-4567-AEFC-61B5209E0DBF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0B6E9C8C-5DD7-493B-A628-891F5C296B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C9830F4-C1F6-4442-9815-AB7556834C0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947B3E3-CAC6-49B1-949B-AF53DAD84D13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E01C647B-C7B8-41AB-A781-502796D416D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41178D0-7B28-4040-9937-DA6B5816924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9834AA0-70AF-4CE0-B394-9C981FE994BB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93581F13-12CC-434C-8938-781A517FCE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74DFC68-E770-4B4D-BAB9-6BE715AEF48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35F15CC-F7FE-4EFA-8DDC-4DEDBE76AC2A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9FBA6E40-FC6B-4026-9F32-C6E5977CB01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0FD1FDD-0DE2-4D63-9990-3A85D147C7A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4087D78-EE9A-4A29-B798-04D17E4803B2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01750C7-217D-48E9-9FB3-848966ED68D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45C234F-B168-42A3-A723-DF1D84C711F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D2BDC7C-597E-4B96-A106-66C96442DB90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BFD3DFF-C66E-45D3-A867-D6659272AA4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704753E-2C97-4D14-ABE8-45E791FD51F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B42E666-C0E8-4103-8373-77047C9A03E5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582068E-5840-4A3A-9F4D-7C07406B76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290F0B5-5FCA-4273-9980-4B110E4F3A6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12C4324-69AD-4399-BECD-BD70E2174CC1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30574A3-5B39-4400-A0F2-657AA55706C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42288F5-7C02-4F0C-8C63-9B170DDF0DF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49C7AB5-68DD-41B3-8772-4C057B2D26C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204F6F3-B2D7-43DC-9615-83741917CDD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1419F90-2F5F-46AA-BFA7-FBABCD2D92F2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C66CC6D-0A92-4CE1-B1B0-A90FB3858F32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46DCC99-4DF8-4518-81B0-1AF8B896B0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60D51A9-8401-40F3-81A7-8C63DFB7785D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E00F029-6408-4BCD-A8F2-229A521CE80E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1902E4C-FEBA-4B17-A6B6-76A7AFE251FF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2790B3B6-1BFA-4ACA-82CF-0E157218A6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494468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24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grpSp>
        <p:nvGrpSpPr>
          <p:cNvPr id="67" name="Group 66">
            <a:extLst>
              <a:ext uri="{FF2B5EF4-FFF2-40B4-BE49-F238E27FC236}">
                <a16:creationId xmlns:a16="http://schemas.microsoft.com/office/drawing/2014/main" id="{3EABA08E-2D37-4974-8086-E4F2134C1DDA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9253FE29-4FF7-47D5-9EA5-8E24BA19006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FD5B4C0-A1DF-44F9-9D32-D588F8DBBBB2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6D5A8FCF-00F4-406A-BA02-917B39CF28E0}"/>
              </a:ext>
            </a:extLst>
          </p:cNvPr>
          <p:cNvSpPr/>
          <p:nvPr/>
        </p:nvSpPr>
        <p:spPr>
          <a:xfrm>
            <a:off x="7833611" y="4391644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0" name="Text Box 46">
            <a:extLst>
              <a:ext uri="{FF2B5EF4-FFF2-40B4-BE49-F238E27FC236}">
                <a16:creationId xmlns:a16="http://schemas.microsoft.com/office/drawing/2014/main" id="{CF7FEAC6-6E3F-42E0-BDB0-325A2A0BDC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graphicFrame>
        <p:nvGraphicFramePr>
          <p:cNvPr id="82" name="Table 81">
            <a:extLst>
              <a:ext uri="{FF2B5EF4-FFF2-40B4-BE49-F238E27FC236}">
                <a16:creationId xmlns:a16="http://schemas.microsoft.com/office/drawing/2014/main" id="{482CC525-2EBF-49EC-8DDE-AC4A9C5BC08B}"/>
              </a:ext>
            </a:extLst>
          </p:cNvPr>
          <p:cNvGraphicFramePr>
            <a:graphicFrameLocks noGrp="1"/>
          </p:cNvGraphicFramePr>
          <p:nvPr/>
        </p:nvGraphicFramePr>
        <p:xfrm>
          <a:off x="4560390" y="584452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24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62FD443B-22A6-458C-BE60-A2A1ECE4C8A7}"/>
              </a:ext>
            </a:extLst>
          </p:cNvPr>
          <p:cNvGrpSpPr/>
          <p:nvPr/>
        </p:nvGrpSpPr>
        <p:grpSpPr>
          <a:xfrm>
            <a:off x="6599256" y="2819098"/>
            <a:ext cx="351378" cy="311409"/>
            <a:chOff x="4259368" y="6305834"/>
            <a:chExt cx="351378" cy="311409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3B827103-9E78-4C5A-92AC-0FA05AB882A0}"/>
                </a:ext>
              </a:extLst>
            </p:cNvPr>
            <p:cNvSpPr/>
            <p:nvPr/>
          </p:nvSpPr>
          <p:spPr>
            <a:xfrm>
              <a:off x="4259368" y="6305834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7F923E4-1FA8-46A3-9D86-FD95A92FE291}"/>
                </a:ext>
              </a:extLst>
            </p:cNvPr>
            <p:cNvSpPr txBox="1"/>
            <p:nvPr/>
          </p:nvSpPr>
          <p:spPr>
            <a:xfrm>
              <a:off x="4266815" y="631017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200" dirty="0"/>
            </a:p>
          </p:txBody>
        </p:sp>
      </p:grpSp>
      <p:sp>
        <p:nvSpPr>
          <p:cNvPr id="68" name="Text Box 46">
            <a:extLst>
              <a:ext uri="{FF2B5EF4-FFF2-40B4-BE49-F238E27FC236}">
                <a16:creationId xmlns:a16="http://schemas.microsoft.com/office/drawing/2014/main" id="{B2D21E44-B74B-4209-8153-A2646EA9F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706" y="5455392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0375072C-106F-4FEA-BCBC-F83535640291}"/>
              </a:ext>
            </a:extLst>
          </p:cNvPr>
          <p:cNvCxnSpPr>
            <a:cxnSpLocks/>
          </p:cNvCxnSpPr>
          <p:nvPr/>
        </p:nvCxnSpPr>
        <p:spPr>
          <a:xfrm flipV="1">
            <a:off x="8300143" y="5347110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4" name="Text Box 46">
            <a:extLst>
              <a:ext uri="{FF2B5EF4-FFF2-40B4-BE49-F238E27FC236}">
                <a16:creationId xmlns:a16="http://schemas.microsoft.com/office/drawing/2014/main" id="{2A492285-E82B-448E-A518-7AC6490CF9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471" y="3160204"/>
            <a:ext cx="3959346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Move the root to the end of the output,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but then the root has no value</a:t>
            </a:r>
          </a:p>
        </p:txBody>
      </p:sp>
      <p:sp>
        <p:nvSpPr>
          <p:cNvPr id="76" name="Text Box 46">
            <a:extLst>
              <a:ext uri="{FF2B5EF4-FFF2-40B4-BE49-F238E27FC236}">
                <a16:creationId xmlns:a16="http://schemas.microsoft.com/office/drawing/2014/main" id="{58155EA1-3214-44CE-B1AE-FAD2101E0D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3794174"/>
            <a:ext cx="3706645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Move the last leaf to root,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the last leaf is no longer in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change the heap size</a:t>
            </a:r>
          </a:p>
        </p:txBody>
      </p:sp>
      <p:sp>
        <p:nvSpPr>
          <p:cNvPr id="87" name="Text Box 46">
            <a:extLst>
              <a:ext uri="{FF2B5EF4-FFF2-40B4-BE49-F238E27FC236}">
                <a16:creationId xmlns:a16="http://schemas.microsoft.com/office/drawing/2014/main" id="{39B0BBE4-E19C-401C-8194-73F4BBD132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6" y="4673869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Room is created for output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use the room for output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B8D520B3-71FD-4F5B-BFF6-5861D5BDECB7}"/>
              </a:ext>
            </a:extLst>
          </p:cNvPr>
          <p:cNvSpPr txBox="1"/>
          <p:nvPr/>
        </p:nvSpPr>
        <p:spPr>
          <a:xfrm>
            <a:off x="7833611" y="4416824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24</a:t>
            </a:r>
          </a:p>
        </p:txBody>
      </p:sp>
      <p:sp>
        <p:nvSpPr>
          <p:cNvPr id="78" name="Text Box 46">
            <a:extLst>
              <a:ext uri="{FF2B5EF4-FFF2-40B4-BE49-F238E27FC236}">
                <a16:creationId xmlns:a16="http://schemas.microsoft.com/office/drawing/2014/main" id="{F0B63A93-DA3E-40CB-9F73-AC078FA2BE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8157" y="5838704"/>
            <a:ext cx="638023" cy="2616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100" dirty="0">
                <a:ea typeface="宋体" panose="02010600030101010101" pitchFamily="2" charset="-122"/>
              </a:rPr>
              <a:t>output</a:t>
            </a:r>
          </a:p>
        </p:txBody>
      </p:sp>
      <p:sp>
        <p:nvSpPr>
          <p:cNvPr id="81" name="Text Box 46">
            <a:extLst>
              <a:ext uri="{FF2B5EF4-FFF2-40B4-BE49-F238E27FC236}">
                <a16:creationId xmlns:a16="http://schemas.microsoft.com/office/drawing/2014/main" id="{80F6EF82-D908-49F1-B5E4-3E091D24FB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83" name="Text Box 46">
            <a:extLst>
              <a:ext uri="{FF2B5EF4-FFF2-40B4-BE49-F238E27FC236}">
                <a16:creationId xmlns:a16="http://schemas.microsoft.com/office/drawing/2014/main" id="{140448E2-875E-4BE6-96B9-2F3B8652FC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5311A045-7282-4A98-BBF1-0DB4070F36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285979647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0FEA3DF8-185D-4B1D-9BCF-3AC989AB2E8D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F65004C-02E1-40E9-9589-614352BFB40C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732313-B0CA-421C-B852-40AD4A23BEAF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2EAA514-EEA6-4B65-921E-E2E30751D61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BCFFBF98-E36D-4B79-B607-DD358279DA6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EDDD61-179C-4673-AAFE-423FEDE8D35F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A3E57BD-B2B6-424B-950D-B7D6A58B90C2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9516CC9-447D-4CEB-8F40-6F11AF6092C5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2A091DB-D8F5-43F1-85E6-97D29EB646AE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AAE279-DA02-4CFA-8120-0122FB865E55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B20D6D-A31B-48F4-945E-238C07035719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8416BE6-B97E-453E-8115-66CB293F659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5D005E5-0F12-4D6C-9C73-8BBC7A5FE6C2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9AA45FD-121A-408B-A147-CFCFBEBF27A3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4D4CFA0-026E-4567-AEFC-61B5209E0DBF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0B6E9C8C-5DD7-493B-A628-891F5C296B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C9830F4-C1F6-4442-9815-AB7556834C0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947B3E3-CAC6-49B1-949B-AF53DAD84D13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E01C647B-C7B8-41AB-A781-502796D416D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41178D0-7B28-4040-9937-DA6B5816924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9834AA0-70AF-4CE0-B394-9C981FE994BB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93581F13-12CC-434C-8938-781A517FCE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74DFC68-E770-4B4D-BAB9-6BE715AEF48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35F15CC-F7FE-4EFA-8DDC-4DEDBE76AC2A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9FBA6E40-FC6B-4026-9F32-C6E5977CB01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0FD1FDD-0DE2-4D63-9990-3A85D147C7A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4087D78-EE9A-4A29-B798-04D17E4803B2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01750C7-217D-48E9-9FB3-848966ED68D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45C234F-B168-42A3-A723-DF1D84C711F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D2BDC7C-597E-4B96-A106-66C96442DB90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BFD3DFF-C66E-45D3-A867-D6659272AA4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704753E-2C97-4D14-ABE8-45E791FD51F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B42E666-C0E8-4103-8373-77047C9A03E5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582068E-5840-4A3A-9F4D-7C07406B76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290F0B5-5FCA-4273-9980-4B110E4F3A6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12C4324-69AD-4399-BECD-BD70E2174CC1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30574A3-5B39-4400-A0F2-657AA55706C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42288F5-7C02-4F0C-8C63-9B170DDF0DF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49C7AB5-68DD-41B3-8772-4C057B2D26C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204F6F3-B2D7-43DC-9615-83741917CDD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1419F90-2F5F-46AA-BFA7-FBABCD2D92F2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C66CC6D-0A92-4CE1-B1B0-A90FB3858F32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46DCC99-4DF8-4518-81B0-1AF8B896B0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60D51A9-8401-40F3-81A7-8C63DFB7785D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E00F029-6408-4BCD-A8F2-229A521CE80E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1902E4C-FEBA-4B17-A6B6-76A7AFE251FF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2790B3B6-1BFA-4ACA-82CF-0E157218A6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8684802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24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grpSp>
        <p:nvGrpSpPr>
          <p:cNvPr id="67" name="Group 66">
            <a:extLst>
              <a:ext uri="{FF2B5EF4-FFF2-40B4-BE49-F238E27FC236}">
                <a16:creationId xmlns:a16="http://schemas.microsoft.com/office/drawing/2014/main" id="{3EABA08E-2D37-4974-8086-E4F2134C1DDA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9253FE29-4FF7-47D5-9EA5-8E24BA19006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FD5B4C0-A1DF-44F9-9D32-D588F8DBBBB2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6D5A8FCF-00F4-406A-BA02-917B39CF28E0}"/>
              </a:ext>
            </a:extLst>
          </p:cNvPr>
          <p:cNvSpPr/>
          <p:nvPr/>
        </p:nvSpPr>
        <p:spPr>
          <a:xfrm>
            <a:off x="7833611" y="4391644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0" name="Text Box 46">
            <a:extLst>
              <a:ext uri="{FF2B5EF4-FFF2-40B4-BE49-F238E27FC236}">
                <a16:creationId xmlns:a16="http://schemas.microsoft.com/office/drawing/2014/main" id="{CF7FEAC6-6E3F-42E0-BDB0-325A2A0BDC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2FD443B-22A6-458C-BE60-A2A1ECE4C8A7}"/>
              </a:ext>
            </a:extLst>
          </p:cNvPr>
          <p:cNvGrpSpPr/>
          <p:nvPr/>
        </p:nvGrpSpPr>
        <p:grpSpPr>
          <a:xfrm>
            <a:off x="6599256" y="2819098"/>
            <a:ext cx="351378" cy="311409"/>
            <a:chOff x="4259368" y="6305834"/>
            <a:chExt cx="351378" cy="311409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3B827103-9E78-4C5A-92AC-0FA05AB882A0}"/>
                </a:ext>
              </a:extLst>
            </p:cNvPr>
            <p:cNvSpPr/>
            <p:nvPr/>
          </p:nvSpPr>
          <p:spPr>
            <a:xfrm>
              <a:off x="4259368" y="6305834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7F923E4-1FA8-46A3-9D86-FD95A92FE291}"/>
                </a:ext>
              </a:extLst>
            </p:cNvPr>
            <p:cNvSpPr txBox="1"/>
            <p:nvPr/>
          </p:nvSpPr>
          <p:spPr>
            <a:xfrm>
              <a:off x="4266815" y="631017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200" dirty="0"/>
            </a:p>
          </p:txBody>
        </p:sp>
      </p:grpSp>
      <p:sp>
        <p:nvSpPr>
          <p:cNvPr id="68" name="Text Box 46">
            <a:extLst>
              <a:ext uri="{FF2B5EF4-FFF2-40B4-BE49-F238E27FC236}">
                <a16:creationId xmlns:a16="http://schemas.microsoft.com/office/drawing/2014/main" id="{B2D21E44-B74B-4209-8153-A2646EA9F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706" y="5455392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0375072C-106F-4FEA-BCBC-F83535640291}"/>
              </a:ext>
            </a:extLst>
          </p:cNvPr>
          <p:cNvCxnSpPr>
            <a:cxnSpLocks/>
          </p:cNvCxnSpPr>
          <p:nvPr/>
        </p:nvCxnSpPr>
        <p:spPr>
          <a:xfrm flipV="1">
            <a:off x="8300143" y="5347110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4" name="Text Box 46">
            <a:extLst>
              <a:ext uri="{FF2B5EF4-FFF2-40B4-BE49-F238E27FC236}">
                <a16:creationId xmlns:a16="http://schemas.microsoft.com/office/drawing/2014/main" id="{2A492285-E82B-448E-A518-7AC6490CF9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471" y="3160204"/>
            <a:ext cx="3973936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Move the root to the end of the output,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but then the root has no value</a:t>
            </a:r>
          </a:p>
        </p:txBody>
      </p:sp>
      <p:sp>
        <p:nvSpPr>
          <p:cNvPr id="76" name="Text Box 46">
            <a:extLst>
              <a:ext uri="{FF2B5EF4-FFF2-40B4-BE49-F238E27FC236}">
                <a16:creationId xmlns:a16="http://schemas.microsoft.com/office/drawing/2014/main" id="{58155EA1-3214-44CE-B1AE-FAD2101E0D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3794174"/>
            <a:ext cx="3706645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Move the last leaf to root,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the last leaf is no longer in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change the heap size</a:t>
            </a:r>
          </a:p>
        </p:txBody>
      </p:sp>
      <p:sp>
        <p:nvSpPr>
          <p:cNvPr id="87" name="Text Box 46">
            <a:extLst>
              <a:ext uri="{FF2B5EF4-FFF2-40B4-BE49-F238E27FC236}">
                <a16:creationId xmlns:a16="http://schemas.microsoft.com/office/drawing/2014/main" id="{39B0BBE4-E19C-401C-8194-73F4BBD132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6" y="4673869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Room is created for output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use the room for output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D7A3C08-7BB7-4678-B76B-A06E26FADB48}"/>
              </a:ext>
            </a:extLst>
          </p:cNvPr>
          <p:cNvSpPr txBox="1"/>
          <p:nvPr/>
        </p:nvSpPr>
        <p:spPr>
          <a:xfrm>
            <a:off x="7839999" y="4408848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24</a:t>
            </a:r>
          </a:p>
        </p:txBody>
      </p:sp>
      <p:sp>
        <p:nvSpPr>
          <p:cNvPr id="81" name="Text Box 46">
            <a:extLst>
              <a:ext uri="{FF2B5EF4-FFF2-40B4-BE49-F238E27FC236}">
                <a16:creationId xmlns:a16="http://schemas.microsoft.com/office/drawing/2014/main" id="{4104D695-11EC-4601-8DAB-349DDE1F9E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5301503"/>
            <a:ext cx="3800934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5.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The output array is not needed</a:t>
            </a:r>
          </a:p>
        </p:txBody>
      </p:sp>
      <p:sp>
        <p:nvSpPr>
          <p:cNvPr id="82" name="Text Box 46">
            <a:extLst>
              <a:ext uri="{FF2B5EF4-FFF2-40B4-BE49-F238E27FC236}">
                <a16:creationId xmlns:a16="http://schemas.microsoft.com/office/drawing/2014/main" id="{17D745DC-BDAF-4D00-BF67-F5FE661A1D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83" name="Text Box 46">
            <a:extLst>
              <a:ext uri="{FF2B5EF4-FFF2-40B4-BE49-F238E27FC236}">
                <a16:creationId xmlns:a16="http://schemas.microsoft.com/office/drawing/2014/main" id="{054A4DB4-2A68-498F-9D45-F77C03F8D2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93AB0C3F-E0C7-4667-BDC2-39459B1E95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253081780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0FEA3DF8-185D-4B1D-9BCF-3AC989AB2E8D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F65004C-02E1-40E9-9589-614352BFB40C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732313-B0CA-421C-B852-40AD4A23BEAF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2EAA514-EEA6-4B65-921E-E2E30751D61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BCFFBF98-E36D-4B79-B607-DD358279DA6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EDDD61-179C-4673-AAFE-423FEDE8D35F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A3E57BD-B2B6-424B-950D-B7D6A58B90C2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9516CC9-447D-4CEB-8F40-6F11AF6092C5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2A091DB-D8F5-43F1-85E6-97D29EB646AE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AAE279-DA02-4CFA-8120-0122FB865E55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B20D6D-A31B-48F4-945E-238C07035719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8416BE6-B97E-453E-8115-66CB293F659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5D005E5-0F12-4D6C-9C73-8BBC7A5FE6C2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9AA45FD-121A-408B-A147-CFCFBEBF27A3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4D4CFA0-026E-4567-AEFC-61B5209E0DBF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0B6E9C8C-5DD7-493B-A628-891F5C296B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C9830F4-C1F6-4442-9815-AB7556834C0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947B3E3-CAC6-49B1-949B-AF53DAD84D13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E01C647B-C7B8-41AB-A781-502796D416D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41178D0-7B28-4040-9937-DA6B5816924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9834AA0-70AF-4CE0-B394-9C981FE994BB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93581F13-12CC-434C-8938-781A517FCE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74DFC68-E770-4B4D-BAB9-6BE715AEF48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35F15CC-F7FE-4EFA-8DDC-4DEDBE76AC2A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9FBA6E40-FC6B-4026-9F32-C6E5977CB01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0FD1FDD-0DE2-4D63-9990-3A85D147C7A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4087D78-EE9A-4A29-B798-04D17E4803B2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01750C7-217D-48E9-9FB3-848966ED68D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45C234F-B168-42A3-A723-DF1D84C711F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D2BDC7C-597E-4B96-A106-66C96442DB90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BFD3DFF-C66E-45D3-A867-D6659272AA4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704753E-2C97-4D14-ABE8-45E791FD51F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B42E666-C0E8-4103-8373-77047C9A03E5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582068E-5840-4A3A-9F4D-7C07406B764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290F0B5-5FCA-4273-9980-4B110E4F3A6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12C4324-69AD-4399-BECD-BD70E2174CC1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30574A3-5B39-4400-A0F2-657AA55706C9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42288F5-7C02-4F0C-8C63-9B170DDF0DF1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49C7AB5-68DD-41B3-8772-4C057B2D26C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204F6F3-B2D7-43DC-9615-83741917CDD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1419F90-2F5F-46AA-BFA7-FBABCD2D92F2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C66CC6D-0A92-4CE1-B1B0-A90FB3858F32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46DCC99-4DF8-4518-81B0-1AF8B896B07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60D51A9-8401-40F3-81A7-8C63DFB7785D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E00F029-6408-4BCD-A8F2-229A521CE80E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1902E4C-FEBA-4B17-A6B6-76A7AFE251FF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2790B3B6-1BFA-4ACA-82CF-0E157218A6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6677768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24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grpSp>
        <p:nvGrpSpPr>
          <p:cNvPr id="67" name="Group 66">
            <a:extLst>
              <a:ext uri="{FF2B5EF4-FFF2-40B4-BE49-F238E27FC236}">
                <a16:creationId xmlns:a16="http://schemas.microsoft.com/office/drawing/2014/main" id="{3EABA08E-2D37-4974-8086-E4F2134C1DDA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9253FE29-4FF7-47D5-9EA5-8E24BA19006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FD5B4C0-A1DF-44F9-9D32-D588F8DBBBB2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6D5A8FCF-00F4-406A-BA02-917B39CF28E0}"/>
              </a:ext>
            </a:extLst>
          </p:cNvPr>
          <p:cNvSpPr/>
          <p:nvPr/>
        </p:nvSpPr>
        <p:spPr>
          <a:xfrm>
            <a:off x="7833611" y="4391644"/>
            <a:ext cx="351378" cy="3114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0" name="Text Box 46">
            <a:extLst>
              <a:ext uri="{FF2B5EF4-FFF2-40B4-BE49-F238E27FC236}">
                <a16:creationId xmlns:a16="http://schemas.microsoft.com/office/drawing/2014/main" id="{CF7FEAC6-6E3F-42E0-BDB0-325A2A0BDC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2FD443B-22A6-458C-BE60-A2A1ECE4C8A7}"/>
              </a:ext>
            </a:extLst>
          </p:cNvPr>
          <p:cNvGrpSpPr/>
          <p:nvPr/>
        </p:nvGrpSpPr>
        <p:grpSpPr>
          <a:xfrm>
            <a:off x="6599256" y="2819098"/>
            <a:ext cx="351378" cy="311409"/>
            <a:chOff x="4259368" y="6305834"/>
            <a:chExt cx="351378" cy="311409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3B827103-9E78-4C5A-92AC-0FA05AB882A0}"/>
                </a:ext>
              </a:extLst>
            </p:cNvPr>
            <p:cNvSpPr/>
            <p:nvPr/>
          </p:nvSpPr>
          <p:spPr>
            <a:xfrm>
              <a:off x="4259368" y="6305834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7F923E4-1FA8-46A3-9D86-FD95A92FE291}"/>
                </a:ext>
              </a:extLst>
            </p:cNvPr>
            <p:cNvSpPr txBox="1"/>
            <p:nvPr/>
          </p:nvSpPr>
          <p:spPr>
            <a:xfrm>
              <a:off x="4266815" y="631017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200" dirty="0"/>
            </a:p>
          </p:txBody>
        </p:sp>
      </p:grpSp>
      <p:sp>
        <p:nvSpPr>
          <p:cNvPr id="68" name="Text Box 46">
            <a:extLst>
              <a:ext uri="{FF2B5EF4-FFF2-40B4-BE49-F238E27FC236}">
                <a16:creationId xmlns:a16="http://schemas.microsoft.com/office/drawing/2014/main" id="{B2D21E44-B74B-4209-8153-A2646EA9F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706" y="5455392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0375072C-106F-4FEA-BCBC-F83535640291}"/>
              </a:ext>
            </a:extLst>
          </p:cNvPr>
          <p:cNvCxnSpPr>
            <a:cxnSpLocks/>
          </p:cNvCxnSpPr>
          <p:nvPr/>
        </p:nvCxnSpPr>
        <p:spPr>
          <a:xfrm flipV="1">
            <a:off x="8300143" y="5347110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4" name="Text Box 46">
            <a:extLst>
              <a:ext uri="{FF2B5EF4-FFF2-40B4-BE49-F238E27FC236}">
                <a16:creationId xmlns:a16="http://schemas.microsoft.com/office/drawing/2014/main" id="{2A492285-E82B-448E-A518-7AC6490CF9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471" y="3160204"/>
            <a:ext cx="3973936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Move the root to the end of the output,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but then the root has no value</a:t>
            </a:r>
          </a:p>
        </p:txBody>
      </p:sp>
      <p:sp>
        <p:nvSpPr>
          <p:cNvPr id="76" name="Text Box 46">
            <a:extLst>
              <a:ext uri="{FF2B5EF4-FFF2-40B4-BE49-F238E27FC236}">
                <a16:creationId xmlns:a16="http://schemas.microsoft.com/office/drawing/2014/main" id="{58155EA1-3214-44CE-B1AE-FAD2101E0D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3794174"/>
            <a:ext cx="3706645" cy="83099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Move the last leaf to root,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the last leaf is no longer in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change the heap size</a:t>
            </a:r>
          </a:p>
        </p:txBody>
      </p:sp>
      <p:sp>
        <p:nvSpPr>
          <p:cNvPr id="87" name="Text Box 46">
            <a:extLst>
              <a:ext uri="{FF2B5EF4-FFF2-40B4-BE49-F238E27FC236}">
                <a16:creationId xmlns:a16="http://schemas.microsoft.com/office/drawing/2014/main" id="{39B0BBE4-E19C-401C-8194-73F4BBD132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6" y="4673869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Room is created for output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use the room for output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D7A3C08-7BB7-4678-B76B-A06E26FADB48}"/>
              </a:ext>
            </a:extLst>
          </p:cNvPr>
          <p:cNvSpPr txBox="1"/>
          <p:nvPr/>
        </p:nvSpPr>
        <p:spPr>
          <a:xfrm>
            <a:off x="7839999" y="4408848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24</a:t>
            </a:r>
          </a:p>
        </p:txBody>
      </p:sp>
      <p:sp>
        <p:nvSpPr>
          <p:cNvPr id="81" name="Text Box 46">
            <a:extLst>
              <a:ext uri="{FF2B5EF4-FFF2-40B4-BE49-F238E27FC236}">
                <a16:creationId xmlns:a16="http://schemas.microsoft.com/office/drawing/2014/main" id="{4104D695-11EC-4601-8DAB-349DDE1F9E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5301503"/>
            <a:ext cx="3800934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5. The output array is not needed</a:t>
            </a:r>
          </a:p>
        </p:txBody>
      </p:sp>
      <p:sp>
        <p:nvSpPr>
          <p:cNvPr id="86" name="Text Box 46">
            <a:extLst>
              <a:ext uri="{FF2B5EF4-FFF2-40B4-BE49-F238E27FC236}">
                <a16:creationId xmlns:a16="http://schemas.microsoft.com/office/drawing/2014/main" id="{E3CF2925-8FC8-46F6-90A6-2F6A4B0A6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8" y="5765699"/>
            <a:ext cx="5940001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6.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Steps 2-4 can be implemented by “swapping the root and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the last leaf in the heap, then decrease the heap size t by 1.”</a:t>
            </a:r>
          </a:p>
        </p:txBody>
      </p:sp>
      <p:sp>
        <p:nvSpPr>
          <p:cNvPr id="89" name="Text Box 46">
            <a:extLst>
              <a:ext uri="{FF2B5EF4-FFF2-40B4-BE49-F238E27FC236}">
                <a16:creationId xmlns:a16="http://schemas.microsoft.com/office/drawing/2014/main" id="{D0FC6FC0-AE35-4945-843A-E26AB447F3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90" name="Text Box 46">
            <a:extLst>
              <a:ext uri="{FF2B5EF4-FFF2-40B4-BE49-F238E27FC236}">
                <a16:creationId xmlns:a16="http://schemas.microsoft.com/office/drawing/2014/main" id="{08CE5354-7257-4614-A44A-0384CF3D9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3FA17707-40D8-44C2-9FD8-0EEF66918C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212400491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3D5F7BB5-516D-4688-94DA-69377545BDB7}"/>
              </a:ext>
            </a:extLst>
          </p:cNvPr>
          <p:cNvGrpSpPr/>
          <p:nvPr/>
        </p:nvGrpSpPr>
        <p:grpSpPr>
          <a:xfrm>
            <a:off x="6600512" y="2828822"/>
            <a:ext cx="351379" cy="311409"/>
            <a:chOff x="6600512" y="2828822"/>
            <a:chExt cx="351379" cy="311409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D6B17A08-ABCD-47D1-A242-8A6591B646A3}"/>
                </a:ext>
              </a:extLst>
            </p:cNvPr>
            <p:cNvSpPr/>
            <p:nvPr/>
          </p:nvSpPr>
          <p:spPr>
            <a:xfrm>
              <a:off x="6600513" y="2828822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5108520-B891-4F18-824C-882FFDAF023B}"/>
                </a:ext>
              </a:extLst>
            </p:cNvPr>
            <p:cNvSpPr txBox="1"/>
            <p:nvPr/>
          </p:nvSpPr>
          <p:spPr>
            <a:xfrm>
              <a:off x="6600512" y="2837594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24</a:t>
              </a:r>
            </a:p>
          </p:txBody>
        </p:sp>
      </p:grp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528A25B8-E7F6-4A99-9187-5A0C2ED3A778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BF21FD58-8D03-4A79-9042-9106EA353859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>
            <a:extLst>
              <a:ext uri="{FF2B5EF4-FFF2-40B4-BE49-F238E27FC236}">
                <a16:creationId xmlns:a16="http://schemas.microsoft.com/office/drawing/2014/main" id="{79652010-71C4-4332-8B0D-0AFAFE0344AD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10E6901C-C16B-44D7-A09B-DBB4ED897276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DF81A8A2-6DEC-4A2B-B8AC-632E5845A68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4AA9EB03-A7EE-40CE-B4C1-E53C100C7346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519E6358-303F-48D7-8A09-AA7646B76F1E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733CE0A4-FCBB-426E-B9F0-A0B50F596E90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A36F09A4-1FAB-46E8-92F9-F6FA0DC92B81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25EDC780-3C2F-479E-A64C-65E301A3847B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5EC88CFC-AEB4-4CBC-BBDB-F3A3B1EF8B13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87CB7CCC-2FEB-4F30-A979-24939EDB420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7C073B22-B134-4B7A-9105-A7B0C01C3DF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C7BADF45-0201-45D5-A778-CC05F6F4436F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001178F6-A8A8-4006-B21B-5836CEEE4AC0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52520A22-B562-4F9D-A709-9427F28E78EB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F9B88CDC-427D-4DF8-94C2-5AF04C1FB24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0E3C9B13-3558-4606-BF8C-782898049BA9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69FA8EE8-14D2-489C-93A7-2C25C4DC653A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276443AE-2C73-46C5-B9F5-0715C874C5BA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C0CDD822-E284-42F4-B135-BD4C3D87B896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9B2253AB-3D2D-43D8-99E1-F993673E5A40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911EAFA2-6BCE-4AAC-A4BD-8A4E1C2398E4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58BDD04-5F4D-434E-86AD-51F7B5CF8CA1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0E224C2B-BB6E-4E51-8F1F-C692A098DC2E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D128D90D-8F4A-4887-AD5C-FF72AB62407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2C619FD1-2021-434D-AC73-9C12B52DD0DE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0C577FB3-276E-4AB2-9EAA-17E0CDC7349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2E1F771A-685F-412B-AAA9-BF8825D3717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4998860A-5010-4549-9A9B-7C340A360C43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EE2E6C6B-AC5E-48E9-BCFC-9F6B579BB54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B7E45D70-0750-4A81-8621-264C022953A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71894FA3-DE34-49E6-9418-9E685AF706AD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C65AB970-24C8-46CB-B1F2-B9043D10E9C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1934DB95-7622-4566-AFA6-1FC43A1655F7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04B81782-8AAB-4757-9CE1-2AD87B312CC2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91BFC953-0A88-46E5-BA9A-5446B5ACACF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5B605863-7D79-465B-883E-5880AC88FA9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A60D3003-CE47-4247-BDBD-D0353BD4B6DA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69975A0E-A74D-46BB-AEED-09907654E5B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59EAE771-15B6-43A9-8F4C-15F587EE676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DEC46A44-8A29-470C-9289-8C089CC5629D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5D143EFE-085A-4324-8A53-A741528B89D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A2C9FC68-A874-4A42-A9EA-F16085EBF79B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953BE238-96D5-4CB1-A4AD-9305E6F28C47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2E25BA58-2A58-44B5-8AFF-EF72E6EAB97E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7" name="Table 136">
            <a:extLst>
              <a:ext uri="{FF2B5EF4-FFF2-40B4-BE49-F238E27FC236}">
                <a16:creationId xmlns:a16="http://schemas.microsoft.com/office/drawing/2014/main" id="{F3AE6E6B-CFBA-4CA0-B65C-D03E1D729B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779194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24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38" name="Text Box 46">
            <a:extLst>
              <a:ext uri="{FF2B5EF4-FFF2-40B4-BE49-F238E27FC236}">
                <a16:creationId xmlns:a16="http://schemas.microsoft.com/office/drawing/2014/main" id="{62A241BE-59A0-485F-8937-D6B80D223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1547" y="5456464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5858A3F6-1FCB-465F-B0F9-49BBDD98015D}"/>
              </a:ext>
            </a:extLst>
          </p:cNvPr>
          <p:cNvCxnSpPr>
            <a:cxnSpLocks/>
          </p:cNvCxnSpPr>
          <p:nvPr/>
        </p:nvCxnSpPr>
        <p:spPr>
          <a:xfrm flipV="1">
            <a:off x="8575874" y="5347110"/>
            <a:ext cx="0" cy="1643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5128655B-575F-4239-AEC8-8CF50F4E088B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71DAF03D-E794-41FB-A80F-96E3A652095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0DFB444F-D050-4863-BC2F-F1A29BAEE25F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136BC5AF-1944-4DFA-A3D7-A8CFE186EED3}"/>
              </a:ext>
            </a:extLst>
          </p:cNvPr>
          <p:cNvGrpSpPr/>
          <p:nvPr/>
        </p:nvGrpSpPr>
        <p:grpSpPr>
          <a:xfrm>
            <a:off x="7833611" y="4391644"/>
            <a:ext cx="351378" cy="311409"/>
            <a:chOff x="6255524" y="1182820"/>
            <a:chExt cx="351378" cy="311409"/>
          </a:xfrm>
        </p:grpSpPr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8A321F34-FA24-47F9-A650-848F072AF6A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D48E1433-34E4-4B32-A2A9-1F0C299590A6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sp>
        <p:nvSpPr>
          <p:cNvPr id="146" name="Text Box 46">
            <a:extLst>
              <a:ext uri="{FF2B5EF4-FFF2-40B4-BE49-F238E27FC236}">
                <a16:creationId xmlns:a16="http://schemas.microsoft.com/office/drawing/2014/main" id="{048B373B-5D65-4F9F-AF2D-FBF4A9320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B547045B-56F8-416D-A556-3688CD39C9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592F2390-BB1C-49D5-BDE4-EA4FF1398B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68" name="Text Box 46">
            <a:extLst>
              <a:ext uri="{FF2B5EF4-FFF2-40B4-BE49-F238E27FC236}">
                <a16:creationId xmlns:a16="http://schemas.microsoft.com/office/drawing/2014/main" id="{6FACF3E6-7714-46E6-B652-B7A1FB91A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63717336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86" name="Text Box 46">
            <a:extLst>
              <a:ext uri="{FF2B5EF4-FFF2-40B4-BE49-F238E27FC236}">
                <a16:creationId xmlns:a16="http://schemas.microsoft.com/office/drawing/2014/main" id="{E3CF2925-8FC8-46F6-90A6-2F6A4B0A6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58627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</a:t>
            </a: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528A25B8-E7F6-4A99-9187-5A0C2ED3A778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BF21FD58-8D03-4A79-9042-9106EA353859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>
            <a:extLst>
              <a:ext uri="{FF2B5EF4-FFF2-40B4-BE49-F238E27FC236}">
                <a16:creationId xmlns:a16="http://schemas.microsoft.com/office/drawing/2014/main" id="{79652010-71C4-4332-8B0D-0AFAFE0344AD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10E6901C-C16B-44D7-A09B-DBB4ED897276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DF81A8A2-6DEC-4A2B-B8AC-632E5845A68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4AA9EB03-A7EE-40CE-B4C1-E53C100C7346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519E6358-303F-48D7-8A09-AA7646B76F1E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733CE0A4-FCBB-426E-B9F0-A0B50F596E90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A36F09A4-1FAB-46E8-92F9-F6FA0DC92B81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25EDC780-3C2F-479E-A64C-65E301A3847B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5EC88CFC-AEB4-4CBC-BBDB-F3A3B1EF8B13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87CB7CCC-2FEB-4F30-A979-24939EDB420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7C073B22-B134-4B7A-9105-A7B0C01C3DF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C7BADF45-0201-45D5-A778-CC05F6F4436F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001178F6-A8A8-4006-B21B-5836CEEE4AC0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52520A22-B562-4F9D-A709-9427F28E78EB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F9B88CDC-427D-4DF8-94C2-5AF04C1FB24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0E3C9B13-3558-4606-BF8C-782898049BA9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69FA8EE8-14D2-489C-93A7-2C25C4DC653A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276443AE-2C73-46C5-B9F5-0715C874C5BA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C0CDD822-E284-42F4-B135-BD4C3D87B896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9B2253AB-3D2D-43D8-99E1-F993673E5A40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911EAFA2-6BCE-4AAC-A4BD-8A4E1C2398E4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58BDD04-5F4D-434E-86AD-51F7B5CF8CA1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0E224C2B-BB6E-4E51-8F1F-C692A098DC2E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D128D90D-8F4A-4887-AD5C-FF72AB62407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2C619FD1-2021-434D-AC73-9C12B52DD0DE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0C577FB3-276E-4AB2-9EAA-17E0CDC7349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2E1F771A-685F-412B-AAA9-BF8825D3717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4998860A-5010-4549-9A9B-7C340A360C43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EE2E6C6B-AC5E-48E9-BCFC-9F6B579BB54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B7E45D70-0750-4A81-8621-264C022953A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71894FA3-DE34-49E6-9418-9E685AF706AD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C65AB970-24C8-46CB-B1F2-B9043D10E9C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1934DB95-7622-4566-AFA6-1FC43A1655F7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04B81782-8AAB-4757-9CE1-2AD87B312CC2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91BFC953-0A88-46E5-BA9A-5446B5ACACF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5B605863-7D79-465B-883E-5880AC88FA9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A60D3003-CE47-4247-BDBD-D0353BD4B6DA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69975A0E-A74D-46BB-AEED-09907654E5B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59EAE771-15B6-43A9-8F4C-15F587EE676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DEC46A44-8A29-470C-9289-8C089CC5629D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5D143EFE-085A-4324-8A53-A741528B89D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A2C9FC68-A874-4A42-A9EA-F16085EBF79B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953BE238-96D5-4CB1-A4AD-9305E6F28C47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2E25BA58-2A58-44B5-8AFF-EF72E6EAB97E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7" name="Table 136">
            <a:extLst>
              <a:ext uri="{FF2B5EF4-FFF2-40B4-BE49-F238E27FC236}">
                <a16:creationId xmlns:a16="http://schemas.microsoft.com/office/drawing/2014/main" id="{F3AE6E6B-CFBA-4CA0-B65C-D03E1D729B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1654566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24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38" name="Text Box 46">
            <a:extLst>
              <a:ext uri="{FF2B5EF4-FFF2-40B4-BE49-F238E27FC236}">
                <a16:creationId xmlns:a16="http://schemas.microsoft.com/office/drawing/2014/main" id="{62A241BE-59A0-485F-8937-D6B80D223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1547" y="5456464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5858A3F6-1FCB-465F-B0F9-49BBDD98015D}"/>
              </a:ext>
            </a:extLst>
          </p:cNvPr>
          <p:cNvCxnSpPr>
            <a:cxnSpLocks/>
          </p:cNvCxnSpPr>
          <p:nvPr/>
        </p:nvCxnSpPr>
        <p:spPr>
          <a:xfrm flipV="1">
            <a:off x="8575874" y="5347110"/>
            <a:ext cx="0" cy="1643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5128655B-575F-4239-AEC8-8CF50F4E088B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71DAF03D-E794-41FB-A80F-96E3A652095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0DFB444F-D050-4863-BC2F-F1A29BAEE25F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sp>
        <p:nvSpPr>
          <p:cNvPr id="146" name="Text Box 46">
            <a:extLst>
              <a:ext uri="{FF2B5EF4-FFF2-40B4-BE49-F238E27FC236}">
                <a16:creationId xmlns:a16="http://schemas.microsoft.com/office/drawing/2014/main" id="{048B373B-5D65-4F9F-AF2D-FBF4A9320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4610F01-233A-4F38-B3F7-73C683F23352}"/>
              </a:ext>
            </a:extLst>
          </p:cNvPr>
          <p:cNvCxnSpPr/>
          <p:nvPr/>
        </p:nvCxnSpPr>
        <p:spPr>
          <a:xfrm>
            <a:off x="6940989" y="3160703"/>
            <a:ext cx="935351" cy="1146377"/>
          </a:xfrm>
          <a:prstGeom prst="line">
            <a:avLst/>
          </a:prstGeom>
          <a:ln w="28575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3BA9E5C1-DF54-419A-88AC-82B7C35EFA1A}"/>
              </a:ext>
            </a:extLst>
          </p:cNvPr>
          <p:cNvCxnSpPr>
            <a:cxnSpLocks/>
          </p:cNvCxnSpPr>
          <p:nvPr/>
        </p:nvCxnSpPr>
        <p:spPr>
          <a:xfrm flipH="1">
            <a:off x="4674710" y="5341621"/>
            <a:ext cx="7731" cy="169872"/>
          </a:xfrm>
          <a:prstGeom prst="line">
            <a:avLst/>
          </a:prstGeom>
          <a:ln w="127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6A154AAD-BCC5-42D6-BCB4-21B011D95CE7}"/>
              </a:ext>
            </a:extLst>
          </p:cNvPr>
          <p:cNvCxnSpPr>
            <a:cxnSpLocks/>
          </p:cNvCxnSpPr>
          <p:nvPr/>
        </p:nvCxnSpPr>
        <p:spPr>
          <a:xfrm>
            <a:off x="4674427" y="5517784"/>
            <a:ext cx="3789106" cy="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E457EF10-220B-405D-A16E-E70CE6F02C69}"/>
              </a:ext>
            </a:extLst>
          </p:cNvPr>
          <p:cNvCxnSpPr>
            <a:cxnSpLocks/>
          </p:cNvCxnSpPr>
          <p:nvPr/>
        </p:nvCxnSpPr>
        <p:spPr>
          <a:xfrm flipH="1">
            <a:off x="8468852" y="5348502"/>
            <a:ext cx="7731" cy="169872"/>
          </a:xfrm>
          <a:prstGeom prst="line">
            <a:avLst/>
          </a:prstGeom>
          <a:ln w="127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Oval 80">
            <a:extLst>
              <a:ext uri="{FF2B5EF4-FFF2-40B4-BE49-F238E27FC236}">
                <a16:creationId xmlns:a16="http://schemas.microsoft.com/office/drawing/2014/main" id="{5A5B2793-592E-4BA8-8A30-5CAD36B705A0}"/>
              </a:ext>
            </a:extLst>
          </p:cNvPr>
          <p:cNvSpPr/>
          <p:nvPr/>
        </p:nvSpPr>
        <p:spPr>
          <a:xfrm>
            <a:off x="6590289" y="2820138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A72016E-E795-4BAB-AF02-9F1CF2C297C9}"/>
              </a:ext>
            </a:extLst>
          </p:cNvPr>
          <p:cNvSpPr txBox="1"/>
          <p:nvPr/>
        </p:nvSpPr>
        <p:spPr>
          <a:xfrm>
            <a:off x="6589611" y="2814932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24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2640CBEB-9519-4771-A9C5-5924BD1A2066}"/>
              </a:ext>
            </a:extLst>
          </p:cNvPr>
          <p:cNvSpPr/>
          <p:nvPr/>
        </p:nvSpPr>
        <p:spPr>
          <a:xfrm>
            <a:off x="7880670" y="4398863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A30F402B-4A56-488F-A3F5-7B9634D2B652}"/>
              </a:ext>
            </a:extLst>
          </p:cNvPr>
          <p:cNvSpPr txBox="1"/>
          <p:nvPr/>
        </p:nvSpPr>
        <p:spPr>
          <a:xfrm>
            <a:off x="7920583" y="4417274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148" name="Text Box 46">
            <a:extLst>
              <a:ext uri="{FF2B5EF4-FFF2-40B4-BE49-F238E27FC236}">
                <a16:creationId xmlns:a16="http://schemas.microsoft.com/office/drawing/2014/main" id="{A03504C1-BCC0-4F2D-83F3-06AEE8A48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49" name="Text Box 46">
            <a:extLst>
              <a:ext uri="{FF2B5EF4-FFF2-40B4-BE49-F238E27FC236}">
                <a16:creationId xmlns:a16="http://schemas.microsoft.com/office/drawing/2014/main" id="{A8F01F2F-1816-4D5A-A38A-DDD2AE695E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CDB25E51-DC98-4C7F-B388-0E787253AF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94786434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86" name="Text Box 46">
            <a:extLst>
              <a:ext uri="{FF2B5EF4-FFF2-40B4-BE49-F238E27FC236}">
                <a16:creationId xmlns:a16="http://schemas.microsoft.com/office/drawing/2014/main" id="{E3CF2925-8FC8-46F6-90A6-2F6A4B0A6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58627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</a:t>
            </a: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528A25B8-E7F6-4A99-9187-5A0C2ED3A778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BF21FD58-8D03-4A79-9042-9106EA353859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>
            <a:extLst>
              <a:ext uri="{FF2B5EF4-FFF2-40B4-BE49-F238E27FC236}">
                <a16:creationId xmlns:a16="http://schemas.microsoft.com/office/drawing/2014/main" id="{79652010-71C4-4332-8B0D-0AFAFE0344AD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10E6901C-C16B-44D7-A09B-DBB4ED897276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DF81A8A2-6DEC-4A2B-B8AC-632E5845A68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4AA9EB03-A7EE-40CE-B4C1-E53C100C7346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519E6358-303F-48D7-8A09-AA7646B76F1E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733CE0A4-FCBB-426E-B9F0-A0B50F596E90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A36F09A4-1FAB-46E8-92F9-F6FA0DC92B81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25EDC780-3C2F-479E-A64C-65E301A3847B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5EC88CFC-AEB4-4CBC-BBDB-F3A3B1EF8B13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87CB7CCC-2FEB-4F30-A979-24939EDB420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7C073B22-B134-4B7A-9105-A7B0C01C3DF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C7BADF45-0201-45D5-A778-CC05F6F4436F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001178F6-A8A8-4006-B21B-5836CEEE4AC0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52520A22-B562-4F9D-A709-9427F28E78EB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F9B88CDC-427D-4DF8-94C2-5AF04C1FB24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0E3C9B13-3558-4606-BF8C-782898049BA9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69FA8EE8-14D2-489C-93A7-2C25C4DC653A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276443AE-2C73-46C5-B9F5-0715C874C5BA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C0CDD822-E284-42F4-B135-BD4C3D87B896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9B2253AB-3D2D-43D8-99E1-F993673E5A40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911EAFA2-6BCE-4AAC-A4BD-8A4E1C2398E4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58BDD04-5F4D-434E-86AD-51F7B5CF8CA1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0E224C2B-BB6E-4E51-8F1F-C692A098DC2E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D128D90D-8F4A-4887-AD5C-FF72AB62407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2C619FD1-2021-434D-AC73-9C12B52DD0DE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0C577FB3-276E-4AB2-9EAA-17E0CDC7349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2E1F771A-685F-412B-AAA9-BF8825D3717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4998860A-5010-4549-9A9B-7C340A360C43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EE2E6C6B-AC5E-48E9-BCFC-9F6B579BB54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B7E45D70-0750-4A81-8621-264C022953A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71894FA3-DE34-49E6-9418-9E685AF706AD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C65AB970-24C8-46CB-B1F2-B9043D10E9C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1934DB95-7622-4566-AFA6-1FC43A1655F7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04B81782-8AAB-4757-9CE1-2AD87B312CC2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91BFC953-0A88-46E5-BA9A-5446B5ACACF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5B605863-7D79-465B-883E-5880AC88FA9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A60D3003-CE47-4247-BDBD-D0353BD4B6DA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69975A0E-A74D-46BB-AEED-09907654E5B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59EAE771-15B6-43A9-8F4C-15F587EE676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DEC46A44-8A29-470C-9289-8C089CC5629D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5D143EFE-085A-4324-8A53-A741528B89D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A2C9FC68-A874-4A42-A9EA-F16085EBF79B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953BE238-96D5-4CB1-A4AD-9305E6F28C47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2E25BA58-2A58-44B5-8AFF-EF72E6EAB97E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7" name="Table 136">
            <a:extLst>
              <a:ext uri="{FF2B5EF4-FFF2-40B4-BE49-F238E27FC236}">
                <a16:creationId xmlns:a16="http://schemas.microsoft.com/office/drawing/2014/main" id="{F3AE6E6B-CFBA-4CA0-B65C-D03E1D729B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5054664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24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38" name="Text Box 46">
            <a:extLst>
              <a:ext uri="{FF2B5EF4-FFF2-40B4-BE49-F238E27FC236}">
                <a16:creationId xmlns:a16="http://schemas.microsoft.com/office/drawing/2014/main" id="{62A241BE-59A0-485F-8937-D6B80D223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1547" y="5456464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5858A3F6-1FCB-465F-B0F9-49BBDD98015D}"/>
              </a:ext>
            </a:extLst>
          </p:cNvPr>
          <p:cNvCxnSpPr>
            <a:cxnSpLocks/>
          </p:cNvCxnSpPr>
          <p:nvPr/>
        </p:nvCxnSpPr>
        <p:spPr>
          <a:xfrm flipV="1">
            <a:off x="8575874" y="5347110"/>
            <a:ext cx="0" cy="1643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5128655B-575F-4239-AEC8-8CF50F4E088B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71DAF03D-E794-41FB-A80F-96E3A652095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0DFB444F-D050-4863-BC2F-F1A29BAEE25F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sp>
        <p:nvSpPr>
          <p:cNvPr id="146" name="Text Box 46">
            <a:extLst>
              <a:ext uri="{FF2B5EF4-FFF2-40B4-BE49-F238E27FC236}">
                <a16:creationId xmlns:a16="http://schemas.microsoft.com/office/drawing/2014/main" id="{048B373B-5D65-4F9F-AF2D-FBF4A9320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4610F01-233A-4F38-B3F7-73C683F23352}"/>
              </a:ext>
            </a:extLst>
          </p:cNvPr>
          <p:cNvCxnSpPr/>
          <p:nvPr/>
        </p:nvCxnSpPr>
        <p:spPr>
          <a:xfrm>
            <a:off x="6940989" y="3160703"/>
            <a:ext cx="935351" cy="1146377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3BA9E5C1-DF54-419A-88AC-82B7C35EFA1A}"/>
              </a:ext>
            </a:extLst>
          </p:cNvPr>
          <p:cNvCxnSpPr>
            <a:cxnSpLocks/>
          </p:cNvCxnSpPr>
          <p:nvPr/>
        </p:nvCxnSpPr>
        <p:spPr>
          <a:xfrm flipH="1">
            <a:off x="4674710" y="5341621"/>
            <a:ext cx="7731" cy="169872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6A154AAD-BCC5-42D6-BCB4-21B011D95CE7}"/>
              </a:ext>
            </a:extLst>
          </p:cNvPr>
          <p:cNvCxnSpPr>
            <a:cxnSpLocks/>
          </p:cNvCxnSpPr>
          <p:nvPr/>
        </p:nvCxnSpPr>
        <p:spPr>
          <a:xfrm>
            <a:off x="4674427" y="5517784"/>
            <a:ext cx="3789106" cy="1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E457EF10-220B-405D-A16E-E70CE6F02C69}"/>
              </a:ext>
            </a:extLst>
          </p:cNvPr>
          <p:cNvCxnSpPr>
            <a:cxnSpLocks/>
          </p:cNvCxnSpPr>
          <p:nvPr/>
        </p:nvCxnSpPr>
        <p:spPr>
          <a:xfrm flipH="1">
            <a:off x="8468852" y="5348502"/>
            <a:ext cx="7731" cy="169872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Oval 80">
            <a:extLst>
              <a:ext uri="{FF2B5EF4-FFF2-40B4-BE49-F238E27FC236}">
                <a16:creationId xmlns:a16="http://schemas.microsoft.com/office/drawing/2014/main" id="{5A5B2793-592E-4BA8-8A30-5CAD36B705A0}"/>
              </a:ext>
            </a:extLst>
          </p:cNvPr>
          <p:cNvSpPr/>
          <p:nvPr/>
        </p:nvSpPr>
        <p:spPr>
          <a:xfrm>
            <a:off x="6581743" y="2785954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A72016E-E795-4BAB-AF02-9F1CF2C297C9}"/>
              </a:ext>
            </a:extLst>
          </p:cNvPr>
          <p:cNvSpPr txBox="1"/>
          <p:nvPr/>
        </p:nvSpPr>
        <p:spPr>
          <a:xfrm>
            <a:off x="6623421" y="2789704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2640CBEB-9519-4771-A9C5-5924BD1A2066}"/>
              </a:ext>
            </a:extLst>
          </p:cNvPr>
          <p:cNvSpPr/>
          <p:nvPr/>
        </p:nvSpPr>
        <p:spPr>
          <a:xfrm>
            <a:off x="7880670" y="4398863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A30F402B-4A56-488F-A3F5-7B9634D2B652}"/>
              </a:ext>
            </a:extLst>
          </p:cNvPr>
          <p:cNvSpPr txBox="1"/>
          <p:nvPr/>
        </p:nvSpPr>
        <p:spPr>
          <a:xfrm>
            <a:off x="7887236" y="4416824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24</a:t>
            </a:r>
          </a:p>
        </p:txBody>
      </p:sp>
      <p:sp>
        <p:nvSpPr>
          <p:cNvPr id="74" name="Text Box 46">
            <a:extLst>
              <a:ext uri="{FF2B5EF4-FFF2-40B4-BE49-F238E27FC236}">
                <a16:creationId xmlns:a16="http://schemas.microsoft.com/office/drawing/2014/main" id="{CFC3B135-281A-4289-AFC7-B25AAED9D3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78" name="Text Box 46">
            <a:extLst>
              <a:ext uri="{FF2B5EF4-FFF2-40B4-BE49-F238E27FC236}">
                <a16:creationId xmlns:a16="http://schemas.microsoft.com/office/drawing/2014/main" id="{23383DD9-BA84-427D-84EB-86C0D6A69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B0D2F5CE-F9C2-4F86-9E0F-C95EA61CF7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426776489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528A25B8-E7F6-4A99-9187-5A0C2ED3A778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BF21FD58-8D03-4A79-9042-9106EA353859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>
            <a:extLst>
              <a:ext uri="{FF2B5EF4-FFF2-40B4-BE49-F238E27FC236}">
                <a16:creationId xmlns:a16="http://schemas.microsoft.com/office/drawing/2014/main" id="{79652010-71C4-4332-8B0D-0AFAFE0344AD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10E6901C-C16B-44D7-A09B-DBB4ED897276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DF81A8A2-6DEC-4A2B-B8AC-632E5845A68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4AA9EB03-A7EE-40CE-B4C1-E53C100C7346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519E6358-303F-48D7-8A09-AA7646B76F1E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733CE0A4-FCBB-426E-B9F0-A0B50F596E90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A36F09A4-1FAB-46E8-92F9-F6FA0DC92B81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25EDC780-3C2F-479E-A64C-65E301A3847B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5EC88CFC-AEB4-4CBC-BBDB-F3A3B1EF8B13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87CB7CCC-2FEB-4F30-A979-24939EDB420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7C073B22-B134-4B7A-9105-A7B0C01C3DF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C7BADF45-0201-45D5-A778-CC05F6F4436F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001178F6-A8A8-4006-B21B-5836CEEE4AC0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52520A22-B562-4F9D-A709-9427F28E78EB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F9B88CDC-427D-4DF8-94C2-5AF04C1FB24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0E3C9B13-3558-4606-BF8C-782898049BA9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69FA8EE8-14D2-489C-93A7-2C25C4DC653A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276443AE-2C73-46C5-B9F5-0715C874C5BA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C0CDD822-E284-42F4-B135-BD4C3D87B896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9B2253AB-3D2D-43D8-99E1-F993673E5A40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911EAFA2-6BCE-4AAC-A4BD-8A4E1C2398E4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58BDD04-5F4D-434E-86AD-51F7B5CF8CA1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0E224C2B-BB6E-4E51-8F1F-C692A098DC2E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D128D90D-8F4A-4887-AD5C-FF72AB62407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2C619FD1-2021-434D-AC73-9C12B52DD0DE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0C577FB3-276E-4AB2-9EAA-17E0CDC7349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2E1F771A-685F-412B-AAA9-BF8825D3717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4998860A-5010-4549-9A9B-7C340A360C43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EE2E6C6B-AC5E-48E9-BCFC-9F6B579BB54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B7E45D70-0750-4A81-8621-264C022953A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71894FA3-DE34-49E6-9418-9E685AF706AD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C65AB970-24C8-46CB-B1F2-B9043D10E9C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1934DB95-7622-4566-AFA6-1FC43A1655F7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04B81782-8AAB-4757-9CE1-2AD87B312CC2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91BFC953-0A88-46E5-BA9A-5446B5ACACF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5B605863-7D79-465B-883E-5880AC88FA9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A60D3003-CE47-4247-BDBD-D0353BD4B6DA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69975A0E-A74D-46BB-AEED-09907654E5B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59EAE771-15B6-43A9-8F4C-15F587EE676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DEC46A44-8A29-470C-9289-8C089CC5629D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5D143EFE-085A-4324-8A53-A741528B89D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A2C9FC68-A874-4A42-A9EA-F16085EBF79B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953BE238-96D5-4CB1-A4AD-9305E6F28C47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2E25BA58-2A58-44B5-8AFF-EF72E6EAB97E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7" name="Table 136">
            <a:extLst>
              <a:ext uri="{FF2B5EF4-FFF2-40B4-BE49-F238E27FC236}">
                <a16:creationId xmlns:a16="http://schemas.microsoft.com/office/drawing/2014/main" id="{F3AE6E6B-CFBA-4CA0-B65C-D03E1D729B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7759038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38" name="Text Box 46">
            <a:extLst>
              <a:ext uri="{FF2B5EF4-FFF2-40B4-BE49-F238E27FC236}">
                <a16:creationId xmlns:a16="http://schemas.microsoft.com/office/drawing/2014/main" id="{62A241BE-59A0-485F-8937-D6B80D223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1547" y="5456464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5858A3F6-1FCB-465F-B0F9-49BBDD98015D}"/>
              </a:ext>
            </a:extLst>
          </p:cNvPr>
          <p:cNvCxnSpPr>
            <a:cxnSpLocks/>
          </p:cNvCxnSpPr>
          <p:nvPr/>
        </p:nvCxnSpPr>
        <p:spPr>
          <a:xfrm flipV="1">
            <a:off x="8575874" y="5347110"/>
            <a:ext cx="0" cy="164383"/>
          </a:xfrm>
          <a:prstGeom prst="straightConnector1">
            <a:avLst/>
          </a:prstGeom>
          <a:ln w="1905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5128655B-575F-4239-AEC8-8CF50F4E088B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71DAF03D-E794-41FB-A80F-96E3A652095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0DFB444F-D050-4863-BC2F-F1A29BAEE25F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sp>
        <p:nvSpPr>
          <p:cNvPr id="146" name="Text Box 46">
            <a:extLst>
              <a:ext uri="{FF2B5EF4-FFF2-40B4-BE49-F238E27FC236}">
                <a16:creationId xmlns:a16="http://schemas.microsoft.com/office/drawing/2014/main" id="{048B373B-5D65-4F9F-AF2D-FBF4A9320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5A5B2793-592E-4BA8-8A30-5CAD36B705A0}"/>
              </a:ext>
            </a:extLst>
          </p:cNvPr>
          <p:cNvSpPr/>
          <p:nvPr/>
        </p:nvSpPr>
        <p:spPr>
          <a:xfrm>
            <a:off x="6581743" y="2785954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A72016E-E795-4BAB-AF02-9F1CF2C297C9}"/>
              </a:ext>
            </a:extLst>
          </p:cNvPr>
          <p:cNvSpPr txBox="1"/>
          <p:nvPr/>
        </p:nvSpPr>
        <p:spPr>
          <a:xfrm>
            <a:off x="6623421" y="2789704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2640CBEB-9519-4771-A9C5-5924BD1A2066}"/>
              </a:ext>
            </a:extLst>
          </p:cNvPr>
          <p:cNvSpPr/>
          <p:nvPr/>
        </p:nvSpPr>
        <p:spPr>
          <a:xfrm>
            <a:off x="7880670" y="4398863"/>
            <a:ext cx="351378" cy="311409"/>
          </a:xfrm>
          <a:prstGeom prst="ellipse">
            <a:avLst/>
          </a:prstGeom>
          <a:solidFill>
            <a:srgbClr val="33CC33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A30F402B-4A56-488F-A3F5-7B9634D2B652}"/>
              </a:ext>
            </a:extLst>
          </p:cNvPr>
          <p:cNvSpPr txBox="1"/>
          <p:nvPr/>
        </p:nvSpPr>
        <p:spPr>
          <a:xfrm>
            <a:off x="7887236" y="4416824"/>
            <a:ext cx="351378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24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1F6FE312-3F26-407A-9FBF-37F5661A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decrease the heap size t by 1.</a:t>
            </a:r>
          </a:p>
        </p:txBody>
      </p:sp>
      <p:sp>
        <p:nvSpPr>
          <p:cNvPr id="74" name="Text Box 46">
            <a:extLst>
              <a:ext uri="{FF2B5EF4-FFF2-40B4-BE49-F238E27FC236}">
                <a16:creationId xmlns:a16="http://schemas.microsoft.com/office/drawing/2014/main" id="{91ABD6E8-3FA8-4295-A913-DAF7736CD6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2070" y="5455392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868E6AB0-FE1F-418A-B5D9-E6331D5CA6B7}"/>
              </a:ext>
            </a:extLst>
          </p:cNvPr>
          <p:cNvCxnSpPr>
            <a:cxnSpLocks/>
          </p:cNvCxnSpPr>
          <p:nvPr/>
        </p:nvCxnSpPr>
        <p:spPr>
          <a:xfrm flipV="1">
            <a:off x="8277507" y="5347109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 Box 46">
            <a:extLst>
              <a:ext uri="{FF2B5EF4-FFF2-40B4-BE49-F238E27FC236}">
                <a16:creationId xmlns:a16="http://schemas.microsoft.com/office/drawing/2014/main" id="{7C3B9B5A-7B60-47C7-8482-FFD2EF6F09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82" name="Text Box 46">
            <a:extLst>
              <a:ext uri="{FF2B5EF4-FFF2-40B4-BE49-F238E27FC236}">
                <a16:creationId xmlns:a16="http://schemas.microsoft.com/office/drawing/2014/main" id="{33C5A67F-8D9B-4C86-BA8E-0FA1605489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D36BEACB-164E-4F08-A470-FA0DFEDD90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47908537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BF21FD58-8D03-4A79-9042-9106EA353859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>
            <a:extLst>
              <a:ext uri="{FF2B5EF4-FFF2-40B4-BE49-F238E27FC236}">
                <a16:creationId xmlns:a16="http://schemas.microsoft.com/office/drawing/2014/main" id="{79652010-71C4-4332-8B0D-0AFAFE0344AD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10E6901C-C16B-44D7-A09B-DBB4ED897276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DF81A8A2-6DEC-4A2B-B8AC-632E5845A68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4AA9EB03-A7EE-40CE-B4C1-E53C100C7346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519E6358-303F-48D7-8A09-AA7646B76F1E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733CE0A4-FCBB-426E-B9F0-A0B50F596E90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A36F09A4-1FAB-46E8-92F9-F6FA0DC92B81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25EDC780-3C2F-479E-A64C-65E301A3847B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5EC88CFC-AEB4-4CBC-BBDB-F3A3B1EF8B13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87CB7CCC-2FEB-4F30-A979-24939EDB420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7C073B22-B134-4B7A-9105-A7B0C01C3DF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C7BADF45-0201-45D5-A778-CC05F6F4436F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001178F6-A8A8-4006-B21B-5836CEEE4AC0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52520A22-B562-4F9D-A709-9427F28E78EB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F9B88CDC-427D-4DF8-94C2-5AF04C1FB24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0E3C9B13-3558-4606-BF8C-782898049BA9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69FA8EE8-14D2-489C-93A7-2C25C4DC653A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276443AE-2C73-46C5-B9F5-0715C874C5BA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C0CDD822-E284-42F4-B135-BD4C3D87B896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9B2253AB-3D2D-43D8-99E1-F993673E5A40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911EAFA2-6BCE-4AAC-A4BD-8A4E1C2398E4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58BDD04-5F4D-434E-86AD-51F7B5CF8CA1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0E224C2B-BB6E-4E51-8F1F-C692A098DC2E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D128D90D-8F4A-4887-AD5C-FF72AB62407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2C619FD1-2021-434D-AC73-9C12B52DD0DE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0C577FB3-276E-4AB2-9EAA-17E0CDC7349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2E1F771A-685F-412B-AAA9-BF8825D3717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4998860A-5010-4549-9A9B-7C340A360C43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EE2E6C6B-AC5E-48E9-BCFC-9F6B579BB54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B7E45D70-0750-4A81-8621-264C022953A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71894FA3-DE34-49E6-9418-9E685AF706AD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C65AB970-24C8-46CB-B1F2-B9043D10E9C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1934DB95-7622-4566-AFA6-1FC43A1655F7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04B81782-8AAB-4757-9CE1-2AD87B312CC2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91BFC953-0A88-46E5-BA9A-5446B5ACACF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5B605863-7D79-465B-883E-5880AC88FA9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A60D3003-CE47-4247-BDBD-D0353BD4B6DA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69975A0E-A74D-46BB-AEED-09907654E5B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59EAE771-15B6-43A9-8F4C-15F587EE676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DEC46A44-8A29-470C-9289-8C089CC5629D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5D143EFE-085A-4324-8A53-A741528B89D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A2C9FC68-A874-4A42-A9EA-F16085EBF79B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953BE238-96D5-4CB1-A4AD-9305E6F28C47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2E25BA58-2A58-44B5-8AFF-EF72E6EAB97E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7" name="Table 136">
            <a:extLst>
              <a:ext uri="{FF2B5EF4-FFF2-40B4-BE49-F238E27FC236}">
                <a16:creationId xmlns:a16="http://schemas.microsoft.com/office/drawing/2014/main" id="{F3AE6E6B-CFBA-4CA0-B65C-D03E1D729B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352968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38" name="Text Box 46">
            <a:extLst>
              <a:ext uri="{FF2B5EF4-FFF2-40B4-BE49-F238E27FC236}">
                <a16:creationId xmlns:a16="http://schemas.microsoft.com/office/drawing/2014/main" id="{62A241BE-59A0-485F-8937-D6B80D223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1547" y="5456464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5858A3F6-1FCB-465F-B0F9-49BBDD98015D}"/>
              </a:ext>
            </a:extLst>
          </p:cNvPr>
          <p:cNvCxnSpPr>
            <a:cxnSpLocks/>
          </p:cNvCxnSpPr>
          <p:nvPr/>
        </p:nvCxnSpPr>
        <p:spPr>
          <a:xfrm flipV="1">
            <a:off x="8575874" y="5347110"/>
            <a:ext cx="0" cy="164383"/>
          </a:xfrm>
          <a:prstGeom prst="straightConnector1">
            <a:avLst/>
          </a:prstGeom>
          <a:ln w="1905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5128655B-575F-4239-AEC8-8CF50F4E088B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71DAF03D-E794-41FB-A80F-96E3A652095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0DFB444F-D050-4863-BC2F-F1A29BAEE25F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sp>
        <p:nvSpPr>
          <p:cNvPr id="146" name="Text Box 46">
            <a:extLst>
              <a:ext uri="{FF2B5EF4-FFF2-40B4-BE49-F238E27FC236}">
                <a16:creationId xmlns:a16="http://schemas.microsoft.com/office/drawing/2014/main" id="{048B373B-5D65-4F9F-AF2D-FBF4A9320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5A5B2793-592E-4BA8-8A30-5CAD36B705A0}"/>
              </a:ext>
            </a:extLst>
          </p:cNvPr>
          <p:cNvSpPr/>
          <p:nvPr/>
        </p:nvSpPr>
        <p:spPr>
          <a:xfrm>
            <a:off x="6581743" y="2785954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A72016E-E795-4BAB-AF02-9F1CF2C297C9}"/>
              </a:ext>
            </a:extLst>
          </p:cNvPr>
          <p:cNvSpPr txBox="1"/>
          <p:nvPr/>
        </p:nvSpPr>
        <p:spPr>
          <a:xfrm>
            <a:off x="6623421" y="2789704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1F6FE312-3F26-407A-9FBF-37F5661A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74" name="Text Box 46">
            <a:extLst>
              <a:ext uri="{FF2B5EF4-FFF2-40B4-BE49-F238E27FC236}">
                <a16:creationId xmlns:a16="http://schemas.microsoft.com/office/drawing/2014/main" id="{91ABD6E8-3FA8-4295-A913-DAF7736CD6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2070" y="5455392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868E6AB0-FE1F-418A-B5D9-E6331D5CA6B7}"/>
              </a:ext>
            </a:extLst>
          </p:cNvPr>
          <p:cNvCxnSpPr>
            <a:cxnSpLocks/>
          </p:cNvCxnSpPr>
          <p:nvPr/>
        </p:nvCxnSpPr>
        <p:spPr>
          <a:xfrm flipV="1">
            <a:off x="8277507" y="5347109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 Box 46">
            <a:extLst>
              <a:ext uri="{FF2B5EF4-FFF2-40B4-BE49-F238E27FC236}">
                <a16:creationId xmlns:a16="http://schemas.microsoft.com/office/drawing/2014/main" id="{C900E250-5777-4510-9ED0-0173CC941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the root value may not make a heap,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E2719F70-18B1-4C77-B193-C63CAE42A1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1343" y="2423441"/>
            <a:ext cx="1392065" cy="30777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not a heap</a:t>
            </a:r>
            <a:endParaRPr lang="en-US" altLang="zh-CN" sz="1400" dirty="0">
              <a:ea typeface="宋体" panose="02010600030101010101" pitchFamily="2" charset="-122"/>
            </a:endParaRP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28BE532D-9DB9-4A3C-A2D2-9F9140353B18}"/>
              </a:ext>
            </a:extLst>
          </p:cNvPr>
          <p:cNvCxnSpPr/>
          <p:nvPr/>
        </p:nvCxnSpPr>
        <p:spPr>
          <a:xfrm flipH="1">
            <a:off x="7049991" y="2722784"/>
            <a:ext cx="175689" cy="1268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5FB12D54-9697-440E-B3BA-D7623837AAFD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val 78">
            <a:extLst>
              <a:ext uri="{FF2B5EF4-FFF2-40B4-BE49-F238E27FC236}">
                <a16:creationId xmlns:a16="http://schemas.microsoft.com/office/drawing/2014/main" id="{D872D8A2-357A-42E0-B73D-951E0C9E0836}"/>
              </a:ext>
            </a:extLst>
          </p:cNvPr>
          <p:cNvSpPr/>
          <p:nvPr/>
        </p:nvSpPr>
        <p:spPr>
          <a:xfrm>
            <a:off x="7880670" y="4398863"/>
            <a:ext cx="351378" cy="311409"/>
          </a:xfrm>
          <a:prstGeom prst="ellipse">
            <a:avLst/>
          </a:prstGeom>
          <a:solidFill>
            <a:srgbClr val="33CC33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7B0F89A-AE00-4313-AD99-FBA3F1C35E9C}"/>
              </a:ext>
            </a:extLst>
          </p:cNvPr>
          <p:cNvSpPr txBox="1"/>
          <p:nvPr/>
        </p:nvSpPr>
        <p:spPr>
          <a:xfrm>
            <a:off x="7887236" y="4416824"/>
            <a:ext cx="351378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24</a:t>
            </a:r>
          </a:p>
        </p:txBody>
      </p:sp>
      <p:sp>
        <p:nvSpPr>
          <p:cNvPr id="83" name="Text Box 46">
            <a:extLst>
              <a:ext uri="{FF2B5EF4-FFF2-40B4-BE49-F238E27FC236}">
                <a16:creationId xmlns:a16="http://schemas.microsoft.com/office/drawing/2014/main" id="{41F0D7AD-6B7C-4409-AAF0-B0AA7F7DFB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84" name="Text Box 46">
            <a:extLst>
              <a:ext uri="{FF2B5EF4-FFF2-40B4-BE49-F238E27FC236}">
                <a16:creationId xmlns:a16="http://schemas.microsoft.com/office/drawing/2014/main" id="{887AD8D9-653F-46F1-BDAA-3933E2420C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CC5C07B5-4AD5-467D-886E-61078A403C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375578396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BF21FD58-8D03-4A79-9042-9106EA353859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>
            <a:extLst>
              <a:ext uri="{FF2B5EF4-FFF2-40B4-BE49-F238E27FC236}">
                <a16:creationId xmlns:a16="http://schemas.microsoft.com/office/drawing/2014/main" id="{79652010-71C4-4332-8B0D-0AFAFE0344AD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10E6901C-C16B-44D7-A09B-DBB4ED897276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DF81A8A2-6DEC-4A2B-B8AC-632E5845A681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4AA9EB03-A7EE-40CE-B4C1-E53C100C7346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519E6358-303F-48D7-8A09-AA7646B76F1E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733CE0A4-FCBB-426E-B9F0-A0B50F596E90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A36F09A4-1FAB-46E8-92F9-F6FA0DC92B81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25EDC780-3C2F-479E-A64C-65E301A3847B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5EC88CFC-AEB4-4CBC-BBDB-F3A3B1EF8B13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87CB7CCC-2FEB-4F30-A979-24939EDB420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7C073B22-B134-4B7A-9105-A7B0C01C3DF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C7BADF45-0201-45D5-A778-CC05F6F4436F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001178F6-A8A8-4006-B21B-5836CEEE4AC0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52520A22-B562-4F9D-A709-9427F28E78EB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F9B88CDC-427D-4DF8-94C2-5AF04C1FB24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0E3C9B13-3558-4606-BF8C-782898049BA9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69FA8EE8-14D2-489C-93A7-2C25C4DC653A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276443AE-2C73-46C5-B9F5-0715C874C5BA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C0CDD822-E284-42F4-B135-BD4C3D87B896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9B2253AB-3D2D-43D8-99E1-F993673E5A40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911EAFA2-6BCE-4AAC-A4BD-8A4E1C2398E4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58BDD04-5F4D-434E-86AD-51F7B5CF8CA1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0E224C2B-BB6E-4E51-8F1F-C692A098DC2E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D128D90D-8F4A-4887-AD5C-FF72AB62407B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2C619FD1-2021-434D-AC73-9C12B52DD0DE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0C577FB3-276E-4AB2-9EAA-17E0CDC7349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2E1F771A-685F-412B-AAA9-BF8825D3717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4998860A-5010-4549-9A9B-7C340A360C43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EE2E6C6B-AC5E-48E9-BCFC-9F6B579BB54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B7E45D70-0750-4A81-8621-264C022953A3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71894FA3-DE34-49E6-9418-9E685AF706AD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C65AB970-24C8-46CB-B1F2-B9043D10E9C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1934DB95-7622-4566-AFA6-1FC43A1655F7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04B81782-8AAB-4757-9CE1-2AD87B312CC2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91BFC953-0A88-46E5-BA9A-5446B5ACACF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5B605863-7D79-465B-883E-5880AC88FA9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A60D3003-CE47-4247-BDBD-D0353BD4B6DA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69975A0E-A74D-46BB-AEED-09907654E5B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59EAE771-15B6-43A9-8F4C-15F587EE676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DEC46A44-8A29-470C-9289-8C089CC5629D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5D143EFE-085A-4324-8A53-A741528B89D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A2C9FC68-A874-4A42-A9EA-F16085EBF79B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953BE238-96D5-4CB1-A4AD-9305E6F28C47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2E25BA58-2A58-44B5-8AFF-EF72E6EAB97E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7" name="Table 136">
            <a:extLst>
              <a:ext uri="{FF2B5EF4-FFF2-40B4-BE49-F238E27FC236}">
                <a16:creationId xmlns:a16="http://schemas.microsoft.com/office/drawing/2014/main" id="{F3AE6E6B-CFBA-4CA0-B65C-D03E1D729B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253074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38" name="Text Box 46">
            <a:extLst>
              <a:ext uri="{FF2B5EF4-FFF2-40B4-BE49-F238E27FC236}">
                <a16:creationId xmlns:a16="http://schemas.microsoft.com/office/drawing/2014/main" id="{62A241BE-59A0-485F-8937-D6B80D223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1547" y="5456464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5858A3F6-1FCB-465F-B0F9-49BBDD98015D}"/>
              </a:ext>
            </a:extLst>
          </p:cNvPr>
          <p:cNvCxnSpPr>
            <a:cxnSpLocks/>
          </p:cNvCxnSpPr>
          <p:nvPr/>
        </p:nvCxnSpPr>
        <p:spPr>
          <a:xfrm flipV="1">
            <a:off x="8575874" y="5347110"/>
            <a:ext cx="0" cy="164383"/>
          </a:xfrm>
          <a:prstGeom prst="straightConnector1">
            <a:avLst/>
          </a:prstGeom>
          <a:ln w="1905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5128655B-575F-4239-AEC8-8CF50F4E088B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71DAF03D-E794-41FB-A80F-96E3A652095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0DFB444F-D050-4863-BC2F-F1A29BAEE25F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sp>
        <p:nvSpPr>
          <p:cNvPr id="146" name="Text Box 46">
            <a:extLst>
              <a:ext uri="{FF2B5EF4-FFF2-40B4-BE49-F238E27FC236}">
                <a16:creationId xmlns:a16="http://schemas.microsoft.com/office/drawing/2014/main" id="{048B373B-5D65-4F9F-AF2D-FBF4A9320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5A5B2793-592E-4BA8-8A30-5CAD36B705A0}"/>
              </a:ext>
            </a:extLst>
          </p:cNvPr>
          <p:cNvSpPr/>
          <p:nvPr/>
        </p:nvSpPr>
        <p:spPr>
          <a:xfrm>
            <a:off x="6581743" y="2785954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A72016E-E795-4BAB-AF02-9F1CF2C297C9}"/>
              </a:ext>
            </a:extLst>
          </p:cNvPr>
          <p:cNvSpPr txBox="1"/>
          <p:nvPr/>
        </p:nvSpPr>
        <p:spPr>
          <a:xfrm>
            <a:off x="6623421" y="2789704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1F6FE312-3F26-407A-9FBF-37F5661A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74" name="Text Box 46">
            <a:extLst>
              <a:ext uri="{FF2B5EF4-FFF2-40B4-BE49-F238E27FC236}">
                <a16:creationId xmlns:a16="http://schemas.microsoft.com/office/drawing/2014/main" id="{91ABD6E8-3FA8-4295-A913-DAF7736CD6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2070" y="5455392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868E6AB0-FE1F-418A-B5D9-E6331D5CA6B7}"/>
              </a:ext>
            </a:extLst>
          </p:cNvPr>
          <p:cNvCxnSpPr>
            <a:cxnSpLocks/>
          </p:cNvCxnSpPr>
          <p:nvPr/>
        </p:nvCxnSpPr>
        <p:spPr>
          <a:xfrm flipV="1">
            <a:off x="8277507" y="5347109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 Box 46">
            <a:extLst>
              <a:ext uri="{FF2B5EF4-FFF2-40B4-BE49-F238E27FC236}">
                <a16:creationId xmlns:a16="http://schemas.microsoft.com/office/drawing/2014/main" id="{C900E250-5777-4510-9ED0-0173CC941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the root value may not make a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use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to restore the heap 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E2719F70-18B1-4C77-B193-C63CAE42A1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1343" y="2423441"/>
            <a:ext cx="1392065" cy="30777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solidFill>
                  <a:srgbClr val="FF0000"/>
                </a:solidFill>
                <a:ea typeface="宋体" panose="02010600030101010101" pitchFamily="2" charset="-122"/>
              </a:rPr>
              <a:t>not a heap</a:t>
            </a:r>
            <a:endParaRPr lang="en-US" altLang="zh-CN" sz="1400" dirty="0">
              <a:ea typeface="宋体" panose="02010600030101010101" pitchFamily="2" charset="-122"/>
            </a:endParaRP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28BE532D-9DB9-4A3C-A2D2-9F9140353B18}"/>
              </a:ext>
            </a:extLst>
          </p:cNvPr>
          <p:cNvCxnSpPr/>
          <p:nvPr/>
        </p:nvCxnSpPr>
        <p:spPr>
          <a:xfrm flipH="1">
            <a:off x="7049991" y="2722784"/>
            <a:ext cx="175689" cy="1268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 Box 46">
            <a:extLst>
              <a:ext uri="{FF2B5EF4-FFF2-40B4-BE49-F238E27FC236}">
                <a16:creationId xmlns:a16="http://schemas.microsoft.com/office/drawing/2014/main" id="{528A13F2-7D24-47A5-B570-2A9803F095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715" y="5838624"/>
            <a:ext cx="1950678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 err="1">
                <a:solidFill>
                  <a:srgbClr val="FF0000"/>
                </a:solidFill>
                <a:ea typeface="宋体" panose="02010600030101010101" pitchFamily="2" charset="-122"/>
              </a:rPr>
              <a:t>FixHeap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(H, t, 0)</a:t>
            </a: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4E77E4C2-0428-44A8-9930-1CC41DEF7DDB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val 78">
            <a:extLst>
              <a:ext uri="{FF2B5EF4-FFF2-40B4-BE49-F238E27FC236}">
                <a16:creationId xmlns:a16="http://schemas.microsoft.com/office/drawing/2014/main" id="{274FCFD6-F118-40A7-830C-576EE6071A7D}"/>
              </a:ext>
            </a:extLst>
          </p:cNvPr>
          <p:cNvSpPr/>
          <p:nvPr/>
        </p:nvSpPr>
        <p:spPr>
          <a:xfrm>
            <a:off x="7880670" y="4398863"/>
            <a:ext cx="351378" cy="311409"/>
          </a:xfrm>
          <a:prstGeom prst="ellipse">
            <a:avLst/>
          </a:prstGeom>
          <a:solidFill>
            <a:srgbClr val="33CC33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961EC8AC-2A35-4DBD-9C30-2480BF057713}"/>
              </a:ext>
            </a:extLst>
          </p:cNvPr>
          <p:cNvSpPr txBox="1"/>
          <p:nvPr/>
        </p:nvSpPr>
        <p:spPr>
          <a:xfrm>
            <a:off x="7887236" y="4416824"/>
            <a:ext cx="351378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24</a:t>
            </a:r>
          </a:p>
        </p:txBody>
      </p:sp>
      <p:sp>
        <p:nvSpPr>
          <p:cNvPr id="85" name="Text Box 46">
            <a:extLst>
              <a:ext uri="{FF2B5EF4-FFF2-40B4-BE49-F238E27FC236}">
                <a16:creationId xmlns:a16="http://schemas.microsoft.com/office/drawing/2014/main" id="{B89C9872-3164-46A0-BD86-50C0D2850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86" name="Text Box 46">
            <a:extLst>
              <a:ext uri="{FF2B5EF4-FFF2-40B4-BE49-F238E27FC236}">
                <a16:creationId xmlns:a16="http://schemas.microsoft.com/office/drawing/2014/main" id="{5C48C49C-93BE-4203-BD12-61BCA93D14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5E1EAE92-C378-43D4-B01A-28F842ECDF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174788978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1F6FE312-3F26-407A-9FBF-37F5661A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C900E250-5777-4510-9ED0-0173CC941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the root value may not make a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use </a:t>
            </a: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to restore the heap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AE2C319-292C-40F5-A5EA-E44776F1F988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B420776-AB49-4EBA-9DCF-F5AFF0B770B0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BB1F358-ECCB-4102-B479-7943EA95C8BC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C42C1304-1EF5-4084-AFA2-18E779E6C0F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88E1F02-DB08-49A8-866C-4427C66C119D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787EF43-C568-4F7C-9ABB-8650F1E291E4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7194D4-37B8-4312-A6EA-E8C93CA3DC66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854BA14B-8A2E-42E1-96E8-E7DFAD9D3FD6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D95817EF-E4A9-4E79-B76A-6A1D8FDE3E02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B711CAE9-71B2-4E60-BEF3-784EC3917551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CC9F394-4623-4840-9BDD-7CF94C6E39D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5B083084-B8CC-44EB-BD44-0BF125F4A7A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BC231690-C845-43D2-BA86-F8F2CDB5EFF5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5879CE25-2ACD-412B-A4FA-9E6B1924460E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2A9D0C69-716F-45CC-B1CF-27B8B793BB1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F46B2E4E-011F-4776-ABB2-B05C06421B9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8F0347C4-D636-45A5-92E6-ABF1F07E5244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AD901984-3412-4563-8153-369A92E1848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D149900F-7DF6-464F-9374-83023F20443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F95E177E-527E-4AF6-9747-EBEC0238064E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875CD8-C043-4D40-845A-5DE3AB2BC8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A110E887-8E9F-42AD-BE66-D3EAEF15183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9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1883BF8-4C40-4BB7-852E-65A230499FA8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EE267B0F-00CC-4348-A014-716B512AF86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E97B679-643A-4E39-86F2-7BAB2DD3919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6702C403-B931-45FB-9DF4-E0DA812A77EA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D2E8E59D-6D22-4655-A858-A64D86549C4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C1663298-2B61-42AF-BB8F-CE3DFBFF9FB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9C21FF33-9456-4DC2-B36F-A180BCE99111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DFC68E13-5026-41C1-8364-6C263E78D52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4856292-4507-4E43-A4C6-BEC9FC1FEC8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4A0331C-38F6-425F-86DE-E5FC45E47D17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C0856B3B-2504-4A9B-A05C-DDBFE864F67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06AA992D-F57F-489F-BFD8-209D99AB154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DFF1E459-7581-4941-A2A7-180B1797EBEE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93030C50-1483-40B9-995A-B7AF57E7F46A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BD4D1CBC-B976-4CBC-8890-0A1676041F3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55465A3B-6DB2-4792-A9AD-16638ADE14D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98198334-8DA2-4BE5-BB3A-F180C6BB82B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DCFF282F-3B55-44E6-B5A1-70999FE4921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E8B6429-0470-4B26-B078-A9E409935330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611B59CF-3AFA-4221-8002-FED41163C1E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DF6300F-F017-4BFF-A3C8-36DA729069A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CECA753E-1FB6-4D46-B973-D7B3BC0FB82D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0DDD6FB4-096D-4FC6-AB28-BE132B488F26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3" name="Table 182">
            <a:extLst>
              <a:ext uri="{FF2B5EF4-FFF2-40B4-BE49-F238E27FC236}">
                <a16:creationId xmlns:a16="http://schemas.microsoft.com/office/drawing/2014/main" id="{625F9B81-4EB4-410A-933F-7C39A9C9F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748767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grpSp>
        <p:nvGrpSpPr>
          <p:cNvPr id="184" name="Group 183">
            <a:extLst>
              <a:ext uri="{FF2B5EF4-FFF2-40B4-BE49-F238E27FC236}">
                <a16:creationId xmlns:a16="http://schemas.microsoft.com/office/drawing/2014/main" id="{D8F0EBD4-3146-4C20-ABD5-C6462322D03C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80D9DDF2-9EBC-4EB9-8ED6-B54D1F885F7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3D60C555-463D-4FED-918F-E44CC8473627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sp>
        <p:nvSpPr>
          <p:cNvPr id="188" name="Text Box 46">
            <a:extLst>
              <a:ext uri="{FF2B5EF4-FFF2-40B4-BE49-F238E27FC236}">
                <a16:creationId xmlns:a16="http://schemas.microsoft.com/office/drawing/2014/main" id="{7DF0609F-5EAF-4B1B-9D93-A437A5955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189" name="Text Box 46">
            <a:extLst>
              <a:ext uri="{FF2B5EF4-FFF2-40B4-BE49-F238E27FC236}">
                <a16:creationId xmlns:a16="http://schemas.microsoft.com/office/drawing/2014/main" id="{DDC4A5CE-2F1E-4362-9734-E2300CB1E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706" y="5455392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190" name="Straight Arrow Connector 189">
            <a:extLst>
              <a:ext uri="{FF2B5EF4-FFF2-40B4-BE49-F238E27FC236}">
                <a16:creationId xmlns:a16="http://schemas.microsoft.com/office/drawing/2014/main" id="{8459D13E-AA8E-45CD-BC23-1C79693E3996}"/>
              </a:ext>
            </a:extLst>
          </p:cNvPr>
          <p:cNvCxnSpPr>
            <a:cxnSpLocks/>
          </p:cNvCxnSpPr>
          <p:nvPr/>
        </p:nvCxnSpPr>
        <p:spPr>
          <a:xfrm flipV="1">
            <a:off x="8300143" y="5347110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Text Box 46">
            <a:extLst>
              <a:ext uri="{FF2B5EF4-FFF2-40B4-BE49-F238E27FC236}">
                <a16:creationId xmlns:a16="http://schemas.microsoft.com/office/drawing/2014/main" id="{EA0CAF91-1C88-444F-A2FC-C60A3A093A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715" y="5838624"/>
            <a:ext cx="1950678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 err="1">
                <a:solidFill>
                  <a:srgbClr val="FF0000"/>
                </a:solidFill>
                <a:ea typeface="宋体" panose="02010600030101010101" pitchFamily="2" charset="-122"/>
              </a:rPr>
              <a:t>FixHeap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(H, t, 0)</a:t>
            </a:r>
          </a:p>
        </p:txBody>
      </p: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D83C70E0-B927-493E-91DB-C3118643AD9E}"/>
              </a:ext>
            </a:extLst>
          </p:cNvPr>
          <p:cNvGrpSpPr/>
          <p:nvPr/>
        </p:nvGrpSpPr>
        <p:grpSpPr>
          <a:xfrm>
            <a:off x="6589610" y="2810768"/>
            <a:ext cx="351379" cy="311409"/>
            <a:chOff x="6255523" y="1182820"/>
            <a:chExt cx="351379" cy="311409"/>
          </a:xfrm>
          <a:noFill/>
        </p:grpSpPr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8A4DC26A-7EFD-45F0-BD14-D3C5D45C9F76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26636EEE-76C7-43A2-926E-F78D53B6163A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95" name="Straight Connector 194">
            <a:extLst>
              <a:ext uri="{FF2B5EF4-FFF2-40B4-BE49-F238E27FC236}">
                <a16:creationId xmlns:a16="http://schemas.microsoft.com/office/drawing/2014/main" id="{6DF73078-D66B-4E63-9894-008627F20673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" name="Oval 195">
            <a:extLst>
              <a:ext uri="{FF2B5EF4-FFF2-40B4-BE49-F238E27FC236}">
                <a16:creationId xmlns:a16="http://schemas.microsoft.com/office/drawing/2014/main" id="{BE599FFD-8240-4968-B51F-52714E56B50A}"/>
              </a:ext>
            </a:extLst>
          </p:cNvPr>
          <p:cNvSpPr/>
          <p:nvPr/>
        </p:nvSpPr>
        <p:spPr>
          <a:xfrm>
            <a:off x="7880670" y="4398863"/>
            <a:ext cx="351378" cy="311409"/>
          </a:xfrm>
          <a:prstGeom prst="ellipse">
            <a:avLst/>
          </a:prstGeom>
          <a:solidFill>
            <a:srgbClr val="33CC33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7130E80F-BC74-48C6-9EAA-4320BE77DBAA}"/>
              </a:ext>
            </a:extLst>
          </p:cNvPr>
          <p:cNvSpPr txBox="1"/>
          <p:nvPr/>
        </p:nvSpPr>
        <p:spPr>
          <a:xfrm>
            <a:off x="7887236" y="4416824"/>
            <a:ext cx="351378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24</a:t>
            </a:r>
          </a:p>
        </p:txBody>
      </p:sp>
      <p:sp>
        <p:nvSpPr>
          <p:cNvPr id="198" name="Text Box 46">
            <a:extLst>
              <a:ext uri="{FF2B5EF4-FFF2-40B4-BE49-F238E27FC236}">
                <a16:creationId xmlns:a16="http://schemas.microsoft.com/office/drawing/2014/main" id="{399F0FE0-AE43-4280-8A7F-0DECCA93C7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99" name="Text Box 46">
            <a:extLst>
              <a:ext uri="{FF2B5EF4-FFF2-40B4-BE49-F238E27FC236}">
                <a16:creationId xmlns:a16="http://schemas.microsoft.com/office/drawing/2014/main" id="{3D890D00-C191-4759-BA1D-878BDF1A63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431E13B5-7B8A-4A64-A0C7-26C7BEC6FF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91897242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1F6FE312-3F26-407A-9FBF-37F5661A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C900E250-5777-4510-9ED0-0173CC941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the root value may not make a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use </a:t>
            </a:r>
            <a:r>
              <a:rPr lang="en-US" altLang="zh-CN" sz="1600" dirty="0" err="1"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ea typeface="宋体" panose="02010600030101010101" pitchFamily="2" charset="-122"/>
              </a:rPr>
              <a:t> to restore the heap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AE2C319-292C-40F5-A5EA-E44776F1F988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B420776-AB49-4EBA-9DCF-F5AFF0B770B0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BB1F358-ECCB-4102-B479-7943EA95C8BC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C42C1304-1EF5-4084-AFA2-18E779E6C0F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88E1F02-DB08-49A8-866C-4427C66C119D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787EF43-C568-4F7C-9ABB-8650F1E291E4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7194D4-37B8-4312-A6EA-E8C93CA3DC66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854BA14B-8A2E-42E1-96E8-E7DFAD9D3FD6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D95817EF-E4A9-4E79-B76A-6A1D8FDE3E02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B711CAE9-71B2-4E60-BEF3-784EC3917551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CC9F394-4623-4840-9BDD-7CF94C6E39D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5B083084-B8CC-44EB-BD44-0BF125F4A7A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BC231690-C845-43D2-BA86-F8F2CDB5EFF5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5879CE25-2ACD-412B-A4FA-9E6B1924460E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2A9D0C69-716F-45CC-B1CF-27B8B793BB1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F46B2E4E-011F-4776-ABB2-B05C06421B9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8F0347C4-D636-45A5-92E6-ABF1F07E5244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AD901984-3412-4563-8153-369A92E1848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D149900F-7DF6-464F-9374-83023F20443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F95E177E-527E-4AF6-9747-EBEC0238064E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875CD8-C043-4D40-845A-5DE3AB2BC8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A110E887-8E9F-42AD-BE66-D3EAEF15183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9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1883BF8-4C40-4BB7-852E-65A230499FA8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EE267B0F-00CC-4348-A014-716B512AF86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E97B679-643A-4E39-86F2-7BAB2DD3919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6702C403-B931-45FB-9DF4-E0DA812A77EA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D2E8E59D-6D22-4655-A858-A64D86549C4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C1663298-2B61-42AF-BB8F-CE3DFBFF9FB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9C21FF33-9456-4DC2-B36F-A180BCE99111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DFC68E13-5026-41C1-8364-6C263E78D52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4856292-4507-4E43-A4C6-BEC9FC1FEC8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4A0331C-38F6-425F-86DE-E5FC45E47D17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C0856B3B-2504-4A9B-A05C-DDBFE864F67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06AA992D-F57F-489F-BFD8-209D99AB154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DFF1E459-7581-4941-A2A7-180B1797EBEE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93030C50-1483-40B9-995A-B7AF57E7F46A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BD4D1CBC-B976-4CBC-8890-0A1676041F3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55465A3B-6DB2-4792-A9AD-16638ADE14D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98198334-8DA2-4BE5-BB3A-F180C6BB82B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DCFF282F-3B55-44E6-B5A1-70999FE4921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E8B6429-0470-4B26-B078-A9E409935330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611B59CF-3AFA-4221-8002-FED41163C1E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DF6300F-F017-4BFF-A3C8-36DA729069A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CECA753E-1FB6-4D46-B973-D7B3BC0FB82D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0DDD6FB4-096D-4FC6-AB28-BE132B488F26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3" name="Table 182">
            <a:extLst>
              <a:ext uri="{FF2B5EF4-FFF2-40B4-BE49-F238E27FC236}">
                <a16:creationId xmlns:a16="http://schemas.microsoft.com/office/drawing/2014/main" id="{625F9B81-4EB4-410A-933F-7C39A9C9F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3305780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grpSp>
        <p:nvGrpSpPr>
          <p:cNvPr id="184" name="Group 183">
            <a:extLst>
              <a:ext uri="{FF2B5EF4-FFF2-40B4-BE49-F238E27FC236}">
                <a16:creationId xmlns:a16="http://schemas.microsoft.com/office/drawing/2014/main" id="{D8F0EBD4-3146-4C20-ABD5-C6462322D03C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80D9DDF2-9EBC-4EB9-8ED6-B54D1F885F7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3D60C555-463D-4FED-918F-E44CC8473627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sp>
        <p:nvSpPr>
          <p:cNvPr id="188" name="Text Box 46">
            <a:extLst>
              <a:ext uri="{FF2B5EF4-FFF2-40B4-BE49-F238E27FC236}">
                <a16:creationId xmlns:a16="http://schemas.microsoft.com/office/drawing/2014/main" id="{7DF0609F-5EAF-4B1B-9D93-A437A5955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189" name="Text Box 46">
            <a:extLst>
              <a:ext uri="{FF2B5EF4-FFF2-40B4-BE49-F238E27FC236}">
                <a16:creationId xmlns:a16="http://schemas.microsoft.com/office/drawing/2014/main" id="{DDC4A5CE-2F1E-4362-9734-E2300CB1E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706" y="5455392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190" name="Straight Arrow Connector 189">
            <a:extLst>
              <a:ext uri="{FF2B5EF4-FFF2-40B4-BE49-F238E27FC236}">
                <a16:creationId xmlns:a16="http://schemas.microsoft.com/office/drawing/2014/main" id="{8459D13E-AA8E-45CD-BC23-1C79693E3996}"/>
              </a:ext>
            </a:extLst>
          </p:cNvPr>
          <p:cNvCxnSpPr>
            <a:cxnSpLocks/>
          </p:cNvCxnSpPr>
          <p:nvPr/>
        </p:nvCxnSpPr>
        <p:spPr>
          <a:xfrm flipV="1">
            <a:off x="8300143" y="5347110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D83C70E0-B927-493E-91DB-C3118643AD9E}"/>
              </a:ext>
            </a:extLst>
          </p:cNvPr>
          <p:cNvGrpSpPr/>
          <p:nvPr/>
        </p:nvGrpSpPr>
        <p:grpSpPr>
          <a:xfrm>
            <a:off x="6589610" y="2810768"/>
            <a:ext cx="351379" cy="311409"/>
            <a:chOff x="6255523" y="1182820"/>
            <a:chExt cx="351379" cy="311409"/>
          </a:xfrm>
          <a:noFill/>
        </p:grpSpPr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8A4DC26A-7EFD-45F0-BD14-D3C5D45C9F76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26636EEE-76C7-43A2-926E-F78D53B6163A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sp>
        <p:nvSpPr>
          <p:cNvPr id="70" name="Text Box 46">
            <a:extLst>
              <a:ext uri="{FF2B5EF4-FFF2-40B4-BE49-F238E27FC236}">
                <a16:creationId xmlns:a16="http://schemas.microsoft.com/office/drawing/2014/main" id="{1C1018B8-665C-47B5-9715-D6592318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425596"/>
            <a:ext cx="277575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Repeat steps 2-3.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576F1F0-947C-4D1A-99C2-B55E77108A60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Oval 73">
            <a:extLst>
              <a:ext uri="{FF2B5EF4-FFF2-40B4-BE49-F238E27FC236}">
                <a16:creationId xmlns:a16="http://schemas.microsoft.com/office/drawing/2014/main" id="{E3797202-5A5B-4715-B088-F96932582220}"/>
              </a:ext>
            </a:extLst>
          </p:cNvPr>
          <p:cNvSpPr/>
          <p:nvPr/>
        </p:nvSpPr>
        <p:spPr>
          <a:xfrm>
            <a:off x="7880670" y="4398863"/>
            <a:ext cx="351378" cy="311409"/>
          </a:xfrm>
          <a:prstGeom prst="ellipse">
            <a:avLst/>
          </a:prstGeom>
          <a:solidFill>
            <a:srgbClr val="33CC33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D1C06F9F-A1CC-43DE-9F4A-537F9E44738A}"/>
              </a:ext>
            </a:extLst>
          </p:cNvPr>
          <p:cNvSpPr txBox="1"/>
          <p:nvPr/>
        </p:nvSpPr>
        <p:spPr>
          <a:xfrm>
            <a:off x="7887236" y="4416824"/>
            <a:ext cx="351378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24</a:t>
            </a:r>
          </a:p>
        </p:txBody>
      </p:sp>
      <p:sp>
        <p:nvSpPr>
          <p:cNvPr id="78" name="Text Box 46">
            <a:extLst>
              <a:ext uri="{FF2B5EF4-FFF2-40B4-BE49-F238E27FC236}">
                <a16:creationId xmlns:a16="http://schemas.microsoft.com/office/drawing/2014/main" id="{875D7CD6-51DD-480C-9F7F-8DEC37CE8E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80" name="Text Box 46">
            <a:extLst>
              <a:ext uri="{FF2B5EF4-FFF2-40B4-BE49-F238E27FC236}">
                <a16:creationId xmlns:a16="http://schemas.microsoft.com/office/drawing/2014/main" id="{D8B4FE78-57B9-41E4-8FBC-F4976E8916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EF6E125A-CB12-4F44-BB95-650860244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356025078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1F6FE312-3F26-407A-9FBF-37F5661A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C900E250-5777-4510-9ED0-0173CC941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the root value may not make a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use </a:t>
            </a:r>
            <a:r>
              <a:rPr lang="en-US" altLang="zh-CN" sz="1600" dirty="0" err="1"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ea typeface="宋体" panose="02010600030101010101" pitchFamily="2" charset="-122"/>
              </a:rPr>
              <a:t> to restore the heap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AE2C319-292C-40F5-A5EA-E44776F1F988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B420776-AB49-4EBA-9DCF-F5AFF0B770B0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BB1F358-ECCB-4102-B479-7943EA95C8BC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C42C1304-1EF5-4084-AFA2-18E779E6C0F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88E1F02-DB08-49A8-866C-4427C66C119D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787EF43-C568-4F7C-9ABB-8650F1E291E4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7194D4-37B8-4312-A6EA-E8C93CA3DC66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854BA14B-8A2E-42E1-96E8-E7DFAD9D3FD6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D95817EF-E4A9-4E79-B76A-6A1D8FDE3E02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B711CAE9-71B2-4E60-BEF3-784EC3917551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CC9F394-4623-4840-9BDD-7CF94C6E39D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5B083084-B8CC-44EB-BD44-0BF125F4A7A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BC231690-C845-43D2-BA86-F8F2CDB5EFF5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5879CE25-2ACD-412B-A4FA-9E6B1924460E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2A9D0C69-716F-45CC-B1CF-27B8B793BB1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F46B2E4E-011F-4776-ABB2-B05C06421B9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8F0347C4-D636-45A5-92E6-ABF1F07E5244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AD901984-3412-4563-8153-369A92E1848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D149900F-7DF6-464F-9374-83023F20443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F95E177E-527E-4AF6-9747-EBEC0238064E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875CD8-C043-4D40-845A-5DE3AB2BC8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A110E887-8E9F-42AD-BE66-D3EAEF15183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9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1883BF8-4C40-4BB7-852E-65A230499FA8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EE267B0F-00CC-4348-A014-716B512AF86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E97B679-643A-4E39-86F2-7BAB2DD3919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6702C403-B931-45FB-9DF4-E0DA812A77EA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D2E8E59D-6D22-4655-A858-A64D86549C4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C1663298-2B61-42AF-BB8F-CE3DFBFF9FB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9C21FF33-9456-4DC2-B36F-A180BCE99111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DFC68E13-5026-41C1-8364-6C263E78D52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4856292-4507-4E43-A4C6-BEC9FC1FEC8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4A0331C-38F6-425F-86DE-E5FC45E47D17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C0856B3B-2504-4A9B-A05C-DDBFE864F67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06AA992D-F57F-489F-BFD8-209D99AB154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DFF1E459-7581-4941-A2A7-180B1797EBEE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93030C50-1483-40B9-995A-B7AF57E7F46A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BD4D1CBC-B976-4CBC-8890-0A1676041F3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55465A3B-6DB2-4792-A9AD-16638ADE14D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98198334-8DA2-4BE5-BB3A-F180C6BB82B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DCFF282F-3B55-44E6-B5A1-70999FE4921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E8B6429-0470-4B26-B078-A9E409935330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611B59CF-3AFA-4221-8002-FED41163C1E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DF6300F-F017-4BFF-A3C8-36DA729069A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CECA753E-1FB6-4D46-B973-D7B3BC0FB82D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0DDD6FB4-096D-4FC6-AB28-BE132B488F26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3" name="Table 182">
            <a:extLst>
              <a:ext uri="{FF2B5EF4-FFF2-40B4-BE49-F238E27FC236}">
                <a16:creationId xmlns:a16="http://schemas.microsoft.com/office/drawing/2014/main" id="{625F9B81-4EB4-410A-933F-7C39A9C9F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388422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>
                          <a:highlight>
                            <a:srgbClr val="FFFF00"/>
                          </a:highlight>
                        </a:rPr>
                        <a:t>16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grpSp>
        <p:nvGrpSpPr>
          <p:cNvPr id="184" name="Group 183">
            <a:extLst>
              <a:ext uri="{FF2B5EF4-FFF2-40B4-BE49-F238E27FC236}">
                <a16:creationId xmlns:a16="http://schemas.microsoft.com/office/drawing/2014/main" id="{D8F0EBD4-3146-4C20-ABD5-C6462322D03C}"/>
              </a:ext>
            </a:extLst>
          </p:cNvPr>
          <p:cNvGrpSpPr/>
          <p:nvPr/>
        </p:nvGrpSpPr>
        <p:grpSpPr>
          <a:xfrm>
            <a:off x="7378940" y="4401673"/>
            <a:ext cx="351378" cy="311409"/>
            <a:chOff x="6255524" y="1182820"/>
            <a:chExt cx="351378" cy="311409"/>
          </a:xfrm>
        </p:grpSpPr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80D9DDF2-9EBC-4EB9-8ED6-B54D1F885F74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3D60C555-463D-4FED-918F-E44CC8473627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sp>
        <p:nvSpPr>
          <p:cNvPr id="188" name="Text Box 46">
            <a:extLst>
              <a:ext uri="{FF2B5EF4-FFF2-40B4-BE49-F238E27FC236}">
                <a16:creationId xmlns:a16="http://schemas.microsoft.com/office/drawing/2014/main" id="{7DF0609F-5EAF-4B1B-9D93-A437A5955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189" name="Text Box 46">
            <a:extLst>
              <a:ext uri="{FF2B5EF4-FFF2-40B4-BE49-F238E27FC236}">
                <a16:creationId xmlns:a16="http://schemas.microsoft.com/office/drawing/2014/main" id="{DDC4A5CE-2F1E-4362-9734-E2300CB1E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706" y="5455392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190" name="Straight Arrow Connector 189">
            <a:extLst>
              <a:ext uri="{FF2B5EF4-FFF2-40B4-BE49-F238E27FC236}">
                <a16:creationId xmlns:a16="http://schemas.microsoft.com/office/drawing/2014/main" id="{8459D13E-AA8E-45CD-BC23-1C79693E3996}"/>
              </a:ext>
            </a:extLst>
          </p:cNvPr>
          <p:cNvCxnSpPr>
            <a:cxnSpLocks/>
          </p:cNvCxnSpPr>
          <p:nvPr/>
        </p:nvCxnSpPr>
        <p:spPr>
          <a:xfrm flipV="1">
            <a:off x="8300143" y="5347110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D83C70E0-B927-493E-91DB-C3118643AD9E}"/>
              </a:ext>
            </a:extLst>
          </p:cNvPr>
          <p:cNvGrpSpPr/>
          <p:nvPr/>
        </p:nvGrpSpPr>
        <p:grpSpPr>
          <a:xfrm>
            <a:off x="6589610" y="2810768"/>
            <a:ext cx="351379" cy="311409"/>
            <a:chOff x="6255523" y="1182820"/>
            <a:chExt cx="351379" cy="311409"/>
          </a:xfrm>
          <a:noFill/>
        </p:grpSpPr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8A4DC26A-7EFD-45F0-BD14-D3C5D45C9F76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26636EEE-76C7-43A2-926E-F78D53B6163A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sp>
        <p:nvSpPr>
          <p:cNvPr id="70" name="Text Box 46">
            <a:extLst>
              <a:ext uri="{FF2B5EF4-FFF2-40B4-BE49-F238E27FC236}">
                <a16:creationId xmlns:a16="http://schemas.microsoft.com/office/drawing/2014/main" id="{1C1018B8-665C-47B5-9715-D6592318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425596"/>
            <a:ext cx="277575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Repeat steps 2-3.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576F1F0-947C-4D1A-99C2-B55E77108A60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Oval 73">
            <a:extLst>
              <a:ext uri="{FF2B5EF4-FFF2-40B4-BE49-F238E27FC236}">
                <a16:creationId xmlns:a16="http://schemas.microsoft.com/office/drawing/2014/main" id="{E3797202-5A5B-4715-B088-F96932582220}"/>
              </a:ext>
            </a:extLst>
          </p:cNvPr>
          <p:cNvSpPr/>
          <p:nvPr/>
        </p:nvSpPr>
        <p:spPr>
          <a:xfrm>
            <a:off x="7880670" y="4398863"/>
            <a:ext cx="351378" cy="311409"/>
          </a:xfrm>
          <a:prstGeom prst="ellipse">
            <a:avLst/>
          </a:prstGeom>
          <a:solidFill>
            <a:srgbClr val="33CC33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D1C06F9F-A1CC-43DE-9F4A-537F9E44738A}"/>
              </a:ext>
            </a:extLst>
          </p:cNvPr>
          <p:cNvSpPr txBox="1"/>
          <p:nvPr/>
        </p:nvSpPr>
        <p:spPr>
          <a:xfrm>
            <a:off x="7887236" y="4416824"/>
            <a:ext cx="351378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24</a:t>
            </a: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242159F2-63ED-4235-8BC4-40E30E1F1FA8}"/>
              </a:ext>
            </a:extLst>
          </p:cNvPr>
          <p:cNvCxnSpPr>
            <a:cxnSpLocks/>
          </p:cNvCxnSpPr>
          <p:nvPr/>
        </p:nvCxnSpPr>
        <p:spPr>
          <a:xfrm>
            <a:off x="6812515" y="3178976"/>
            <a:ext cx="571753" cy="1197059"/>
          </a:xfrm>
          <a:prstGeom prst="line">
            <a:avLst/>
          </a:prstGeom>
          <a:ln w="28575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 Box 46">
            <a:extLst>
              <a:ext uri="{FF2B5EF4-FFF2-40B4-BE49-F238E27FC236}">
                <a16:creationId xmlns:a16="http://schemas.microsoft.com/office/drawing/2014/main" id="{47444C68-DAC7-4A50-95A6-FC9A2383C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80" name="Text Box 46">
            <a:extLst>
              <a:ext uri="{FF2B5EF4-FFF2-40B4-BE49-F238E27FC236}">
                <a16:creationId xmlns:a16="http://schemas.microsoft.com/office/drawing/2014/main" id="{0155AA21-84D4-4216-BB12-DF0F332A3F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A17A1A09-01A8-485A-A61A-AAAAA922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386570463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Oval 193">
            <a:extLst>
              <a:ext uri="{FF2B5EF4-FFF2-40B4-BE49-F238E27FC236}">
                <a16:creationId xmlns:a16="http://schemas.microsoft.com/office/drawing/2014/main" id="{26636EEE-76C7-43A2-926E-F78D53B6163A}"/>
              </a:ext>
            </a:extLst>
          </p:cNvPr>
          <p:cNvSpPr/>
          <p:nvPr/>
        </p:nvSpPr>
        <p:spPr>
          <a:xfrm>
            <a:off x="6589611" y="2810768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1F6FE312-3F26-407A-9FBF-37F5661A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C900E250-5777-4510-9ED0-0173CC941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the root value may not make a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use </a:t>
            </a:r>
            <a:r>
              <a:rPr lang="en-US" altLang="zh-CN" sz="1600" dirty="0" err="1"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ea typeface="宋体" panose="02010600030101010101" pitchFamily="2" charset="-122"/>
              </a:rPr>
              <a:t> to restore the heap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AE2C319-292C-40F5-A5EA-E44776F1F988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B420776-AB49-4EBA-9DCF-F5AFF0B770B0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BB1F358-ECCB-4102-B479-7943EA95C8BC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C42C1304-1EF5-4084-AFA2-18E779E6C0F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88E1F02-DB08-49A8-866C-4427C66C119D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787EF43-C568-4F7C-9ABB-8650F1E291E4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7194D4-37B8-4312-A6EA-E8C93CA3DC66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854BA14B-8A2E-42E1-96E8-E7DFAD9D3FD6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D95817EF-E4A9-4E79-B76A-6A1D8FDE3E02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B711CAE9-71B2-4E60-BEF3-784EC3917551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CC9F394-4623-4840-9BDD-7CF94C6E39D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5B083084-B8CC-44EB-BD44-0BF125F4A7A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BC231690-C845-43D2-BA86-F8F2CDB5EFF5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5879CE25-2ACD-412B-A4FA-9E6B1924460E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2A9D0C69-716F-45CC-B1CF-27B8B793BB1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F46B2E4E-011F-4776-ABB2-B05C06421B9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8F0347C4-D636-45A5-92E6-ABF1F07E5244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AD901984-3412-4563-8153-369A92E1848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D149900F-7DF6-464F-9374-83023F20443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F95E177E-527E-4AF6-9747-EBEC0238064E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875CD8-C043-4D40-845A-5DE3AB2BC8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A110E887-8E9F-42AD-BE66-D3EAEF15183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9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1883BF8-4C40-4BB7-852E-65A230499FA8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EE267B0F-00CC-4348-A014-716B512AF86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E97B679-643A-4E39-86F2-7BAB2DD3919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6702C403-B931-45FB-9DF4-E0DA812A77EA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D2E8E59D-6D22-4655-A858-A64D86549C4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C1663298-2B61-42AF-BB8F-CE3DFBFF9FBE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9C21FF33-9456-4DC2-B36F-A180BCE99111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DFC68E13-5026-41C1-8364-6C263E78D52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4856292-4507-4E43-A4C6-BEC9FC1FEC8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4A0331C-38F6-425F-86DE-E5FC45E47D17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C0856B3B-2504-4A9B-A05C-DDBFE864F67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06AA992D-F57F-489F-BFD8-209D99AB154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DFF1E459-7581-4941-A2A7-180B1797EBEE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93030C50-1483-40B9-995A-B7AF57E7F46A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BD4D1CBC-B976-4CBC-8890-0A1676041F3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55465A3B-6DB2-4792-A9AD-16638ADE14D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98198334-8DA2-4BE5-BB3A-F180C6BB82B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DCFF282F-3B55-44E6-B5A1-70999FE4921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E8B6429-0470-4B26-B078-A9E409935330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611B59CF-3AFA-4221-8002-FED41163C1E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DF6300F-F017-4BFF-A3C8-36DA729069A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CECA753E-1FB6-4D46-B973-D7B3BC0FB82D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0DDD6FB4-096D-4FC6-AB28-BE132B488F26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3" name="Table 182">
            <a:extLst>
              <a:ext uri="{FF2B5EF4-FFF2-40B4-BE49-F238E27FC236}">
                <a16:creationId xmlns:a16="http://schemas.microsoft.com/office/drawing/2014/main" id="{625F9B81-4EB4-410A-933F-7C39A9C9F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9579593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88" name="Text Box 46">
            <a:extLst>
              <a:ext uri="{FF2B5EF4-FFF2-40B4-BE49-F238E27FC236}">
                <a16:creationId xmlns:a16="http://schemas.microsoft.com/office/drawing/2014/main" id="{7DF0609F-5EAF-4B1B-9D93-A437A5955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189" name="Text Box 46">
            <a:extLst>
              <a:ext uri="{FF2B5EF4-FFF2-40B4-BE49-F238E27FC236}">
                <a16:creationId xmlns:a16="http://schemas.microsoft.com/office/drawing/2014/main" id="{DDC4A5CE-2F1E-4362-9734-E2300CB1E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706" y="5455392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190" name="Straight Arrow Connector 189">
            <a:extLst>
              <a:ext uri="{FF2B5EF4-FFF2-40B4-BE49-F238E27FC236}">
                <a16:creationId xmlns:a16="http://schemas.microsoft.com/office/drawing/2014/main" id="{8459D13E-AA8E-45CD-BC23-1C79693E3996}"/>
              </a:ext>
            </a:extLst>
          </p:cNvPr>
          <p:cNvCxnSpPr>
            <a:cxnSpLocks/>
          </p:cNvCxnSpPr>
          <p:nvPr/>
        </p:nvCxnSpPr>
        <p:spPr>
          <a:xfrm flipV="1">
            <a:off x="8300143" y="5347110"/>
            <a:ext cx="0" cy="164383"/>
          </a:xfrm>
          <a:prstGeom prst="straightConnector1">
            <a:avLst/>
          </a:prstGeom>
          <a:ln w="1905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TextBox 192">
            <a:extLst>
              <a:ext uri="{FF2B5EF4-FFF2-40B4-BE49-F238E27FC236}">
                <a16:creationId xmlns:a16="http://schemas.microsoft.com/office/drawing/2014/main" id="{8A4DC26A-7EFD-45F0-BD14-D3C5D45C9F76}"/>
              </a:ext>
            </a:extLst>
          </p:cNvPr>
          <p:cNvSpPr txBox="1"/>
          <p:nvPr/>
        </p:nvSpPr>
        <p:spPr>
          <a:xfrm>
            <a:off x="6589610" y="2819540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5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1C1018B8-665C-47B5-9715-D6592318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425596"/>
            <a:ext cx="277575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Repeat steps 2-3.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576F1F0-947C-4D1A-99C2-B55E77108A60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B99817D0-7EED-4868-A067-46553CCAC16F}"/>
              </a:ext>
            </a:extLst>
          </p:cNvPr>
          <p:cNvGrpSpPr/>
          <p:nvPr/>
        </p:nvGrpSpPr>
        <p:grpSpPr>
          <a:xfrm>
            <a:off x="7880670" y="4398863"/>
            <a:ext cx="357944" cy="311409"/>
            <a:chOff x="7880670" y="4398863"/>
            <a:chExt cx="357944" cy="311409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E3797202-5A5B-4715-B088-F96932582220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1C06F9F-A1CC-43DE-9F4A-537F9E44738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24</a:t>
              </a:r>
            </a:p>
          </p:txBody>
        </p:sp>
      </p:grpSp>
      <p:sp>
        <p:nvSpPr>
          <p:cNvPr id="78" name="Text Box 46">
            <a:extLst>
              <a:ext uri="{FF2B5EF4-FFF2-40B4-BE49-F238E27FC236}">
                <a16:creationId xmlns:a16="http://schemas.microsoft.com/office/drawing/2014/main" id="{15686941-CD10-4487-AFB0-38912F55A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030" y="5464770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3EF05206-909F-45D7-8588-5395475F953D}"/>
              </a:ext>
            </a:extLst>
          </p:cNvPr>
          <p:cNvCxnSpPr>
            <a:cxnSpLocks/>
          </p:cNvCxnSpPr>
          <p:nvPr/>
        </p:nvCxnSpPr>
        <p:spPr>
          <a:xfrm flipV="1">
            <a:off x="7972467" y="5356488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25E8032-1584-43F9-B4B2-7550B5CE7E79}"/>
              </a:ext>
            </a:extLst>
          </p:cNvPr>
          <p:cNvGrpSpPr/>
          <p:nvPr/>
        </p:nvGrpSpPr>
        <p:grpSpPr>
          <a:xfrm>
            <a:off x="7382804" y="4405285"/>
            <a:ext cx="357944" cy="311409"/>
            <a:chOff x="7880670" y="4398863"/>
            <a:chExt cx="357944" cy="311409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5CD894F1-C655-433A-8E2D-090E26EC217E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A221D33-D08F-4CEC-9B4E-E26AA4E81D64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16</a:t>
              </a:r>
            </a:p>
          </p:txBody>
        </p:sp>
      </p:grpSp>
      <p:sp>
        <p:nvSpPr>
          <p:cNvPr id="92" name="Text Box 46">
            <a:extLst>
              <a:ext uri="{FF2B5EF4-FFF2-40B4-BE49-F238E27FC236}">
                <a16:creationId xmlns:a16="http://schemas.microsoft.com/office/drawing/2014/main" id="{B9C44984-D545-4054-872F-AE79F2ECBA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93" name="Text Box 46">
            <a:extLst>
              <a:ext uri="{FF2B5EF4-FFF2-40B4-BE49-F238E27FC236}">
                <a16:creationId xmlns:a16="http://schemas.microsoft.com/office/drawing/2014/main" id="{3A48A662-C188-4D32-A357-E02C0EACD0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F044E15F-F112-4789-9727-CD496C17ED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158662517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1F6FE312-3F26-407A-9FBF-37F5661A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C900E250-5777-4510-9ED0-0173CC941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the root value may not make a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use </a:t>
            </a:r>
            <a:r>
              <a:rPr lang="en-US" altLang="zh-CN" sz="1600" dirty="0" err="1"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ea typeface="宋体" panose="02010600030101010101" pitchFamily="2" charset="-122"/>
              </a:rPr>
              <a:t> to restore the heap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AE2C319-292C-40F5-A5EA-E44776F1F988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B420776-AB49-4EBA-9DCF-F5AFF0B770B0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BB1F358-ECCB-4102-B479-7943EA95C8BC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C42C1304-1EF5-4084-AFA2-18E779E6C0F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88E1F02-DB08-49A8-866C-4427C66C119D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787EF43-C568-4F7C-9ABB-8650F1E291E4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7194D4-37B8-4312-A6EA-E8C93CA3DC66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854BA14B-8A2E-42E1-96E8-E7DFAD9D3FD6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D95817EF-E4A9-4E79-B76A-6A1D8FDE3E02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B711CAE9-71B2-4E60-BEF3-784EC3917551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CC9F394-4623-4840-9BDD-7CF94C6E39D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5B083084-B8CC-44EB-BD44-0BF125F4A7A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BC231690-C845-43D2-BA86-F8F2CDB5EFF5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5879CE25-2ACD-412B-A4FA-9E6B1924460E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2A9D0C69-716F-45CC-B1CF-27B8B793BB1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F46B2E4E-011F-4776-ABB2-B05C06421B9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8F0347C4-D636-45A5-92E6-ABF1F07E5244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AD901984-3412-4563-8153-369A92E1848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D149900F-7DF6-464F-9374-83023F20443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F95E177E-527E-4AF6-9747-EBEC0238064E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875CD8-C043-4D40-845A-5DE3AB2BC8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A110E887-8E9F-42AD-BE66-D3EAEF15183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9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1883BF8-4C40-4BB7-852E-65A230499FA8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EE267B0F-00CC-4348-A014-716B512AF86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E97B679-643A-4E39-86F2-7BAB2DD3919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6702C403-B931-45FB-9DF4-E0DA812A77EA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D2E8E59D-6D22-4655-A858-A64D86549C4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C1663298-2B61-42AF-BB8F-CE3DFBFF9FB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5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9C21FF33-9456-4DC2-B36F-A180BCE99111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DFC68E13-5026-41C1-8364-6C263E78D52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4856292-4507-4E43-A4C6-BEC9FC1FEC8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4A0331C-38F6-425F-86DE-E5FC45E47D17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C0856B3B-2504-4A9B-A05C-DDBFE864F67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06AA992D-F57F-489F-BFD8-209D99AB154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DFF1E459-7581-4941-A2A7-180B1797EBEE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93030C50-1483-40B9-995A-B7AF57E7F46A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BD4D1CBC-B976-4CBC-8890-0A1676041F3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55465A3B-6DB2-4792-A9AD-16638ADE14D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98198334-8DA2-4BE5-BB3A-F180C6BB82B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DCFF282F-3B55-44E6-B5A1-70999FE4921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E8B6429-0470-4B26-B078-A9E409935330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611B59CF-3AFA-4221-8002-FED41163C1E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DF6300F-F017-4BFF-A3C8-36DA729069A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CECA753E-1FB6-4D46-B973-D7B3BC0FB82D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0DDD6FB4-096D-4FC6-AB28-BE132B488F26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3" name="Table 182">
            <a:extLst>
              <a:ext uri="{FF2B5EF4-FFF2-40B4-BE49-F238E27FC236}">
                <a16:creationId xmlns:a16="http://schemas.microsoft.com/office/drawing/2014/main" id="{625F9B81-4EB4-410A-933F-7C39A9C9F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6981374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88" name="Text Box 46">
            <a:extLst>
              <a:ext uri="{FF2B5EF4-FFF2-40B4-BE49-F238E27FC236}">
                <a16:creationId xmlns:a16="http://schemas.microsoft.com/office/drawing/2014/main" id="{7DF0609F-5EAF-4B1B-9D93-A437A5955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189" name="Text Box 46">
            <a:extLst>
              <a:ext uri="{FF2B5EF4-FFF2-40B4-BE49-F238E27FC236}">
                <a16:creationId xmlns:a16="http://schemas.microsoft.com/office/drawing/2014/main" id="{DDC4A5CE-2F1E-4362-9734-E2300CB1E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706" y="5455392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190" name="Straight Arrow Connector 189">
            <a:extLst>
              <a:ext uri="{FF2B5EF4-FFF2-40B4-BE49-F238E27FC236}">
                <a16:creationId xmlns:a16="http://schemas.microsoft.com/office/drawing/2014/main" id="{8459D13E-AA8E-45CD-BC23-1C79693E3996}"/>
              </a:ext>
            </a:extLst>
          </p:cNvPr>
          <p:cNvCxnSpPr>
            <a:cxnSpLocks/>
          </p:cNvCxnSpPr>
          <p:nvPr/>
        </p:nvCxnSpPr>
        <p:spPr>
          <a:xfrm flipV="1">
            <a:off x="8300143" y="5347110"/>
            <a:ext cx="0" cy="164383"/>
          </a:xfrm>
          <a:prstGeom prst="straightConnector1">
            <a:avLst/>
          </a:prstGeom>
          <a:ln w="1905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D83C70E0-B927-493E-91DB-C3118643AD9E}"/>
              </a:ext>
            </a:extLst>
          </p:cNvPr>
          <p:cNvGrpSpPr/>
          <p:nvPr/>
        </p:nvGrpSpPr>
        <p:grpSpPr>
          <a:xfrm>
            <a:off x="6589610" y="2810768"/>
            <a:ext cx="351379" cy="311409"/>
            <a:chOff x="6255523" y="1182820"/>
            <a:chExt cx="351379" cy="311409"/>
          </a:xfrm>
          <a:noFill/>
        </p:grpSpPr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8A4DC26A-7EFD-45F0-BD14-D3C5D45C9F76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26636EEE-76C7-43A2-926E-F78D53B6163A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sp>
        <p:nvSpPr>
          <p:cNvPr id="70" name="Text Box 46">
            <a:extLst>
              <a:ext uri="{FF2B5EF4-FFF2-40B4-BE49-F238E27FC236}">
                <a16:creationId xmlns:a16="http://schemas.microsoft.com/office/drawing/2014/main" id="{1C1018B8-665C-47B5-9715-D6592318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425596"/>
            <a:ext cx="277575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Repeat steps 2-3.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576F1F0-947C-4D1A-99C2-B55E77108A60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B99817D0-7EED-4868-A067-46553CCAC16F}"/>
              </a:ext>
            </a:extLst>
          </p:cNvPr>
          <p:cNvGrpSpPr/>
          <p:nvPr/>
        </p:nvGrpSpPr>
        <p:grpSpPr>
          <a:xfrm>
            <a:off x="7880670" y="4398863"/>
            <a:ext cx="357944" cy="311409"/>
            <a:chOff x="7880670" y="4398863"/>
            <a:chExt cx="357944" cy="311409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E3797202-5A5B-4715-B088-F96932582220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1C06F9F-A1CC-43DE-9F4A-537F9E44738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24</a:t>
              </a:r>
            </a:p>
          </p:txBody>
        </p:sp>
      </p:grpSp>
      <p:sp>
        <p:nvSpPr>
          <p:cNvPr id="78" name="Text Box 46">
            <a:extLst>
              <a:ext uri="{FF2B5EF4-FFF2-40B4-BE49-F238E27FC236}">
                <a16:creationId xmlns:a16="http://schemas.microsoft.com/office/drawing/2014/main" id="{15686941-CD10-4487-AFB0-38912F55A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030" y="5464770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3EF05206-909F-45D7-8588-5395475F953D}"/>
              </a:ext>
            </a:extLst>
          </p:cNvPr>
          <p:cNvCxnSpPr>
            <a:cxnSpLocks/>
          </p:cNvCxnSpPr>
          <p:nvPr/>
        </p:nvCxnSpPr>
        <p:spPr>
          <a:xfrm flipV="1">
            <a:off x="7972467" y="5356488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25E8032-1584-43F9-B4B2-7550B5CE7E79}"/>
              </a:ext>
            </a:extLst>
          </p:cNvPr>
          <p:cNvGrpSpPr/>
          <p:nvPr/>
        </p:nvGrpSpPr>
        <p:grpSpPr>
          <a:xfrm>
            <a:off x="7382804" y="4405285"/>
            <a:ext cx="357944" cy="311409"/>
            <a:chOff x="7880670" y="4398863"/>
            <a:chExt cx="357944" cy="311409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5CD894F1-C655-433A-8E2D-090E26EC217E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A221D33-D08F-4CEC-9B4E-E26AA4E81D64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16</a:t>
              </a:r>
            </a:p>
          </p:txBody>
        </p:sp>
      </p:grpSp>
      <p:sp>
        <p:nvSpPr>
          <p:cNvPr id="77" name="Text Box 46">
            <a:extLst>
              <a:ext uri="{FF2B5EF4-FFF2-40B4-BE49-F238E27FC236}">
                <a16:creationId xmlns:a16="http://schemas.microsoft.com/office/drawing/2014/main" id="{79B22542-3EAC-4E44-A5B5-DE2F23D3EA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81" name="Text Box 46">
            <a:extLst>
              <a:ext uri="{FF2B5EF4-FFF2-40B4-BE49-F238E27FC236}">
                <a16:creationId xmlns:a16="http://schemas.microsoft.com/office/drawing/2014/main" id="{00DD7746-C22E-4CCF-BBF5-1C1FA3368D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C9DB4F5B-6743-4B4F-9D4D-2AA6CF06BA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231709318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1F6FE312-3F26-407A-9FBF-37F5661A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C900E250-5777-4510-9ED0-0173CC941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the root value may not make a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use </a:t>
            </a:r>
            <a:r>
              <a:rPr lang="en-US" altLang="zh-CN" sz="1600" dirty="0" err="1"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ea typeface="宋体" panose="02010600030101010101" pitchFamily="2" charset="-122"/>
              </a:rPr>
              <a:t> to restore the heap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AE2C319-292C-40F5-A5EA-E44776F1F988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B420776-AB49-4EBA-9DCF-F5AFF0B770B0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BB1F358-ECCB-4102-B479-7943EA95C8BC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C42C1304-1EF5-4084-AFA2-18E779E6C0F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88E1F02-DB08-49A8-866C-4427C66C119D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787EF43-C568-4F7C-9ABB-8650F1E291E4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7194D4-37B8-4312-A6EA-E8C93CA3DC66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854BA14B-8A2E-42E1-96E8-E7DFAD9D3FD6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D95817EF-E4A9-4E79-B76A-6A1D8FDE3E02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B711CAE9-71B2-4E60-BEF3-784EC3917551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CC9F394-4623-4840-9BDD-7CF94C6E39D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5B083084-B8CC-44EB-BD44-0BF125F4A7A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BC231690-C845-43D2-BA86-F8F2CDB5EFF5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5879CE25-2ACD-412B-A4FA-9E6B1924460E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2A9D0C69-716F-45CC-B1CF-27B8B793BB1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F46B2E4E-011F-4776-ABB2-B05C06421B9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8F0347C4-D636-45A5-92E6-ABF1F07E5244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AD901984-3412-4563-8153-369A92E1848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D149900F-7DF6-464F-9374-83023F20443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F95E177E-527E-4AF6-9747-EBEC0238064E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875CD8-C043-4D40-845A-5DE3AB2BC8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A110E887-8E9F-42AD-BE66-D3EAEF15183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9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1883BF8-4C40-4BB7-852E-65A230499FA8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EE267B0F-00CC-4348-A014-716B512AF86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E97B679-643A-4E39-86F2-7BAB2DD3919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6702C403-B931-45FB-9DF4-E0DA812A77EA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D2E8E59D-6D22-4655-A858-A64D86549C4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C1663298-2B61-42AF-BB8F-CE3DFBFF9FB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5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9C21FF33-9456-4DC2-B36F-A180BCE99111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DFC68E13-5026-41C1-8364-6C263E78D52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4856292-4507-4E43-A4C6-BEC9FC1FEC8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4A0331C-38F6-425F-86DE-E5FC45E47D17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C0856B3B-2504-4A9B-A05C-DDBFE864F67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06AA992D-F57F-489F-BFD8-209D99AB154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DFF1E459-7581-4941-A2A7-180B1797EBEE}"/>
              </a:ext>
            </a:extLst>
          </p:cNvPr>
          <p:cNvGrpSpPr/>
          <p:nvPr/>
        </p:nvGrpSpPr>
        <p:grpSpPr>
          <a:xfrm>
            <a:off x="6874302" y="4403045"/>
            <a:ext cx="351378" cy="311409"/>
            <a:chOff x="6255524" y="1182820"/>
            <a:chExt cx="351378" cy="311409"/>
          </a:xfrm>
        </p:grpSpPr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93030C50-1483-40B9-995A-B7AF57E7F46A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BD4D1CBC-B976-4CBC-8890-0A1676041F3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55465A3B-6DB2-4792-A9AD-16638ADE14D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98198334-8DA2-4BE5-BB3A-F180C6BB82B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DCFF282F-3B55-44E6-B5A1-70999FE4921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E8B6429-0470-4B26-B078-A9E409935330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611B59CF-3AFA-4221-8002-FED41163C1E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DF6300F-F017-4BFF-A3C8-36DA729069A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CECA753E-1FB6-4D46-B973-D7B3BC0FB82D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0DDD6FB4-096D-4FC6-AB28-BE132B488F26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3" name="Table 182">
            <a:extLst>
              <a:ext uri="{FF2B5EF4-FFF2-40B4-BE49-F238E27FC236}">
                <a16:creationId xmlns:a16="http://schemas.microsoft.com/office/drawing/2014/main" id="{625F9B81-4EB4-410A-933F-7C39A9C9F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5153632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13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88" name="Text Box 46">
            <a:extLst>
              <a:ext uri="{FF2B5EF4-FFF2-40B4-BE49-F238E27FC236}">
                <a16:creationId xmlns:a16="http://schemas.microsoft.com/office/drawing/2014/main" id="{7DF0609F-5EAF-4B1B-9D93-A437A5955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189" name="Text Box 46">
            <a:extLst>
              <a:ext uri="{FF2B5EF4-FFF2-40B4-BE49-F238E27FC236}">
                <a16:creationId xmlns:a16="http://schemas.microsoft.com/office/drawing/2014/main" id="{DDC4A5CE-2F1E-4362-9734-E2300CB1E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706" y="5455392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190" name="Straight Arrow Connector 189">
            <a:extLst>
              <a:ext uri="{FF2B5EF4-FFF2-40B4-BE49-F238E27FC236}">
                <a16:creationId xmlns:a16="http://schemas.microsoft.com/office/drawing/2014/main" id="{8459D13E-AA8E-45CD-BC23-1C79693E3996}"/>
              </a:ext>
            </a:extLst>
          </p:cNvPr>
          <p:cNvCxnSpPr>
            <a:cxnSpLocks/>
          </p:cNvCxnSpPr>
          <p:nvPr/>
        </p:nvCxnSpPr>
        <p:spPr>
          <a:xfrm flipV="1">
            <a:off x="8300143" y="5347110"/>
            <a:ext cx="0" cy="164383"/>
          </a:xfrm>
          <a:prstGeom prst="straightConnector1">
            <a:avLst/>
          </a:prstGeom>
          <a:ln w="1905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D83C70E0-B927-493E-91DB-C3118643AD9E}"/>
              </a:ext>
            </a:extLst>
          </p:cNvPr>
          <p:cNvGrpSpPr/>
          <p:nvPr/>
        </p:nvGrpSpPr>
        <p:grpSpPr>
          <a:xfrm>
            <a:off x="6589610" y="2810768"/>
            <a:ext cx="351379" cy="311409"/>
            <a:chOff x="6255523" y="1182820"/>
            <a:chExt cx="351379" cy="311409"/>
          </a:xfrm>
          <a:noFill/>
        </p:grpSpPr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8A4DC26A-7EFD-45F0-BD14-D3C5D45C9F76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26636EEE-76C7-43A2-926E-F78D53B6163A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sp>
        <p:nvSpPr>
          <p:cNvPr id="70" name="Text Box 46">
            <a:extLst>
              <a:ext uri="{FF2B5EF4-FFF2-40B4-BE49-F238E27FC236}">
                <a16:creationId xmlns:a16="http://schemas.microsoft.com/office/drawing/2014/main" id="{1C1018B8-665C-47B5-9715-D6592318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425596"/>
            <a:ext cx="277575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Repeat steps 2-3.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576F1F0-947C-4D1A-99C2-B55E77108A60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B99817D0-7EED-4868-A067-46553CCAC16F}"/>
              </a:ext>
            </a:extLst>
          </p:cNvPr>
          <p:cNvGrpSpPr/>
          <p:nvPr/>
        </p:nvGrpSpPr>
        <p:grpSpPr>
          <a:xfrm>
            <a:off x="7880670" y="4398863"/>
            <a:ext cx="357944" cy="311409"/>
            <a:chOff x="7880670" y="4398863"/>
            <a:chExt cx="357944" cy="311409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E3797202-5A5B-4715-B088-F96932582220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1C06F9F-A1CC-43DE-9F4A-537F9E44738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24</a:t>
              </a:r>
            </a:p>
          </p:txBody>
        </p:sp>
      </p:grpSp>
      <p:sp>
        <p:nvSpPr>
          <p:cNvPr id="78" name="Text Box 46">
            <a:extLst>
              <a:ext uri="{FF2B5EF4-FFF2-40B4-BE49-F238E27FC236}">
                <a16:creationId xmlns:a16="http://schemas.microsoft.com/office/drawing/2014/main" id="{15686941-CD10-4487-AFB0-38912F55A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030" y="5464770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3EF05206-909F-45D7-8588-5395475F953D}"/>
              </a:ext>
            </a:extLst>
          </p:cNvPr>
          <p:cNvCxnSpPr>
            <a:cxnSpLocks/>
          </p:cNvCxnSpPr>
          <p:nvPr/>
        </p:nvCxnSpPr>
        <p:spPr>
          <a:xfrm flipV="1">
            <a:off x="7972467" y="5356488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25E8032-1584-43F9-B4B2-7550B5CE7E79}"/>
              </a:ext>
            </a:extLst>
          </p:cNvPr>
          <p:cNvGrpSpPr/>
          <p:nvPr/>
        </p:nvGrpSpPr>
        <p:grpSpPr>
          <a:xfrm>
            <a:off x="7382804" y="4405285"/>
            <a:ext cx="357944" cy="311409"/>
            <a:chOff x="7880670" y="4398863"/>
            <a:chExt cx="357944" cy="311409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5CD894F1-C655-433A-8E2D-090E26EC217E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A221D33-D08F-4CEC-9B4E-E26AA4E81D64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16</a:t>
              </a:r>
            </a:p>
          </p:txBody>
        </p:sp>
      </p:grp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62A82C71-CE00-49CE-B55C-9BD63DC70DF4}"/>
              </a:ext>
            </a:extLst>
          </p:cNvPr>
          <p:cNvCxnSpPr>
            <a:cxnSpLocks/>
          </p:cNvCxnSpPr>
          <p:nvPr/>
        </p:nvCxnSpPr>
        <p:spPr>
          <a:xfrm>
            <a:off x="6812515" y="3178976"/>
            <a:ext cx="128473" cy="1199993"/>
          </a:xfrm>
          <a:prstGeom prst="line">
            <a:avLst/>
          </a:prstGeom>
          <a:ln w="28575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 Box 46">
            <a:extLst>
              <a:ext uri="{FF2B5EF4-FFF2-40B4-BE49-F238E27FC236}">
                <a16:creationId xmlns:a16="http://schemas.microsoft.com/office/drawing/2014/main" id="{DB2A7727-B6BE-403D-B384-D8391D263F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92" name="Text Box 46">
            <a:extLst>
              <a:ext uri="{FF2B5EF4-FFF2-40B4-BE49-F238E27FC236}">
                <a16:creationId xmlns:a16="http://schemas.microsoft.com/office/drawing/2014/main" id="{95305489-5D11-4676-A6CE-3D8E713036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E0AA8540-CBFB-432E-9814-C85C9B6B41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147306464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Oval 193">
            <a:extLst>
              <a:ext uri="{FF2B5EF4-FFF2-40B4-BE49-F238E27FC236}">
                <a16:creationId xmlns:a16="http://schemas.microsoft.com/office/drawing/2014/main" id="{26636EEE-76C7-43A2-926E-F78D53B6163A}"/>
              </a:ext>
            </a:extLst>
          </p:cNvPr>
          <p:cNvSpPr/>
          <p:nvPr/>
        </p:nvSpPr>
        <p:spPr>
          <a:xfrm>
            <a:off x="6589611" y="2810768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8A4DC26A-7EFD-45F0-BD14-D3C5D45C9F76}"/>
              </a:ext>
            </a:extLst>
          </p:cNvPr>
          <p:cNvSpPr txBox="1"/>
          <p:nvPr/>
        </p:nvSpPr>
        <p:spPr>
          <a:xfrm>
            <a:off x="6589610" y="2819540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7</a:t>
            </a: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1F6FE312-3F26-407A-9FBF-37F5661A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C900E250-5777-4510-9ED0-0173CC941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the root value may not make a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use </a:t>
            </a:r>
            <a:r>
              <a:rPr lang="en-US" altLang="zh-CN" sz="1600" dirty="0" err="1"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ea typeface="宋体" panose="02010600030101010101" pitchFamily="2" charset="-122"/>
              </a:rPr>
              <a:t> to restore the heap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AE2C319-292C-40F5-A5EA-E44776F1F988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B420776-AB49-4EBA-9DCF-F5AFF0B770B0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BB1F358-ECCB-4102-B479-7943EA95C8BC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C42C1304-1EF5-4084-AFA2-18E779E6C0F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88E1F02-DB08-49A8-866C-4427C66C119D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787EF43-C568-4F7C-9ABB-8650F1E291E4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7194D4-37B8-4312-A6EA-E8C93CA3DC66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854BA14B-8A2E-42E1-96E8-E7DFAD9D3FD6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D95817EF-E4A9-4E79-B76A-6A1D8FDE3E02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B711CAE9-71B2-4E60-BEF3-784EC3917551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CC9F394-4623-4840-9BDD-7CF94C6E39D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5B083084-B8CC-44EB-BD44-0BF125F4A7A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BC231690-C845-43D2-BA86-F8F2CDB5EFF5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5879CE25-2ACD-412B-A4FA-9E6B1924460E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2A9D0C69-716F-45CC-B1CF-27B8B793BB1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F46B2E4E-011F-4776-ABB2-B05C06421B9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8F0347C4-D636-45A5-92E6-ABF1F07E5244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AD901984-3412-4563-8153-369A92E1848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D149900F-7DF6-464F-9374-83023F20443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F95E177E-527E-4AF6-9747-EBEC0238064E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875CD8-C043-4D40-845A-5DE3AB2BC8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A110E887-8E9F-42AD-BE66-D3EAEF15183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9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1883BF8-4C40-4BB7-852E-65A230499FA8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EE267B0F-00CC-4348-A014-716B512AF86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E97B679-643A-4E39-86F2-7BAB2DD3919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6702C403-B931-45FB-9DF4-E0DA812A77EA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D2E8E59D-6D22-4655-A858-A64D86549C4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C1663298-2B61-42AF-BB8F-CE3DFBFF9FB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5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9C21FF33-9456-4DC2-B36F-A180BCE99111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DFC68E13-5026-41C1-8364-6C263E78D52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4856292-4507-4E43-A4C6-BEC9FC1FEC8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4A0331C-38F6-425F-86DE-E5FC45E47D17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C0856B3B-2504-4A9B-A05C-DDBFE864F67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06AA992D-F57F-489F-BFD8-209D99AB154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55465A3B-6DB2-4792-A9AD-16638ADE14D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98198334-8DA2-4BE5-BB3A-F180C6BB82B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DCFF282F-3B55-44E6-B5A1-70999FE49213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E8B6429-0470-4B26-B078-A9E409935330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611B59CF-3AFA-4221-8002-FED41163C1E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DF6300F-F017-4BFF-A3C8-36DA729069A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CECA753E-1FB6-4D46-B973-D7B3BC0FB82D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0DDD6FB4-096D-4FC6-AB28-BE132B488F26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3" name="Table 182">
            <a:extLst>
              <a:ext uri="{FF2B5EF4-FFF2-40B4-BE49-F238E27FC236}">
                <a16:creationId xmlns:a16="http://schemas.microsoft.com/office/drawing/2014/main" id="{625F9B81-4EB4-410A-933F-7C39A9C9F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6599128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13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88" name="Text Box 46">
            <a:extLst>
              <a:ext uri="{FF2B5EF4-FFF2-40B4-BE49-F238E27FC236}">
                <a16:creationId xmlns:a16="http://schemas.microsoft.com/office/drawing/2014/main" id="{7DF0609F-5EAF-4B1B-9D93-A437A5955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1C1018B8-665C-47B5-9715-D6592318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425596"/>
            <a:ext cx="277575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Repeat steps 2-3.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576F1F0-947C-4D1A-99C2-B55E77108A60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B99817D0-7EED-4868-A067-46553CCAC16F}"/>
              </a:ext>
            </a:extLst>
          </p:cNvPr>
          <p:cNvGrpSpPr/>
          <p:nvPr/>
        </p:nvGrpSpPr>
        <p:grpSpPr>
          <a:xfrm>
            <a:off x="7880670" y="4398863"/>
            <a:ext cx="357944" cy="311409"/>
            <a:chOff x="7880670" y="4398863"/>
            <a:chExt cx="357944" cy="311409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E3797202-5A5B-4715-B088-F96932582220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1C06F9F-A1CC-43DE-9F4A-537F9E44738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24</a:t>
              </a:r>
            </a:p>
          </p:txBody>
        </p:sp>
      </p:grpSp>
      <p:sp>
        <p:nvSpPr>
          <p:cNvPr id="78" name="Text Box 46">
            <a:extLst>
              <a:ext uri="{FF2B5EF4-FFF2-40B4-BE49-F238E27FC236}">
                <a16:creationId xmlns:a16="http://schemas.microsoft.com/office/drawing/2014/main" id="{15686941-CD10-4487-AFB0-38912F55A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7466" y="5464770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3EF05206-909F-45D7-8588-5395475F953D}"/>
              </a:ext>
            </a:extLst>
          </p:cNvPr>
          <p:cNvCxnSpPr>
            <a:cxnSpLocks/>
          </p:cNvCxnSpPr>
          <p:nvPr/>
        </p:nvCxnSpPr>
        <p:spPr>
          <a:xfrm flipV="1">
            <a:off x="7681903" y="5356488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25E8032-1584-43F9-B4B2-7550B5CE7E79}"/>
              </a:ext>
            </a:extLst>
          </p:cNvPr>
          <p:cNvGrpSpPr/>
          <p:nvPr/>
        </p:nvGrpSpPr>
        <p:grpSpPr>
          <a:xfrm>
            <a:off x="7382804" y="4405285"/>
            <a:ext cx="357944" cy="311409"/>
            <a:chOff x="7880670" y="4398863"/>
            <a:chExt cx="357944" cy="311409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5CD894F1-C655-433A-8E2D-090E26EC217E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A221D33-D08F-4CEC-9B4E-E26AA4E81D64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16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CDC5555-E5BD-4947-8A6A-4FBDB26B0ADA}"/>
              </a:ext>
            </a:extLst>
          </p:cNvPr>
          <p:cNvGrpSpPr/>
          <p:nvPr/>
        </p:nvGrpSpPr>
        <p:grpSpPr>
          <a:xfrm>
            <a:off x="6877717" y="4412516"/>
            <a:ext cx="357944" cy="311409"/>
            <a:chOff x="7880670" y="4398863"/>
            <a:chExt cx="357944" cy="311409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030C1ADD-F291-4F33-88F5-0116BECA58AB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50FE1E5-B258-446D-8A37-916D0BD3AB6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13</a:t>
              </a:r>
            </a:p>
          </p:txBody>
        </p:sp>
      </p:grpSp>
      <p:sp>
        <p:nvSpPr>
          <p:cNvPr id="94" name="Text Box 46">
            <a:extLst>
              <a:ext uri="{FF2B5EF4-FFF2-40B4-BE49-F238E27FC236}">
                <a16:creationId xmlns:a16="http://schemas.microsoft.com/office/drawing/2014/main" id="{C3F3D138-42CC-442E-9953-FA0497B088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95" name="Text Box 46">
            <a:extLst>
              <a:ext uri="{FF2B5EF4-FFF2-40B4-BE49-F238E27FC236}">
                <a16:creationId xmlns:a16="http://schemas.microsoft.com/office/drawing/2014/main" id="{7DEFF497-ABFB-4CF7-ABAE-41F0A57F00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CD360173-A00C-473C-B3B8-872F86582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70920563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Oval 193">
            <a:extLst>
              <a:ext uri="{FF2B5EF4-FFF2-40B4-BE49-F238E27FC236}">
                <a16:creationId xmlns:a16="http://schemas.microsoft.com/office/drawing/2014/main" id="{26636EEE-76C7-43A2-926E-F78D53B6163A}"/>
              </a:ext>
            </a:extLst>
          </p:cNvPr>
          <p:cNvSpPr/>
          <p:nvPr/>
        </p:nvSpPr>
        <p:spPr>
          <a:xfrm>
            <a:off x="6589611" y="2810768"/>
            <a:ext cx="351378" cy="31140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8A4DC26A-7EFD-45F0-BD14-D3C5D45C9F76}"/>
              </a:ext>
            </a:extLst>
          </p:cNvPr>
          <p:cNvSpPr txBox="1"/>
          <p:nvPr/>
        </p:nvSpPr>
        <p:spPr>
          <a:xfrm>
            <a:off x="6589610" y="2819540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1F6FE312-3F26-407A-9FBF-37F5661A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C900E250-5777-4510-9ED0-0173CC941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the root value may not make a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use </a:t>
            </a:r>
            <a:r>
              <a:rPr lang="en-US" altLang="zh-CN" sz="1600" dirty="0" err="1"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ea typeface="宋体" panose="02010600030101010101" pitchFamily="2" charset="-122"/>
              </a:rPr>
              <a:t> to restore the heap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AE2C319-292C-40F5-A5EA-E44776F1F988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B420776-AB49-4EBA-9DCF-F5AFF0B770B0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BB1F358-ECCB-4102-B479-7943EA95C8BC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C42C1304-1EF5-4084-AFA2-18E779E6C0F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88E1F02-DB08-49A8-866C-4427C66C119D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787EF43-C568-4F7C-9ABB-8650F1E291E4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7194D4-37B8-4312-A6EA-E8C93CA3DC66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854BA14B-8A2E-42E1-96E8-E7DFAD9D3FD6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D95817EF-E4A9-4E79-B76A-6A1D8FDE3E02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B711CAE9-71B2-4E60-BEF3-784EC3917551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CC9F394-4623-4840-9BDD-7CF94C6E39D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5B083084-B8CC-44EB-BD44-0BF125F4A7A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BC231690-C845-43D2-BA86-F8F2CDB5EFF5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5879CE25-2ACD-412B-A4FA-9E6B1924460E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2A9D0C69-716F-45CC-B1CF-27B8B793BB1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F46B2E4E-011F-4776-ABB2-B05C06421B9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8F0347C4-D636-45A5-92E6-ABF1F07E5244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AD901984-3412-4563-8153-369A92E1848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D149900F-7DF6-464F-9374-83023F20443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F95E177E-527E-4AF6-9747-EBEC0238064E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875CD8-C043-4D40-845A-5DE3AB2BC8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A110E887-8E9F-42AD-BE66-D3EAEF15183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9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1883BF8-4C40-4BB7-852E-65A230499FA8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EE267B0F-00CC-4348-A014-716B512AF86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E97B679-643A-4E39-86F2-7BAB2DD3919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6702C403-B931-45FB-9DF4-E0DA812A77EA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D2E8E59D-6D22-4655-A858-A64D86549C4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C1663298-2B61-42AF-BB8F-CE3DFBFF9FB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5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9C21FF33-9456-4DC2-B36F-A180BCE99111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DFC68E13-5026-41C1-8364-6C263E78D52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4856292-4507-4E43-A4C6-BEC9FC1FEC8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4A0331C-38F6-425F-86DE-E5FC45E47D17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C0856B3B-2504-4A9B-A05C-DDBFE864F67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06AA992D-F57F-489F-BFD8-209D99AB154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55465A3B-6DB2-4792-A9AD-16638ADE14D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98198334-8DA2-4BE5-BB3A-F180C6BB82B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DCFF282F-3B55-44E6-B5A1-70999FE49213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7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E8B6429-0470-4B26-B078-A9E409935330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611B59CF-3AFA-4221-8002-FED41163C1E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DF6300F-F017-4BFF-A3C8-36DA729069A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CECA753E-1FB6-4D46-B973-D7B3BC0FB82D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0DDD6FB4-096D-4FC6-AB28-BE132B488F26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3" name="Table 182">
            <a:extLst>
              <a:ext uri="{FF2B5EF4-FFF2-40B4-BE49-F238E27FC236}">
                <a16:creationId xmlns:a16="http://schemas.microsoft.com/office/drawing/2014/main" id="{625F9B81-4EB4-410A-933F-7C39A9C9F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0776597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13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88" name="Text Box 46">
            <a:extLst>
              <a:ext uri="{FF2B5EF4-FFF2-40B4-BE49-F238E27FC236}">
                <a16:creationId xmlns:a16="http://schemas.microsoft.com/office/drawing/2014/main" id="{7DF0609F-5EAF-4B1B-9D93-A437A5955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1C1018B8-665C-47B5-9715-D6592318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425596"/>
            <a:ext cx="277575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Repeat steps 2-3.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576F1F0-947C-4D1A-99C2-B55E77108A60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B99817D0-7EED-4868-A067-46553CCAC16F}"/>
              </a:ext>
            </a:extLst>
          </p:cNvPr>
          <p:cNvGrpSpPr/>
          <p:nvPr/>
        </p:nvGrpSpPr>
        <p:grpSpPr>
          <a:xfrm>
            <a:off x="7880670" y="4398863"/>
            <a:ext cx="357944" cy="311409"/>
            <a:chOff x="7880670" y="4398863"/>
            <a:chExt cx="357944" cy="311409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E3797202-5A5B-4715-B088-F96932582220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1C06F9F-A1CC-43DE-9F4A-537F9E44738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24</a:t>
              </a:r>
            </a:p>
          </p:txBody>
        </p:sp>
      </p:grpSp>
      <p:sp>
        <p:nvSpPr>
          <p:cNvPr id="78" name="Text Box 46">
            <a:extLst>
              <a:ext uri="{FF2B5EF4-FFF2-40B4-BE49-F238E27FC236}">
                <a16:creationId xmlns:a16="http://schemas.microsoft.com/office/drawing/2014/main" id="{15686941-CD10-4487-AFB0-38912F55A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7466" y="5464770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3EF05206-909F-45D7-8588-5395475F953D}"/>
              </a:ext>
            </a:extLst>
          </p:cNvPr>
          <p:cNvCxnSpPr>
            <a:cxnSpLocks/>
          </p:cNvCxnSpPr>
          <p:nvPr/>
        </p:nvCxnSpPr>
        <p:spPr>
          <a:xfrm flipV="1">
            <a:off x="7681903" y="5356488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25E8032-1584-43F9-B4B2-7550B5CE7E79}"/>
              </a:ext>
            </a:extLst>
          </p:cNvPr>
          <p:cNvGrpSpPr/>
          <p:nvPr/>
        </p:nvGrpSpPr>
        <p:grpSpPr>
          <a:xfrm>
            <a:off x="7382804" y="4405285"/>
            <a:ext cx="357944" cy="311409"/>
            <a:chOff x="7880670" y="4398863"/>
            <a:chExt cx="357944" cy="311409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5CD894F1-C655-433A-8E2D-090E26EC217E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A221D33-D08F-4CEC-9B4E-E26AA4E81D64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16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CDC5555-E5BD-4947-8A6A-4FBDB26B0ADA}"/>
              </a:ext>
            </a:extLst>
          </p:cNvPr>
          <p:cNvGrpSpPr/>
          <p:nvPr/>
        </p:nvGrpSpPr>
        <p:grpSpPr>
          <a:xfrm>
            <a:off x="6877717" y="4412516"/>
            <a:ext cx="357944" cy="311409"/>
            <a:chOff x="7880670" y="4398863"/>
            <a:chExt cx="357944" cy="311409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030C1ADD-F291-4F33-88F5-0116BECA58AB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50FE1E5-B258-446D-8A37-916D0BD3AB6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13</a:t>
              </a:r>
            </a:p>
          </p:txBody>
        </p:sp>
      </p:grpSp>
      <p:sp>
        <p:nvSpPr>
          <p:cNvPr id="77" name="Text Box 46">
            <a:extLst>
              <a:ext uri="{FF2B5EF4-FFF2-40B4-BE49-F238E27FC236}">
                <a16:creationId xmlns:a16="http://schemas.microsoft.com/office/drawing/2014/main" id="{9DAEB7E9-A518-4B6F-B88B-F61E9C2768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94" name="Text Box 46">
            <a:extLst>
              <a:ext uri="{FF2B5EF4-FFF2-40B4-BE49-F238E27FC236}">
                <a16:creationId xmlns:a16="http://schemas.microsoft.com/office/drawing/2014/main" id="{893654DF-1347-4D5E-BAA8-657BF4B20B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10AAA29E-28FB-422F-9C8F-A01102CEA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219359117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Oval 193">
            <a:extLst>
              <a:ext uri="{FF2B5EF4-FFF2-40B4-BE49-F238E27FC236}">
                <a16:creationId xmlns:a16="http://schemas.microsoft.com/office/drawing/2014/main" id="{26636EEE-76C7-43A2-926E-F78D53B6163A}"/>
              </a:ext>
            </a:extLst>
          </p:cNvPr>
          <p:cNvSpPr/>
          <p:nvPr/>
        </p:nvSpPr>
        <p:spPr>
          <a:xfrm>
            <a:off x="6589611" y="2810768"/>
            <a:ext cx="351378" cy="31140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8A4DC26A-7EFD-45F0-BD14-D3C5D45C9F76}"/>
              </a:ext>
            </a:extLst>
          </p:cNvPr>
          <p:cNvSpPr txBox="1"/>
          <p:nvPr/>
        </p:nvSpPr>
        <p:spPr>
          <a:xfrm>
            <a:off x="6589610" y="2819540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1F6FE312-3F26-407A-9FBF-37F5661A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C900E250-5777-4510-9ED0-0173CC941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the root value may not make a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use </a:t>
            </a:r>
            <a:r>
              <a:rPr lang="en-US" altLang="zh-CN" sz="1600" dirty="0" err="1"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ea typeface="宋体" panose="02010600030101010101" pitchFamily="2" charset="-122"/>
              </a:rPr>
              <a:t> to restore the heap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AE2C319-292C-40F5-A5EA-E44776F1F988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B420776-AB49-4EBA-9DCF-F5AFF0B770B0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BB1F358-ECCB-4102-B479-7943EA95C8BC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C42C1304-1EF5-4084-AFA2-18E779E6C0F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88E1F02-DB08-49A8-866C-4427C66C119D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787EF43-C568-4F7C-9ABB-8650F1E291E4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7194D4-37B8-4312-A6EA-E8C93CA3DC66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854BA14B-8A2E-42E1-96E8-E7DFAD9D3FD6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D95817EF-E4A9-4E79-B76A-6A1D8FDE3E02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B711CAE9-71B2-4E60-BEF3-784EC3917551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CC9F394-4623-4840-9BDD-7CF94C6E39D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5B083084-B8CC-44EB-BD44-0BF125F4A7A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BC231690-C845-43D2-BA86-F8F2CDB5EFF5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5879CE25-2ACD-412B-A4FA-9E6B1924460E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2A9D0C69-716F-45CC-B1CF-27B8B793BB1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F46B2E4E-011F-4776-ABB2-B05C06421B9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8F0347C4-D636-45A5-92E6-ABF1F07E5244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AD901984-3412-4563-8153-369A92E1848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D149900F-7DF6-464F-9374-83023F20443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F95E177E-527E-4AF6-9747-EBEC0238064E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875CD8-C043-4D40-845A-5DE3AB2BC8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A110E887-8E9F-42AD-BE66-D3EAEF15183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9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1883BF8-4C40-4BB7-852E-65A230499FA8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EE267B0F-00CC-4348-A014-716B512AF86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E97B679-643A-4E39-86F2-7BAB2DD3919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6702C403-B931-45FB-9DF4-E0DA812A77EA}"/>
              </a:ext>
            </a:extLst>
          </p:cNvPr>
          <p:cNvGrpSpPr/>
          <p:nvPr/>
        </p:nvGrpSpPr>
        <p:grpSpPr>
          <a:xfrm>
            <a:off x="6399342" y="4421194"/>
            <a:ext cx="351379" cy="311409"/>
            <a:chOff x="6255523" y="1182820"/>
            <a:chExt cx="351379" cy="311409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D2E8E59D-6D22-4655-A858-A64D86549C4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C1663298-2B61-42AF-BB8F-CE3DFBFF9FB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5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9C21FF33-9456-4DC2-B36F-A180BCE99111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DFC68E13-5026-41C1-8364-6C263E78D52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4856292-4507-4E43-A4C6-BEC9FC1FEC8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4A0331C-38F6-425F-86DE-E5FC45E47D17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C0856B3B-2504-4A9B-A05C-DDBFE864F67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06AA992D-F57F-489F-BFD8-209D99AB154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55465A3B-6DB2-4792-A9AD-16638ADE14D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98198334-8DA2-4BE5-BB3A-F180C6BB82B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DCFF282F-3B55-44E6-B5A1-70999FE49213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7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E8B6429-0470-4B26-B078-A9E409935330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611B59CF-3AFA-4221-8002-FED41163C1E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DF6300F-F017-4BFF-A3C8-36DA729069A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CECA753E-1FB6-4D46-B973-D7B3BC0FB82D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0DDD6FB4-096D-4FC6-AB28-BE132B488F26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3" name="Table 182">
            <a:extLst>
              <a:ext uri="{FF2B5EF4-FFF2-40B4-BE49-F238E27FC236}">
                <a16:creationId xmlns:a16="http://schemas.microsoft.com/office/drawing/2014/main" id="{625F9B81-4EB4-410A-933F-7C39A9C9F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3730222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13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88" name="Text Box 46">
            <a:extLst>
              <a:ext uri="{FF2B5EF4-FFF2-40B4-BE49-F238E27FC236}">
                <a16:creationId xmlns:a16="http://schemas.microsoft.com/office/drawing/2014/main" id="{7DF0609F-5EAF-4B1B-9D93-A437A5955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1C1018B8-665C-47B5-9715-D6592318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425596"/>
            <a:ext cx="277575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Repeat steps 2-3.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576F1F0-947C-4D1A-99C2-B55E77108A60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B99817D0-7EED-4868-A067-46553CCAC16F}"/>
              </a:ext>
            </a:extLst>
          </p:cNvPr>
          <p:cNvGrpSpPr/>
          <p:nvPr/>
        </p:nvGrpSpPr>
        <p:grpSpPr>
          <a:xfrm>
            <a:off x="7880670" y="4398863"/>
            <a:ext cx="357944" cy="311409"/>
            <a:chOff x="7880670" y="4398863"/>
            <a:chExt cx="357944" cy="311409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E3797202-5A5B-4715-B088-F96932582220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1C06F9F-A1CC-43DE-9F4A-537F9E44738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24</a:t>
              </a:r>
            </a:p>
          </p:txBody>
        </p:sp>
      </p:grpSp>
      <p:sp>
        <p:nvSpPr>
          <p:cNvPr id="78" name="Text Box 46">
            <a:extLst>
              <a:ext uri="{FF2B5EF4-FFF2-40B4-BE49-F238E27FC236}">
                <a16:creationId xmlns:a16="http://schemas.microsoft.com/office/drawing/2014/main" id="{15686941-CD10-4487-AFB0-38912F55A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7466" y="5464770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3EF05206-909F-45D7-8588-5395475F953D}"/>
              </a:ext>
            </a:extLst>
          </p:cNvPr>
          <p:cNvCxnSpPr>
            <a:cxnSpLocks/>
          </p:cNvCxnSpPr>
          <p:nvPr/>
        </p:nvCxnSpPr>
        <p:spPr>
          <a:xfrm flipV="1">
            <a:off x="7681903" y="5356488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25E8032-1584-43F9-B4B2-7550B5CE7E79}"/>
              </a:ext>
            </a:extLst>
          </p:cNvPr>
          <p:cNvGrpSpPr/>
          <p:nvPr/>
        </p:nvGrpSpPr>
        <p:grpSpPr>
          <a:xfrm>
            <a:off x="7382804" y="4405285"/>
            <a:ext cx="357944" cy="311409"/>
            <a:chOff x="7880670" y="4398863"/>
            <a:chExt cx="357944" cy="311409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5CD894F1-C655-433A-8E2D-090E26EC217E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A221D33-D08F-4CEC-9B4E-E26AA4E81D64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16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CDC5555-E5BD-4947-8A6A-4FBDB26B0ADA}"/>
              </a:ext>
            </a:extLst>
          </p:cNvPr>
          <p:cNvGrpSpPr/>
          <p:nvPr/>
        </p:nvGrpSpPr>
        <p:grpSpPr>
          <a:xfrm>
            <a:off x="6877717" y="4412516"/>
            <a:ext cx="357944" cy="311409"/>
            <a:chOff x="7880670" y="4398863"/>
            <a:chExt cx="357944" cy="311409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030C1ADD-F291-4F33-88F5-0116BECA58AB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50FE1E5-B258-446D-8A37-916D0BD3AB6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13</a:t>
              </a:r>
            </a:p>
          </p:txBody>
        </p:sp>
      </p:grp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E0306B4E-9383-4859-85CA-1BA3F982824E}"/>
              </a:ext>
            </a:extLst>
          </p:cNvPr>
          <p:cNvCxnSpPr>
            <a:cxnSpLocks/>
          </p:cNvCxnSpPr>
          <p:nvPr/>
        </p:nvCxnSpPr>
        <p:spPr>
          <a:xfrm flipH="1">
            <a:off x="6606703" y="3160703"/>
            <a:ext cx="144018" cy="1218266"/>
          </a:xfrm>
          <a:prstGeom prst="line">
            <a:avLst/>
          </a:prstGeom>
          <a:ln w="28575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 Box 46">
            <a:extLst>
              <a:ext uri="{FF2B5EF4-FFF2-40B4-BE49-F238E27FC236}">
                <a16:creationId xmlns:a16="http://schemas.microsoft.com/office/drawing/2014/main" id="{1951BA48-3754-4E7D-93F2-D0C5F9E51B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95" name="Text Box 46">
            <a:extLst>
              <a:ext uri="{FF2B5EF4-FFF2-40B4-BE49-F238E27FC236}">
                <a16:creationId xmlns:a16="http://schemas.microsoft.com/office/drawing/2014/main" id="{B0B29362-57F1-49F9-9007-36A4ADC19A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7AF28A0-9CDE-4298-9385-2B0A550F2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322447963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Oval 193">
            <a:extLst>
              <a:ext uri="{FF2B5EF4-FFF2-40B4-BE49-F238E27FC236}">
                <a16:creationId xmlns:a16="http://schemas.microsoft.com/office/drawing/2014/main" id="{26636EEE-76C7-43A2-926E-F78D53B6163A}"/>
              </a:ext>
            </a:extLst>
          </p:cNvPr>
          <p:cNvSpPr/>
          <p:nvPr/>
        </p:nvSpPr>
        <p:spPr>
          <a:xfrm>
            <a:off x="6589611" y="2810768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8A4DC26A-7EFD-45F0-BD14-D3C5D45C9F76}"/>
              </a:ext>
            </a:extLst>
          </p:cNvPr>
          <p:cNvSpPr txBox="1"/>
          <p:nvPr/>
        </p:nvSpPr>
        <p:spPr>
          <a:xfrm>
            <a:off x="6589610" y="2819540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5</a:t>
            </a: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1F6FE312-3F26-407A-9FBF-37F5661A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C900E250-5777-4510-9ED0-0173CC941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the root value may not make a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use </a:t>
            </a:r>
            <a:r>
              <a:rPr lang="en-US" altLang="zh-CN" sz="1600" dirty="0" err="1"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ea typeface="宋体" panose="02010600030101010101" pitchFamily="2" charset="-122"/>
              </a:rPr>
              <a:t> to restore the heap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AE2C319-292C-40F5-A5EA-E44776F1F988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B420776-AB49-4EBA-9DCF-F5AFF0B770B0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BB1F358-ECCB-4102-B479-7943EA95C8BC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C42C1304-1EF5-4084-AFA2-18E779E6C0F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88E1F02-DB08-49A8-866C-4427C66C119D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787EF43-C568-4F7C-9ABB-8650F1E291E4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7194D4-37B8-4312-A6EA-E8C93CA3DC66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854BA14B-8A2E-42E1-96E8-E7DFAD9D3FD6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D95817EF-E4A9-4E79-B76A-6A1D8FDE3E02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B711CAE9-71B2-4E60-BEF3-784EC3917551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CC9F394-4623-4840-9BDD-7CF94C6E39D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5B083084-B8CC-44EB-BD44-0BF125F4A7A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BC231690-C845-43D2-BA86-F8F2CDB5EFF5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5879CE25-2ACD-412B-A4FA-9E6B1924460E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2A9D0C69-716F-45CC-B1CF-27B8B793BB1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F46B2E4E-011F-4776-ABB2-B05C06421B9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8F0347C4-D636-45A5-92E6-ABF1F07E5244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AD901984-3412-4563-8153-369A92E1848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D149900F-7DF6-464F-9374-83023F20443F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F95E177E-527E-4AF6-9747-EBEC0238064E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875CD8-C043-4D40-845A-5DE3AB2BC8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A110E887-8E9F-42AD-BE66-D3EAEF15183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9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1883BF8-4C40-4BB7-852E-65A230499FA8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EE267B0F-00CC-4348-A014-716B512AF86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E97B679-643A-4E39-86F2-7BAB2DD3919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9C21FF33-9456-4DC2-B36F-A180BCE99111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DFC68E13-5026-41C1-8364-6C263E78D52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4856292-4507-4E43-A4C6-BEC9FC1FEC8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4A0331C-38F6-425F-86DE-E5FC45E47D17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C0856B3B-2504-4A9B-A05C-DDBFE864F67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06AA992D-F57F-489F-BFD8-209D99AB154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55465A3B-6DB2-4792-A9AD-16638ADE14D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98198334-8DA2-4BE5-BB3A-F180C6BB82B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DCFF282F-3B55-44E6-B5A1-70999FE49213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7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E8B6429-0470-4B26-B078-A9E409935330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611B59CF-3AFA-4221-8002-FED41163C1E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DF6300F-F017-4BFF-A3C8-36DA729069A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CECA753E-1FB6-4D46-B973-D7B3BC0FB82D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0DDD6FB4-096D-4FC6-AB28-BE132B488F26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3" name="Table 182">
            <a:extLst>
              <a:ext uri="{FF2B5EF4-FFF2-40B4-BE49-F238E27FC236}">
                <a16:creationId xmlns:a16="http://schemas.microsoft.com/office/drawing/2014/main" id="{625F9B81-4EB4-410A-933F-7C39A9C9F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1142952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13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88" name="Text Box 46">
            <a:extLst>
              <a:ext uri="{FF2B5EF4-FFF2-40B4-BE49-F238E27FC236}">
                <a16:creationId xmlns:a16="http://schemas.microsoft.com/office/drawing/2014/main" id="{7DF0609F-5EAF-4B1B-9D93-A437A5955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1C1018B8-665C-47B5-9715-D6592318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425596"/>
            <a:ext cx="277575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Repeat steps 2-3.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576F1F0-947C-4D1A-99C2-B55E77108A60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B99817D0-7EED-4868-A067-46553CCAC16F}"/>
              </a:ext>
            </a:extLst>
          </p:cNvPr>
          <p:cNvGrpSpPr/>
          <p:nvPr/>
        </p:nvGrpSpPr>
        <p:grpSpPr>
          <a:xfrm>
            <a:off x="7880670" y="4398863"/>
            <a:ext cx="357944" cy="311409"/>
            <a:chOff x="7880670" y="4398863"/>
            <a:chExt cx="357944" cy="311409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E3797202-5A5B-4715-B088-F96932582220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1C06F9F-A1CC-43DE-9F4A-537F9E44738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24</a:t>
              </a:r>
            </a:p>
          </p:txBody>
        </p:sp>
      </p:grpSp>
      <p:sp>
        <p:nvSpPr>
          <p:cNvPr id="78" name="Text Box 46">
            <a:extLst>
              <a:ext uri="{FF2B5EF4-FFF2-40B4-BE49-F238E27FC236}">
                <a16:creationId xmlns:a16="http://schemas.microsoft.com/office/drawing/2014/main" id="{15686941-CD10-4487-AFB0-38912F55A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9810" y="5464770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3EF05206-909F-45D7-8588-5395475F953D}"/>
              </a:ext>
            </a:extLst>
          </p:cNvPr>
          <p:cNvCxnSpPr>
            <a:cxnSpLocks/>
          </p:cNvCxnSpPr>
          <p:nvPr/>
        </p:nvCxnSpPr>
        <p:spPr>
          <a:xfrm flipV="1">
            <a:off x="7374247" y="5356488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25E8032-1584-43F9-B4B2-7550B5CE7E79}"/>
              </a:ext>
            </a:extLst>
          </p:cNvPr>
          <p:cNvGrpSpPr/>
          <p:nvPr/>
        </p:nvGrpSpPr>
        <p:grpSpPr>
          <a:xfrm>
            <a:off x="7382804" y="4405285"/>
            <a:ext cx="357944" cy="311409"/>
            <a:chOff x="7880670" y="4398863"/>
            <a:chExt cx="357944" cy="311409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5CD894F1-C655-433A-8E2D-090E26EC217E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A221D33-D08F-4CEC-9B4E-E26AA4E81D64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16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CDC5555-E5BD-4947-8A6A-4FBDB26B0ADA}"/>
              </a:ext>
            </a:extLst>
          </p:cNvPr>
          <p:cNvGrpSpPr/>
          <p:nvPr/>
        </p:nvGrpSpPr>
        <p:grpSpPr>
          <a:xfrm>
            <a:off x="6877717" y="4412516"/>
            <a:ext cx="357944" cy="311409"/>
            <a:chOff x="7880670" y="4398863"/>
            <a:chExt cx="357944" cy="311409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030C1ADD-F291-4F33-88F5-0116BECA58AB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50FE1E5-B258-446D-8A37-916D0BD3AB6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13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EA5ABE90-2D87-4388-812B-21A93BEA1E92}"/>
              </a:ext>
            </a:extLst>
          </p:cNvPr>
          <p:cNvGrpSpPr/>
          <p:nvPr/>
        </p:nvGrpSpPr>
        <p:grpSpPr>
          <a:xfrm>
            <a:off x="6413978" y="4419177"/>
            <a:ext cx="357944" cy="311409"/>
            <a:chOff x="7880670" y="4398863"/>
            <a:chExt cx="357944" cy="311409"/>
          </a:xfrm>
        </p:grpSpPr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2D6E2B21-71F2-46F7-A821-C5AEA01DD543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71680CD7-ACC5-4A57-8CA3-35D954F19036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12</a:t>
              </a:r>
            </a:p>
          </p:txBody>
        </p:sp>
      </p:grpSp>
      <p:sp>
        <p:nvSpPr>
          <p:cNvPr id="97" name="Text Box 46">
            <a:extLst>
              <a:ext uri="{FF2B5EF4-FFF2-40B4-BE49-F238E27FC236}">
                <a16:creationId xmlns:a16="http://schemas.microsoft.com/office/drawing/2014/main" id="{C4C913FC-6504-44C9-ACF5-DBE80586CF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98" name="Text Box 46">
            <a:extLst>
              <a:ext uri="{FF2B5EF4-FFF2-40B4-BE49-F238E27FC236}">
                <a16:creationId xmlns:a16="http://schemas.microsoft.com/office/drawing/2014/main" id="{DE2C4D5D-0814-437A-985F-450C4736F7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5C41A9BA-2D92-4EFB-8847-1E84F58F5D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151917162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Oval 193">
            <a:extLst>
              <a:ext uri="{FF2B5EF4-FFF2-40B4-BE49-F238E27FC236}">
                <a16:creationId xmlns:a16="http://schemas.microsoft.com/office/drawing/2014/main" id="{26636EEE-76C7-43A2-926E-F78D53B6163A}"/>
              </a:ext>
            </a:extLst>
          </p:cNvPr>
          <p:cNvSpPr/>
          <p:nvPr/>
        </p:nvSpPr>
        <p:spPr>
          <a:xfrm>
            <a:off x="6589611" y="2810768"/>
            <a:ext cx="351378" cy="31140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8A4DC26A-7EFD-45F0-BD14-D3C5D45C9F76}"/>
              </a:ext>
            </a:extLst>
          </p:cNvPr>
          <p:cNvSpPr txBox="1"/>
          <p:nvPr/>
        </p:nvSpPr>
        <p:spPr>
          <a:xfrm>
            <a:off x="6589610" y="2819540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1F6FE312-3F26-407A-9FBF-37F5661A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C900E250-5777-4510-9ED0-0173CC941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the root value may not make a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use </a:t>
            </a:r>
            <a:r>
              <a:rPr lang="en-US" altLang="zh-CN" sz="1600" dirty="0" err="1"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ea typeface="宋体" panose="02010600030101010101" pitchFamily="2" charset="-122"/>
              </a:rPr>
              <a:t> to restore the heap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AE2C319-292C-40F5-A5EA-E44776F1F988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B420776-AB49-4EBA-9DCF-F5AFF0B770B0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BB1F358-ECCB-4102-B479-7943EA95C8BC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C42C1304-1EF5-4084-AFA2-18E779E6C0F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88E1F02-DB08-49A8-866C-4427C66C119D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787EF43-C568-4F7C-9ABB-8650F1E291E4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7194D4-37B8-4312-A6EA-E8C93CA3DC66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854BA14B-8A2E-42E1-96E8-E7DFAD9D3FD6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D95817EF-E4A9-4E79-B76A-6A1D8FDE3E02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B711CAE9-71B2-4E60-BEF3-784EC3917551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CC9F394-4623-4840-9BDD-7CF94C6E39D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5B083084-B8CC-44EB-BD44-0BF125F4A7A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BC231690-C845-43D2-BA86-F8F2CDB5EFF5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5879CE25-2ACD-412B-A4FA-9E6B1924460E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2A9D0C69-716F-45CC-B1CF-27B8B793BB1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F46B2E4E-011F-4776-ABB2-B05C06421B9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8F0347C4-D636-45A5-92E6-ABF1F07E5244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AD901984-3412-4563-8153-369A92E1848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D149900F-7DF6-464F-9374-83023F20443F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7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F95E177E-527E-4AF6-9747-EBEC0238064E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875CD8-C043-4D40-845A-5DE3AB2BC8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A110E887-8E9F-42AD-BE66-D3EAEF15183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9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1883BF8-4C40-4BB7-852E-65A230499FA8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EE267B0F-00CC-4348-A014-716B512AF86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E97B679-643A-4E39-86F2-7BAB2DD3919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9C21FF33-9456-4DC2-B36F-A180BCE99111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DFC68E13-5026-41C1-8364-6C263E78D52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4856292-4507-4E43-A4C6-BEC9FC1FEC8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4A0331C-38F6-425F-86DE-E5FC45E47D17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C0856B3B-2504-4A9B-A05C-DDBFE864F67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06AA992D-F57F-489F-BFD8-209D99AB154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55465A3B-6DB2-4792-A9AD-16638ADE14D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98198334-8DA2-4BE5-BB3A-F180C6BB82B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DCFF282F-3B55-44E6-B5A1-70999FE49213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5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E8B6429-0470-4B26-B078-A9E409935330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611B59CF-3AFA-4221-8002-FED41163C1E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DF6300F-F017-4BFF-A3C8-36DA729069A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CECA753E-1FB6-4D46-B973-D7B3BC0FB82D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0DDD6FB4-096D-4FC6-AB28-BE132B488F26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3" name="Table 182">
            <a:extLst>
              <a:ext uri="{FF2B5EF4-FFF2-40B4-BE49-F238E27FC236}">
                <a16:creationId xmlns:a16="http://schemas.microsoft.com/office/drawing/2014/main" id="{625F9B81-4EB4-410A-933F-7C39A9C9F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1482215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13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88" name="Text Box 46">
            <a:extLst>
              <a:ext uri="{FF2B5EF4-FFF2-40B4-BE49-F238E27FC236}">
                <a16:creationId xmlns:a16="http://schemas.microsoft.com/office/drawing/2014/main" id="{7DF0609F-5EAF-4B1B-9D93-A437A5955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1C1018B8-665C-47B5-9715-D6592318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425596"/>
            <a:ext cx="277575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Repeat steps 2-3.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576F1F0-947C-4D1A-99C2-B55E77108A60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B99817D0-7EED-4868-A067-46553CCAC16F}"/>
              </a:ext>
            </a:extLst>
          </p:cNvPr>
          <p:cNvGrpSpPr/>
          <p:nvPr/>
        </p:nvGrpSpPr>
        <p:grpSpPr>
          <a:xfrm>
            <a:off x="7880670" y="4398863"/>
            <a:ext cx="357944" cy="311409"/>
            <a:chOff x="7880670" y="4398863"/>
            <a:chExt cx="357944" cy="311409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E3797202-5A5B-4715-B088-F96932582220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1C06F9F-A1CC-43DE-9F4A-537F9E44738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24</a:t>
              </a:r>
            </a:p>
          </p:txBody>
        </p:sp>
      </p:grpSp>
      <p:sp>
        <p:nvSpPr>
          <p:cNvPr id="78" name="Text Box 46">
            <a:extLst>
              <a:ext uri="{FF2B5EF4-FFF2-40B4-BE49-F238E27FC236}">
                <a16:creationId xmlns:a16="http://schemas.microsoft.com/office/drawing/2014/main" id="{15686941-CD10-4487-AFB0-38912F55A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9810" y="5464770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3EF05206-909F-45D7-8588-5395475F953D}"/>
              </a:ext>
            </a:extLst>
          </p:cNvPr>
          <p:cNvCxnSpPr>
            <a:cxnSpLocks/>
          </p:cNvCxnSpPr>
          <p:nvPr/>
        </p:nvCxnSpPr>
        <p:spPr>
          <a:xfrm flipV="1">
            <a:off x="7374247" y="5356488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25E8032-1584-43F9-B4B2-7550B5CE7E79}"/>
              </a:ext>
            </a:extLst>
          </p:cNvPr>
          <p:cNvGrpSpPr/>
          <p:nvPr/>
        </p:nvGrpSpPr>
        <p:grpSpPr>
          <a:xfrm>
            <a:off x="7382804" y="4405285"/>
            <a:ext cx="357944" cy="311409"/>
            <a:chOff x="7880670" y="4398863"/>
            <a:chExt cx="357944" cy="311409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5CD894F1-C655-433A-8E2D-090E26EC217E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A221D33-D08F-4CEC-9B4E-E26AA4E81D64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16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CDC5555-E5BD-4947-8A6A-4FBDB26B0ADA}"/>
              </a:ext>
            </a:extLst>
          </p:cNvPr>
          <p:cNvGrpSpPr/>
          <p:nvPr/>
        </p:nvGrpSpPr>
        <p:grpSpPr>
          <a:xfrm>
            <a:off x="6877717" y="4412516"/>
            <a:ext cx="357944" cy="311409"/>
            <a:chOff x="7880670" y="4398863"/>
            <a:chExt cx="357944" cy="311409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030C1ADD-F291-4F33-88F5-0116BECA58AB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50FE1E5-B258-446D-8A37-916D0BD3AB6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13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8182C7D-568E-41A1-9095-48932BE940A8}"/>
              </a:ext>
            </a:extLst>
          </p:cNvPr>
          <p:cNvGrpSpPr/>
          <p:nvPr/>
        </p:nvGrpSpPr>
        <p:grpSpPr>
          <a:xfrm>
            <a:off x="6413978" y="4419177"/>
            <a:ext cx="357944" cy="311409"/>
            <a:chOff x="7880670" y="4398863"/>
            <a:chExt cx="357944" cy="311409"/>
          </a:xfrm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F3B67D63-5D32-4095-A306-866972C756AB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2E15CC8-5DFD-4525-87DB-2CB8207C70F5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12</a:t>
              </a:r>
            </a:p>
          </p:txBody>
        </p:sp>
      </p:grpSp>
      <p:sp>
        <p:nvSpPr>
          <p:cNvPr id="96" name="Text Box 46">
            <a:extLst>
              <a:ext uri="{FF2B5EF4-FFF2-40B4-BE49-F238E27FC236}">
                <a16:creationId xmlns:a16="http://schemas.microsoft.com/office/drawing/2014/main" id="{F6908722-9E02-493F-9867-2E24D1D8D6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97" name="Text Box 46">
            <a:extLst>
              <a:ext uri="{FF2B5EF4-FFF2-40B4-BE49-F238E27FC236}">
                <a16:creationId xmlns:a16="http://schemas.microsoft.com/office/drawing/2014/main" id="{1842B519-F16F-4421-AD96-B2358F6B35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D70C769F-3E3E-45E8-8927-DBC0FA40AB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11681249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Oval 193">
            <a:extLst>
              <a:ext uri="{FF2B5EF4-FFF2-40B4-BE49-F238E27FC236}">
                <a16:creationId xmlns:a16="http://schemas.microsoft.com/office/drawing/2014/main" id="{26636EEE-76C7-43A2-926E-F78D53B6163A}"/>
              </a:ext>
            </a:extLst>
          </p:cNvPr>
          <p:cNvSpPr/>
          <p:nvPr/>
        </p:nvSpPr>
        <p:spPr>
          <a:xfrm>
            <a:off x="6589611" y="2810768"/>
            <a:ext cx="351378" cy="31140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8A4DC26A-7EFD-45F0-BD14-D3C5D45C9F76}"/>
              </a:ext>
            </a:extLst>
          </p:cNvPr>
          <p:cNvSpPr txBox="1"/>
          <p:nvPr/>
        </p:nvSpPr>
        <p:spPr>
          <a:xfrm>
            <a:off x="6589610" y="2819540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1F6FE312-3F26-407A-9FBF-37F5661A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C900E250-5777-4510-9ED0-0173CC941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the root value may not make a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use </a:t>
            </a:r>
            <a:r>
              <a:rPr lang="en-US" altLang="zh-CN" sz="1600" dirty="0" err="1"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ea typeface="宋体" panose="02010600030101010101" pitchFamily="2" charset="-122"/>
              </a:rPr>
              <a:t> to restore the heap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AE2C319-292C-40F5-A5EA-E44776F1F988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B420776-AB49-4EBA-9DCF-F5AFF0B770B0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BB1F358-ECCB-4102-B479-7943EA95C8BC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C42C1304-1EF5-4084-AFA2-18E779E6C0F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88E1F02-DB08-49A8-866C-4427C66C119D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787EF43-C568-4F7C-9ABB-8650F1E291E4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7194D4-37B8-4312-A6EA-E8C93CA3DC66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854BA14B-8A2E-42E1-96E8-E7DFAD9D3FD6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D95817EF-E4A9-4E79-B76A-6A1D8FDE3E02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B711CAE9-71B2-4E60-BEF3-784EC3917551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CC9F394-4623-4840-9BDD-7CF94C6E39D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5B083084-B8CC-44EB-BD44-0BF125F4A7A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BC231690-C845-43D2-BA86-F8F2CDB5EFF5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5879CE25-2ACD-412B-A4FA-9E6B1924460E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2A9D0C69-716F-45CC-B1CF-27B8B793BB1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F46B2E4E-011F-4776-ABB2-B05C06421B9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8F0347C4-D636-45A5-92E6-ABF1F07E5244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AD901984-3412-4563-8153-369A92E1848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D149900F-7DF6-464F-9374-83023F20443F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7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F95E177E-527E-4AF6-9747-EBEC0238064E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875CD8-C043-4D40-845A-5DE3AB2BC8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A110E887-8E9F-42AD-BE66-D3EAEF15183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9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1883BF8-4C40-4BB7-852E-65A230499FA8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EE267B0F-00CC-4348-A014-716B512AF86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E97B679-643A-4E39-86F2-7BAB2DD3919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9C21FF33-9456-4DC2-B36F-A180BCE99111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DFC68E13-5026-41C1-8364-6C263E78D52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4856292-4507-4E43-A4C6-BEC9FC1FEC8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4A0331C-38F6-425F-86DE-E5FC45E47D17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C0856B3B-2504-4A9B-A05C-DDBFE864F67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06AA992D-F57F-489F-BFD8-209D99AB154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55465A3B-6DB2-4792-A9AD-16638ADE14DB}"/>
              </a:ext>
            </a:extLst>
          </p:cNvPr>
          <p:cNvGrpSpPr/>
          <p:nvPr/>
        </p:nvGrpSpPr>
        <p:grpSpPr>
          <a:xfrm>
            <a:off x="5924383" y="4416824"/>
            <a:ext cx="351379" cy="311409"/>
            <a:chOff x="6255523" y="1182820"/>
            <a:chExt cx="351379" cy="311409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98198334-8DA2-4BE5-BB3A-F180C6BB82B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DCFF282F-3B55-44E6-B5A1-70999FE49213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5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E8B6429-0470-4B26-B078-A9E409935330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611B59CF-3AFA-4221-8002-FED41163C1E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DF6300F-F017-4BFF-A3C8-36DA729069A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CECA753E-1FB6-4D46-B973-D7B3BC0FB82D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0DDD6FB4-096D-4FC6-AB28-BE132B488F26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3" name="Table 182">
            <a:extLst>
              <a:ext uri="{FF2B5EF4-FFF2-40B4-BE49-F238E27FC236}">
                <a16:creationId xmlns:a16="http://schemas.microsoft.com/office/drawing/2014/main" id="{625F9B81-4EB4-410A-933F-7C39A9C9F633}"/>
              </a:ext>
            </a:extLst>
          </p:cNvPr>
          <p:cNvGraphicFramePr>
            <a:graphicFrameLocks noGrp="1"/>
          </p:cNvGraphicFramePr>
          <p:nvPr/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13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88" name="Text Box 46">
            <a:extLst>
              <a:ext uri="{FF2B5EF4-FFF2-40B4-BE49-F238E27FC236}">
                <a16:creationId xmlns:a16="http://schemas.microsoft.com/office/drawing/2014/main" id="{7DF0609F-5EAF-4B1B-9D93-A437A5955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1C1018B8-665C-47B5-9715-D6592318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425596"/>
            <a:ext cx="277575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Repeat steps 2-3.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576F1F0-947C-4D1A-99C2-B55E77108A60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B99817D0-7EED-4868-A067-46553CCAC16F}"/>
              </a:ext>
            </a:extLst>
          </p:cNvPr>
          <p:cNvGrpSpPr/>
          <p:nvPr/>
        </p:nvGrpSpPr>
        <p:grpSpPr>
          <a:xfrm>
            <a:off x="7880670" y="4398863"/>
            <a:ext cx="357944" cy="311409"/>
            <a:chOff x="7880670" y="4398863"/>
            <a:chExt cx="357944" cy="311409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E3797202-5A5B-4715-B088-F96932582220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1C06F9F-A1CC-43DE-9F4A-537F9E44738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24</a:t>
              </a:r>
            </a:p>
          </p:txBody>
        </p:sp>
      </p:grpSp>
      <p:sp>
        <p:nvSpPr>
          <p:cNvPr id="78" name="Text Box 46">
            <a:extLst>
              <a:ext uri="{FF2B5EF4-FFF2-40B4-BE49-F238E27FC236}">
                <a16:creationId xmlns:a16="http://schemas.microsoft.com/office/drawing/2014/main" id="{15686941-CD10-4487-AFB0-38912F55A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9810" y="5464770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3EF05206-909F-45D7-8588-5395475F953D}"/>
              </a:ext>
            </a:extLst>
          </p:cNvPr>
          <p:cNvCxnSpPr>
            <a:cxnSpLocks/>
          </p:cNvCxnSpPr>
          <p:nvPr/>
        </p:nvCxnSpPr>
        <p:spPr>
          <a:xfrm flipV="1">
            <a:off x="7374247" y="5356488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25E8032-1584-43F9-B4B2-7550B5CE7E79}"/>
              </a:ext>
            </a:extLst>
          </p:cNvPr>
          <p:cNvGrpSpPr/>
          <p:nvPr/>
        </p:nvGrpSpPr>
        <p:grpSpPr>
          <a:xfrm>
            <a:off x="7382804" y="4405285"/>
            <a:ext cx="357944" cy="311409"/>
            <a:chOff x="7880670" y="4398863"/>
            <a:chExt cx="357944" cy="311409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5CD894F1-C655-433A-8E2D-090E26EC217E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A221D33-D08F-4CEC-9B4E-E26AA4E81D64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16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CDC5555-E5BD-4947-8A6A-4FBDB26B0ADA}"/>
              </a:ext>
            </a:extLst>
          </p:cNvPr>
          <p:cNvGrpSpPr/>
          <p:nvPr/>
        </p:nvGrpSpPr>
        <p:grpSpPr>
          <a:xfrm>
            <a:off x="6877717" y="4412516"/>
            <a:ext cx="357944" cy="311409"/>
            <a:chOff x="7880670" y="4398863"/>
            <a:chExt cx="357944" cy="311409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030C1ADD-F291-4F33-88F5-0116BECA58AB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50FE1E5-B258-446D-8A37-916D0BD3AB6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13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8182C7D-568E-41A1-9095-48932BE940A8}"/>
              </a:ext>
            </a:extLst>
          </p:cNvPr>
          <p:cNvGrpSpPr/>
          <p:nvPr/>
        </p:nvGrpSpPr>
        <p:grpSpPr>
          <a:xfrm>
            <a:off x="6413978" y="4419177"/>
            <a:ext cx="357944" cy="311409"/>
            <a:chOff x="7880670" y="4398863"/>
            <a:chExt cx="357944" cy="311409"/>
          </a:xfrm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F3B67D63-5D32-4095-A306-866972C756AB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2E15CC8-5DFD-4525-87DB-2CB8207C70F5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12</a:t>
              </a:r>
            </a:p>
          </p:txBody>
        </p:sp>
      </p:grp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0F2BD821-E1CF-47EE-8F51-1E4E622E13E6}"/>
              </a:ext>
            </a:extLst>
          </p:cNvPr>
          <p:cNvCxnSpPr>
            <a:cxnSpLocks/>
          </p:cNvCxnSpPr>
          <p:nvPr/>
        </p:nvCxnSpPr>
        <p:spPr>
          <a:xfrm flipH="1">
            <a:off x="6240495" y="3160703"/>
            <a:ext cx="510226" cy="1238160"/>
          </a:xfrm>
          <a:prstGeom prst="line">
            <a:avLst/>
          </a:prstGeom>
          <a:ln w="28575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 Box 46">
            <a:extLst>
              <a:ext uri="{FF2B5EF4-FFF2-40B4-BE49-F238E27FC236}">
                <a16:creationId xmlns:a16="http://schemas.microsoft.com/office/drawing/2014/main" id="{D8781ED0-071B-45C6-8D24-89E7AD33A7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98" name="Text Box 46">
            <a:extLst>
              <a:ext uri="{FF2B5EF4-FFF2-40B4-BE49-F238E27FC236}">
                <a16:creationId xmlns:a16="http://schemas.microsoft.com/office/drawing/2014/main" id="{0B796673-0F25-41D4-BFBE-FF42353896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BB93F29A-2649-413F-9ADF-356131157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54877454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Oval 193">
            <a:extLst>
              <a:ext uri="{FF2B5EF4-FFF2-40B4-BE49-F238E27FC236}">
                <a16:creationId xmlns:a16="http://schemas.microsoft.com/office/drawing/2014/main" id="{26636EEE-76C7-43A2-926E-F78D53B6163A}"/>
              </a:ext>
            </a:extLst>
          </p:cNvPr>
          <p:cNvSpPr/>
          <p:nvPr/>
        </p:nvSpPr>
        <p:spPr>
          <a:xfrm>
            <a:off x="6589611" y="2810768"/>
            <a:ext cx="351378" cy="31140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8A4DC26A-7EFD-45F0-BD14-D3C5D45C9F76}"/>
              </a:ext>
            </a:extLst>
          </p:cNvPr>
          <p:cNvSpPr txBox="1"/>
          <p:nvPr/>
        </p:nvSpPr>
        <p:spPr>
          <a:xfrm>
            <a:off x="6589610" y="2819540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5</a:t>
            </a: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1F6FE312-3F26-407A-9FBF-37F5661A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C900E250-5777-4510-9ED0-0173CC941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the root value may not make a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use </a:t>
            </a:r>
            <a:r>
              <a:rPr lang="en-US" altLang="zh-CN" sz="1600" dirty="0" err="1"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ea typeface="宋体" panose="02010600030101010101" pitchFamily="2" charset="-122"/>
              </a:rPr>
              <a:t> to restore the heap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AE2C319-292C-40F5-A5EA-E44776F1F988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B420776-AB49-4EBA-9DCF-F5AFF0B770B0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BB1F358-ECCB-4102-B479-7943EA95C8BC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C42C1304-1EF5-4084-AFA2-18E779E6C0F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88E1F02-DB08-49A8-866C-4427C66C119D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787EF43-C568-4F7C-9ABB-8650F1E291E4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7194D4-37B8-4312-A6EA-E8C93CA3DC66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854BA14B-8A2E-42E1-96E8-E7DFAD9D3FD6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D95817EF-E4A9-4E79-B76A-6A1D8FDE3E02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B711CAE9-71B2-4E60-BEF3-784EC3917551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CC9F394-4623-4840-9BDD-7CF94C6E39D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5B083084-B8CC-44EB-BD44-0BF125F4A7A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BC231690-C845-43D2-BA86-F8F2CDB5EFF5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5879CE25-2ACD-412B-A4FA-9E6B1924460E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2A9D0C69-716F-45CC-B1CF-27B8B793BB1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F46B2E4E-011F-4776-ABB2-B05C06421B9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8F0347C4-D636-45A5-92E6-ABF1F07E5244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AD901984-3412-4563-8153-369A92E1848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D149900F-7DF6-464F-9374-83023F20443F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7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F95E177E-527E-4AF6-9747-EBEC0238064E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875CD8-C043-4D40-845A-5DE3AB2BC8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A110E887-8E9F-42AD-BE66-D3EAEF15183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9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1883BF8-4C40-4BB7-852E-65A230499FA8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EE267B0F-00CC-4348-A014-716B512AF86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E97B679-643A-4E39-86F2-7BAB2DD3919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9C21FF33-9456-4DC2-B36F-A180BCE99111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DFC68E13-5026-41C1-8364-6C263E78D52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4856292-4507-4E43-A4C6-BEC9FC1FEC8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4A0331C-38F6-425F-86DE-E5FC45E47D17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C0856B3B-2504-4A9B-A05C-DDBFE864F67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06AA992D-F57F-489F-BFD8-209D99AB154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E8B6429-0470-4B26-B078-A9E409935330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611B59CF-3AFA-4221-8002-FED41163C1E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DF6300F-F017-4BFF-A3C8-36DA729069A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CECA753E-1FB6-4D46-B973-D7B3BC0FB82D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0DDD6FB4-096D-4FC6-AB28-BE132B488F26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3" name="Table 182">
            <a:extLst>
              <a:ext uri="{FF2B5EF4-FFF2-40B4-BE49-F238E27FC236}">
                <a16:creationId xmlns:a16="http://schemas.microsoft.com/office/drawing/2014/main" id="{625F9B81-4EB4-410A-933F-7C39A9C9F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0587191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 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13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88" name="Text Box 46">
            <a:extLst>
              <a:ext uri="{FF2B5EF4-FFF2-40B4-BE49-F238E27FC236}">
                <a16:creationId xmlns:a16="http://schemas.microsoft.com/office/drawing/2014/main" id="{7DF0609F-5EAF-4B1B-9D93-A437A5955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1C1018B8-665C-47B5-9715-D6592318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425596"/>
            <a:ext cx="277575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Repeat steps 2-3.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576F1F0-947C-4D1A-99C2-B55E77108A60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B99817D0-7EED-4868-A067-46553CCAC16F}"/>
              </a:ext>
            </a:extLst>
          </p:cNvPr>
          <p:cNvGrpSpPr/>
          <p:nvPr/>
        </p:nvGrpSpPr>
        <p:grpSpPr>
          <a:xfrm>
            <a:off x="7880670" y="4398863"/>
            <a:ext cx="357944" cy="311409"/>
            <a:chOff x="7880670" y="4398863"/>
            <a:chExt cx="357944" cy="311409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E3797202-5A5B-4715-B088-F96932582220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1C06F9F-A1CC-43DE-9F4A-537F9E44738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24</a:t>
              </a:r>
            </a:p>
          </p:txBody>
        </p:sp>
      </p:grpSp>
      <p:sp>
        <p:nvSpPr>
          <p:cNvPr id="78" name="Text Box 46">
            <a:extLst>
              <a:ext uri="{FF2B5EF4-FFF2-40B4-BE49-F238E27FC236}">
                <a16:creationId xmlns:a16="http://schemas.microsoft.com/office/drawing/2014/main" id="{15686941-CD10-4487-AFB0-38912F55A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0700" y="5464770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3EF05206-909F-45D7-8588-5395475F953D}"/>
              </a:ext>
            </a:extLst>
          </p:cNvPr>
          <p:cNvCxnSpPr>
            <a:cxnSpLocks/>
          </p:cNvCxnSpPr>
          <p:nvPr/>
        </p:nvCxnSpPr>
        <p:spPr>
          <a:xfrm flipV="1">
            <a:off x="7075137" y="5356488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25E8032-1584-43F9-B4B2-7550B5CE7E79}"/>
              </a:ext>
            </a:extLst>
          </p:cNvPr>
          <p:cNvGrpSpPr/>
          <p:nvPr/>
        </p:nvGrpSpPr>
        <p:grpSpPr>
          <a:xfrm>
            <a:off x="7382804" y="4405285"/>
            <a:ext cx="357944" cy="311409"/>
            <a:chOff x="7880670" y="4398863"/>
            <a:chExt cx="357944" cy="311409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5CD894F1-C655-433A-8E2D-090E26EC217E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A221D33-D08F-4CEC-9B4E-E26AA4E81D64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16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CDC5555-E5BD-4947-8A6A-4FBDB26B0ADA}"/>
              </a:ext>
            </a:extLst>
          </p:cNvPr>
          <p:cNvGrpSpPr/>
          <p:nvPr/>
        </p:nvGrpSpPr>
        <p:grpSpPr>
          <a:xfrm>
            <a:off x="6877717" y="4412516"/>
            <a:ext cx="357944" cy="311409"/>
            <a:chOff x="7880670" y="4398863"/>
            <a:chExt cx="357944" cy="311409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030C1ADD-F291-4F33-88F5-0116BECA58AB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50FE1E5-B258-446D-8A37-916D0BD3AB6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13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8182C7D-568E-41A1-9095-48932BE940A8}"/>
              </a:ext>
            </a:extLst>
          </p:cNvPr>
          <p:cNvGrpSpPr/>
          <p:nvPr/>
        </p:nvGrpSpPr>
        <p:grpSpPr>
          <a:xfrm>
            <a:off x="6413978" y="4419177"/>
            <a:ext cx="357944" cy="311409"/>
            <a:chOff x="7880670" y="4398863"/>
            <a:chExt cx="357944" cy="311409"/>
          </a:xfrm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F3B67D63-5D32-4095-A306-866972C756AB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2E15CC8-5DFD-4525-87DB-2CB8207C70F5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12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E6546C58-4FBD-4E95-9945-12D91B475C19}"/>
              </a:ext>
            </a:extLst>
          </p:cNvPr>
          <p:cNvGrpSpPr/>
          <p:nvPr/>
        </p:nvGrpSpPr>
        <p:grpSpPr>
          <a:xfrm>
            <a:off x="5934146" y="4426012"/>
            <a:ext cx="357944" cy="311409"/>
            <a:chOff x="7880670" y="4398863"/>
            <a:chExt cx="357944" cy="311409"/>
          </a:xfrm>
        </p:grpSpPr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7FFA32A1-299F-4F10-AEEF-ED2ABF47117E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7684847A-C60E-4DE0-A5BB-86938ED6A9F0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12</a:t>
              </a:r>
            </a:p>
          </p:txBody>
        </p:sp>
      </p:grpSp>
      <p:sp>
        <p:nvSpPr>
          <p:cNvPr id="100" name="Text Box 46">
            <a:extLst>
              <a:ext uri="{FF2B5EF4-FFF2-40B4-BE49-F238E27FC236}">
                <a16:creationId xmlns:a16="http://schemas.microsoft.com/office/drawing/2014/main" id="{632FEC25-0C0C-46D0-9772-E33594F484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1" name="Text Box 46">
            <a:extLst>
              <a:ext uri="{FF2B5EF4-FFF2-40B4-BE49-F238E27FC236}">
                <a16:creationId xmlns:a16="http://schemas.microsoft.com/office/drawing/2014/main" id="{8EB86D10-75BE-440F-953D-CD87EA574C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3D8AE135-63E9-4CB7-BA59-947DB7B448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219601094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Oval 193">
            <a:extLst>
              <a:ext uri="{FF2B5EF4-FFF2-40B4-BE49-F238E27FC236}">
                <a16:creationId xmlns:a16="http://schemas.microsoft.com/office/drawing/2014/main" id="{26636EEE-76C7-43A2-926E-F78D53B6163A}"/>
              </a:ext>
            </a:extLst>
          </p:cNvPr>
          <p:cNvSpPr/>
          <p:nvPr/>
        </p:nvSpPr>
        <p:spPr>
          <a:xfrm>
            <a:off x="6589611" y="2810768"/>
            <a:ext cx="351378" cy="31140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8A4DC26A-7EFD-45F0-BD14-D3C5D45C9F76}"/>
              </a:ext>
            </a:extLst>
          </p:cNvPr>
          <p:cNvSpPr txBox="1"/>
          <p:nvPr/>
        </p:nvSpPr>
        <p:spPr>
          <a:xfrm>
            <a:off x="6589610" y="2819540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11</a:t>
            </a: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1F6FE312-3F26-407A-9FBF-37F5661A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C900E250-5777-4510-9ED0-0173CC941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the root value may not make a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use </a:t>
            </a:r>
            <a:r>
              <a:rPr lang="en-US" altLang="zh-CN" sz="1600" dirty="0" err="1"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ea typeface="宋体" panose="02010600030101010101" pitchFamily="2" charset="-122"/>
              </a:rPr>
              <a:t> to restore the heap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AE2C319-292C-40F5-A5EA-E44776F1F988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B420776-AB49-4EBA-9DCF-F5AFF0B770B0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BB1F358-ECCB-4102-B479-7943EA95C8BC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9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C42C1304-1EF5-4084-AFA2-18E779E6C0F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88E1F02-DB08-49A8-866C-4427C66C119D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787EF43-C568-4F7C-9ABB-8650F1E291E4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7194D4-37B8-4312-A6EA-E8C93CA3DC66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854BA14B-8A2E-42E1-96E8-E7DFAD9D3FD6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D95817EF-E4A9-4E79-B76A-6A1D8FDE3E02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B711CAE9-71B2-4E60-BEF3-784EC3917551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CC9F394-4623-4840-9BDD-7CF94C6E39D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5B083084-B8CC-44EB-BD44-0BF125F4A7A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BC231690-C845-43D2-BA86-F8F2CDB5EFF5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5879CE25-2ACD-412B-A4FA-9E6B1924460E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2A9D0C69-716F-45CC-B1CF-27B8B793BB1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F46B2E4E-011F-4776-ABB2-B05C06421B9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8F0347C4-D636-45A5-92E6-ABF1F07E5244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AD901984-3412-4563-8153-369A92E1848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D149900F-7DF6-464F-9374-83023F20443F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7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F95E177E-527E-4AF6-9747-EBEC0238064E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875CD8-C043-4D40-845A-5DE3AB2BC8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A110E887-8E9F-42AD-BE66-D3EAEF15183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8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1883BF8-4C40-4BB7-852E-65A230499FA8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EE267B0F-00CC-4348-A014-716B512AF86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E97B679-643A-4E39-86F2-7BAB2DD3919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9C21FF33-9456-4DC2-B36F-A180BCE99111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DFC68E13-5026-41C1-8364-6C263E78D52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4856292-4507-4E43-A4C6-BEC9FC1FEC8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4A0331C-38F6-425F-86DE-E5FC45E47D17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C0856B3B-2504-4A9B-A05C-DDBFE864F67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06AA992D-F57F-489F-BFD8-209D99AB154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E8B6429-0470-4B26-B078-A9E409935330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611B59CF-3AFA-4221-8002-FED41163C1E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DF6300F-F017-4BFF-A3C8-36DA729069A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CECA753E-1FB6-4D46-B973-D7B3BC0FB82D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0DDD6FB4-096D-4FC6-AB28-BE132B488F26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3" name="Table 182">
            <a:extLst>
              <a:ext uri="{FF2B5EF4-FFF2-40B4-BE49-F238E27FC236}">
                <a16:creationId xmlns:a16="http://schemas.microsoft.com/office/drawing/2014/main" id="{625F9B81-4EB4-410A-933F-7C39A9C9F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1587786"/>
              </p:ext>
            </p:extLst>
          </p:nvPr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13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88" name="Text Box 46">
            <a:extLst>
              <a:ext uri="{FF2B5EF4-FFF2-40B4-BE49-F238E27FC236}">
                <a16:creationId xmlns:a16="http://schemas.microsoft.com/office/drawing/2014/main" id="{7DF0609F-5EAF-4B1B-9D93-A437A5955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1C1018B8-665C-47B5-9715-D6592318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425596"/>
            <a:ext cx="277575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Repeat steps 2-3.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576F1F0-947C-4D1A-99C2-B55E77108A60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B99817D0-7EED-4868-A067-46553CCAC16F}"/>
              </a:ext>
            </a:extLst>
          </p:cNvPr>
          <p:cNvGrpSpPr/>
          <p:nvPr/>
        </p:nvGrpSpPr>
        <p:grpSpPr>
          <a:xfrm>
            <a:off x="7880670" y="4398863"/>
            <a:ext cx="357944" cy="311409"/>
            <a:chOff x="7880670" y="4398863"/>
            <a:chExt cx="357944" cy="311409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E3797202-5A5B-4715-B088-F96932582220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1C06F9F-A1CC-43DE-9F4A-537F9E44738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24</a:t>
              </a:r>
            </a:p>
          </p:txBody>
        </p:sp>
      </p:grpSp>
      <p:sp>
        <p:nvSpPr>
          <p:cNvPr id="78" name="Text Box 46">
            <a:extLst>
              <a:ext uri="{FF2B5EF4-FFF2-40B4-BE49-F238E27FC236}">
                <a16:creationId xmlns:a16="http://schemas.microsoft.com/office/drawing/2014/main" id="{15686941-CD10-4487-AFB0-38912F55A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0700" y="5464770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3EF05206-909F-45D7-8588-5395475F953D}"/>
              </a:ext>
            </a:extLst>
          </p:cNvPr>
          <p:cNvCxnSpPr>
            <a:cxnSpLocks/>
          </p:cNvCxnSpPr>
          <p:nvPr/>
        </p:nvCxnSpPr>
        <p:spPr>
          <a:xfrm flipV="1">
            <a:off x="7075137" y="5356488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25E8032-1584-43F9-B4B2-7550B5CE7E79}"/>
              </a:ext>
            </a:extLst>
          </p:cNvPr>
          <p:cNvGrpSpPr/>
          <p:nvPr/>
        </p:nvGrpSpPr>
        <p:grpSpPr>
          <a:xfrm>
            <a:off x="7382804" y="4405285"/>
            <a:ext cx="357944" cy="311409"/>
            <a:chOff x="7880670" y="4398863"/>
            <a:chExt cx="357944" cy="311409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5CD894F1-C655-433A-8E2D-090E26EC217E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A221D33-D08F-4CEC-9B4E-E26AA4E81D64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16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CDC5555-E5BD-4947-8A6A-4FBDB26B0ADA}"/>
              </a:ext>
            </a:extLst>
          </p:cNvPr>
          <p:cNvGrpSpPr/>
          <p:nvPr/>
        </p:nvGrpSpPr>
        <p:grpSpPr>
          <a:xfrm>
            <a:off x="6877717" y="4412516"/>
            <a:ext cx="357944" cy="311409"/>
            <a:chOff x="7880670" y="4398863"/>
            <a:chExt cx="357944" cy="311409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030C1ADD-F291-4F33-88F5-0116BECA58AB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50FE1E5-B258-446D-8A37-916D0BD3AB6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13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8182C7D-568E-41A1-9095-48932BE940A8}"/>
              </a:ext>
            </a:extLst>
          </p:cNvPr>
          <p:cNvGrpSpPr/>
          <p:nvPr/>
        </p:nvGrpSpPr>
        <p:grpSpPr>
          <a:xfrm>
            <a:off x="6413978" y="4419177"/>
            <a:ext cx="357944" cy="311409"/>
            <a:chOff x="7880670" y="4398863"/>
            <a:chExt cx="357944" cy="311409"/>
          </a:xfrm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F3B67D63-5D32-4095-A306-866972C756AB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2E15CC8-5DFD-4525-87DB-2CB8207C70F5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12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E6546C58-4FBD-4E95-9945-12D91B475C19}"/>
              </a:ext>
            </a:extLst>
          </p:cNvPr>
          <p:cNvGrpSpPr/>
          <p:nvPr/>
        </p:nvGrpSpPr>
        <p:grpSpPr>
          <a:xfrm>
            <a:off x="5934146" y="4426012"/>
            <a:ext cx="357944" cy="311409"/>
            <a:chOff x="7880670" y="4398863"/>
            <a:chExt cx="357944" cy="311409"/>
          </a:xfrm>
        </p:grpSpPr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7FFA32A1-299F-4F10-AEEF-ED2ABF47117E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7684847A-C60E-4DE0-A5BB-86938ED6A9F0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12</a:t>
              </a:r>
            </a:p>
          </p:txBody>
        </p:sp>
      </p:grpSp>
      <p:sp>
        <p:nvSpPr>
          <p:cNvPr id="96" name="Text Box 46">
            <a:extLst>
              <a:ext uri="{FF2B5EF4-FFF2-40B4-BE49-F238E27FC236}">
                <a16:creationId xmlns:a16="http://schemas.microsoft.com/office/drawing/2014/main" id="{B9EBDE80-F9F6-4E7B-B4A1-61C1429C01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0" name="Text Box 46">
            <a:extLst>
              <a:ext uri="{FF2B5EF4-FFF2-40B4-BE49-F238E27FC236}">
                <a16:creationId xmlns:a16="http://schemas.microsoft.com/office/drawing/2014/main" id="{A50710E9-0C17-4E93-BCB4-D074AEC985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92966C1-7172-45FE-A84E-0C9084923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424760563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Oval 193">
            <a:extLst>
              <a:ext uri="{FF2B5EF4-FFF2-40B4-BE49-F238E27FC236}">
                <a16:creationId xmlns:a16="http://schemas.microsoft.com/office/drawing/2014/main" id="{26636EEE-76C7-43A2-926E-F78D53B6163A}"/>
              </a:ext>
            </a:extLst>
          </p:cNvPr>
          <p:cNvSpPr/>
          <p:nvPr/>
        </p:nvSpPr>
        <p:spPr>
          <a:xfrm>
            <a:off x="6589611" y="2810768"/>
            <a:ext cx="351378" cy="31140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8A4DC26A-7EFD-45F0-BD14-D3C5D45C9F76}"/>
              </a:ext>
            </a:extLst>
          </p:cNvPr>
          <p:cNvSpPr txBox="1"/>
          <p:nvPr/>
        </p:nvSpPr>
        <p:spPr>
          <a:xfrm>
            <a:off x="6589610" y="2819540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11</a:t>
            </a: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1F6FE312-3F26-407A-9FBF-37F5661A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C900E250-5777-4510-9ED0-0173CC941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the root value may not make a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use </a:t>
            </a:r>
            <a:r>
              <a:rPr lang="en-US" altLang="zh-CN" sz="1600" dirty="0" err="1"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ea typeface="宋体" panose="02010600030101010101" pitchFamily="2" charset="-122"/>
              </a:rPr>
              <a:t> to restore the heap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AE2C319-292C-40F5-A5EA-E44776F1F988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B420776-AB49-4EBA-9DCF-F5AFF0B770B0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BB1F358-ECCB-4102-B479-7943EA95C8BC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9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C42C1304-1EF5-4084-AFA2-18E779E6C0F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88E1F02-DB08-49A8-866C-4427C66C119D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787EF43-C568-4F7C-9ABB-8650F1E291E4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7194D4-37B8-4312-A6EA-E8C93CA3DC66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854BA14B-8A2E-42E1-96E8-E7DFAD9D3FD6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D95817EF-E4A9-4E79-B76A-6A1D8FDE3E02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B711CAE9-71B2-4E60-BEF3-784EC3917551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CC9F394-4623-4840-9BDD-7CF94C6E39D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5B083084-B8CC-44EB-BD44-0BF125F4A7A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BC231690-C845-43D2-BA86-F8F2CDB5EFF5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5879CE25-2ACD-412B-A4FA-9E6B1924460E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2A9D0C69-716F-45CC-B1CF-27B8B793BB1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F46B2E4E-011F-4776-ABB2-B05C06421B9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8F0347C4-D636-45A5-92E6-ABF1F07E5244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AD901984-3412-4563-8153-369A92E1848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D149900F-7DF6-464F-9374-83023F20443F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7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F95E177E-527E-4AF6-9747-EBEC0238064E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875CD8-C043-4D40-845A-5DE3AB2BC8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A110E887-8E9F-42AD-BE66-D3EAEF15183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8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1883BF8-4C40-4BB7-852E-65A230499FA8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EE267B0F-00CC-4348-A014-716B512AF86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E97B679-643A-4E39-86F2-7BAB2DD3919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9C21FF33-9456-4DC2-B36F-A180BCE99111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DFC68E13-5026-41C1-8364-6C263E78D52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4856292-4507-4E43-A4C6-BEC9FC1FEC8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4A0331C-38F6-425F-86DE-E5FC45E47D17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C0856B3B-2504-4A9B-A05C-DDBFE864F67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06AA992D-F57F-489F-BFD8-209D99AB154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E8B6429-0470-4B26-B078-A9E409935330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611B59CF-3AFA-4221-8002-FED41163C1E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DF6300F-F017-4BFF-A3C8-36DA729069A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CECA753E-1FB6-4D46-B973-D7B3BC0FB82D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0DDD6FB4-096D-4FC6-AB28-BE132B488F26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3" name="Table 182">
            <a:extLst>
              <a:ext uri="{FF2B5EF4-FFF2-40B4-BE49-F238E27FC236}">
                <a16:creationId xmlns:a16="http://schemas.microsoft.com/office/drawing/2014/main" id="{625F9B81-4EB4-410A-933F-7C39A9C9F633}"/>
              </a:ext>
            </a:extLst>
          </p:cNvPr>
          <p:cNvGraphicFramePr>
            <a:graphicFrameLocks noGrp="1"/>
          </p:cNvGraphicFramePr>
          <p:nvPr/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13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88" name="Text Box 46">
            <a:extLst>
              <a:ext uri="{FF2B5EF4-FFF2-40B4-BE49-F238E27FC236}">
                <a16:creationId xmlns:a16="http://schemas.microsoft.com/office/drawing/2014/main" id="{7DF0609F-5EAF-4B1B-9D93-A437A5955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1C1018B8-665C-47B5-9715-D6592318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425596"/>
            <a:ext cx="277575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Repeat steps 2-3.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576F1F0-947C-4D1A-99C2-B55E77108A60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B99817D0-7EED-4868-A067-46553CCAC16F}"/>
              </a:ext>
            </a:extLst>
          </p:cNvPr>
          <p:cNvGrpSpPr/>
          <p:nvPr/>
        </p:nvGrpSpPr>
        <p:grpSpPr>
          <a:xfrm>
            <a:off x="7880670" y="4398863"/>
            <a:ext cx="357944" cy="311409"/>
            <a:chOff x="7880670" y="4398863"/>
            <a:chExt cx="357944" cy="311409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E3797202-5A5B-4715-B088-F96932582220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1C06F9F-A1CC-43DE-9F4A-537F9E44738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24</a:t>
              </a:r>
            </a:p>
          </p:txBody>
        </p:sp>
      </p:grpSp>
      <p:sp>
        <p:nvSpPr>
          <p:cNvPr id="78" name="Text Box 46">
            <a:extLst>
              <a:ext uri="{FF2B5EF4-FFF2-40B4-BE49-F238E27FC236}">
                <a16:creationId xmlns:a16="http://schemas.microsoft.com/office/drawing/2014/main" id="{15686941-CD10-4487-AFB0-38912F55A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0700" y="5464770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3EF05206-909F-45D7-8588-5395475F953D}"/>
              </a:ext>
            </a:extLst>
          </p:cNvPr>
          <p:cNvCxnSpPr>
            <a:cxnSpLocks/>
          </p:cNvCxnSpPr>
          <p:nvPr/>
        </p:nvCxnSpPr>
        <p:spPr>
          <a:xfrm flipV="1">
            <a:off x="7075137" y="5356488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25E8032-1584-43F9-B4B2-7550B5CE7E79}"/>
              </a:ext>
            </a:extLst>
          </p:cNvPr>
          <p:cNvGrpSpPr/>
          <p:nvPr/>
        </p:nvGrpSpPr>
        <p:grpSpPr>
          <a:xfrm>
            <a:off x="7382804" y="4405285"/>
            <a:ext cx="357944" cy="311409"/>
            <a:chOff x="7880670" y="4398863"/>
            <a:chExt cx="357944" cy="311409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5CD894F1-C655-433A-8E2D-090E26EC217E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A221D33-D08F-4CEC-9B4E-E26AA4E81D64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16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CDC5555-E5BD-4947-8A6A-4FBDB26B0ADA}"/>
              </a:ext>
            </a:extLst>
          </p:cNvPr>
          <p:cNvGrpSpPr/>
          <p:nvPr/>
        </p:nvGrpSpPr>
        <p:grpSpPr>
          <a:xfrm>
            <a:off x="6877717" y="4412516"/>
            <a:ext cx="357944" cy="311409"/>
            <a:chOff x="7880670" y="4398863"/>
            <a:chExt cx="357944" cy="311409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030C1ADD-F291-4F33-88F5-0116BECA58AB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50FE1E5-B258-446D-8A37-916D0BD3AB6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13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8182C7D-568E-41A1-9095-48932BE940A8}"/>
              </a:ext>
            </a:extLst>
          </p:cNvPr>
          <p:cNvGrpSpPr/>
          <p:nvPr/>
        </p:nvGrpSpPr>
        <p:grpSpPr>
          <a:xfrm>
            <a:off x="6413978" y="4419177"/>
            <a:ext cx="357944" cy="311409"/>
            <a:chOff x="7880670" y="4398863"/>
            <a:chExt cx="357944" cy="311409"/>
          </a:xfrm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F3B67D63-5D32-4095-A306-866972C756AB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2E15CC8-5DFD-4525-87DB-2CB8207C70F5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12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E6546C58-4FBD-4E95-9945-12D91B475C19}"/>
              </a:ext>
            </a:extLst>
          </p:cNvPr>
          <p:cNvGrpSpPr/>
          <p:nvPr/>
        </p:nvGrpSpPr>
        <p:grpSpPr>
          <a:xfrm>
            <a:off x="5934146" y="4426012"/>
            <a:ext cx="357944" cy="311409"/>
            <a:chOff x="7880670" y="4398863"/>
            <a:chExt cx="357944" cy="311409"/>
          </a:xfrm>
        </p:grpSpPr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7FFA32A1-299F-4F10-AEEF-ED2ABF47117E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7684847A-C60E-4DE0-A5BB-86938ED6A9F0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12</a:t>
              </a:r>
            </a:p>
          </p:txBody>
        </p:sp>
      </p:grpSp>
      <p:sp>
        <p:nvSpPr>
          <p:cNvPr id="96" name="Text Box 46">
            <a:extLst>
              <a:ext uri="{FF2B5EF4-FFF2-40B4-BE49-F238E27FC236}">
                <a16:creationId xmlns:a16="http://schemas.microsoft.com/office/drawing/2014/main" id="{790C79A4-CA6C-4086-8007-4ABC115EDA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1575" y="4904032"/>
            <a:ext cx="2198272" cy="1600438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 err="1">
                <a:ea typeface="宋体" panose="02010600030101010101" pitchFamily="2" charset="-122"/>
              </a:rPr>
              <a:t>SortHeap</a:t>
            </a:r>
            <a:r>
              <a:rPr lang="en-US" altLang="zh-CN" sz="1400" dirty="0">
                <a:ea typeface="宋体" panose="02010600030101010101" pitchFamily="2" charset="-122"/>
              </a:rPr>
              <a:t>(H[0..n-1])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\\ H[0..n-1] is a heap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t = n-1;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while (t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&gt; </a:t>
            </a:r>
            <a:r>
              <a:rPr lang="en-US" altLang="zh-CN" sz="1400" dirty="0">
                <a:ea typeface="宋体" panose="02010600030101010101" pitchFamily="2" charset="-122"/>
              </a:rPr>
              <a:t>0)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H[1]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↔ </a:t>
            </a:r>
            <a:r>
              <a:rPr lang="en-US" altLang="zh-CN" sz="1400" dirty="0">
                <a:ea typeface="宋体" panose="02010600030101010101" pitchFamily="2" charset="-122"/>
              </a:rPr>
              <a:t>H[t];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t = t – 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</a:t>
            </a:r>
            <a:r>
              <a:rPr lang="en-US" altLang="zh-CN" sz="1400" dirty="0" err="1">
                <a:ea typeface="宋体" panose="02010600030101010101" pitchFamily="2" charset="-122"/>
              </a:rPr>
              <a:t>FixHeap</a:t>
            </a:r>
            <a:r>
              <a:rPr lang="en-US" altLang="zh-CN" sz="1400" dirty="0">
                <a:ea typeface="宋体" panose="02010600030101010101" pitchFamily="2" charset="-122"/>
              </a:rPr>
              <a:t>(H, t, 0).</a:t>
            </a:r>
          </a:p>
        </p:txBody>
      </p:sp>
      <p:sp>
        <p:nvSpPr>
          <p:cNvPr id="101" name="Text Box 46">
            <a:extLst>
              <a:ext uri="{FF2B5EF4-FFF2-40B4-BE49-F238E27FC236}">
                <a16:creationId xmlns:a16="http://schemas.microsoft.com/office/drawing/2014/main" id="{B312214A-0DF3-4A98-8E83-6123458B34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18FCC452-15EE-46C8-AC98-9E5089243C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66961A8C-4612-4D1C-B675-843D2FCD27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</p:spTree>
    <p:extLst>
      <p:ext uri="{BB962C8B-B14F-4D97-AF65-F5344CB8AC3E}">
        <p14:creationId xmlns:p14="http://schemas.microsoft.com/office/powerpoint/2010/main" val="235318727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Oval 193">
            <a:extLst>
              <a:ext uri="{FF2B5EF4-FFF2-40B4-BE49-F238E27FC236}">
                <a16:creationId xmlns:a16="http://schemas.microsoft.com/office/drawing/2014/main" id="{26636EEE-76C7-43A2-926E-F78D53B6163A}"/>
              </a:ext>
            </a:extLst>
          </p:cNvPr>
          <p:cNvSpPr/>
          <p:nvPr/>
        </p:nvSpPr>
        <p:spPr>
          <a:xfrm>
            <a:off x="6589611" y="2810768"/>
            <a:ext cx="351378" cy="31140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8A4DC26A-7EFD-45F0-BD14-D3C5D45C9F76}"/>
              </a:ext>
            </a:extLst>
          </p:cNvPr>
          <p:cNvSpPr txBox="1"/>
          <p:nvPr/>
        </p:nvSpPr>
        <p:spPr>
          <a:xfrm>
            <a:off x="6589610" y="2819540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11</a:t>
            </a: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1F6FE312-3F26-407A-9FBF-37F5661A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C900E250-5777-4510-9ED0-0173CC941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the root value may not make a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use </a:t>
            </a:r>
            <a:r>
              <a:rPr lang="en-US" altLang="zh-CN" sz="1600" dirty="0" err="1"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ea typeface="宋体" panose="02010600030101010101" pitchFamily="2" charset="-122"/>
              </a:rPr>
              <a:t> to restore the heap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AE2C319-292C-40F5-A5EA-E44776F1F988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B420776-AB49-4EBA-9DCF-F5AFF0B770B0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BB1F358-ECCB-4102-B479-7943EA95C8BC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9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C42C1304-1EF5-4084-AFA2-18E779E6C0F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88E1F02-DB08-49A8-866C-4427C66C119D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787EF43-C568-4F7C-9ABB-8650F1E291E4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7194D4-37B8-4312-A6EA-E8C93CA3DC66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854BA14B-8A2E-42E1-96E8-E7DFAD9D3FD6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D95817EF-E4A9-4E79-B76A-6A1D8FDE3E02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B711CAE9-71B2-4E60-BEF3-784EC3917551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CC9F394-4623-4840-9BDD-7CF94C6E39D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5B083084-B8CC-44EB-BD44-0BF125F4A7A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BC231690-C845-43D2-BA86-F8F2CDB5EFF5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5879CE25-2ACD-412B-A4FA-9E6B1924460E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2A9D0C69-716F-45CC-B1CF-27B8B793BB1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F46B2E4E-011F-4776-ABB2-B05C06421B9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8F0347C4-D636-45A5-92E6-ABF1F07E5244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AD901984-3412-4563-8153-369A92E1848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D149900F-7DF6-464F-9374-83023F20443F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7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F95E177E-527E-4AF6-9747-EBEC0238064E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875CD8-C043-4D40-845A-5DE3AB2BC8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A110E887-8E9F-42AD-BE66-D3EAEF15183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8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1883BF8-4C40-4BB7-852E-65A230499FA8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EE267B0F-00CC-4348-A014-716B512AF86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E97B679-643A-4E39-86F2-7BAB2DD3919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9C21FF33-9456-4DC2-B36F-A180BCE99111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DFC68E13-5026-41C1-8364-6C263E78D52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4856292-4507-4E43-A4C6-BEC9FC1FEC8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4A0331C-38F6-425F-86DE-E5FC45E47D17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C0856B3B-2504-4A9B-A05C-DDBFE864F67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06AA992D-F57F-489F-BFD8-209D99AB154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E8B6429-0470-4B26-B078-A9E409935330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611B59CF-3AFA-4221-8002-FED41163C1E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DF6300F-F017-4BFF-A3C8-36DA729069A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CECA753E-1FB6-4D46-B973-D7B3BC0FB82D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0DDD6FB4-096D-4FC6-AB28-BE132B488F26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3" name="Table 182">
            <a:extLst>
              <a:ext uri="{FF2B5EF4-FFF2-40B4-BE49-F238E27FC236}">
                <a16:creationId xmlns:a16="http://schemas.microsoft.com/office/drawing/2014/main" id="{625F9B81-4EB4-410A-933F-7C39A9C9F633}"/>
              </a:ext>
            </a:extLst>
          </p:cNvPr>
          <p:cNvGraphicFramePr>
            <a:graphicFrameLocks noGrp="1"/>
          </p:cNvGraphicFramePr>
          <p:nvPr/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13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88" name="Text Box 46">
            <a:extLst>
              <a:ext uri="{FF2B5EF4-FFF2-40B4-BE49-F238E27FC236}">
                <a16:creationId xmlns:a16="http://schemas.microsoft.com/office/drawing/2014/main" id="{7DF0609F-5EAF-4B1B-9D93-A437A5955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1C1018B8-665C-47B5-9715-D6592318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425596"/>
            <a:ext cx="277575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Repeat steps 2-3.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576F1F0-947C-4D1A-99C2-B55E77108A60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B99817D0-7EED-4868-A067-46553CCAC16F}"/>
              </a:ext>
            </a:extLst>
          </p:cNvPr>
          <p:cNvGrpSpPr/>
          <p:nvPr/>
        </p:nvGrpSpPr>
        <p:grpSpPr>
          <a:xfrm>
            <a:off x="7880670" y="4398863"/>
            <a:ext cx="357944" cy="311409"/>
            <a:chOff x="7880670" y="4398863"/>
            <a:chExt cx="357944" cy="311409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E3797202-5A5B-4715-B088-F96932582220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1C06F9F-A1CC-43DE-9F4A-537F9E44738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24</a:t>
              </a:r>
            </a:p>
          </p:txBody>
        </p:sp>
      </p:grpSp>
      <p:sp>
        <p:nvSpPr>
          <p:cNvPr id="78" name="Text Box 46">
            <a:extLst>
              <a:ext uri="{FF2B5EF4-FFF2-40B4-BE49-F238E27FC236}">
                <a16:creationId xmlns:a16="http://schemas.microsoft.com/office/drawing/2014/main" id="{15686941-CD10-4487-AFB0-38912F55A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0700" y="5464770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3EF05206-909F-45D7-8588-5395475F953D}"/>
              </a:ext>
            </a:extLst>
          </p:cNvPr>
          <p:cNvCxnSpPr>
            <a:cxnSpLocks/>
          </p:cNvCxnSpPr>
          <p:nvPr/>
        </p:nvCxnSpPr>
        <p:spPr>
          <a:xfrm flipV="1">
            <a:off x="7075137" y="5356488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25E8032-1584-43F9-B4B2-7550B5CE7E79}"/>
              </a:ext>
            </a:extLst>
          </p:cNvPr>
          <p:cNvGrpSpPr/>
          <p:nvPr/>
        </p:nvGrpSpPr>
        <p:grpSpPr>
          <a:xfrm>
            <a:off x="7382804" y="4405285"/>
            <a:ext cx="357944" cy="311409"/>
            <a:chOff x="7880670" y="4398863"/>
            <a:chExt cx="357944" cy="311409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5CD894F1-C655-433A-8E2D-090E26EC217E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A221D33-D08F-4CEC-9B4E-E26AA4E81D64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16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CDC5555-E5BD-4947-8A6A-4FBDB26B0ADA}"/>
              </a:ext>
            </a:extLst>
          </p:cNvPr>
          <p:cNvGrpSpPr/>
          <p:nvPr/>
        </p:nvGrpSpPr>
        <p:grpSpPr>
          <a:xfrm>
            <a:off x="6877717" y="4412516"/>
            <a:ext cx="357944" cy="311409"/>
            <a:chOff x="7880670" y="4398863"/>
            <a:chExt cx="357944" cy="311409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030C1ADD-F291-4F33-88F5-0116BECA58AB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50FE1E5-B258-446D-8A37-916D0BD3AB6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13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8182C7D-568E-41A1-9095-48932BE940A8}"/>
              </a:ext>
            </a:extLst>
          </p:cNvPr>
          <p:cNvGrpSpPr/>
          <p:nvPr/>
        </p:nvGrpSpPr>
        <p:grpSpPr>
          <a:xfrm>
            <a:off x="6413978" y="4419177"/>
            <a:ext cx="357944" cy="311409"/>
            <a:chOff x="7880670" y="4398863"/>
            <a:chExt cx="357944" cy="311409"/>
          </a:xfrm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F3B67D63-5D32-4095-A306-866972C756AB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2E15CC8-5DFD-4525-87DB-2CB8207C70F5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12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E6546C58-4FBD-4E95-9945-12D91B475C19}"/>
              </a:ext>
            </a:extLst>
          </p:cNvPr>
          <p:cNvGrpSpPr/>
          <p:nvPr/>
        </p:nvGrpSpPr>
        <p:grpSpPr>
          <a:xfrm>
            <a:off x="5934146" y="4426012"/>
            <a:ext cx="357944" cy="311409"/>
            <a:chOff x="7880670" y="4398863"/>
            <a:chExt cx="357944" cy="311409"/>
          </a:xfrm>
        </p:grpSpPr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7FFA32A1-299F-4F10-AEEF-ED2ABF47117E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7684847A-C60E-4DE0-A5BB-86938ED6A9F0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12</a:t>
              </a:r>
            </a:p>
          </p:txBody>
        </p:sp>
      </p:grpSp>
      <p:sp>
        <p:nvSpPr>
          <p:cNvPr id="100" name="Text Box 46">
            <a:extLst>
              <a:ext uri="{FF2B5EF4-FFF2-40B4-BE49-F238E27FC236}">
                <a16:creationId xmlns:a16="http://schemas.microsoft.com/office/drawing/2014/main" id="{DA8CD479-A15A-42E3-8D35-EEAEF8E0E0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5820" y="6184331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SortHeap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takes time O(n log n)</a:t>
            </a:r>
          </a:p>
        </p:txBody>
      </p:sp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BFF92F33-CFC4-41A6-97B0-A35100D84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F2BB97BF-4503-43BD-AECD-11C26D0A6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1575" y="4904032"/>
            <a:ext cx="2198272" cy="1600438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 err="1">
                <a:ea typeface="宋体" panose="02010600030101010101" pitchFamily="2" charset="-122"/>
              </a:rPr>
              <a:t>SortHeap</a:t>
            </a:r>
            <a:r>
              <a:rPr lang="en-US" altLang="zh-CN" sz="1400" dirty="0">
                <a:ea typeface="宋体" panose="02010600030101010101" pitchFamily="2" charset="-122"/>
              </a:rPr>
              <a:t>(H[0..n-1])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\\ H[0..n-1] is a heap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t = n-1;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while (t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&gt; </a:t>
            </a:r>
            <a:r>
              <a:rPr lang="en-US" altLang="zh-CN" sz="1400" dirty="0">
                <a:ea typeface="宋体" panose="02010600030101010101" pitchFamily="2" charset="-122"/>
              </a:rPr>
              <a:t>0)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H[1]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↔ </a:t>
            </a:r>
            <a:r>
              <a:rPr lang="en-US" altLang="zh-CN" sz="1400" dirty="0">
                <a:ea typeface="宋体" panose="02010600030101010101" pitchFamily="2" charset="-122"/>
              </a:rPr>
              <a:t>H[t];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t = t – 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</a:t>
            </a:r>
            <a:r>
              <a:rPr lang="en-US" altLang="zh-CN" sz="1400" dirty="0" err="1">
                <a:ea typeface="宋体" panose="02010600030101010101" pitchFamily="2" charset="-122"/>
              </a:rPr>
              <a:t>FixHeap</a:t>
            </a:r>
            <a:r>
              <a:rPr lang="en-US" altLang="zh-CN" sz="1400" dirty="0">
                <a:ea typeface="宋体" panose="02010600030101010101" pitchFamily="2" charset="-122"/>
              </a:rPr>
              <a:t>(H, t, 0).</a:t>
            </a:r>
          </a:p>
        </p:txBody>
      </p:sp>
    </p:spTree>
    <p:extLst>
      <p:ext uri="{BB962C8B-B14F-4D97-AF65-F5344CB8AC3E}">
        <p14:creationId xmlns:p14="http://schemas.microsoft.com/office/powerpoint/2010/main" val="357286888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Oval 193">
            <a:extLst>
              <a:ext uri="{FF2B5EF4-FFF2-40B4-BE49-F238E27FC236}">
                <a16:creationId xmlns:a16="http://schemas.microsoft.com/office/drawing/2014/main" id="{26636EEE-76C7-43A2-926E-F78D53B6163A}"/>
              </a:ext>
            </a:extLst>
          </p:cNvPr>
          <p:cNvSpPr/>
          <p:nvPr/>
        </p:nvSpPr>
        <p:spPr>
          <a:xfrm>
            <a:off x="6589611" y="2810768"/>
            <a:ext cx="351378" cy="31140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8A4DC26A-7EFD-45F0-BD14-D3C5D45C9F76}"/>
              </a:ext>
            </a:extLst>
          </p:cNvPr>
          <p:cNvSpPr txBox="1"/>
          <p:nvPr/>
        </p:nvSpPr>
        <p:spPr>
          <a:xfrm>
            <a:off x="6589610" y="2819540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11</a:t>
            </a:r>
          </a:p>
        </p:txBody>
      </p:sp>
      <p:sp>
        <p:nvSpPr>
          <p:cNvPr id="3" name="Text Box 46">
            <a:extLst>
              <a:ext uri="{FF2B5EF4-FFF2-40B4-BE49-F238E27FC236}">
                <a16:creationId xmlns:a16="http://schemas.microsoft.com/office/drawing/2014/main" id="{0172F8F9-4B08-436A-94E9-542D7B42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24293"/>
            <a:ext cx="81454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Heapsort: Sorting based on a heap</a:t>
            </a:r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A7DBB1BB-4173-49AA-8107-2628C5E3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67" y="997186"/>
            <a:ext cx="7648265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00B0F0"/>
                </a:solidFill>
                <a:ea typeface="宋体" panose="02010600030101010101" pitchFamily="2" charset="-122"/>
              </a:rPr>
              <a:t>Definition.</a:t>
            </a:r>
            <a:r>
              <a:rPr lang="en-US" altLang="zh-CN" sz="1200" dirty="0">
                <a:ea typeface="宋体" panose="02010600030101010101" pitchFamily="2" charset="-122"/>
              </a:rPr>
              <a:t> A </a:t>
            </a: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(max-)heap</a:t>
            </a:r>
            <a:r>
              <a:rPr lang="en-US" altLang="zh-CN" sz="1200" dirty="0">
                <a:ea typeface="宋体" panose="02010600030101010101" pitchFamily="2" charset="-122"/>
              </a:rPr>
              <a:t> is a complete binary tree, with possibly a few rightmost leaves removed, such that the value in a node is not smaller than that of any of its children. A heap can be given by an array H[0..n-1].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zh-CN" sz="1200" dirty="0">
                    <a:ea typeface="宋体" panose="02010600030101010101" pitchFamily="2" charset="-122"/>
                  </a:rPr>
                  <a:t>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children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are H[2h+1] and H[2h+2]. 	The </a:t>
                </a:r>
                <a:r>
                  <a:rPr lang="en-US" altLang="zh-CN" sz="1200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parent of node H[h] </a:t>
                </a:r>
                <a:r>
                  <a:rPr lang="en-US" altLang="zh-CN" sz="1200" dirty="0">
                    <a:ea typeface="宋体" panose="02010600030101010101" pitchFamily="2" charset="-122"/>
                  </a:rPr>
                  <a:t>is H[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⌊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(h-1)/2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⌋</m:t>
                    </m:r>
                  </m:oMath>
                </a14:m>
                <a:r>
                  <a:rPr lang="en-US" altLang="zh-CN" sz="1200" dirty="0">
                    <a:ea typeface="宋体" panose="02010600030101010101" pitchFamily="2" charset="-122"/>
                  </a:rPr>
                  <a:t>].</a:t>
                </a:r>
              </a:p>
            </p:txBody>
          </p:sp>
        </mc:Choice>
        <mc:Fallback xmlns="">
          <p:sp>
            <p:nvSpPr>
              <p:cNvPr id="108" name="Text Box 46">
                <a:extLst>
                  <a:ext uri="{FF2B5EF4-FFF2-40B4-BE49-F238E27FC236}">
                    <a16:creationId xmlns:a16="http://schemas.microsoft.com/office/drawing/2014/main" id="{161C1C55-9158-41E2-9D4F-DD7DF1C8C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867" y="1458851"/>
                <a:ext cx="7490279" cy="276999"/>
              </a:xfrm>
              <a:prstGeom prst="rect">
                <a:avLst/>
              </a:prstGeom>
              <a:blipFill>
                <a:blip r:embed="rId2"/>
                <a:stretch>
                  <a:fillRect l="-81" b="-15217"/>
                </a:stretch>
              </a:blipFill>
              <a:ln w="28575"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Box 46">
            <a:extLst>
              <a:ext uri="{FF2B5EF4-FFF2-40B4-BE49-F238E27FC236}">
                <a16:creationId xmlns:a16="http://schemas.microsoft.com/office/drawing/2014/main" id="{B654F208-E2C5-43C0-B12A-135830B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38" y="2774468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1. The root must be the largest</a:t>
            </a:r>
          </a:p>
        </p:txBody>
      </p:sp>
      <p:sp>
        <p:nvSpPr>
          <p:cNvPr id="71" name="Text Box 46">
            <a:extLst>
              <a:ext uri="{FF2B5EF4-FFF2-40B4-BE49-F238E27FC236}">
                <a16:creationId xmlns:a16="http://schemas.microsoft.com/office/drawing/2014/main" id="{1F6FE312-3F26-407A-9FBF-37F5661A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160703"/>
            <a:ext cx="370200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2. Swapping the root and the last leaf,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1600" dirty="0">
                <a:ea typeface="宋体" panose="02010600030101010101" pitchFamily="2" charset="-122"/>
              </a:rPr>
              <a:t>decrease the heap size t by 1.</a:t>
            </a:r>
          </a:p>
        </p:txBody>
      </p:sp>
      <p:sp>
        <p:nvSpPr>
          <p:cNvPr id="69" name="Text Box 46">
            <a:extLst>
              <a:ext uri="{FF2B5EF4-FFF2-40B4-BE49-F238E27FC236}">
                <a16:creationId xmlns:a16="http://schemas.microsoft.com/office/drawing/2014/main" id="{C900E250-5777-4510-9ED0-0173CC941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3794194"/>
            <a:ext cx="37066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3. the root value may not make a heap,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    use </a:t>
            </a:r>
            <a:r>
              <a:rPr lang="en-US" altLang="zh-CN" sz="1600" dirty="0" err="1">
                <a:ea typeface="宋体" panose="02010600030101010101" pitchFamily="2" charset="-122"/>
              </a:rPr>
              <a:t>FixHeap</a:t>
            </a:r>
            <a:r>
              <a:rPr lang="en-US" altLang="zh-CN" sz="1600" dirty="0">
                <a:ea typeface="宋体" panose="02010600030101010101" pitchFamily="2" charset="-122"/>
              </a:rPr>
              <a:t> to restore the heap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AE2C319-292C-40F5-A5EA-E44776F1F988}"/>
              </a:ext>
            </a:extLst>
          </p:cNvPr>
          <p:cNvCxnSpPr>
            <a:cxnSpLocks/>
          </p:cNvCxnSpPr>
          <p:nvPr/>
        </p:nvCxnSpPr>
        <p:spPr>
          <a:xfrm>
            <a:off x="7421669" y="4162253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B420776-AB49-4EBA-9DCF-F5AFF0B770B0}"/>
              </a:ext>
            </a:extLst>
          </p:cNvPr>
          <p:cNvGrpSpPr/>
          <p:nvPr/>
        </p:nvGrpSpPr>
        <p:grpSpPr>
          <a:xfrm>
            <a:off x="5684102" y="3384321"/>
            <a:ext cx="351379" cy="311409"/>
            <a:chOff x="6255523" y="1182820"/>
            <a:chExt cx="351379" cy="311409"/>
          </a:xfrm>
          <a:noFill/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BB1F358-ECCB-4102-B479-7943EA95C8BC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9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C42C1304-1EF5-4084-AFA2-18E779E6C0F2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88E1F02-DB08-49A8-866C-4427C66C119D}"/>
              </a:ext>
            </a:extLst>
          </p:cNvPr>
          <p:cNvCxnSpPr>
            <a:cxnSpLocks/>
          </p:cNvCxnSpPr>
          <p:nvPr/>
        </p:nvCxnSpPr>
        <p:spPr>
          <a:xfrm flipH="1">
            <a:off x="7059425" y="4145159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787EF43-C568-4F7C-9ABB-8650F1E291E4}"/>
              </a:ext>
            </a:extLst>
          </p:cNvPr>
          <p:cNvCxnSpPr>
            <a:cxnSpLocks/>
          </p:cNvCxnSpPr>
          <p:nvPr/>
        </p:nvCxnSpPr>
        <p:spPr>
          <a:xfrm flipH="1">
            <a:off x="6061709" y="4153577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7194D4-37B8-4312-A6EA-E8C93CA3DC66}"/>
              </a:ext>
            </a:extLst>
          </p:cNvPr>
          <p:cNvCxnSpPr>
            <a:cxnSpLocks/>
          </p:cNvCxnSpPr>
          <p:nvPr/>
        </p:nvCxnSpPr>
        <p:spPr>
          <a:xfrm flipH="1">
            <a:off x="5150249" y="4171723"/>
            <a:ext cx="137521" cy="394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854BA14B-8A2E-42E1-96E8-E7DFAD9D3FD6}"/>
              </a:ext>
            </a:extLst>
          </p:cNvPr>
          <p:cNvCxnSpPr>
            <a:cxnSpLocks/>
          </p:cNvCxnSpPr>
          <p:nvPr/>
        </p:nvCxnSpPr>
        <p:spPr>
          <a:xfrm>
            <a:off x="5498861" y="4161221"/>
            <a:ext cx="154715" cy="413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D95817EF-E4A9-4E79-B76A-6A1D8FDE3E02}"/>
              </a:ext>
            </a:extLst>
          </p:cNvPr>
          <p:cNvCxnSpPr>
            <a:cxnSpLocks/>
          </p:cNvCxnSpPr>
          <p:nvPr/>
        </p:nvCxnSpPr>
        <p:spPr>
          <a:xfrm>
            <a:off x="6414265" y="4163237"/>
            <a:ext cx="154715" cy="41366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B711CAE9-71B2-4E60-BEF3-784EC3917551}"/>
              </a:ext>
            </a:extLst>
          </p:cNvPr>
          <p:cNvCxnSpPr>
            <a:cxnSpLocks/>
          </p:cNvCxnSpPr>
          <p:nvPr/>
        </p:nvCxnSpPr>
        <p:spPr>
          <a:xfrm flipH="1">
            <a:off x="7257233" y="3636613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CC9F394-4623-4840-9BDD-7CF94C6E39D7}"/>
              </a:ext>
            </a:extLst>
          </p:cNvPr>
          <p:cNvCxnSpPr>
            <a:cxnSpLocks/>
          </p:cNvCxnSpPr>
          <p:nvPr/>
        </p:nvCxnSpPr>
        <p:spPr>
          <a:xfrm flipH="1">
            <a:off x="5337611" y="3646082"/>
            <a:ext cx="380393" cy="361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5B083084-B8CC-44EB-BD44-0BF125F4A7A4}"/>
              </a:ext>
            </a:extLst>
          </p:cNvPr>
          <p:cNvCxnSpPr>
            <a:cxnSpLocks/>
          </p:cNvCxnSpPr>
          <p:nvPr/>
        </p:nvCxnSpPr>
        <p:spPr>
          <a:xfrm>
            <a:off x="7920583" y="3615241"/>
            <a:ext cx="241487" cy="3449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BC231690-C845-43D2-BA86-F8F2CDB5EFF5}"/>
              </a:ext>
            </a:extLst>
          </p:cNvPr>
          <p:cNvCxnSpPr>
            <a:cxnSpLocks/>
          </p:cNvCxnSpPr>
          <p:nvPr/>
        </p:nvCxnSpPr>
        <p:spPr>
          <a:xfrm>
            <a:off x="5985638" y="3662726"/>
            <a:ext cx="370909" cy="3719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5879CE25-2ACD-412B-A4FA-9E6B1924460E}"/>
              </a:ext>
            </a:extLst>
          </p:cNvPr>
          <p:cNvGrpSpPr/>
          <p:nvPr/>
        </p:nvGrpSpPr>
        <p:grpSpPr>
          <a:xfrm>
            <a:off x="7139032" y="3868860"/>
            <a:ext cx="351378" cy="311409"/>
            <a:chOff x="6255524" y="1182820"/>
            <a:chExt cx="351378" cy="311409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2A9D0C69-716F-45CC-B1CF-27B8B793BB18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F46B2E4E-011F-4776-ABB2-B05C06421B9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8F0347C4-D636-45A5-92E6-ABF1F07E5244}"/>
              </a:ext>
            </a:extLst>
          </p:cNvPr>
          <p:cNvGrpSpPr/>
          <p:nvPr/>
        </p:nvGrpSpPr>
        <p:grpSpPr>
          <a:xfrm>
            <a:off x="6127136" y="3887376"/>
            <a:ext cx="351379" cy="311409"/>
            <a:chOff x="6255523" y="1182820"/>
            <a:chExt cx="351379" cy="311409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AD901984-3412-4563-8153-369A92E1848F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D149900F-7DF6-464F-9374-83023F20443F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7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F95E177E-527E-4AF6-9747-EBEC0238064E}"/>
              </a:ext>
            </a:extLst>
          </p:cNvPr>
          <p:cNvGrpSpPr/>
          <p:nvPr/>
        </p:nvGrpSpPr>
        <p:grpSpPr>
          <a:xfrm>
            <a:off x="5217220" y="3889554"/>
            <a:ext cx="351379" cy="311409"/>
            <a:chOff x="6255523" y="1182820"/>
            <a:chExt cx="351379" cy="311409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875CD8-C043-4D40-845A-5DE3AB2BC82D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A110E887-8E9F-42AD-BE66-D3EAEF15183E}"/>
                </a:ext>
              </a:extLst>
            </p:cNvPr>
            <p:cNvSpPr txBox="1"/>
            <p:nvPr/>
          </p:nvSpPr>
          <p:spPr>
            <a:xfrm>
              <a:off x="6255523" y="1191592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 8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1883BF8-4C40-4BB7-852E-65A230499FA8}"/>
              </a:ext>
            </a:extLst>
          </p:cNvPr>
          <p:cNvGrpSpPr/>
          <p:nvPr/>
        </p:nvGrpSpPr>
        <p:grpSpPr>
          <a:xfrm>
            <a:off x="7599515" y="3384320"/>
            <a:ext cx="351379" cy="311409"/>
            <a:chOff x="6255523" y="1182820"/>
            <a:chExt cx="351379" cy="31140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EE267B0F-00CC-4348-A014-716B512AF866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E97B679-643A-4E39-86F2-7BAB2DD39195}"/>
                </a:ext>
              </a:extLst>
            </p:cNvPr>
            <p:cNvSpPr txBox="1"/>
            <p:nvPr/>
          </p:nvSpPr>
          <p:spPr>
            <a:xfrm>
              <a:off x="6255523" y="1191592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9C21FF33-9456-4DC2-B36F-A180BCE99111}"/>
              </a:ext>
            </a:extLst>
          </p:cNvPr>
          <p:cNvGrpSpPr/>
          <p:nvPr/>
        </p:nvGrpSpPr>
        <p:grpSpPr>
          <a:xfrm>
            <a:off x="5443432" y="4413719"/>
            <a:ext cx="351378" cy="311409"/>
            <a:chOff x="6255524" y="1182820"/>
            <a:chExt cx="351378" cy="311409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DFC68E13-5026-41C1-8364-6C263E78D527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4856292-4507-4E43-A4C6-BEC9FC1FEC85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4A0331C-38F6-425F-86DE-E5FC45E47D17}"/>
              </a:ext>
            </a:extLst>
          </p:cNvPr>
          <p:cNvGrpSpPr/>
          <p:nvPr/>
        </p:nvGrpSpPr>
        <p:grpSpPr>
          <a:xfrm>
            <a:off x="4968473" y="4413720"/>
            <a:ext cx="351378" cy="311409"/>
            <a:chOff x="6255524" y="1182820"/>
            <a:chExt cx="351378" cy="311409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C0856B3B-2504-4A9B-A05C-DDBFE864F675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06AA992D-F57F-489F-BFD8-209D99AB154E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E8B6429-0470-4B26-B078-A9E409935330}"/>
              </a:ext>
            </a:extLst>
          </p:cNvPr>
          <p:cNvGrpSpPr/>
          <p:nvPr/>
        </p:nvGrpSpPr>
        <p:grpSpPr>
          <a:xfrm>
            <a:off x="8041327" y="3860426"/>
            <a:ext cx="351378" cy="311409"/>
            <a:chOff x="6255524" y="1182820"/>
            <a:chExt cx="351378" cy="311409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611B59CF-3AFA-4221-8002-FED41163C1E3}"/>
                </a:ext>
              </a:extLst>
            </p:cNvPr>
            <p:cNvSpPr/>
            <p:nvPr/>
          </p:nvSpPr>
          <p:spPr>
            <a:xfrm>
              <a:off x="6255524" y="1182820"/>
              <a:ext cx="351378" cy="31140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DF6300F-F017-4BFF-A3C8-36DA729069AC}"/>
                </a:ext>
              </a:extLst>
            </p:cNvPr>
            <p:cNvSpPr txBox="1"/>
            <p:nvPr/>
          </p:nvSpPr>
          <p:spPr>
            <a:xfrm>
              <a:off x="6298253" y="1191592"/>
              <a:ext cx="26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CECA753E-1FB6-4D46-B973-D7B3BC0FB82D}"/>
              </a:ext>
            </a:extLst>
          </p:cNvPr>
          <p:cNvCxnSpPr>
            <a:cxnSpLocks/>
          </p:cNvCxnSpPr>
          <p:nvPr/>
        </p:nvCxnSpPr>
        <p:spPr>
          <a:xfrm flipH="1">
            <a:off x="5985638" y="3037679"/>
            <a:ext cx="621064" cy="378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0DDD6FB4-096D-4FC6-AB28-BE132B488F26}"/>
              </a:ext>
            </a:extLst>
          </p:cNvPr>
          <p:cNvCxnSpPr>
            <a:cxnSpLocks/>
          </p:cNvCxnSpPr>
          <p:nvPr/>
        </p:nvCxnSpPr>
        <p:spPr>
          <a:xfrm>
            <a:off x="6940989" y="3019529"/>
            <a:ext cx="667072" cy="4351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3" name="Table 182">
            <a:extLst>
              <a:ext uri="{FF2B5EF4-FFF2-40B4-BE49-F238E27FC236}">
                <a16:creationId xmlns:a16="http://schemas.microsoft.com/office/drawing/2014/main" id="{625F9B81-4EB4-410A-933F-7C39A9C9F633}"/>
              </a:ext>
            </a:extLst>
          </p:cNvPr>
          <p:cNvGraphicFramePr>
            <a:graphicFrameLocks noGrp="1"/>
          </p:cNvGraphicFramePr>
          <p:nvPr/>
        </p:nvGraphicFramePr>
        <p:xfrm>
          <a:off x="4565407" y="5110410"/>
          <a:ext cx="4150706" cy="236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79">
                  <a:extLst>
                    <a:ext uri="{9D8B030D-6E8A-4147-A177-3AD203B41FA5}">
                      <a16:colId xmlns:a16="http://schemas.microsoft.com/office/drawing/2014/main" val="307596804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62123166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52166789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77931025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95041843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246008468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67440880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43177683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334056426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5862641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11503686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2764885719"/>
                    </a:ext>
                  </a:extLst>
                </a:gridCol>
                <a:gridCol w="296479">
                  <a:extLst>
                    <a:ext uri="{9D8B030D-6E8A-4147-A177-3AD203B41FA5}">
                      <a16:colId xmlns:a16="http://schemas.microsoft.com/office/drawing/2014/main" val="557964933"/>
                    </a:ext>
                  </a:extLst>
                </a:gridCol>
              </a:tblGrid>
              <a:tr h="236700">
                <a:tc>
                  <a:txBody>
                    <a:bodyPr/>
                    <a:lstStyle/>
                    <a:p>
                      <a:r>
                        <a:rPr lang="en-US" sz="800" dirty="0"/>
                        <a:t>11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13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38478"/>
                  </a:ext>
                </a:extLst>
              </a:tr>
            </a:tbl>
          </a:graphicData>
        </a:graphic>
      </p:graphicFrame>
      <p:sp>
        <p:nvSpPr>
          <p:cNvPr id="188" name="Text Box 46">
            <a:extLst>
              <a:ext uri="{FF2B5EF4-FFF2-40B4-BE49-F238E27FC236}">
                <a16:creationId xmlns:a16="http://schemas.microsoft.com/office/drawing/2014/main" id="{7DF0609F-5EAF-4B1B-9D93-A437A5955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116" y="5090260"/>
            <a:ext cx="2738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70" name="Text Box 46">
            <a:extLst>
              <a:ext uri="{FF2B5EF4-FFF2-40B4-BE49-F238E27FC236}">
                <a16:creationId xmlns:a16="http://schemas.microsoft.com/office/drawing/2014/main" id="{1C1018B8-665C-47B5-9715-D6592318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10" y="4425596"/>
            <a:ext cx="277575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4. 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Repeat steps 2-3.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576F1F0-947C-4D1A-99C2-B55E77108A60}"/>
              </a:ext>
            </a:extLst>
          </p:cNvPr>
          <p:cNvCxnSpPr>
            <a:cxnSpLocks/>
          </p:cNvCxnSpPr>
          <p:nvPr/>
        </p:nvCxnSpPr>
        <p:spPr>
          <a:xfrm flipH="1">
            <a:off x="7981737" y="4144302"/>
            <a:ext cx="137521" cy="3946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B99817D0-7EED-4868-A067-46553CCAC16F}"/>
              </a:ext>
            </a:extLst>
          </p:cNvPr>
          <p:cNvGrpSpPr/>
          <p:nvPr/>
        </p:nvGrpSpPr>
        <p:grpSpPr>
          <a:xfrm>
            <a:off x="7880670" y="4398863"/>
            <a:ext cx="357944" cy="311409"/>
            <a:chOff x="7880670" y="4398863"/>
            <a:chExt cx="357944" cy="311409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E3797202-5A5B-4715-B088-F96932582220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1C06F9F-A1CC-43DE-9F4A-537F9E44738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24</a:t>
              </a:r>
            </a:p>
          </p:txBody>
        </p:sp>
      </p:grpSp>
      <p:sp>
        <p:nvSpPr>
          <p:cNvPr id="78" name="Text Box 46">
            <a:extLst>
              <a:ext uri="{FF2B5EF4-FFF2-40B4-BE49-F238E27FC236}">
                <a16:creationId xmlns:a16="http://schemas.microsoft.com/office/drawing/2014/main" id="{15686941-CD10-4487-AFB0-38912F55A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0700" y="5464770"/>
            <a:ext cx="259930" cy="27699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t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3EF05206-909F-45D7-8588-5395475F953D}"/>
              </a:ext>
            </a:extLst>
          </p:cNvPr>
          <p:cNvCxnSpPr>
            <a:cxnSpLocks/>
          </p:cNvCxnSpPr>
          <p:nvPr/>
        </p:nvCxnSpPr>
        <p:spPr>
          <a:xfrm flipV="1">
            <a:off x="7075137" y="5356488"/>
            <a:ext cx="0" cy="1643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25E8032-1584-43F9-B4B2-7550B5CE7E79}"/>
              </a:ext>
            </a:extLst>
          </p:cNvPr>
          <p:cNvGrpSpPr/>
          <p:nvPr/>
        </p:nvGrpSpPr>
        <p:grpSpPr>
          <a:xfrm>
            <a:off x="7382804" y="4405285"/>
            <a:ext cx="357944" cy="311409"/>
            <a:chOff x="7880670" y="4398863"/>
            <a:chExt cx="357944" cy="311409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5CD894F1-C655-433A-8E2D-090E26EC217E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A221D33-D08F-4CEC-9B4E-E26AA4E81D64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16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CDC5555-E5BD-4947-8A6A-4FBDB26B0ADA}"/>
              </a:ext>
            </a:extLst>
          </p:cNvPr>
          <p:cNvGrpSpPr/>
          <p:nvPr/>
        </p:nvGrpSpPr>
        <p:grpSpPr>
          <a:xfrm>
            <a:off x="6877717" y="4412516"/>
            <a:ext cx="357944" cy="311409"/>
            <a:chOff x="7880670" y="4398863"/>
            <a:chExt cx="357944" cy="311409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030C1ADD-F291-4F33-88F5-0116BECA58AB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50FE1E5-B258-446D-8A37-916D0BD3AB6A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13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8182C7D-568E-41A1-9095-48932BE940A8}"/>
              </a:ext>
            </a:extLst>
          </p:cNvPr>
          <p:cNvGrpSpPr/>
          <p:nvPr/>
        </p:nvGrpSpPr>
        <p:grpSpPr>
          <a:xfrm>
            <a:off x="6413978" y="4419177"/>
            <a:ext cx="357944" cy="311409"/>
            <a:chOff x="7880670" y="4398863"/>
            <a:chExt cx="357944" cy="311409"/>
          </a:xfrm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F3B67D63-5D32-4095-A306-866972C756AB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2E15CC8-5DFD-4525-87DB-2CB8207C70F5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12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E6546C58-4FBD-4E95-9945-12D91B475C19}"/>
              </a:ext>
            </a:extLst>
          </p:cNvPr>
          <p:cNvGrpSpPr/>
          <p:nvPr/>
        </p:nvGrpSpPr>
        <p:grpSpPr>
          <a:xfrm>
            <a:off x="5934146" y="4426012"/>
            <a:ext cx="357944" cy="311409"/>
            <a:chOff x="7880670" y="4398863"/>
            <a:chExt cx="357944" cy="311409"/>
          </a:xfrm>
        </p:grpSpPr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7FFA32A1-299F-4F10-AEEF-ED2ABF47117E}"/>
                </a:ext>
              </a:extLst>
            </p:cNvPr>
            <p:cNvSpPr/>
            <p:nvPr/>
          </p:nvSpPr>
          <p:spPr>
            <a:xfrm>
              <a:off x="7880670" y="4398863"/>
              <a:ext cx="351378" cy="311409"/>
            </a:xfrm>
            <a:prstGeom prst="ellipse">
              <a:avLst/>
            </a:prstGeom>
            <a:solidFill>
              <a:srgbClr val="33CC33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7684847A-C60E-4DE0-A5BB-86938ED6A9F0}"/>
                </a:ext>
              </a:extLst>
            </p:cNvPr>
            <p:cNvSpPr txBox="1"/>
            <p:nvPr/>
          </p:nvSpPr>
          <p:spPr>
            <a:xfrm>
              <a:off x="7887236" y="4416824"/>
              <a:ext cx="35137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12</a:t>
              </a:r>
            </a:p>
          </p:txBody>
        </p:sp>
      </p:grpSp>
      <p:sp>
        <p:nvSpPr>
          <p:cNvPr id="100" name="Text Box 46">
            <a:extLst>
              <a:ext uri="{FF2B5EF4-FFF2-40B4-BE49-F238E27FC236}">
                <a16:creationId xmlns:a16="http://schemas.microsoft.com/office/drawing/2014/main" id="{DA8CD479-A15A-42E3-8D35-EEAEF8E0E0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5820" y="6184331"/>
            <a:ext cx="328616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 err="1">
                <a:solidFill>
                  <a:srgbClr val="FF0000"/>
                </a:solidFill>
                <a:ea typeface="宋体" panose="02010600030101010101" pitchFamily="2" charset="-122"/>
              </a:rPr>
              <a:t>SortHeap</a:t>
            </a: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 takes time O(n log n)</a:t>
            </a:r>
          </a:p>
        </p:txBody>
      </p:sp>
      <p:sp>
        <p:nvSpPr>
          <p:cNvPr id="101" name="Text Box 46">
            <a:extLst>
              <a:ext uri="{FF2B5EF4-FFF2-40B4-BE49-F238E27FC236}">
                <a16:creationId xmlns:a16="http://schemas.microsoft.com/office/drawing/2014/main" id="{AE7DB2B5-D506-4588-9BF1-D6C84C31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1736788"/>
            <a:ext cx="3651058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1.</a:t>
            </a:r>
            <a:r>
              <a:rPr lang="en-US" altLang="zh-CN" sz="1200" dirty="0">
                <a:ea typeface="宋体" panose="02010600030101010101" pitchFamily="2" charset="-122"/>
              </a:rPr>
              <a:t> The height of a heap of n nodes is ≤ log</a:t>
            </a:r>
            <a:r>
              <a:rPr lang="en-US" altLang="zh-CN" sz="1200" baseline="-25000" dirty="0">
                <a:ea typeface="宋体" panose="02010600030101010101" pitchFamily="2" charset="-122"/>
              </a:rPr>
              <a:t>2</a:t>
            </a:r>
            <a:r>
              <a:rPr lang="en-US" altLang="zh-CN" sz="1200" dirty="0">
                <a:ea typeface="宋体" panose="02010600030101010101" pitchFamily="2" charset="-122"/>
              </a:rPr>
              <a:t>n.</a:t>
            </a:r>
          </a:p>
        </p:txBody>
      </p:sp>
      <p:sp>
        <p:nvSpPr>
          <p:cNvPr id="102" name="Text Box 46">
            <a:extLst>
              <a:ext uri="{FF2B5EF4-FFF2-40B4-BE49-F238E27FC236}">
                <a16:creationId xmlns:a16="http://schemas.microsoft.com/office/drawing/2014/main" id="{CDD244B1-F6C1-4074-836E-7FEAF0E85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02" y="1730842"/>
            <a:ext cx="307552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2.</a:t>
            </a:r>
            <a:r>
              <a:rPr lang="en-US" altLang="zh-CN" sz="1200" dirty="0">
                <a:ea typeface="宋体" panose="02010600030101010101" pitchFamily="2" charset="-122"/>
              </a:rPr>
              <a:t> </a:t>
            </a:r>
            <a:r>
              <a:rPr lang="en-US" altLang="zh-CN" sz="1200" dirty="0" err="1">
                <a:ea typeface="宋体" panose="02010600030101010101" pitchFamily="2" charset="-122"/>
              </a:rPr>
              <a:t>FixHeap</a:t>
            </a:r>
            <a:r>
              <a:rPr lang="en-US" altLang="zh-CN" sz="1200" dirty="0">
                <a:ea typeface="宋体" panose="02010600030101010101" pitchFamily="2" charset="-122"/>
              </a:rPr>
              <a:t>(H, t, </a:t>
            </a:r>
            <a:r>
              <a:rPr lang="en-US" altLang="zh-CN" sz="1200" dirty="0" err="1">
                <a:ea typeface="宋体" panose="02010600030101010101" pitchFamily="2" charset="-122"/>
              </a:rPr>
              <a:t>i</a:t>
            </a:r>
            <a:r>
              <a:rPr lang="en-US" altLang="zh-CN" sz="1200" dirty="0">
                <a:ea typeface="宋体" panose="02010600030101010101" pitchFamily="2" charset="-122"/>
              </a:rPr>
              <a:t>) takes time O(log n).</a:t>
            </a:r>
          </a:p>
        </p:txBody>
      </p:sp>
      <p:sp>
        <p:nvSpPr>
          <p:cNvPr id="75" name="Text Box 46">
            <a:extLst>
              <a:ext uri="{FF2B5EF4-FFF2-40B4-BE49-F238E27FC236}">
                <a16:creationId xmlns:a16="http://schemas.microsoft.com/office/drawing/2014/main" id="{018EE06B-412F-494D-B69B-24B0A6A0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9" y="2001006"/>
            <a:ext cx="3223767" cy="276999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200" dirty="0">
                <a:solidFill>
                  <a:srgbClr val="FF0000"/>
                </a:solidFill>
                <a:ea typeface="宋体" panose="02010600030101010101" pitchFamily="2" charset="-122"/>
              </a:rPr>
              <a:t>Fact 3.</a:t>
            </a:r>
            <a:r>
              <a:rPr lang="en-US" altLang="zh-CN" sz="1200" dirty="0">
                <a:ea typeface="宋体" panose="02010600030101010101" pitchFamily="2" charset="-122"/>
              </a:rPr>
              <a:t> Sorting a heap takes time O(n log n).</a:t>
            </a:r>
          </a:p>
        </p:txBody>
      </p:sp>
      <p:sp>
        <p:nvSpPr>
          <p:cNvPr id="103" name="Text Box 46">
            <a:extLst>
              <a:ext uri="{FF2B5EF4-FFF2-40B4-BE49-F238E27FC236}">
                <a16:creationId xmlns:a16="http://schemas.microsoft.com/office/drawing/2014/main" id="{4B311C4A-72AD-4CC2-9E55-E60F1EF20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79" y="2278996"/>
            <a:ext cx="412248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800" u="sng" dirty="0">
                <a:solidFill>
                  <a:srgbClr val="FF0000"/>
                </a:solidFill>
                <a:ea typeface="宋体" panose="02010600030101010101" pitchFamily="2" charset="-122"/>
              </a:rPr>
              <a:t>Sorting a heap H[0..n-1].</a:t>
            </a:r>
          </a:p>
        </p:txBody>
      </p:sp>
      <p:sp>
        <p:nvSpPr>
          <p:cNvPr id="104" name="Text Box 46">
            <a:extLst>
              <a:ext uri="{FF2B5EF4-FFF2-40B4-BE49-F238E27FC236}">
                <a16:creationId xmlns:a16="http://schemas.microsoft.com/office/drawing/2014/main" id="{51C94811-B5A8-4E41-A46E-AD5D0E40A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1575" y="4904032"/>
            <a:ext cx="2198272" cy="1600438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 err="1">
                <a:ea typeface="宋体" panose="02010600030101010101" pitchFamily="2" charset="-122"/>
              </a:rPr>
              <a:t>SortHeap</a:t>
            </a:r>
            <a:r>
              <a:rPr lang="en-US" altLang="zh-CN" sz="1400" dirty="0">
                <a:ea typeface="宋体" panose="02010600030101010101" pitchFamily="2" charset="-122"/>
              </a:rPr>
              <a:t>(H[0..n-1])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\\ H[0..n-1] is a heap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1. t = n-1;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2. while (t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&gt; </a:t>
            </a:r>
            <a:r>
              <a:rPr lang="en-US" altLang="zh-CN" sz="1400" dirty="0">
                <a:ea typeface="宋体" panose="02010600030101010101" pitchFamily="2" charset="-122"/>
              </a:rPr>
              <a:t>0)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H[1] </a:t>
            </a:r>
            <a:r>
              <a:rPr lang="en-US" altLang="zh-CN" sz="1400" dirty="0">
                <a:ea typeface="Tahoma" panose="020B0604030504040204" pitchFamily="34" charset="0"/>
                <a:cs typeface="Tahoma" panose="020B0604030504040204" pitchFamily="34" charset="0"/>
              </a:rPr>
              <a:t>↔ </a:t>
            </a:r>
            <a:r>
              <a:rPr lang="en-US" altLang="zh-CN" sz="1400" dirty="0">
                <a:ea typeface="宋体" panose="02010600030101010101" pitchFamily="2" charset="-122"/>
              </a:rPr>
              <a:t>H[t];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t = t – 1;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      </a:t>
            </a:r>
            <a:r>
              <a:rPr lang="en-US" altLang="zh-CN" sz="1400" dirty="0" err="1">
                <a:ea typeface="宋体" panose="02010600030101010101" pitchFamily="2" charset="-122"/>
              </a:rPr>
              <a:t>FixHeap</a:t>
            </a:r>
            <a:r>
              <a:rPr lang="en-US" altLang="zh-CN" sz="1400" dirty="0">
                <a:ea typeface="宋体" panose="02010600030101010101" pitchFamily="2" charset="-122"/>
              </a:rPr>
              <a:t>(H, t, 0).</a:t>
            </a:r>
          </a:p>
        </p:txBody>
      </p:sp>
    </p:spTree>
    <p:extLst>
      <p:ext uri="{BB962C8B-B14F-4D97-AF65-F5344CB8AC3E}">
        <p14:creationId xmlns:p14="http://schemas.microsoft.com/office/powerpoint/2010/main" val="132181685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4624</TotalTime>
  <Words>16450</Words>
  <Application>Microsoft Office PowerPoint</Application>
  <PresentationFormat>On-screen Show (4:3)</PresentationFormat>
  <Paragraphs>2620</Paragraphs>
  <Slides>81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81</vt:i4>
      </vt:variant>
    </vt:vector>
  </HeadingPairs>
  <TitlesOfParts>
    <vt:vector size="86" baseType="lpstr">
      <vt:lpstr>宋体</vt:lpstr>
      <vt:lpstr>Cambria Math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412</cp:revision>
  <cp:lastPrinted>2001-01-16T17:12:14Z</cp:lastPrinted>
  <dcterms:created xsi:type="dcterms:W3CDTF">1999-07-13T19:55:20Z</dcterms:created>
  <dcterms:modified xsi:type="dcterms:W3CDTF">2025-01-24T20:45:28Z</dcterms:modified>
</cp:coreProperties>
</file>