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93" r:id="rId2"/>
    <p:sldId id="917" r:id="rId3"/>
    <p:sldId id="918" r:id="rId4"/>
    <p:sldId id="919" r:id="rId5"/>
    <p:sldId id="906" r:id="rId6"/>
    <p:sldId id="907" r:id="rId7"/>
    <p:sldId id="739" r:id="rId8"/>
    <p:sldId id="908" r:id="rId9"/>
    <p:sldId id="909" r:id="rId10"/>
    <p:sldId id="910" r:id="rId11"/>
    <p:sldId id="911" r:id="rId12"/>
    <p:sldId id="912" r:id="rId13"/>
    <p:sldId id="913" r:id="rId14"/>
    <p:sldId id="914" r:id="rId15"/>
    <p:sldId id="915" r:id="rId16"/>
    <p:sldId id="916" r:id="rId17"/>
    <p:sldId id="922" r:id="rId18"/>
    <p:sldId id="920" r:id="rId19"/>
    <p:sldId id="921" r:id="rId20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00"/>
    <a:srgbClr val="33CC33"/>
    <a:srgbClr val="FF3300"/>
    <a:srgbClr val="FF0000"/>
    <a:srgbClr val="FFCCFF"/>
    <a:srgbClr val="DDDDDD"/>
    <a:srgbClr val="DE3E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382" autoAdjust="0"/>
    <p:restoredTop sz="91657" autoAdjust="0"/>
  </p:normalViewPr>
  <p:slideViewPr>
    <p:cSldViewPr snapToGrid="0">
      <p:cViewPr varScale="1">
        <p:scale>
          <a:sx n="97" d="100"/>
          <a:sy n="97" d="100"/>
        </p:scale>
        <p:origin x="78" y="32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4122"/>
    </p:cViewPr>
  </p:sorterViewPr>
  <p:notesViewPr>
    <p:cSldViewPr snapToGrid="0">
      <p:cViewPr varScale="1">
        <p:scale>
          <a:sx n="104" d="100"/>
          <a:sy n="104" d="100"/>
        </p:scale>
        <p:origin x="-3498" y="-102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06F16FB9-8D84-4AD1-A708-AFB146A94E24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196733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/>
            </a:lvl1pPr>
          </a:lstStyle>
          <a:p>
            <a:pPr>
              <a:defRPr/>
            </a:pPr>
            <a:fld id="{91E1BDD9-3AEF-48D7-9C87-29E837DCF19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2803880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8F81013-0BEA-49DF-AD3C-558A27B7559E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16105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2391EF6-A1B5-468B-83B9-7C72E05AF268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09297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0B074CA-44A8-4A4E-AFF2-25413D7E123D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171692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4C082F0-364D-4711-8A13-E67520AACA75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30186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3889932-C464-41B2-9A82-C092D3997D6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132511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1FEA6C5-6032-474C-8B54-C8C6CDA0092F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487552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1F5A7B7-C3A1-4918-AD97-7E635ACCBB9C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72148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4959519-D87E-493A-9ED6-6711B4839D10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22534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CS 245/Summer ‘08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DF01F78A-6E5B-41DC-B74B-CF661B555806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70" r:id="rId1"/>
    <p:sldLayoutId id="2147484171" r:id="rId2"/>
    <p:sldLayoutId id="2147484172" r:id="rId3"/>
    <p:sldLayoutId id="2147484173" r:id="rId4"/>
    <p:sldLayoutId id="2147484174" r:id="rId5"/>
    <p:sldLayoutId id="2147484175" r:id="rId6"/>
    <p:sldLayoutId id="2147484176" r:id="rId7"/>
    <p:sldLayoutId id="2147484177" r:id="rId8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617402" y="1034802"/>
            <a:ext cx="7850458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CSCE-411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3800" dirty="0">
                <a:ea typeface="宋体" panose="02010600030101010101" pitchFamily="2" charset="-122"/>
              </a:rPr>
              <a:t>Design and Analysis of Algorithms</a:t>
            </a:r>
          </a:p>
        </p:txBody>
      </p:sp>
      <p:sp>
        <p:nvSpPr>
          <p:cNvPr id="13316" name="Text Box 47"/>
          <p:cNvSpPr txBox="1">
            <a:spLocks noChangeArrowheads="1"/>
          </p:cNvSpPr>
          <p:nvPr/>
        </p:nvSpPr>
        <p:spPr bwMode="auto">
          <a:xfrm>
            <a:off x="3472582" y="2490661"/>
            <a:ext cx="219883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Spring 2025</a:t>
            </a:r>
          </a:p>
        </p:txBody>
      </p:sp>
      <p:sp>
        <p:nvSpPr>
          <p:cNvPr id="13317" name="Text Box 48"/>
          <p:cNvSpPr txBox="1">
            <a:spLocks noChangeArrowheads="1"/>
          </p:cNvSpPr>
          <p:nvPr/>
        </p:nvSpPr>
        <p:spPr bwMode="auto">
          <a:xfrm>
            <a:off x="2858023" y="3844120"/>
            <a:ext cx="3878263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Instructor: </a:t>
            </a:r>
            <a:r>
              <a:rPr lang="en-US" altLang="zh-CN" sz="2400" dirty="0" err="1">
                <a:ea typeface="宋体" panose="02010600030101010101" pitchFamily="2" charset="-122"/>
              </a:rPr>
              <a:t>Jianer</a:t>
            </a:r>
            <a:r>
              <a:rPr lang="en-US" altLang="zh-CN" sz="2400" dirty="0">
                <a:ea typeface="宋体" panose="02010600030101010101" pitchFamily="2" charset="-122"/>
              </a:rPr>
              <a:t> Chen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Office: PETR 428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Phone: 845-4259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Email: chen@cse.tamu.edu</a:t>
            </a:r>
          </a:p>
        </p:txBody>
      </p:sp>
      <p:sp>
        <p:nvSpPr>
          <p:cNvPr id="13318" name="Text Box 49"/>
          <p:cNvSpPr txBox="1">
            <a:spLocks noChangeArrowheads="1"/>
          </p:cNvSpPr>
          <p:nvPr/>
        </p:nvSpPr>
        <p:spPr bwMode="auto">
          <a:xfrm>
            <a:off x="0" y="6553200"/>
            <a:ext cx="176554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Notes 4: </a:t>
            </a:r>
            <a:r>
              <a:rPr lang="en-US" altLang="zh-CN" sz="1400" dirty="0" err="1">
                <a:ea typeface="宋体" panose="02010600030101010101" pitchFamily="2" charset="-122"/>
              </a:rPr>
              <a:t>HeapSort</a:t>
            </a:r>
            <a:r>
              <a:rPr lang="en-US" altLang="zh-CN" sz="1400" dirty="0">
                <a:ea typeface="宋体" panose="02010600030101010101" pitchFamily="2" charset="-122"/>
              </a:rPr>
              <a:t> I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Divide-and-Conquer</a:t>
            </a:r>
          </a:p>
        </p:txBody>
      </p:sp>
      <p:sp>
        <p:nvSpPr>
          <p:cNvPr id="9" name="Text Box 46">
            <a:extLst>
              <a:ext uri="{FF2B5EF4-FFF2-40B4-BE49-F238E27FC236}">
                <a16:creationId xmlns:a16="http://schemas.microsoft.com/office/drawing/2014/main" id="{9B8C665E-4415-4361-8A21-211C80C3AC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8351" y="1278263"/>
            <a:ext cx="2875720" cy="2308324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ea typeface="宋体" panose="02010600030101010101" pitchFamily="2" charset="-122"/>
              </a:rPr>
              <a:t>(A, l, r)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if (l &lt; r)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m = (</a:t>
            </a:r>
            <a:r>
              <a:rPr lang="en-US" altLang="zh-CN" sz="1600" dirty="0" err="1">
                <a:ea typeface="宋体" panose="02010600030101010101" pitchFamily="2" charset="-122"/>
              </a:rPr>
              <a:t>l+r</a:t>
            </a:r>
            <a:r>
              <a:rPr lang="en-US" altLang="zh-CN" sz="1600" dirty="0">
                <a:ea typeface="宋体" panose="02010600030101010101" pitchFamily="2" charset="-122"/>
              </a:rPr>
              <a:t>)/2;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ea typeface="宋体" panose="02010600030101010101" pitchFamily="2" charset="-122"/>
              </a:rPr>
              <a:t>(A, l, m);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ea typeface="宋体" panose="02010600030101010101" pitchFamily="2" charset="-122"/>
              </a:rPr>
              <a:t>(A, m+1, r);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merge(A[l, m],A[m+1, r]).</a:t>
            </a:r>
          </a:p>
          <a:p>
            <a:pPr eaLnBrk="1" hangingPunct="1">
              <a:spcBef>
                <a:spcPct val="0"/>
              </a:spcBef>
              <a:buNone/>
            </a:pPr>
            <a:endParaRPr lang="en-US" altLang="zh-CN" sz="1600" dirty="0"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u="sng" dirty="0">
                <a:ea typeface="宋体" panose="02010600030101010101" pitchFamily="2" charset="-122"/>
              </a:rPr>
              <a:t>main program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ea typeface="宋体" panose="02010600030101010101" pitchFamily="2" charset="-122"/>
              </a:rPr>
              <a:t>(A, 1, n)</a:t>
            </a:r>
          </a:p>
        </p:txBody>
      </p:sp>
      <p:sp>
        <p:nvSpPr>
          <p:cNvPr id="4" name="Text Box 46">
            <a:extLst>
              <a:ext uri="{FF2B5EF4-FFF2-40B4-BE49-F238E27FC236}">
                <a16:creationId xmlns:a16="http://schemas.microsoft.com/office/drawing/2014/main" id="{5DB5C414-6D87-4760-B2D4-2CBA891FAD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5491" y="3801893"/>
            <a:ext cx="3081440" cy="203132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u="sng" dirty="0">
                <a:ea typeface="宋体" panose="02010600030101010101" pitchFamily="2" charset="-122"/>
              </a:rPr>
              <a:t>General steps of divide-and-conquer</a:t>
            </a:r>
          </a:p>
          <a:p>
            <a:pPr marL="342900" indent="-342900" eaLnBrk="1" hangingPunct="1">
              <a:spcBef>
                <a:spcPct val="0"/>
              </a:spcBef>
              <a:buAutoNum type="arabicPeriod"/>
            </a:pPr>
            <a:r>
              <a:rPr lang="en-US" altLang="zh-CN" sz="1400" dirty="0">
                <a:ea typeface="宋体" panose="02010600030101010101" pitchFamily="2" charset="-122"/>
              </a:rPr>
              <a:t>Divide the instance into smaller instances (unless the instance is very small);</a:t>
            </a:r>
          </a:p>
          <a:p>
            <a:pPr marL="342900" indent="-342900" eaLnBrk="1" hangingPunct="1">
              <a:spcBef>
                <a:spcPct val="0"/>
              </a:spcBef>
              <a:buAutoNum type="arabicPeriod"/>
            </a:pPr>
            <a:r>
              <a:rPr lang="en-US" altLang="zh-CN" sz="1400" dirty="0">
                <a:ea typeface="宋体" panose="02010600030101010101" pitchFamily="2" charset="-122"/>
              </a:rPr>
              <a:t>Recursively solve the smaller instances;</a:t>
            </a:r>
          </a:p>
          <a:p>
            <a:pPr marL="342900" indent="-342900" eaLnBrk="1" hangingPunct="1">
              <a:spcBef>
                <a:spcPct val="0"/>
              </a:spcBef>
              <a:buAutoNum type="arabicPeriod"/>
            </a:pPr>
            <a:r>
              <a:rPr lang="en-US" altLang="zh-CN" sz="1400" dirty="0">
                <a:ea typeface="宋体" panose="02010600030101010101" pitchFamily="2" charset="-122"/>
              </a:rPr>
              <a:t>Combine the solutions of the smaller instances to make a solution for the original instance. 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4484D26B-44C9-4EFE-9205-40703F94A197}"/>
              </a:ext>
            </a:extLst>
          </p:cNvPr>
          <p:cNvGraphicFramePr>
            <a:graphicFrameLocks noGrp="1"/>
          </p:cNvGraphicFramePr>
          <p:nvPr/>
        </p:nvGraphicFramePr>
        <p:xfrm>
          <a:off x="4939469" y="1360115"/>
          <a:ext cx="2875719" cy="30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0817">
                  <a:extLst>
                    <a:ext uri="{9D8B030D-6E8A-4147-A177-3AD203B41FA5}">
                      <a16:colId xmlns:a16="http://schemas.microsoft.com/office/drawing/2014/main" val="3629057214"/>
                    </a:ext>
                  </a:extLst>
                </a:gridCol>
                <a:gridCol w="410817">
                  <a:extLst>
                    <a:ext uri="{9D8B030D-6E8A-4147-A177-3AD203B41FA5}">
                      <a16:colId xmlns:a16="http://schemas.microsoft.com/office/drawing/2014/main" val="4045742998"/>
                    </a:ext>
                  </a:extLst>
                </a:gridCol>
                <a:gridCol w="410817">
                  <a:extLst>
                    <a:ext uri="{9D8B030D-6E8A-4147-A177-3AD203B41FA5}">
                      <a16:colId xmlns:a16="http://schemas.microsoft.com/office/drawing/2014/main" val="1536466426"/>
                    </a:ext>
                  </a:extLst>
                </a:gridCol>
                <a:gridCol w="410817">
                  <a:extLst>
                    <a:ext uri="{9D8B030D-6E8A-4147-A177-3AD203B41FA5}">
                      <a16:colId xmlns:a16="http://schemas.microsoft.com/office/drawing/2014/main" val="2061839955"/>
                    </a:ext>
                  </a:extLst>
                </a:gridCol>
                <a:gridCol w="410817">
                  <a:extLst>
                    <a:ext uri="{9D8B030D-6E8A-4147-A177-3AD203B41FA5}">
                      <a16:colId xmlns:a16="http://schemas.microsoft.com/office/drawing/2014/main" val="1744282405"/>
                    </a:ext>
                  </a:extLst>
                </a:gridCol>
                <a:gridCol w="410817">
                  <a:extLst>
                    <a:ext uri="{9D8B030D-6E8A-4147-A177-3AD203B41FA5}">
                      <a16:colId xmlns:a16="http://schemas.microsoft.com/office/drawing/2014/main" val="1369581604"/>
                    </a:ext>
                  </a:extLst>
                </a:gridCol>
                <a:gridCol w="410817">
                  <a:extLst>
                    <a:ext uri="{9D8B030D-6E8A-4147-A177-3AD203B41FA5}">
                      <a16:colId xmlns:a16="http://schemas.microsoft.com/office/drawing/2014/main" val="3910839954"/>
                    </a:ext>
                  </a:extLst>
                </a:gridCol>
              </a:tblGrid>
              <a:tr h="220858">
                <a:tc>
                  <a:txBody>
                    <a:bodyPr/>
                    <a:lstStyle/>
                    <a:p>
                      <a:r>
                        <a:rPr lang="en-US" sz="1400" dirty="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9100457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29921B2D-64B1-4D18-BC9B-E4A009C732A8}"/>
              </a:ext>
            </a:extLst>
          </p:cNvPr>
          <p:cNvGraphicFramePr>
            <a:graphicFrameLocks noGrp="1"/>
          </p:cNvGraphicFramePr>
          <p:nvPr/>
        </p:nvGraphicFramePr>
        <p:xfrm>
          <a:off x="4559631" y="2676933"/>
          <a:ext cx="1640792" cy="30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0198">
                  <a:extLst>
                    <a:ext uri="{9D8B030D-6E8A-4147-A177-3AD203B41FA5}">
                      <a16:colId xmlns:a16="http://schemas.microsoft.com/office/drawing/2014/main" val="1734871439"/>
                    </a:ext>
                  </a:extLst>
                </a:gridCol>
                <a:gridCol w="410198">
                  <a:extLst>
                    <a:ext uri="{9D8B030D-6E8A-4147-A177-3AD203B41FA5}">
                      <a16:colId xmlns:a16="http://schemas.microsoft.com/office/drawing/2014/main" val="119949314"/>
                    </a:ext>
                  </a:extLst>
                </a:gridCol>
                <a:gridCol w="410198">
                  <a:extLst>
                    <a:ext uri="{9D8B030D-6E8A-4147-A177-3AD203B41FA5}">
                      <a16:colId xmlns:a16="http://schemas.microsoft.com/office/drawing/2014/main" val="1336796685"/>
                    </a:ext>
                  </a:extLst>
                </a:gridCol>
                <a:gridCol w="410198">
                  <a:extLst>
                    <a:ext uri="{9D8B030D-6E8A-4147-A177-3AD203B41FA5}">
                      <a16:colId xmlns:a16="http://schemas.microsoft.com/office/drawing/2014/main" val="1619510365"/>
                    </a:ext>
                  </a:extLst>
                </a:gridCol>
              </a:tblGrid>
              <a:tr h="254905">
                <a:tc>
                  <a:txBody>
                    <a:bodyPr/>
                    <a:lstStyle/>
                    <a:p>
                      <a:r>
                        <a:rPr lang="en-US" sz="1400" dirty="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1166558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205CE2A2-1A58-4923-84BF-9E142AC826E3}"/>
              </a:ext>
            </a:extLst>
          </p:cNvPr>
          <p:cNvGraphicFramePr>
            <a:graphicFrameLocks noGrp="1"/>
          </p:cNvGraphicFramePr>
          <p:nvPr/>
        </p:nvGraphicFramePr>
        <p:xfrm>
          <a:off x="6999396" y="2678401"/>
          <a:ext cx="1210653" cy="30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03551">
                  <a:extLst>
                    <a:ext uri="{9D8B030D-6E8A-4147-A177-3AD203B41FA5}">
                      <a16:colId xmlns:a16="http://schemas.microsoft.com/office/drawing/2014/main" val="3353233486"/>
                    </a:ext>
                  </a:extLst>
                </a:gridCol>
                <a:gridCol w="403551">
                  <a:extLst>
                    <a:ext uri="{9D8B030D-6E8A-4147-A177-3AD203B41FA5}">
                      <a16:colId xmlns:a16="http://schemas.microsoft.com/office/drawing/2014/main" val="3825854919"/>
                    </a:ext>
                  </a:extLst>
                </a:gridCol>
                <a:gridCol w="403551">
                  <a:extLst>
                    <a:ext uri="{9D8B030D-6E8A-4147-A177-3AD203B41FA5}">
                      <a16:colId xmlns:a16="http://schemas.microsoft.com/office/drawing/2014/main" val="653448621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r>
                        <a:rPr lang="en-US" sz="140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4220986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200B31E0-3F81-4DF8-9D86-4D8F4DB19DD8}"/>
              </a:ext>
            </a:extLst>
          </p:cNvPr>
          <p:cNvGraphicFramePr>
            <a:graphicFrameLocks noGrp="1"/>
          </p:cNvGraphicFramePr>
          <p:nvPr/>
        </p:nvGraphicFramePr>
        <p:xfrm>
          <a:off x="4361910" y="4007466"/>
          <a:ext cx="818230" cy="30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09115">
                  <a:extLst>
                    <a:ext uri="{9D8B030D-6E8A-4147-A177-3AD203B41FA5}">
                      <a16:colId xmlns:a16="http://schemas.microsoft.com/office/drawing/2014/main" val="1096247403"/>
                    </a:ext>
                  </a:extLst>
                </a:gridCol>
                <a:gridCol w="409115">
                  <a:extLst>
                    <a:ext uri="{9D8B030D-6E8A-4147-A177-3AD203B41FA5}">
                      <a16:colId xmlns:a16="http://schemas.microsoft.com/office/drawing/2014/main" val="426675945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r>
                        <a:rPr lang="en-US" sz="1400" dirty="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3128"/>
                  </a:ext>
                </a:extLst>
              </a:tr>
            </a:tbl>
          </a:graphicData>
        </a:graphic>
      </p:graphicFrame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C0F8769E-DD9D-457D-9D4E-FB3D6DE6F4CE}"/>
              </a:ext>
            </a:extLst>
          </p:cNvPr>
          <p:cNvGraphicFramePr>
            <a:graphicFrameLocks noGrp="1"/>
          </p:cNvGraphicFramePr>
          <p:nvPr/>
        </p:nvGraphicFramePr>
        <p:xfrm>
          <a:off x="6743068" y="4002915"/>
          <a:ext cx="818230" cy="30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09115">
                  <a:extLst>
                    <a:ext uri="{9D8B030D-6E8A-4147-A177-3AD203B41FA5}">
                      <a16:colId xmlns:a16="http://schemas.microsoft.com/office/drawing/2014/main" val="1096247403"/>
                    </a:ext>
                  </a:extLst>
                </a:gridCol>
                <a:gridCol w="409115">
                  <a:extLst>
                    <a:ext uri="{9D8B030D-6E8A-4147-A177-3AD203B41FA5}">
                      <a16:colId xmlns:a16="http://schemas.microsoft.com/office/drawing/2014/main" val="426675945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r>
                        <a:rPr lang="en-US" sz="140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3128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A3981CFE-F0CA-41E1-84F4-C777951B1F73}"/>
              </a:ext>
            </a:extLst>
          </p:cNvPr>
          <p:cNvGraphicFramePr>
            <a:graphicFrameLocks noGrp="1"/>
          </p:cNvGraphicFramePr>
          <p:nvPr/>
        </p:nvGraphicFramePr>
        <p:xfrm>
          <a:off x="5618344" y="4003808"/>
          <a:ext cx="818230" cy="30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09115">
                  <a:extLst>
                    <a:ext uri="{9D8B030D-6E8A-4147-A177-3AD203B41FA5}">
                      <a16:colId xmlns:a16="http://schemas.microsoft.com/office/drawing/2014/main" val="1096247403"/>
                    </a:ext>
                  </a:extLst>
                </a:gridCol>
                <a:gridCol w="409115">
                  <a:extLst>
                    <a:ext uri="{9D8B030D-6E8A-4147-A177-3AD203B41FA5}">
                      <a16:colId xmlns:a16="http://schemas.microsoft.com/office/drawing/2014/main" val="426675945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r>
                        <a:rPr lang="en-US" sz="1400" dirty="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3128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DAB5BA65-C783-4BEA-935B-3F860BCF51C6}"/>
              </a:ext>
            </a:extLst>
          </p:cNvPr>
          <p:cNvGraphicFramePr>
            <a:graphicFrameLocks noGrp="1"/>
          </p:cNvGraphicFramePr>
          <p:nvPr/>
        </p:nvGraphicFramePr>
        <p:xfrm>
          <a:off x="7901156" y="4002915"/>
          <a:ext cx="398804" cy="30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8804">
                  <a:extLst>
                    <a:ext uri="{9D8B030D-6E8A-4147-A177-3AD203B41FA5}">
                      <a16:colId xmlns:a16="http://schemas.microsoft.com/office/drawing/2014/main" val="3276290100"/>
                    </a:ext>
                  </a:extLst>
                </a:gridCol>
              </a:tblGrid>
              <a:tr h="290360">
                <a:tc>
                  <a:txBody>
                    <a:bodyPr/>
                    <a:lstStyle/>
                    <a:p>
                      <a:r>
                        <a:rPr lang="en-US" sz="1400" dirty="0"/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402376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7DB94245-AD8B-4530-8348-7D7EF00764F2}"/>
              </a:ext>
            </a:extLst>
          </p:cNvPr>
          <p:cNvGraphicFramePr>
            <a:graphicFrameLocks noGrp="1"/>
          </p:cNvGraphicFramePr>
          <p:nvPr/>
        </p:nvGraphicFramePr>
        <p:xfrm>
          <a:off x="4367609" y="5197894"/>
          <a:ext cx="398804" cy="30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8804">
                  <a:extLst>
                    <a:ext uri="{9D8B030D-6E8A-4147-A177-3AD203B41FA5}">
                      <a16:colId xmlns:a16="http://schemas.microsoft.com/office/drawing/2014/main" val="3276290100"/>
                    </a:ext>
                  </a:extLst>
                </a:gridCol>
              </a:tblGrid>
              <a:tr h="290360">
                <a:tc>
                  <a:txBody>
                    <a:bodyPr/>
                    <a:lstStyle/>
                    <a:p>
                      <a:r>
                        <a:rPr lang="en-US" sz="1400" dirty="0"/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402376"/>
                  </a:ext>
                </a:extLst>
              </a:tr>
            </a:tbl>
          </a:graphicData>
        </a:graphic>
      </p:graphicFrame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C7E7F6A9-C22B-4420-879D-F5E2E2DF57AC}"/>
              </a:ext>
            </a:extLst>
          </p:cNvPr>
          <p:cNvGraphicFramePr>
            <a:graphicFrameLocks noGrp="1"/>
          </p:cNvGraphicFramePr>
          <p:nvPr/>
        </p:nvGraphicFramePr>
        <p:xfrm>
          <a:off x="5000746" y="5208464"/>
          <a:ext cx="398804" cy="30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8804">
                  <a:extLst>
                    <a:ext uri="{9D8B030D-6E8A-4147-A177-3AD203B41FA5}">
                      <a16:colId xmlns:a16="http://schemas.microsoft.com/office/drawing/2014/main" val="3276290100"/>
                    </a:ext>
                  </a:extLst>
                </a:gridCol>
              </a:tblGrid>
              <a:tr h="290360">
                <a:tc>
                  <a:txBody>
                    <a:bodyPr/>
                    <a:lstStyle/>
                    <a:p>
                      <a:r>
                        <a:rPr lang="en-US" sz="1400" dirty="0"/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402376"/>
                  </a:ext>
                </a:extLst>
              </a:tr>
            </a:tbl>
          </a:graphicData>
        </a:graphic>
      </p:graphicFrame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5A9EEDFA-D39B-4EE5-85E8-BA2A80AA46A2}"/>
              </a:ext>
            </a:extLst>
          </p:cNvPr>
          <p:cNvGraphicFramePr>
            <a:graphicFrameLocks noGrp="1"/>
          </p:cNvGraphicFramePr>
          <p:nvPr/>
        </p:nvGraphicFramePr>
        <p:xfrm>
          <a:off x="5618344" y="5208464"/>
          <a:ext cx="398804" cy="30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8804">
                  <a:extLst>
                    <a:ext uri="{9D8B030D-6E8A-4147-A177-3AD203B41FA5}">
                      <a16:colId xmlns:a16="http://schemas.microsoft.com/office/drawing/2014/main" val="3276290100"/>
                    </a:ext>
                  </a:extLst>
                </a:gridCol>
              </a:tblGrid>
              <a:tr h="290360">
                <a:tc>
                  <a:txBody>
                    <a:bodyPr/>
                    <a:lstStyle/>
                    <a:p>
                      <a:r>
                        <a:rPr lang="en-US" sz="1400" dirty="0"/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402376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A817D2C5-50FD-42C5-9BB8-3D882BF59217}"/>
              </a:ext>
            </a:extLst>
          </p:cNvPr>
          <p:cNvGraphicFramePr>
            <a:graphicFrameLocks noGrp="1"/>
          </p:cNvGraphicFramePr>
          <p:nvPr/>
        </p:nvGraphicFramePr>
        <p:xfrm>
          <a:off x="6200423" y="5208464"/>
          <a:ext cx="398804" cy="30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8804">
                  <a:extLst>
                    <a:ext uri="{9D8B030D-6E8A-4147-A177-3AD203B41FA5}">
                      <a16:colId xmlns:a16="http://schemas.microsoft.com/office/drawing/2014/main" val="3276290100"/>
                    </a:ext>
                  </a:extLst>
                </a:gridCol>
              </a:tblGrid>
              <a:tr h="290360">
                <a:tc>
                  <a:txBody>
                    <a:bodyPr/>
                    <a:lstStyle/>
                    <a:p>
                      <a:r>
                        <a:rPr lang="en-US" sz="1400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402376"/>
                  </a:ext>
                </a:extLst>
              </a:tr>
            </a:tbl>
          </a:graphicData>
        </a:graphic>
      </p:graphicFrame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B8F1C944-C5B1-4D21-A8F6-F66E27343032}"/>
              </a:ext>
            </a:extLst>
          </p:cNvPr>
          <p:cNvGraphicFramePr>
            <a:graphicFrameLocks noGrp="1"/>
          </p:cNvGraphicFramePr>
          <p:nvPr/>
        </p:nvGraphicFramePr>
        <p:xfrm>
          <a:off x="6782502" y="5197894"/>
          <a:ext cx="398804" cy="30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8804">
                  <a:extLst>
                    <a:ext uri="{9D8B030D-6E8A-4147-A177-3AD203B41FA5}">
                      <a16:colId xmlns:a16="http://schemas.microsoft.com/office/drawing/2014/main" val="3276290100"/>
                    </a:ext>
                  </a:extLst>
                </a:gridCol>
              </a:tblGrid>
              <a:tr h="290360">
                <a:tc>
                  <a:txBody>
                    <a:bodyPr/>
                    <a:lstStyle/>
                    <a:p>
                      <a:r>
                        <a:rPr lang="en-US" sz="1400" dirty="0"/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402376"/>
                  </a:ext>
                </a:extLst>
              </a:tr>
            </a:tbl>
          </a:graphicData>
        </a:graphic>
      </p:graphicFrame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FA1FB48F-6E80-4160-AC04-D7FC1D9A2DAF}"/>
              </a:ext>
            </a:extLst>
          </p:cNvPr>
          <p:cNvGraphicFramePr>
            <a:graphicFrameLocks noGrp="1"/>
          </p:cNvGraphicFramePr>
          <p:nvPr/>
        </p:nvGraphicFramePr>
        <p:xfrm>
          <a:off x="7386005" y="5197894"/>
          <a:ext cx="398804" cy="30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8804">
                  <a:extLst>
                    <a:ext uri="{9D8B030D-6E8A-4147-A177-3AD203B41FA5}">
                      <a16:colId xmlns:a16="http://schemas.microsoft.com/office/drawing/2014/main" val="3276290100"/>
                    </a:ext>
                  </a:extLst>
                </a:gridCol>
              </a:tblGrid>
              <a:tr h="290360">
                <a:tc>
                  <a:txBody>
                    <a:bodyPr/>
                    <a:lstStyle/>
                    <a:p>
                      <a:r>
                        <a:rPr lang="en-US" sz="1400" dirty="0"/>
                        <a:t>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402376"/>
                  </a:ext>
                </a:extLst>
              </a:tr>
            </a:tbl>
          </a:graphicData>
        </a:graphic>
      </p:graphicFrame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C2564609-9D64-493C-AAEE-DC5D57917DD5}"/>
              </a:ext>
            </a:extLst>
          </p:cNvPr>
          <p:cNvCxnSpPr>
            <a:cxnSpLocks/>
            <a:endCxn id="5" idx="0"/>
          </p:cNvCxnSpPr>
          <p:nvPr/>
        </p:nvCxnSpPr>
        <p:spPr>
          <a:xfrm flipH="1">
            <a:off x="5380027" y="1664915"/>
            <a:ext cx="558783" cy="1012018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49D39DE2-D32A-4A38-9A7C-2B9DBFFC8FF8}"/>
              </a:ext>
            </a:extLst>
          </p:cNvPr>
          <p:cNvCxnSpPr>
            <a:cxnSpLocks/>
            <a:endCxn id="7" idx="0"/>
          </p:cNvCxnSpPr>
          <p:nvPr/>
        </p:nvCxnSpPr>
        <p:spPr>
          <a:xfrm flipH="1">
            <a:off x="4771025" y="2991596"/>
            <a:ext cx="371681" cy="1015870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3FB814E0-12D2-4435-807E-1E5AE498FB6C}"/>
              </a:ext>
            </a:extLst>
          </p:cNvPr>
          <p:cNvCxnSpPr>
            <a:cxnSpLocks/>
            <a:endCxn id="15" idx="0"/>
          </p:cNvCxnSpPr>
          <p:nvPr/>
        </p:nvCxnSpPr>
        <p:spPr>
          <a:xfrm flipH="1">
            <a:off x="5817746" y="4307715"/>
            <a:ext cx="62721" cy="900749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5FF3D266-38B1-468B-9474-462D365F8BF7}"/>
              </a:ext>
            </a:extLst>
          </p:cNvPr>
          <p:cNvCxnSpPr>
            <a:cxnSpLocks/>
            <a:endCxn id="12" idx="0"/>
          </p:cNvCxnSpPr>
          <p:nvPr/>
        </p:nvCxnSpPr>
        <p:spPr>
          <a:xfrm flipH="1">
            <a:off x="4567011" y="4307715"/>
            <a:ext cx="76647" cy="890179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1B7A080C-F024-4A50-8179-DE19AA7BF422}"/>
              </a:ext>
            </a:extLst>
          </p:cNvPr>
          <p:cNvCxnSpPr>
            <a:cxnSpLocks/>
            <a:endCxn id="10" idx="0"/>
          </p:cNvCxnSpPr>
          <p:nvPr/>
        </p:nvCxnSpPr>
        <p:spPr>
          <a:xfrm flipH="1">
            <a:off x="7152183" y="2991596"/>
            <a:ext cx="230813" cy="1011319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1B223CF4-0142-44BE-B31F-166B9B822CE2}"/>
              </a:ext>
            </a:extLst>
          </p:cNvPr>
          <p:cNvCxnSpPr>
            <a:cxnSpLocks/>
            <a:endCxn id="6" idx="0"/>
          </p:cNvCxnSpPr>
          <p:nvPr/>
        </p:nvCxnSpPr>
        <p:spPr>
          <a:xfrm>
            <a:off x="6782502" y="1671511"/>
            <a:ext cx="822220" cy="1006890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0E71C923-0E62-4C10-B5A0-FC2808BCDE40}"/>
              </a:ext>
            </a:extLst>
          </p:cNvPr>
          <p:cNvCxnSpPr>
            <a:cxnSpLocks/>
          </p:cNvCxnSpPr>
          <p:nvPr/>
        </p:nvCxnSpPr>
        <p:spPr>
          <a:xfrm flipH="1">
            <a:off x="6955423" y="4307715"/>
            <a:ext cx="43973" cy="890179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4B8420B0-8A05-4540-9C29-9CD35D8C3A62}"/>
              </a:ext>
            </a:extLst>
          </p:cNvPr>
          <p:cNvCxnSpPr>
            <a:cxnSpLocks/>
            <a:endCxn id="11" idx="0"/>
          </p:cNvCxnSpPr>
          <p:nvPr/>
        </p:nvCxnSpPr>
        <p:spPr>
          <a:xfrm>
            <a:off x="5611067" y="2991596"/>
            <a:ext cx="416392" cy="1012212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99B1BAD7-159C-47B4-8541-3F6DD6663659}"/>
              </a:ext>
            </a:extLst>
          </p:cNvPr>
          <p:cNvCxnSpPr>
            <a:cxnSpLocks/>
            <a:endCxn id="8" idx="0"/>
          </p:cNvCxnSpPr>
          <p:nvPr/>
        </p:nvCxnSpPr>
        <p:spPr>
          <a:xfrm>
            <a:off x="7792111" y="2972373"/>
            <a:ext cx="308447" cy="1030542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CF19C603-8BE7-42F6-A816-3EB696ADFB96}"/>
              </a:ext>
            </a:extLst>
          </p:cNvPr>
          <p:cNvCxnSpPr>
            <a:cxnSpLocks/>
            <a:endCxn id="18" idx="0"/>
          </p:cNvCxnSpPr>
          <p:nvPr/>
        </p:nvCxnSpPr>
        <p:spPr>
          <a:xfrm>
            <a:off x="7364581" y="4307715"/>
            <a:ext cx="220826" cy="890179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AD8101A7-7820-40F7-8140-0DC71D2DA512}"/>
              </a:ext>
            </a:extLst>
          </p:cNvPr>
          <p:cNvCxnSpPr>
            <a:cxnSpLocks/>
            <a:endCxn id="14" idx="0"/>
          </p:cNvCxnSpPr>
          <p:nvPr/>
        </p:nvCxnSpPr>
        <p:spPr>
          <a:xfrm>
            <a:off x="4956865" y="4306367"/>
            <a:ext cx="243283" cy="902097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FAE8D894-5C39-4D3A-8012-650C6BA7D27A}"/>
              </a:ext>
            </a:extLst>
          </p:cNvPr>
          <p:cNvCxnSpPr>
            <a:cxnSpLocks/>
            <a:endCxn id="16" idx="0"/>
          </p:cNvCxnSpPr>
          <p:nvPr/>
        </p:nvCxnSpPr>
        <p:spPr>
          <a:xfrm>
            <a:off x="6200423" y="4307715"/>
            <a:ext cx="199402" cy="900749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Arrow: Down 57">
            <a:extLst>
              <a:ext uri="{FF2B5EF4-FFF2-40B4-BE49-F238E27FC236}">
                <a16:creationId xmlns:a16="http://schemas.microsoft.com/office/drawing/2014/main" id="{7B66FA2A-BC75-4A3B-964A-6B2AECF77FEE}"/>
              </a:ext>
            </a:extLst>
          </p:cNvPr>
          <p:cNvSpPr/>
          <p:nvPr/>
        </p:nvSpPr>
        <p:spPr>
          <a:xfrm>
            <a:off x="8571432" y="1664915"/>
            <a:ext cx="321841" cy="3342921"/>
          </a:xfrm>
          <a:prstGeom prst="downArrow">
            <a:avLst/>
          </a:prstGeom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6EA97ABF-BA28-437A-B8D2-56AE4D617E9D}"/>
              </a:ext>
            </a:extLst>
          </p:cNvPr>
          <p:cNvSpPr txBox="1"/>
          <p:nvPr/>
        </p:nvSpPr>
        <p:spPr>
          <a:xfrm>
            <a:off x="8299960" y="5024742"/>
            <a:ext cx="10803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00B050"/>
                </a:solidFill>
              </a:rPr>
              <a:t>divide</a:t>
            </a:r>
          </a:p>
        </p:txBody>
      </p:sp>
    </p:spTree>
    <p:extLst>
      <p:ext uri="{BB962C8B-B14F-4D97-AF65-F5344CB8AC3E}">
        <p14:creationId xmlns:p14="http://schemas.microsoft.com/office/powerpoint/2010/main" val="21874157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Divide-and-Conquer</a:t>
            </a:r>
          </a:p>
        </p:txBody>
      </p:sp>
      <p:sp>
        <p:nvSpPr>
          <p:cNvPr id="9" name="Text Box 46">
            <a:extLst>
              <a:ext uri="{FF2B5EF4-FFF2-40B4-BE49-F238E27FC236}">
                <a16:creationId xmlns:a16="http://schemas.microsoft.com/office/drawing/2014/main" id="{9B8C665E-4415-4361-8A21-211C80C3AC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8351" y="1278263"/>
            <a:ext cx="2875720" cy="2308324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ea typeface="宋体" panose="02010600030101010101" pitchFamily="2" charset="-122"/>
              </a:rPr>
              <a:t>(A, l, r)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if (l &lt; r)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m = (</a:t>
            </a:r>
            <a:r>
              <a:rPr lang="en-US" altLang="zh-CN" sz="1600" dirty="0" err="1">
                <a:ea typeface="宋体" panose="02010600030101010101" pitchFamily="2" charset="-122"/>
              </a:rPr>
              <a:t>l+r</a:t>
            </a:r>
            <a:r>
              <a:rPr lang="en-US" altLang="zh-CN" sz="1600" dirty="0">
                <a:ea typeface="宋体" panose="02010600030101010101" pitchFamily="2" charset="-122"/>
              </a:rPr>
              <a:t>)/2;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ea typeface="宋体" panose="02010600030101010101" pitchFamily="2" charset="-122"/>
              </a:rPr>
              <a:t>(A, l, m);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ea typeface="宋体" panose="02010600030101010101" pitchFamily="2" charset="-122"/>
              </a:rPr>
              <a:t>(A, m+1, r);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merge(A[l, m],A[m+1, r]).</a:t>
            </a:r>
          </a:p>
          <a:p>
            <a:pPr eaLnBrk="1" hangingPunct="1">
              <a:spcBef>
                <a:spcPct val="0"/>
              </a:spcBef>
              <a:buNone/>
            </a:pPr>
            <a:endParaRPr lang="en-US" altLang="zh-CN" sz="1600" dirty="0"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u="sng" dirty="0">
                <a:ea typeface="宋体" panose="02010600030101010101" pitchFamily="2" charset="-122"/>
              </a:rPr>
              <a:t>main program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ea typeface="宋体" panose="02010600030101010101" pitchFamily="2" charset="-122"/>
              </a:rPr>
              <a:t>(A, 1, n)</a:t>
            </a:r>
          </a:p>
        </p:txBody>
      </p:sp>
      <p:sp>
        <p:nvSpPr>
          <p:cNvPr id="4" name="Text Box 46">
            <a:extLst>
              <a:ext uri="{FF2B5EF4-FFF2-40B4-BE49-F238E27FC236}">
                <a16:creationId xmlns:a16="http://schemas.microsoft.com/office/drawing/2014/main" id="{5DB5C414-6D87-4760-B2D4-2CBA891FAD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5491" y="3801893"/>
            <a:ext cx="3081440" cy="203132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u="sng" dirty="0">
                <a:ea typeface="宋体" panose="02010600030101010101" pitchFamily="2" charset="-122"/>
              </a:rPr>
              <a:t>General steps of divide-and-conquer</a:t>
            </a:r>
          </a:p>
          <a:p>
            <a:pPr marL="342900" indent="-342900" eaLnBrk="1" hangingPunct="1">
              <a:spcBef>
                <a:spcPct val="0"/>
              </a:spcBef>
              <a:buAutoNum type="arabicPeriod"/>
            </a:pPr>
            <a:r>
              <a:rPr lang="en-US" altLang="zh-CN" sz="1400" dirty="0">
                <a:ea typeface="宋体" panose="02010600030101010101" pitchFamily="2" charset="-122"/>
              </a:rPr>
              <a:t>Divide the instance into smaller instances (unless the instance is very small);</a:t>
            </a:r>
          </a:p>
          <a:p>
            <a:pPr marL="342900" indent="-342900" eaLnBrk="1" hangingPunct="1">
              <a:spcBef>
                <a:spcPct val="0"/>
              </a:spcBef>
              <a:buAutoNum type="arabicPeriod"/>
            </a:pPr>
            <a:r>
              <a:rPr lang="en-US" altLang="zh-CN" sz="1400" dirty="0">
                <a:ea typeface="宋体" panose="02010600030101010101" pitchFamily="2" charset="-122"/>
              </a:rPr>
              <a:t>Recursively solve the smaller instances;</a:t>
            </a:r>
          </a:p>
          <a:p>
            <a:pPr marL="342900" indent="-342900" eaLnBrk="1" hangingPunct="1">
              <a:spcBef>
                <a:spcPct val="0"/>
              </a:spcBef>
              <a:buAutoNum type="arabicPeriod"/>
            </a:pPr>
            <a:r>
              <a:rPr lang="en-US" altLang="zh-CN" sz="1400" dirty="0">
                <a:ea typeface="宋体" panose="02010600030101010101" pitchFamily="2" charset="-122"/>
              </a:rPr>
              <a:t>Combine the solutions of the smaller instances to make a solution for the original instance. 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4484D26B-44C9-4EFE-9205-40703F94A197}"/>
              </a:ext>
            </a:extLst>
          </p:cNvPr>
          <p:cNvGraphicFramePr>
            <a:graphicFrameLocks noGrp="1"/>
          </p:cNvGraphicFramePr>
          <p:nvPr/>
        </p:nvGraphicFramePr>
        <p:xfrm>
          <a:off x="4939469" y="1360115"/>
          <a:ext cx="2875719" cy="30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0817">
                  <a:extLst>
                    <a:ext uri="{9D8B030D-6E8A-4147-A177-3AD203B41FA5}">
                      <a16:colId xmlns:a16="http://schemas.microsoft.com/office/drawing/2014/main" val="3629057214"/>
                    </a:ext>
                  </a:extLst>
                </a:gridCol>
                <a:gridCol w="410817">
                  <a:extLst>
                    <a:ext uri="{9D8B030D-6E8A-4147-A177-3AD203B41FA5}">
                      <a16:colId xmlns:a16="http://schemas.microsoft.com/office/drawing/2014/main" val="4045742998"/>
                    </a:ext>
                  </a:extLst>
                </a:gridCol>
                <a:gridCol w="410817">
                  <a:extLst>
                    <a:ext uri="{9D8B030D-6E8A-4147-A177-3AD203B41FA5}">
                      <a16:colId xmlns:a16="http://schemas.microsoft.com/office/drawing/2014/main" val="1536466426"/>
                    </a:ext>
                  </a:extLst>
                </a:gridCol>
                <a:gridCol w="410817">
                  <a:extLst>
                    <a:ext uri="{9D8B030D-6E8A-4147-A177-3AD203B41FA5}">
                      <a16:colId xmlns:a16="http://schemas.microsoft.com/office/drawing/2014/main" val="2061839955"/>
                    </a:ext>
                  </a:extLst>
                </a:gridCol>
                <a:gridCol w="410817">
                  <a:extLst>
                    <a:ext uri="{9D8B030D-6E8A-4147-A177-3AD203B41FA5}">
                      <a16:colId xmlns:a16="http://schemas.microsoft.com/office/drawing/2014/main" val="1744282405"/>
                    </a:ext>
                  </a:extLst>
                </a:gridCol>
                <a:gridCol w="410817">
                  <a:extLst>
                    <a:ext uri="{9D8B030D-6E8A-4147-A177-3AD203B41FA5}">
                      <a16:colId xmlns:a16="http://schemas.microsoft.com/office/drawing/2014/main" val="1369581604"/>
                    </a:ext>
                  </a:extLst>
                </a:gridCol>
                <a:gridCol w="410817">
                  <a:extLst>
                    <a:ext uri="{9D8B030D-6E8A-4147-A177-3AD203B41FA5}">
                      <a16:colId xmlns:a16="http://schemas.microsoft.com/office/drawing/2014/main" val="3910839954"/>
                    </a:ext>
                  </a:extLst>
                </a:gridCol>
              </a:tblGrid>
              <a:tr h="220858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FFC000"/>
                          </a:solidFill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FFC000"/>
                          </a:solidFill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FFC000"/>
                          </a:solidFill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FFC000"/>
                          </a:solidFill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FFC000"/>
                          </a:solidFill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FFC000"/>
                          </a:solidFill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FFC000"/>
                          </a:solidFill>
                        </a:rPr>
                        <a:t>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9100457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29921B2D-64B1-4D18-BC9B-E4A009C732A8}"/>
              </a:ext>
            </a:extLst>
          </p:cNvPr>
          <p:cNvGraphicFramePr>
            <a:graphicFrameLocks noGrp="1"/>
          </p:cNvGraphicFramePr>
          <p:nvPr/>
        </p:nvGraphicFramePr>
        <p:xfrm>
          <a:off x="4559631" y="2676933"/>
          <a:ext cx="1640792" cy="30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0198">
                  <a:extLst>
                    <a:ext uri="{9D8B030D-6E8A-4147-A177-3AD203B41FA5}">
                      <a16:colId xmlns:a16="http://schemas.microsoft.com/office/drawing/2014/main" val="1734871439"/>
                    </a:ext>
                  </a:extLst>
                </a:gridCol>
                <a:gridCol w="410198">
                  <a:extLst>
                    <a:ext uri="{9D8B030D-6E8A-4147-A177-3AD203B41FA5}">
                      <a16:colId xmlns:a16="http://schemas.microsoft.com/office/drawing/2014/main" val="119949314"/>
                    </a:ext>
                  </a:extLst>
                </a:gridCol>
                <a:gridCol w="410198">
                  <a:extLst>
                    <a:ext uri="{9D8B030D-6E8A-4147-A177-3AD203B41FA5}">
                      <a16:colId xmlns:a16="http://schemas.microsoft.com/office/drawing/2014/main" val="1336796685"/>
                    </a:ext>
                  </a:extLst>
                </a:gridCol>
                <a:gridCol w="410198">
                  <a:extLst>
                    <a:ext uri="{9D8B030D-6E8A-4147-A177-3AD203B41FA5}">
                      <a16:colId xmlns:a16="http://schemas.microsoft.com/office/drawing/2014/main" val="1619510365"/>
                    </a:ext>
                  </a:extLst>
                </a:gridCol>
              </a:tblGrid>
              <a:tr h="254905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FFC000"/>
                          </a:solidFill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FFC000"/>
                          </a:solidFill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FFC000"/>
                          </a:solidFill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FFC000"/>
                          </a:solidFill>
                        </a:rPr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1166558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205CE2A2-1A58-4923-84BF-9E142AC826E3}"/>
              </a:ext>
            </a:extLst>
          </p:cNvPr>
          <p:cNvGraphicFramePr>
            <a:graphicFrameLocks noGrp="1"/>
          </p:cNvGraphicFramePr>
          <p:nvPr/>
        </p:nvGraphicFramePr>
        <p:xfrm>
          <a:off x="6999396" y="2678401"/>
          <a:ext cx="1210653" cy="30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03551">
                  <a:extLst>
                    <a:ext uri="{9D8B030D-6E8A-4147-A177-3AD203B41FA5}">
                      <a16:colId xmlns:a16="http://schemas.microsoft.com/office/drawing/2014/main" val="3353233486"/>
                    </a:ext>
                  </a:extLst>
                </a:gridCol>
                <a:gridCol w="403551">
                  <a:extLst>
                    <a:ext uri="{9D8B030D-6E8A-4147-A177-3AD203B41FA5}">
                      <a16:colId xmlns:a16="http://schemas.microsoft.com/office/drawing/2014/main" val="3825854919"/>
                    </a:ext>
                  </a:extLst>
                </a:gridCol>
                <a:gridCol w="403551">
                  <a:extLst>
                    <a:ext uri="{9D8B030D-6E8A-4147-A177-3AD203B41FA5}">
                      <a16:colId xmlns:a16="http://schemas.microsoft.com/office/drawing/2014/main" val="653448621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FFC000"/>
                          </a:solidFill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FFC000"/>
                          </a:solidFill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FFC000"/>
                          </a:solidFill>
                        </a:rPr>
                        <a:t>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4220986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200B31E0-3F81-4DF8-9D86-4D8F4DB19DD8}"/>
              </a:ext>
            </a:extLst>
          </p:cNvPr>
          <p:cNvGraphicFramePr>
            <a:graphicFrameLocks noGrp="1"/>
          </p:cNvGraphicFramePr>
          <p:nvPr/>
        </p:nvGraphicFramePr>
        <p:xfrm>
          <a:off x="4361910" y="4007466"/>
          <a:ext cx="818230" cy="30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09115">
                  <a:extLst>
                    <a:ext uri="{9D8B030D-6E8A-4147-A177-3AD203B41FA5}">
                      <a16:colId xmlns:a16="http://schemas.microsoft.com/office/drawing/2014/main" val="1096247403"/>
                    </a:ext>
                  </a:extLst>
                </a:gridCol>
                <a:gridCol w="409115">
                  <a:extLst>
                    <a:ext uri="{9D8B030D-6E8A-4147-A177-3AD203B41FA5}">
                      <a16:colId xmlns:a16="http://schemas.microsoft.com/office/drawing/2014/main" val="426675945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FFC000"/>
                          </a:solidFill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FFC000"/>
                          </a:solidFill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3128"/>
                  </a:ext>
                </a:extLst>
              </a:tr>
            </a:tbl>
          </a:graphicData>
        </a:graphic>
      </p:graphicFrame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C0F8769E-DD9D-457D-9D4E-FB3D6DE6F4CE}"/>
              </a:ext>
            </a:extLst>
          </p:cNvPr>
          <p:cNvGraphicFramePr>
            <a:graphicFrameLocks noGrp="1"/>
          </p:cNvGraphicFramePr>
          <p:nvPr/>
        </p:nvGraphicFramePr>
        <p:xfrm>
          <a:off x="6743068" y="4002915"/>
          <a:ext cx="818230" cy="30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09115">
                  <a:extLst>
                    <a:ext uri="{9D8B030D-6E8A-4147-A177-3AD203B41FA5}">
                      <a16:colId xmlns:a16="http://schemas.microsoft.com/office/drawing/2014/main" val="1096247403"/>
                    </a:ext>
                  </a:extLst>
                </a:gridCol>
                <a:gridCol w="409115">
                  <a:extLst>
                    <a:ext uri="{9D8B030D-6E8A-4147-A177-3AD203B41FA5}">
                      <a16:colId xmlns:a16="http://schemas.microsoft.com/office/drawing/2014/main" val="426675945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FFC000"/>
                          </a:solidFill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FFC000"/>
                          </a:solidFill>
                        </a:rPr>
                        <a:t>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3128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A3981CFE-F0CA-41E1-84F4-C777951B1F73}"/>
              </a:ext>
            </a:extLst>
          </p:cNvPr>
          <p:cNvGraphicFramePr>
            <a:graphicFrameLocks noGrp="1"/>
          </p:cNvGraphicFramePr>
          <p:nvPr/>
        </p:nvGraphicFramePr>
        <p:xfrm>
          <a:off x="5618344" y="4003808"/>
          <a:ext cx="818230" cy="30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09115">
                  <a:extLst>
                    <a:ext uri="{9D8B030D-6E8A-4147-A177-3AD203B41FA5}">
                      <a16:colId xmlns:a16="http://schemas.microsoft.com/office/drawing/2014/main" val="1096247403"/>
                    </a:ext>
                  </a:extLst>
                </a:gridCol>
                <a:gridCol w="409115">
                  <a:extLst>
                    <a:ext uri="{9D8B030D-6E8A-4147-A177-3AD203B41FA5}">
                      <a16:colId xmlns:a16="http://schemas.microsoft.com/office/drawing/2014/main" val="426675945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FFC000"/>
                          </a:solidFill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FFC000"/>
                          </a:solidFill>
                        </a:rPr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3128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DAB5BA65-C783-4BEA-935B-3F860BCF51C6}"/>
              </a:ext>
            </a:extLst>
          </p:cNvPr>
          <p:cNvGraphicFramePr>
            <a:graphicFrameLocks noGrp="1"/>
          </p:cNvGraphicFramePr>
          <p:nvPr/>
        </p:nvGraphicFramePr>
        <p:xfrm>
          <a:off x="7901156" y="4002915"/>
          <a:ext cx="398804" cy="30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8804">
                  <a:extLst>
                    <a:ext uri="{9D8B030D-6E8A-4147-A177-3AD203B41FA5}">
                      <a16:colId xmlns:a16="http://schemas.microsoft.com/office/drawing/2014/main" val="3276290100"/>
                    </a:ext>
                  </a:extLst>
                </a:gridCol>
              </a:tblGrid>
              <a:tr h="290360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FFC000"/>
                          </a:solidFill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402376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7DB94245-AD8B-4530-8348-7D7EF00764F2}"/>
              </a:ext>
            </a:extLst>
          </p:cNvPr>
          <p:cNvGraphicFramePr>
            <a:graphicFrameLocks noGrp="1"/>
          </p:cNvGraphicFramePr>
          <p:nvPr/>
        </p:nvGraphicFramePr>
        <p:xfrm>
          <a:off x="4367609" y="5197894"/>
          <a:ext cx="398804" cy="30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8804">
                  <a:extLst>
                    <a:ext uri="{9D8B030D-6E8A-4147-A177-3AD203B41FA5}">
                      <a16:colId xmlns:a16="http://schemas.microsoft.com/office/drawing/2014/main" val="3276290100"/>
                    </a:ext>
                  </a:extLst>
                </a:gridCol>
              </a:tblGrid>
              <a:tr h="290360">
                <a:tc>
                  <a:txBody>
                    <a:bodyPr/>
                    <a:lstStyle/>
                    <a:p>
                      <a:r>
                        <a:rPr lang="en-US" sz="1400" dirty="0"/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402376"/>
                  </a:ext>
                </a:extLst>
              </a:tr>
            </a:tbl>
          </a:graphicData>
        </a:graphic>
      </p:graphicFrame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C7E7F6A9-C22B-4420-879D-F5E2E2DF57AC}"/>
              </a:ext>
            </a:extLst>
          </p:cNvPr>
          <p:cNvGraphicFramePr>
            <a:graphicFrameLocks noGrp="1"/>
          </p:cNvGraphicFramePr>
          <p:nvPr/>
        </p:nvGraphicFramePr>
        <p:xfrm>
          <a:off x="5000746" y="5208464"/>
          <a:ext cx="398804" cy="30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8804">
                  <a:extLst>
                    <a:ext uri="{9D8B030D-6E8A-4147-A177-3AD203B41FA5}">
                      <a16:colId xmlns:a16="http://schemas.microsoft.com/office/drawing/2014/main" val="3276290100"/>
                    </a:ext>
                  </a:extLst>
                </a:gridCol>
              </a:tblGrid>
              <a:tr h="290360">
                <a:tc>
                  <a:txBody>
                    <a:bodyPr/>
                    <a:lstStyle/>
                    <a:p>
                      <a:r>
                        <a:rPr lang="en-US" sz="1400" dirty="0"/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402376"/>
                  </a:ext>
                </a:extLst>
              </a:tr>
            </a:tbl>
          </a:graphicData>
        </a:graphic>
      </p:graphicFrame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5A9EEDFA-D39B-4EE5-85E8-BA2A80AA46A2}"/>
              </a:ext>
            </a:extLst>
          </p:cNvPr>
          <p:cNvGraphicFramePr>
            <a:graphicFrameLocks noGrp="1"/>
          </p:cNvGraphicFramePr>
          <p:nvPr/>
        </p:nvGraphicFramePr>
        <p:xfrm>
          <a:off x="5618344" y="5208464"/>
          <a:ext cx="398804" cy="30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8804">
                  <a:extLst>
                    <a:ext uri="{9D8B030D-6E8A-4147-A177-3AD203B41FA5}">
                      <a16:colId xmlns:a16="http://schemas.microsoft.com/office/drawing/2014/main" val="3276290100"/>
                    </a:ext>
                  </a:extLst>
                </a:gridCol>
              </a:tblGrid>
              <a:tr h="290360">
                <a:tc>
                  <a:txBody>
                    <a:bodyPr/>
                    <a:lstStyle/>
                    <a:p>
                      <a:r>
                        <a:rPr lang="en-US" sz="1400" dirty="0"/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402376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A817D2C5-50FD-42C5-9BB8-3D882BF59217}"/>
              </a:ext>
            </a:extLst>
          </p:cNvPr>
          <p:cNvGraphicFramePr>
            <a:graphicFrameLocks noGrp="1"/>
          </p:cNvGraphicFramePr>
          <p:nvPr/>
        </p:nvGraphicFramePr>
        <p:xfrm>
          <a:off x="6200423" y="5208464"/>
          <a:ext cx="398804" cy="30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8804">
                  <a:extLst>
                    <a:ext uri="{9D8B030D-6E8A-4147-A177-3AD203B41FA5}">
                      <a16:colId xmlns:a16="http://schemas.microsoft.com/office/drawing/2014/main" val="3276290100"/>
                    </a:ext>
                  </a:extLst>
                </a:gridCol>
              </a:tblGrid>
              <a:tr h="290360">
                <a:tc>
                  <a:txBody>
                    <a:bodyPr/>
                    <a:lstStyle/>
                    <a:p>
                      <a:r>
                        <a:rPr lang="en-US" sz="1400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402376"/>
                  </a:ext>
                </a:extLst>
              </a:tr>
            </a:tbl>
          </a:graphicData>
        </a:graphic>
      </p:graphicFrame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B8F1C944-C5B1-4D21-A8F6-F66E27343032}"/>
              </a:ext>
            </a:extLst>
          </p:cNvPr>
          <p:cNvGraphicFramePr>
            <a:graphicFrameLocks noGrp="1"/>
          </p:cNvGraphicFramePr>
          <p:nvPr/>
        </p:nvGraphicFramePr>
        <p:xfrm>
          <a:off x="6782502" y="5197894"/>
          <a:ext cx="398804" cy="30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8804">
                  <a:extLst>
                    <a:ext uri="{9D8B030D-6E8A-4147-A177-3AD203B41FA5}">
                      <a16:colId xmlns:a16="http://schemas.microsoft.com/office/drawing/2014/main" val="3276290100"/>
                    </a:ext>
                  </a:extLst>
                </a:gridCol>
              </a:tblGrid>
              <a:tr h="290360">
                <a:tc>
                  <a:txBody>
                    <a:bodyPr/>
                    <a:lstStyle/>
                    <a:p>
                      <a:r>
                        <a:rPr lang="en-US" sz="1400" dirty="0"/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402376"/>
                  </a:ext>
                </a:extLst>
              </a:tr>
            </a:tbl>
          </a:graphicData>
        </a:graphic>
      </p:graphicFrame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FA1FB48F-6E80-4160-AC04-D7FC1D9A2DAF}"/>
              </a:ext>
            </a:extLst>
          </p:cNvPr>
          <p:cNvGraphicFramePr>
            <a:graphicFrameLocks noGrp="1"/>
          </p:cNvGraphicFramePr>
          <p:nvPr/>
        </p:nvGraphicFramePr>
        <p:xfrm>
          <a:off x="7386005" y="5197894"/>
          <a:ext cx="398804" cy="30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8804">
                  <a:extLst>
                    <a:ext uri="{9D8B030D-6E8A-4147-A177-3AD203B41FA5}">
                      <a16:colId xmlns:a16="http://schemas.microsoft.com/office/drawing/2014/main" val="3276290100"/>
                    </a:ext>
                  </a:extLst>
                </a:gridCol>
              </a:tblGrid>
              <a:tr h="290360">
                <a:tc>
                  <a:txBody>
                    <a:bodyPr/>
                    <a:lstStyle/>
                    <a:p>
                      <a:r>
                        <a:rPr lang="en-US" sz="1400" dirty="0"/>
                        <a:t>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402376"/>
                  </a:ext>
                </a:extLst>
              </a:tr>
            </a:tbl>
          </a:graphicData>
        </a:graphic>
      </p:graphicFrame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C2564609-9D64-493C-AAEE-DC5D57917DD5}"/>
              </a:ext>
            </a:extLst>
          </p:cNvPr>
          <p:cNvCxnSpPr>
            <a:cxnSpLocks/>
            <a:endCxn id="5" idx="0"/>
          </p:cNvCxnSpPr>
          <p:nvPr/>
        </p:nvCxnSpPr>
        <p:spPr>
          <a:xfrm flipH="1">
            <a:off x="5380027" y="1664915"/>
            <a:ext cx="558783" cy="1012018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49D39DE2-D32A-4A38-9A7C-2B9DBFFC8FF8}"/>
              </a:ext>
            </a:extLst>
          </p:cNvPr>
          <p:cNvCxnSpPr>
            <a:cxnSpLocks/>
            <a:endCxn id="7" idx="0"/>
          </p:cNvCxnSpPr>
          <p:nvPr/>
        </p:nvCxnSpPr>
        <p:spPr>
          <a:xfrm flipH="1">
            <a:off x="4771025" y="2991596"/>
            <a:ext cx="371681" cy="1015870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3FB814E0-12D2-4435-807E-1E5AE498FB6C}"/>
              </a:ext>
            </a:extLst>
          </p:cNvPr>
          <p:cNvCxnSpPr>
            <a:cxnSpLocks/>
            <a:endCxn id="15" idx="0"/>
          </p:cNvCxnSpPr>
          <p:nvPr/>
        </p:nvCxnSpPr>
        <p:spPr>
          <a:xfrm flipH="1">
            <a:off x="5817746" y="4307715"/>
            <a:ext cx="62721" cy="900749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5FF3D266-38B1-468B-9474-462D365F8BF7}"/>
              </a:ext>
            </a:extLst>
          </p:cNvPr>
          <p:cNvCxnSpPr>
            <a:cxnSpLocks/>
            <a:endCxn id="12" idx="0"/>
          </p:cNvCxnSpPr>
          <p:nvPr/>
        </p:nvCxnSpPr>
        <p:spPr>
          <a:xfrm flipH="1">
            <a:off x="4567011" y="4307715"/>
            <a:ext cx="76647" cy="890179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1B7A080C-F024-4A50-8179-DE19AA7BF422}"/>
              </a:ext>
            </a:extLst>
          </p:cNvPr>
          <p:cNvCxnSpPr>
            <a:cxnSpLocks/>
            <a:endCxn id="10" idx="0"/>
          </p:cNvCxnSpPr>
          <p:nvPr/>
        </p:nvCxnSpPr>
        <p:spPr>
          <a:xfrm flipH="1">
            <a:off x="7152183" y="2991596"/>
            <a:ext cx="230813" cy="1011319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1B223CF4-0142-44BE-B31F-166B9B822CE2}"/>
              </a:ext>
            </a:extLst>
          </p:cNvPr>
          <p:cNvCxnSpPr>
            <a:cxnSpLocks/>
            <a:endCxn id="6" idx="0"/>
          </p:cNvCxnSpPr>
          <p:nvPr/>
        </p:nvCxnSpPr>
        <p:spPr>
          <a:xfrm>
            <a:off x="6782502" y="1671511"/>
            <a:ext cx="822220" cy="1006890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0E71C923-0E62-4C10-B5A0-FC2808BCDE40}"/>
              </a:ext>
            </a:extLst>
          </p:cNvPr>
          <p:cNvCxnSpPr>
            <a:cxnSpLocks/>
          </p:cNvCxnSpPr>
          <p:nvPr/>
        </p:nvCxnSpPr>
        <p:spPr>
          <a:xfrm flipH="1">
            <a:off x="6955423" y="4307715"/>
            <a:ext cx="43973" cy="890179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4B8420B0-8A05-4540-9C29-9CD35D8C3A62}"/>
              </a:ext>
            </a:extLst>
          </p:cNvPr>
          <p:cNvCxnSpPr>
            <a:cxnSpLocks/>
            <a:endCxn id="11" idx="0"/>
          </p:cNvCxnSpPr>
          <p:nvPr/>
        </p:nvCxnSpPr>
        <p:spPr>
          <a:xfrm>
            <a:off x="5611067" y="2991596"/>
            <a:ext cx="416392" cy="1012212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99B1BAD7-159C-47B4-8541-3F6DD6663659}"/>
              </a:ext>
            </a:extLst>
          </p:cNvPr>
          <p:cNvCxnSpPr>
            <a:cxnSpLocks/>
            <a:endCxn id="8" idx="0"/>
          </p:cNvCxnSpPr>
          <p:nvPr/>
        </p:nvCxnSpPr>
        <p:spPr>
          <a:xfrm>
            <a:off x="7792111" y="2972373"/>
            <a:ext cx="308447" cy="1030542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CF19C603-8BE7-42F6-A816-3EB696ADFB96}"/>
              </a:ext>
            </a:extLst>
          </p:cNvPr>
          <p:cNvCxnSpPr>
            <a:cxnSpLocks/>
            <a:endCxn id="18" idx="0"/>
          </p:cNvCxnSpPr>
          <p:nvPr/>
        </p:nvCxnSpPr>
        <p:spPr>
          <a:xfrm>
            <a:off x="7364581" y="4307715"/>
            <a:ext cx="220826" cy="890179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AD8101A7-7820-40F7-8140-0DC71D2DA512}"/>
              </a:ext>
            </a:extLst>
          </p:cNvPr>
          <p:cNvCxnSpPr>
            <a:cxnSpLocks/>
            <a:endCxn id="14" idx="0"/>
          </p:cNvCxnSpPr>
          <p:nvPr/>
        </p:nvCxnSpPr>
        <p:spPr>
          <a:xfrm>
            <a:off x="4956865" y="4306367"/>
            <a:ext cx="243283" cy="902097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FAE8D894-5C39-4D3A-8012-650C6BA7D27A}"/>
              </a:ext>
            </a:extLst>
          </p:cNvPr>
          <p:cNvCxnSpPr>
            <a:cxnSpLocks/>
            <a:endCxn id="16" idx="0"/>
          </p:cNvCxnSpPr>
          <p:nvPr/>
        </p:nvCxnSpPr>
        <p:spPr>
          <a:xfrm>
            <a:off x="6200423" y="4307715"/>
            <a:ext cx="199402" cy="900749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Arrow: Down 31">
            <a:extLst>
              <a:ext uri="{FF2B5EF4-FFF2-40B4-BE49-F238E27FC236}">
                <a16:creationId xmlns:a16="http://schemas.microsoft.com/office/drawing/2014/main" id="{24A3DCF7-7412-468B-88C5-62ABE80F9071}"/>
              </a:ext>
            </a:extLst>
          </p:cNvPr>
          <p:cNvSpPr/>
          <p:nvPr/>
        </p:nvSpPr>
        <p:spPr>
          <a:xfrm flipV="1">
            <a:off x="8518281" y="1360115"/>
            <a:ext cx="321841" cy="4081328"/>
          </a:xfrm>
          <a:prstGeom prst="downArrow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57E9163-B9C3-4583-8400-9F6F9C8C48BA}"/>
              </a:ext>
            </a:extLst>
          </p:cNvPr>
          <p:cNvSpPr txBox="1"/>
          <p:nvPr/>
        </p:nvSpPr>
        <p:spPr>
          <a:xfrm>
            <a:off x="8103182" y="387354"/>
            <a:ext cx="10803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FFC000"/>
                </a:solidFill>
              </a:rPr>
              <a:t>conquer and combine</a:t>
            </a: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358401B7-CC12-4000-B1EE-A216F1F154A2}"/>
              </a:ext>
            </a:extLst>
          </p:cNvPr>
          <p:cNvCxnSpPr>
            <a:cxnSpLocks/>
          </p:cNvCxnSpPr>
          <p:nvPr/>
        </p:nvCxnSpPr>
        <p:spPr>
          <a:xfrm flipV="1">
            <a:off x="4471117" y="4306367"/>
            <a:ext cx="103071" cy="891527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5F6897C6-DF5A-46EA-84E0-8BBB82EEB449}"/>
              </a:ext>
            </a:extLst>
          </p:cNvPr>
          <p:cNvCxnSpPr>
            <a:cxnSpLocks/>
          </p:cNvCxnSpPr>
          <p:nvPr/>
        </p:nvCxnSpPr>
        <p:spPr>
          <a:xfrm flipV="1">
            <a:off x="6854297" y="4294963"/>
            <a:ext cx="51535" cy="891526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04FEE225-B9C3-4DB2-9D8C-42BCC52B9095}"/>
              </a:ext>
            </a:extLst>
          </p:cNvPr>
          <p:cNvCxnSpPr>
            <a:cxnSpLocks/>
          </p:cNvCxnSpPr>
          <p:nvPr/>
        </p:nvCxnSpPr>
        <p:spPr>
          <a:xfrm flipV="1">
            <a:off x="5711688" y="4301559"/>
            <a:ext cx="81397" cy="891526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60AB373E-D5B5-43D7-A6D3-57A2DA54FCD3}"/>
              </a:ext>
            </a:extLst>
          </p:cNvPr>
          <p:cNvCxnSpPr>
            <a:cxnSpLocks/>
          </p:cNvCxnSpPr>
          <p:nvPr/>
        </p:nvCxnSpPr>
        <p:spPr>
          <a:xfrm flipH="1" flipV="1">
            <a:off x="5034060" y="4311652"/>
            <a:ext cx="284481" cy="874837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F6297793-0C5C-402E-B27C-AF620B6A5DF8}"/>
              </a:ext>
            </a:extLst>
          </p:cNvPr>
          <p:cNvCxnSpPr>
            <a:cxnSpLocks/>
          </p:cNvCxnSpPr>
          <p:nvPr/>
        </p:nvCxnSpPr>
        <p:spPr>
          <a:xfrm flipH="1" flipV="1">
            <a:off x="7443167" y="4301560"/>
            <a:ext cx="259322" cy="884929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66E6A2CA-D6CE-4908-9975-DE8320BDCE01}"/>
              </a:ext>
            </a:extLst>
          </p:cNvPr>
          <p:cNvCxnSpPr>
            <a:cxnSpLocks/>
          </p:cNvCxnSpPr>
          <p:nvPr/>
        </p:nvCxnSpPr>
        <p:spPr>
          <a:xfrm flipH="1" flipV="1">
            <a:off x="6276678" y="4308609"/>
            <a:ext cx="244891" cy="877880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AD4BB340-9676-46DA-A82B-9F186551E22C}"/>
              </a:ext>
            </a:extLst>
          </p:cNvPr>
          <p:cNvCxnSpPr>
            <a:cxnSpLocks/>
          </p:cNvCxnSpPr>
          <p:nvPr/>
        </p:nvCxnSpPr>
        <p:spPr>
          <a:xfrm flipV="1">
            <a:off x="6999396" y="2989430"/>
            <a:ext cx="274743" cy="996061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F0460D3B-E4D3-49F9-BF36-01C09DDE44E0}"/>
              </a:ext>
            </a:extLst>
          </p:cNvPr>
          <p:cNvCxnSpPr>
            <a:cxnSpLocks/>
          </p:cNvCxnSpPr>
          <p:nvPr/>
        </p:nvCxnSpPr>
        <p:spPr>
          <a:xfrm flipV="1">
            <a:off x="4623517" y="2978785"/>
            <a:ext cx="425188" cy="1006706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0E2BCC55-5E07-4319-842E-CFC6478BD752}"/>
              </a:ext>
            </a:extLst>
          </p:cNvPr>
          <p:cNvCxnSpPr>
            <a:cxnSpLocks/>
          </p:cNvCxnSpPr>
          <p:nvPr/>
        </p:nvCxnSpPr>
        <p:spPr>
          <a:xfrm flipH="1" flipV="1">
            <a:off x="7858654" y="2965226"/>
            <a:ext cx="348359" cy="1020265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6CDD2CC4-EC53-4312-AFF0-FCBD46FE701E}"/>
              </a:ext>
            </a:extLst>
          </p:cNvPr>
          <p:cNvCxnSpPr>
            <a:cxnSpLocks/>
          </p:cNvCxnSpPr>
          <p:nvPr/>
        </p:nvCxnSpPr>
        <p:spPr>
          <a:xfrm flipH="1" flipV="1">
            <a:off x="5716075" y="2991582"/>
            <a:ext cx="428129" cy="993909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B1FACF0B-C132-40E0-9FE9-E10ECD736345}"/>
              </a:ext>
            </a:extLst>
          </p:cNvPr>
          <p:cNvCxnSpPr>
            <a:cxnSpLocks/>
          </p:cNvCxnSpPr>
          <p:nvPr/>
        </p:nvCxnSpPr>
        <p:spPr>
          <a:xfrm flipV="1">
            <a:off x="5200148" y="1668753"/>
            <a:ext cx="607009" cy="989863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E3E903F6-9F2F-4403-B34B-E3F2F7F974A6}"/>
              </a:ext>
            </a:extLst>
          </p:cNvPr>
          <p:cNvCxnSpPr>
            <a:cxnSpLocks/>
          </p:cNvCxnSpPr>
          <p:nvPr/>
        </p:nvCxnSpPr>
        <p:spPr>
          <a:xfrm flipH="1" flipV="1">
            <a:off x="6932617" y="1664708"/>
            <a:ext cx="799313" cy="973939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24847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Divide-and-Conquer</a:t>
            </a:r>
          </a:p>
        </p:txBody>
      </p:sp>
      <p:sp>
        <p:nvSpPr>
          <p:cNvPr id="9" name="Text Box 46">
            <a:extLst>
              <a:ext uri="{FF2B5EF4-FFF2-40B4-BE49-F238E27FC236}">
                <a16:creationId xmlns:a16="http://schemas.microsoft.com/office/drawing/2014/main" id="{9B8C665E-4415-4361-8A21-211C80C3AC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8351" y="1278263"/>
            <a:ext cx="2875720" cy="2308324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ea typeface="宋体" panose="02010600030101010101" pitchFamily="2" charset="-122"/>
              </a:rPr>
              <a:t>(A, l, r)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if (l &lt; r)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m = (</a:t>
            </a:r>
            <a:r>
              <a:rPr lang="en-US" altLang="zh-CN" sz="1600" dirty="0" err="1">
                <a:ea typeface="宋体" panose="02010600030101010101" pitchFamily="2" charset="-122"/>
              </a:rPr>
              <a:t>l+r</a:t>
            </a:r>
            <a:r>
              <a:rPr lang="en-US" altLang="zh-CN" sz="1600" dirty="0">
                <a:ea typeface="宋体" panose="02010600030101010101" pitchFamily="2" charset="-122"/>
              </a:rPr>
              <a:t>)/2;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ea typeface="宋体" panose="02010600030101010101" pitchFamily="2" charset="-122"/>
              </a:rPr>
              <a:t>(A, l, m);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ea typeface="宋体" panose="02010600030101010101" pitchFamily="2" charset="-122"/>
              </a:rPr>
              <a:t>(A, m+1, r);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merge(A[l, m],A[m+1, r]).</a:t>
            </a:r>
          </a:p>
          <a:p>
            <a:pPr eaLnBrk="1" hangingPunct="1">
              <a:spcBef>
                <a:spcPct val="0"/>
              </a:spcBef>
              <a:buNone/>
            </a:pPr>
            <a:endParaRPr lang="en-US" altLang="zh-CN" sz="1600" dirty="0"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u="sng" dirty="0">
                <a:ea typeface="宋体" panose="02010600030101010101" pitchFamily="2" charset="-122"/>
              </a:rPr>
              <a:t>main program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ea typeface="宋体" panose="02010600030101010101" pitchFamily="2" charset="-122"/>
              </a:rPr>
              <a:t>(A, 1, n)</a:t>
            </a:r>
          </a:p>
        </p:txBody>
      </p:sp>
      <p:sp>
        <p:nvSpPr>
          <p:cNvPr id="4" name="Text Box 46">
            <a:extLst>
              <a:ext uri="{FF2B5EF4-FFF2-40B4-BE49-F238E27FC236}">
                <a16:creationId xmlns:a16="http://schemas.microsoft.com/office/drawing/2014/main" id="{5DB5C414-6D87-4760-B2D4-2CBA891FAD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5491" y="3801893"/>
            <a:ext cx="3081440" cy="203132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u="sng" dirty="0">
                <a:ea typeface="宋体" panose="02010600030101010101" pitchFamily="2" charset="-122"/>
              </a:rPr>
              <a:t>General steps of divide-and-conquer</a:t>
            </a:r>
          </a:p>
          <a:p>
            <a:pPr marL="342900" indent="-342900" eaLnBrk="1" hangingPunct="1">
              <a:spcBef>
                <a:spcPct val="0"/>
              </a:spcBef>
              <a:buAutoNum type="arabicPeriod"/>
            </a:pPr>
            <a:r>
              <a:rPr lang="en-US" altLang="zh-CN" sz="1400" dirty="0">
                <a:ea typeface="宋体" panose="02010600030101010101" pitchFamily="2" charset="-122"/>
              </a:rPr>
              <a:t>Divide the instance into smaller instances (unless the instance is very small);</a:t>
            </a:r>
          </a:p>
          <a:p>
            <a:pPr marL="342900" indent="-342900" eaLnBrk="1" hangingPunct="1">
              <a:spcBef>
                <a:spcPct val="0"/>
              </a:spcBef>
              <a:buAutoNum type="arabicPeriod"/>
            </a:pPr>
            <a:r>
              <a:rPr lang="en-US" altLang="zh-CN" sz="1400" dirty="0">
                <a:ea typeface="宋体" panose="02010600030101010101" pitchFamily="2" charset="-122"/>
              </a:rPr>
              <a:t>Recursively solve the smaller instances;</a:t>
            </a:r>
          </a:p>
          <a:p>
            <a:pPr marL="342900" indent="-342900" eaLnBrk="1" hangingPunct="1">
              <a:spcBef>
                <a:spcPct val="0"/>
              </a:spcBef>
              <a:buAutoNum type="arabicPeriod"/>
            </a:pPr>
            <a:r>
              <a:rPr lang="en-US" altLang="zh-CN" sz="1400" dirty="0">
                <a:ea typeface="宋体" panose="02010600030101010101" pitchFamily="2" charset="-122"/>
              </a:rPr>
              <a:t>Combine the solutions of the smaller instances to make a solution for the original instance. 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4484D26B-44C9-4EFE-9205-40703F94A197}"/>
              </a:ext>
            </a:extLst>
          </p:cNvPr>
          <p:cNvGraphicFramePr>
            <a:graphicFrameLocks noGrp="1"/>
          </p:cNvGraphicFramePr>
          <p:nvPr/>
        </p:nvGraphicFramePr>
        <p:xfrm>
          <a:off x="4939469" y="1360115"/>
          <a:ext cx="2875719" cy="30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0817">
                  <a:extLst>
                    <a:ext uri="{9D8B030D-6E8A-4147-A177-3AD203B41FA5}">
                      <a16:colId xmlns:a16="http://schemas.microsoft.com/office/drawing/2014/main" val="3629057214"/>
                    </a:ext>
                  </a:extLst>
                </a:gridCol>
                <a:gridCol w="410817">
                  <a:extLst>
                    <a:ext uri="{9D8B030D-6E8A-4147-A177-3AD203B41FA5}">
                      <a16:colId xmlns:a16="http://schemas.microsoft.com/office/drawing/2014/main" val="4045742998"/>
                    </a:ext>
                  </a:extLst>
                </a:gridCol>
                <a:gridCol w="410817">
                  <a:extLst>
                    <a:ext uri="{9D8B030D-6E8A-4147-A177-3AD203B41FA5}">
                      <a16:colId xmlns:a16="http://schemas.microsoft.com/office/drawing/2014/main" val="1536466426"/>
                    </a:ext>
                  </a:extLst>
                </a:gridCol>
                <a:gridCol w="410817">
                  <a:extLst>
                    <a:ext uri="{9D8B030D-6E8A-4147-A177-3AD203B41FA5}">
                      <a16:colId xmlns:a16="http://schemas.microsoft.com/office/drawing/2014/main" val="2061839955"/>
                    </a:ext>
                  </a:extLst>
                </a:gridCol>
                <a:gridCol w="410817">
                  <a:extLst>
                    <a:ext uri="{9D8B030D-6E8A-4147-A177-3AD203B41FA5}">
                      <a16:colId xmlns:a16="http://schemas.microsoft.com/office/drawing/2014/main" val="1744282405"/>
                    </a:ext>
                  </a:extLst>
                </a:gridCol>
                <a:gridCol w="410817">
                  <a:extLst>
                    <a:ext uri="{9D8B030D-6E8A-4147-A177-3AD203B41FA5}">
                      <a16:colId xmlns:a16="http://schemas.microsoft.com/office/drawing/2014/main" val="1369581604"/>
                    </a:ext>
                  </a:extLst>
                </a:gridCol>
                <a:gridCol w="410817">
                  <a:extLst>
                    <a:ext uri="{9D8B030D-6E8A-4147-A177-3AD203B41FA5}">
                      <a16:colId xmlns:a16="http://schemas.microsoft.com/office/drawing/2014/main" val="3910839954"/>
                    </a:ext>
                  </a:extLst>
                </a:gridCol>
              </a:tblGrid>
              <a:tr h="220858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FFC000"/>
                          </a:solidFill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FFC000"/>
                          </a:solidFill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FFC000"/>
                          </a:solidFill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FFC000"/>
                          </a:solidFill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FFC000"/>
                          </a:solidFill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FFC000"/>
                          </a:solidFill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FFC000"/>
                          </a:solidFill>
                        </a:rPr>
                        <a:t>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9100457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29921B2D-64B1-4D18-BC9B-E4A009C732A8}"/>
              </a:ext>
            </a:extLst>
          </p:cNvPr>
          <p:cNvGraphicFramePr>
            <a:graphicFrameLocks noGrp="1"/>
          </p:cNvGraphicFramePr>
          <p:nvPr/>
        </p:nvGraphicFramePr>
        <p:xfrm>
          <a:off x="4559631" y="2676933"/>
          <a:ext cx="1640792" cy="30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0198">
                  <a:extLst>
                    <a:ext uri="{9D8B030D-6E8A-4147-A177-3AD203B41FA5}">
                      <a16:colId xmlns:a16="http://schemas.microsoft.com/office/drawing/2014/main" val="1734871439"/>
                    </a:ext>
                  </a:extLst>
                </a:gridCol>
                <a:gridCol w="410198">
                  <a:extLst>
                    <a:ext uri="{9D8B030D-6E8A-4147-A177-3AD203B41FA5}">
                      <a16:colId xmlns:a16="http://schemas.microsoft.com/office/drawing/2014/main" val="119949314"/>
                    </a:ext>
                  </a:extLst>
                </a:gridCol>
                <a:gridCol w="410198">
                  <a:extLst>
                    <a:ext uri="{9D8B030D-6E8A-4147-A177-3AD203B41FA5}">
                      <a16:colId xmlns:a16="http://schemas.microsoft.com/office/drawing/2014/main" val="1336796685"/>
                    </a:ext>
                  </a:extLst>
                </a:gridCol>
                <a:gridCol w="410198">
                  <a:extLst>
                    <a:ext uri="{9D8B030D-6E8A-4147-A177-3AD203B41FA5}">
                      <a16:colId xmlns:a16="http://schemas.microsoft.com/office/drawing/2014/main" val="1619510365"/>
                    </a:ext>
                  </a:extLst>
                </a:gridCol>
              </a:tblGrid>
              <a:tr h="254905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FFC000"/>
                          </a:solidFill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FFC000"/>
                          </a:solidFill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FFC000"/>
                          </a:solidFill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FFC000"/>
                          </a:solidFill>
                        </a:rPr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1166558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205CE2A2-1A58-4923-84BF-9E142AC826E3}"/>
              </a:ext>
            </a:extLst>
          </p:cNvPr>
          <p:cNvGraphicFramePr>
            <a:graphicFrameLocks noGrp="1"/>
          </p:cNvGraphicFramePr>
          <p:nvPr/>
        </p:nvGraphicFramePr>
        <p:xfrm>
          <a:off x="6999396" y="2678401"/>
          <a:ext cx="1210653" cy="30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03551">
                  <a:extLst>
                    <a:ext uri="{9D8B030D-6E8A-4147-A177-3AD203B41FA5}">
                      <a16:colId xmlns:a16="http://schemas.microsoft.com/office/drawing/2014/main" val="3353233486"/>
                    </a:ext>
                  </a:extLst>
                </a:gridCol>
                <a:gridCol w="403551">
                  <a:extLst>
                    <a:ext uri="{9D8B030D-6E8A-4147-A177-3AD203B41FA5}">
                      <a16:colId xmlns:a16="http://schemas.microsoft.com/office/drawing/2014/main" val="3825854919"/>
                    </a:ext>
                  </a:extLst>
                </a:gridCol>
                <a:gridCol w="403551">
                  <a:extLst>
                    <a:ext uri="{9D8B030D-6E8A-4147-A177-3AD203B41FA5}">
                      <a16:colId xmlns:a16="http://schemas.microsoft.com/office/drawing/2014/main" val="653448621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FFC000"/>
                          </a:solidFill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FFC000"/>
                          </a:solidFill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FFC000"/>
                          </a:solidFill>
                        </a:rPr>
                        <a:t>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4220986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200B31E0-3F81-4DF8-9D86-4D8F4DB19DD8}"/>
              </a:ext>
            </a:extLst>
          </p:cNvPr>
          <p:cNvGraphicFramePr>
            <a:graphicFrameLocks noGrp="1"/>
          </p:cNvGraphicFramePr>
          <p:nvPr/>
        </p:nvGraphicFramePr>
        <p:xfrm>
          <a:off x="4361910" y="4007466"/>
          <a:ext cx="818230" cy="30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09115">
                  <a:extLst>
                    <a:ext uri="{9D8B030D-6E8A-4147-A177-3AD203B41FA5}">
                      <a16:colId xmlns:a16="http://schemas.microsoft.com/office/drawing/2014/main" val="1096247403"/>
                    </a:ext>
                  </a:extLst>
                </a:gridCol>
                <a:gridCol w="409115">
                  <a:extLst>
                    <a:ext uri="{9D8B030D-6E8A-4147-A177-3AD203B41FA5}">
                      <a16:colId xmlns:a16="http://schemas.microsoft.com/office/drawing/2014/main" val="426675945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FFC000"/>
                          </a:solidFill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FFC000"/>
                          </a:solidFill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3128"/>
                  </a:ext>
                </a:extLst>
              </a:tr>
            </a:tbl>
          </a:graphicData>
        </a:graphic>
      </p:graphicFrame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C0F8769E-DD9D-457D-9D4E-FB3D6DE6F4CE}"/>
              </a:ext>
            </a:extLst>
          </p:cNvPr>
          <p:cNvGraphicFramePr>
            <a:graphicFrameLocks noGrp="1"/>
          </p:cNvGraphicFramePr>
          <p:nvPr/>
        </p:nvGraphicFramePr>
        <p:xfrm>
          <a:off x="6743068" y="4002915"/>
          <a:ext cx="818230" cy="30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09115">
                  <a:extLst>
                    <a:ext uri="{9D8B030D-6E8A-4147-A177-3AD203B41FA5}">
                      <a16:colId xmlns:a16="http://schemas.microsoft.com/office/drawing/2014/main" val="1096247403"/>
                    </a:ext>
                  </a:extLst>
                </a:gridCol>
                <a:gridCol w="409115">
                  <a:extLst>
                    <a:ext uri="{9D8B030D-6E8A-4147-A177-3AD203B41FA5}">
                      <a16:colId xmlns:a16="http://schemas.microsoft.com/office/drawing/2014/main" val="426675945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FFC000"/>
                          </a:solidFill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FFC000"/>
                          </a:solidFill>
                        </a:rPr>
                        <a:t>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3128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A3981CFE-F0CA-41E1-84F4-C777951B1F73}"/>
              </a:ext>
            </a:extLst>
          </p:cNvPr>
          <p:cNvGraphicFramePr>
            <a:graphicFrameLocks noGrp="1"/>
          </p:cNvGraphicFramePr>
          <p:nvPr/>
        </p:nvGraphicFramePr>
        <p:xfrm>
          <a:off x="5618344" y="4003808"/>
          <a:ext cx="818230" cy="30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09115">
                  <a:extLst>
                    <a:ext uri="{9D8B030D-6E8A-4147-A177-3AD203B41FA5}">
                      <a16:colId xmlns:a16="http://schemas.microsoft.com/office/drawing/2014/main" val="1096247403"/>
                    </a:ext>
                  </a:extLst>
                </a:gridCol>
                <a:gridCol w="409115">
                  <a:extLst>
                    <a:ext uri="{9D8B030D-6E8A-4147-A177-3AD203B41FA5}">
                      <a16:colId xmlns:a16="http://schemas.microsoft.com/office/drawing/2014/main" val="426675945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FFC000"/>
                          </a:solidFill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FFC000"/>
                          </a:solidFill>
                        </a:rPr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3128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DAB5BA65-C783-4BEA-935B-3F860BCF51C6}"/>
              </a:ext>
            </a:extLst>
          </p:cNvPr>
          <p:cNvGraphicFramePr>
            <a:graphicFrameLocks noGrp="1"/>
          </p:cNvGraphicFramePr>
          <p:nvPr/>
        </p:nvGraphicFramePr>
        <p:xfrm>
          <a:off x="7901156" y="4002915"/>
          <a:ext cx="398804" cy="30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8804">
                  <a:extLst>
                    <a:ext uri="{9D8B030D-6E8A-4147-A177-3AD203B41FA5}">
                      <a16:colId xmlns:a16="http://schemas.microsoft.com/office/drawing/2014/main" val="3276290100"/>
                    </a:ext>
                  </a:extLst>
                </a:gridCol>
              </a:tblGrid>
              <a:tr h="290360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FFC000"/>
                          </a:solidFill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402376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7DB94245-AD8B-4530-8348-7D7EF00764F2}"/>
              </a:ext>
            </a:extLst>
          </p:cNvPr>
          <p:cNvGraphicFramePr>
            <a:graphicFrameLocks noGrp="1"/>
          </p:cNvGraphicFramePr>
          <p:nvPr/>
        </p:nvGraphicFramePr>
        <p:xfrm>
          <a:off x="4367609" y="5197894"/>
          <a:ext cx="398804" cy="30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8804">
                  <a:extLst>
                    <a:ext uri="{9D8B030D-6E8A-4147-A177-3AD203B41FA5}">
                      <a16:colId xmlns:a16="http://schemas.microsoft.com/office/drawing/2014/main" val="3276290100"/>
                    </a:ext>
                  </a:extLst>
                </a:gridCol>
              </a:tblGrid>
              <a:tr h="290360">
                <a:tc>
                  <a:txBody>
                    <a:bodyPr/>
                    <a:lstStyle/>
                    <a:p>
                      <a:r>
                        <a:rPr lang="en-US" sz="1400" dirty="0"/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402376"/>
                  </a:ext>
                </a:extLst>
              </a:tr>
            </a:tbl>
          </a:graphicData>
        </a:graphic>
      </p:graphicFrame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C7E7F6A9-C22B-4420-879D-F5E2E2DF57AC}"/>
              </a:ext>
            </a:extLst>
          </p:cNvPr>
          <p:cNvGraphicFramePr>
            <a:graphicFrameLocks noGrp="1"/>
          </p:cNvGraphicFramePr>
          <p:nvPr/>
        </p:nvGraphicFramePr>
        <p:xfrm>
          <a:off x="5000746" y="5208464"/>
          <a:ext cx="398804" cy="30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8804">
                  <a:extLst>
                    <a:ext uri="{9D8B030D-6E8A-4147-A177-3AD203B41FA5}">
                      <a16:colId xmlns:a16="http://schemas.microsoft.com/office/drawing/2014/main" val="3276290100"/>
                    </a:ext>
                  </a:extLst>
                </a:gridCol>
              </a:tblGrid>
              <a:tr h="290360">
                <a:tc>
                  <a:txBody>
                    <a:bodyPr/>
                    <a:lstStyle/>
                    <a:p>
                      <a:r>
                        <a:rPr lang="en-US" sz="1400" dirty="0"/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402376"/>
                  </a:ext>
                </a:extLst>
              </a:tr>
            </a:tbl>
          </a:graphicData>
        </a:graphic>
      </p:graphicFrame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5A9EEDFA-D39B-4EE5-85E8-BA2A80AA46A2}"/>
              </a:ext>
            </a:extLst>
          </p:cNvPr>
          <p:cNvGraphicFramePr>
            <a:graphicFrameLocks noGrp="1"/>
          </p:cNvGraphicFramePr>
          <p:nvPr/>
        </p:nvGraphicFramePr>
        <p:xfrm>
          <a:off x="5618344" y="5208464"/>
          <a:ext cx="398804" cy="30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8804">
                  <a:extLst>
                    <a:ext uri="{9D8B030D-6E8A-4147-A177-3AD203B41FA5}">
                      <a16:colId xmlns:a16="http://schemas.microsoft.com/office/drawing/2014/main" val="3276290100"/>
                    </a:ext>
                  </a:extLst>
                </a:gridCol>
              </a:tblGrid>
              <a:tr h="290360">
                <a:tc>
                  <a:txBody>
                    <a:bodyPr/>
                    <a:lstStyle/>
                    <a:p>
                      <a:r>
                        <a:rPr lang="en-US" sz="1400" dirty="0"/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402376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A817D2C5-50FD-42C5-9BB8-3D882BF59217}"/>
              </a:ext>
            </a:extLst>
          </p:cNvPr>
          <p:cNvGraphicFramePr>
            <a:graphicFrameLocks noGrp="1"/>
          </p:cNvGraphicFramePr>
          <p:nvPr/>
        </p:nvGraphicFramePr>
        <p:xfrm>
          <a:off x="6200423" y="5208464"/>
          <a:ext cx="398804" cy="30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8804">
                  <a:extLst>
                    <a:ext uri="{9D8B030D-6E8A-4147-A177-3AD203B41FA5}">
                      <a16:colId xmlns:a16="http://schemas.microsoft.com/office/drawing/2014/main" val="3276290100"/>
                    </a:ext>
                  </a:extLst>
                </a:gridCol>
              </a:tblGrid>
              <a:tr h="290360">
                <a:tc>
                  <a:txBody>
                    <a:bodyPr/>
                    <a:lstStyle/>
                    <a:p>
                      <a:r>
                        <a:rPr lang="en-US" sz="1400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402376"/>
                  </a:ext>
                </a:extLst>
              </a:tr>
            </a:tbl>
          </a:graphicData>
        </a:graphic>
      </p:graphicFrame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B8F1C944-C5B1-4D21-A8F6-F66E27343032}"/>
              </a:ext>
            </a:extLst>
          </p:cNvPr>
          <p:cNvGraphicFramePr>
            <a:graphicFrameLocks noGrp="1"/>
          </p:cNvGraphicFramePr>
          <p:nvPr/>
        </p:nvGraphicFramePr>
        <p:xfrm>
          <a:off x="6782502" y="5197894"/>
          <a:ext cx="398804" cy="30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8804">
                  <a:extLst>
                    <a:ext uri="{9D8B030D-6E8A-4147-A177-3AD203B41FA5}">
                      <a16:colId xmlns:a16="http://schemas.microsoft.com/office/drawing/2014/main" val="3276290100"/>
                    </a:ext>
                  </a:extLst>
                </a:gridCol>
              </a:tblGrid>
              <a:tr h="290360">
                <a:tc>
                  <a:txBody>
                    <a:bodyPr/>
                    <a:lstStyle/>
                    <a:p>
                      <a:r>
                        <a:rPr lang="en-US" sz="1400" dirty="0"/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402376"/>
                  </a:ext>
                </a:extLst>
              </a:tr>
            </a:tbl>
          </a:graphicData>
        </a:graphic>
      </p:graphicFrame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FA1FB48F-6E80-4160-AC04-D7FC1D9A2DAF}"/>
              </a:ext>
            </a:extLst>
          </p:cNvPr>
          <p:cNvGraphicFramePr>
            <a:graphicFrameLocks noGrp="1"/>
          </p:cNvGraphicFramePr>
          <p:nvPr/>
        </p:nvGraphicFramePr>
        <p:xfrm>
          <a:off x="7386005" y="5197894"/>
          <a:ext cx="398804" cy="30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8804">
                  <a:extLst>
                    <a:ext uri="{9D8B030D-6E8A-4147-A177-3AD203B41FA5}">
                      <a16:colId xmlns:a16="http://schemas.microsoft.com/office/drawing/2014/main" val="3276290100"/>
                    </a:ext>
                  </a:extLst>
                </a:gridCol>
              </a:tblGrid>
              <a:tr h="290360">
                <a:tc>
                  <a:txBody>
                    <a:bodyPr/>
                    <a:lstStyle/>
                    <a:p>
                      <a:r>
                        <a:rPr lang="en-US" sz="1400" dirty="0"/>
                        <a:t>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402376"/>
                  </a:ext>
                </a:extLst>
              </a:tr>
            </a:tbl>
          </a:graphicData>
        </a:graphic>
      </p:graphicFrame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C2564609-9D64-493C-AAEE-DC5D57917DD5}"/>
              </a:ext>
            </a:extLst>
          </p:cNvPr>
          <p:cNvCxnSpPr>
            <a:cxnSpLocks/>
            <a:endCxn id="5" idx="0"/>
          </p:cNvCxnSpPr>
          <p:nvPr/>
        </p:nvCxnSpPr>
        <p:spPr>
          <a:xfrm flipH="1">
            <a:off x="5380027" y="1664915"/>
            <a:ext cx="558783" cy="1012018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49D39DE2-D32A-4A38-9A7C-2B9DBFFC8FF8}"/>
              </a:ext>
            </a:extLst>
          </p:cNvPr>
          <p:cNvCxnSpPr>
            <a:cxnSpLocks/>
            <a:endCxn id="7" idx="0"/>
          </p:cNvCxnSpPr>
          <p:nvPr/>
        </p:nvCxnSpPr>
        <p:spPr>
          <a:xfrm flipH="1">
            <a:off x="4771025" y="2991596"/>
            <a:ext cx="371681" cy="1015870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3FB814E0-12D2-4435-807E-1E5AE498FB6C}"/>
              </a:ext>
            </a:extLst>
          </p:cNvPr>
          <p:cNvCxnSpPr>
            <a:cxnSpLocks/>
            <a:endCxn id="15" idx="0"/>
          </p:cNvCxnSpPr>
          <p:nvPr/>
        </p:nvCxnSpPr>
        <p:spPr>
          <a:xfrm flipH="1">
            <a:off x="5817746" y="4307715"/>
            <a:ext cx="62721" cy="900749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5FF3D266-38B1-468B-9474-462D365F8BF7}"/>
              </a:ext>
            </a:extLst>
          </p:cNvPr>
          <p:cNvCxnSpPr>
            <a:cxnSpLocks/>
            <a:endCxn id="12" idx="0"/>
          </p:cNvCxnSpPr>
          <p:nvPr/>
        </p:nvCxnSpPr>
        <p:spPr>
          <a:xfrm flipH="1">
            <a:off x="4567011" y="4307715"/>
            <a:ext cx="76647" cy="890179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1B7A080C-F024-4A50-8179-DE19AA7BF422}"/>
              </a:ext>
            </a:extLst>
          </p:cNvPr>
          <p:cNvCxnSpPr>
            <a:cxnSpLocks/>
            <a:endCxn id="10" idx="0"/>
          </p:cNvCxnSpPr>
          <p:nvPr/>
        </p:nvCxnSpPr>
        <p:spPr>
          <a:xfrm flipH="1">
            <a:off x="7152183" y="2991596"/>
            <a:ext cx="230813" cy="1011319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1B223CF4-0142-44BE-B31F-166B9B822CE2}"/>
              </a:ext>
            </a:extLst>
          </p:cNvPr>
          <p:cNvCxnSpPr>
            <a:cxnSpLocks/>
            <a:endCxn id="6" idx="0"/>
          </p:cNvCxnSpPr>
          <p:nvPr/>
        </p:nvCxnSpPr>
        <p:spPr>
          <a:xfrm>
            <a:off x="6782502" y="1671511"/>
            <a:ext cx="822220" cy="1006890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0E71C923-0E62-4C10-B5A0-FC2808BCDE40}"/>
              </a:ext>
            </a:extLst>
          </p:cNvPr>
          <p:cNvCxnSpPr>
            <a:cxnSpLocks/>
          </p:cNvCxnSpPr>
          <p:nvPr/>
        </p:nvCxnSpPr>
        <p:spPr>
          <a:xfrm flipH="1">
            <a:off x="6955423" y="4307715"/>
            <a:ext cx="43973" cy="890179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4B8420B0-8A05-4540-9C29-9CD35D8C3A62}"/>
              </a:ext>
            </a:extLst>
          </p:cNvPr>
          <p:cNvCxnSpPr>
            <a:cxnSpLocks/>
            <a:endCxn id="11" idx="0"/>
          </p:cNvCxnSpPr>
          <p:nvPr/>
        </p:nvCxnSpPr>
        <p:spPr>
          <a:xfrm>
            <a:off x="5611067" y="2991596"/>
            <a:ext cx="416392" cy="1012212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99B1BAD7-159C-47B4-8541-3F6DD6663659}"/>
              </a:ext>
            </a:extLst>
          </p:cNvPr>
          <p:cNvCxnSpPr>
            <a:cxnSpLocks/>
            <a:endCxn id="8" idx="0"/>
          </p:cNvCxnSpPr>
          <p:nvPr/>
        </p:nvCxnSpPr>
        <p:spPr>
          <a:xfrm>
            <a:off x="7792111" y="2972373"/>
            <a:ext cx="308447" cy="1030542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CF19C603-8BE7-42F6-A816-3EB696ADFB96}"/>
              </a:ext>
            </a:extLst>
          </p:cNvPr>
          <p:cNvCxnSpPr>
            <a:cxnSpLocks/>
            <a:endCxn id="18" idx="0"/>
          </p:cNvCxnSpPr>
          <p:nvPr/>
        </p:nvCxnSpPr>
        <p:spPr>
          <a:xfrm>
            <a:off x="7364581" y="4307715"/>
            <a:ext cx="220826" cy="890179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AD8101A7-7820-40F7-8140-0DC71D2DA512}"/>
              </a:ext>
            </a:extLst>
          </p:cNvPr>
          <p:cNvCxnSpPr>
            <a:cxnSpLocks/>
            <a:endCxn id="14" idx="0"/>
          </p:cNvCxnSpPr>
          <p:nvPr/>
        </p:nvCxnSpPr>
        <p:spPr>
          <a:xfrm>
            <a:off x="4956865" y="4306367"/>
            <a:ext cx="243283" cy="902097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FAE8D894-5C39-4D3A-8012-650C6BA7D27A}"/>
              </a:ext>
            </a:extLst>
          </p:cNvPr>
          <p:cNvCxnSpPr>
            <a:cxnSpLocks/>
            <a:endCxn id="16" idx="0"/>
          </p:cNvCxnSpPr>
          <p:nvPr/>
        </p:nvCxnSpPr>
        <p:spPr>
          <a:xfrm>
            <a:off x="6200423" y="4307715"/>
            <a:ext cx="199402" cy="900749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Arrow: Down 31">
            <a:extLst>
              <a:ext uri="{FF2B5EF4-FFF2-40B4-BE49-F238E27FC236}">
                <a16:creationId xmlns:a16="http://schemas.microsoft.com/office/drawing/2014/main" id="{24A3DCF7-7412-468B-88C5-62ABE80F9071}"/>
              </a:ext>
            </a:extLst>
          </p:cNvPr>
          <p:cNvSpPr/>
          <p:nvPr/>
        </p:nvSpPr>
        <p:spPr>
          <a:xfrm flipV="1">
            <a:off x="8518281" y="1360115"/>
            <a:ext cx="321841" cy="4081328"/>
          </a:xfrm>
          <a:prstGeom prst="downArrow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57E9163-B9C3-4583-8400-9F6F9C8C48BA}"/>
              </a:ext>
            </a:extLst>
          </p:cNvPr>
          <p:cNvSpPr txBox="1"/>
          <p:nvPr/>
        </p:nvSpPr>
        <p:spPr>
          <a:xfrm>
            <a:off x="8103182" y="387354"/>
            <a:ext cx="10803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FFC000"/>
                </a:solidFill>
              </a:rPr>
              <a:t>conquer and combine</a:t>
            </a: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358401B7-CC12-4000-B1EE-A216F1F154A2}"/>
              </a:ext>
            </a:extLst>
          </p:cNvPr>
          <p:cNvCxnSpPr>
            <a:cxnSpLocks/>
          </p:cNvCxnSpPr>
          <p:nvPr/>
        </p:nvCxnSpPr>
        <p:spPr>
          <a:xfrm flipV="1">
            <a:off x="4471117" y="4306367"/>
            <a:ext cx="103071" cy="891527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5F6897C6-DF5A-46EA-84E0-8BBB82EEB449}"/>
              </a:ext>
            </a:extLst>
          </p:cNvPr>
          <p:cNvCxnSpPr>
            <a:cxnSpLocks/>
          </p:cNvCxnSpPr>
          <p:nvPr/>
        </p:nvCxnSpPr>
        <p:spPr>
          <a:xfrm flipV="1">
            <a:off x="6854297" y="4294963"/>
            <a:ext cx="51535" cy="891526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04FEE225-B9C3-4DB2-9D8C-42BCC52B9095}"/>
              </a:ext>
            </a:extLst>
          </p:cNvPr>
          <p:cNvCxnSpPr>
            <a:cxnSpLocks/>
          </p:cNvCxnSpPr>
          <p:nvPr/>
        </p:nvCxnSpPr>
        <p:spPr>
          <a:xfrm flipV="1">
            <a:off x="5711688" y="4301559"/>
            <a:ext cx="81397" cy="891526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60AB373E-D5B5-43D7-A6D3-57A2DA54FCD3}"/>
              </a:ext>
            </a:extLst>
          </p:cNvPr>
          <p:cNvCxnSpPr>
            <a:cxnSpLocks/>
          </p:cNvCxnSpPr>
          <p:nvPr/>
        </p:nvCxnSpPr>
        <p:spPr>
          <a:xfrm flipH="1" flipV="1">
            <a:off x="5034060" y="4311652"/>
            <a:ext cx="284481" cy="874837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F6297793-0C5C-402E-B27C-AF620B6A5DF8}"/>
              </a:ext>
            </a:extLst>
          </p:cNvPr>
          <p:cNvCxnSpPr>
            <a:cxnSpLocks/>
          </p:cNvCxnSpPr>
          <p:nvPr/>
        </p:nvCxnSpPr>
        <p:spPr>
          <a:xfrm flipH="1" flipV="1">
            <a:off x="7443167" y="4301560"/>
            <a:ext cx="259322" cy="884929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66E6A2CA-D6CE-4908-9975-DE8320BDCE01}"/>
              </a:ext>
            </a:extLst>
          </p:cNvPr>
          <p:cNvCxnSpPr>
            <a:cxnSpLocks/>
          </p:cNvCxnSpPr>
          <p:nvPr/>
        </p:nvCxnSpPr>
        <p:spPr>
          <a:xfrm flipH="1" flipV="1">
            <a:off x="6276678" y="4308609"/>
            <a:ext cx="244891" cy="877880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AD4BB340-9676-46DA-A82B-9F186551E22C}"/>
              </a:ext>
            </a:extLst>
          </p:cNvPr>
          <p:cNvCxnSpPr>
            <a:cxnSpLocks/>
          </p:cNvCxnSpPr>
          <p:nvPr/>
        </p:nvCxnSpPr>
        <p:spPr>
          <a:xfrm flipV="1">
            <a:off x="6999396" y="2989430"/>
            <a:ext cx="274743" cy="996061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F0460D3B-E4D3-49F9-BF36-01C09DDE44E0}"/>
              </a:ext>
            </a:extLst>
          </p:cNvPr>
          <p:cNvCxnSpPr>
            <a:cxnSpLocks/>
          </p:cNvCxnSpPr>
          <p:nvPr/>
        </p:nvCxnSpPr>
        <p:spPr>
          <a:xfrm flipV="1">
            <a:off x="4623517" y="2978785"/>
            <a:ext cx="425188" cy="1006706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0E2BCC55-5E07-4319-842E-CFC6478BD752}"/>
              </a:ext>
            </a:extLst>
          </p:cNvPr>
          <p:cNvCxnSpPr>
            <a:cxnSpLocks/>
          </p:cNvCxnSpPr>
          <p:nvPr/>
        </p:nvCxnSpPr>
        <p:spPr>
          <a:xfrm flipH="1" flipV="1">
            <a:off x="7858654" y="2965226"/>
            <a:ext cx="348359" cy="1020265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6CDD2CC4-EC53-4312-AFF0-FCBD46FE701E}"/>
              </a:ext>
            </a:extLst>
          </p:cNvPr>
          <p:cNvCxnSpPr>
            <a:cxnSpLocks/>
          </p:cNvCxnSpPr>
          <p:nvPr/>
        </p:nvCxnSpPr>
        <p:spPr>
          <a:xfrm flipH="1" flipV="1">
            <a:off x="5716075" y="2991582"/>
            <a:ext cx="428129" cy="993909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B1FACF0B-C132-40E0-9FE9-E10ECD736345}"/>
              </a:ext>
            </a:extLst>
          </p:cNvPr>
          <p:cNvCxnSpPr>
            <a:cxnSpLocks/>
          </p:cNvCxnSpPr>
          <p:nvPr/>
        </p:nvCxnSpPr>
        <p:spPr>
          <a:xfrm flipV="1">
            <a:off x="5200148" y="1668753"/>
            <a:ext cx="607009" cy="989863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E3E903F6-9F2F-4403-B34B-E3F2F7F974A6}"/>
              </a:ext>
            </a:extLst>
          </p:cNvPr>
          <p:cNvCxnSpPr>
            <a:cxnSpLocks/>
          </p:cNvCxnSpPr>
          <p:nvPr/>
        </p:nvCxnSpPr>
        <p:spPr>
          <a:xfrm flipH="1" flipV="1">
            <a:off x="6932617" y="1664708"/>
            <a:ext cx="799313" cy="973939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600067F5-8E39-447B-B488-A25592EB7ECC}"/>
              </a:ext>
            </a:extLst>
          </p:cNvPr>
          <p:cNvCxnSpPr/>
          <p:nvPr/>
        </p:nvCxnSpPr>
        <p:spPr>
          <a:xfrm flipH="1">
            <a:off x="5048705" y="1734796"/>
            <a:ext cx="562362" cy="903851"/>
          </a:xfrm>
          <a:prstGeom prst="straightConnector1">
            <a:avLst/>
          </a:prstGeom>
          <a:ln w="57150">
            <a:solidFill>
              <a:srgbClr val="DE3ED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DBFF43B0-E244-4D40-B21A-282455BD247C}"/>
              </a:ext>
            </a:extLst>
          </p:cNvPr>
          <p:cNvCxnSpPr>
            <a:cxnSpLocks/>
          </p:cNvCxnSpPr>
          <p:nvPr/>
        </p:nvCxnSpPr>
        <p:spPr>
          <a:xfrm>
            <a:off x="7292125" y="4341403"/>
            <a:ext cx="162318" cy="851682"/>
          </a:xfrm>
          <a:prstGeom prst="straightConnector1">
            <a:avLst/>
          </a:prstGeom>
          <a:ln w="57150">
            <a:solidFill>
              <a:srgbClr val="DE3ED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47C8775F-C9EA-413C-827B-DDA9700E5A67}"/>
              </a:ext>
            </a:extLst>
          </p:cNvPr>
          <p:cNvCxnSpPr>
            <a:cxnSpLocks/>
          </p:cNvCxnSpPr>
          <p:nvPr/>
        </p:nvCxnSpPr>
        <p:spPr>
          <a:xfrm>
            <a:off x="7705161" y="3025932"/>
            <a:ext cx="240443" cy="964836"/>
          </a:xfrm>
          <a:prstGeom prst="straightConnector1">
            <a:avLst/>
          </a:prstGeom>
          <a:ln w="57150">
            <a:solidFill>
              <a:srgbClr val="DE3ED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CE5FD917-1F79-42D2-943A-4A63B74A425A}"/>
              </a:ext>
            </a:extLst>
          </p:cNvPr>
          <p:cNvCxnSpPr>
            <a:cxnSpLocks/>
          </p:cNvCxnSpPr>
          <p:nvPr/>
        </p:nvCxnSpPr>
        <p:spPr>
          <a:xfrm>
            <a:off x="6654172" y="1697052"/>
            <a:ext cx="728824" cy="943761"/>
          </a:xfrm>
          <a:prstGeom prst="straightConnector1">
            <a:avLst/>
          </a:prstGeom>
          <a:ln w="57150">
            <a:solidFill>
              <a:srgbClr val="DE3ED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0566EF8D-5347-43D0-99E4-1FE418320332}"/>
              </a:ext>
            </a:extLst>
          </p:cNvPr>
          <p:cNvCxnSpPr>
            <a:cxnSpLocks/>
          </p:cNvCxnSpPr>
          <p:nvPr/>
        </p:nvCxnSpPr>
        <p:spPr>
          <a:xfrm flipH="1">
            <a:off x="6737215" y="4326659"/>
            <a:ext cx="72638" cy="859830"/>
          </a:xfrm>
          <a:prstGeom prst="straightConnector1">
            <a:avLst/>
          </a:prstGeom>
          <a:ln w="57150">
            <a:solidFill>
              <a:srgbClr val="DE3ED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C35749A5-3222-4844-A6F2-0AC33D2C0CA7}"/>
              </a:ext>
            </a:extLst>
          </p:cNvPr>
          <p:cNvCxnSpPr>
            <a:cxnSpLocks/>
          </p:cNvCxnSpPr>
          <p:nvPr/>
        </p:nvCxnSpPr>
        <p:spPr>
          <a:xfrm flipH="1">
            <a:off x="6890539" y="3019600"/>
            <a:ext cx="287909" cy="943561"/>
          </a:xfrm>
          <a:prstGeom prst="straightConnector1">
            <a:avLst/>
          </a:prstGeom>
          <a:ln w="57150">
            <a:solidFill>
              <a:srgbClr val="DE3ED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84C5DFB2-BC2B-4150-B1B9-0CD3A9B94441}"/>
              </a:ext>
            </a:extLst>
          </p:cNvPr>
          <p:cNvCxnSpPr>
            <a:cxnSpLocks/>
          </p:cNvCxnSpPr>
          <p:nvPr/>
        </p:nvCxnSpPr>
        <p:spPr>
          <a:xfrm flipH="1">
            <a:off x="5602322" y="4332696"/>
            <a:ext cx="103205" cy="837482"/>
          </a:xfrm>
          <a:prstGeom prst="straightConnector1">
            <a:avLst/>
          </a:prstGeom>
          <a:ln w="57150">
            <a:solidFill>
              <a:srgbClr val="DE3ED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30353F53-577D-4B69-BFE4-08C023CF68C7}"/>
              </a:ext>
            </a:extLst>
          </p:cNvPr>
          <p:cNvCxnSpPr>
            <a:cxnSpLocks/>
          </p:cNvCxnSpPr>
          <p:nvPr/>
        </p:nvCxnSpPr>
        <p:spPr>
          <a:xfrm flipH="1">
            <a:off x="4339267" y="4324723"/>
            <a:ext cx="134640" cy="861766"/>
          </a:xfrm>
          <a:prstGeom prst="straightConnector1">
            <a:avLst/>
          </a:prstGeom>
          <a:ln w="57150">
            <a:solidFill>
              <a:srgbClr val="DE3ED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BA142D57-1A40-4D66-9199-4D8C1929FABE}"/>
              </a:ext>
            </a:extLst>
          </p:cNvPr>
          <p:cNvCxnSpPr>
            <a:cxnSpLocks/>
          </p:cNvCxnSpPr>
          <p:nvPr/>
        </p:nvCxnSpPr>
        <p:spPr>
          <a:xfrm flipH="1">
            <a:off x="4529263" y="3000050"/>
            <a:ext cx="388164" cy="876218"/>
          </a:xfrm>
          <a:prstGeom prst="straightConnector1">
            <a:avLst/>
          </a:prstGeom>
          <a:ln w="57150">
            <a:solidFill>
              <a:srgbClr val="DE3ED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F49915DE-0A6A-4BF7-9959-69347D8D61BF}"/>
              </a:ext>
            </a:extLst>
          </p:cNvPr>
          <p:cNvCxnSpPr>
            <a:cxnSpLocks/>
          </p:cNvCxnSpPr>
          <p:nvPr/>
        </p:nvCxnSpPr>
        <p:spPr>
          <a:xfrm>
            <a:off x="6129458" y="4332695"/>
            <a:ext cx="162318" cy="851682"/>
          </a:xfrm>
          <a:prstGeom prst="straightConnector1">
            <a:avLst/>
          </a:prstGeom>
          <a:ln w="57150">
            <a:solidFill>
              <a:srgbClr val="DE3ED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AAE583E8-8902-4C4C-821B-618E459CFBC8}"/>
              </a:ext>
            </a:extLst>
          </p:cNvPr>
          <p:cNvCxnSpPr>
            <a:cxnSpLocks/>
          </p:cNvCxnSpPr>
          <p:nvPr/>
        </p:nvCxnSpPr>
        <p:spPr>
          <a:xfrm>
            <a:off x="5503036" y="2996738"/>
            <a:ext cx="373142" cy="1001928"/>
          </a:xfrm>
          <a:prstGeom prst="straightConnector1">
            <a:avLst/>
          </a:prstGeom>
          <a:ln w="57150">
            <a:solidFill>
              <a:srgbClr val="DE3ED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64984350-2478-4FD2-A729-00FD2CE0B193}"/>
              </a:ext>
            </a:extLst>
          </p:cNvPr>
          <p:cNvCxnSpPr>
            <a:cxnSpLocks/>
          </p:cNvCxnSpPr>
          <p:nvPr/>
        </p:nvCxnSpPr>
        <p:spPr>
          <a:xfrm>
            <a:off x="4880504" y="4340092"/>
            <a:ext cx="194141" cy="844285"/>
          </a:xfrm>
          <a:prstGeom prst="straightConnector1">
            <a:avLst/>
          </a:prstGeom>
          <a:ln w="57150">
            <a:solidFill>
              <a:srgbClr val="DE3ED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C5F96485-41A0-41EA-8B6E-C45E2C784334}"/>
              </a:ext>
            </a:extLst>
          </p:cNvPr>
          <p:cNvCxnSpPr>
            <a:cxnSpLocks/>
          </p:cNvCxnSpPr>
          <p:nvPr/>
        </p:nvCxnSpPr>
        <p:spPr>
          <a:xfrm flipV="1">
            <a:off x="4626722" y="4323671"/>
            <a:ext cx="62444" cy="749044"/>
          </a:xfrm>
          <a:prstGeom prst="straightConnector1">
            <a:avLst/>
          </a:prstGeom>
          <a:ln w="57150">
            <a:solidFill>
              <a:srgbClr val="DE3ED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B75F5AAB-A9ED-4603-8260-5FF27F6DAFA4}"/>
              </a:ext>
            </a:extLst>
          </p:cNvPr>
          <p:cNvCxnSpPr>
            <a:cxnSpLocks/>
          </p:cNvCxnSpPr>
          <p:nvPr/>
        </p:nvCxnSpPr>
        <p:spPr>
          <a:xfrm flipV="1">
            <a:off x="5471814" y="1714827"/>
            <a:ext cx="588406" cy="915821"/>
          </a:xfrm>
          <a:prstGeom prst="straightConnector1">
            <a:avLst/>
          </a:prstGeom>
          <a:ln w="57150">
            <a:solidFill>
              <a:srgbClr val="DE3ED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97E7DDF5-354E-4D14-813F-4BDB59B4AACD}"/>
              </a:ext>
            </a:extLst>
          </p:cNvPr>
          <p:cNvCxnSpPr>
            <a:cxnSpLocks/>
          </p:cNvCxnSpPr>
          <p:nvPr/>
        </p:nvCxnSpPr>
        <p:spPr>
          <a:xfrm flipH="1" flipV="1">
            <a:off x="5749258" y="3019600"/>
            <a:ext cx="376839" cy="934383"/>
          </a:xfrm>
          <a:prstGeom prst="straightConnector1">
            <a:avLst/>
          </a:prstGeom>
          <a:ln w="57150">
            <a:solidFill>
              <a:srgbClr val="DE3ED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7D2C0D1E-1B48-4D5A-8001-75E16A9B877A}"/>
              </a:ext>
            </a:extLst>
          </p:cNvPr>
          <p:cNvCxnSpPr>
            <a:cxnSpLocks/>
          </p:cNvCxnSpPr>
          <p:nvPr/>
        </p:nvCxnSpPr>
        <p:spPr>
          <a:xfrm flipH="1" flipV="1">
            <a:off x="6278466" y="4332695"/>
            <a:ext cx="196388" cy="822861"/>
          </a:xfrm>
          <a:prstGeom prst="straightConnector1">
            <a:avLst/>
          </a:prstGeom>
          <a:ln w="57150">
            <a:solidFill>
              <a:srgbClr val="DE3ED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37E5326D-DE20-4532-A6E4-A6133289092B}"/>
              </a:ext>
            </a:extLst>
          </p:cNvPr>
          <p:cNvCxnSpPr>
            <a:cxnSpLocks/>
          </p:cNvCxnSpPr>
          <p:nvPr/>
        </p:nvCxnSpPr>
        <p:spPr>
          <a:xfrm flipV="1">
            <a:off x="5858729" y="4340092"/>
            <a:ext cx="35181" cy="823782"/>
          </a:xfrm>
          <a:prstGeom prst="straightConnector1">
            <a:avLst/>
          </a:prstGeom>
          <a:ln w="57150">
            <a:solidFill>
              <a:srgbClr val="DE3ED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565CC939-41AE-4971-B12C-F005DD144B40}"/>
              </a:ext>
            </a:extLst>
          </p:cNvPr>
          <p:cNvCxnSpPr>
            <a:cxnSpLocks/>
          </p:cNvCxnSpPr>
          <p:nvPr/>
        </p:nvCxnSpPr>
        <p:spPr>
          <a:xfrm flipV="1">
            <a:off x="4849282" y="2987593"/>
            <a:ext cx="407975" cy="964064"/>
          </a:xfrm>
          <a:prstGeom prst="straightConnector1">
            <a:avLst/>
          </a:prstGeom>
          <a:ln w="57150">
            <a:solidFill>
              <a:srgbClr val="DE3ED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618EA819-F87E-4DDF-80BF-2C96C9046C2A}"/>
              </a:ext>
            </a:extLst>
          </p:cNvPr>
          <p:cNvCxnSpPr>
            <a:cxnSpLocks/>
          </p:cNvCxnSpPr>
          <p:nvPr/>
        </p:nvCxnSpPr>
        <p:spPr>
          <a:xfrm flipH="1" flipV="1">
            <a:off x="5068199" y="4308608"/>
            <a:ext cx="256238" cy="846948"/>
          </a:xfrm>
          <a:prstGeom prst="straightConnector1">
            <a:avLst/>
          </a:prstGeom>
          <a:ln w="57150">
            <a:solidFill>
              <a:srgbClr val="DE3ED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515BB1AA-5A49-4D73-9D15-8B4FCF0CBBE6}"/>
              </a:ext>
            </a:extLst>
          </p:cNvPr>
          <p:cNvCxnSpPr>
            <a:cxnSpLocks/>
          </p:cNvCxnSpPr>
          <p:nvPr/>
        </p:nvCxnSpPr>
        <p:spPr>
          <a:xfrm flipH="1" flipV="1">
            <a:off x="6955423" y="1697052"/>
            <a:ext cx="733699" cy="950020"/>
          </a:xfrm>
          <a:prstGeom prst="straightConnector1">
            <a:avLst/>
          </a:prstGeom>
          <a:ln w="57150">
            <a:solidFill>
              <a:srgbClr val="DE3ED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9899BB69-000A-46BB-A9F2-FE021AB95B6B}"/>
              </a:ext>
            </a:extLst>
          </p:cNvPr>
          <p:cNvCxnSpPr>
            <a:cxnSpLocks/>
          </p:cNvCxnSpPr>
          <p:nvPr/>
        </p:nvCxnSpPr>
        <p:spPr>
          <a:xfrm flipH="1" flipV="1">
            <a:off x="7924783" y="3019600"/>
            <a:ext cx="286249" cy="953519"/>
          </a:xfrm>
          <a:prstGeom prst="straightConnector1">
            <a:avLst/>
          </a:prstGeom>
          <a:ln w="57150">
            <a:solidFill>
              <a:srgbClr val="DE3ED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8E8B2F06-BF5F-4362-9DEB-64677DE7DF45}"/>
              </a:ext>
            </a:extLst>
          </p:cNvPr>
          <p:cNvCxnSpPr>
            <a:cxnSpLocks/>
          </p:cNvCxnSpPr>
          <p:nvPr/>
        </p:nvCxnSpPr>
        <p:spPr>
          <a:xfrm flipV="1">
            <a:off x="7191607" y="3000050"/>
            <a:ext cx="235319" cy="951109"/>
          </a:xfrm>
          <a:prstGeom prst="straightConnector1">
            <a:avLst/>
          </a:prstGeom>
          <a:ln w="57150">
            <a:solidFill>
              <a:srgbClr val="DE3ED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6E337291-B8B8-419A-85CF-B2A459164567}"/>
              </a:ext>
            </a:extLst>
          </p:cNvPr>
          <p:cNvCxnSpPr>
            <a:cxnSpLocks/>
          </p:cNvCxnSpPr>
          <p:nvPr/>
        </p:nvCxnSpPr>
        <p:spPr>
          <a:xfrm flipH="1" flipV="1">
            <a:off x="7488703" y="4308608"/>
            <a:ext cx="200419" cy="873943"/>
          </a:xfrm>
          <a:prstGeom prst="straightConnector1">
            <a:avLst/>
          </a:prstGeom>
          <a:ln w="57150">
            <a:solidFill>
              <a:srgbClr val="DE3ED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B105800D-BF2A-47A6-8B20-D2F048EF1D8D}"/>
              </a:ext>
            </a:extLst>
          </p:cNvPr>
          <p:cNvCxnSpPr>
            <a:cxnSpLocks/>
          </p:cNvCxnSpPr>
          <p:nvPr/>
        </p:nvCxnSpPr>
        <p:spPr>
          <a:xfrm flipV="1">
            <a:off x="6982765" y="4319120"/>
            <a:ext cx="42483" cy="856941"/>
          </a:xfrm>
          <a:prstGeom prst="straightConnector1">
            <a:avLst/>
          </a:prstGeom>
          <a:ln w="57150">
            <a:solidFill>
              <a:srgbClr val="DE3ED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Oval 97">
            <a:extLst>
              <a:ext uri="{FF2B5EF4-FFF2-40B4-BE49-F238E27FC236}">
                <a16:creationId xmlns:a16="http://schemas.microsoft.com/office/drawing/2014/main" id="{67D078E5-C29E-490C-B713-3E1F8A7B8044}"/>
              </a:ext>
            </a:extLst>
          </p:cNvPr>
          <p:cNvSpPr/>
          <p:nvPr/>
        </p:nvSpPr>
        <p:spPr>
          <a:xfrm>
            <a:off x="5105787" y="4721950"/>
            <a:ext cx="269299" cy="213465"/>
          </a:xfrm>
          <a:prstGeom prst="ellipse">
            <a:avLst/>
          </a:prstGeom>
          <a:solidFill>
            <a:srgbClr val="DE3ED3"/>
          </a:solidFill>
          <a:ln>
            <a:solidFill>
              <a:srgbClr val="DE3ED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6</a:t>
            </a:r>
          </a:p>
        </p:txBody>
      </p:sp>
      <p:sp>
        <p:nvSpPr>
          <p:cNvPr id="99" name="Oval 98">
            <a:extLst>
              <a:ext uri="{FF2B5EF4-FFF2-40B4-BE49-F238E27FC236}">
                <a16:creationId xmlns:a16="http://schemas.microsoft.com/office/drawing/2014/main" id="{39359BAD-DC97-4F10-8645-0D93899979A8}"/>
              </a:ext>
            </a:extLst>
          </p:cNvPr>
          <p:cNvSpPr/>
          <p:nvPr/>
        </p:nvSpPr>
        <p:spPr>
          <a:xfrm>
            <a:off x="4770655" y="4490727"/>
            <a:ext cx="269299" cy="224709"/>
          </a:xfrm>
          <a:prstGeom prst="ellipse">
            <a:avLst/>
          </a:prstGeom>
          <a:solidFill>
            <a:srgbClr val="DE3ED3"/>
          </a:solidFill>
          <a:ln>
            <a:solidFill>
              <a:srgbClr val="DE3ED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5</a:t>
            </a:r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id="{CFF3CFE8-D5F7-474E-883F-421FA865F16C}"/>
              </a:ext>
            </a:extLst>
          </p:cNvPr>
          <p:cNvSpPr/>
          <p:nvPr/>
        </p:nvSpPr>
        <p:spPr>
          <a:xfrm>
            <a:off x="4546363" y="4710706"/>
            <a:ext cx="269299" cy="224709"/>
          </a:xfrm>
          <a:prstGeom prst="ellipse">
            <a:avLst/>
          </a:prstGeom>
          <a:solidFill>
            <a:srgbClr val="DE3ED3"/>
          </a:solidFill>
          <a:ln>
            <a:solidFill>
              <a:srgbClr val="DE3ED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4</a:t>
            </a:r>
          </a:p>
        </p:txBody>
      </p:sp>
      <p:sp>
        <p:nvSpPr>
          <p:cNvPr id="101" name="Oval 100">
            <a:extLst>
              <a:ext uri="{FF2B5EF4-FFF2-40B4-BE49-F238E27FC236}">
                <a16:creationId xmlns:a16="http://schemas.microsoft.com/office/drawing/2014/main" id="{27AD6106-8941-4476-AC02-15E4FFB5DE74}"/>
              </a:ext>
            </a:extLst>
          </p:cNvPr>
          <p:cNvSpPr/>
          <p:nvPr/>
        </p:nvSpPr>
        <p:spPr>
          <a:xfrm>
            <a:off x="4238736" y="4556162"/>
            <a:ext cx="269299" cy="224709"/>
          </a:xfrm>
          <a:prstGeom prst="ellipse">
            <a:avLst/>
          </a:prstGeom>
          <a:solidFill>
            <a:srgbClr val="DE3ED3"/>
          </a:solidFill>
          <a:ln>
            <a:solidFill>
              <a:srgbClr val="DE3ED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3</a:t>
            </a:r>
          </a:p>
        </p:txBody>
      </p:sp>
      <p:sp>
        <p:nvSpPr>
          <p:cNvPr id="102" name="Oval 101">
            <a:extLst>
              <a:ext uri="{FF2B5EF4-FFF2-40B4-BE49-F238E27FC236}">
                <a16:creationId xmlns:a16="http://schemas.microsoft.com/office/drawing/2014/main" id="{DA3ADC10-EA2B-4157-B0BF-A8DCB6B9F8B0}"/>
              </a:ext>
            </a:extLst>
          </p:cNvPr>
          <p:cNvSpPr/>
          <p:nvPr/>
        </p:nvSpPr>
        <p:spPr>
          <a:xfrm>
            <a:off x="4602630" y="3271650"/>
            <a:ext cx="269299" cy="224709"/>
          </a:xfrm>
          <a:prstGeom prst="ellipse">
            <a:avLst/>
          </a:prstGeom>
          <a:solidFill>
            <a:srgbClr val="DE3ED3"/>
          </a:solidFill>
          <a:ln>
            <a:solidFill>
              <a:srgbClr val="DE3ED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2</a:t>
            </a:r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6494946C-45B8-43CA-9428-18D890EFA8C7}"/>
              </a:ext>
            </a:extLst>
          </p:cNvPr>
          <p:cNvSpPr/>
          <p:nvPr/>
        </p:nvSpPr>
        <p:spPr>
          <a:xfrm>
            <a:off x="5209956" y="2003607"/>
            <a:ext cx="269299" cy="224709"/>
          </a:xfrm>
          <a:prstGeom prst="ellipse">
            <a:avLst/>
          </a:prstGeom>
          <a:solidFill>
            <a:srgbClr val="DE3ED3"/>
          </a:solidFill>
          <a:ln>
            <a:solidFill>
              <a:srgbClr val="DE3ED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1</a:t>
            </a:r>
          </a:p>
        </p:txBody>
      </p:sp>
      <p:sp>
        <p:nvSpPr>
          <p:cNvPr id="107" name="Oval 106">
            <a:extLst>
              <a:ext uri="{FF2B5EF4-FFF2-40B4-BE49-F238E27FC236}">
                <a16:creationId xmlns:a16="http://schemas.microsoft.com/office/drawing/2014/main" id="{BE108E51-2652-446A-AA5B-7A314924E7E9}"/>
              </a:ext>
            </a:extLst>
          </p:cNvPr>
          <p:cNvSpPr/>
          <p:nvPr/>
        </p:nvSpPr>
        <p:spPr>
          <a:xfrm>
            <a:off x="5478720" y="4556161"/>
            <a:ext cx="269299" cy="224709"/>
          </a:xfrm>
          <a:prstGeom prst="ellipse">
            <a:avLst/>
          </a:prstGeom>
          <a:solidFill>
            <a:srgbClr val="DE3ED3"/>
          </a:solidFill>
          <a:ln>
            <a:solidFill>
              <a:srgbClr val="DE3ED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9</a:t>
            </a:r>
          </a:p>
        </p:txBody>
      </p:sp>
      <p:sp>
        <p:nvSpPr>
          <p:cNvPr id="108" name="Oval 107">
            <a:extLst>
              <a:ext uri="{FF2B5EF4-FFF2-40B4-BE49-F238E27FC236}">
                <a16:creationId xmlns:a16="http://schemas.microsoft.com/office/drawing/2014/main" id="{215A86F4-2553-4939-AC62-6038F638EB2E}"/>
              </a:ext>
            </a:extLst>
          </p:cNvPr>
          <p:cNvSpPr/>
          <p:nvPr/>
        </p:nvSpPr>
        <p:spPr>
          <a:xfrm>
            <a:off x="5501265" y="3388402"/>
            <a:ext cx="269299" cy="224709"/>
          </a:xfrm>
          <a:prstGeom prst="ellipse">
            <a:avLst/>
          </a:prstGeom>
          <a:solidFill>
            <a:srgbClr val="DE3ED3"/>
          </a:solidFill>
          <a:ln>
            <a:solidFill>
              <a:srgbClr val="DE3ED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8</a:t>
            </a:r>
          </a:p>
        </p:txBody>
      </p:sp>
      <p:sp>
        <p:nvSpPr>
          <p:cNvPr id="109" name="Oval 108">
            <a:extLst>
              <a:ext uri="{FF2B5EF4-FFF2-40B4-BE49-F238E27FC236}">
                <a16:creationId xmlns:a16="http://schemas.microsoft.com/office/drawing/2014/main" id="{AAA8F030-2FB3-43ED-979F-AB629E394168}"/>
              </a:ext>
            </a:extLst>
          </p:cNvPr>
          <p:cNvSpPr/>
          <p:nvPr/>
        </p:nvSpPr>
        <p:spPr>
          <a:xfrm>
            <a:off x="4890226" y="3491927"/>
            <a:ext cx="269299" cy="224709"/>
          </a:xfrm>
          <a:prstGeom prst="ellipse">
            <a:avLst/>
          </a:prstGeom>
          <a:solidFill>
            <a:srgbClr val="DE3ED3"/>
          </a:solidFill>
          <a:ln>
            <a:solidFill>
              <a:srgbClr val="DE3ED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7</a:t>
            </a:r>
          </a:p>
        </p:txBody>
      </p: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1D6BA445-085D-4925-BC07-7E4D98875AEF}"/>
              </a:ext>
            </a:extLst>
          </p:cNvPr>
          <p:cNvGrpSpPr/>
          <p:nvPr/>
        </p:nvGrpSpPr>
        <p:grpSpPr>
          <a:xfrm>
            <a:off x="7245410" y="2091068"/>
            <a:ext cx="325730" cy="271989"/>
            <a:chOff x="5455479" y="5970929"/>
            <a:chExt cx="325730" cy="271989"/>
          </a:xfrm>
        </p:grpSpPr>
        <p:sp>
          <p:nvSpPr>
            <p:cNvPr id="106" name="Oval 105">
              <a:extLst>
                <a:ext uri="{FF2B5EF4-FFF2-40B4-BE49-F238E27FC236}">
                  <a16:creationId xmlns:a16="http://schemas.microsoft.com/office/drawing/2014/main" id="{7E167545-0122-41D8-9E79-58AF4D5B635A}"/>
                </a:ext>
              </a:extLst>
            </p:cNvPr>
            <p:cNvSpPr/>
            <p:nvPr/>
          </p:nvSpPr>
          <p:spPr>
            <a:xfrm>
              <a:off x="5479039" y="5970929"/>
              <a:ext cx="268980" cy="271989"/>
            </a:xfrm>
            <a:prstGeom prst="ellipse">
              <a:avLst/>
            </a:prstGeom>
            <a:solidFill>
              <a:srgbClr val="DE3ED3"/>
            </a:solidFill>
            <a:ln>
              <a:solidFill>
                <a:srgbClr val="DE3ED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/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B655C5F4-5802-48FF-AE1B-E6DD341430EF}"/>
                </a:ext>
              </a:extLst>
            </p:cNvPr>
            <p:cNvSpPr txBox="1"/>
            <p:nvPr/>
          </p:nvSpPr>
          <p:spPr>
            <a:xfrm>
              <a:off x="5455479" y="5985570"/>
              <a:ext cx="32573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chemeClr val="bg1"/>
                  </a:solidFill>
                </a:rPr>
                <a:t>24</a:t>
              </a:r>
            </a:p>
          </p:txBody>
        </p:sp>
      </p:grp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F60AD17C-C649-4E08-B2D0-A9A09FD59782}"/>
              </a:ext>
            </a:extLst>
          </p:cNvPr>
          <p:cNvGrpSpPr/>
          <p:nvPr/>
        </p:nvGrpSpPr>
        <p:grpSpPr>
          <a:xfrm>
            <a:off x="6590238" y="4448095"/>
            <a:ext cx="325730" cy="271989"/>
            <a:chOff x="5455479" y="5970929"/>
            <a:chExt cx="325730" cy="271989"/>
          </a:xfrm>
        </p:grpSpPr>
        <p:sp>
          <p:nvSpPr>
            <p:cNvPr id="113" name="Oval 112">
              <a:extLst>
                <a:ext uri="{FF2B5EF4-FFF2-40B4-BE49-F238E27FC236}">
                  <a16:creationId xmlns:a16="http://schemas.microsoft.com/office/drawing/2014/main" id="{020BE624-A4AD-439E-88FA-4CD44D99316F}"/>
                </a:ext>
              </a:extLst>
            </p:cNvPr>
            <p:cNvSpPr/>
            <p:nvPr/>
          </p:nvSpPr>
          <p:spPr>
            <a:xfrm>
              <a:off x="5479039" y="5970929"/>
              <a:ext cx="268980" cy="271989"/>
            </a:xfrm>
            <a:prstGeom prst="ellipse">
              <a:avLst/>
            </a:prstGeom>
            <a:solidFill>
              <a:srgbClr val="DE3ED3"/>
            </a:solidFill>
            <a:ln>
              <a:solidFill>
                <a:srgbClr val="DE3ED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/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AFEAC87B-508A-4393-9389-6A8A1215FC81}"/>
                </a:ext>
              </a:extLst>
            </p:cNvPr>
            <p:cNvSpPr txBox="1"/>
            <p:nvPr/>
          </p:nvSpPr>
          <p:spPr>
            <a:xfrm>
              <a:off x="5455479" y="5985570"/>
              <a:ext cx="32573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chemeClr val="bg1"/>
                  </a:solidFill>
                </a:rPr>
                <a:t>17</a:t>
              </a:r>
            </a:p>
          </p:txBody>
        </p:sp>
      </p:grp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93E34E87-EF27-491B-AA42-AB76FA645142}"/>
              </a:ext>
            </a:extLst>
          </p:cNvPr>
          <p:cNvGrpSpPr/>
          <p:nvPr/>
        </p:nvGrpSpPr>
        <p:grpSpPr>
          <a:xfrm>
            <a:off x="6836917" y="3333630"/>
            <a:ext cx="325730" cy="271989"/>
            <a:chOff x="5455479" y="5970929"/>
            <a:chExt cx="325730" cy="271989"/>
          </a:xfrm>
        </p:grpSpPr>
        <p:sp>
          <p:nvSpPr>
            <p:cNvPr id="116" name="Oval 115">
              <a:extLst>
                <a:ext uri="{FF2B5EF4-FFF2-40B4-BE49-F238E27FC236}">
                  <a16:creationId xmlns:a16="http://schemas.microsoft.com/office/drawing/2014/main" id="{0B272BB2-4C58-481C-93AD-CA202132718C}"/>
                </a:ext>
              </a:extLst>
            </p:cNvPr>
            <p:cNvSpPr/>
            <p:nvPr/>
          </p:nvSpPr>
          <p:spPr>
            <a:xfrm>
              <a:off x="5479039" y="5970929"/>
              <a:ext cx="268980" cy="271989"/>
            </a:xfrm>
            <a:prstGeom prst="ellipse">
              <a:avLst/>
            </a:prstGeom>
            <a:solidFill>
              <a:srgbClr val="DE3ED3"/>
            </a:solidFill>
            <a:ln>
              <a:solidFill>
                <a:srgbClr val="DE3ED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/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99DA2968-88A3-4F89-B179-461CDFE04E09}"/>
                </a:ext>
              </a:extLst>
            </p:cNvPr>
            <p:cNvSpPr txBox="1"/>
            <p:nvPr/>
          </p:nvSpPr>
          <p:spPr>
            <a:xfrm>
              <a:off x="5455479" y="5985570"/>
              <a:ext cx="32573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chemeClr val="bg1"/>
                  </a:solidFill>
                </a:rPr>
                <a:t>16</a:t>
              </a:r>
            </a:p>
          </p:txBody>
        </p:sp>
      </p:grp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04C6D70C-1DC9-42F4-BFF2-7442FB983839}"/>
              </a:ext>
            </a:extLst>
          </p:cNvPr>
          <p:cNvGrpSpPr/>
          <p:nvPr/>
        </p:nvGrpSpPr>
        <p:grpSpPr>
          <a:xfrm>
            <a:off x="6800964" y="2009605"/>
            <a:ext cx="325730" cy="271989"/>
            <a:chOff x="5455479" y="5970929"/>
            <a:chExt cx="325730" cy="271989"/>
          </a:xfrm>
        </p:grpSpPr>
        <p:sp>
          <p:nvSpPr>
            <p:cNvPr id="119" name="Oval 118">
              <a:extLst>
                <a:ext uri="{FF2B5EF4-FFF2-40B4-BE49-F238E27FC236}">
                  <a16:creationId xmlns:a16="http://schemas.microsoft.com/office/drawing/2014/main" id="{60DF0770-0B44-4A3F-8EB7-52E1E4DD7116}"/>
                </a:ext>
              </a:extLst>
            </p:cNvPr>
            <p:cNvSpPr/>
            <p:nvPr/>
          </p:nvSpPr>
          <p:spPr>
            <a:xfrm>
              <a:off x="5479039" y="5970929"/>
              <a:ext cx="268980" cy="271989"/>
            </a:xfrm>
            <a:prstGeom prst="ellipse">
              <a:avLst/>
            </a:prstGeom>
            <a:solidFill>
              <a:srgbClr val="DE3ED3"/>
            </a:solidFill>
            <a:ln>
              <a:solidFill>
                <a:srgbClr val="DE3ED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/>
            </a:p>
          </p:txBody>
        </p: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CACFF106-091E-4D3A-86E5-84BB3B81A8A1}"/>
                </a:ext>
              </a:extLst>
            </p:cNvPr>
            <p:cNvSpPr txBox="1"/>
            <p:nvPr/>
          </p:nvSpPr>
          <p:spPr>
            <a:xfrm>
              <a:off x="5455479" y="5985570"/>
              <a:ext cx="32573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chemeClr val="bg1"/>
                  </a:solidFill>
                </a:rPr>
                <a:t>15</a:t>
              </a:r>
            </a:p>
          </p:txBody>
        </p:sp>
      </p:grp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F3D13C74-C5A0-449A-88C4-82680A7172D4}"/>
              </a:ext>
            </a:extLst>
          </p:cNvPr>
          <p:cNvGrpSpPr/>
          <p:nvPr/>
        </p:nvGrpSpPr>
        <p:grpSpPr>
          <a:xfrm>
            <a:off x="5611067" y="2162717"/>
            <a:ext cx="325730" cy="271989"/>
            <a:chOff x="5455479" y="5970929"/>
            <a:chExt cx="325730" cy="271989"/>
          </a:xfrm>
        </p:grpSpPr>
        <p:sp>
          <p:nvSpPr>
            <p:cNvPr id="122" name="Oval 121">
              <a:extLst>
                <a:ext uri="{FF2B5EF4-FFF2-40B4-BE49-F238E27FC236}">
                  <a16:creationId xmlns:a16="http://schemas.microsoft.com/office/drawing/2014/main" id="{94199F3F-C3D2-427D-8046-CB2D369FEBB4}"/>
                </a:ext>
              </a:extLst>
            </p:cNvPr>
            <p:cNvSpPr/>
            <p:nvPr/>
          </p:nvSpPr>
          <p:spPr>
            <a:xfrm>
              <a:off x="5479039" y="5970929"/>
              <a:ext cx="268980" cy="271989"/>
            </a:xfrm>
            <a:prstGeom prst="ellipse">
              <a:avLst/>
            </a:prstGeom>
            <a:solidFill>
              <a:srgbClr val="DE3ED3"/>
            </a:solidFill>
            <a:ln>
              <a:solidFill>
                <a:srgbClr val="DE3ED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/>
            </a:p>
          </p:txBody>
        </p: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17037CF2-0C8D-473C-A1E2-EDB654E8118B}"/>
                </a:ext>
              </a:extLst>
            </p:cNvPr>
            <p:cNvSpPr txBox="1"/>
            <p:nvPr/>
          </p:nvSpPr>
          <p:spPr>
            <a:xfrm>
              <a:off x="5455479" y="5985570"/>
              <a:ext cx="32573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chemeClr val="bg1"/>
                  </a:solidFill>
                </a:rPr>
                <a:t>14</a:t>
              </a:r>
            </a:p>
          </p:txBody>
        </p:sp>
      </p:grp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724E595D-CABD-4684-918F-818F62F01D83}"/>
              </a:ext>
            </a:extLst>
          </p:cNvPr>
          <p:cNvGrpSpPr/>
          <p:nvPr/>
        </p:nvGrpSpPr>
        <p:grpSpPr>
          <a:xfrm>
            <a:off x="5782177" y="3340644"/>
            <a:ext cx="325730" cy="271989"/>
            <a:chOff x="5455479" y="5970929"/>
            <a:chExt cx="325730" cy="271989"/>
          </a:xfrm>
        </p:grpSpPr>
        <p:sp>
          <p:nvSpPr>
            <p:cNvPr id="125" name="Oval 124">
              <a:extLst>
                <a:ext uri="{FF2B5EF4-FFF2-40B4-BE49-F238E27FC236}">
                  <a16:creationId xmlns:a16="http://schemas.microsoft.com/office/drawing/2014/main" id="{93F75804-78C8-4E46-AF5A-B08DD1084CC3}"/>
                </a:ext>
              </a:extLst>
            </p:cNvPr>
            <p:cNvSpPr/>
            <p:nvPr/>
          </p:nvSpPr>
          <p:spPr>
            <a:xfrm>
              <a:off x="5479039" y="5970929"/>
              <a:ext cx="268980" cy="271989"/>
            </a:xfrm>
            <a:prstGeom prst="ellipse">
              <a:avLst/>
            </a:prstGeom>
            <a:solidFill>
              <a:srgbClr val="DE3ED3"/>
            </a:solidFill>
            <a:ln>
              <a:solidFill>
                <a:srgbClr val="DE3ED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/>
            </a:p>
          </p:txBody>
        </p:sp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5EEEF609-B05B-4E70-869B-6A4523A84BEC}"/>
                </a:ext>
              </a:extLst>
            </p:cNvPr>
            <p:cNvSpPr txBox="1"/>
            <p:nvPr/>
          </p:nvSpPr>
          <p:spPr>
            <a:xfrm>
              <a:off x="5455479" y="5985570"/>
              <a:ext cx="32573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chemeClr val="bg1"/>
                  </a:solidFill>
                </a:rPr>
                <a:t>13</a:t>
              </a:r>
            </a:p>
          </p:txBody>
        </p:sp>
      </p:grp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DE70C8D9-5A4B-4A83-9E6D-6F65D4475778}"/>
              </a:ext>
            </a:extLst>
          </p:cNvPr>
          <p:cNvGrpSpPr/>
          <p:nvPr/>
        </p:nvGrpSpPr>
        <p:grpSpPr>
          <a:xfrm>
            <a:off x="6311036" y="4701551"/>
            <a:ext cx="325730" cy="271989"/>
            <a:chOff x="5455479" y="5970929"/>
            <a:chExt cx="325730" cy="271989"/>
          </a:xfrm>
        </p:grpSpPr>
        <p:sp>
          <p:nvSpPr>
            <p:cNvPr id="128" name="Oval 127">
              <a:extLst>
                <a:ext uri="{FF2B5EF4-FFF2-40B4-BE49-F238E27FC236}">
                  <a16:creationId xmlns:a16="http://schemas.microsoft.com/office/drawing/2014/main" id="{1BC80A4F-BE32-4282-A35D-3C15D9AD4DF1}"/>
                </a:ext>
              </a:extLst>
            </p:cNvPr>
            <p:cNvSpPr/>
            <p:nvPr/>
          </p:nvSpPr>
          <p:spPr>
            <a:xfrm>
              <a:off x="5479039" y="5970929"/>
              <a:ext cx="268980" cy="271989"/>
            </a:xfrm>
            <a:prstGeom prst="ellipse">
              <a:avLst/>
            </a:prstGeom>
            <a:solidFill>
              <a:srgbClr val="DE3ED3"/>
            </a:solidFill>
            <a:ln>
              <a:solidFill>
                <a:srgbClr val="DE3ED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/>
            </a:p>
          </p:txBody>
        </p:sp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BD51251D-2274-4717-AE60-18C5E027FDDB}"/>
                </a:ext>
              </a:extLst>
            </p:cNvPr>
            <p:cNvSpPr txBox="1"/>
            <p:nvPr/>
          </p:nvSpPr>
          <p:spPr>
            <a:xfrm>
              <a:off x="5455479" y="5985570"/>
              <a:ext cx="32573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chemeClr val="bg1"/>
                  </a:solidFill>
                </a:rPr>
                <a:t>12</a:t>
              </a:r>
            </a:p>
          </p:txBody>
        </p:sp>
      </p:grp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236F42CD-DD22-4A44-A860-8F9DCCEB53D4}"/>
              </a:ext>
            </a:extLst>
          </p:cNvPr>
          <p:cNvGrpSpPr/>
          <p:nvPr/>
        </p:nvGrpSpPr>
        <p:grpSpPr>
          <a:xfrm>
            <a:off x="6000391" y="4515569"/>
            <a:ext cx="325730" cy="271989"/>
            <a:chOff x="5455479" y="5970929"/>
            <a:chExt cx="325730" cy="271989"/>
          </a:xfrm>
        </p:grpSpPr>
        <p:sp>
          <p:nvSpPr>
            <p:cNvPr id="131" name="Oval 130">
              <a:extLst>
                <a:ext uri="{FF2B5EF4-FFF2-40B4-BE49-F238E27FC236}">
                  <a16:creationId xmlns:a16="http://schemas.microsoft.com/office/drawing/2014/main" id="{F8AC9A1A-DB48-40A2-9FB1-A7E1632AA650}"/>
                </a:ext>
              </a:extLst>
            </p:cNvPr>
            <p:cNvSpPr/>
            <p:nvPr/>
          </p:nvSpPr>
          <p:spPr>
            <a:xfrm>
              <a:off x="5479039" y="5970929"/>
              <a:ext cx="268980" cy="271989"/>
            </a:xfrm>
            <a:prstGeom prst="ellipse">
              <a:avLst/>
            </a:prstGeom>
            <a:solidFill>
              <a:srgbClr val="DE3ED3"/>
            </a:solidFill>
            <a:ln>
              <a:solidFill>
                <a:srgbClr val="DE3ED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/>
            </a:p>
          </p:txBody>
        </p:sp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7ED7AFD5-AD41-4739-BA79-6407020D3FA8}"/>
                </a:ext>
              </a:extLst>
            </p:cNvPr>
            <p:cNvSpPr txBox="1"/>
            <p:nvPr/>
          </p:nvSpPr>
          <p:spPr>
            <a:xfrm>
              <a:off x="5455479" y="5985570"/>
              <a:ext cx="32573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chemeClr val="bg1"/>
                  </a:solidFill>
                </a:rPr>
                <a:t>11</a:t>
              </a:r>
            </a:p>
          </p:txBody>
        </p:sp>
      </p:grpSp>
      <p:grpSp>
        <p:nvGrpSpPr>
          <p:cNvPr id="133" name="Group 132">
            <a:extLst>
              <a:ext uri="{FF2B5EF4-FFF2-40B4-BE49-F238E27FC236}">
                <a16:creationId xmlns:a16="http://schemas.microsoft.com/office/drawing/2014/main" id="{75810360-8AD0-44CE-973B-D1FAB5D532AF}"/>
              </a:ext>
            </a:extLst>
          </p:cNvPr>
          <p:cNvGrpSpPr/>
          <p:nvPr/>
        </p:nvGrpSpPr>
        <p:grpSpPr>
          <a:xfrm>
            <a:off x="5734021" y="4711012"/>
            <a:ext cx="325730" cy="271989"/>
            <a:chOff x="5455479" y="5970929"/>
            <a:chExt cx="325730" cy="271989"/>
          </a:xfrm>
        </p:grpSpPr>
        <p:sp>
          <p:nvSpPr>
            <p:cNvPr id="134" name="Oval 133">
              <a:extLst>
                <a:ext uri="{FF2B5EF4-FFF2-40B4-BE49-F238E27FC236}">
                  <a16:creationId xmlns:a16="http://schemas.microsoft.com/office/drawing/2014/main" id="{FAA59826-7C67-460F-BCDA-C91A1303ED99}"/>
                </a:ext>
              </a:extLst>
            </p:cNvPr>
            <p:cNvSpPr/>
            <p:nvPr/>
          </p:nvSpPr>
          <p:spPr>
            <a:xfrm>
              <a:off x="5479039" y="5970929"/>
              <a:ext cx="268980" cy="271989"/>
            </a:xfrm>
            <a:prstGeom prst="ellipse">
              <a:avLst/>
            </a:prstGeom>
            <a:solidFill>
              <a:srgbClr val="DE3ED3"/>
            </a:solidFill>
            <a:ln>
              <a:solidFill>
                <a:srgbClr val="DE3ED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/>
            </a:p>
          </p:txBody>
        </p:sp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FFCA409F-9674-4348-B628-2F2F25B545AF}"/>
                </a:ext>
              </a:extLst>
            </p:cNvPr>
            <p:cNvSpPr txBox="1"/>
            <p:nvPr/>
          </p:nvSpPr>
          <p:spPr>
            <a:xfrm>
              <a:off x="5455479" y="5985570"/>
              <a:ext cx="32573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chemeClr val="bg1"/>
                  </a:solidFill>
                </a:rPr>
                <a:t>10</a:t>
              </a:r>
            </a:p>
          </p:txBody>
        </p:sp>
      </p:grp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143A794E-2635-4E9A-9E61-EFF8C85E3798}"/>
              </a:ext>
            </a:extLst>
          </p:cNvPr>
          <p:cNvGrpSpPr/>
          <p:nvPr/>
        </p:nvGrpSpPr>
        <p:grpSpPr>
          <a:xfrm>
            <a:off x="8017658" y="3567774"/>
            <a:ext cx="325730" cy="271989"/>
            <a:chOff x="5455479" y="5970929"/>
            <a:chExt cx="325730" cy="271989"/>
          </a:xfrm>
        </p:grpSpPr>
        <p:sp>
          <p:nvSpPr>
            <p:cNvPr id="137" name="Oval 136">
              <a:extLst>
                <a:ext uri="{FF2B5EF4-FFF2-40B4-BE49-F238E27FC236}">
                  <a16:creationId xmlns:a16="http://schemas.microsoft.com/office/drawing/2014/main" id="{D0AC688A-BB61-45A9-871D-3FB1E03324DA}"/>
                </a:ext>
              </a:extLst>
            </p:cNvPr>
            <p:cNvSpPr/>
            <p:nvPr/>
          </p:nvSpPr>
          <p:spPr>
            <a:xfrm>
              <a:off x="5479039" y="5970929"/>
              <a:ext cx="268980" cy="271989"/>
            </a:xfrm>
            <a:prstGeom prst="ellipse">
              <a:avLst/>
            </a:prstGeom>
            <a:solidFill>
              <a:srgbClr val="DE3ED3"/>
            </a:solidFill>
            <a:ln>
              <a:solidFill>
                <a:srgbClr val="DE3ED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/>
            </a:p>
          </p:txBody>
        </p:sp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82DE50F2-A6ED-4B7F-A57A-D1B00854FC27}"/>
                </a:ext>
              </a:extLst>
            </p:cNvPr>
            <p:cNvSpPr txBox="1"/>
            <p:nvPr/>
          </p:nvSpPr>
          <p:spPr>
            <a:xfrm>
              <a:off x="5455479" y="5985570"/>
              <a:ext cx="32573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chemeClr val="bg1"/>
                  </a:solidFill>
                </a:rPr>
                <a:t>23</a:t>
              </a:r>
            </a:p>
          </p:txBody>
        </p:sp>
      </p:grpSp>
      <p:grpSp>
        <p:nvGrpSpPr>
          <p:cNvPr id="139" name="Group 138">
            <a:extLst>
              <a:ext uri="{FF2B5EF4-FFF2-40B4-BE49-F238E27FC236}">
                <a16:creationId xmlns:a16="http://schemas.microsoft.com/office/drawing/2014/main" id="{7F8B4129-2E2E-47D2-B628-3952553E2688}"/>
              </a:ext>
            </a:extLst>
          </p:cNvPr>
          <p:cNvGrpSpPr/>
          <p:nvPr/>
        </p:nvGrpSpPr>
        <p:grpSpPr>
          <a:xfrm>
            <a:off x="7673229" y="3456192"/>
            <a:ext cx="325730" cy="271989"/>
            <a:chOff x="5455479" y="5970929"/>
            <a:chExt cx="325730" cy="271989"/>
          </a:xfrm>
        </p:grpSpPr>
        <p:sp>
          <p:nvSpPr>
            <p:cNvPr id="140" name="Oval 139">
              <a:extLst>
                <a:ext uri="{FF2B5EF4-FFF2-40B4-BE49-F238E27FC236}">
                  <a16:creationId xmlns:a16="http://schemas.microsoft.com/office/drawing/2014/main" id="{6E5D0502-F7E2-416C-B9D7-408B9F289557}"/>
                </a:ext>
              </a:extLst>
            </p:cNvPr>
            <p:cNvSpPr/>
            <p:nvPr/>
          </p:nvSpPr>
          <p:spPr>
            <a:xfrm>
              <a:off x="5479039" y="5970929"/>
              <a:ext cx="268980" cy="271989"/>
            </a:xfrm>
            <a:prstGeom prst="ellipse">
              <a:avLst/>
            </a:prstGeom>
            <a:solidFill>
              <a:srgbClr val="DE3ED3"/>
            </a:solidFill>
            <a:ln>
              <a:solidFill>
                <a:srgbClr val="DE3ED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/>
            </a:p>
          </p:txBody>
        </p:sp>
        <p:sp>
          <p:nvSpPr>
            <p:cNvPr id="141" name="TextBox 140">
              <a:extLst>
                <a:ext uri="{FF2B5EF4-FFF2-40B4-BE49-F238E27FC236}">
                  <a16:creationId xmlns:a16="http://schemas.microsoft.com/office/drawing/2014/main" id="{B0F73A6F-A639-4EA4-B3EF-C243B0D5F7D1}"/>
                </a:ext>
              </a:extLst>
            </p:cNvPr>
            <p:cNvSpPr txBox="1"/>
            <p:nvPr/>
          </p:nvSpPr>
          <p:spPr>
            <a:xfrm>
              <a:off x="5455479" y="5985570"/>
              <a:ext cx="32573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chemeClr val="bg1"/>
                  </a:solidFill>
                </a:rPr>
                <a:t>22</a:t>
              </a:r>
            </a:p>
          </p:txBody>
        </p:sp>
      </p:grpSp>
      <p:grpSp>
        <p:nvGrpSpPr>
          <p:cNvPr id="142" name="Group 141">
            <a:extLst>
              <a:ext uri="{FF2B5EF4-FFF2-40B4-BE49-F238E27FC236}">
                <a16:creationId xmlns:a16="http://schemas.microsoft.com/office/drawing/2014/main" id="{162C8644-7FB1-40B0-99A8-CD30FBDCF74C}"/>
              </a:ext>
            </a:extLst>
          </p:cNvPr>
          <p:cNvGrpSpPr/>
          <p:nvPr/>
        </p:nvGrpSpPr>
        <p:grpSpPr>
          <a:xfrm>
            <a:off x="7184890" y="3419898"/>
            <a:ext cx="325730" cy="271989"/>
            <a:chOff x="5455479" y="5970929"/>
            <a:chExt cx="325730" cy="271989"/>
          </a:xfrm>
        </p:grpSpPr>
        <p:sp>
          <p:nvSpPr>
            <p:cNvPr id="143" name="Oval 142">
              <a:extLst>
                <a:ext uri="{FF2B5EF4-FFF2-40B4-BE49-F238E27FC236}">
                  <a16:creationId xmlns:a16="http://schemas.microsoft.com/office/drawing/2014/main" id="{C1544127-23AD-424E-9CEF-2C1CC620C051}"/>
                </a:ext>
              </a:extLst>
            </p:cNvPr>
            <p:cNvSpPr/>
            <p:nvPr/>
          </p:nvSpPr>
          <p:spPr>
            <a:xfrm>
              <a:off x="5479039" y="5970929"/>
              <a:ext cx="268980" cy="271989"/>
            </a:xfrm>
            <a:prstGeom prst="ellipse">
              <a:avLst/>
            </a:prstGeom>
            <a:solidFill>
              <a:srgbClr val="DE3ED3"/>
            </a:solidFill>
            <a:ln>
              <a:solidFill>
                <a:srgbClr val="DE3ED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/>
            </a:p>
          </p:txBody>
        </p:sp>
        <p:sp>
          <p:nvSpPr>
            <p:cNvPr id="144" name="TextBox 143">
              <a:extLst>
                <a:ext uri="{FF2B5EF4-FFF2-40B4-BE49-F238E27FC236}">
                  <a16:creationId xmlns:a16="http://schemas.microsoft.com/office/drawing/2014/main" id="{A5B7C9C0-7A08-464C-A052-939DC2CF514C}"/>
                </a:ext>
              </a:extLst>
            </p:cNvPr>
            <p:cNvSpPr txBox="1"/>
            <p:nvPr/>
          </p:nvSpPr>
          <p:spPr>
            <a:xfrm>
              <a:off x="5455479" y="5985570"/>
              <a:ext cx="32573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chemeClr val="bg1"/>
                  </a:solidFill>
                </a:rPr>
                <a:t>21</a:t>
              </a:r>
            </a:p>
          </p:txBody>
        </p:sp>
      </p:grpSp>
      <p:grpSp>
        <p:nvGrpSpPr>
          <p:cNvPr id="145" name="Group 144">
            <a:extLst>
              <a:ext uri="{FF2B5EF4-FFF2-40B4-BE49-F238E27FC236}">
                <a16:creationId xmlns:a16="http://schemas.microsoft.com/office/drawing/2014/main" id="{6B475B60-2805-4694-BB94-11FB01F08968}"/>
              </a:ext>
            </a:extLst>
          </p:cNvPr>
          <p:cNvGrpSpPr/>
          <p:nvPr/>
        </p:nvGrpSpPr>
        <p:grpSpPr>
          <a:xfrm>
            <a:off x="7525519" y="4776537"/>
            <a:ext cx="325730" cy="271989"/>
            <a:chOff x="5455479" y="5970929"/>
            <a:chExt cx="325730" cy="271989"/>
          </a:xfrm>
        </p:grpSpPr>
        <p:sp>
          <p:nvSpPr>
            <p:cNvPr id="146" name="Oval 145">
              <a:extLst>
                <a:ext uri="{FF2B5EF4-FFF2-40B4-BE49-F238E27FC236}">
                  <a16:creationId xmlns:a16="http://schemas.microsoft.com/office/drawing/2014/main" id="{C3615709-4AB4-4A8A-9B5A-E3906DF03EFA}"/>
                </a:ext>
              </a:extLst>
            </p:cNvPr>
            <p:cNvSpPr/>
            <p:nvPr/>
          </p:nvSpPr>
          <p:spPr>
            <a:xfrm>
              <a:off x="5479039" y="5970929"/>
              <a:ext cx="268980" cy="271989"/>
            </a:xfrm>
            <a:prstGeom prst="ellipse">
              <a:avLst/>
            </a:prstGeom>
            <a:solidFill>
              <a:srgbClr val="DE3ED3"/>
            </a:solidFill>
            <a:ln>
              <a:solidFill>
                <a:srgbClr val="DE3ED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/>
            </a:p>
          </p:txBody>
        </p:sp>
        <p:sp>
          <p:nvSpPr>
            <p:cNvPr id="147" name="TextBox 146">
              <a:extLst>
                <a:ext uri="{FF2B5EF4-FFF2-40B4-BE49-F238E27FC236}">
                  <a16:creationId xmlns:a16="http://schemas.microsoft.com/office/drawing/2014/main" id="{1E632FD4-6B07-4F14-B9E9-DBCCA335F31F}"/>
                </a:ext>
              </a:extLst>
            </p:cNvPr>
            <p:cNvSpPr txBox="1"/>
            <p:nvPr/>
          </p:nvSpPr>
          <p:spPr>
            <a:xfrm>
              <a:off x="5455479" y="5985570"/>
              <a:ext cx="32573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chemeClr val="bg1"/>
                  </a:solidFill>
                </a:rPr>
                <a:t>20</a:t>
              </a:r>
            </a:p>
          </p:txBody>
        </p:sp>
      </p:grpSp>
      <p:grpSp>
        <p:nvGrpSpPr>
          <p:cNvPr id="148" name="Group 147">
            <a:extLst>
              <a:ext uri="{FF2B5EF4-FFF2-40B4-BE49-F238E27FC236}">
                <a16:creationId xmlns:a16="http://schemas.microsoft.com/office/drawing/2014/main" id="{3BEA435B-63B3-4D83-B698-A723F7C9EDA0}"/>
              </a:ext>
            </a:extLst>
          </p:cNvPr>
          <p:cNvGrpSpPr/>
          <p:nvPr/>
        </p:nvGrpSpPr>
        <p:grpSpPr>
          <a:xfrm>
            <a:off x="7198351" y="4637511"/>
            <a:ext cx="325730" cy="271989"/>
            <a:chOff x="5455479" y="5970929"/>
            <a:chExt cx="325730" cy="271989"/>
          </a:xfrm>
        </p:grpSpPr>
        <p:sp>
          <p:nvSpPr>
            <p:cNvPr id="149" name="Oval 148">
              <a:extLst>
                <a:ext uri="{FF2B5EF4-FFF2-40B4-BE49-F238E27FC236}">
                  <a16:creationId xmlns:a16="http://schemas.microsoft.com/office/drawing/2014/main" id="{D7C1B2A0-B3A1-4C3E-8E4B-8EC8B7EA9F60}"/>
                </a:ext>
              </a:extLst>
            </p:cNvPr>
            <p:cNvSpPr/>
            <p:nvPr/>
          </p:nvSpPr>
          <p:spPr>
            <a:xfrm>
              <a:off x="5479039" y="5970929"/>
              <a:ext cx="268980" cy="271989"/>
            </a:xfrm>
            <a:prstGeom prst="ellipse">
              <a:avLst/>
            </a:prstGeom>
            <a:solidFill>
              <a:srgbClr val="DE3ED3"/>
            </a:solidFill>
            <a:ln>
              <a:solidFill>
                <a:srgbClr val="DE3ED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/>
            </a:p>
          </p:txBody>
        </p:sp>
        <p:sp>
          <p:nvSpPr>
            <p:cNvPr id="150" name="TextBox 149">
              <a:extLst>
                <a:ext uri="{FF2B5EF4-FFF2-40B4-BE49-F238E27FC236}">
                  <a16:creationId xmlns:a16="http://schemas.microsoft.com/office/drawing/2014/main" id="{F5DF81A9-60C8-4224-9D3A-D30CB7CDF624}"/>
                </a:ext>
              </a:extLst>
            </p:cNvPr>
            <p:cNvSpPr txBox="1"/>
            <p:nvPr/>
          </p:nvSpPr>
          <p:spPr>
            <a:xfrm>
              <a:off x="5455479" y="5985570"/>
              <a:ext cx="32573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chemeClr val="bg1"/>
                  </a:solidFill>
                </a:rPr>
                <a:t>19</a:t>
              </a:r>
            </a:p>
          </p:txBody>
        </p:sp>
      </p:grpSp>
      <p:grpSp>
        <p:nvGrpSpPr>
          <p:cNvPr id="151" name="Group 150">
            <a:extLst>
              <a:ext uri="{FF2B5EF4-FFF2-40B4-BE49-F238E27FC236}">
                <a16:creationId xmlns:a16="http://schemas.microsoft.com/office/drawing/2014/main" id="{B9A5A799-86EA-4F84-9C3D-AF8F085D28BA}"/>
              </a:ext>
            </a:extLst>
          </p:cNvPr>
          <p:cNvGrpSpPr/>
          <p:nvPr/>
        </p:nvGrpSpPr>
        <p:grpSpPr>
          <a:xfrm>
            <a:off x="6855719" y="4714354"/>
            <a:ext cx="325730" cy="271989"/>
            <a:chOff x="5455479" y="5970929"/>
            <a:chExt cx="325730" cy="271989"/>
          </a:xfrm>
        </p:grpSpPr>
        <p:sp>
          <p:nvSpPr>
            <p:cNvPr id="152" name="Oval 151">
              <a:extLst>
                <a:ext uri="{FF2B5EF4-FFF2-40B4-BE49-F238E27FC236}">
                  <a16:creationId xmlns:a16="http://schemas.microsoft.com/office/drawing/2014/main" id="{361E9F7B-40D7-4685-BC37-C30F8130669A}"/>
                </a:ext>
              </a:extLst>
            </p:cNvPr>
            <p:cNvSpPr/>
            <p:nvPr/>
          </p:nvSpPr>
          <p:spPr>
            <a:xfrm>
              <a:off x="5479039" y="5970929"/>
              <a:ext cx="268980" cy="271989"/>
            </a:xfrm>
            <a:prstGeom prst="ellipse">
              <a:avLst/>
            </a:prstGeom>
            <a:solidFill>
              <a:srgbClr val="DE3ED3"/>
            </a:solidFill>
            <a:ln>
              <a:solidFill>
                <a:srgbClr val="DE3ED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/>
            </a:p>
          </p:txBody>
        </p:sp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5E9DA79C-879C-4AEC-886F-6C663B30F77B}"/>
                </a:ext>
              </a:extLst>
            </p:cNvPr>
            <p:cNvSpPr txBox="1"/>
            <p:nvPr/>
          </p:nvSpPr>
          <p:spPr>
            <a:xfrm>
              <a:off x="5455479" y="5985570"/>
              <a:ext cx="32573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chemeClr val="bg1"/>
                  </a:solidFill>
                </a:rPr>
                <a:t>18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411548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Divide-and-Conquer</a:t>
            </a:r>
          </a:p>
        </p:txBody>
      </p:sp>
      <p:sp>
        <p:nvSpPr>
          <p:cNvPr id="9" name="Text Box 46">
            <a:extLst>
              <a:ext uri="{FF2B5EF4-FFF2-40B4-BE49-F238E27FC236}">
                <a16:creationId xmlns:a16="http://schemas.microsoft.com/office/drawing/2014/main" id="{9B8C665E-4415-4361-8A21-211C80C3AC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0915" y="1405296"/>
            <a:ext cx="3438105" cy="2677656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Avg(A, l, r)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\\ compute the average of A[l, r]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if (l &lt; r)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m = (</a:t>
            </a:r>
            <a:r>
              <a:rPr lang="en-US" altLang="zh-CN" sz="1400" dirty="0" err="1">
                <a:ea typeface="宋体" panose="02010600030101010101" pitchFamily="2" charset="-122"/>
              </a:rPr>
              <a:t>l+r</a:t>
            </a:r>
            <a:r>
              <a:rPr lang="en-US" altLang="zh-CN" sz="1400" dirty="0">
                <a:ea typeface="宋体" panose="02010600030101010101" pitchFamily="2" charset="-122"/>
              </a:rPr>
              <a:t>)/2;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a</a:t>
            </a:r>
            <a:r>
              <a:rPr lang="en-US" altLang="zh-CN" sz="1400" baseline="-25000" dirty="0"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ea typeface="宋体" panose="02010600030101010101" pitchFamily="2" charset="-122"/>
              </a:rPr>
              <a:t> = Avg(A, l, m);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a</a:t>
            </a:r>
            <a:r>
              <a:rPr lang="en-US" altLang="zh-CN" sz="1400" baseline="-25000" dirty="0"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ea typeface="宋体" panose="02010600030101010101" pitchFamily="2" charset="-122"/>
              </a:rPr>
              <a:t> = Avg(A, m+1, r);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a = [a</a:t>
            </a:r>
            <a:r>
              <a:rPr lang="en-US" altLang="zh-CN" sz="1400" baseline="-25000" dirty="0"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ea typeface="宋体" panose="02010600030101010101" pitchFamily="2" charset="-122"/>
                <a:cs typeface="Tahoma" panose="020B0604030504040204" pitchFamily="34" charset="0"/>
              </a:rPr>
              <a:t>‧</a:t>
            </a:r>
            <a:r>
              <a:rPr lang="en-US" altLang="zh-CN" sz="1400" dirty="0">
                <a:ea typeface="宋体" panose="02010600030101010101" pitchFamily="2" charset="-122"/>
              </a:rPr>
              <a:t>(m-l+1) + a</a:t>
            </a:r>
            <a:r>
              <a:rPr lang="en-US" altLang="zh-CN" sz="1400" baseline="-25000" dirty="0"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ea typeface="宋体" panose="02010600030101010101" pitchFamily="2" charset="-122"/>
                <a:cs typeface="Tahoma" panose="020B0604030504040204" pitchFamily="34" charset="0"/>
              </a:rPr>
              <a:t>‧</a:t>
            </a:r>
            <a:r>
              <a:rPr lang="en-US" altLang="zh-CN" sz="1400" dirty="0">
                <a:ea typeface="宋体" panose="02010600030101010101" pitchFamily="2" charset="-122"/>
              </a:rPr>
              <a:t>(r-m)]/(r-l+1)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return(a);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else return(A[l]).</a:t>
            </a:r>
          </a:p>
          <a:p>
            <a:pPr eaLnBrk="1" hangingPunct="1">
              <a:spcBef>
                <a:spcPct val="0"/>
              </a:spcBef>
              <a:buNone/>
            </a:pPr>
            <a:endParaRPr lang="en-US" altLang="zh-CN" sz="800" dirty="0"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u="sng" dirty="0">
                <a:ea typeface="宋体" panose="02010600030101010101" pitchFamily="2" charset="-122"/>
              </a:rPr>
              <a:t>main program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return(Avg(A, 1, n)).</a:t>
            </a:r>
          </a:p>
        </p:txBody>
      </p:sp>
      <p:sp>
        <p:nvSpPr>
          <p:cNvPr id="65" name="Text Box 46">
            <a:extLst>
              <a:ext uri="{FF2B5EF4-FFF2-40B4-BE49-F238E27FC236}">
                <a16:creationId xmlns:a16="http://schemas.microsoft.com/office/drawing/2014/main" id="{16B35E5A-0E0D-4A97-BAF6-4DF7CC54AD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2359" y="4082952"/>
            <a:ext cx="2366057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Computing Average</a:t>
            </a:r>
          </a:p>
        </p:txBody>
      </p:sp>
    </p:spTree>
    <p:extLst>
      <p:ext uri="{BB962C8B-B14F-4D97-AF65-F5344CB8AC3E}">
        <p14:creationId xmlns:p14="http://schemas.microsoft.com/office/powerpoint/2010/main" val="37535508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Divide-and-Conquer</a:t>
            </a:r>
          </a:p>
        </p:txBody>
      </p:sp>
      <p:sp>
        <p:nvSpPr>
          <p:cNvPr id="65" name="Text Box 46">
            <a:extLst>
              <a:ext uri="{FF2B5EF4-FFF2-40B4-BE49-F238E27FC236}">
                <a16:creationId xmlns:a16="http://schemas.microsoft.com/office/drawing/2014/main" id="{16B35E5A-0E0D-4A97-BAF6-4DF7CC54AD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2359" y="4082952"/>
            <a:ext cx="2366057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Computing Average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F2786EE7-4725-46C5-82A8-BC6349383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0915" y="4521391"/>
            <a:ext cx="3081440" cy="203132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u="sng" dirty="0">
                <a:ea typeface="宋体" panose="02010600030101010101" pitchFamily="2" charset="-122"/>
              </a:rPr>
              <a:t>General steps of divide-and-conquer</a:t>
            </a:r>
          </a:p>
          <a:p>
            <a:pPr marL="342900" indent="-342900" eaLnBrk="1" hangingPunct="1">
              <a:spcBef>
                <a:spcPct val="0"/>
              </a:spcBef>
              <a:buAutoNum type="arabicPeriod"/>
            </a:pPr>
            <a:r>
              <a:rPr lang="en-US" altLang="zh-CN" sz="1400" dirty="0">
                <a:ea typeface="宋体" panose="02010600030101010101" pitchFamily="2" charset="-122"/>
              </a:rPr>
              <a:t>Divide the instance into smaller instances (unless the instance is very small);</a:t>
            </a:r>
          </a:p>
          <a:p>
            <a:pPr marL="342900" indent="-342900" eaLnBrk="1" hangingPunct="1">
              <a:spcBef>
                <a:spcPct val="0"/>
              </a:spcBef>
              <a:buAutoNum type="arabicPeriod"/>
            </a:pPr>
            <a:r>
              <a:rPr lang="en-US" altLang="zh-CN" sz="1400" dirty="0">
                <a:ea typeface="宋体" panose="02010600030101010101" pitchFamily="2" charset="-122"/>
              </a:rPr>
              <a:t>Recursively solve the smaller instances;</a:t>
            </a:r>
          </a:p>
          <a:p>
            <a:pPr marL="342900" indent="-342900" eaLnBrk="1" hangingPunct="1">
              <a:spcBef>
                <a:spcPct val="0"/>
              </a:spcBef>
              <a:buAutoNum type="arabicPeriod"/>
            </a:pPr>
            <a:r>
              <a:rPr lang="en-US" altLang="zh-CN" sz="1400" dirty="0">
                <a:ea typeface="宋体" panose="02010600030101010101" pitchFamily="2" charset="-122"/>
              </a:rPr>
              <a:t>Combine the solutions of the smaller instances to make a solution for the original instance. </a:t>
            </a:r>
          </a:p>
        </p:txBody>
      </p:sp>
      <p:sp>
        <p:nvSpPr>
          <p:cNvPr id="6" name="Text Box 46">
            <a:extLst>
              <a:ext uri="{FF2B5EF4-FFF2-40B4-BE49-F238E27FC236}">
                <a16:creationId xmlns:a16="http://schemas.microsoft.com/office/drawing/2014/main" id="{FB03A241-EBED-4302-8BCE-0809D91D86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0915" y="1405296"/>
            <a:ext cx="3438105" cy="2677656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Avg(A, l, r)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\\ compute the average of A[l, r]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if (l &lt; r)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m = (</a:t>
            </a:r>
            <a:r>
              <a:rPr lang="en-US" altLang="zh-CN" sz="1400" dirty="0" err="1">
                <a:ea typeface="宋体" panose="02010600030101010101" pitchFamily="2" charset="-122"/>
              </a:rPr>
              <a:t>l+r</a:t>
            </a:r>
            <a:r>
              <a:rPr lang="en-US" altLang="zh-CN" sz="1400" dirty="0">
                <a:ea typeface="宋体" panose="02010600030101010101" pitchFamily="2" charset="-122"/>
              </a:rPr>
              <a:t>)/2;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</a:t>
            </a: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1400" baseline="-25000" dirty="0">
                <a:solidFill>
                  <a:srgbClr val="FFC00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 = Avg(A, l, m);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     a</a:t>
            </a:r>
            <a:r>
              <a:rPr lang="en-US" altLang="zh-CN" sz="1400" baseline="-25000" dirty="0">
                <a:solidFill>
                  <a:srgbClr val="FFC00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 = Avg(A, m+1, r);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a = [a</a:t>
            </a:r>
            <a:r>
              <a:rPr lang="en-US" altLang="zh-CN" sz="1400" baseline="-25000" dirty="0"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ea typeface="宋体" panose="02010600030101010101" pitchFamily="2" charset="-122"/>
                <a:cs typeface="Tahoma" panose="020B0604030504040204" pitchFamily="34" charset="0"/>
              </a:rPr>
              <a:t>‧</a:t>
            </a:r>
            <a:r>
              <a:rPr lang="en-US" altLang="zh-CN" sz="1400" dirty="0">
                <a:ea typeface="宋体" panose="02010600030101010101" pitchFamily="2" charset="-122"/>
              </a:rPr>
              <a:t>(m-l+1) + a</a:t>
            </a:r>
            <a:r>
              <a:rPr lang="en-US" altLang="zh-CN" sz="1400" baseline="-25000" dirty="0"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ea typeface="宋体" panose="02010600030101010101" pitchFamily="2" charset="-122"/>
                <a:cs typeface="Tahoma" panose="020B0604030504040204" pitchFamily="34" charset="0"/>
              </a:rPr>
              <a:t>‧</a:t>
            </a:r>
            <a:r>
              <a:rPr lang="en-US" altLang="zh-CN" sz="1400" dirty="0">
                <a:ea typeface="宋体" panose="02010600030101010101" pitchFamily="2" charset="-122"/>
              </a:rPr>
              <a:t>(r-m)]/(r-l+1)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return(a);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else return(A[l]).</a:t>
            </a:r>
          </a:p>
          <a:p>
            <a:pPr eaLnBrk="1" hangingPunct="1">
              <a:spcBef>
                <a:spcPct val="0"/>
              </a:spcBef>
              <a:buNone/>
            </a:pPr>
            <a:endParaRPr lang="en-US" altLang="zh-CN" sz="800" dirty="0"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u="sng" dirty="0">
                <a:ea typeface="宋体" panose="02010600030101010101" pitchFamily="2" charset="-122"/>
              </a:rPr>
              <a:t>main program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return(Avg(A, 1, n)).</a:t>
            </a:r>
          </a:p>
        </p:txBody>
      </p:sp>
    </p:spTree>
    <p:extLst>
      <p:ext uri="{BB962C8B-B14F-4D97-AF65-F5344CB8AC3E}">
        <p14:creationId xmlns:p14="http://schemas.microsoft.com/office/powerpoint/2010/main" val="31981473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Divide-and-Conquer</a:t>
            </a:r>
          </a:p>
        </p:txBody>
      </p:sp>
      <p:sp>
        <p:nvSpPr>
          <p:cNvPr id="4" name="Text Box 46">
            <a:extLst>
              <a:ext uri="{FF2B5EF4-FFF2-40B4-BE49-F238E27FC236}">
                <a16:creationId xmlns:a16="http://schemas.microsoft.com/office/drawing/2014/main" id="{5DB5C414-6D87-4760-B2D4-2CBA891FAD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0915" y="4521391"/>
            <a:ext cx="3081440" cy="203132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u="sng" dirty="0">
                <a:ea typeface="宋体" panose="02010600030101010101" pitchFamily="2" charset="-122"/>
              </a:rPr>
              <a:t>General steps of divide-and-conquer</a:t>
            </a:r>
          </a:p>
          <a:p>
            <a:pPr marL="342900" indent="-342900" eaLnBrk="1" hangingPunct="1">
              <a:spcBef>
                <a:spcPct val="0"/>
              </a:spcBef>
              <a:buAutoNum type="arabicPeriod"/>
            </a:pPr>
            <a:r>
              <a:rPr lang="en-US" altLang="zh-CN" sz="1400" dirty="0">
                <a:ea typeface="宋体" panose="02010600030101010101" pitchFamily="2" charset="-122"/>
              </a:rPr>
              <a:t>Divide the instance into smaller instances (unless the instance is very small);</a:t>
            </a:r>
          </a:p>
          <a:p>
            <a:pPr marL="342900" indent="-342900" eaLnBrk="1" hangingPunct="1">
              <a:spcBef>
                <a:spcPct val="0"/>
              </a:spcBef>
              <a:buAutoNum type="arabicPeriod"/>
            </a:pPr>
            <a:r>
              <a:rPr lang="en-US" altLang="zh-CN" sz="1400" dirty="0">
                <a:ea typeface="宋体" panose="02010600030101010101" pitchFamily="2" charset="-122"/>
              </a:rPr>
              <a:t>Recursively solve the smaller instances;</a:t>
            </a:r>
          </a:p>
          <a:p>
            <a:pPr marL="342900" indent="-342900" eaLnBrk="1" hangingPunct="1">
              <a:spcBef>
                <a:spcPct val="0"/>
              </a:spcBef>
              <a:buAutoNum type="arabicPeriod"/>
            </a:pPr>
            <a:r>
              <a:rPr lang="en-US" altLang="zh-CN" sz="1400" dirty="0">
                <a:ea typeface="宋体" panose="02010600030101010101" pitchFamily="2" charset="-122"/>
              </a:rPr>
              <a:t>Combine the solutions of the smaller instances to make a solution for the original instance. </a:t>
            </a:r>
          </a:p>
        </p:txBody>
      </p:sp>
      <p:sp>
        <p:nvSpPr>
          <p:cNvPr id="52" name="Text Box 46">
            <a:extLst>
              <a:ext uri="{FF2B5EF4-FFF2-40B4-BE49-F238E27FC236}">
                <a16:creationId xmlns:a16="http://schemas.microsoft.com/office/drawing/2014/main" id="{431FA4F3-2337-4910-B30B-D641EF2982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1135644"/>
            <a:ext cx="3081440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u="sng" dirty="0">
                <a:ea typeface="宋体" panose="02010600030101010101" pitchFamily="2" charset="-122"/>
              </a:rPr>
              <a:t>Recurrence Relation</a:t>
            </a:r>
          </a:p>
        </p:txBody>
      </p:sp>
      <p:sp>
        <p:nvSpPr>
          <p:cNvPr id="53" name="Text Box 46">
            <a:extLst>
              <a:ext uri="{FF2B5EF4-FFF2-40B4-BE49-F238E27FC236}">
                <a16:creationId xmlns:a16="http://schemas.microsoft.com/office/drawing/2014/main" id="{D3A8FBE9-3CD4-4D39-A9CC-1A110C6C89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1546886"/>
            <a:ext cx="3081440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Let T(n) be the running time.</a:t>
            </a:r>
          </a:p>
        </p:txBody>
      </p:sp>
      <p:sp>
        <p:nvSpPr>
          <p:cNvPr id="54" name="Text Box 46">
            <a:extLst>
              <a:ext uri="{FF2B5EF4-FFF2-40B4-BE49-F238E27FC236}">
                <a16:creationId xmlns:a16="http://schemas.microsoft.com/office/drawing/2014/main" id="{F8FFB1DA-A9D6-40A0-A4F7-A8352DAC06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1985949"/>
            <a:ext cx="3081440" cy="646331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T(n) = 2*T(n/2) + O(1)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T(1) = O(1)</a:t>
            </a:r>
          </a:p>
        </p:txBody>
      </p:sp>
      <p:sp>
        <p:nvSpPr>
          <p:cNvPr id="65" name="Text Box 46">
            <a:extLst>
              <a:ext uri="{FF2B5EF4-FFF2-40B4-BE49-F238E27FC236}">
                <a16:creationId xmlns:a16="http://schemas.microsoft.com/office/drawing/2014/main" id="{16B35E5A-0E0D-4A97-BAF6-4DF7CC54AD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2359" y="4082952"/>
            <a:ext cx="2366057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Computing Average</a:t>
            </a:r>
          </a:p>
        </p:txBody>
      </p:sp>
      <p:sp>
        <p:nvSpPr>
          <p:cNvPr id="10" name="Text Box 46">
            <a:extLst>
              <a:ext uri="{FF2B5EF4-FFF2-40B4-BE49-F238E27FC236}">
                <a16:creationId xmlns:a16="http://schemas.microsoft.com/office/drawing/2014/main" id="{D5E8F3A8-2678-4B11-8F81-7D884B35C4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0915" y="1405296"/>
            <a:ext cx="3438105" cy="2677656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Avg(A, l, r)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\\ compute the average of A[l, r]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if (l &lt; r)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m = (</a:t>
            </a:r>
            <a:r>
              <a:rPr lang="en-US" altLang="zh-CN" sz="1400" dirty="0" err="1">
                <a:ea typeface="宋体" panose="02010600030101010101" pitchFamily="2" charset="-122"/>
              </a:rPr>
              <a:t>l+r</a:t>
            </a:r>
            <a:r>
              <a:rPr lang="en-US" altLang="zh-CN" sz="1400" dirty="0">
                <a:ea typeface="宋体" panose="02010600030101010101" pitchFamily="2" charset="-122"/>
              </a:rPr>
              <a:t>)/2;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</a:t>
            </a: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1400" baseline="-25000" dirty="0">
                <a:solidFill>
                  <a:srgbClr val="FFC00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 = Avg(A, l, m);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     a</a:t>
            </a:r>
            <a:r>
              <a:rPr lang="en-US" altLang="zh-CN" sz="1400" baseline="-25000" dirty="0">
                <a:solidFill>
                  <a:srgbClr val="FFC00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 = Avg(A, m+1, r);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a = [a</a:t>
            </a:r>
            <a:r>
              <a:rPr lang="en-US" altLang="zh-CN" sz="1400" baseline="-25000" dirty="0"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ea typeface="宋体" panose="02010600030101010101" pitchFamily="2" charset="-122"/>
                <a:cs typeface="Tahoma" panose="020B0604030504040204" pitchFamily="34" charset="0"/>
              </a:rPr>
              <a:t>‧</a:t>
            </a:r>
            <a:r>
              <a:rPr lang="en-US" altLang="zh-CN" sz="1400" dirty="0">
                <a:ea typeface="宋体" panose="02010600030101010101" pitchFamily="2" charset="-122"/>
              </a:rPr>
              <a:t>(m-l+1) + a</a:t>
            </a:r>
            <a:r>
              <a:rPr lang="en-US" altLang="zh-CN" sz="1400" baseline="-25000" dirty="0"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ea typeface="宋体" panose="02010600030101010101" pitchFamily="2" charset="-122"/>
                <a:cs typeface="Tahoma" panose="020B0604030504040204" pitchFamily="34" charset="0"/>
              </a:rPr>
              <a:t>‧</a:t>
            </a:r>
            <a:r>
              <a:rPr lang="en-US" altLang="zh-CN" sz="1400" dirty="0">
                <a:ea typeface="宋体" panose="02010600030101010101" pitchFamily="2" charset="-122"/>
              </a:rPr>
              <a:t>(r-m)]/(r-l+1)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return(a);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else return(A[l]).</a:t>
            </a:r>
          </a:p>
          <a:p>
            <a:pPr eaLnBrk="1" hangingPunct="1">
              <a:spcBef>
                <a:spcPct val="0"/>
              </a:spcBef>
              <a:buNone/>
            </a:pPr>
            <a:endParaRPr lang="en-US" altLang="zh-CN" sz="800" dirty="0"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u="sng" dirty="0">
                <a:ea typeface="宋体" panose="02010600030101010101" pitchFamily="2" charset="-122"/>
              </a:rPr>
              <a:t>main program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return(Avg(A, 1, n)).</a:t>
            </a:r>
          </a:p>
        </p:txBody>
      </p:sp>
    </p:spTree>
    <p:extLst>
      <p:ext uri="{BB962C8B-B14F-4D97-AF65-F5344CB8AC3E}">
        <p14:creationId xmlns:p14="http://schemas.microsoft.com/office/powerpoint/2010/main" val="21583798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Divide-and-Conquer</a:t>
            </a:r>
          </a:p>
        </p:txBody>
      </p:sp>
      <p:sp>
        <p:nvSpPr>
          <p:cNvPr id="4" name="Text Box 46">
            <a:extLst>
              <a:ext uri="{FF2B5EF4-FFF2-40B4-BE49-F238E27FC236}">
                <a16:creationId xmlns:a16="http://schemas.microsoft.com/office/drawing/2014/main" id="{5DB5C414-6D87-4760-B2D4-2CBA891FAD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0915" y="4521391"/>
            <a:ext cx="3081440" cy="203132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u="sng" dirty="0">
                <a:ea typeface="宋体" panose="02010600030101010101" pitchFamily="2" charset="-122"/>
              </a:rPr>
              <a:t>General steps of divide-and-conquer</a:t>
            </a:r>
          </a:p>
          <a:p>
            <a:pPr marL="342900" indent="-342900" eaLnBrk="1" hangingPunct="1">
              <a:spcBef>
                <a:spcPct val="0"/>
              </a:spcBef>
              <a:buAutoNum type="arabicPeriod"/>
            </a:pPr>
            <a:r>
              <a:rPr lang="en-US" altLang="zh-CN" sz="1400" dirty="0">
                <a:ea typeface="宋体" panose="02010600030101010101" pitchFamily="2" charset="-122"/>
              </a:rPr>
              <a:t>Divide the instance into smaller instances (unless the instance is very small);</a:t>
            </a:r>
          </a:p>
          <a:p>
            <a:pPr marL="342900" indent="-342900" eaLnBrk="1" hangingPunct="1">
              <a:spcBef>
                <a:spcPct val="0"/>
              </a:spcBef>
              <a:buAutoNum type="arabicPeriod"/>
            </a:pPr>
            <a:r>
              <a:rPr lang="en-US" altLang="zh-CN" sz="1400" dirty="0">
                <a:ea typeface="宋体" panose="02010600030101010101" pitchFamily="2" charset="-122"/>
              </a:rPr>
              <a:t>Recursively solve the smaller instances;</a:t>
            </a:r>
          </a:p>
          <a:p>
            <a:pPr marL="342900" indent="-342900" eaLnBrk="1" hangingPunct="1">
              <a:spcBef>
                <a:spcPct val="0"/>
              </a:spcBef>
              <a:buAutoNum type="arabicPeriod"/>
            </a:pPr>
            <a:r>
              <a:rPr lang="en-US" altLang="zh-CN" sz="1400" dirty="0">
                <a:ea typeface="宋体" panose="02010600030101010101" pitchFamily="2" charset="-122"/>
              </a:rPr>
              <a:t>Combine the solutions of the smaller instances to make a solution for the original instance. </a:t>
            </a:r>
          </a:p>
        </p:txBody>
      </p:sp>
      <p:sp>
        <p:nvSpPr>
          <p:cNvPr id="52" name="Text Box 46">
            <a:extLst>
              <a:ext uri="{FF2B5EF4-FFF2-40B4-BE49-F238E27FC236}">
                <a16:creationId xmlns:a16="http://schemas.microsoft.com/office/drawing/2014/main" id="{431FA4F3-2337-4910-B30B-D641EF2982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1135644"/>
            <a:ext cx="3081440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u="sng" dirty="0">
                <a:ea typeface="宋体" panose="02010600030101010101" pitchFamily="2" charset="-122"/>
              </a:rPr>
              <a:t>Recurrence Relation</a:t>
            </a:r>
          </a:p>
        </p:txBody>
      </p:sp>
      <p:sp>
        <p:nvSpPr>
          <p:cNvPr id="53" name="Text Box 46">
            <a:extLst>
              <a:ext uri="{FF2B5EF4-FFF2-40B4-BE49-F238E27FC236}">
                <a16:creationId xmlns:a16="http://schemas.microsoft.com/office/drawing/2014/main" id="{D3A8FBE9-3CD4-4D39-A9CC-1A110C6C89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1546886"/>
            <a:ext cx="3081440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Let T(n) be the running time.</a:t>
            </a:r>
          </a:p>
        </p:txBody>
      </p:sp>
      <p:sp>
        <p:nvSpPr>
          <p:cNvPr id="54" name="Text Box 46">
            <a:extLst>
              <a:ext uri="{FF2B5EF4-FFF2-40B4-BE49-F238E27FC236}">
                <a16:creationId xmlns:a16="http://schemas.microsoft.com/office/drawing/2014/main" id="{F8FFB1DA-A9D6-40A0-A4F7-A8352DAC06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1985949"/>
            <a:ext cx="3081440" cy="646331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T(n) = 2*T(n/2) + O(1)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T(1) = O(1)</a:t>
            </a:r>
          </a:p>
        </p:txBody>
      </p:sp>
      <p:sp>
        <p:nvSpPr>
          <p:cNvPr id="55" name="Text Box 46">
            <a:extLst>
              <a:ext uri="{FF2B5EF4-FFF2-40B4-BE49-F238E27FC236}">
                <a16:creationId xmlns:a16="http://schemas.microsoft.com/office/drawing/2014/main" id="{825BBE78-FCA2-4BBC-9B9C-5DEE01EABA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2702011"/>
            <a:ext cx="3081440" cy="646331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T(n) ≤ 2*T(n/2) + c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T(1) ≤ c</a:t>
            </a:r>
          </a:p>
        </p:txBody>
      </p:sp>
      <p:sp>
        <p:nvSpPr>
          <p:cNvPr id="65" name="Text Box 46">
            <a:extLst>
              <a:ext uri="{FF2B5EF4-FFF2-40B4-BE49-F238E27FC236}">
                <a16:creationId xmlns:a16="http://schemas.microsoft.com/office/drawing/2014/main" id="{16B35E5A-0E0D-4A97-BAF6-4DF7CC54AD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2359" y="4082952"/>
            <a:ext cx="2366057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Computing Average</a:t>
            </a:r>
          </a:p>
        </p:txBody>
      </p:sp>
      <p:sp>
        <p:nvSpPr>
          <p:cNvPr id="10" name="Text Box 46">
            <a:extLst>
              <a:ext uri="{FF2B5EF4-FFF2-40B4-BE49-F238E27FC236}">
                <a16:creationId xmlns:a16="http://schemas.microsoft.com/office/drawing/2014/main" id="{AF742DE2-9C69-4A64-BD37-FF5179B8A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0915" y="1405296"/>
            <a:ext cx="3438105" cy="2677656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Avg(A, l, r)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\\ compute the average of A[l, r]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if (l &lt; r)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m = (</a:t>
            </a:r>
            <a:r>
              <a:rPr lang="en-US" altLang="zh-CN" sz="1400" dirty="0" err="1">
                <a:ea typeface="宋体" panose="02010600030101010101" pitchFamily="2" charset="-122"/>
              </a:rPr>
              <a:t>l+r</a:t>
            </a:r>
            <a:r>
              <a:rPr lang="en-US" altLang="zh-CN" sz="1400" dirty="0">
                <a:ea typeface="宋体" panose="02010600030101010101" pitchFamily="2" charset="-122"/>
              </a:rPr>
              <a:t>)/2;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</a:t>
            </a: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1400" baseline="-25000" dirty="0">
                <a:solidFill>
                  <a:srgbClr val="FFC00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 = Avg(A, l, m);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     a</a:t>
            </a:r>
            <a:r>
              <a:rPr lang="en-US" altLang="zh-CN" sz="1400" baseline="-25000" dirty="0">
                <a:solidFill>
                  <a:srgbClr val="FFC00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 = Avg(A, m+1, r);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a = [a</a:t>
            </a:r>
            <a:r>
              <a:rPr lang="en-US" altLang="zh-CN" sz="1400" baseline="-25000" dirty="0"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ea typeface="宋体" panose="02010600030101010101" pitchFamily="2" charset="-122"/>
                <a:cs typeface="Tahoma" panose="020B0604030504040204" pitchFamily="34" charset="0"/>
              </a:rPr>
              <a:t>‧</a:t>
            </a:r>
            <a:r>
              <a:rPr lang="en-US" altLang="zh-CN" sz="1400" dirty="0">
                <a:ea typeface="宋体" panose="02010600030101010101" pitchFamily="2" charset="-122"/>
              </a:rPr>
              <a:t>(m-l+1) + a</a:t>
            </a:r>
            <a:r>
              <a:rPr lang="en-US" altLang="zh-CN" sz="1400" baseline="-25000" dirty="0"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ea typeface="宋体" panose="02010600030101010101" pitchFamily="2" charset="-122"/>
                <a:cs typeface="Tahoma" panose="020B0604030504040204" pitchFamily="34" charset="0"/>
              </a:rPr>
              <a:t>‧</a:t>
            </a:r>
            <a:r>
              <a:rPr lang="en-US" altLang="zh-CN" sz="1400" dirty="0">
                <a:ea typeface="宋体" panose="02010600030101010101" pitchFamily="2" charset="-122"/>
              </a:rPr>
              <a:t>(r-m)]/(r-l+1)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return(a);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else return(A[l]).</a:t>
            </a:r>
          </a:p>
          <a:p>
            <a:pPr eaLnBrk="1" hangingPunct="1">
              <a:spcBef>
                <a:spcPct val="0"/>
              </a:spcBef>
              <a:buNone/>
            </a:pPr>
            <a:endParaRPr lang="en-US" altLang="zh-CN" sz="800" dirty="0"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u="sng" dirty="0">
                <a:ea typeface="宋体" panose="02010600030101010101" pitchFamily="2" charset="-122"/>
              </a:rPr>
              <a:t>main program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return(Avg(A, 1, n)).</a:t>
            </a:r>
          </a:p>
        </p:txBody>
      </p:sp>
    </p:spTree>
    <p:extLst>
      <p:ext uri="{BB962C8B-B14F-4D97-AF65-F5344CB8AC3E}">
        <p14:creationId xmlns:p14="http://schemas.microsoft.com/office/powerpoint/2010/main" val="31159932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Divide-and-Conquer</a:t>
            </a:r>
          </a:p>
        </p:txBody>
      </p:sp>
      <p:sp>
        <p:nvSpPr>
          <p:cNvPr id="4" name="Text Box 46">
            <a:extLst>
              <a:ext uri="{FF2B5EF4-FFF2-40B4-BE49-F238E27FC236}">
                <a16:creationId xmlns:a16="http://schemas.microsoft.com/office/drawing/2014/main" id="{5DB5C414-6D87-4760-B2D4-2CBA891FAD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0915" y="4521391"/>
            <a:ext cx="3081440" cy="203132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u="sng" dirty="0">
                <a:ea typeface="宋体" panose="02010600030101010101" pitchFamily="2" charset="-122"/>
              </a:rPr>
              <a:t>General steps of divide-and-conquer</a:t>
            </a:r>
          </a:p>
          <a:p>
            <a:pPr marL="342900" indent="-342900" eaLnBrk="1" hangingPunct="1">
              <a:spcBef>
                <a:spcPct val="0"/>
              </a:spcBef>
              <a:buAutoNum type="arabicPeriod"/>
            </a:pPr>
            <a:r>
              <a:rPr lang="en-US" altLang="zh-CN" sz="1400" dirty="0">
                <a:ea typeface="宋体" panose="02010600030101010101" pitchFamily="2" charset="-122"/>
              </a:rPr>
              <a:t>Divide the instance into smaller instances (unless the instance is very small);</a:t>
            </a:r>
          </a:p>
          <a:p>
            <a:pPr marL="342900" indent="-342900" eaLnBrk="1" hangingPunct="1">
              <a:spcBef>
                <a:spcPct val="0"/>
              </a:spcBef>
              <a:buAutoNum type="arabicPeriod"/>
            </a:pPr>
            <a:r>
              <a:rPr lang="en-US" altLang="zh-CN" sz="1400" dirty="0">
                <a:ea typeface="宋体" panose="02010600030101010101" pitchFamily="2" charset="-122"/>
              </a:rPr>
              <a:t>Recursively solve the smaller instances;</a:t>
            </a:r>
          </a:p>
          <a:p>
            <a:pPr marL="342900" indent="-342900" eaLnBrk="1" hangingPunct="1">
              <a:spcBef>
                <a:spcPct val="0"/>
              </a:spcBef>
              <a:buAutoNum type="arabicPeriod"/>
            </a:pPr>
            <a:r>
              <a:rPr lang="en-US" altLang="zh-CN" sz="1400" dirty="0">
                <a:ea typeface="宋体" panose="02010600030101010101" pitchFamily="2" charset="-122"/>
              </a:rPr>
              <a:t>Combine the solutions of the smaller instances to make a solution for the original instance. </a:t>
            </a:r>
          </a:p>
        </p:txBody>
      </p:sp>
      <p:sp>
        <p:nvSpPr>
          <p:cNvPr id="52" name="Text Box 46">
            <a:extLst>
              <a:ext uri="{FF2B5EF4-FFF2-40B4-BE49-F238E27FC236}">
                <a16:creationId xmlns:a16="http://schemas.microsoft.com/office/drawing/2014/main" id="{431FA4F3-2337-4910-B30B-D641EF2982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1135644"/>
            <a:ext cx="3081440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u="sng" dirty="0">
                <a:ea typeface="宋体" panose="02010600030101010101" pitchFamily="2" charset="-122"/>
              </a:rPr>
              <a:t>Recurrence Relation</a:t>
            </a:r>
          </a:p>
        </p:txBody>
      </p:sp>
      <p:sp>
        <p:nvSpPr>
          <p:cNvPr id="53" name="Text Box 46">
            <a:extLst>
              <a:ext uri="{FF2B5EF4-FFF2-40B4-BE49-F238E27FC236}">
                <a16:creationId xmlns:a16="http://schemas.microsoft.com/office/drawing/2014/main" id="{D3A8FBE9-3CD4-4D39-A9CC-1A110C6C89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1546886"/>
            <a:ext cx="3081440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Let T(n) be the running time.</a:t>
            </a:r>
          </a:p>
        </p:txBody>
      </p:sp>
      <p:sp>
        <p:nvSpPr>
          <p:cNvPr id="54" name="Text Box 46">
            <a:extLst>
              <a:ext uri="{FF2B5EF4-FFF2-40B4-BE49-F238E27FC236}">
                <a16:creationId xmlns:a16="http://schemas.microsoft.com/office/drawing/2014/main" id="{F8FFB1DA-A9D6-40A0-A4F7-A8352DAC06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1985949"/>
            <a:ext cx="3081440" cy="646331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T(n) = 2*T(n/2) + O(1)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T(1) = O(1)</a:t>
            </a:r>
          </a:p>
        </p:txBody>
      </p:sp>
      <p:sp>
        <p:nvSpPr>
          <p:cNvPr id="55" name="Text Box 46">
            <a:extLst>
              <a:ext uri="{FF2B5EF4-FFF2-40B4-BE49-F238E27FC236}">
                <a16:creationId xmlns:a16="http://schemas.microsoft.com/office/drawing/2014/main" id="{825BBE78-FCA2-4BBC-9B9C-5DEE01EABA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2702011"/>
            <a:ext cx="3081440" cy="646331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T(n) ≤ 2*T(n/2) + c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T(1) ≤ c</a:t>
            </a:r>
          </a:p>
        </p:txBody>
      </p:sp>
      <p:sp>
        <p:nvSpPr>
          <p:cNvPr id="56" name="Text Box 46">
            <a:extLst>
              <a:ext uri="{FF2B5EF4-FFF2-40B4-BE49-F238E27FC236}">
                <a16:creationId xmlns:a16="http://schemas.microsoft.com/office/drawing/2014/main" id="{A7157C4A-60EA-4682-92F6-710120CEBD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3434883"/>
            <a:ext cx="3081440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T(n) ≤ 2</a:t>
            </a:r>
            <a:r>
              <a:rPr lang="en-US" altLang="zh-CN" sz="1800" baseline="30000" dirty="0">
                <a:ea typeface="宋体" panose="02010600030101010101" pitchFamily="2" charset="-122"/>
              </a:rPr>
              <a:t>2</a:t>
            </a:r>
            <a:r>
              <a:rPr lang="en-US" altLang="zh-CN" sz="1800" dirty="0">
                <a:ea typeface="宋体" panose="02010600030101010101" pitchFamily="2" charset="-122"/>
              </a:rPr>
              <a:t>*T(n/2</a:t>
            </a:r>
            <a:r>
              <a:rPr lang="en-US" altLang="zh-CN" sz="1800" baseline="30000" dirty="0">
                <a:ea typeface="宋体" panose="02010600030101010101" pitchFamily="2" charset="-122"/>
              </a:rPr>
              <a:t>2</a:t>
            </a:r>
            <a:r>
              <a:rPr lang="en-US" altLang="zh-CN" sz="1800" dirty="0">
                <a:ea typeface="宋体" panose="02010600030101010101" pitchFamily="2" charset="-122"/>
              </a:rPr>
              <a:t>) + 2c + c</a:t>
            </a:r>
          </a:p>
        </p:txBody>
      </p:sp>
      <p:sp>
        <p:nvSpPr>
          <p:cNvPr id="65" name="Text Box 46">
            <a:extLst>
              <a:ext uri="{FF2B5EF4-FFF2-40B4-BE49-F238E27FC236}">
                <a16:creationId xmlns:a16="http://schemas.microsoft.com/office/drawing/2014/main" id="{16B35E5A-0E0D-4A97-BAF6-4DF7CC54AD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2359" y="4082952"/>
            <a:ext cx="2366057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Computing Average</a:t>
            </a:r>
          </a:p>
        </p:txBody>
      </p:sp>
      <p:sp>
        <p:nvSpPr>
          <p:cNvPr id="11" name="Text Box 46">
            <a:extLst>
              <a:ext uri="{FF2B5EF4-FFF2-40B4-BE49-F238E27FC236}">
                <a16:creationId xmlns:a16="http://schemas.microsoft.com/office/drawing/2014/main" id="{85BB4011-4A83-493D-B2F3-C7D361C3FA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0915" y="1405296"/>
            <a:ext cx="3438105" cy="2677656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Avg(A, l, r)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\\ compute the average of A[l, r]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if (l &lt; r)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m = (</a:t>
            </a:r>
            <a:r>
              <a:rPr lang="en-US" altLang="zh-CN" sz="1400" dirty="0" err="1">
                <a:ea typeface="宋体" panose="02010600030101010101" pitchFamily="2" charset="-122"/>
              </a:rPr>
              <a:t>l+r</a:t>
            </a:r>
            <a:r>
              <a:rPr lang="en-US" altLang="zh-CN" sz="1400" dirty="0">
                <a:ea typeface="宋体" panose="02010600030101010101" pitchFamily="2" charset="-122"/>
              </a:rPr>
              <a:t>)/2;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</a:t>
            </a: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1400" baseline="-25000" dirty="0">
                <a:solidFill>
                  <a:srgbClr val="FFC00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 = Avg(A, l, m);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     a</a:t>
            </a:r>
            <a:r>
              <a:rPr lang="en-US" altLang="zh-CN" sz="1400" baseline="-25000" dirty="0">
                <a:solidFill>
                  <a:srgbClr val="FFC00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 = Avg(A, m+1, r);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a = [a</a:t>
            </a:r>
            <a:r>
              <a:rPr lang="en-US" altLang="zh-CN" sz="1400" baseline="-25000" dirty="0"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ea typeface="宋体" panose="02010600030101010101" pitchFamily="2" charset="-122"/>
                <a:cs typeface="Tahoma" panose="020B0604030504040204" pitchFamily="34" charset="0"/>
              </a:rPr>
              <a:t>‧</a:t>
            </a:r>
            <a:r>
              <a:rPr lang="en-US" altLang="zh-CN" sz="1400" dirty="0">
                <a:ea typeface="宋体" panose="02010600030101010101" pitchFamily="2" charset="-122"/>
              </a:rPr>
              <a:t>(m-l+1) + a</a:t>
            </a:r>
            <a:r>
              <a:rPr lang="en-US" altLang="zh-CN" sz="1400" baseline="-25000" dirty="0"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ea typeface="宋体" panose="02010600030101010101" pitchFamily="2" charset="-122"/>
                <a:cs typeface="Tahoma" panose="020B0604030504040204" pitchFamily="34" charset="0"/>
              </a:rPr>
              <a:t>‧</a:t>
            </a:r>
            <a:r>
              <a:rPr lang="en-US" altLang="zh-CN" sz="1400" dirty="0">
                <a:ea typeface="宋体" panose="02010600030101010101" pitchFamily="2" charset="-122"/>
              </a:rPr>
              <a:t>(r-m)]/(r-l+1)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return(a);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else return(A[l]).</a:t>
            </a:r>
          </a:p>
          <a:p>
            <a:pPr eaLnBrk="1" hangingPunct="1">
              <a:spcBef>
                <a:spcPct val="0"/>
              </a:spcBef>
              <a:buNone/>
            </a:pPr>
            <a:endParaRPr lang="en-US" altLang="zh-CN" sz="800" dirty="0"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u="sng" dirty="0">
                <a:ea typeface="宋体" panose="02010600030101010101" pitchFamily="2" charset="-122"/>
              </a:rPr>
              <a:t>main program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return(Avg(A, 1, n)).</a:t>
            </a:r>
          </a:p>
        </p:txBody>
      </p:sp>
    </p:spTree>
    <p:extLst>
      <p:ext uri="{BB962C8B-B14F-4D97-AF65-F5344CB8AC3E}">
        <p14:creationId xmlns:p14="http://schemas.microsoft.com/office/powerpoint/2010/main" val="8637591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Divide-and-Conquer</a:t>
            </a:r>
          </a:p>
        </p:txBody>
      </p:sp>
      <p:sp>
        <p:nvSpPr>
          <p:cNvPr id="4" name="Text Box 46">
            <a:extLst>
              <a:ext uri="{FF2B5EF4-FFF2-40B4-BE49-F238E27FC236}">
                <a16:creationId xmlns:a16="http://schemas.microsoft.com/office/drawing/2014/main" id="{5DB5C414-6D87-4760-B2D4-2CBA891FAD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0915" y="4521391"/>
            <a:ext cx="3081440" cy="203132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u="sng" dirty="0">
                <a:ea typeface="宋体" panose="02010600030101010101" pitchFamily="2" charset="-122"/>
              </a:rPr>
              <a:t>General steps of divide-and-conquer</a:t>
            </a:r>
          </a:p>
          <a:p>
            <a:pPr marL="342900" indent="-342900" eaLnBrk="1" hangingPunct="1">
              <a:spcBef>
                <a:spcPct val="0"/>
              </a:spcBef>
              <a:buAutoNum type="arabicPeriod"/>
            </a:pPr>
            <a:r>
              <a:rPr lang="en-US" altLang="zh-CN" sz="1400" dirty="0">
                <a:ea typeface="宋体" panose="02010600030101010101" pitchFamily="2" charset="-122"/>
              </a:rPr>
              <a:t>Divide the instance into smaller instances (unless the instance is very small);</a:t>
            </a:r>
          </a:p>
          <a:p>
            <a:pPr marL="342900" indent="-342900" eaLnBrk="1" hangingPunct="1">
              <a:spcBef>
                <a:spcPct val="0"/>
              </a:spcBef>
              <a:buAutoNum type="arabicPeriod"/>
            </a:pPr>
            <a:r>
              <a:rPr lang="en-US" altLang="zh-CN" sz="1400" dirty="0">
                <a:ea typeface="宋体" panose="02010600030101010101" pitchFamily="2" charset="-122"/>
              </a:rPr>
              <a:t>Recursively solve the smaller instances;</a:t>
            </a:r>
          </a:p>
          <a:p>
            <a:pPr marL="342900" indent="-342900" eaLnBrk="1" hangingPunct="1">
              <a:spcBef>
                <a:spcPct val="0"/>
              </a:spcBef>
              <a:buAutoNum type="arabicPeriod"/>
            </a:pPr>
            <a:r>
              <a:rPr lang="en-US" altLang="zh-CN" sz="1400" dirty="0">
                <a:ea typeface="宋体" panose="02010600030101010101" pitchFamily="2" charset="-122"/>
              </a:rPr>
              <a:t>Combine the solutions of the smaller instances to make a solution for the original instance. </a:t>
            </a:r>
          </a:p>
        </p:txBody>
      </p:sp>
      <p:sp>
        <p:nvSpPr>
          <p:cNvPr id="52" name="Text Box 46">
            <a:extLst>
              <a:ext uri="{FF2B5EF4-FFF2-40B4-BE49-F238E27FC236}">
                <a16:creationId xmlns:a16="http://schemas.microsoft.com/office/drawing/2014/main" id="{431FA4F3-2337-4910-B30B-D641EF2982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1135644"/>
            <a:ext cx="3081440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u="sng" dirty="0">
                <a:ea typeface="宋体" panose="02010600030101010101" pitchFamily="2" charset="-122"/>
              </a:rPr>
              <a:t>Recurrence Relation</a:t>
            </a:r>
          </a:p>
        </p:txBody>
      </p:sp>
      <p:sp>
        <p:nvSpPr>
          <p:cNvPr id="53" name="Text Box 46">
            <a:extLst>
              <a:ext uri="{FF2B5EF4-FFF2-40B4-BE49-F238E27FC236}">
                <a16:creationId xmlns:a16="http://schemas.microsoft.com/office/drawing/2014/main" id="{D3A8FBE9-3CD4-4D39-A9CC-1A110C6C89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1546886"/>
            <a:ext cx="3081440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Let T(n) be the running time.</a:t>
            </a:r>
          </a:p>
        </p:txBody>
      </p:sp>
      <p:sp>
        <p:nvSpPr>
          <p:cNvPr id="54" name="Text Box 46">
            <a:extLst>
              <a:ext uri="{FF2B5EF4-FFF2-40B4-BE49-F238E27FC236}">
                <a16:creationId xmlns:a16="http://schemas.microsoft.com/office/drawing/2014/main" id="{F8FFB1DA-A9D6-40A0-A4F7-A8352DAC06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1985949"/>
            <a:ext cx="3081440" cy="646331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T(n) = 2*T(n/2) + O(1)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T(1) = O(1)</a:t>
            </a:r>
          </a:p>
        </p:txBody>
      </p:sp>
      <p:sp>
        <p:nvSpPr>
          <p:cNvPr id="55" name="Text Box 46">
            <a:extLst>
              <a:ext uri="{FF2B5EF4-FFF2-40B4-BE49-F238E27FC236}">
                <a16:creationId xmlns:a16="http://schemas.microsoft.com/office/drawing/2014/main" id="{825BBE78-FCA2-4BBC-9B9C-5DEE01EABA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2702011"/>
            <a:ext cx="3081440" cy="646331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T(n) ≤ 2*T(n/2) + c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T(1) ≤ c</a:t>
            </a:r>
          </a:p>
        </p:txBody>
      </p:sp>
      <p:sp>
        <p:nvSpPr>
          <p:cNvPr id="56" name="Text Box 46">
            <a:extLst>
              <a:ext uri="{FF2B5EF4-FFF2-40B4-BE49-F238E27FC236}">
                <a16:creationId xmlns:a16="http://schemas.microsoft.com/office/drawing/2014/main" id="{A7157C4A-60EA-4682-92F6-710120CEBD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3434883"/>
            <a:ext cx="3081440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T(n) ≤ 2</a:t>
            </a:r>
            <a:r>
              <a:rPr lang="en-US" altLang="zh-CN" sz="1800" baseline="30000" dirty="0">
                <a:ea typeface="宋体" panose="02010600030101010101" pitchFamily="2" charset="-122"/>
              </a:rPr>
              <a:t>2</a:t>
            </a:r>
            <a:r>
              <a:rPr lang="en-US" altLang="zh-CN" sz="1800" dirty="0">
                <a:ea typeface="宋体" panose="02010600030101010101" pitchFamily="2" charset="-122"/>
              </a:rPr>
              <a:t>*T(n/2</a:t>
            </a:r>
            <a:r>
              <a:rPr lang="en-US" altLang="zh-CN" sz="1800" baseline="30000" dirty="0">
                <a:ea typeface="宋体" panose="02010600030101010101" pitchFamily="2" charset="-122"/>
              </a:rPr>
              <a:t>2</a:t>
            </a:r>
            <a:r>
              <a:rPr lang="en-US" altLang="zh-CN" sz="1800" dirty="0">
                <a:ea typeface="宋体" panose="02010600030101010101" pitchFamily="2" charset="-122"/>
              </a:rPr>
              <a:t>) + 2c + c</a:t>
            </a:r>
          </a:p>
        </p:txBody>
      </p:sp>
      <p:sp>
        <p:nvSpPr>
          <p:cNvPr id="57" name="Text Box 46">
            <a:extLst>
              <a:ext uri="{FF2B5EF4-FFF2-40B4-BE49-F238E27FC236}">
                <a16:creationId xmlns:a16="http://schemas.microsoft.com/office/drawing/2014/main" id="{1979BAD3-2BC6-4001-8D96-CE93225D6F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3890756"/>
            <a:ext cx="3743058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T(n) ≤ 2</a:t>
            </a:r>
            <a:r>
              <a:rPr lang="en-US" altLang="zh-CN" sz="1800" baseline="30000" dirty="0">
                <a:ea typeface="宋体" panose="02010600030101010101" pitchFamily="2" charset="-122"/>
              </a:rPr>
              <a:t>3</a:t>
            </a:r>
            <a:r>
              <a:rPr lang="en-US" altLang="zh-CN" sz="1800" dirty="0">
                <a:ea typeface="宋体" panose="02010600030101010101" pitchFamily="2" charset="-122"/>
              </a:rPr>
              <a:t>*T(n/2</a:t>
            </a:r>
            <a:r>
              <a:rPr lang="en-US" altLang="zh-CN" sz="1800" baseline="30000" dirty="0">
                <a:ea typeface="宋体" panose="02010600030101010101" pitchFamily="2" charset="-122"/>
              </a:rPr>
              <a:t>3</a:t>
            </a:r>
            <a:r>
              <a:rPr lang="en-US" altLang="zh-CN" sz="1800" dirty="0">
                <a:ea typeface="宋体" panose="02010600030101010101" pitchFamily="2" charset="-122"/>
              </a:rPr>
              <a:t>) + 2</a:t>
            </a:r>
            <a:r>
              <a:rPr lang="en-US" altLang="zh-CN" sz="1800" baseline="30000" dirty="0">
                <a:ea typeface="宋体" panose="02010600030101010101" pitchFamily="2" charset="-122"/>
              </a:rPr>
              <a:t>2</a:t>
            </a:r>
            <a:r>
              <a:rPr lang="en-US" altLang="zh-CN" sz="1800" dirty="0">
                <a:ea typeface="宋体" panose="02010600030101010101" pitchFamily="2" charset="-122"/>
              </a:rPr>
              <a:t>c + 2c + c</a:t>
            </a:r>
          </a:p>
        </p:txBody>
      </p:sp>
      <p:sp>
        <p:nvSpPr>
          <p:cNvPr id="58" name="Text Box 46">
            <a:extLst>
              <a:ext uri="{FF2B5EF4-FFF2-40B4-BE49-F238E27FC236}">
                <a16:creationId xmlns:a16="http://schemas.microsoft.com/office/drawing/2014/main" id="{79DAF752-9DD5-489B-8DEB-8B9F6A4ABE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49523" y="4227623"/>
            <a:ext cx="726393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……</a:t>
            </a:r>
          </a:p>
        </p:txBody>
      </p:sp>
      <p:sp>
        <p:nvSpPr>
          <p:cNvPr id="65" name="Text Box 46">
            <a:extLst>
              <a:ext uri="{FF2B5EF4-FFF2-40B4-BE49-F238E27FC236}">
                <a16:creationId xmlns:a16="http://schemas.microsoft.com/office/drawing/2014/main" id="{16B35E5A-0E0D-4A97-BAF6-4DF7CC54AD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2359" y="4082952"/>
            <a:ext cx="2366057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Computing Average</a:t>
            </a:r>
          </a:p>
        </p:txBody>
      </p:sp>
      <p:sp>
        <p:nvSpPr>
          <p:cNvPr id="13" name="Text Box 46">
            <a:extLst>
              <a:ext uri="{FF2B5EF4-FFF2-40B4-BE49-F238E27FC236}">
                <a16:creationId xmlns:a16="http://schemas.microsoft.com/office/drawing/2014/main" id="{9AD6A746-DE13-44B3-80C5-DF33F5291F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0915" y="1405296"/>
            <a:ext cx="3438105" cy="2677656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Avg(A, l, r)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\\ compute the average of A[l, r]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if (l &lt; r)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m = (</a:t>
            </a:r>
            <a:r>
              <a:rPr lang="en-US" altLang="zh-CN" sz="1400" dirty="0" err="1">
                <a:ea typeface="宋体" panose="02010600030101010101" pitchFamily="2" charset="-122"/>
              </a:rPr>
              <a:t>l+r</a:t>
            </a:r>
            <a:r>
              <a:rPr lang="en-US" altLang="zh-CN" sz="1400" dirty="0">
                <a:ea typeface="宋体" panose="02010600030101010101" pitchFamily="2" charset="-122"/>
              </a:rPr>
              <a:t>)/2;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</a:t>
            </a: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1400" baseline="-25000" dirty="0">
                <a:solidFill>
                  <a:srgbClr val="FFC00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 = Avg(A, l, m);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     a</a:t>
            </a:r>
            <a:r>
              <a:rPr lang="en-US" altLang="zh-CN" sz="1400" baseline="-25000" dirty="0">
                <a:solidFill>
                  <a:srgbClr val="FFC00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 = Avg(A, m+1, r);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a = [a</a:t>
            </a:r>
            <a:r>
              <a:rPr lang="en-US" altLang="zh-CN" sz="1400" baseline="-25000" dirty="0"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ea typeface="宋体" panose="02010600030101010101" pitchFamily="2" charset="-122"/>
                <a:cs typeface="Tahoma" panose="020B0604030504040204" pitchFamily="34" charset="0"/>
              </a:rPr>
              <a:t>‧</a:t>
            </a:r>
            <a:r>
              <a:rPr lang="en-US" altLang="zh-CN" sz="1400" dirty="0">
                <a:ea typeface="宋体" panose="02010600030101010101" pitchFamily="2" charset="-122"/>
              </a:rPr>
              <a:t>(m-l+1) + a</a:t>
            </a:r>
            <a:r>
              <a:rPr lang="en-US" altLang="zh-CN" sz="1400" baseline="-25000" dirty="0"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ea typeface="宋体" panose="02010600030101010101" pitchFamily="2" charset="-122"/>
                <a:cs typeface="Tahoma" panose="020B0604030504040204" pitchFamily="34" charset="0"/>
              </a:rPr>
              <a:t>‧</a:t>
            </a:r>
            <a:r>
              <a:rPr lang="en-US" altLang="zh-CN" sz="1400" dirty="0">
                <a:ea typeface="宋体" panose="02010600030101010101" pitchFamily="2" charset="-122"/>
              </a:rPr>
              <a:t>(r-m)]/(r-l+1)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return(a);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else return(A[l]).</a:t>
            </a:r>
          </a:p>
          <a:p>
            <a:pPr eaLnBrk="1" hangingPunct="1">
              <a:spcBef>
                <a:spcPct val="0"/>
              </a:spcBef>
              <a:buNone/>
            </a:pPr>
            <a:endParaRPr lang="en-US" altLang="zh-CN" sz="800" dirty="0"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u="sng" dirty="0">
                <a:ea typeface="宋体" panose="02010600030101010101" pitchFamily="2" charset="-122"/>
              </a:rPr>
              <a:t>main program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return(Avg(A, 1, n)).</a:t>
            </a:r>
          </a:p>
        </p:txBody>
      </p:sp>
    </p:spTree>
    <p:extLst>
      <p:ext uri="{BB962C8B-B14F-4D97-AF65-F5344CB8AC3E}">
        <p14:creationId xmlns:p14="http://schemas.microsoft.com/office/powerpoint/2010/main" val="604977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Divide-and-Conquer</a:t>
            </a:r>
          </a:p>
        </p:txBody>
      </p:sp>
      <p:sp>
        <p:nvSpPr>
          <p:cNvPr id="4" name="Text Box 46">
            <a:extLst>
              <a:ext uri="{FF2B5EF4-FFF2-40B4-BE49-F238E27FC236}">
                <a16:creationId xmlns:a16="http://schemas.microsoft.com/office/drawing/2014/main" id="{5DB5C414-6D87-4760-B2D4-2CBA891FAD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0915" y="4521391"/>
            <a:ext cx="3081440" cy="203132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u="sng" dirty="0">
                <a:ea typeface="宋体" panose="02010600030101010101" pitchFamily="2" charset="-122"/>
              </a:rPr>
              <a:t>General steps of divide-and-conquer</a:t>
            </a:r>
          </a:p>
          <a:p>
            <a:pPr marL="342900" indent="-342900" eaLnBrk="1" hangingPunct="1">
              <a:spcBef>
                <a:spcPct val="0"/>
              </a:spcBef>
              <a:buAutoNum type="arabicPeriod"/>
            </a:pPr>
            <a:r>
              <a:rPr lang="en-US" altLang="zh-CN" sz="1400" dirty="0">
                <a:ea typeface="宋体" panose="02010600030101010101" pitchFamily="2" charset="-122"/>
              </a:rPr>
              <a:t>Divide the instance into smaller instances (unless the instance is very small);</a:t>
            </a:r>
          </a:p>
          <a:p>
            <a:pPr marL="342900" indent="-342900" eaLnBrk="1" hangingPunct="1">
              <a:spcBef>
                <a:spcPct val="0"/>
              </a:spcBef>
              <a:buAutoNum type="arabicPeriod"/>
            </a:pPr>
            <a:r>
              <a:rPr lang="en-US" altLang="zh-CN" sz="1400" dirty="0">
                <a:ea typeface="宋体" panose="02010600030101010101" pitchFamily="2" charset="-122"/>
              </a:rPr>
              <a:t>Recursively solve the smaller instances;</a:t>
            </a:r>
          </a:p>
          <a:p>
            <a:pPr marL="342900" indent="-342900" eaLnBrk="1" hangingPunct="1">
              <a:spcBef>
                <a:spcPct val="0"/>
              </a:spcBef>
              <a:buAutoNum type="arabicPeriod"/>
            </a:pPr>
            <a:r>
              <a:rPr lang="en-US" altLang="zh-CN" sz="1400" dirty="0">
                <a:ea typeface="宋体" panose="02010600030101010101" pitchFamily="2" charset="-122"/>
              </a:rPr>
              <a:t>Combine the solutions of the smaller instances to make a solution for the original instance. </a:t>
            </a:r>
          </a:p>
        </p:txBody>
      </p:sp>
      <p:sp>
        <p:nvSpPr>
          <p:cNvPr id="52" name="Text Box 46">
            <a:extLst>
              <a:ext uri="{FF2B5EF4-FFF2-40B4-BE49-F238E27FC236}">
                <a16:creationId xmlns:a16="http://schemas.microsoft.com/office/drawing/2014/main" id="{431FA4F3-2337-4910-B30B-D641EF2982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1135644"/>
            <a:ext cx="3081440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u="sng" dirty="0">
                <a:ea typeface="宋体" panose="02010600030101010101" pitchFamily="2" charset="-122"/>
              </a:rPr>
              <a:t>Recurrence Relation</a:t>
            </a:r>
          </a:p>
        </p:txBody>
      </p:sp>
      <p:sp>
        <p:nvSpPr>
          <p:cNvPr id="53" name="Text Box 46">
            <a:extLst>
              <a:ext uri="{FF2B5EF4-FFF2-40B4-BE49-F238E27FC236}">
                <a16:creationId xmlns:a16="http://schemas.microsoft.com/office/drawing/2014/main" id="{D3A8FBE9-3CD4-4D39-A9CC-1A110C6C89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1546886"/>
            <a:ext cx="3081440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Let T(n) be the running time.</a:t>
            </a:r>
          </a:p>
        </p:txBody>
      </p:sp>
      <p:sp>
        <p:nvSpPr>
          <p:cNvPr id="54" name="Text Box 46">
            <a:extLst>
              <a:ext uri="{FF2B5EF4-FFF2-40B4-BE49-F238E27FC236}">
                <a16:creationId xmlns:a16="http://schemas.microsoft.com/office/drawing/2014/main" id="{F8FFB1DA-A9D6-40A0-A4F7-A8352DAC06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1985949"/>
            <a:ext cx="3081440" cy="646331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T(n) = 2*T(n/2) + O(1)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T(1) = O(1)</a:t>
            </a:r>
          </a:p>
        </p:txBody>
      </p:sp>
      <p:sp>
        <p:nvSpPr>
          <p:cNvPr id="55" name="Text Box 46">
            <a:extLst>
              <a:ext uri="{FF2B5EF4-FFF2-40B4-BE49-F238E27FC236}">
                <a16:creationId xmlns:a16="http://schemas.microsoft.com/office/drawing/2014/main" id="{825BBE78-FCA2-4BBC-9B9C-5DEE01EABA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2702011"/>
            <a:ext cx="3081440" cy="646331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T(n) ≤ 2*T(n/2) + c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T(1) ≤ c</a:t>
            </a:r>
          </a:p>
        </p:txBody>
      </p:sp>
      <p:sp>
        <p:nvSpPr>
          <p:cNvPr id="56" name="Text Box 46">
            <a:extLst>
              <a:ext uri="{FF2B5EF4-FFF2-40B4-BE49-F238E27FC236}">
                <a16:creationId xmlns:a16="http://schemas.microsoft.com/office/drawing/2014/main" id="{A7157C4A-60EA-4682-92F6-710120CEBD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3434883"/>
            <a:ext cx="3081440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T(n) ≤ 2</a:t>
            </a:r>
            <a:r>
              <a:rPr lang="en-US" altLang="zh-CN" sz="1800" baseline="30000" dirty="0">
                <a:ea typeface="宋体" panose="02010600030101010101" pitchFamily="2" charset="-122"/>
              </a:rPr>
              <a:t>2</a:t>
            </a:r>
            <a:r>
              <a:rPr lang="en-US" altLang="zh-CN" sz="1800" dirty="0">
                <a:ea typeface="宋体" panose="02010600030101010101" pitchFamily="2" charset="-122"/>
              </a:rPr>
              <a:t>*T(n/2</a:t>
            </a:r>
            <a:r>
              <a:rPr lang="en-US" altLang="zh-CN" sz="1800" baseline="30000" dirty="0">
                <a:ea typeface="宋体" panose="02010600030101010101" pitchFamily="2" charset="-122"/>
              </a:rPr>
              <a:t>2</a:t>
            </a:r>
            <a:r>
              <a:rPr lang="en-US" altLang="zh-CN" sz="1800" dirty="0">
                <a:ea typeface="宋体" panose="02010600030101010101" pitchFamily="2" charset="-122"/>
              </a:rPr>
              <a:t>) + 2c + c</a:t>
            </a:r>
          </a:p>
        </p:txBody>
      </p:sp>
      <p:sp>
        <p:nvSpPr>
          <p:cNvPr id="57" name="Text Box 46">
            <a:extLst>
              <a:ext uri="{FF2B5EF4-FFF2-40B4-BE49-F238E27FC236}">
                <a16:creationId xmlns:a16="http://schemas.microsoft.com/office/drawing/2014/main" id="{1979BAD3-2BC6-4001-8D96-CE93225D6F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3890756"/>
            <a:ext cx="3743058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T(n) ≤ 2</a:t>
            </a:r>
            <a:r>
              <a:rPr lang="en-US" altLang="zh-CN" sz="1800" baseline="30000" dirty="0">
                <a:ea typeface="宋体" panose="02010600030101010101" pitchFamily="2" charset="-122"/>
              </a:rPr>
              <a:t>3</a:t>
            </a:r>
            <a:r>
              <a:rPr lang="en-US" altLang="zh-CN" sz="1800" dirty="0">
                <a:ea typeface="宋体" panose="02010600030101010101" pitchFamily="2" charset="-122"/>
              </a:rPr>
              <a:t>*T(n/2</a:t>
            </a:r>
            <a:r>
              <a:rPr lang="en-US" altLang="zh-CN" sz="1800" baseline="30000" dirty="0">
                <a:ea typeface="宋体" panose="02010600030101010101" pitchFamily="2" charset="-122"/>
              </a:rPr>
              <a:t>3</a:t>
            </a:r>
            <a:r>
              <a:rPr lang="en-US" altLang="zh-CN" sz="1800" dirty="0">
                <a:ea typeface="宋体" panose="02010600030101010101" pitchFamily="2" charset="-122"/>
              </a:rPr>
              <a:t>) + 2</a:t>
            </a:r>
            <a:r>
              <a:rPr lang="en-US" altLang="zh-CN" sz="1800" baseline="30000" dirty="0">
                <a:ea typeface="宋体" panose="02010600030101010101" pitchFamily="2" charset="-122"/>
              </a:rPr>
              <a:t>2</a:t>
            </a:r>
            <a:r>
              <a:rPr lang="en-US" altLang="zh-CN" sz="1800" dirty="0">
                <a:ea typeface="宋体" panose="02010600030101010101" pitchFamily="2" charset="-122"/>
              </a:rPr>
              <a:t>c + 2c + c</a:t>
            </a:r>
          </a:p>
        </p:txBody>
      </p:sp>
      <p:sp>
        <p:nvSpPr>
          <p:cNvPr id="58" name="Text Box 46">
            <a:extLst>
              <a:ext uri="{FF2B5EF4-FFF2-40B4-BE49-F238E27FC236}">
                <a16:creationId xmlns:a16="http://schemas.microsoft.com/office/drawing/2014/main" id="{79DAF752-9DD5-489B-8DEB-8B9F6A4ABE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49523" y="4227623"/>
            <a:ext cx="726393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……</a:t>
            </a:r>
          </a:p>
        </p:txBody>
      </p:sp>
      <p:sp>
        <p:nvSpPr>
          <p:cNvPr id="59" name="Text Box 46">
            <a:extLst>
              <a:ext uri="{FF2B5EF4-FFF2-40B4-BE49-F238E27FC236}">
                <a16:creationId xmlns:a16="http://schemas.microsoft.com/office/drawing/2014/main" id="{310C58BE-A085-4A57-B7A4-371FB667DF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3632" y="4671224"/>
            <a:ext cx="3961426" cy="307777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T(n) ≤ 2</a:t>
            </a:r>
            <a:r>
              <a:rPr lang="en-US" altLang="zh-CN" sz="1400" baseline="30000" dirty="0">
                <a:ea typeface="宋体" panose="02010600030101010101" pitchFamily="2" charset="-122"/>
              </a:rPr>
              <a:t>k</a:t>
            </a:r>
            <a:r>
              <a:rPr lang="en-US" altLang="zh-CN" sz="1400" dirty="0">
                <a:ea typeface="宋体" panose="02010600030101010101" pitchFamily="2" charset="-122"/>
              </a:rPr>
              <a:t>*T(n/2</a:t>
            </a:r>
            <a:r>
              <a:rPr lang="en-US" altLang="zh-CN" sz="1400" baseline="30000" dirty="0">
                <a:ea typeface="宋体" panose="02010600030101010101" pitchFamily="2" charset="-122"/>
              </a:rPr>
              <a:t>k</a:t>
            </a:r>
            <a:r>
              <a:rPr lang="en-US" altLang="zh-CN" sz="1400" dirty="0">
                <a:ea typeface="宋体" panose="02010600030101010101" pitchFamily="2" charset="-122"/>
              </a:rPr>
              <a:t>) + 2</a:t>
            </a:r>
            <a:r>
              <a:rPr lang="en-US" altLang="zh-CN" sz="1400" baseline="30000" dirty="0">
                <a:ea typeface="宋体" panose="02010600030101010101" pitchFamily="2" charset="-122"/>
              </a:rPr>
              <a:t>k-1</a:t>
            </a:r>
            <a:r>
              <a:rPr lang="en-US" altLang="zh-CN" sz="1400" dirty="0">
                <a:ea typeface="宋体" panose="02010600030101010101" pitchFamily="2" charset="-122"/>
              </a:rPr>
              <a:t>c + 2</a:t>
            </a:r>
            <a:r>
              <a:rPr lang="en-US" altLang="zh-CN" sz="1400" baseline="30000" dirty="0">
                <a:ea typeface="宋体" panose="02010600030101010101" pitchFamily="2" charset="-122"/>
              </a:rPr>
              <a:t>k-2</a:t>
            </a:r>
            <a:r>
              <a:rPr lang="en-US" altLang="zh-CN" sz="1400" dirty="0">
                <a:ea typeface="宋体" panose="02010600030101010101" pitchFamily="2" charset="-122"/>
              </a:rPr>
              <a:t>c + </a:t>
            </a:r>
            <a:r>
              <a:rPr lang="en-US" altLang="zh-CN" sz="1400" dirty="0">
                <a:ea typeface="Tahoma" panose="020B0604030504040204" pitchFamily="34" charset="0"/>
                <a:cs typeface="Tahoma" panose="020B0604030504040204" pitchFamily="34" charset="0"/>
              </a:rPr>
              <a:t>∙∙∙</a:t>
            </a:r>
            <a:r>
              <a:rPr lang="en-US" altLang="zh-CN" sz="1400" dirty="0">
                <a:ea typeface="宋体" panose="02010600030101010101" pitchFamily="2" charset="-122"/>
              </a:rPr>
              <a:t> + 2c + c</a:t>
            </a:r>
          </a:p>
        </p:txBody>
      </p:sp>
      <p:sp>
        <p:nvSpPr>
          <p:cNvPr id="65" name="Text Box 46">
            <a:extLst>
              <a:ext uri="{FF2B5EF4-FFF2-40B4-BE49-F238E27FC236}">
                <a16:creationId xmlns:a16="http://schemas.microsoft.com/office/drawing/2014/main" id="{16B35E5A-0E0D-4A97-BAF6-4DF7CC54AD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2359" y="4082952"/>
            <a:ext cx="2366057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Computing Average</a:t>
            </a:r>
          </a:p>
        </p:txBody>
      </p:sp>
      <p:sp>
        <p:nvSpPr>
          <p:cNvPr id="14" name="Text Box 46">
            <a:extLst>
              <a:ext uri="{FF2B5EF4-FFF2-40B4-BE49-F238E27FC236}">
                <a16:creationId xmlns:a16="http://schemas.microsoft.com/office/drawing/2014/main" id="{45924146-22EC-4B4E-B742-33D6BC2B07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0915" y="1405296"/>
            <a:ext cx="3438105" cy="2677656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Avg(A, l, r)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\\ compute the average of A[l, r]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if (l &lt; r)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m = (</a:t>
            </a:r>
            <a:r>
              <a:rPr lang="en-US" altLang="zh-CN" sz="1400" dirty="0" err="1">
                <a:ea typeface="宋体" panose="02010600030101010101" pitchFamily="2" charset="-122"/>
              </a:rPr>
              <a:t>l+r</a:t>
            </a:r>
            <a:r>
              <a:rPr lang="en-US" altLang="zh-CN" sz="1400" dirty="0">
                <a:ea typeface="宋体" panose="02010600030101010101" pitchFamily="2" charset="-122"/>
              </a:rPr>
              <a:t>)/2;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</a:t>
            </a: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1400" baseline="-25000" dirty="0">
                <a:solidFill>
                  <a:srgbClr val="FFC00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 = Avg(A, l, m);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     a</a:t>
            </a:r>
            <a:r>
              <a:rPr lang="en-US" altLang="zh-CN" sz="1400" baseline="-25000" dirty="0">
                <a:solidFill>
                  <a:srgbClr val="FFC00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 = Avg(A, m+1, r);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a = [a</a:t>
            </a:r>
            <a:r>
              <a:rPr lang="en-US" altLang="zh-CN" sz="1400" baseline="-25000" dirty="0"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ea typeface="宋体" panose="02010600030101010101" pitchFamily="2" charset="-122"/>
                <a:cs typeface="Tahoma" panose="020B0604030504040204" pitchFamily="34" charset="0"/>
              </a:rPr>
              <a:t>‧</a:t>
            </a:r>
            <a:r>
              <a:rPr lang="en-US" altLang="zh-CN" sz="1400" dirty="0">
                <a:ea typeface="宋体" panose="02010600030101010101" pitchFamily="2" charset="-122"/>
              </a:rPr>
              <a:t>(m-l+1) + a</a:t>
            </a:r>
            <a:r>
              <a:rPr lang="en-US" altLang="zh-CN" sz="1400" baseline="-25000" dirty="0"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ea typeface="宋体" panose="02010600030101010101" pitchFamily="2" charset="-122"/>
                <a:cs typeface="Tahoma" panose="020B0604030504040204" pitchFamily="34" charset="0"/>
              </a:rPr>
              <a:t>‧</a:t>
            </a:r>
            <a:r>
              <a:rPr lang="en-US" altLang="zh-CN" sz="1400" dirty="0">
                <a:ea typeface="宋体" panose="02010600030101010101" pitchFamily="2" charset="-122"/>
              </a:rPr>
              <a:t>(r-m)]/(r-l+1)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return(a);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else return(A[l]).</a:t>
            </a:r>
          </a:p>
          <a:p>
            <a:pPr eaLnBrk="1" hangingPunct="1">
              <a:spcBef>
                <a:spcPct val="0"/>
              </a:spcBef>
              <a:buNone/>
            </a:pPr>
            <a:endParaRPr lang="en-US" altLang="zh-CN" sz="800" dirty="0"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u="sng" dirty="0">
                <a:ea typeface="宋体" panose="02010600030101010101" pitchFamily="2" charset="-122"/>
              </a:rPr>
              <a:t>main program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return(Avg(A, 1, n)).</a:t>
            </a:r>
          </a:p>
        </p:txBody>
      </p:sp>
    </p:spTree>
    <p:extLst>
      <p:ext uri="{BB962C8B-B14F-4D97-AF65-F5344CB8AC3E}">
        <p14:creationId xmlns:p14="http://schemas.microsoft.com/office/powerpoint/2010/main" val="18082139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Divide-and-Conquer</a:t>
            </a:r>
          </a:p>
        </p:txBody>
      </p:sp>
      <p:sp>
        <p:nvSpPr>
          <p:cNvPr id="4" name="Text Box 46">
            <a:extLst>
              <a:ext uri="{FF2B5EF4-FFF2-40B4-BE49-F238E27FC236}">
                <a16:creationId xmlns:a16="http://schemas.microsoft.com/office/drawing/2014/main" id="{5DB5C414-6D87-4760-B2D4-2CBA891FAD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0915" y="4521391"/>
            <a:ext cx="3081440" cy="203132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u="sng" dirty="0">
                <a:ea typeface="宋体" panose="02010600030101010101" pitchFamily="2" charset="-122"/>
              </a:rPr>
              <a:t>General steps of divide-and-conquer</a:t>
            </a:r>
          </a:p>
          <a:p>
            <a:pPr marL="342900" indent="-342900" eaLnBrk="1" hangingPunct="1">
              <a:spcBef>
                <a:spcPct val="0"/>
              </a:spcBef>
              <a:buAutoNum type="arabicPeriod"/>
            </a:pPr>
            <a:r>
              <a:rPr lang="en-US" altLang="zh-CN" sz="1400" dirty="0">
                <a:ea typeface="宋体" panose="02010600030101010101" pitchFamily="2" charset="-122"/>
              </a:rPr>
              <a:t>Divide the instance into smaller instances (unless the instance is very small);</a:t>
            </a:r>
          </a:p>
          <a:p>
            <a:pPr marL="342900" indent="-342900" eaLnBrk="1" hangingPunct="1">
              <a:spcBef>
                <a:spcPct val="0"/>
              </a:spcBef>
              <a:buAutoNum type="arabicPeriod"/>
            </a:pPr>
            <a:r>
              <a:rPr lang="en-US" altLang="zh-CN" sz="1400" dirty="0">
                <a:ea typeface="宋体" panose="02010600030101010101" pitchFamily="2" charset="-122"/>
              </a:rPr>
              <a:t>Recursively solve the smaller instances;</a:t>
            </a:r>
          </a:p>
          <a:p>
            <a:pPr marL="342900" indent="-342900" eaLnBrk="1" hangingPunct="1">
              <a:spcBef>
                <a:spcPct val="0"/>
              </a:spcBef>
              <a:buAutoNum type="arabicPeriod"/>
            </a:pPr>
            <a:r>
              <a:rPr lang="en-US" altLang="zh-CN" sz="1400" dirty="0">
                <a:ea typeface="宋体" panose="02010600030101010101" pitchFamily="2" charset="-122"/>
              </a:rPr>
              <a:t>Combine the solutions of the smaller instances to make a solution for the original instance. </a:t>
            </a:r>
          </a:p>
        </p:txBody>
      </p:sp>
      <p:sp>
        <p:nvSpPr>
          <p:cNvPr id="52" name="Text Box 46">
            <a:extLst>
              <a:ext uri="{FF2B5EF4-FFF2-40B4-BE49-F238E27FC236}">
                <a16:creationId xmlns:a16="http://schemas.microsoft.com/office/drawing/2014/main" id="{431FA4F3-2337-4910-B30B-D641EF2982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1135644"/>
            <a:ext cx="3081440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u="sng" dirty="0">
                <a:ea typeface="宋体" panose="02010600030101010101" pitchFamily="2" charset="-122"/>
              </a:rPr>
              <a:t>Recurrence Relation</a:t>
            </a:r>
          </a:p>
        </p:txBody>
      </p:sp>
      <p:sp>
        <p:nvSpPr>
          <p:cNvPr id="53" name="Text Box 46">
            <a:extLst>
              <a:ext uri="{FF2B5EF4-FFF2-40B4-BE49-F238E27FC236}">
                <a16:creationId xmlns:a16="http://schemas.microsoft.com/office/drawing/2014/main" id="{D3A8FBE9-3CD4-4D39-A9CC-1A110C6C89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1546886"/>
            <a:ext cx="3081440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Let T(n) be the running time.</a:t>
            </a:r>
          </a:p>
        </p:txBody>
      </p:sp>
      <p:sp>
        <p:nvSpPr>
          <p:cNvPr id="54" name="Text Box 46">
            <a:extLst>
              <a:ext uri="{FF2B5EF4-FFF2-40B4-BE49-F238E27FC236}">
                <a16:creationId xmlns:a16="http://schemas.microsoft.com/office/drawing/2014/main" id="{F8FFB1DA-A9D6-40A0-A4F7-A8352DAC06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1985949"/>
            <a:ext cx="3081440" cy="646331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T(n) = 2*T(n/2) + O(1)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T(1) = O(1)</a:t>
            </a:r>
          </a:p>
        </p:txBody>
      </p:sp>
      <p:sp>
        <p:nvSpPr>
          <p:cNvPr id="55" name="Text Box 46">
            <a:extLst>
              <a:ext uri="{FF2B5EF4-FFF2-40B4-BE49-F238E27FC236}">
                <a16:creationId xmlns:a16="http://schemas.microsoft.com/office/drawing/2014/main" id="{825BBE78-FCA2-4BBC-9B9C-5DEE01EABA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2702011"/>
            <a:ext cx="3081440" cy="646331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T(n) ≤ 2*T(n/2) + c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T(1) ≤ c</a:t>
            </a:r>
          </a:p>
        </p:txBody>
      </p:sp>
      <p:sp>
        <p:nvSpPr>
          <p:cNvPr id="56" name="Text Box 46">
            <a:extLst>
              <a:ext uri="{FF2B5EF4-FFF2-40B4-BE49-F238E27FC236}">
                <a16:creationId xmlns:a16="http://schemas.microsoft.com/office/drawing/2014/main" id="{A7157C4A-60EA-4682-92F6-710120CEBD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3434883"/>
            <a:ext cx="3081440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T(n) ≤ 2</a:t>
            </a:r>
            <a:r>
              <a:rPr lang="en-US" altLang="zh-CN" sz="1800" baseline="30000" dirty="0">
                <a:ea typeface="宋体" panose="02010600030101010101" pitchFamily="2" charset="-122"/>
              </a:rPr>
              <a:t>2</a:t>
            </a:r>
            <a:r>
              <a:rPr lang="en-US" altLang="zh-CN" sz="1800" dirty="0">
                <a:ea typeface="宋体" panose="02010600030101010101" pitchFamily="2" charset="-122"/>
              </a:rPr>
              <a:t>*T(n/2</a:t>
            </a:r>
            <a:r>
              <a:rPr lang="en-US" altLang="zh-CN" sz="1800" baseline="30000" dirty="0">
                <a:ea typeface="宋体" panose="02010600030101010101" pitchFamily="2" charset="-122"/>
              </a:rPr>
              <a:t>2</a:t>
            </a:r>
            <a:r>
              <a:rPr lang="en-US" altLang="zh-CN" sz="1800" dirty="0">
                <a:ea typeface="宋体" panose="02010600030101010101" pitchFamily="2" charset="-122"/>
              </a:rPr>
              <a:t>) + 2c + c</a:t>
            </a:r>
          </a:p>
        </p:txBody>
      </p:sp>
      <p:sp>
        <p:nvSpPr>
          <p:cNvPr id="57" name="Text Box 46">
            <a:extLst>
              <a:ext uri="{FF2B5EF4-FFF2-40B4-BE49-F238E27FC236}">
                <a16:creationId xmlns:a16="http://schemas.microsoft.com/office/drawing/2014/main" id="{1979BAD3-2BC6-4001-8D96-CE93225D6F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3890756"/>
            <a:ext cx="3743058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T(n) ≤ 2</a:t>
            </a:r>
            <a:r>
              <a:rPr lang="en-US" altLang="zh-CN" sz="1800" baseline="30000" dirty="0">
                <a:ea typeface="宋体" panose="02010600030101010101" pitchFamily="2" charset="-122"/>
              </a:rPr>
              <a:t>3</a:t>
            </a:r>
            <a:r>
              <a:rPr lang="en-US" altLang="zh-CN" sz="1800" dirty="0">
                <a:ea typeface="宋体" panose="02010600030101010101" pitchFamily="2" charset="-122"/>
              </a:rPr>
              <a:t>*T(n/2</a:t>
            </a:r>
            <a:r>
              <a:rPr lang="en-US" altLang="zh-CN" sz="1800" baseline="30000" dirty="0">
                <a:ea typeface="宋体" panose="02010600030101010101" pitchFamily="2" charset="-122"/>
              </a:rPr>
              <a:t>3</a:t>
            </a:r>
            <a:r>
              <a:rPr lang="en-US" altLang="zh-CN" sz="1800" dirty="0">
                <a:ea typeface="宋体" panose="02010600030101010101" pitchFamily="2" charset="-122"/>
              </a:rPr>
              <a:t>) + 2</a:t>
            </a:r>
            <a:r>
              <a:rPr lang="en-US" altLang="zh-CN" sz="1800" baseline="30000" dirty="0">
                <a:ea typeface="宋体" panose="02010600030101010101" pitchFamily="2" charset="-122"/>
              </a:rPr>
              <a:t>2</a:t>
            </a:r>
            <a:r>
              <a:rPr lang="en-US" altLang="zh-CN" sz="1800" dirty="0">
                <a:ea typeface="宋体" panose="02010600030101010101" pitchFamily="2" charset="-122"/>
              </a:rPr>
              <a:t>c + 2c + c</a:t>
            </a:r>
          </a:p>
        </p:txBody>
      </p:sp>
      <p:sp>
        <p:nvSpPr>
          <p:cNvPr id="58" name="Text Box 46">
            <a:extLst>
              <a:ext uri="{FF2B5EF4-FFF2-40B4-BE49-F238E27FC236}">
                <a16:creationId xmlns:a16="http://schemas.microsoft.com/office/drawing/2014/main" id="{79DAF752-9DD5-489B-8DEB-8B9F6A4ABE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49523" y="4227623"/>
            <a:ext cx="726393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……</a:t>
            </a:r>
          </a:p>
        </p:txBody>
      </p:sp>
      <p:sp>
        <p:nvSpPr>
          <p:cNvPr id="59" name="Text Box 46">
            <a:extLst>
              <a:ext uri="{FF2B5EF4-FFF2-40B4-BE49-F238E27FC236}">
                <a16:creationId xmlns:a16="http://schemas.microsoft.com/office/drawing/2014/main" id="{310C58BE-A085-4A57-B7A4-371FB667DF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3632" y="4671224"/>
            <a:ext cx="3961426" cy="307777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T(n) ≤ 2</a:t>
            </a:r>
            <a:r>
              <a:rPr lang="en-US" altLang="zh-CN" sz="1400" baseline="30000" dirty="0">
                <a:ea typeface="宋体" panose="02010600030101010101" pitchFamily="2" charset="-122"/>
              </a:rPr>
              <a:t>k</a:t>
            </a:r>
            <a:r>
              <a:rPr lang="en-US" altLang="zh-CN" sz="1400" dirty="0">
                <a:ea typeface="宋体" panose="02010600030101010101" pitchFamily="2" charset="-122"/>
              </a:rPr>
              <a:t>*T(n/2</a:t>
            </a:r>
            <a:r>
              <a:rPr lang="en-US" altLang="zh-CN" sz="1400" baseline="30000" dirty="0">
                <a:ea typeface="宋体" panose="02010600030101010101" pitchFamily="2" charset="-122"/>
              </a:rPr>
              <a:t>k</a:t>
            </a:r>
            <a:r>
              <a:rPr lang="en-US" altLang="zh-CN" sz="1400" dirty="0">
                <a:ea typeface="宋体" panose="02010600030101010101" pitchFamily="2" charset="-122"/>
              </a:rPr>
              <a:t>) + 2</a:t>
            </a:r>
            <a:r>
              <a:rPr lang="en-US" altLang="zh-CN" sz="1400" baseline="30000" dirty="0">
                <a:ea typeface="宋体" panose="02010600030101010101" pitchFamily="2" charset="-122"/>
              </a:rPr>
              <a:t>k-1</a:t>
            </a:r>
            <a:r>
              <a:rPr lang="en-US" altLang="zh-CN" sz="1400" dirty="0">
                <a:ea typeface="宋体" panose="02010600030101010101" pitchFamily="2" charset="-122"/>
              </a:rPr>
              <a:t>c + 2</a:t>
            </a:r>
            <a:r>
              <a:rPr lang="en-US" altLang="zh-CN" sz="1400" baseline="30000" dirty="0">
                <a:ea typeface="宋体" panose="02010600030101010101" pitchFamily="2" charset="-122"/>
              </a:rPr>
              <a:t>k-2</a:t>
            </a:r>
            <a:r>
              <a:rPr lang="en-US" altLang="zh-CN" sz="1400" dirty="0">
                <a:ea typeface="宋体" panose="02010600030101010101" pitchFamily="2" charset="-122"/>
              </a:rPr>
              <a:t>c + </a:t>
            </a:r>
            <a:r>
              <a:rPr lang="en-US" altLang="zh-CN" sz="1400" dirty="0">
                <a:ea typeface="Tahoma" panose="020B0604030504040204" pitchFamily="34" charset="0"/>
                <a:cs typeface="Tahoma" panose="020B0604030504040204" pitchFamily="34" charset="0"/>
              </a:rPr>
              <a:t>∙∙∙</a:t>
            </a:r>
            <a:r>
              <a:rPr lang="en-US" altLang="zh-CN" sz="1400" dirty="0">
                <a:ea typeface="宋体" panose="02010600030101010101" pitchFamily="2" charset="-122"/>
              </a:rPr>
              <a:t> + 2c + c</a:t>
            </a:r>
          </a:p>
        </p:txBody>
      </p:sp>
      <p:sp>
        <p:nvSpPr>
          <p:cNvPr id="60" name="Text Box 46">
            <a:extLst>
              <a:ext uri="{FF2B5EF4-FFF2-40B4-BE49-F238E27FC236}">
                <a16:creationId xmlns:a16="http://schemas.microsoft.com/office/drawing/2014/main" id="{1A6B5035-8613-4A48-B71D-B7F3BCB2AD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92814" y="5049534"/>
            <a:ext cx="1546789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Let k = log n</a:t>
            </a:r>
          </a:p>
        </p:txBody>
      </p:sp>
      <p:sp>
        <p:nvSpPr>
          <p:cNvPr id="65" name="Text Box 46">
            <a:extLst>
              <a:ext uri="{FF2B5EF4-FFF2-40B4-BE49-F238E27FC236}">
                <a16:creationId xmlns:a16="http://schemas.microsoft.com/office/drawing/2014/main" id="{16B35E5A-0E0D-4A97-BAF6-4DF7CC54AD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2359" y="4082952"/>
            <a:ext cx="2366057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Computing Average</a:t>
            </a:r>
          </a:p>
        </p:txBody>
      </p:sp>
      <p:sp>
        <p:nvSpPr>
          <p:cNvPr id="15" name="Text Box 46">
            <a:extLst>
              <a:ext uri="{FF2B5EF4-FFF2-40B4-BE49-F238E27FC236}">
                <a16:creationId xmlns:a16="http://schemas.microsoft.com/office/drawing/2014/main" id="{32FB1724-54CE-4FCD-8FA1-5403E86FAF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0915" y="1405296"/>
            <a:ext cx="3438105" cy="2677656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Avg(A, l, r)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\\ compute the average of A[l, r]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if (l &lt; r)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m = (</a:t>
            </a:r>
            <a:r>
              <a:rPr lang="en-US" altLang="zh-CN" sz="1400" dirty="0" err="1">
                <a:ea typeface="宋体" panose="02010600030101010101" pitchFamily="2" charset="-122"/>
              </a:rPr>
              <a:t>l+r</a:t>
            </a:r>
            <a:r>
              <a:rPr lang="en-US" altLang="zh-CN" sz="1400" dirty="0">
                <a:ea typeface="宋体" panose="02010600030101010101" pitchFamily="2" charset="-122"/>
              </a:rPr>
              <a:t>)/2;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</a:t>
            </a: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1400" baseline="-25000" dirty="0">
                <a:solidFill>
                  <a:srgbClr val="FFC00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 = Avg(A, l, m);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     a</a:t>
            </a:r>
            <a:r>
              <a:rPr lang="en-US" altLang="zh-CN" sz="1400" baseline="-25000" dirty="0">
                <a:solidFill>
                  <a:srgbClr val="FFC00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 = Avg(A, m+1, r);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a = [a</a:t>
            </a:r>
            <a:r>
              <a:rPr lang="en-US" altLang="zh-CN" sz="1400" baseline="-25000" dirty="0"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ea typeface="宋体" panose="02010600030101010101" pitchFamily="2" charset="-122"/>
                <a:cs typeface="Tahoma" panose="020B0604030504040204" pitchFamily="34" charset="0"/>
              </a:rPr>
              <a:t>‧</a:t>
            </a:r>
            <a:r>
              <a:rPr lang="en-US" altLang="zh-CN" sz="1400" dirty="0">
                <a:ea typeface="宋体" panose="02010600030101010101" pitchFamily="2" charset="-122"/>
              </a:rPr>
              <a:t>(m-l+1) + a</a:t>
            </a:r>
            <a:r>
              <a:rPr lang="en-US" altLang="zh-CN" sz="1400" baseline="-25000" dirty="0"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ea typeface="宋体" panose="02010600030101010101" pitchFamily="2" charset="-122"/>
                <a:cs typeface="Tahoma" panose="020B0604030504040204" pitchFamily="34" charset="0"/>
              </a:rPr>
              <a:t>‧</a:t>
            </a:r>
            <a:r>
              <a:rPr lang="en-US" altLang="zh-CN" sz="1400" dirty="0">
                <a:ea typeface="宋体" panose="02010600030101010101" pitchFamily="2" charset="-122"/>
              </a:rPr>
              <a:t>(r-m)]/(r-l+1)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return(a);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else return(A[l]).</a:t>
            </a:r>
          </a:p>
          <a:p>
            <a:pPr eaLnBrk="1" hangingPunct="1">
              <a:spcBef>
                <a:spcPct val="0"/>
              </a:spcBef>
              <a:buNone/>
            </a:pPr>
            <a:endParaRPr lang="en-US" altLang="zh-CN" sz="800" dirty="0"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u="sng" dirty="0">
                <a:ea typeface="宋体" panose="02010600030101010101" pitchFamily="2" charset="-122"/>
              </a:rPr>
              <a:t>main program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return(Avg(A, 1, n)).</a:t>
            </a:r>
          </a:p>
        </p:txBody>
      </p:sp>
    </p:spTree>
    <p:extLst>
      <p:ext uri="{BB962C8B-B14F-4D97-AF65-F5344CB8AC3E}">
        <p14:creationId xmlns:p14="http://schemas.microsoft.com/office/powerpoint/2010/main" val="42299796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Divide-and-Conquer</a:t>
            </a:r>
          </a:p>
        </p:txBody>
      </p:sp>
      <p:sp>
        <p:nvSpPr>
          <p:cNvPr id="4" name="Text Box 46">
            <a:extLst>
              <a:ext uri="{FF2B5EF4-FFF2-40B4-BE49-F238E27FC236}">
                <a16:creationId xmlns:a16="http://schemas.microsoft.com/office/drawing/2014/main" id="{5DB5C414-6D87-4760-B2D4-2CBA891FAD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0915" y="4521391"/>
            <a:ext cx="3081440" cy="203132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u="sng" dirty="0">
                <a:ea typeface="宋体" panose="02010600030101010101" pitchFamily="2" charset="-122"/>
              </a:rPr>
              <a:t>General steps of divide-and-conquer</a:t>
            </a:r>
          </a:p>
          <a:p>
            <a:pPr marL="342900" indent="-342900" eaLnBrk="1" hangingPunct="1">
              <a:spcBef>
                <a:spcPct val="0"/>
              </a:spcBef>
              <a:buAutoNum type="arabicPeriod"/>
            </a:pPr>
            <a:r>
              <a:rPr lang="en-US" altLang="zh-CN" sz="1400" dirty="0">
                <a:ea typeface="宋体" panose="02010600030101010101" pitchFamily="2" charset="-122"/>
              </a:rPr>
              <a:t>Divide the instance into smaller instances (unless the instance is very small);</a:t>
            </a:r>
          </a:p>
          <a:p>
            <a:pPr marL="342900" indent="-342900" eaLnBrk="1" hangingPunct="1">
              <a:spcBef>
                <a:spcPct val="0"/>
              </a:spcBef>
              <a:buAutoNum type="arabicPeriod"/>
            </a:pPr>
            <a:r>
              <a:rPr lang="en-US" altLang="zh-CN" sz="1400" dirty="0">
                <a:ea typeface="宋体" panose="02010600030101010101" pitchFamily="2" charset="-122"/>
              </a:rPr>
              <a:t>Recursively solve the smaller instances;</a:t>
            </a:r>
          </a:p>
          <a:p>
            <a:pPr marL="342900" indent="-342900" eaLnBrk="1" hangingPunct="1">
              <a:spcBef>
                <a:spcPct val="0"/>
              </a:spcBef>
              <a:buAutoNum type="arabicPeriod"/>
            </a:pPr>
            <a:r>
              <a:rPr lang="en-US" altLang="zh-CN" sz="1400" dirty="0">
                <a:ea typeface="宋体" panose="02010600030101010101" pitchFamily="2" charset="-122"/>
              </a:rPr>
              <a:t>Combine the solutions of the smaller instances to make a solution for the original instance. </a:t>
            </a:r>
          </a:p>
        </p:txBody>
      </p:sp>
      <p:sp>
        <p:nvSpPr>
          <p:cNvPr id="52" name="Text Box 46">
            <a:extLst>
              <a:ext uri="{FF2B5EF4-FFF2-40B4-BE49-F238E27FC236}">
                <a16:creationId xmlns:a16="http://schemas.microsoft.com/office/drawing/2014/main" id="{431FA4F3-2337-4910-B30B-D641EF2982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1135644"/>
            <a:ext cx="3081440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u="sng" dirty="0">
                <a:ea typeface="宋体" panose="02010600030101010101" pitchFamily="2" charset="-122"/>
              </a:rPr>
              <a:t>Recurrence Relation</a:t>
            </a:r>
          </a:p>
        </p:txBody>
      </p:sp>
      <p:sp>
        <p:nvSpPr>
          <p:cNvPr id="53" name="Text Box 46">
            <a:extLst>
              <a:ext uri="{FF2B5EF4-FFF2-40B4-BE49-F238E27FC236}">
                <a16:creationId xmlns:a16="http://schemas.microsoft.com/office/drawing/2014/main" id="{D3A8FBE9-3CD4-4D39-A9CC-1A110C6C89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1546886"/>
            <a:ext cx="3081440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Let T(n) be the running time.</a:t>
            </a:r>
          </a:p>
        </p:txBody>
      </p:sp>
      <p:sp>
        <p:nvSpPr>
          <p:cNvPr id="54" name="Text Box 46">
            <a:extLst>
              <a:ext uri="{FF2B5EF4-FFF2-40B4-BE49-F238E27FC236}">
                <a16:creationId xmlns:a16="http://schemas.microsoft.com/office/drawing/2014/main" id="{F8FFB1DA-A9D6-40A0-A4F7-A8352DAC06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1985949"/>
            <a:ext cx="3081440" cy="646331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T(n) = 2*T(n/2) + O(1)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T(1) = O(1)</a:t>
            </a:r>
          </a:p>
        </p:txBody>
      </p:sp>
      <p:sp>
        <p:nvSpPr>
          <p:cNvPr id="55" name="Text Box 46">
            <a:extLst>
              <a:ext uri="{FF2B5EF4-FFF2-40B4-BE49-F238E27FC236}">
                <a16:creationId xmlns:a16="http://schemas.microsoft.com/office/drawing/2014/main" id="{825BBE78-FCA2-4BBC-9B9C-5DEE01EABA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2702011"/>
            <a:ext cx="3081440" cy="646331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T(n) ≤ 2*T(n/2) + c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T(1) ≤ c</a:t>
            </a:r>
          </a:p>
        </p:txBody>
      </p:sp>
      <p:sp>
        <p:nvSpPr>
          <p:cNvPr id="56" name="Text Box 46">
            <a:extLst>
              <a:ext uri="{FF2B5EF4-FFF2-40B4-BE49-F238E27FC236}">
                <a16:creationId xmlns:a16="http://schemas.microsoft.com/office/drawing/2014/main" id="{A7157C4A-60EA-4682-92F6-710120CEBD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3434883"/>
            <a:ext cx="3081440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T(n) ≤ 2</a:t>
            </a:r>
            <a:r>
              <a:rPr lang="en-US" altLang="zh-CN" sz="1800" baseline="30000" dirty="0">
                <a:ea typeface="宋体" panose="02010600030101010101" pitchFamily="2" charset="-122"/>
              </a:rPr>
              <a:t>2</a:t>
            </a:r>
            <a:r>
              <a:rPr lang="en-US" altLang="zh-CN" sz="1800" dirty="0">
                <a:ea typeface="宋体" panose="02010600030101010101" pitchFamily="2" charset="-122"/>
              </a:rPr>
              <a:t>*T(n/2</a:t>
            </a:r>
            <a:r>
              <a:rPr lang="en-US" altLang="zh-CN" sz="1800" baseline="30000" dirty="0">
                <a:ea typeface="宋体" panose="02010600030101010101" pitchFamily="2" charset="-122"/>
              </a:rPr>
              <a:t>2</a:t>
            </a:r>
            <a:r>
              <a:rPr lang="en-US" altLang="zh-CN" sz="1800" dirty="0">
                <a:ea typeface="宋体" panose="02010600030101010101" pitchFamily="2" charset="-122"/>
              </a:rPr>
              <a:t>) + 2c + c</a:t>
            </a:r>
          </a:p>
        </p:txBody>
      </p:sp>
      <p:sp>
        <p:nvSpPr>
          <p:cNvPr id="57" name="Text Box 46">
            <a:extLst>
              <a:ext uri="{FF2B5EF4-FFF2-40B4-BE49-F238E27FC236}">
                <a16:creationId xmlns:a16="http://schemas.microsoft.com/office/drawing/2014/main" id="{1979BAD3-2BC6-4001-8D96-CE93225D6F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3890756"/>
            <a:ext cx="3743058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T(n) ≤ 2</a:t>
            </a:r>
            <a:r>
              <a:rPr lang="en-US" altLang="zh-CN" sz="1800" baseline="30000" dirty="0">
                <a:ea typeface="宋体" panose="02010600030101010101" pitchFamily="2" charset="-122"/>
              </a:rPr>
              <a:t>3</a:t>
            </a:r>
            <a:r>
              <a:rPr lang="en-US" altLang="zh-CN" sz="1800" dirty="0">
                <a:ea typeface="宋体" panose="02010600030101010101" pitchFamily="2" charset="-122"/>
              </a:rPr>
              <a:t>*T(n/2</a:t>
            </a:r>
            <a:r>
              <a:rPr lang="en-US" altLang="zh-CN" sz="1800" baseline="30000" dirty="0">
                <a:ea typeface="宋体" panose="02010600030101010101" pitchFamily="2" charset="-122"/>
              </a:rPr>
              <a:t>3</a:t>
            </a:r>
            <a:r>
              <a:rPr lang="en-US" altLang="zh-CN" sz="1800" dirty="0">
                <a:ea typeface="宋体" panose="02010600030101010101" pitchFamily="2" charset="-122"/>
              </a:rPr>
              <a:t>) + 2</a:t>
            </a:r>
            <a:r>
              <a:rPr lang="en-US" altLang="zh-CN" sz="1800" baseline="30000" dirty="0">
                <a:ea typeface="宋体" panose="02010600030101010101" pitchFamily="2" charset="-122"/>
              </a:rPr>
              <a:t>2</a:t>
            </a:r>
            <a:r>
              <a:rPr lang="en-US" altLang="zh-CN" sz="1800" dirty="0">
                <a:ea typeface="宋体" panose="02010600030101010101" pitchFamily="2" charset="-122"/>
              </a:rPr>
              <a:t>c + 2c + c</a:t>
            </a:r>
          </a:p>
        </p:txBody>
      </p:sp>
      <p:sp>
        <p:nvSpPr>
          <p:cNvPr id="58" name="Text Box 46">
            <a:extLst>
              <a:ext uri="{FF2B5EF4-FFF2-40B4-BE49-F238E27FC236}">
                <a16:creationId xmlns:a16="http://schemas.microsoft.com/office/drawing/2014/main" id="{79DAF752-9DD5-489B-8DEB-8B9F6A4ABE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49523" y="4227623"/>
            <a:ext cx="726393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……</a:t>
            </a:r>
          </a:p>
        </p:txBody>
      </p:sp>
      <p:sp>
        <p:nvSpPr>
          <p:cNvPr id="59" name="Text Box 46">
            <a:extLst>
              <a:ext uri="{FF2B5EF4-FFF2-40B4-BE49-F238E27FC236}">
                <a16:creationId xmlns:a16="http://schemas.microsoft.com/office/drawing/2014/main" id="{310C58BE-A085-4A57-B7A4-371FB667DF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3632" y="4671224"/>
            <a:ext cx="3961426" cy="307777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T(n) ≤ 2</a:t>
            </a:r>
            <a:r>
              <a:rPr lang="en-US" altLang="zh-CN" sz="1400" baseline="30000" dirty="0">
                <a:ea typeface="宋体" panose="02010600030101010101" pitchFamily="2" charset="-122"/>
              </a:rPr>
              <a:t>k</a:t>
            </a:r>
            <a:r>
              <a:rPr lang="en-US" altLang="zh-CN" sz="1400" dirty="0">
                <a:ea typeface="宋体" panose="02010600030101010101" pitchFamily="2" charset="-122"/>
              </a:rPr>
              <a:t>*T(n/2</a:t>
            </a:r>
            <a:r>
              <a:rPr lang="en-US" altLang="zh-CN" sz="1400" baseline="30000" dirty="0">
                <a:ea typeface="宋体" panose="02010600030101010101" pitchFamily="2" charset="-122"/>
              </a:rPr>
              <a:t>k</a:t>
            </a:r>
            <a:r>
              <a:rPr lang="en-US" altLang="zh-CN" sz="1400" dirty="0">
                <a:ea typeface="宋体" panose="02010600030101010101" pitchFamily="2" charset="-122"/>
              </a:rPr>
              <a:t>) + 2</a:t>
            </a:r>
            <a:r>
              <a:rPr lang="en-US" altLang="zh-CN" sz="1400" baseline="30000" dirty="0">
                <a:ea typeface="宋体" panose="02010600030101010101" pitchFamily="2" charset="-122"/>
              </a:rPr>
              <a:t>k-1</a:t>
            </a:r>
            <a:r>
              <a:rPr lang="en-US" altLang="zh-CN" sz="1400" dirty="0">
                <a:ea typeface="宋体" panose="02010600030101010101" pitchFamily="2" charset="-122"/>
              </a:rPr>
              <a:t>c + 2</a:t>
            </a:r>
            <a:r>
              <a:rPr lang="en-US" altLang="zh-CN" sz="1400" baseline="30000" dirty="0">
                <a:ea typeface="宋体" panose="02010600030101010101" pitchFamily="2" charset="-122"/>
              </a:rPr>
              <a:t>k-2</a:t>
            </a:r>
            <a:r>
              <a:rPr lang="en-US" altLang="zh-CN" sz="1400" dirty="0">
                <a:ea typeface="宋体" panose="02010600030101010101" pitchFamily="2" charset="-122"/>
              </a:rPr>
              <a:t>c + </a:t>
            </a:r>
            <a:r>
              <a:rPr lang="en-US" altLang="zh-CN" sz="1400" dirty="0">
                <a:ea typeface="Tahoma" panose="020B0604030504040204" pitchFamily="34" charset="0"/>
                <a:cs typeface="Tahoma" panose="020B0604030504040204" pitchFamily="34" charset="0"/>
              </a:rPr>
              <a:t>∙∙∙</a:t>
            </a:r>
            <a:r>
              <a:rPr lang="en-US" altLang="zh-CN" sz="1400" dirty="0">
                <a:ea typeface="宋体" panose="02010600030101010101" pitchFamily="2" charset="-122"/>
              </a:rPr>
              <a:t> + 2c + c</a:t>
            </a:r>
          </a:p>
        </p:txBody>
      </p:sp>
      <p:sp>
        <p:nvSpPr>
          <p:cNvPr id="60" name="Text Box 46">
            <a:extLst>
              <a:ext uri="{FF2B5EF4-FFF2-40B4-BE49-F238E27FC236}">
                <a16:creationId xmlns:a16="http://schemas.microsoft.com/office/drawing/2014/main" id="{1A6B5035-8613-4A48-B71D-B7F3BCB2AD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92814" y="5049534"/>
            <a:ext cx="1546789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Let k = log n</a:t>
            </a:r>
          </a:p>
        </p:txBody>
      </p:sp>
      <p:sp>
        <p:nvSpPr>
          <p:cNvPr id="61" name="Text Box 46">
            <a:extLst>
              <a:ext uri="{FF2B5EF4-FFF2-40B4-BE49-F238E27FC236}">
                <a16:creationId xmlns:a16="http://schemas.microsoft.com/office/drawing/2014/main" id="{4BD0F7DD-983E-458C-895A-5C92987C9C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57080" y="5537054"/>
            <a:ext cx="4816005" cy="307777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T(n) ≤ 2</a:t>
            </a:r>
            <a:r>
              <a:rPr lang="en-US" altLang="zh-CN" sz="1400" baseline="30000" dirty="0">
                <a:ea typeface="宋体" panose="02010600030101010101" pitchFamily="2" charset="-122"/>
              </a:rPr>
              <a:t>log n</a:t>
            </a:r>
            <a:r>
              <a:rPr lang="en-US" altLang="zh-CN" sz="1400" dirty="0">
                <a:ea typeface="宋体" panose="02010600030101010101" pitchFamily="2" charset="-122"/>
              </a:rPr>
              <a:t>*T(n/2</a:t>
            </a:r>
            <a:r>
              <a:rPr lang="en-US" altLang="zh-CN" sz="1400" baseline="30000" dirty="0">
                <a:ea typeface="宋体" panose="02010600030101010101" pitchFamily="2" charset="-122"/>
              </a:rPr>
              <a:t>log n</a:t>
            </a:r>
            <a:r>
              <a:rPr lang="en-US" altLang="zh-CN" sz="1400" dirty="0">
                <a:ea typeface="宋体" panose="02010600030101010101" pitchFamily="2" charset="-122"/>
              </a:rPr>
              <a:t>) + 2</a:t>
            </a:r>
            <a:r>
              <a:rPr lang="en-US" altLang="zh-CN" sz="1400" baseline="30000" dirty="0">
                <a:ea typeface="宋体" panose="02010600030101010101" pitchFamily="2" charset="-122"/>
              </a:rPr>
              <a:t>log n -1</a:t>
            </a:r>
            <a:r>
              <a:rPr lang="en-US" altLang="zh-CN" sz="1400" dirty="0">
                <a:ea typeface="宋体" panose="02010600030101010101" pitchFamily="2" charset="-122"/>
              </a:rPr>
              <a:t>c + 2</a:t>
            </a:r>
            <a:r>
              <a:rPr lang="en-US" altLang="zh-CN" sz="1400" baseline="30000" dirty="0">
                <a:ea typeface="宋体" panose="02010600030101010101" pitchFamily="2" charset="-122"/>
              </a:rPr>
              <a:t>log n -2</a:t>
            </a:r>
            <a:r>
              <a:rPr lang="en-US" altLang="zh-CN" sz="1400" dirty="0">
                <a:ea typeface="宋体" panose="02010600030101010101" pitchFamily="2" charset="-122"/>
              </a:rPr>
              <a:t>c + </a:t>
            </a:r>
            <a:r>
              <a:rPr lang="en-US" altLang="zh-CN" sz="1400" dirty="0">
                <a:ea typeface="Tahoma" panose="020B0604030504040204" pitchFamily="34" charset="0"/>
                <a:cs typeface="Tahoma" panose="020B0604030504040204" pitchFamily="34" charset="0"/>
              </a:rPr>
              <a:t>∙∙∙</a:t>
            </a:r>
            <a:r>
              <a:rPr lang="en-US" altLang="zh-CN" sz="1400" dirty="0">
                <a:ea typeface="宋体" panose="02010600030101010101" pitchFamily="2" charset="-122"/>
              </a:rPr>
              <a:t> + 2c + c</a:t>
            </a:r>
          </a:p>
        </p:txBody>
      </p:sp>
      <p:sp>
        <p:nvSpPr>
          <p:cNvPr id="65" name="Text Box 46">
            <a:extLst>
              <a:ext uri="{FF2B5EF4-FFF2-40B4-BE49-F238E27FC236}">
                <a16:creationId xmlns:a16="http://schemas.microsoft.com/office/drawing/2014/main" id="{16B35E5A-0E0D-4A97-BAF6-4DF7CC54AD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2359" y="4082952"/>
            <a:ext cx="2366057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Computing Average</a:t>
            </a:r>
          </a:p>
        </p:txBody>
      </p:sp>
      <p:sp>
        <p:nvSpPr>
          <p:cNvPr id="16" name="Text Box 46">
            <a:extLst>
              <a:ext uri="{FF2B5EF4-FFF2-40B4-BE49-F238E27FC236}">
                <a16:creationId xmlns:a16="http://schemas.microsoft.com/office/drawing/2014/main" id="{05E0361A-0EA8-4ACA-969F-5ABFD2BBF4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0915" y="1405296"/>
            <a:ext cx="3438105" cy="2677656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Avg(A, l, r)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\\ compute the average of A[l, r]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if (l &lt; r)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m = (</a:t>
            </a:r>
            <a:r>
              <a:rPr lang="en-US" altLang="zh-CN" sz="1400" dirty="0" err="1">
                <a:ea typeface="宋体" panose="02010600030101010101" pitchFamily="2" charset="-122"/>
              </a:rPr>
              <a:t>l+r</a:t>
            </a:r>
            <a:r>
              <a:rPr lang="en-US" altLang="zh-CN" sz="1400" dirty="0">
                <a:ea typeface="宋体" panose="02010600030101010101" pitchFamily="2" charset="-122"/>
              </a:rPr>
              <a:t>)/2;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</a:t>
            </a: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1400" baseline="-25000" dirty="0">
                <a:solidFill>
                  <a:srgbClr val="FFC00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 = Avg(A, l, m);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     a</a:t>
            </a:r>
            <a:r>
              <a:rPr lang="en-US" altLang="zh-CN" sz="1400" baseline="-25000" dirty="0">
                <a:solidFill>
                  <a:srgbClr val="FFC00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 = Avg(A, m+1, r);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a = [a</a:t>
            </a:r>
            <a:r>
              <a:rPr lang="en-US" altLang="zh-CN" sz="1400" baseline="-25000" dirty="0"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ea typeface="宋体" panose="02010600030101010101" pitchFamily="2" charset="-122"/>
                <a:cs typeface="Tahoma" panose="020B0604030504040204" pitchFamily="34" charset="0"/>
              </a:rPr>
              <a:t>‧</a:t>
            </a:r>
            <a:r>
              <a:rPr lang="en-US" altLang="zh-CN" sz="1400" dirty="0">
                <a:ea typeface="宋体" panose="02010600030101010101" pitchFamily="2" charset="-122"/>
              </a:rPr>
              <a:t>(m-l+1) + a</a:t>
            </a:r>
            <a:r>
              <a:rPr lang="en-US" altLang="zh-CN" sz="1400" baseline="-25000" dirty="0"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ea typeface="宋体" panose="02010600030101010101" pitchFamily="2" charset="-122"/>
                <a:cs typeface="Tahoma" panose="020B0604030504040204" pitchFamily="34" charset="0"/>
              </a:rPr>
              <a:t>‧</a:t>
            </a:r>
            <a:r>
              <a:rPr lang="en-US" altLang="zh-CN" sz="1400" dirty="0">
                <a:ea typeface="宋体" panose="02010600030101010101" pitchFamily="2" charset="-122"/>
              </a:rPr>
              <a:t>(r-m)]/(r-l+1)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return(a);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else return(A[l]).</a:t>
            </a:r>
          </a:p>
          <a:p>
            <a:pPr eaLnBrk="1" hangingPunct="1">
              <a:spcBef>
                <a:spcPct val="0"/>
              </a:spcBef>
              <a:buNone/>
            </a:pPr>
            <a:endParaRPr lang="en-US" altLang="zh-CN" sz="800" dirty="0"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u="sng" dirty="0">
                <a:ea typeface="宋体" panose="02010600030101010101" pitchFamily="2" charset="-122"/>
              </a:rPr>
              <a:t>main program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return(Avg(A, 1, n)).</a:t>
            </a:r>
          </a:p>
        </p:txBody>
      </p:sp>
    </p:spTree>
    <p:extLst>
      <p:ext uri="{BB962C8B-B14F-4D97-AF65-F5344CB8AC3E}">
        <p14:creationId xmlns:p14="http://schemas.microsoft.com/office/powerpoint/2010/main" val="32126147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Divide-and-Conquer</a:t>
            </a:r>
          </a:p>
        </p:txBody>
      </p:sp>
      <p:sp>
        <p:nvSpPr>
          <p:cNvPr id="4" name="Text Box 46">
            <a:extLst>
              <a:ext uri="{FF2B5EF4-FFF2-40B4-BE49-F238E27FC236}">
                <a16:creationId xmlns:a16="http://schemas.microsoft.com/office/drawing/2014/main" id="{5DB5C414-6D87-4760-B2D4-2CBA891FAD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0915" y="4521391"/>
            <a:ext cx="3081440" cy="203132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u="sng" dirty="0">
                <a:ea typeface="宋体" panose="02010600030101010101" pitchFamily="2" charset="-122"/>
              </a:rPr>
              <a:t>General steps of divide-and-conquer</a:t>
            </a:r>
          </a:p>
          <a:p>
            <a:pPr marL="342900" indent="-342900" eaLnBrk="1" hangingPunct="1">
              <a:spcBef>
                <a:spcPct val="0"/>
              </a:spcBef>
              <a:buAutoNum type="arabicPeriod"/>
            </a:pPr>
            <a:r>
              <a:rPr lang="en-US" altLang="zh-CN" sz="1400" dirty="0">
                <a:ea typeface="宋体" panose="02010600030101010101" pitchFamily="2" charset="-122"/>
              </a:rPr>
              <a:t>Divide the instance into smaller instances (unless the instance is very small);</a:t>
            </a:r>
          </a:p>
          <a:p>
            <a:pPr marL="342900" indent="-342900" eaLnBrk="1" hangingPunct="1">
              <a:spcBef>
                <a:spcPct val="0"/>
              </a:spcBef>
              <a:buAutoNum type="arabicPeriod"/>
            </a:pPr>
            <a:r>
              <a:rPr lang="en-US" altLang="zh-CN" sz="1400" dirty="0">
                <a:ea typeface="宋体" panose="02010600030101010101" pitchFamily="2" charset="-122"/>
              </a:rPr>
              <a:t>Recursively solve the smaller instances;</a:t>
            </a:r>
          </a:p>
          <a:p>
            <a:pPr marL="342900" indent="-342900" eaLnBrk="1" hangingPunct="1">
              <a:spcBef>
                <a:spcPct val="0"/>
              </a:spcBef>
              <a:buAutoNum type="arabicPeriod"/>
            </a:pPr>
            <a:r>
              <a:rPr lang="en-US" altLang="zh-CN" sz="1400" dirty="0">
                <a:ea typeface="宋体" panose="02010600030101010101" pitchFamily="2" charset="-122"/>
              </a:rPr>
              <a:t>Combine the solutions of the smaller instances to make a solution for the original instance. </a:t>
            </a:r>
          </a:p>
        </p:txBody>
      </p:sp>
      <p:sp>
        <p:nvSpPr>
          <p:cNvPr id="52" name="Text Box 46">
            <a:extLst>
              <a:ext uri="{FF2B5EF4-FFF2-40B4-BE49-F238E27FC236}">
                <a16:creationId xmlns:a16="http://schemas.microsoft.com/office/drawing/2014/main" id="{431FA4F3-2337-4910-B30B-D641EF2982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1135644"/>
            <a:ext cx="3081440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u="sng" dirty="0">
                <a:ea typeface="宋体" panose="02010600030101010101" pitchFamily="2" charset="-122"/>
              </a:rPr>
              <a:t>Recurrence Relation</a:t>
            </a:r>
          </a:p>
        </p:txBody>
      </p:sp>
      <p:sp>
        <p:nvSpPr>
          <p:cNvPr id="53" name="Text Box 46">
            <a:extLst>
              <a:ext uri="{FF2B5EF4-FFF2-40B4-BE49-F238E27FC236}">
                <a16:creationId xmlns:a16="http://schemas.microsoft.com/office/drawing/2014/main" id="{D3A8FBE9-3CD4-4D39-A9CC-1A110C6C89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1546886"/>
            <a:ext cx="3081440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Let T(n) be the running time.</a:t>
            </a:r>
          </a:p>
        </p:txBody>
      </p:sp>
      <p:sp>
        <p:nvSpPr>
          <p:cNvPr id="54" name="Text Box 46">
            <a:extLst>
              <a:ext uri="{FF2B5EF4-FFF2-40B4-BE49-F238E27FC236}">
                <a16:creationId xmlns:a16="http://schemas.microsoft.com/office/drawing/2014/main" id="{F8FFB1DA-A9D6-40A0-A4F7-A8352DAC06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1985949"/>
            <a:ext cx="3081440" cy="646331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T(n) = 2*T(n/2) + O(1)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T(1) = O(1)</a:t>
            </a:r>
          </a:p>
        </p:txBody>
      </p:sp>
      <p:sp>
        <p:nvSpPr>
          <p:cNvPr id="55" name="Text Box 46">
            <a:extLst>
              <a:ext uri="{FF2B5EF4-FFF2-40B4-BE49-F238E27FC236}">
                <a16:creationId xmlns:a16="http://schemas.microsoft.com/office/drawing/2014/main" id="{825BBE78-FCA2-4BBC-9B9C-5DEE01EABA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2702011"/>
            <a:ext cx="3081440" cy="646331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T(n) ≤ 2*T(n/2) + c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T(1) ≤ c</a:t>
            </a:r>
          </a:p>
        </p:txBody>
      </p:sp>
      <p:sp>
        <p:nvSpPr>
          <p:cNvPr id="56" name="Text Box 46">
            <a:extLst>
              <a:ext uri="{FF2B5EF4-FFF2-40B4-BE49-F238E27FC236}">
                <a16:creationId xmlns:a16="http://schemas.microsoft.com/office/drawing/2014/main" id="{A7157C4A-60EA-4682-92F6-710120CEBD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3434883"/>
            <a:ext cx="3081440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T(n) ≤ 2</a:t>
            </a:r>
            <a:r>
              <a:rPr lang="en-US" altLang="zh-CN" sz="1800" baseline="30000" dirty="0">
                <a:ea typeface="宋体" panose="02010600030101010101" pitchFamily="2" charset="-122"/>
              </a:rPr>
              <a:t>2</a:t>
            </a:r>
            <a:r>
              <a:rPr lang="en-US" altLang="zh-CN" sz="1800" dirty="0">
                <a:ea typeface="宋体" panose="02010600030101010101" pitchFamily="2" charset="-122"/>
              </a:rPr>
              <a:t>*T(n/2</a:t>
            </a:r>
            <a:r>
              <a:rPr lang="en-US" altLang="zh-CN" sz="1800" baseline="30000" dirty="0">
                <a:ea typeface="宋体" panose="02010600030101010101" pitchFamily="2" charset="-122"/>
              </a:rPr>
              <a:t>2</a:t>
            </a:r>
            <a:r>
              <a:rPr lang="en-US" altLang="zh-CN" sz="1800" dirty="0">
                <a:ea typeface="宋体" panose="02010600030101010101" pitchFamily="2" charset="-122"/>
              </a:rPr>
              <a:t>) + 2c + c</a:t>
            </a:r>
          </a:p>
        </p:txBody>
      </p:sp>
      <p:sp>
        <p:nvSpPr>
          <p:cNvPr id="57" name="Text Box 46">
            <a:extLst>
              <a:ext uri="{FF2B5EF4-FFF2-40B4-BE49-F238E27FC236}">
                <a16:creationId xmlns:a16="http://schemas.microsoft.com/office/drawing/2014/main" id="{1979BAD3-2BC6-4001-8D96-CE93225D6F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3890756"/>
            <a:ext cx="3743058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T(n) ≤ 2</a:t>
            </a:r>
            <a:r>
              <a:rPr lang="en-US" altLang="zh-CN" sz="1800" baseline="30000" dirty="0">
                <a:ea typeface="宋体" panose="02010600030101010101" pitchFamily="2" charset="-122"/>
              </a:rPr>
              <a:t>3</a:t>
            </a:r>
            <a:r>
              <a:rPr lang="en-US" altLang="zh-CN" sz="1800" dirty="0">
                <a:ea typeface="宋体" panose="02010600030101010101" pitchFamily="2" charset="-122"/>
              </a:rPr>
              <a:t>*T(n/2</a:t>
            </a:r>
            <a:r>
              <a:rPr lang="en-US" altLang="zh-CN" sz="1800" baseline="30000" dirty="0">
                <a:ea typeface="宋体" panose="02010600030101010101" pitchFamily="2" charset="-122"/>
              </a:rPr>
              <a:t>3</a:t>
            </a:r>
            <a:r>
              <a:rPr lang="en-US" altLang="zh-CN" sz="1800" dirty="0">
                <a:ea typeface="宋体" panose="02010600030101010101" pitchFamily="2" charset="-122"/>
              </a:rPr>
              <a:t>) + 2</a:t>
            </a:r>
            <a:r>
              <a:rPr lang="en-US" altLang="zh-CN" sz="1800" baseline="30000" dirty="0">
                <a:ea typeface="宋体" panose="02010600030101010101" pitchFamily="2" charset="-122"/>
              </a:rPr>
              <a:t>2</a:t>
            </a:r>
            <a:r>
              <a:rPr lang="en-US" altLang="zh-CN" sz="1800" dirty="0">
                <a:ea typeface="宋体" panose="02010600030101010101" pitchFamily="2" charset="-122"/>
              </a:rPr>
              <a:t>c + 2c + c</a:t>
            </a:r>
          </a:p>
        </p:txBody>
      </p:sp>
      <p:sp>
        <p:nvSpPr>
          <p:cNvPr id="58" name="Text Box 46">
            <a:extLst>
              <a:ext uri="{FF2B5EF4-FFF2-40B4-BE49-F238E27FC236}">
                <a16:creationId xmlns:a16="http://schemas.microsoft.com/office/drawing/2014/main" id="{79DAF752-9DD5-489B-8DEB-8B9F6A4ABE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49523" y="4227623"/>
            <a:ext cx="726393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……</a:t>
            </a:r>
          </a:p>
        </p:txBody>
      </p:sp>
      <p:sp>
        <p:nvSpPr>
          <p:cNvPr id="59" name="Text Box 46">
            <a:extLst>
              <a:ext uri="{FF2B5EF4-FFF2-40B4-BE49-F238E27FC236}">
                <a16:creationId xmlns:a16="http://schemas.microsoft.com/office/drawing/2014/main" id="{310C58BE-A085-4A57-B7A4-371FB667DF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3632" y="4671224"/>
            <a:ext cx="3961426" cy="307777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T(n) ≤ 2</a:t>
            </a:r>
            <a:r>
              <a:rPr lang="en-US" altLang="zh-CN" sz="1400" baseline="30000" dirty="0">
                <a:ea typeface="宋体" panose="02010600030101010101" pitchFamily="2" charset="-122"/>
              </a:rPr>
              <a:t>k</a:t>
            </a:r>
            <a:r>
              <a:rPr lang="en-US" altLang="zh-CN" sz="1400" dirty="0">
                <a:ea typeface="宋体" panose="02010600030101010101" pitchFamily="2" charset="-122"/>
              </a:rPr>
              <a:t>*T(n/2</a:t>
            </a:r>
            <a:r>
              <a:rPr lang="en-US" altLang="zh-CN" sz="1400" baseline="30000" dirty="0">
                <a:ea typeface="宋体" panose="02010600030101010101" pitchFamily="2" charset="-122"/>
              </a:rPr>
              <a:t>k</a:t>
            </a:r>
            <a:r>
              <a:rPr lang="en-US" altLang="zh-CN" sz="1400" dirty="0">
                <a:ea typeface="宋体" panose="02010600030101010101" pitchFamily="2" charset="-122"/>
              </a:rPr>
              <a:t>) + 2</a:t>
            </a:r>
            <a:r>
              <a:rPr lang="en-US" altLang="zh-CN" sz="1400" baseline="30000" dirty="0">
                <a:ea typeface="宋体" panose="02010600030101010101" pitchFamily="2" charset="-122"/>
              </a:rPr>
              <a:t>k-1</a:t>
            </a:r>
            <a:r>
              <a:rPr lang="en-US" altLang="zh-CN" sz="1400" dirty="0">
                <a:ea typeface="宋体" panose="02010600030101010101" pitchFamily="2" charset="-122"/>
              </a:rPr>
              <a:t>c + 2</a:t>
            </a:r>
            <a:r>
              <a:rPr lang="en-US" altLang="zh-CN" sz="1400" baseline="30000" dirty="0">
                <a:ea typeface="宋体" panose="02010600030101010101" pitchFamily="2" charset="-122"/>
              </a:rPr>
              <a:t>k-2</a:t>
            </a:r>
            <a:r>
              <a:rPr lang="en-US" altLang="zh-CN" sz="1400" dirty="0">
                <a:ea typeface="宋体" panose="02010600030101010101" pitchFamily="2" charset="-122"/>
              </a:rPr>
              <a:t>c + </a:t>
            </a:r>
            <a:r>
              <a:rPr lang="en-US" altLang="zh-CN" sz="1400" dirty="0">
                <a:ea typeface="Tahoma" panose="020B0604030504040204" pitchFamily="34" charset="0"/>
                <a:cs typeface="Tahoma" panose="020B0604030504040204" pitchFamily="34" charset="0"/>
              </a:rPr>
              <a:t>∙∙∙</a:t>
            </a:r>
            <a:r>
              <a:rPr lang="en-US" altLang="zh-CN" sz="1400" dirty="0">
                <a:ea typeface="宋体" panose="02010600030101010101" pitchFamily="2" charset="-122"/>
              </a:rPr>
              <a:t> + 2c + c</a:t>
            </a:r>
          </a:p>
        </p:txBody>
      </p:sp>
      <p:sp>
        <p:nvSpPr>
          <p:cNvPr id="60" name="Text Box 46">
            <a:extLst>
              <a:ext uri="{FF2B5EF4-FFF2-40B4-BE49-F238E27FC236}">
                <a16:creationId xmlns:a16="http://schemas.microsoft.com/office/drawing/2014/main" id="{1A6B5035-8613-4A48-B71D-B7F3BCB2AD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92814" y="5049534"/>
            <a:ext cx="1546789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Let k = log n</a:t>
            </a:r>
          </a:p>
        </p:txBody>
      </p:sp>
      <p:sp>
        <p:nvSpPr>
          <p:cNvPr id="61" name="Text Box 46">
            <a:extLst>
              <a:ext uri="{FF2B5EF4-FFF2-40B4-BE49-F238E27FC236}">
                <a16:creationId xmlns:a16="http://schemas.microsoft.com/office/drawing/2014/main" id="{4BD0F7DD-983E-458C-895A-5C92987C9C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57080" y="5537054"/>
            <a:ext cx="4816005" cy="307777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T(n) ≤ 2</a:t>
            </a:r>
            <a:r>
              <a:rPr lang="en-US" altLang="zh-CN" sz="1400" baseline="30000" dirty="0">
                <a:ea typeface="宋体" panose="02010600030101010101" pitchFamily="2" charset="-122"/>
              </a:rPr>
              <a:t>log n</a:t>
            </a:r>
            <a:r>
              <a:rPr lang="en-US" altLang="zh-CN" sz="1400" dirty="0">
                <a:ea typeface="宋体" panose="02010600030101010101" pitchFamily="2" charset="-122"/>
              </a:rPr>
              <a:t>*T(n/2</a:t>
            </a:r>
            <a:r>
              <a:rPr lang="en-US" altLang="zh-CN" sz="1400" baseline="30000" dirty="0">
                <a:ea typeface="宋体" panose="02010600030101010101" pitchFamily="2" charset="-122"/>
              </a:rPr>
              <a:t>log n</a:t>
            </a:r>
            <a:r>
              <a:rPr lang="en-US" altLang="zh-CN" sz="1400" dirty="0">
                <a:ea typeface="宋体" panose="02010600030101010101" pitchFamily="2" charset="-122"/>
              </a:rPr>
              <a:t>) + 2</a:t>
            </a:r>
            <a:r>
              <a:rPr lang="en-US" altLang="zh-CN" sz="1400" baseline="30000" dirty="0">
                <a:ea typeface="宋体" panose="02010600030101010101" pitchFamily="2" charset="-122"/>
              </a:rPr>
              <a:t>log n -1</a:t>
            </a:r>
            <a:r>
              <a:rPr lang="en-US" altLang="zh-CN" sz="1400" dirty="0">
                <a:ea typeface="宋体" panose="02010600030101010101" pitchFamily="2" charset="-122"/>
              </a:rPr>
              <a:t>c + 2</a:t>
            </a:r>
            <a:r>
              <a:rPr lang="en-US" altLang="zh-CN" sz="1400" baseline="30000" dirty="0">
                <a:ea typeface="宋体" panose="02010600030101010101" pitchFamily="2" charset="-122"/>
              </a:rPr>
              <a:t>log n -2</a:t>
            </a:r>
            <a:r>
              <a:rPr lang="en-US" altLang="zh-CN" sz="1400" dirty="0">
                <a:ea typeface="宋体" panose="02010600030101010101" pitchFamily="2" charset="-122"/>
              </a:rPr>
              <a:t>c + </a:t>
            </a:r>
            <a:r>
              <a:rPr lang="en-US" altLang="zh-CN" sz="1400" dirty="0">
                <a:ea typeface="Tahoma" panose="020B0604030504040204" pitchFamily="34" charset="0"/>
                <a:cs typeface="Tahoma" panose="020B0604030504040204" pitchFamily="34" charset="0"/>
              </a:rPr>
              <a:t>∙∙∙</a:t>
            </a:r>
            <a:r>
              <a:rPr lang="en-US" altLang="zh-CN" sz="1400" dirty="0">
                <a:ea typeface="宋体" panose="02010600030101010101" pitchFamily="2" charset="-122"/>
              </a:rPr>
              <a:t> + 2c + c</a:t>
            </a:r>
          </a:p>
        </p:txBody>
      </p:sp>
      <p:sp>
        <p:nvSpPr>
          <p:cNvPr id="62" name="Text Box 46">
            <a:extLst>
              <a:ext uri="{FF2B5EF4-FFF2-40B4-BE49-F238E27FC236}">
                <a16:creationId xmlns:a16="http://schemas.microsoft.com/office/drawing/2014/main" id="{4F6D9C73-9D2B-411D-8F2C-BFB7604774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56937" y="5800584"/>
            <a:ext cx="3764871" cy="307777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≤ n*T(1) + (2</a:t>
            </a:r>
            <a:r>
              <a:rPr lang="en-US" altLang="zh-CN" sz="1400" baseline="30000" dirty="0">
                <a:ea typeface="宋体" panose="02010600030101010101" pitchFamily="2" charset="-122"/>
              </a:rPr>
              <a:t>log n -1</a:t>
            </a:r>
            <a:r>
              <a:rPr lang="en-US" altLang="zh-CN" sz="1400" dirty="0">
                <a:ea typeface="宋体" panose="02010600030101010101" pitchFamily="2" charset="-122"/>
              </a:rPr>
              <a:t> + 2</a:t>
            </a:r>
            <a:r>
              <a:rPr lang="en-US" altLang="zh-CN" sz="1400" baseline="30000" dirty="0">
                <a:ea typeface="宋体" panose="02010600030101010101" pitchFamily="2" charset="-122"/>
              </a:rPr>
              <a:t>log n -2</a:t>
            </a:r>
            <a:r>
              <a:rPr lang="en-US" altLang="zh-CN" sz="1400" dirty="0">
                <a:ea typeface="宋体" panose="02010600030101010101" pitchFamily="2" charset="-122"/>
              </a:rPr>
              <a:t> + </a:t>
            </a:r>
            <a:r>
              <a:rPr lang="en-US" altLang="zh-CN" sz="1400" dirty="0">
                <a:ea typeface="Tahoma" panose="020B0604030504040204" pitchFamily="34" charset="0"/>
                <a:cs typeface="Tahoma" panose="020B0604030504040204" pitchFamily="34" charset="0"/>
              </a:rPr>
              <a:t>∙∙∙</a:t>
            </a:r>
            <a:r>
              <a:rPr lang="en-US" altLang="zh-CN" sz="1400" dirty="0">
                <a:ea typeface="宋体" panose="02010600030101010101" pitchFamily="2" charset="-122"/>
              </a:rPr>
              <a:t> + 2 + 1)c</a:t>
            </a:r>
          </a:p>
        </p:txBody>
      </p:sp>
      <p:sp>
        <p:nvSpPr>
          <p:cNvPr id="65" name="Text Box 46">
            <a:extLst>
              <a:ext uri="{FF2B5EF4-FFF2-40B4-BE49-F238E27FC236}">
                <a16:creationId xmlns:a16="http://schemas.microsoft.com/office/drawing/2014/main" id="{16B35E5A-0E0D-4A97-BAF6-4DF7CC54AD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2359" y="4082952"/>
            <a:ext cx="2366057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Computing Average</a:t>
            </a:r>
          </a:p>
        </p:txBody>
      </p:sp>
      <p:sp>
        <p:nvSpPr>
          <p:cNvPr id="17" name="Text Box 46">
            <a:extLst>
              <a:ext uri="{FF2B5EF4-FFF2-40B4-BE49-F238E27FC236}">
                <a16:creationId xmlns:a16="http://schemas.microsoft.com/office/drawing/2014/main" id="{58ECCE0E-3D61-4884-9B46-1A47F6DA0B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0915" y="1405296"/>
            <a:ext cx="3438105" cy="2677656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Avg(A, l, r)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\\ compute the average of A[l, r]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if (l &lt; r)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m = (</a:t>
            </a:r>
            <a:r>
              <a:rPr lang="en-US" altLang="zh-CN" sz="1400" dirty="0" err="1">
                <a:ea typeface="宋体" panose="02010600030101010101" pitchFamily="2" charset="-122"/>
              </a:rPr>
              <a:t>l+r</a:t>
            </a:r>
            <a:r>
              <a:rPr lang="en-US" altLang="zh-CN" sz="1400" dirty="0">
                <a:ea typeface="宋体" panose="02010600030101010101" pitchFamily="2" charset="-122"/>
              </a:rPr>
              <a:t>)/2;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</a:t>
            </a: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1400" baseline="-25000" dirty="0">
                <a:solidFill>
                  <a:srgbClr val="FFC00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 = Avg(A, l, m);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     a</a:t>
            </a:r>
            <a:r>
              <a:rPr lang="en-US" altLang="zh-CN" sz="1400" baseline="-25000" dirty="0">
                <a:solidFill>
                  <a:srgbClr val="FFC00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 = Avg(A, m+1, r);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a = [a</a:t>
            </a:r>
            <a:r>
              <a:rPr lang="en-US" altLang="zh-CN" sz="1400" baseline="-25000" dirty="0"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ea typeface="宋体" panose="02010600030101010101" pitchFamily="2" charset="-122"/>
                <a:cs typeface="Tahoma" panose="020B0604030504040204" pitchFamily="34" charset="0"/>
              </a:rPr>
              <a:t>‧</a:t>
            </a:r>
            <a:r>
              <a:rPr lang="en-US" altLang="zh-CN" sz="1400" dirty="0">
                <a:ea typeface="宋体" panose="02010600030101010101" pitchFamily="2" charset="-122"/>
              </a:rPr>
              <a:t>(m-l+1) + a</a:t>
            </a:r>
            <a:r>
              <a:rPr lang="en-US" altLang="zh-CN" sz="1400" baseline="-25000" dirty="0"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ea typeface="宋体" panose="02010600030101010101" pitchFamily="2" charset="-122"/>
                <a:cs typeface="Tahoma" panose="020B0604030504040204" pitchFamily="34" charset="0"/>
              </a:rPr>
              <a:t>‧</a:t>
            </a:r>
            <a:r>
              <a:rPr lang="en-US" altLang="zh-CN" sz="1400" dirty="0">
                <a:ea typeface="宋体" panose="02010600030101010101" pitchFamily="2" charset="-122"/>
              </a:rPr>
              <a:t>(r-m)]/(r-l+1)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return(a);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else return(A[l]).</a:t>
            </a:r>
          </a:p>
          <a:p>
            <a:pPr eaLnBrk="1" hangingPunct="1">
              <a:spcBef>
                <a:spcPct val="0"/>
              </a:spcBef>
              <a:buNone/>
            </a:pPr>
            <a:endParaRPr lang="en-US" altLang="zh-CN" sz="800" dirty="0"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u="sng" dirty="0">
                <a:ea typeface="宋体" panose="02010600030101010101" pitchFamily="2" charset="-122"/>
              </a:rPr>
              <a:t>main program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return(Avg(A, 1, n)).</a:t>
            </a:r>
          </a:p>
        </p:txBody>
      </p:sp>
    </p:spTree>
    <p:extLst>
      <p:ext uri="{BB962C8B-B14F-4D97-AF65-F5344CB8AC3E}">
        <p14:creationId xmlns:p14="http://schemas.microsoft.com/office/powerpoint/2010/main" val="3825500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Divide-and-Conquer</a:t>
            </a:r>
          </a:p>
        </p:txBody>
      </p:sp>
      <p:sp>
        <p:nvSpPr>
          <p:cNvPr id="4" name="Text Box 46">
            <a:extLst>
              <a:ext uri="{FF2B5EF4-FFF2-40B4-BE49-F238E27FC236}">
                <a16:creationId xmlns:a16="http://schemas.microsoft.com/office/drawing/2014/main" id="{5DB5C414-6D87-4760-B2D4-2CBA891FAD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0915" y="4521391"/>
            <a:ext cx="3081440" cy="203132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u="sng" dirty="0">
                <a:ea typeface="宋体" panose="02010600030101010101" pitchFamily="2" charset="-122"/>
              </a:rPr>
              <a:t>General steps of divide-and-conquer</a:t>
            </a:r>
          </a:p>
          <a:p>
            <a:pPr marL="342900" indent="-342900" eaLnBrk="1" hangingPunct="1">
              <a:spcBef>
                <a:spcPct val="0"/>
              </a:spcBef>
              <a:buAutoNum type="arabicPeriod"/>
            </a:pPr>
            <a:r>
              <a:rPr lang="en-US" altLang="zh-CN" sz="1400" dirty="0">
                <a:ea typeface="宋体" panose="02010600030101010101" pitchFamily="2" charset="-122"/>
              </a:rPr>
              <a:t>Divide the instance into smaller instances (unless the instance is very small);</a:t>
            </a:r>
          </a:p>
          <a:p>
            <a:pPr marL="342900" indent="-342900" eaLnBrk="1" hangingPunct="1">
              <a:spcBef>
                <a:spcPct val="0"/>
              </a:spcBef>
              <a:buAutoNum type="arabicPeriod"/>
            </a:pPr>
            <a:r>
              <a:rPr lang="en-US" altLang="zh-CN" sz="1400" dirty="0">
                <a:ea typeface="宋体" panose="02010600030101010101" pitchFamily="2" charset="-122"/>
              </a:rPr>
              <a:t>Recursively solve the smaller instances;</a:t>
            </a:r>
          </a:p>
          <a:p>
            <a:pPr marL="342900" indent="-342900" eaLnBrk="1" hangingPunct="1">
              <a:spcBef>
                <a:spcPct val="0"/>
              </a:spcBef>
              <a:buAutoNum type="arabicPeriod"/>
            </a:pPr>
            <a:r>
              <a:rPr lang="en-US" altLang="zh-CN" sz="1400" dirty="0">
                <a:ea typeface="宋体" panose="02010600030101010101" pitchFamily="2" charset="-122"/>
              </a:rPr>
              <a:t>Combine the solutions of the smaller instances to make a solution for the original instance. </a:t>
            </a:r>
          </a:p>
        </p:txBody>
      </p:sp>
      <p:sp>
        <p:nvSpPr>
          <p:cNvPr id="52" name="Text Box 46">
            <a:extLst>
              <a:ext uri="{FF2B5EF4-FFF2-40B4-BE49-F238E27FC236}">
                <a16:creationId xmlns:a16="http://schemas.microsoft.com/office/drawing/2014/main" id="{431FA4F3-2337-4910-B30B-D641EF2982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1135644"/>
            <a:ext cx="3081440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u="sng" dirty="0">
                <a:ea typeface="宋体" panose="02010600030101010101" pitchFamily="2" charset="-122"/>
              </a:rPr>
              <a:t>Recurrence Relation</a:t>
            </a:r>
          </a:p>
        </p:txBody>
      </p:sp>
      <p:sp>
        <p:nvSpPr>
          <p:cNvPr id="53" name="Text Box 46">
            <a:extLst>
              <a:ext uri="{FF2B5EF4-FFF2-40B4-BE49-F238E27FC236}">
                <a16:creationId xmlns:a16="http://schemas.microsoft.com/office/drawing/2014/main" id="{D3A8FBE9-3CD4-4D39-A9CC-1A110C6C89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1546886"/>
            <a:ext cx="3081440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Let T(n) be the running time.</a:t>
            </a:r>
          </a:p>
        </p:txBody>
      </p:sp>
      <p:sp>
        <p:nvSpPr>
          <p:cNvPr id="54" name="Text Box 46">
            <a:extLst>
              <a:ext uri="{FF2B5EF4-FFF2-40B4-BE49-F238E27FC236}">
                <a16:creationId xmlns:a16="http://schemas.microsoft.com/office/drawing/2014/main" id="{F8FFB1DA-A9D6-40A0-A4F7-A8352DAC06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1985949"/>
            <a:ext cx="3081440" cy="646331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T(n) = 2*T(n/2) + O(1)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T(1) = O(1)</a:t>
            </a:r>
          </a:p>
        </p:txBody>
      </p:sp>
      <p:sp>
        <p:nvSpPr>
          <p:cNvPr id="55" name="Text Box 46">
            <a:extLst>
              <a:ext uri="{FF2B5EF4-FFF2-40B4-BE49-F238E27FC236}">
                <a16:creationId xmlns:a16="http://schemas.microsoft.com/office/drawing/2014/main" id="{825BBE78-FCA2-4BBC-9B9C-5DEE01EABA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2702011"/>
            <a:ext cx="3081440" cy="646331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T(n) ≤ 2*T(n/2) + c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T(1) ≤ c</a:t>
            </a:r>
          </a:p>
        </p:txBody>
      </p:sp>
      <p:sp>
        <p:nvSpPr>
          <p:cNvPr id="56" name="Text Box 46">
            <a:extLst>
              <a:ext uri="{FF2B5EF4-FFF2-40B4-BE49-F238E27FC236}">
                <a16:creationId xmlns:a16="http://schemas.microsoft.com/office/drawing/2014/main" id="{A7157C4A-60EA-4682-92F6-710120CEBD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3434883"/>
            <a:ext cx="3081440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T(n) ≤ 2</a:t>
            </a:r>
            <a:r>
              <a:rPr lang="en-US" altLang="zh-CN" sz="1800" baseline="30000" dirty="0">
                <a:ea typeface="宋体" panose="02010600030101010101" pitchFamily="2" charset="-122"/>
              </a:rPr>
              <a:t>2</a:t>
            </a:r>
            <a:r>
              <a:rPr lang="en-US" altLang="zh-CN" sz="1800" dirty="0">
                <a:ea typeface="宋体" panose="02010600030101010101" pitchFamily="2" charset="-122"/>
              </a:rPr>
              <a:t>*T(n/2</a:t>
            </a:r>
            <a:r>
              <a:rPr lang="en-US" altLang="zh-CN" sz="1800" baseline="30000" dirty="0">
                <a:ea typeface="宋体" panose="02010600030101010101" pitchFamily="2" charset="-122"/>
              </a:rPr>
              <a:t>2</a:t>
            </a:r>
            <a:r>
              <a:rPr lang="en-US" altLang="zh-CN" sz="1800" dirty="0">
                <a:ea typeface="宋体" panose="02010600030101010101" pitchFamily="2" charset="-122"/>
              </a:rPr>
              <a:t>) + 2c + c</a:t>
            </a:r>
          </a:p>
        </p:txBody>
      </p:sp>
      <p:sp>
        <p:nvSpPr>
          <p:cNvPr id="57" name="Text Box 46">
            <a:extLst>
              <a:ext uri="{FF2B5EF4-FFF2-40B4-BE49-F238E27FC236}">
                <a16:creationId xmlns:a16="http://schemas.microsoft.com/office/drawing/2014/main" id="{1979BAD3-2BC6-4001-8D96-CE93225D6F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3890756"/>
            <a:ext cx="3743058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T(n) ≤ 2</a:t>
            </a:r>
            <a:r>
              <a:rPr lang="en-US" altLang="zh-CN" sz="1800" baseline="30000" dirty="0">
                <a:ea typeface="宋体" panose="02010600030101010101" pitchFamily="2" charset="-122"/>
              </a:rPr>
              <a:t>3</a:t>
            </a:r>
            <a:r>
              <a:rPr lang="en-US" altLang="zh-CN" sz="1800" dirty="0">
                <a:ea typeface="宋体" panose="02010600030101010101" pitchFamily="2" charset="-122"/>
              </a:rPr>
              <a:t>*T(n/2</a:t>
            </a:r>
            <a:r>
              <a:rPr lang="en-US" altLang="zh-CN" sz="1800" baseline="30000" dirty="0">
                <a:ea typeface="宋体" panose="02010600030101010101" pitchFamily="2" charset="-122"/>
              </a:rPr>
              <a:t>3</a:t>
            </a:r>
            <a:r>
              <a:rPr lang="en-US" altLang="zh-CN" sz="1800" dirty="0">
                <a:ea typeface="宋体" panose="02010600030101010101" pitchFamily="2" charset="-122"/>
              </a:rPr>
              <a:t>) + 2</a:t>
            </a:r>
            <a:r>
              <a:rPr lang="en-US" altLang="zh-CN" sz="1800" baseline="30000" dirty="0">
                <a:ea typeface="宋体" panose="02010600030101010101" pitchFamily="2" charset="-122"/>
              </a:rPr>
              <a:t>2</a:t>
            </a:r>
            <a:r>
              <a:rPr lang="en-US" altLang="zh-CN" sz="1800" dirty="0">
                <a:ea typeface="宋体" panose="02010600030101010101" pitchFamily="2" charset="-122"/>
              </a:rPr>
              <a:t>c + 2c + c</a:t>
            </a:r>
          </a:p>
        </p:txBody>
      </p:sp>
      <p:sp>
        <p:nvSpPr>
          <p:cNvPr id="58" name="Text Box 46">
            <a:extLst>
              <a:ext uri="{FF2B5EF4-FFF2-40B4-BE49-F238E27FC236}">
                <a16:creationId xmlns:a16="http://schemas.microsoft.com/office/drawing/2014/main" id="{79DAF752-9DD5-489B-8DEB-8B9F6A4ABE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49523" y="4227623"/>
            <a:ext cx="726393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……</a:t>
            </a:r>
          </a:p>
        </p:txBody>
      </p:sp>
      <p:sp>
        <p:nvSpPr>
          <p:cNvPr id="59" name="Text Box 46">
            <a:extLst>
              <a:ext uri="{FF2B5EF4-FFF2-40B4-BE49-F238E27FC236}">
                <a16:creationId xmlns:a16="http://schemas.microsoft.com/office/drawing/2014/main" id="{310C58BE-A085-4A57-B7A4-371FB667DF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3632" y="4671224"/>
            <a:ext cx="3961426" cy="307777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T(n) ≤ 2</a:t>
            </a:r>
            <a:r>
              <a:rPr lang="en-US" altLang="zh-CN" sz="1400" baseline="30000" dirty="0">
                <a:ea typeface="宋体" panose="02010600030101010101" pitchFamily="2" charset="-122"/>
              </a:rPr>
              <a:t>k</a:t>
            </a:r>
            <a:r>
              <a:rPr lang="en-US" altLang="zh-CN" sz="1400" dirty="0">
                <a:ea typeface="宋体" panose="02010600030101010101" pitchFamily="2" charset="-122"/>
              </a:rPr>
              <a:t>*T(n/2</a:t>
            </a:r>
            <a:r>
              <a:rPr lang="en-US" altLang="zh-CN" sz="1400" baseline="30000" dirty="0">
                <a:ea typeface="宋体" panose="02010600030101010101" pitchFamily="2" charset="-122"/>
              </a:rPr>
              <a:t>k</a:t>
            </a:r>
            <a:r>
              <a:rPr lang="en-US" altLang="zh-CN" sz="1400" dirty="0">
                <a:ea typeface="宋体" panose="02010600030101010101" pitchFamily="2" charset="-122"/>
              </a:rPr>
              <a:t>) + 2</a:t>
            </a:r>
            <a:r>
              <a:rPr lang="en-US" altLang="zh-CN" sz="1400" baseline="30000" dirty="0">
                <a:ea typeface="宋体" panose="02010600030101010101" pitchFamily="2" charset="-122"/>
              </a:rPr>
              <a:t>k-1</a:t>
            </a:r>
            <a:r>
              <a:rPr lang="en-US" altLang="zh-CN" sz="1400" dirty="0">
                <a:ea typeface="宋体" panose="02010600030101010101" pitchFamily="2" charset="-122"/>
              </a:rPr>
              <a:t>c + 2</a:t>
            </a:r>
            <a:r>
              <a:rPr lang="en-US" altLang="zh-CN" sz="1400" baseline="30000" dirty="0">
                <a:ea typeface="宋体" panose="02010600030101010101" pitchFamily="2" charset="-122"/>
              </a:rPr>
              <a:t>k-2</a:t>
            </a:r>
            <a:r>
              <a:rPr lang="en-US" altLang="zh-CN" sz="1400" dirty="0">
                <a:ea typeface="宋体" panose="02010600030101010101" pitchFamily="2" charset="-122"/>
              </a:rPr>
              <a:t>c + </a:t>
            </a:r>
            <a:r>
              <a:rPr lang="en-US" altLang="zh-CN" sz="1400" dirty="0">
                <a:ea typeface="Tahoma" panose="020B0604030504040204" pitchFamily="34" charset="0"/>
                <a:cs typeface="Tahoma" panose="020B0604030504040204" pitchFamily="34" charset="0"/>
              </a:rPr>
              <a:t>∙∙∙</a:t>
            </a:r>
            <a:r>
              <a:rPr lang="en-US" altLang="zh-CN" sz="1400" dirty="0">
                <a:ea typeface="宋体" panose="02010600030101010101" pitchFamily="2" charset="-122"/>
              </a:rPr>
              <a:t> + 2c + c</a:t>
            </a:r>
          </a:p>
        </p:txBody>
      </p:sp>
      <p:sp>
        <p:nvSpPr>
          <p:cNvPr id="60" name="Text Box 46">
            <a:extLst>
              <a:ext uri="{FF2B5EF4-FFF2-40B4-BE49-F238E27FC236}">
                <a16:creationId xmlns:a16="http://schemas.microsoft.com/office/drawing/2014/main" id="{1A6B5035-8613-4A48-B71D-B7F3BCB2AD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92814" y="5049534"/>
            <a:ext cx="1546789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Let k = log n</a:t>
            </a:r>
          </a:p>
        </p:txBody>
      </p:sp>
      <p:sp>
        <p:nvSpPr>
          <p:cNvPr id="61" name="Text Box 46">
            <a:extLst>
              <a:ext uri="{FF2B5EF4-FFF2-40B4-BE49-F238E27FC236}">
                <a16:creationId xmlns:a16="http://schemas.microsoft.com/office/drawing/2014/main" id="{4BD0F7DD-983E-458C-895A-5C92987C9C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57080" y="5537054"/>
            <a:ext cx="4816005" cy="307777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T(n) ≤ 2</a:t>
            </a:r>
            <a:r>
              <a:rPr lang="en-US" altLang="zh-CN" sz="1400" baseline="30000" dirty="0">
                <a:ea typeface="宋体" panose="02010600030101010101" pitchFamily="2" charset="-122"/>
              </a:rPr>
              <a:t>log n</a:t>
            </a:r>
            <a:r>
              <a:rPr lang="en-US" altLang="zh-CN" sz="1400" dirty="0">
                <a:ea typeface="宋体" panose="02010600030101010101" pitchFamily="2" charset="-122"/>
              </a:rPr>
              <a:t>*T(n/2</a:t>
            </a:r>
            <a:r>
              <a:rPr lang="en-US" altLang="zh-CN" sz="1400" baseline="30000" dirty="0">
                <a:ea typeface="宋体" panose="02010600030101010101" pitchFamily="2" charset="-122"/>
              </a:rPr>
              <a:t>log n</a:t>
            </a:r>
            <a:r>
              <a:rPr lang="en-US" altLang="zh-CN" sz="1400" dirty="0">
                <a:ea typeface="宋体" panose="02010600030101010101" pitchFamily="2" charset="-122"/>
              </a:rPr>
              <a:t>) + 2</a:t>
            </a:r>
            <a:r>
              <a:rPr lang="en-US" altLang="zh-CN" sz="1400" baseline="30000" dirty="0">
                <a:ea typeface="宋体" panose="02010600030101010101" pitchFamily="2" charset="-122"/>
              </a:rPr>
              <a:t>log n -1</a:t>
            </a:r>
            <a:r>
              <a:rPr lang="en-US" altLang="zh-CN" sz="1400" dirty="0">
                <a:ea typeface="宋体" panose="02010600030101010101" pitchFamily="2" charset="-122"/>
              </a:rPr>
              <a:t>c + 2</a:t>
            </a:r>
            <a:r>
              <a:rPr lang="en-US" altLang="zh-CN" sz="1400" baseline="30000" dirty="0">
                <a:ea typeface="宋体" panose="02010600030101010101" pitchFamily="2" charset="-122"/>
              </a:rPr>
              <a:t>log n -2</a:t>
            </a:r>
            <a:r>
              <a:rPr lang="en-US" altLang="zh-CN" sz="1400" dirty="0">
                <a:ea typeface="宋体" panose="02010600030101010101" pitchFamily="2" charset="-122"/>
              </a:rPr>
              <a:t>c + </a:t>
            </a:r>
            <a:r>
              <a:rPr lang="en-US" altLang="zh-CN" sz="1400" dirty="0">
                <a:ea typeface="Tahoma" panose="020B0604030504040204" pitchFamily="34" charset="0"/>
                <a:cs typeface="Tahoma" panose="020B0604030504040204" pitchFamily="34" charset="0"/>
              </a:rPr>
              <a:t>∙∙∙</a:t>
            </a:r>
            <a:r>
              <a:rPr lang="en-US" altLang="zh-CN" sz="1400" dirty="0">
                <a:ea typeface="宋体" panose="02010600030101010101" pitchFamily="2" charset="-122"/>
              </a:rPr>
              <a:t> + 2c + c</a:t>
            </a:r>
          </a:p>
        </p:txBody>
      </p:sp>
      <p:sp>
        <p:nvSpPr>
          <p:cNvPr id="62" name="Text Box 46">
            <a:extLst>
              <a:ext uri="{FF2B5EF4-FFF2-40B4-BE49-F238E27FC236}">
                <a16:creationId xmlns:a16="http://schemas.microsoft.com/office/drawing/2014/main" id="{4F6D9C73-9D2B-411D-8F2C-BFB7604774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56937" y="5800584"/>
            <a:ext cx="3764871" cy="307777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≤ n*T(1) + (2</a:t>
            </a:r>
            <a:r>
              <a:rPr lang="en-US" altLang="zh-CN" sz="1400" baseline="30000" dirty="0">
                <a:ea typeface="宋体" panose="02010600030101010101" pitchFamily="2" charset="-122"/>
              </a:rPr>
              <a:t>log n -1</a:t>
            </a:r>
            <a:r>
              <a:rPr lang="en-US" altLang="zh-CN" sz="1400" dirty="0">
                <a:ea typeface="宋体" panose="02010600030101010101" pitchFamily="2" charset="-122"/>
              </a:rPr>
              <a:t> + 2</a:t>
            </a:r>
            <a:r>
              <a:rPr lang="en-US" altLang="zh-CN" sz="1400" baseline="30000" dirty="0">
                <a:ea typeface="宋体" panose="02010600030101010101" pitchFamily="2" charset="-122"/>
              </a:rPr>
              <a:t>log n -2</a:t>
            </a:r>
            <a:r>
              <a:rPr lang="en-US" altLang="zh-CN" sz="1400" dirty="0">
                <a:ea typeface="宋体" panose="02010600030101010101" pitchFamily="2" charset="-122"/>
              </a:rPr>
              <a:t> + </a:t>
            </a:r>
            <a:r>
              <a:rPr lang="en-US" altLang="zh-CN" sz="1400" dirty="0">
                <a:ea typeface="Tahoma" panose="020B0604030504040204" pitchFamily="34" charset="0"/>
                <a:cs typeface="Tahoma" panose="020B0604030504040204" pitchFamily="34" charset="0"/>
              </a:rPr>
              <a:t>∙∙∙</a:t>
            </a:r>
            <a:r>
              <a:rPr lang="en-US" altLang="zh-CN" sz="1400" dirty="0">
                <a:ea typeface="宋体" panose="02010600030101010101" pitchFamily="2" charset="-122"/>
              </a:rPr>
              <a:t> + 2 + 1)c</a:t>
            </a:r>
          </a:p>
        </p:txBody>
      </p:sp>
      <p:sp>
        <p:nvSpPr>
          <p:cNvPr id="63" name="Text Box 46">
            <a:extLst>
              <a:ext uri="{FF2B5EF4-FFF2-40B4-BE49-F238E27FC236}">
                <a16:creationId xmlns:a16="http://schemas.microsoft.com/office/drawing/2014/main" id="{C383A11B-D08E-4E30-BEA9-012E7F4FBF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1" y="6078173"/>
            <a:ext cx="4183172" cy="307777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≤ n*c + (2</a:t>
            </a:r>
            <a:r>
              <a:rPr lang="en-US" altLang="zh-CN" sz="1400" baseline="30000" dirty="0">
                <a:ea typeface="宋体" panose="02010600030101010101" pitchFamily="2" charset="-122"/>
              </a:rPr>
              <a:t>log n </a:t>
            </a:r>
            <a:r>
              <a:rPr lang="en-US" altLang="zh-CN" sz="1400" dirty="0">
                <a:ea typeface="宋体" panose="02010600030101010101" pitchFamily="2" charset="-122"/>
              </a:rPr>
              <a:t>- 1)c = (2n-1)c = O(n)</a:t>
            </a:r>
          </a:p>
        </p:txBody>
      </p:sp>
      <p:sp>
        <p:nvSpPr>
          <p:cNvPr id="65" name="Text Box 46">
            <a:extLst>
              <a:ext uri="{FF2B5EF4-FFF2-40B4-BE49-F238E27FC236}">
                <a16:creationId xmlns:a16="http://schemas.microsoft.com/office/drawing/2014/main" id="{16B35E5A-0E0D-4A97-BAF6-4DF7CC54AD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2359" y="4082952"/>
            <a:ext cx="2366057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Computing Average</a:t>
            </a:r>
          </a:p>
        </p:txBody>
      </p:sp>
      <p:sp>
        <p:nvSpPr>
          <p:cNvPr id="18" name="Text Box 46">
            <a:extLst>
              <a:ext uri="{FF2B5EF4-FFF2-40B4-BE49-F238E27FC236}">
                <a16:creationId xmlns:a16="http://schemas.microsoft.com/office/drawing/2014/main" id="{ACEAF22A-FBA7-4AAB-8254-51EDB5AFCC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0915" y="1405296"/>
            <a:ext cx="3438105" cy="2677656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Avg(A, l, r)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\\ compute the average of A[l, r]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if (l &lt; r)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m = (</a:t>
            </a:r>
            <a:r>
              <a:rPr lang="en-US" altLang="zh-CN" sz="1400" dirty="0" err="1">
                <a:ea typeface="宋体" panose="02010600030101010101" pitchFamily="2" charset="-122"/>
              </a:rPr>
              <a:t>l+r</a:t>
            </a:r>
            <a:r>
              <a:rPr lang="en-US" altLang="zh-CN" sz="1400" dirty="0">
                <a:ea typeface="宋体" panose="02010600030101010101" pitchFamily="2" charset="-122"/>
              </a:rPr>
              <a:t>)/2;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</a:t>
            </a: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1400" baseline="-25000" dirty="0">
                <a:solidFill>
                  <a:srgbClr val="FFC00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 = Avg(A, l, m);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     a</a:t>
            </a:r>
            <a:r>
              <a:rPr lang="en-US" altLang="zh-CN" sz="1400" baseline="-25000" dirty="0">
                <a:solidFill>
                  <a:srgbClr val="FFC00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 = Avg(A, m+1, r);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a = [a</a:t>
            </a:r>
            <a:r>
              <a:rPr lang="en-US" altLang="zh-CN" sz="1400" baseline="-25000" dirty="0"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ea typeface="宋体" panose="02010600030101010101" pitchFamily="2" charset="-122"/>
                <a:cs typeface="Tahoma" panose="020B0604030504040204" pitchFamily="34" charset="0"/>
              </a:rPr>
              <a:t>‧</a:t>
            </a:r>
            <a:r>
              <a:rPr lang="en-US" altLang="zh-CN" sz="1400" dirty="0">
                <a:ea typeface="宋体" panose="02010600030101010101" pitchFamily="2" charset="-122"/>
              </a:rPr>
              <a:t>(m-l+1) + a</a:t>
            </a:r>
            <a:r>
              <a:rPr lang="en-US" altLang="zh-CN" sz="1400" baseline="-25000" dirty="0"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ea typeface="宋体" panose="02010600030101010101" pitchFamily="2" charset="-122"/>
                <a:cs typeface="Tahoma" panose="020B0604030504040204" pitchFamily="34" charset="0"/>
              </a:rPr>
              <a:t>‧</a:t>
            </a:r>
            <a:r>
              <a:rPr lang="en-US" altLang="zh-CN" sz="1400" dirty="0">
                <a:ea typeface="宋体" panose="02010600030101010101" pitchFamily="2" charset="-122"/>
              </a:rPr>
              <a:t>(r-m)]/(r-l+1)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return(a);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else return(A[l]).</a:t>
            </a:r>
          </a:p>
          <a:p>
            <a:pPr eaLnBrk="1" hangingPunct="1">
              <a:spcBef>
                <a:spcPct val="0"/>
              </a:spcBef>
              <a:buNone/>
            </a:pPr>
            <a:endParaRPr lang="en-US" altLang="zh-CN" sz="800" dirty="0"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u="sng" dirty="0">
                <a:ea typeface="宋体" panose="02010600030101010101" pitchFamily="2" charset="-122"/>
              </a:rPr>
              <a:t>main program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return(Avg(A, 1, n)).</a:t>
            </a:r>
          </a:p>
        </p:txBody>
      </p:sp>
    </p:spTree>
    <p:extLst>
      <p:ext uri="{BB962C8B-B14F-4D97-AF65-F5344CB8AC3E}">
        <p14:creationId xmlns:p14="http://schemas.microsoft.com/office/powerpoint/2010/main" val="10698638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Divide-and-Conquer</a:t>
            </a:r>
          </a:p>
        </p:txBody>
      </p:sp>
      <p:sp>
        <p:nvSpPr>
          <p:cNvPr id="4" name="Text Box 46">
            <a:extLst>
              <a:ext uri="{FF2B5EF4-FFF2-40B4-BE49-F238E27FC236}">
                <a16:creationId xmlns:a16="http://schemas.microsoft.com/office/drawing/2014/main" id="{5DB5C414-6D87-4760-B2D4-2CBA891FAD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0915" y="4521391"/>
            <a:ext cx="3081440" cy="203132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u="sng" dirty="0">
                <a:ea typeface="宋体" panose="02010600030101010101" pitchFamily="2" charset="-122"/>
              </a:rPr>
              <a:t>General steps of divide-and-conquer</a:t>
            </a:r>
          </a:p>
          <a:p>
            <a:pPr marL="342900" indent="-342900" eaLnBrk="1" hangingPunct="1">
              <a:spcBef>
                <a:spcPct val="0"/>
              </a:spcBef>
              <a:buAutoNum type="arabicPeriod"/>
            </a:pPr>
            <a:r>
              <a:rPr lang="en-US" altLang="zh-CN" sz="1400" dirty="0">
                <a:ea typeface="宋体" panose="02010600030101010101" pitchFamily="2" charset="-122"/>
              </a:rPr>
              <a:t>Divide the instance into smaller instances (unless the instance is very small);</a:t>
            </a:r>
          </a:p>
          <a:p>
            <a:pPr marL="342900" indent="-342900" eaLnBrk="1" hangingPunct="1">
              <a:spcBef>
                <a:spcPct val="0"/>
              </a:spcBef>
              <a:buAutoNum type="arabicPeriod"/>
            </a:pPr>
            <a:r>
              <a:rPr lang="en-US" altLang="zh-CN" sz="1400" dirty="0">
                <a:ea typeface="宋体" panose="02010600030101010101" pitchFamily="2" charset="-122"/>
              </a:rPr>
              <a:t>Recursively solve the smaller instances;</a:t>
            </a:r>
          </a:p>
          <a:p>
            <a:pPr marL="342900" indent="-342900" eaLnBrk="1" hangingPunct="1">
              <a:spcBef>
                <a:spcPct val="0"/>
              </a:spcBef>
              <a:buAutoNum type="arabicPeriod"/>
            </a:pPr>
            <a:r>
              <a:rPr lang="en-US" altLang="zh-CN" sz="1400" dirty="0">
                <a:ea typeface="宋体" panose="02010600030101010101" pitchFamily="2" charset="-122"/>
              </a:rPr>
              <a:t>Combine the solutions of the smaller instances to make a solution for the original instance. </a:t>
            </a:r>
          </a:p>
        </p:txBody>
      </p:sp>
      <p:sp>
        <p:nvSpPr>
          <p:cNvPr id="52" name="Text Box 46">
            <a:extLst>
              <a:ext uri="{FF2B5EF4-FFF2-40B4-BE49-F238E27FC236}">
                <a16:creationId xmlns:a16="http://schemas.microsoft.com/office/drawing/2014/main" id="{431FA4F3-2337-4910-B30B-D641EF2982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1135644"/>
            <a:ext cx="3081440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u="sng" dirty="0">
                <a:ea typeface="宋体" panose="02010600030101010101" pitchFamily="2" charset="-122"/>
              </a:rPr>
              <a:t>Recurrence Relation</a:t>
            </a:r>
          </a:p>
        </p:txBody>
      </p:sp>
      <p:sp>
        <p:nvSpPr>
          <p:cNvPr id="53" name="Text Box 46">
            <a:extLst>
              <a:ext uri="{FF2B5EF4-FFF2-40B4-BE49-F238E27FC236}">
                <a16:creationId xmlns:a16="http://schemas.microsoft.com/office/drawing/2014/main" id="{D3A8FBE9-3CD4-4D39-A9CC-1A110C6C89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1546886"/>
            <a:ext cx="3081440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Let T(n) be the running time.</a:t>
            </a:r>
          </a:p>
        </p:txBody>
      </p:sp>
      <p:sp>
        <p:nvSpPr>
          <p:cNvPr id="54" name="Text Box 46">
            <a:extLst>
              <a:ext uri="{FF2B5EF4-FFF2-40B4-BE49-F238E27FC236}">
                <a16:creationId xmlns:a16="http://schemas.microsoft.com/office/drawing/2014/main" id="{F8FFB1DA-A9D6-40A0-A4F7-A8352DAC06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1985949"/>
            <a:ext cx="3081440" cy="646331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T(n) = 2*T(n/2) + O(1)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T(1) = O(1)</a:t>
            </a:r>
          </a:p>
        </p:txBody>
      </p:sp>
      <p:sp>
        <p:nvSpPr>
          <p:cNvPr id="55" name="Text Box 46">
            <a:extLst>
              <a:ext uri="{FF2B5EF4-FFF2-40B4-BE49-F238E27FC236}">
                <a16:creationId xmlns:a16="http://schemas.microsoft.com/office/drawing/2014/main" id="{825BBE78-FCA2-4BBC-9B9C-5DEE01EABA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2702011"/>
            <a:ext cx="3081440" cy="646331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T(n) ≤ 2*T(n/2) + c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T(1) ≤ c</a:t>
            </a:r>
          </a:p>
        </p:txBody>
      </p:sp>
      <p:sp>
        <p:nvSpPr>
          <p:cNvPr id="56" name="Text Box 46">
            <a:extLst>
              <a:ext uri="{FF2B5EF4-FFF2-40B4-BE49-F238E27FC236}">
                <a16:creationId xmlns:a16="http://schemas.microsoft.com/office/drawing/2014/main" id="{A7157C4A-60EA-4682-92F6-710120CEBD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3434883"/>
            <a:ext cx="3081440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T(n) ≤ 2</a:t>
            </a:r>
            <a:r>
              <a:rPr lang="en-US" altLang="zh-CN" sz="1800" baseline="30000" dirty="0">
                <a:ea typeface="宋体" panose="02010600030101010101" pitchFamily="2" charset="-122"/>
              </a:rPr>
              <a:t>2</a:t>
            </a:r>
            <a:r>
              <a:rPr lang="en-US" altLang="zh-CN" sz="1800" dirty="0">
                <a:ea typeface="宋体" panose="02010600030101010101" pitchFamily="2" charset="-122"/>
              </a:rPr>
              <a:t>*T(n/2</a:t>
            </a:r>
            <a:r>
              <a:rPr lang="en-US" altLang="zh-CN" sz="1800" baseline="30000" dirty="0">
                <a:ea typeface="宋体" panose="02010600030101010101" pitchFamily="2" charset="-122"/>
              </a:rPr>
              <a:t>2</a:t>
            </a:r>
            <a:r>
              <a:rPr lang="en-US" altLang="zh-CN" sz="1800" dirty="0">
                <a:ea typeface="宋体" panose="02010600030101010101" pitchFamily="2" charset="-122"/>
              </a:rPr>
              <a:t>) + 2c + c</a:t>
            </a:r>
          </a:p>
        </p:txBody>
      </p:sp>
      <p:sp>
        <p:nvSpPr>
          <p:cNvPr id="57" name="Text Box 46">
            <a:extLst>
              <a:ext uri="{FF2B5EF4-FFF2-40B4-BE49-F238E27FC236}">
                <a16:creationId xmlns:a16="http://schemas.microsoft.com/office/drawing/2014/main" id="{1979BAD3-2BC6-4001-8D96-CE93225D6F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3890756"/>
            <a:ext cx="3743058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T(n) ≤ 2</a:t>
            </a:r>
            <a:r>
              <a:rPr lang="en-US" altLang="zh-CN" sz="1800" baseline="30000" dirty="0">
                <a:ea typeface="宋体" panose="02010600030101010101" pitchFamily="2" charset="-122"/>
              </a:rPr>
              <a:t>3</a:t>
            </a:r>
            <a:r>
              <a:rPr lang="en-US" altLang="zh-CN" sz="1800" dirty="0">
                <a:ea typeface="宋体" panose="02010600030101010101" pitchFamily="2" charset="-122"/>
              </a:rPr>
              <a:t>*T(n/2</a:t>
            </a:r>
            <a:r>
              <a:rPr lang="en-US" altLang="zh-CN" sz="1800" baseline="30000" dirty="0">
                <a:ea typeface="宋体" panose="02010600030101010101" pitchFamily="2" charset="-122"/>
              </a:rPr>
              <a:t>3</a:t>
            </a:r>
            <a:r>
              <a:rPr lang="en-US" altLang="zh-CN" sz="1800" dirty="0">
                <a:ea typeface="宋体" panose="02010600030101010101" pitchFamily="2" charset="-122"/>
              </a:rPr>
              <a:t>) + 2</a:t>
            </a:r>
            <a:r>
              <a:rPr lang="en-US" altLang="zh-CN" sz="1800" baseline="30000" dirty="0">
                <a:ea typeface="宋体" panose="02010600030101010101" pitchFamily="2" charset="-122"/>
              </a:rPr>
              <a:t>2</a:t>
            </a:r>
            <a:r>
              <a:rPr lang="en-US" altLang="zh-CN" sz="1800" dirty="0">
                <a:ea typeface="宋体" panose="02010600030101010101" pitchFamily="2" charset="-122"/>
              </a:rPr>
              <a:t>c + 2c + c</a:t>
            </a:r>
          </a:p>
        </p:txBody>
      </p:sp>
      <p:sp>
        <p:nvSpPr>
          <p:cNvPr id="58" name="Text Box 46">
            <a:extLst>
              <a:ext uri="{FF2B5EF4-FFF2-40B4-BE49-F238E27FC236}">
                <a16:creationId xmlns:a16="http://schemas.microsoft.com/office/drawing/2014/main" id="{79DAF752-9DD5-489B-8DEB-8B9F6A4ABE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49523" y="4227623"/>
            <a:ext cx="726393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……</a:t>
            </a:r>
          </a:p>
        </p:txBody>
      </p:sp>
      <p:sp>
        <p:nvSpPr>
          <p:cNvPr id="59" name="Text Box 46">
            <a:extLst>
              <a:ext uri="{FF2B5EF4-FFF2-40B4-BE49-F238E27FC236}">
                <a16:creationId xmlns:a16="http://schemas.microsoft.com/office/drawing/2014/main" id="{310C58BE-A085-4A57-B7A4-371FB667DF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3632" y="4671224"/>
            <a:ext cx="3961426" cy="307777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T(n) ≤ 2</a:t>
            </a:r>
            <a:r>
              <a:rPr lang="en-US" altLang="zh-CN" sz="1400" baseline="30000" dirty="0">
                <a:ea typeface="宋体" panose="02010600030101010101" pitchFamily="2" charset="-122"/>
              </a:rPr>
              <a:t>k</a:t>
            </a:r>
            <a:r>
              <a:rPr lang="en-US" altLang="zh-CN" sz="1400" dirty="0">
                <a:ea typeface="宋体" panose="02010600030101010101" pitchFamily="2" charset="-122"/>
              </a:rPr>
              <a:t>*T(n/2</a:t>
            </a:r>
            <a:r>
              <a:rPr lang="en-US" altLang="zh-CN" sz="1400" baseline="30000" dirty="0">
                <a:ea typeface="宋体" panose="02010600030101010101" pitchFamily="2" charset="-122"/>
              </a:rPr>
              <a:t>k</a:t>
            </a:r>
            <a:r>
              <a:rPr lang="en-US" altLang="zh-CN" sz="1400" dirty="0">
                <a:ea typeface="宋体" panose="02010600030101010101" pitchFamily="2" charset="-122"/>
              </a:rPr>
              <a:t>) + 2</a:t>
            </a:r>
            <a:r>
              <a:rPr lang="en-US" altLang="zh-CN" sz="1400" baseline="30000" dirty="0">
                <a:ea typeface="宋体" panose="02010600030101010101" pitchFamily="2" charset="-122"/>
              </a:rPr>
              <a:t>k-1</a:t>
            </a:r>
            <a:r>
              <a:rPr lang="en-US" altLang="zh-CN" sz="1400" dirty="0">
                <a:ea typeface="宋体" panose="02010600030101010101" pitchFamily="2" charset="-122"/>
              </a:rPr>
              <a:t>c + 2</a:t>
            </a:r>
            <a:r>
              <a:rPr lang="en-US" altLang="zh-CN" sz="1400" baseline="30000" dirty="0">
                <a:ea typeface="宋体" panose="02010600030101010101" pitchFamily="2" charset="-122"/>
              </a:rPr>
              <a:t>k-2</a:t>
            </a:r>
            <a:r>
              <a:rPr lang="en-US" altLang="zh-CN" sz="1400" dirty="0">
                <a:ea typeface="宋体" panose="02010600030101010101" pitchFamily="2" charset="-122"/>
              </a:rPr>
              <a:t>c + </a:t>
            </a:r>
            <a:r>
              <a:rPr lang="en-US" altLang="zh-CN" sz="1400" dirty="0">
                <a:ea typeface="Tahoma" panose="020B0604030504040204" pitchFamily="34" charset="0"/>
                <a:cs typeface="Tahoma" panose="020B0604030504040204" pitchFamily="34" charset="0"/>
              </a:rPr>
              <a:t>∙∙∙</a:t>
            </a:r>
            <a:r>
              <a:rPr lang="en-US" altLang="zh-CN" sz="1400" dirty="0">
                <a:ea typeface="宋体" panose="02010600030101010101" pitchFamily="2" charset="-122"/>
              </a:rPr>
              <a:t> + 2c + c</a:t>
            </a:r>
          </a:p>
        </p:txBody>
      </p:sp>
      <p:sp>
        <p:nvSpPr>
          <p:cNvPr id="60" name="Text Box 46">
            <a:extLst>
              <a:ext uri="{FF2B5EF4-FFF2-40B4-BE49-F238E27FC236}">
                <a16:creationId xmlns:a16="http://schemas.microsoft.com/office/drawing/2014/main" id="{1A6B5035-8613-4A48-B71D-B7F3BCB2AD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92814" y="5049534"/>
            <a:ext cx="1546789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Let k = log n</a:t>
            </a:r>
          </a:p>
        </p:txBody>
      </p:sp>
      <p:sp>
        <p:nvSpPr>
          <p:cNvPr id="61" name="Text Box 46">
            <a:extLst>
              <a:ext uri="{FF2B5EF4-FFF2-40B4-BE49-F238E27FC236}">
                <a16:creationId xmlns:a16="http://schemas.microsoft.com/office/drawing/2014/main" id="{4BD0F7DD-983E-458C-895A-5C92987C9C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57080" y="5537054"/>
            <a:ext cx="4816005" cy="307777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T(n) ≤ 2</a:t>
            </a:r>
            <a:r>
              <a:rPr lang="en-US" altLang="zh-CN" sz="1400" baseline="30000" dirty="0">
                <a:ea typeface="宋体" panose="02010600030101010101" pitchFamily="2" charset="-122"/>
              </a:rPr>
              <a:t>log n</a:t>
            </a:r>
            <a:r>
              <a:rPr lang="en-US" altLang="zh-CN" sz="1400" dirty="0">
                <a:ea typeface="宋体" panose="02010600030101010101" pitchFamily="2" charset="-122"/>
              </a:rPr>
              <a:t>*T(n/2</a:t>
            </a:r>
            <a:r>
              <a:rPr lang="en-US" altLang="zh-CN" sz="1400" baseline="30000" dirty="0">
                <a:ea typeface="宋体" panose="02010600030101010101" pitchFamily="2" charset="-122"/>
              </a:rPr>
              <a:t>log n</a:t>
            </a:r>
            <a:r>
              <a:rPr lang="en-US" altLang="zh-CN" sz="1400" dirty="0">
                <a:ea typeface="宋体" panose="02010600030101010101" pitchFamily="2" charset="-122"/>
              </a:rPr>
              <a:t>) + 2</a:t>
            </a:r>
            <a:r>
              <a:rPr lang="en-US" altLang="zh-CN" sz="1400" baseline="30000" dirty="0">
                <a:ea typeface="宋体" panose="02010600030101010101" pitchFamily="2" charset="-122"/>
              </a:rPr>
              <a:t>log n -1</a:t>
            </a:r>
            <a:r>
              <a:rPr lang="en-US" altLang="zh-CN" sz="1400" dirty="0">
                <a:ea typeface="宋体" panose="02010600030101010101" pitchFamily="2" charset="-122"/>
              </a:rPr>
              <a:t>c + 2</a:t>
            </a:r>
            <a:r>
              <a:rPr lang="en-US" altLang="zh-CN" sz="1400" baseline="30000" dirty="0">
                <a:ea typeface="宋体" panose="02010600030101010101" pitchFamily="2" charset="-122"/>
              </a:rPr>
              <a:t>log n -2</a:t>
            </a:r>
            <a:r>
              <a:rPr lang="en-US" altLang="zh-CN" sz="1400" dirty="0">
                <a:ea typeface="宋体" panose="02010600030101010101" pitchFamily="2" charset="-122"/>
              </a:rPr>
              <a:t>c + </a:t>
            </a:r>
            <a:r>
              <a:rPr lang="en-US" altLang="zh-CN" sz="1400" dirty="0">
                <a:ea typeface="Tahoma" panose="020B0604030504040204" pitchFamily="34" charset="0"/>
                <a:cs typeface="Tahoma" panose="020B0604030504040204" pitchFamily="34" charset="0"/>
              </a:rPr>
              <a:t>∙∙∙</a:t>
            </a:r>
            <a:r>
              <a:rPr lang="en-US" altLang="zh-CN" sz="1400" dirty="0">
                <a:ea typeface="宋体" panose="02010600030101010101" pitchFamily="2" charset="-122"/>
              </a:rPr>
              <a:t> + 2c + c</a:t>
            </a:r>
          </a:p>
        </p:txBody>
      </p:sp>
      <p:sp>
        <p:nvSpPr>
          <p:cNvPr id="62" name="Text Box 46">
            <a:extLst>
              <a:ext uri="{FF2B5EF4-FFF2-40B4-BE49-F238E27FC236}">
                <a16:creationId xmlns:a16="http://schemas.microsoft.com/office/drawing/2014/main" id="{4F6D9C73-9D2B-411D-8F2C-BFB7604774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56937" y="5800584"/>
            <a:ext cx="3764871" cy="307777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≤ n*T(1) + (2</a:t>
            </a:r>
            <a:r>
              <a:rPr lang="en-US" altLang="zh-CN" sz="1400" baseline="30000" dirty="0">
                <a:ea typeface="宋体" panose="02010600030101010101" pitchFamily="2" charset="-122"/>
              </a:rPr>
              <a:t>log n -1</a:t>
            </a:r>
            <a:r>
              <a:rPr lang="en-US" altLang="zh-CN" sz="1400" dirty="0">
                <a:ea typeface="宋体" panose="02010600030101010101" pitchFamily="2" charset="-122"/>
              </a:rPr>
              <a:t> + 2</a:t>
            </a:r>
            <a:r>
              <a:rPr lang="en-US" altLang="zh-CN" sz="1400" baseline="30000" dirty="0">
                <a:ea typeface="宋体" panose="02010600030101010101" pitchFamily="2" charset="-122"/>
              </a:rPr>
              <a:t>log n -2</a:t>
            </a:r>
            <a:r>
              <a:rPr lang="en-US" altLang="zh-CN" sz="1400" dirty="0">
                <a:ea typeface="宋体" panose="02010600030101010101" pitchFamily="2" charset="-122"/>
              </a:rPr>
              <a:t> + </a:t>
            </a:r>
            <a:r>
              <a:rPr lang="en-US" altLang="zh-CN" sz="1400" dirty="0">
                <a:ea typeface="Tahoma" panose="020B0604030504040204" pitchFamily="34" charset="0"/>
                <a:cs typeface="Tahoma" panose="020B0604030504040204" pitchFamily="34" charset="0"/>
              </a:rPr>
              <a:t>∙∙∙</a:t>
            </a:r>
            <a:r>
              <a:rPr lang="en-US" altLang="zh-CN" sz="1400" dirty="0">
                <a:ea typeface="宋体" panose="02010600030101010101" pitchFamily="2" charset="-122"/>
              </a:rPr>
              <a:t> + 2 + 1)c</a:t>
            </a:r>
          </a:p>
        </p:txBody>
      </p:sp>
      <p:sp>
        <p:nvSpPr>
          <p:cNvPr id="63" name="Text Box 46">
            <a:extLst>
              <a:ext uri="{FF2B5EF4-FFF2-40B4-BE49-F238E27FC236}">
                <a16:creationId xmlns:a16="http://schemas.microsoft.com/office/drawing/2014/main" id="{C383A11B-D08E-4E30-BEA9-012E7F4FBF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1" y="6078173"/>
            <a:ext cx="4183172" cy="307777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≤ n*c + (2</a:t>
            </a:r>
            <a:r>
              <a:rPr lang="en-US" altLang="zh-CN" sz="1400" baseline="30000" dirty="0">
                <a:ea typeface="宋体" panose="02010600030101010101" pitchFamily="2" charset="-122"/>
              </a:rPr>
              <a:t>log n </a:t>
            </a:r>
            <a:r>
              <a:rPr lang="en-US" altLang="zh-CN" sz="1400" dirty="0">
                <a:ea typeface="宋体" panose="02010600030101010101" pitchFamily="2" charset="-122"/>
              </a:rPr>
              <a:t>- 1)c = (2n-1)c = O(n)</a:t>
            </a:r>
          </a:p>
        </p:txBody>
      </p:sp>
      <p:sp>
        <p:nvSpPr>
          <p:cNvPr id="64" name="Text Box 46">
            <a:extLst>
              <a:ext uri="{FF2B5EF4-FFF2-40B4-BE49-F238E27FC236}">
                <a16:creationId xmlns:a16="http://schemas.microsoft.com/office/drawing/2014/main" id="{30C68B64-7FF4-4EF9-8440-52CD11418F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3819" y="1001411"/>
            <a:ext cx="2366057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Running time = O(n)</a:t>
            </a:r>
          </a:p>
        </p:txBody>
      </p:sp>
      <p:sp>
        <p:nvSpPr>
          <p:cNvPr id="65" name="Text Box 46">
            <a:extLst>
              <a:ext uri="{FF2B5EF4-FFF2-40B4-BE49-F238E27FC236}">
                <a16:creationId xmlns:a16="http://schemas.microsoft.com/office/drawing/2014/main" id="{16B35E5A-0E0D-4A97-BAF6-4DF7CC54AD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2359" y="4082952"/>
            <a:ext cx="2366057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Computing Average</a:t>
            </a:r>
          </a:p>
        </p:txBody>
      </p:sp>
      <p:sp>
        <p:nvSpPr>
          <p:cNvPr id="19" name="Text Box 46">
            <a:extLst>
              <a:ext uri="{FF2B5EF4-FFF2-40B4-BE49-F238E27FC236}">
                <a16:creationId xmlns:a16="http://schemas.microsoft.com/office/drawing/2014/main" id="{793E00AF-AE17-4D14-A0CC-1D45C444A4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0915" y="1405296"/>
            <a:ext cx="3438105" cy="2677656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Avg(A, l, r)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\\ compute the average of A[l, r]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if (l &lt; r)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m = (</a:t>
            </a:r>
            <a:r>
              <a:rPr lang="en-US" altLang="zh-CN" sz="1400" dirty="0" err="1">
                <a:ea typeface="宋体" panose="02010600030101010101" pitchFamily="2" charset="-122"/>
              </a:rPr>
              <a:t>l+r</a:t>
            </a:r>
            <a:r>
              <a:rPr lang="en-US" altLang="zh-CN" sz="1400" dirty="0">
                <a:ea typeface="宋体" panose="02010600030101010101" pitchFamily="2" charset="-122"/>
              </a:rPr>
              <a:t>)/2;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</a:t>
            </a: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1400" baseline="-25000" dirty="0">
                <a:solidFill>
                  <a:srgbClr val="FFC00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 = Avg(A, l, m);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     a</a:t>
            </a:r>
            <a:r>
              <a:rPr lang="en-US" altLang="zh-CN" sz="1400" baseline="-25000" dirty="0">
                <a:solidFill>
                  <a:srgbClr val="FFC00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 = Avg(A, m+1, r);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a = [a</a:t>
            </a:r>
            <a:r>
              <a:rPr lang="en-US" altLang="zh-CN" sz="1400" baseline="-25000" dirty="0"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ea typeface="宋体" panose="02010600030101010101" pitchFamily="2" charset="-122"/>
                <a:cs typeface="Tahoma" panose="020B0604030504040204" pitchFamily="34" charset="0"/>
              </a:rPr>
              <a:t>‧</a:t>
            </a:r>
            <a:r>
              <a:rPr lang="en-US" altLang="zh-CN" sz="1400" dirty="0">
                <a:ea typeface="宋体" panose="02010600030101010101" pitchFamily="2" charset="-122"/>
              </a:rPr>
              <a:t>(m-l+1) + a</a:t>
            </a:r>
            <a:r>
              <a:rPr lang="en-US" altLang="zh-CN" sz="1400" baseline="-25000" dirty="0"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ea typeface="宋体" panose="02010600030101010101" pitchFamily="2" charset="-122"/>
                <a:cs typeface="Tahoma" panose="020B0604030504040204" pitchFamily="34" charset="0"/>
              </a:rPr>
              <a:t>‧</a:t>
            </a:r>
            <a:r>
              <a:rPr lang="en-US" altLang="zh-CN" sz="1400" dirty="0">
                <a:ea typeface="宋体" panose="02010600030101010101" pitchFamily="2" charset="-122"/>
              </a:rPr>
              <a:t>(r-m)]/(r-l+1)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return(a);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else return(A[l]).</a:t>
            </a:r>
          </a:p>
          <a:p>
            <a:pPr eaLnBrk="1" hangingPunct="1">
              <a:spcBef>
                <a:spcPct val="0"/>
              </a:spcBef>
              <a:buNone/>
            </a:pPr>
            <a:endParaRPr lang="en-US" altLang="zh-CN" sz="800" dirty="0"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u="sng" dirty="0">
                <a:ea typeface="宋体" panose="02010600030101010101" pitchFamily="2" charset="-122"/>
              </a:rPr>
              <a:t>main program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return(Avg(A, 1, n)).</a:t>
            </a:r>
          </a:p>
        </p:txBody>
      </p:sp>
    </p:spTree>
    <p:extLst>
      <p:ext uri="{BB962C8B-B14F-4D97-AF65-F5344CB8AC3E}">
        <p14:creationId xmlns:p14="http://schemas.microsoft.com/office/powerpoint/2010/main" val="20519279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4CA1C1-D1A9-5C4B-E032-9BC081B47D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892C0B01-B113-E9AE-CDB3-3891A82713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Review of Sorting Algorithms</a:t>
            </a:r>
          </a:p>
        </p:txBody>
      </p:sp>
      <p:sp>
        <p:nvSpPr>
          <p:cNvPr id="65" name="Text Box 46">
            <a:extLst>
              <a:ext uri="{FF2B5EF4-FFF2-40B4-BE49-F238E27FC236}">
                <a16:creationId xmlns:a16="http://schemas.microsoft.com/office/drawing/2014/main" id="{BDE55CC9-CE6F-245C-497D-C824299B86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6614" y="1249161"/>
            <a:ext cx="7631173" cy="707886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Problem.</a:t>
            </a:r>
            <a:r>
              <a:rPr lang="en-US" altLang="zh-CN" sz="2000" dirty="0">
                <a:ea typeface="宋体" panose="02010600030101010101" pitchFamily="2" charset="-122"/>
              </a:rPr>
              <a:t>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Given a set of numbers, sort them in nondecreasing order. </a:t>
            </a:r>
          </a:p>
        </p:txBody>
      </p:sp>
    </p:spTree>
    <p:extLst>
      <p:ext uri="{BB962C8B-B14F-4D97-AF65-F5344CB8AC3E}">
        <p14:creationId xmlns:p14="http://schemas.microsoft.com/office/powerpoint/2010/main" val="4872387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671C11-3394-4F93-1896-5DF8EEF90F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7DDA4289-AC96-EB7B-CC43-2A135745F6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Review of Sorting Algorithms</a:t>
            </a:r>
          </a:p>
        </p:txBody>
      </p:sp>
      <p:sp>
        <p:nvSpPr>
          <p:cNvPr id="65" name="Text Box 46">
            <a:extLst>
              <a:ext uri="{FF2B5EF4-FFF2-40B4-BE49-F238E27FC236}">
                <a16:creationId xmlns:a16="http://schemas.microsoft.com/office/drawing/2014/main" id="{EAE8D840-2121-34FB-C0FF-3EB2047F0F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6614" y="1249161"/>
            <a:ext cx="7631173" cy="707886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Problem.</a:t>
            </a:r>
            <a:r>
              <a:rPr lang="en-US" altLang="zh-CN" sz="2000" dirty="0">
                <a:ea typeface="宋体" panose="02010600030101010101" pitchFamily="2" charset="-122"/>
              </a:rPr>
              <a:t>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Given a set of numbers, sort them in nondecreasing order. 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04DE80A7-BA38-632E-780F-018125C0B2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068155"/>
              </p:ext>
            </p:extLst>
          </p:nvPr>
        </p:nvGraphicFramePr>
        <p:xfrm>
          <a:off x="726614" y="2675914"/>
          <a:ext cx="7530105" cy="25958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54455">
                  <a:extLst>
                    <a:ext uri="{9D8B030D-6E8A-4147-A177-3AD203B41FA5}">
                      <a16:colId xmlns:a16="http://schemas.microsoft.com/office/drawing/2014/main" val="3905590794"/>
                    </a:ext>
                  </a:extLst>
                </a:gridCol>
                <a:gridCol w="1469877">
                  <a:extLst>
                    <a:ext uri="{9D8B030D-6E8A-4147-A177-3AD203B41FA5}">
                      <a16:colId xmlns:a16="http://schemas.microsoft.com/office/drawing/2014/main" val="2876791570"/>
                    </a:ext>
                  </a:extLst>
                </a:gridCol>
                <a:gridCol w="1333144">
                  <a:extLst>
                    <a:ext uri="{9D8B030D-6E8A-4147-A177-3AD203B41FA5}">
                      <a16:colId xmlns:a16="http://schemas.microsoft.com/office/drawing/2014/main" val="1666083915"/>
                    </a:ext>
                  </a:extLst>
                </a:gridCol>
                <a:gridCol w="1427147">
                  <a:extLst>
                    <a:ext uri="{9D8B030D-6E8A-4147-A177-3AD203B41FA5}">
                      <a16:colId xmlns:a16="http://schemas.microsoft.com/office/drawing/2014/main" val="931628624"/>
                    </a:ext>
                  </a:extLst>
                </a:gridCol>
                <a:gridCol w="1945482">
                  <a:extLst>
                    <a:ext uri="{9D8B030D-6E8A-4147-A177-3AD203B41FA5}">
                      <a16:colId xmlns:a16="http://schemas.microsoft.com/office/drawing/2014/main" val="23681100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Algorithm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(worst) time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(best) time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(avg) time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method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4650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MergeSort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O(n log 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O(n log 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O(n log 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divide &amp; conquer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53278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QuickSort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O(n</a:t>
                      </a:r>
                      <a:r>
                        <a:rPr lang="en-US" baseline="30000" dirty="0">
                          <a:solidFill>
                            <a:srgbClr val="FF0000"/>
                          </a:solidFill>
                        </a:rPr>
                        <a:t>2</a:t>
                      </a:r>
                      <a:r>
                        <a:rPr lang="en-US" baseline="0" dirty="0">
                          <a:solidFill>
                            <a:srgbClr val="FF0000"/>
                          </a:solidFill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O(n log 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O(n log 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divide &amp; conquer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35732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InsertSort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O(n</a:t>
                      </a:r>
                      <a:r>
                        <a:rPr lang="en-US" baseline="30000" dirty="0"/>
                        <a:t>2</a:t>
                      </a:r>
                      <a:r>
                        <a:rPr lang="en-US" baseline="0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O(n</a:t>
                      </a:r>
                      <a:r>
                        <a:rPr lang="en-US" baseline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O(n</a:t>
                      </a:r>
                      <a:r>
                        <a:rPr lang="en-US" baseline="3000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2</a:t>
                      </a:r>
                      <a:r>
                        <a:rPr lang="en-US" baseline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insertion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5161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SelectSort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O(n</a:t>
                      </a:r>
                      <a:r>
                        <a:rPr lang="en-US" baseline="30000" dirty="0"/>
                        <a:t>2</a:t>
                      </a:r>
                      <a:r>
                        <a:rPr lang="en-US" baseline="0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O(n</a:t>
                      </a:r>
                      <a:r>
                        <a:rPr lang="en-US" baseline="3000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2</a:t>
                      </a:r>
                      <a:r>
                        <a:rPr lang="en-US" baseline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O(n</a:t>
                      </a:r>
                      <a:r>
                        <a:rPr lang="en-US" baseline="3000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2</a:t>
                      </a:r>
                      <a:r>
                        <a:rPr lang="en-US" baseline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selection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8753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BubbleSort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O(n</a:t>
                      </a:r>
                      <a:r>
                        <a:rPr lang="en-US" baseline="30000" dirty="0"/>
                        <a:t>2</a:t>
                      </a:r>
                      <a:r>
                        <a:rPr lang="en-US" baseline="0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O(n</a:t>
                      </a:r>
                      <a:r>
                        <a:rPr lang="en-US" baseline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O(n</a:t>
                      </a:r>
                      <a:r>
                        <a:rPr lang="en-US" baseline="3000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2</a:t>
                      </a:r>
                      <a:r>
                        <a:rPr lang="en-US" baseline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swapping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7296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HeapSort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dirty="0"/>
                        <a:t>O(n log n)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O(n log n)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O(n log n)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swapping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6769347"/>
                  </a:ext>
                </a:extLst>
              </a:tr>
            </a:tbl>
          </a:graphicData>
        </a:graphic>
      </p:graphicFrame>
      <p:sp>
        <p:nvSpPr>
          <p:cNvPr id="14" name="Text Box 46">
            <a:extLst>
              <a:ext uri="{FF2B5EF4-FFF2-40B4-BE49-F238E27FC236}">
                <a16:creationId xmlns:a16="http://schemas.microsoft.com/office/drawing/2014/main" id="{9096BE66-FA7E-CAA1-102A-90CE5AD071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29122" y="2213411"/>
            <a:ext cx="3626155" cy="40011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Review of Sorting Algorithms</a:t>
            </a:r>
            <a:r>
              <a:rPr lang="en-US" altLang="zh-CN" sz="2000" dirty="0">
                <a:ea typeface="宋体" panose="02010600030101010101" pitchFamily="2" charset="-122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315970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8C2B29-8954-F03C-F6F1-C3B0B5DEFF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25F5096B-24E5-F10A-2D80-1BE8762E01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Review of Sorting Algorithms</a:t>
            </a:r>
          </a:p>
        </p:txBody>
      </p:sp>
      <p:sp>
        <p:nvSpPr>
          <p:cNvPr id="65" name="Text Box 46">
            <a:extLst>
              <a:ext uri="{FF2B5EF4-FFF2-40B4-BE49-F238E27FC236}">
                <a16:creationId xmlns:a16="http://schemas.microsoft.com/office/drawing/2014/main" id="{3737EB1F-0A0C-5E7E-7439-2446A7B770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6614" y="1249161"/>
            <a:ext cx="7631173" cy="707886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Problem.</a:t>
            </a:r>
            <a:r>
              <a:rPr lang="en-US" altLang="zh-CN" sz="2000" dirty="0">
                <a:ea typeface="宋体" panose="02010600030101010101" pitchFamily="2" charset="-122"/>
              </a:rPr>
              <a:t>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Given a set of numbers, sort them in nondecreasing order. 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3C0ADCA7-95F8-37BD-1D64-5A741CAB8A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280455"/>
              </p:ext>
            </p:extLst>
          </p:nvPr>
        </p:nvGraphicFramePr>
        <p:xfrm>
          <a:off x="726614" y="2675914"/>
          <a:ext cx="7530105" cy="25958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54455">
                  <a:extLst>
                    <a:ext uri="{9D8B030D-6E8A-4147-A177-3AD203B41FA5}">
                      <a16:colId xmlns:a16="http://schemas.microsoft.com/office/drawing/2014/main" val="3905590794"/>
                    </a:ext>
                  </a:extLst>
                </a:gridCol>
                <a:gridCol w="1469877">
                  <a:extLst>
                    <a:ext uri="{9D8B030D-6E8A-4147-A177-3AD203B41FA5}">
                      <a16:colId xmlns:a16="http://schemas.microsoft.com/office/drawing/2014/main" val="2876791570"/>
                    </a:ext>
                  </a:extLst>
                </a:gridCol>
                <a:gridCol w="1333144">
                  <a:extLst>
                    <a:ext uri="{9D8B030D-6E8A-4147-A177-3AD203B41FA5}">
                      <a16:colId xmlns:a16="http://schemas.microsoft.com/office/drawing/2014/main" val="1666083915"/>
                    </a:ext>
                  </a:extLst>
                </a:gridCol>
                <a:gridCol w="1427147">
                  <a:extLst>
                    <a:ext uri="{9D8B030D-6E8A-4147-A177-3AD203B41FA5}">
                      <a16:colId xmlns:a16="http://schemas.microsoft.com/office/drawing/2014/main" val="931628624"/>
                    </a:ext>
                  </a:extLst>
                </a:gridCol>
                <a:gridCol w="1945482">
                  <a:extLst>
                    <a:ext uri="{9D8B030D-6E8A-4147-A177-3AD203B41FA5}">
                      <a16:colId xmlns:a16="http://schemas.microsoft.com/office/drawing/2014/main" val="23681100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Algorithm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(worst) time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(best) time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(avg) time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method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4650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MergeSort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O(n log 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O(n log 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O(n log 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divide &amp; conquer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53278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QuickSort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O(n</a:t>
                      </a:r>
                      <a:r>
                        <a:rPr lang="en-US" baseline="30000" dirty="0">
                          <a:solidFill>
                            <a:srgbClr val="FF0000"/>
                          </a:solidFill>
                        </a:rPr>
                        <a:t>2</a:t>
                      </a:r>
                      <a:r>
                        <a:rPr lang="en-US" baseline="0" dirty="0">
                          <a:solidFill>
                            <a:srgbClr val="FF0000"/>
                          </a:solidFill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O(n log 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O(n log 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divide &amp; conquer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35732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InsertSort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O(n</a:t>
                      </a:r>
                      <a:r>
                        <a:rPr lang="en-US" baseline="30000" dirty="0"/>
                        <a:t>2</a:t>
                      </a:r>
                      <a:r>
                        <a:rPr lang="en-US" baseline="0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O(n</a:t>
                      </a:r>
                      <a:r>
                        <a:rPr lang="en-US" baseline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O(n</a:t>
                      </a:r>
                      <a:r>
                        <a:rPr lang="en-US" baseline="3000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2</a:t>
                      </a:r>
                      <a:r>
                        <a:rPr lang="en-US" baseline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insertion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5161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SelectSort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O(n</a:t>
                      </a:r>
                      <a:r>
                        <a:rPr lang="en-US" baseline="30000" dirty="0"/>
                        <a:t>2</a:t>
                      </a:r>
                      <a:r>
                        <a:rPr lang="en-US" baseline="0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O(n</a:t>
                      </a:r>
                      <a:r>
                        <a:rPr lang="en-US" baseline="3000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2</a:t>
                      </a:r>
                      <a:r>
                        <a:rPr lang="en-US" baseline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O(n</a:t>
                      </a:r>
                      <a:r>
                        <a:rPr lang="en-US" baseline="3000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2</a:t>
                      </a:r>
                      <a:r>
                        <a:rPr lang="en-US" baseline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selection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8753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BubbleSort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O(n</a:t>
                      </a:r>
                      <a:r>
                        <a:rPr lang="en-US" baseline="30000" dirty="0"/>
                        <a:t>2</a:t>
                      </a:r>
                      <a:r>
                        <a:rPr lang="en-US" baseline="0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O(n</a:t>
                      </a:r>
                      <a:r>
                        <a:rPr lang="en-US" baseline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O(n</a:t>
                      </a:r>
                      <a:r>
                        <a:rPr lang="en-US" baseline="3000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2</a:t>
                      </a:r>
                      <a:r>
                        <a:rPr lang="en-US" baseline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swapping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7296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HeapSort</a:t>
                      </a:r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dirty="0"/>
                        <a:t>O(n log n)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O(n log n)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O(n log n)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swapping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6769347"/>
                  </a:ext>
                </a:extLst>
              </a:tr>
            </a:tbl>
          </a:graphicData>
        </a:graphic>
      </p:graphicFrame>
      <p:sp>
        <p:nvSpPr>
          <p:cNvPr id="14" name="Text Box 46">
            <a:extLst>
              <a:ext uri="{FF2B5EF4-FFF2-40B4-BE49-F238E27FC236}">
                <a16:creationId xmlns:a16="http://schemas.microsoft.com/office/drawing/2014/main" id="{25286CD3-EF13-CE58-E358-0D69796442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29122" y="2213411"/>
            <a:ext cx="3626155" cy="40011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Review of Sorting Algorithms</a:t>
            </a:r>
            <a:r>
              <a:rPr lang="en-US" altLang="zh-CN" sz="2000" dirty="0">
                <a:ea typeface="宋体" panose="02010600030101010101" pitchFamily="2" charset="-122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93014960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2D2DB9"/>
      </a:hlink>
      <a:folHlink>
        <a:srgbClr val="B2B2B2"/>
      </a:folHlink>
    </a:clrScheme>
    <a:fontScheme name="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4610</TotalTime>
  <Words>3792</Words>
  <Application>Microsoft Office PowerPoint</Application>
  <PresentationFormat>On-screen Show (4:3)</PresentationFormat>
  <Paragraphs>552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宋体</vt:lpstr>
      <vt:lpstr>Tahoma</vt:lpstr>
      <vt:lpstr>Times New Roman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245: Database System Principles</dc:title>
  <dc:creator>Siroker</dc:creator>
  <cp:lastModifiedBy>Chen, Jianer</cp:lastModifiedBy>
  <cp:revision>409</cp:revision>
  <cp:lastPrinted>2001-01-16T17:12:14Z</cp:lastPrinted>
  <dcterms:created xsi:type="dcterms:W3CDTF">1999-07-13T19:55:20Z</dcterms:created>
  <dcterms:modified xsi:type="dcterms:W3CDTF">2025-01-22T18:59:22Z</dcterms:modified>
</cp:coreProperties>
</file>