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93" r:id="rId2"/>
    <p:sldId id="596" r:id="rId3"/>
    <p:sldId id="610" r:id="rId4"/>
    <p:sldId id="611" r:id="rId5"/>
    <p:sldId id="609" r:id="rId6"/>
    <p:sldId id="614" r:id="rId7"/>
    <p:sldId id="613" r:id="rId8"/>
    <p:sldId id="612" r:id="rId9"/>
    <p:sldId id="617" r:id="rId10"/>
    <p:sldId id="616" r:id="rId11"/>
    <p:sldId id="615" r:id="rId12"/>
    <p:sldId id="621" r:id="rId13"/>
    <p:sldId id="620" r:id="rId14"/>
    <p:sldId id="619" r:id="rId15"/>
    <p:sldId id="618" r:id="rId16"/>
    <p:sldId id="625" r:id="rId17"/>
    <p:sldId id="624" r:id="rId18"/>
    <p:sldId id="623" r:id="rId19"/>
    <p:sldId id="622" r:id="rId20"/>
    <p:sldId id="626" r:id="rId21"/>
    <p:sldId id="627" r:id="rId22"/>
    <p:sldId id="628" r:id="rId23"/>
    <p:sldId id="690" r:id="rId24"/>
    <p:sldId id="689" r:id="rId25"/>
    <p:sldId id="688" r:id="rId26"/>
    <p:sldId id="687" r:id="rId27"/>
    <p:sldId id="686" r:id="rId28"/>
    <p:sldId id="685" r:id="rId29"/>
    <p:sldId id="694" r:id="rId30"/>
    <p:sldId id="692" r:id="rId31"/>
    <p:sldId id="691" r:id="rId32"/>
    <p:sldId id="632" r:id="rId33"/>
    <p:sldId id="651" r:id="rId34"/>
    <p:sldId id="650" r:id="rId35"/>
    <p:sldId id="649" r:id="rId36"/>
    <p:sldId id="648" r:id="rId37"/>
    <p:sldId id="646" r:id="rId38"/>
    <p:sldId id="645" r:id="rId39"/>
    <p:sldId id="644" r:id="rId40"/>
    <p:sldId id="643" r:id="rId41"/>
    <p:sldId id="642" r:id="rId42"/>
    <p:sldId id="641" r:id="rId4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E3ED3"/>
    <a:srgbClr val="FF3300"/>
    <a:srgbClr val="DDDDDD"/>
    <a:srgbClr val="FF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0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</a:t>
            </a:r>
            <a:r>
              <a:rPr lang="en-US" altLang="zh-CN" sz="2400">
                <a:ea typeface="宋体" panose="02010600030101010101" pitchFamily="2" charset="-122"/>
              </a:rPr>
              <a:t>PETR 428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7359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2: Correctness, feasibility, efficiency, improvements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Algorithms are programs written in languages that humans can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naturally understand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precisely implement</a:t>
            </a:r>
            <a:r>
              <a:rPr lang="en-US" altLang="zh-CN" sz="2000" dirty="0">
                <a:ea typeface="宋体" panose="02010600030101010101" pitchFamily="2" charset="-122"/>
              </a:rPr>
              <a:t>, so that we can concentrate on the critical steps in design and analysis.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3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22784" y="4333830"/>
            <a:ext cx="194698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3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22784" y="4333830"/>
            <a:ext cx="194698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87C378DA-FCD6-4239-8A42-51B2B9CD1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63" y="992818"/>
            <a:ext cx="3684385" cy="16004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check if two polynomials are the same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EQUAl</a:t>
            </a:r>
            <a:r>
              <a:rPr lang="en-US" altLang="zh-CN" sz="1400" u="sng" dirty="0">
                <a:ea typeface="宋体" panose="02010600030101010101" pitchFamily="2" charset="-122"/>
              </a:rPr>
              <a:t>(P(x), Q(x))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determine the degree n of P and Q;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pick n+1 different numbers x</a:t>
            </a:r>
            <a:r>
              <a:rPr lang="en-US" altLang="zh-CN" sz="1400" baseline="-25000" dirty="0">
                <a:ea typeface="宋体" panose="02010600030101010101" pitchFamily="2" charset="-122"/>
              </a:rPr>
              <a:t>0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n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if (P(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== Q(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)) for all 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then return (‘yes’);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return (‘no’). </a:t>
            </a:r>
          </a:p>
        </p:txBody>
      </p:sp>
    </p:spTree>
    <p:extLst>
      <p:ext uri="{BB962C8B-B14F-4D97-AF65-F5344CB8AC3E}">
        <p14:creationId xmlns:p14="http://schemas.microsoft.com/office/powerpoint/2010/main" val="98021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22784" y="4333830"/>
            <a:ext cx="194698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87C378DA-FCD6-4239-8A42-51B2B9CD1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63" y="992818"/>
            <a:ext cx="3684385" cy="16004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check if two polynomials are the same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EQUAl</a:t>
            </a:r>
            <a:r>
              <a:rPr lang="en-US" altLang="zh-CN" sz="1400" u="sng" dirty="0">
                <a:ea typeface="宋体" panose="02010600030101010101" pitchFamily="2" charset="-122"/>
              </a:rPr>
              <a:t>(P(x), Q(x))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determine the degree n of P and Q;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pick n+1 different numbers x</a:t>
            </a:r>
            <a:r>
              <a:rPr lang="en-US" altLang="zh-CN" sz="1400" baseline="-25000" dirty="0">
                <a:ea typeface="宋体" panose="02010600030101010101" pitchFamily="2" charset="-122"/>
              </a:rPr>
              <a:t>0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n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if (P(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== Q(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)) for all 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then return (‘yes’);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return (‘no’). 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43F504D4-21E2-493F-B4E6-DEB2EF39A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359" y="2764416"/>
            <a:ext cx="7060163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Checking algorithm/program correctness is an extremely difficult problem, far from being solved.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1341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04123" y="4828610"/>
            <a:ext cx="180702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2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04123" y="4828610"/>
            <a:ext cx="180702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0498AE54-3689-4A80-9477-4A3037CB5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63" y="992818"/>
            <a:ext cx="3684385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\\ check if an integer n is a prime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PRIME(n)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2;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++;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if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divides n) return (‘no’);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2. Return (‘yes’). </a:t>
            </a:r>
          </a:p>
        </p:txBody>
      </p:sp>
    </p:spTree>
    <p:extLst>
      <p:ext uri="{BB962C8B-B14F-4D97-AF65-F5344CB8AC3E}">
        <p14:creationId xmlns:p14="http://schemas.microsoft.com/office/powerpoint/2010/main" val="1165926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04123" y="4828610"/>
            <a:ext cx="180702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0498AE54-3689-4A80-9477-4A3037CB5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63" y="992818"/>
            <a:ext cx="3684385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\\ check if an integer n is a prime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PRIME(n)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2;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++;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if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divides n) return (‘no’);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2. Return (‘yes’). 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1B551073-B08D-43B1-A3EF-F41A23B24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359" y="2764416"/>
            <a:ext cx="7315501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The integer n in practice can be very large (several hundred bits). While time of order 2</a:t>
            </a:r>
            <a:r>
              <a:rPr lang="en-US" altLang="zh-CN" sz="2000" baseline="30000" dirty="0">
                <a:ea typeface="宋体" panose="02010600030101010101" pitchFamily="2" charset="-122"/>
              </a:rPr>
              <a:t>100</a:t>
            </a:r>
            <a:r>
              <a:rPr lang="en-US" altLang="zh-CN" sz="2000" dirty="0">
                <a:ea typeface="宋体" panose="02010600030101010101" pitchFamily="2" charset="-122"/>
              </a:rPr>
              <a:t> is totally infeasible for computers </a:t>
            </a:r>
          </a:p>
        </p:txBody>
      </p:sp>
    </p:spTree>
    <p:extLst>
      <p:ext uri="{BB962C8B-B14F-4D97-AF65-F5344CB8AC3E}">
        <p14:creationId xmlns:p14="http://schemas.microsoft.com/office/powerpoint/2010/main" val="1807170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52359" y="5388655"/>
            <a:ext cx="169347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50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52359" y="5388655"/>
            <a:ext cx="169347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0498AE54-3689-4A80-9477-4A3037CB5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63" y="992818"/>
            <a:ext cx="3684385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</p:spTree>
    <p:extLst>
      <p:ext uri="{BB962C8B-B14F-4D97-AF65-F5344CB8AC3E}">
        <p14:creationId xmlns:p14="http://schemas.microsoft.com/office/powerpoint/2010/main" val="177683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152359" y="5388655"/>
            <a:ext cx="1693478" cy="34586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0498AE54-3689-4A80-9477-4A3037CB5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63" y="992818"/>
            <a:ext cx="3684385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1B551073-B08D-43B1-A3EF-F41A23B24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359" y="2764416"/>
            <a:ext cx="7315501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When n is large (e.g. in terabytes) and m is not too small (e.g., in kilobytes), the time of order </a:t>
            </a:r>
            <a:r>
              <a:rPr lang="en-US" altLang="zh-CN" sz="2000" dirty="0" err="1">
                <a:ea typeface="宋体" panose="02010600030101010101" pitchFamily="2" charset="-122"/>
              </a:rPr>
              <a:t>n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2000" dirty="0" err="1"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ea typeface="宋体" panose="02010600030101010101" pitchFamily="2" charset="-122"/>
              </a:rPr>
              <a:t> steps can be days or weeks.</a:t>
            </a:r>
          </a:p>
        </p:txBody>
      </p:sp>
    </p:spTree>
    <p:extLst>
      <p:ext uri="{BB962C8B-B14F-4D97-AF65-F5344CB8AC3E}">
        <p14:creationId xmlns:p14="http://schemas.microsoft.com/office/powerpoint/2010/main" val="664703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69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83683D64-FFD1-43E1-A9C8-320B6BC0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921" y="945893"/>
            <a:ext cx="3684385" cy="16004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check if two polynomials are the same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ea typeface="宋体" panose="02010600030101010101" pitchFamily="2" charset="-122"/>
              </a:rPr>
              <a:t>EQUAl</a:t>
            </a:r>
            <a:r>
              <a:rPr lang="en-US" altLang="zh-CN" sz="1400" u="sng" dirty="0">
                <a:ea typeface="宋体" panose="02010600030101010101" pitchFamily="2" charset="-122"/>
              </a:rPr>
              <a:t>(P(x), Q(x))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determine the degree n of P and Q;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pick n+1 different numbers x</a:t>
            </a:r>
            <a:r>
              <a:rPr lang="en-US" altLang="zh-CN" sz="1400" baseline="-25000" dirty="0">
                <a:ea typeface="宋体" panose="02010600030101010101" pitchFamily="2" charset="-122"/>
              </a:rPr>
              <a:t>0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n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if (P(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== Q(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)) for all 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then return (‘yes’);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return (‘no’). </a:t>
            </a:r>
          </a:p>
        </p:txBody>
      </p:sp>
    </p:spTree>
    <p:extLst>
      <p:ext uri="{BB962C8B-B14F-4D97-AF65-F5344CB8AC3E}">
        <p14:creationId xmlns:p14="http://schemas.microsoft.com/office/powerpoint/2010/main" val="100913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83683D64-FFD1-43E1-A9C8-320B6BC0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921" y="945893"/>
            <a:ext cx="3684385" cy="16004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check if two polynomials are the same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EQUAl</a:t>
            </a:r>
            <a:r>
              <a:rPr lang="en-US" altLang="zh-CN" sz="1400" dirty="0">
                <a:ea typeface="宋体" panose="02010600030101010101" pitchFamily="2" charset="-122"/>
              </a:rPr>
              <a:t>(P(x), Q(x))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determine the degree n of P and Q;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pick n+1 different numbers x</a:t>
            </a:r>
            <a:r>
              <a:rPr lang="en-US" altLang="zh-CN" sz="1400" baseline="-25000" dirty="0">
                <a:ea typeface="宋体" panose="02010600030101010101" pitchFamily="2" charset="-122"/>
              </a:rPr>
              <a:t>0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n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if (P(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== Q(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)) for all 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then return (‘yes’);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return (‘no’). 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B06DD637-9891-45A6-97CB-EE387DD60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4343" y="930855"/>
            <a:ext cx="3684385" cy="116955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check if two polynomials are the same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solidFill>
                  <a:srgbClr val="00B0F0"/>
                </a:solidFill>
                <a:ea typeface="宋体" panose="02010600030101010101" pitchFamily="2" charset="-122"/>
              </a:rPr>
              <a:t>EQUAl</a:t>
            </a: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(P(x), Q(x))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solidFill>
                  <a:srgbClr val="00B0F0"/>
                </a:solidFill>
                <a:ea typeface="宋体" panose="02010600030101010101" pitchFamily="2" charset="-122"/>
              </a:rPr>
              <a:t>randomly pick a number x*;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solidFill>
                  <a:srgbClr val="00B0F0"/>
                </a:solidFill>
                <a:ea typeface="宋体" panose="02010600030101010101" pitchFamily="2" charset="-122"/>
              </a:rPr>
              <a:t>if (P(x*) == Q(x*)) then return (‘yes’);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00B0F0"/>
                </a:solidFill>
                <a:ea typeface="宋体" panose="02010600030101010101" pitchFamily="2" charset="-122"/>
              </a:rPr>
              <a:t>     else return (‘no’). </a:t>
            </a:r>
          </a:p>
        </p:txBody>
      </p:sp>
    </p:spTree>
    <p:extLst>
      <p:ext uri="{BB962C8B-B14F-4D97-AF65-F5344CB8AC3E}">
        <p14:creationId xmlns:p14="http://schemas.microsoft.com/office/powerpoint/2010/main" val="2005035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83683D64-FFD1-43E1-A9C8-320B6BC0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921" y="945893"/>
            <a:ext cx="3684385" cy="16004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check if two polynomials are the same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EQUAl</a:t>
            </a:r>
            <a:r>
              <a:rPr lang="en-US" altLang="zh-CN" sz="1400" dirty="0">
                <a:ea typeface="宋体" panose="02010600030101010101" pitchFamily="2" charset="-122"/>
              </a:rPr>
              <a:t>(P(x), Q(x))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determine the degree n of P and Q;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pick n+1 different numbers x</a:t>
            </a:r>
            <a:r>
              <a:rPr lang="en-US" altLang="zh-CN" sz="1400" baseline="-25000" dirty="0">
                <a:ea typeface="宋体" panose="02010600030101010101" pitchFamily="2" charset="-122"/>
              </a:rPr>
              <a:t>0</a:t>
            </a:r>
            <a:r>
              <a:rPr lang="en-US" altLang="zh-CN" sz="1400" dirty="0">
                <a:ea typeface="宋体" panose="02010600030101010101" pitchFamily="2" charset="-122"/>
              </a:rPr>
              <a:t>, …, 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n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ea typeface="宋体" panose="02010600030101010101" pitchFamily="2" charset="-122"/>
              </a:rPr>
              <a:t>if (P(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== Q(</a:t>
            </a:r>
            <a:r>
              <a:rPr lang="en-US" altLang="zh-CN" sz="1400" dirty="0" err="1">
                <a:ea typeface="宋体" panose="02010600030101010101" pitchFamily="2" charset="-122"/>
              </a:rPr>
              <a:t>x</a:t>
            </a:r>
            <a:r>
              <a:rPr lang="en-US" altLang="zh-CN" sz="1400" baseline="-25000" dirty="0" err="1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)) for all 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then return (‘yes’);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else return (‘no’). 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659F9CAF-8D8F-42EF-A2C3-E4331CBD2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359" y="2764416"/>
            <a:ext cx="7060163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 polynomial has only finitely many roots. Thus, it is very unlikely that a randomly picked number is a root.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9092FDCD-3D34-40E5-A584-4C84B833E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4343" y="930855"/>
            <a:ext cx="3684385" cy="116955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check if two polynomials are the same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u="sng" dirty="0" err="1">
                <a:solidFill>
                  <a:srgbClr val="00B0F0"/>
                </a:solidFill>
                <a:ea typeface="宋体" panose="02010600030101010101" pitchFamily="2" charset="-122"/>
              </a:rPr>
              <a:t>EQUAl</a:t>
            </a:r>
            <a:r>
              <a:rPr lang="en-US" altLang="zh-CN" sz="1400" u="sng" dirty="0">
                <a:solidFill>
                  <a:srgbClr val="00B0F0"/>
                </a:solidFill>
                <a:ea typeface="宋体" panose="02010600030101010101" pitchFamily="2" charset="-122"/>
              </a:rPr>
              <a:t>(P(x), Q(x))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solidFill>
                  <a:srgbClr val="00B0F0"/>
                </a:solidFill>
                <a:ea typeface="宋体" panose="02010600030101010101" pitchFamily="2" charset="-122"/>
              </a:rPr>
              <a:t>randomly pick a number x*;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400" dirty="0">
                <a:solidFill>
                  <a:srgbClr val="00B0F0"/>
                </a:solidFill>
                <a:ea typeface="宋体" panose="02010600030101010101" pitchFamily="2" charset="-122"/>
              </a:rPr>
              <a:t>if (P(x*) == Q(x*)) then return (‘yes’);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00B0F0"/>
                </a:solidFill>
                <a:ea typeface="宋体" panose="02010600030101010101" pitchFamily="2" charset="-122"/>
              </a:rPr>
              <a:t>     else return (‘no’). </a:t>
            </a:r>
          </a:p>
        </p:txBody>
      </p:sp>
    </p:spTree>
    <p:extLst>
      <p:ext uri="{BB962C8B-B14F-4D97-AF65-F5344CB8AC3E}">
        <p14:creationId xmlns:p14="http://schemas.microsoft.com/office/powerpoint/2010/main" val="1307992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9DE1689D-5B03-40F5-B65A-4A2C13A90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273" y="945893"/>
            <a:ext cx="3684385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\\ check if an integer n is a prime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PRIME(n)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2;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++;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if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divides n) return (‘no’);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2. Return (‘yes’). </a:t>
            </a:r>
          </a:p>
        </p:txBody>
      </p:sp>
    </p:spTree>
    <p:extLst>
      <p:ext uri="{BB962C8B-B14F-4D97-AF65-F5344CB8AC3E}">
        <p14:creationId xmlns:p14="http://schemas.microsoft.com/office/powerpoint/2010/main" val="2392241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9DE1689D-5B03-40F5-B65A-4A2C13A90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273" y="945893"/>
            <a:ext cx="3684385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\\ check if an integer n is a prime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PRIME(n)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2;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++;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if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divides n) return (‘no’);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2. Return (‘yes’).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F56D7D0A-93B9-4DF1-9919-0ADEAC4195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75843" y="942960"/>
                <a:ext cx="3684385" cy="151624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FFC000"/>
                    </a:solidFill>
                    <a:ea typeface="宋体" panose="02010600030101010101" pitchFamily="2" charset="-122"/>
                  </a:rPr>
                  <a:t>\\ check if an integer n is a prime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u="sng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PRIME(n)</a:t>
                </a:r>
              </a:p>
              <a:p>
                <a:pPr marL="228600" indent="-228600" eaLnBrk="1" hangingPunct="1">
                  <a:spcBef>
                    <a:spcPct val="0"/>
                  </a:spcBef>
                  <a:buAutoNum type="arabicPeriod"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for (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= 2; 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++; 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1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      if (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divides n) return (‘no’);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2. Return (‘yes’). </a:t>
                </a:r>
              </a:p>
            </p:txBody>
          </p:sp>
        </mc:Choice>
        <mc:Fallback xmlns="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F56D7D0A-93B9-4DF1-9919-0ADEAC419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843" y="942960"/>
                <a:ext cx="3684385" cy="1516249"/>
              </a:xfrm>
              <a:prstGeom prst="rect">
                <a:avLst/>
              </a:prstGeom>
              <a:blipFill>
                <a:blip r:embed="rId2"/>
                <a:stretch>
                  <a:fillRect l="-1153" t="-1992" b="-2789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6118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659F9CAF-8D8F-42EF-A2C3-E4331CBD2D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359" y="2764416"/>
                <a:ext cx="7060163" cy="40011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2000" dirty="0">
                    <a:ea typeface="宋体" panose="02010600030101010101" pitchFamily="2" charset="-122"/>
                  </a:rPr>
                  <a:t>If n is not a prime, one of its factors is not larger than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659F9CAF-8D8F-42EF-A2C3-E4331CBD2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2359" y="2764416"/>
                <a:ext cx="7060163" cy="400110"/>
              </a:xfrm>
              <a:prstGeom prst="rect">
                <a:avLst/>
              </a:prstGeom>
              <a:blipFill>
                <a:blip r:embed="rId2"/>
                <a:stretch>
                  <a:fillRect l="-775" t="-5797" b="-21739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46">
            <a:extLst>
              <a:ext uri="{FF2B5EF4-FFF2-40B4-BE49-F238E27FC236}">
                <a16:creationId xmlns:a16="http://schemas.microsoft.com/office/drawing/2014/main" id="{9DE1689D-5B03-40F5-B65A-4A2C13A90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273" y="945893"/>
            <a:ext cx="3684385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\\ check if an integer n is a prime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PRIME(n)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2;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++;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if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divides n) return (‘no’);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2. Return (‘yes’).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46">
                <a:extLst>
                  <a:ext uri="{FF2B5EF4-FFF2-40B4-BE49-F238E27FC236}">
                    <a16:creationId xmlns:a16="http://schemas.microsoft.com/office/drawing/2014/main" id="{37671348-AD14-4C78-812F-4F6B3DC073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75843" y="942960"/>
                <a:ext cx="3684385" cy="14773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FFC000"/>
                    </a:solidFill>
                    <a:ea typeface="宋体" panose="02010600030101010101" pitchFamily="2" charset="-122"/>
                  </a:rPr>
                  <a:t>\\ check if an integer n is a prime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u="sng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PRIME(n)</a:t>
                </a:r>
              </a:p>
              <a:p>
                <a:pPr marL="228600" indent="-228600" eaLnBrk="1" hangingPunct="1">
                  <a:spcBef>
                    <a:spcPct val="0"/>
                  </a:spcBef>
                  <a:buAutoNum type="arabicPeriod"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for (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= 2; 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++; 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1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      if (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divides n) return (‘no’);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2. Return (‘yes’). </a:t>
                </a:r>
              </a:p>
            </p:txBody>
          </p:sp>
        </mc:Choice>
        <mc:Fallback xmlns="">
          <p:sp>
            <p:nvSpPr>
              <p:cNvPr id="20" name="Text Box 46">
                <a:extLst>
                  <a:ext uri="{FF2B5EF4-FFF2-40B4-BE49-F238E27FC236}">
                    <a16:creationId xmlns:a16="http://schemas.microsoft.com/office/drawing/2014/main" id="{37671348-AD14-4C78-812F-4F6B3DC07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843" y="942960"/>
                <a:ext cx="3684385" cy="1477328"/>
              </a:xfrm>
              <a:prstGeom prst="rect">
                <a:avLst/>
              </a:prstGeom>
              <a:blipFill>
                <a:blip r:embed="rId3"/>
                <a:stretch>
                  <a:fillRect l="-1153" t="-2041" b="-5306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7814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659F9CAF-8D8F-42EF-A2C3-E4331CBD2D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359" y="2764416"/>
                <a:ext cx="7060163" cy="40011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2000" dirty="0">
                    <a:ea typeface="宋体" panose="02010600030101010101" pitchFamily="2" charset="-122"/>
                  </a:rPr>
                  <a:t>If n is not a prime, one of its factors is not larger than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659F9CAF-8D8F-42EF-A2C3-E4331CBD2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2359" y="2764416"/>
                <a:ext cx="7060163" cy="400110"/>
              </a:xfrm>
              <a:prstGeom prst="rect">
                <a:avLst/>
              </a:prstGeom>
              <a:blipFill>
                <a:blip r:embed="rId2"/>
                <a:stretch>
                  <a:fillRect l="-775" t="-5797" b="-21739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46">
            <a:extLst>
              <a:ext uri="{FF2B5EF4-FFF2-40B4-BE49-F238E27FC236}">
                <a16:creationId xmlns:a16="http://schemas.microsoft.com/office/drawing/2014/main" id="{9DE1689D-5B03-40F5-B65A-4A2C13A90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273" y="945893"/>
            <a:ext cx="3684385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C000"/>
                </a:solidFill>
                <a:ea typeface="宋体" panose="02010600030101010101" pitchFamily="2" charset="-122"/>
              </a:rPr>
              <a:t>\\ check if an integer n is a prime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PRIME(n)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800" dirty="0">
                <a:ea typeface="宋体" panose="02010600030101010101" pitchFamily="2" charset="-122"/>
              </a:rPr>
              <a:t>for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= 2;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++;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if (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divides n) return (‘no’);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2. Return (‘yes’). 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2FB771F4-9227-44FE-94DC-4235C4739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761" y="3270295"/>
            <a:ext cx="7060163" cy="400110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Actually, there are much faster algorithms for the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46">
                <a:extLst>
                  <a:ext uri="{FF2B5EF4-FFF2-40B4-BE49-F238E27FC236}">
                    <a16:creationId xmlns:a16="http://schemas.microsoft.com/office/drawing/2014/main" id="{E4F609EE-3A03-47B5-88C1-5F83AB79D1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75843" y="942960"/>
                <a:ext cx="3684385" cy="14773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FFC000"/>
                    </a:solidFill>
                    <a:ea typeface="宋体" panose="02010600030101010101" pitchFamily="2" charset="-122"/>
                  </a:rPr>
                  <a:t>\\ check if an integer n is a prime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u="sng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PRIME(n)</a:t>
                </a:r>
              </a:p>
              <a:p>
                <a:pPr marL="228600" indent="-228600" eaLnBrk="1" hangingPunct="1">
                  <a:spcBef>
                    <a:spcPct val="0"/>
                  </a:spcBef>
                  <a:buAutoNum type="arabicPeriod"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for (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= 2; 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++; 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1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      if (</a:t>
                </a:r>
                <a:r>
                  <a:rPr lang="en-US" altLang="zh-CN" sz="1800" dirty="0" err="1">
                    <a:solidFill>
                      <a:srgbClr val="00B0F0"/>
                    </a:solidFill>
                    <a:ea typeface="宋体" panose="02010600030101010101" pitchFamily="2" charset="-122"/>
                  </a:rPr>
                  <a:t>i</a:t>
                </a: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 divides n) return (‘no’);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800" dirty="0">
                    <a:solidFill>
                      <a:srgbClr val="00B0F0"/>
                    </a:solidFill>
                    <a:ea typeface="宋体" panose="02010600030101010101" pitchFamily="2" charset="-122"/>
                  </a:rPr>
                  <a:t>2. Return (‘yes’). </a:t>
                </a:r>
              </a:p>
            </p:txBody>
          </p:sp>
        </mc:Choice>
        <mc:Fallback xmlns="">
          <p:sp>
            <p:nvSpPr>
              <p:cNvPr id="20" name="Text Box 46">
                <a:extLst>
                  <a:ext uri="{FF2B5EF4-FFF2-40B4-BE49-F238E27FC236}">
                    <a16:creationId xmlns:a16="http://schemas.microsoft.com/office/drawing/2014/main" id="{E4F609EE-3A03-47B5-88C1-5F83AB79D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843" y="942960"/>
                <a:ext cx="3684385" cy="1477328"/>
              </a:xfrm>
              <a:prstGeom prst="rect">
                <a:avLst/>
              </a:prstGeom>
              <a:blipFill>
                <a:blip r:embed="rId3"/>
                <a:stretch>
                  <a:fillRect l="-1153" t="-2041" b="-5306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6618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8255E935-061F-4F54-87CF-B73129906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72" y="1013320"/>
            <a:ext cx="3684385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37BD9A43-E196-4096-A52C-22B0D4EAC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359" y="2764416"/>
            <a:ext cx="7315501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When n is large (e.g. in terabytes) and m is not too small (e.g., in kilobytes), the time of order </a:t>
            </a:r>
            <a:r>
              <a:rPr lang="en-US" altLang="zh-CN" sz="2000" dirty="0" err="1">
                <a:ea typeface="宋体" panose="02010600030101010101" pitchFamily="2" charset="-122"/>
              </a:rPr>
              <a:t>n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2000" dirty="0" err="1"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ea typeface="宋体" panose="02010600030101010101" pitchFamily="2" charset="-122"/>
              </a:rPr>
              <a:t> steps can be days or weeks.</a:t>
            </a:r>
          </a:p>
        </p:txBody>
      </p:sp>
    </p:spTree>
    <p:extLst>
      <p:ext uri="{BB962C8B-B14F-4D97-AF65-F5344CB8AC3E}">
        <p14:creationId xmlns:p14="http://schemas.microsoft.com/office/powerpoint/2010/main" val="1099275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D48F-5B23-4C44-A7C1-AB7C99D02972}"/>
              </a:ext>
            </a:extLst>
          </p:cNvPr>
          <p:cNvSpPr/>
          <p:nvPr/>
        </p:nvSpPr>
        <p:spPr>
          <a:xfrm>
            <a:off x="1068984" y="5936595"/>
            <a:ext cx="2374011" cy="3615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7112D154-B2CC-4D8C-8E2D-29C63A97D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C013-5C17-4B38-84E7-CBCC0F85B60C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1BAAFA1C-C403-4629-AA45-148F63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694E44-08C2-41E8-B4D2-3F32623AE517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8255E935-061F-4F54-87CF-B73129906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72" y="1013320"/>
            <a:ext cx="3684385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37BD9A43-E196-4096-A52C-22B0D4EAC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359" y="2764416"/>
            <a:ext cx="7315501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When n is large (e.g. in terabytes) and m is not too small (e.g., in kilobytes), the time of order </a:t>
            </a:r>
            <a:r>
              <a:rPr lang="en-US" altLang="zh-CN" sz="2000" dirty="0" err="1">
                <a:ea typeface="宋体" panose="02010600030101010101" pitchFamily="2" charset="-122"/>
              </a:rPr>
              <a:t>n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∙</a:t>
            </a:r>
            <a:r>
              <a:rPr lang="en-US" altLang="zh-CN" sz="2000" dirty="0" err="1"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ea typeface="宋体" panose="02010600030101010101" pitchFamily="2" charset="-122"/>
              </a:rPr>
              <a:t> steps can be days or weeks.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E1362C08-D5DF-4C7E-90D0-14EAFCA81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9659" y="1007101"/>
            <a:ext cx="3684385" cy="13849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There is a search algorithm that runs in about </a:t>
            </a:r>
            <a:r>
              <a:rPr lang="en-US" altLang="zh-CN" sz="2800" dirty="0" err="1">
                <a:solidFill>
                  <a:srgbClr val="00B0F0"/>
                </a:solidFill>
                <a:ea typeface="宋体" panose="02010600030101010101" pitchFamily="2" charset="-122"/>
              </a:rPr>
              <a:t>n+m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 steps.</a:t>
            </a:r>
          </a:p>
        </p:txBody>
      </p:sp>
    </p:spTree>
    <p:extLst>
      <p:ext uri="{BB962C8B-B14F-4D97-AF65-F5344CB8AC3E}">
        <p14:creationId xmlns:p14="http://schemas.microsoft.com/office/powerpoint/2010/main" val="548519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615810" y="2480633"/>
            <a:ext cx="7906087" cy="982100"/>
          </a:xfrm>
          <a:prstGeom prst="roundRect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22" y="2638765"/>
            <a:ext cx="814546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This is all we want to do in this course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u="sng" dirty="0">
                <a:solidFill>
                  <a:srgbClr val="00B0F0"/>
                </a:solidFill>
                <a:ea typeface="宋体" panose="02010600030101010101" pitchFamily="2" charset="-122"/>
              </a:rPr>
              <a:t>Design and analysis techniques for algorithms’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D89B0193-F8CD-4278-86F3-6B7F9985A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</p:spTree>
    <p:extLst>
      <p:ext uri="{BB962C8B-B14F-4D97-AF65-F5344CB8AC3E}">
        <p14:creationId xmlns:p14="http://schemas.microsoft.com/office/powerpoint/2010/main" val="3519868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38B91-695E-7091-69C9-BAD97BBBA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D7630C98-F854-FA6A-0AD6-F020AD4AF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7FFDAE02-2D3D-03AC-99DB-905979188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</p:spTree>
    <p:extLst>
      <p:ext uri="{BB962C8B-B14F-4D97-AF65-F5344CB8AC3E}">
        <p14:creationId xmlns:p14="http://schemas.microsoft.com/office/powerpoint/2010/main" val="1039433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9986F-337F-4590-34B8-36D6E784D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34842AE7-8260-A7FD-5BBD-8CE3DEC1D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7473DCAD-92DA-6297-5FB0-459C7E4A6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5F407E4-45F9-5E82-99B4-53F2EE607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FF4E2A-D6F8-32EE-0FB4-4B3BFED10EBD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DC60DF3-9F2B-2C48-D2D6-ED3740FB7015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072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68014-8A7B-088B-5A72-1137FBEA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05293585-71BC-D2BE-4A98-48885A4B9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09167DB0-4CC1-FC46-07DD-B58BE0BB0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CD9D48EF-0A7A-0A9C-2D49-B4898869B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90970A4-7C72-F379-FB09-FE5B999E2B55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A9F6BB-F8AB-6D42-7CBA-CBCF186CAF21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E124216C-9B35-49AB-1DC1-62DBA1287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</p:spTree>
    <p:extLst>
      <p:ext uri="{BB962C8B-B14F-4D97-AF65-F5344CB8AC3E}">
        <p14:creationId xmlns:p14="http://schemas.microsoft.com/office/powerpoint/2010/main" val="125174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8F139-04E6-0218-1752-8A4887E4A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6A3703F0-7A6F-2DD4-37F9-A4488EDF4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ABAA7BB1-BC6D-30A2-DB29-497E061FC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C9AF737F-6BC6-518F-1781-05FD4FD84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2D875AE-B6E2-D455-361A-30B4D19E9565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E9FFF7-C296-0744-E6FF-016243E830C6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BA9D2BEB-3821-62C2-FE6C-22A80E425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DB98FBC-0E2A-5BD8-06D6-8910CA4A3493}"/>
              </a:ext>
            </a:extLst>
          </p:cNvPr>
          <p:cNvSpPr/>
          <p:nvPr/>
        </p:nvSpPr>
        <p:spPr>
          <a:xfrm>
            <a:off x="1209863" y="1789970"/>
            <a:ext cx="329688" cy="2612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F634209B-A4A0-D22D-CBA4-5DE9D63AE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062" y="2813965"/>
            <a:ext cx="2295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How many times?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05826BD-FB5B-62DB-A02B-E143225A6146}"/>
              </a:ext>
            </a:extLst>
          </p:cNvPr>
          <p:cNvCxnSpPr>
            <a:cxnSpLocks/>
          </p:cNvCxnSpPr>
          <p:nvPr/>
        </p:nvCxnSpPr>
        <p:spPr>
          <a:xfrm flipV="1">
            <a:off x="1339243" y="2045466"/>
            <a:ext cx="0" cy="9718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215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A7141-9E17-E6DD-1843-0FDF79AF2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B3FC258B-F72D-0D18-2D9B-8931CD357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442BB7A-826F-D89B-EBC7-5BEF9EA02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7BFE3F41-B0D3-BF7E-38A3-65EADD77D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D4C1B92-9522-692A-ADD5-2DAA3552D3D9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2D6525-318C-55E9-1511-9408CE0862A4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C59D54B0-DD0B-E14E-EC35-B6099D2AC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0D8AB6-5F78-3E05-F62F-BCDB835224EB}"/>
              </a:ext>
            </a:extLst>
          </p:cNvPr>
          <p:cNvSpPr/>
          <p:nvPr/>
        </p:nvSpPr>
        <p:spPr>
          <a:xfrm>
            <a:off x="1209863" y="1789970"/>
            <a:ext cx="329688" cy="2612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7C10A225-F8AD-EAA7-3836-7E351AA82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062" y="2813965"/>
            <a:ext cx="2295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How many times?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7896CBF-DBD3-E276-A8E1-5739CE638108}"/>
              </a:ext>
            </a:extLst>
          </p:cNvPr>
          <p:cNvCxnSpPr>
            <a:cxnSpLocks/>
          </p:cNvCxnSpPr>
          <p:nvPr/>
        </p:nvCxnSpPr>
        <p:spPr>
          <a:xfrm flipV="1">
            <a:off x="1339243" y="2045466"/>
            <a:ext cx="0" cy="9718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6">
            <a:extLst>
              <a:ext uri="{FF2B5EF4-FFF2-40B4-BE49-F238E27FC236}">
                <a16:creationId xmlns:a16="http://schemas.microsoft.com/office/drawing/2014/main" id="{533B0F44-1B37-B584-6F5D-2B567430C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404" y="3208354"/>
            <a:ext cx="26679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At most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n-m+1</a:t>
            </a:r>
            <a:r>
              <a:rPr lang="en-US" altLang="zh-CN" sz="1800" dirty="0">
                <a:ea typeface="宋体" panose="02010600030101010101" pitchFamily="2" charset="-122"/>
              </a:rPr>
              <a:t> times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E1202F6-878D-87C4-85CE-F62F9551C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3638175"/>
            <a:ext cx="3645034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Besides “T[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, i+m-1] == P[m])", each time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</p:spTree>
    <p:extLst>
      <p:ext uri="{BB962C8B-B14F-4D97-AF65-F5344CB8AC3E}">
        <p14:creationId xmlns:p14="http://schemas.microsoft.com/office/powerpoint/2010/main" val="63721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C39BE-9A1B-97AA-2D6A-79A7AE8F5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F497E4BE-B196-84CC-1AB3-6585BF5C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DDCA1B67-FA4A-0B16-7F9D-69CCACCE8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7E5644D-8773-3757-2101-87BA7DCEB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EB2AA46-F08F-1E00-714A-751CA6F6A0E8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374D961-9D87-DF1B-F4B6-3EBF6352AE51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177E7ECA-6DD1-6075-AC4F-7F5693CAC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6BD4AAE-69DB-F06F-EE3D-9EA10DD9A3FB}"/>
              </a:ext>
            </a:extLst>
          </p:cNvPr>
          <p:cNvSpPr/>
          <p:nvPr/>
        </p:nvSpPr>
        <p:spPr>
          <a:xfrm>
            <a:off x="1209863" y="1789970"/>
            <a:ext cx="329688" cy="2612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DCCE54E5-12B2-3BDB-C741-3A53A63EC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062" y="2813965"/>
            <a:ext cx="2295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How many times?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4E5B48D-F2AB-562D-84E3-02885857248B}"/>
              </a:ext>
            </a:extLst>
          </p:cNvPr>
          <p:cNvCxnSpPr>
            <a:cxnSpLocks/>
          </p:cNvCxnSpPr>
          <p:nvPr/>
        </p:nvCxnSpPr>
        <p:spPr>
          <a:xfrm flipV="1">
            <a:off x="1339243" y="2045466"/>
            <a:ext cx="0" cy="9718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6">
            <a:extLst>
              <a:ext uri="{FF2B5EF4-FFF2-40B4-BE49-F238E27FC236}">
                <a16:creationId xmlns:a16="http://schemas.microsoft.com/office/drawing/2014/main" id="{0D0936F6-A81C-6B4F-E1D4-150B863AB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404" y="3208354"/>
            <a:ext cx="26679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At most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n-m+1</a:t>
            </a:r>
            <a:r>
              <a:rPr lang="en-US" altLang="zh-CN" sz="1800" dirty="0">
                <a:ea typeface="宋体" panose="02010600030101010101" pitchFamily="2" charset="-122"/>
              </a:rPr>
              <a:t> times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29F1DDE9-D6EE-DBF9-6D5B-B5F896DC8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3638175"/>
            <a:ext cx="3645034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Besides “T[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, i+m-1] == P[m])", each time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7536C0D7-2C48-A967-5314-783256B6F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4649764"/>
            <a:ext cx="377270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</a:t>
            </a:r>
            <a:r>
              <a:rPr lang="en-US" altLang="zh-CN" sz="1200" dirty="0">
                <a:ea typeface="宋体" panose="02010600030101010101" pitchFamily="2" charset="-122"/>
              </a:rPr>
              <a:t>: a number that does not depend on the input length.</a:t>
            </a:r>
          </a:p>
        </p:txBody>
      </p:sp>
    </p:spTree>
    <p:extLst>
      <p:ext uri="{BB962C8B-B14F-4D97-AF65-F5344CB8AC3E}">
        <p14:creationId xmlns:p14="http://schemas.microsoft.com/office/powerpoint/2010/main" val="1141228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A08E4-2118-2586-5E56-69E06C41A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0149D14C-B8A3-9A18-652C-06A3E87CF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70AB861A-9433-E9A5-E74C-EBFAE6979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77DD75BA-B055-B881-0691-CF8F60E66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AC3BCB-34E8-B42E-0F3B-809A38F8840D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7BE798F-31DB-4299-53C2-E4344B76BDD1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1FA0A783-0A72-FC31-1511-2C0ED4CE8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C6271B8-7BE6-7AD7-B3EA-B4231B8678B5}"/>
              </a:ext>
            </a:extLst>
          </p:cNvPr>
          <p:cNvSpPr/>
          <p:nvPr/>
        </p:nvSpPr>
        <p:spPr>
          <a:xfrm>
            <a:off x="1209863" y="1789970"/>
            <a:ext cx="329688" cy="2612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3C7D3863-DCCA-9F33-2F27-9E7B54C30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062" y="2813965"/>
            <a:ext cx="2295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How many times?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0FF4777-69D9-6D77-6CAE-30952F39DD30}"/>
              </a:ext>
            </a:extLst>
          </p:cNvPr>
          <p:cNvCxnSpPr>
            <a:cxnSpLocks/>
          </p:cNvCxnSpPr>
          <p:nvPr/>
        </p:nvCxnSpPr>
        <p:spPr>
          <a:xfrm flipV="1">
            <a:off x="1339243" y="2045466"/>
            <a:ext cx="0" cy="9718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6">
            <a:extLst>
              <a:ext uri="{FF2B5EF4-FFF2-40B4-BE49-F238E27FC236}">
                <a16:creationId xmlns:a16="http://schemas.microsoft.com/office/drawing/2014/main" id="{E632B70F-D37A-2266-B04F-54FFC7722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404" y="3208354"/>
            <a:ext cx="26679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At most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n-m+1 </a:t>
            </a:r>
            <a:r>
              <a:rPr lang="en-US" altLang="zh-CN" sz="1800" dirty="0">
                <a:ea typeface="宋体" panose="02010600030101010101" pitchFamily="2" charset="-122"/>
              </a:rPr>
              <a:t>times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E0949DAF-F3CB-732B-FCFF-E490F6C8B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5281461"/>
            <a:ext cx="3708423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Thus, each execution of the for-loop takes at most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m+c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 </a:t>
            </a:r>
            <a:r>
              <a:rPr lang="en-US" altLang="zh-CN" sz="2000" dirty="0">
                <a:ea typeface="宋体" panose="02010600030101010101" pitchFamily="2" charset="-122"/>
              </a:rPr>
              <a:t>basic operations.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8A42F66B-CE77-1272-C133-15EA30504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3638175"/>
            <a:ext cx="3645034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Besides “T[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, i+m-1] == P[m])", each time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6BC3EE0A-49C6-CACF-D962-914D5AE25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4649764"/>
            <a:ext cx="377270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</a:t>
            </a:r>
            <a:r>
              <a:rPr lang="en-US" altLang="zh-CN" sz="1200" dirty="0">
                <a:ea typeface="宋体" panose="02010600030101010101" pitchFamily="2" charset="-122"/>
              </a:rPr>
              <a:t>: a number that does not depend on the input length.</a:t>
            </a:r>
          </a:p>
        </p:txBody>
      </p:sp>
    </p:spTree>
    <p:extLst>
      <p:ext uri="{BB962C8B-B14F-4D97-AF65-F5344CB8AC3E}">
        <p14:creationId xmlns:p14="http://schemas.microsoft.com/office/powerpoint/2010/main" val="1235046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F286-DD08-E5A4-AB27-1A815C682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D9FE5B68-D04F-53CC-D3C4-259963FC1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464B03-D483-3CE3-87AB-5F84E8F8D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66EFD2C2-D3E7-06EF-DA0C-52B58F4EB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E76885-84C3-E762-8382-EF0EBD1ACB4D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2C8130-4374-1995-FC9E-E0A6D649007B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A32AD8E6-20F9-FED4-E0FF-F6DC7A6A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7EDDA7A-2A86-1DBF-CC5D-794340664EF6}"/>
              </a:ext>
            </a:extLst>
          </p:cNvPr>
          <p:cNvSpPr/>
          <p:nvPr/>
        </p:nvSpPr>
        <p:spPr>
          <a:xfrm>
            <a:off x="1209863" y="1789970"/>
            <a:ext cx="329688" cy="2612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9496A36E-07DD-9FBB-C93B-A253998AA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062" y="2813965"/>
            <a:ext cx="2295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How many times?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13B5287-910F-6DE0-D4B4-536EA401DCAE}"/>
              </a:ext>
            </a:extLst>
          </p:cNvPr>
          <p:cNvCxnSpPr>
            <a:cxnSpLocks/>
          </p:cNvCxnSpPr>
          <p:nvPr/>
        </p:nvCxnSpPr>
        <p:spPr>
          <a:xfrm flipV="1">
            <a:off x="1339243" y="2045466"/>
            <a:ext cx="0" cy="9718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6">
            <a:extLst>
              <a:ext uri="{FF2B5EF4-FFF2-40B4-BE49-F238E27FC236}">
                <a16:creationId xmlns:a16="http://schemas.microsoft.com/office/drawing/2014/main" id="{4C537670-6A19-9C4F-FAC6-E659C3AA7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404" y="3208354"/>
            <a:ext cx="26679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At most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n-m+1 </a:t>
            </a:r>
            <a:r>
              <a:rPr lang="en-US" altLang="zh-CN" sz="1800" dirty="0">
                <a:ea typeface="宋体" panose="02010600030101010101" pitchFamily="2" charset="-122"/>
              </a:rPr>
              <a:t>times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32793F3A-79D6-8439-7AB6-704510D4C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5281461"/>
            <a:ext cx="3708423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Thus, each execution of the for-loop takes at most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m+c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 </a:t>
            </a:r>
            <a:r>
              <a:rPr lang="en-US" altLang="zh-CN" sz="2000" dirty="0">
                <a:ea typeface="宋体" panose="02010600030101010101" pitchFamily="2" charset="-122"/>
              </a:rPr>
              <a:t>basic operations.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09D6C21B-14A5-0FA8-7E04-27F963927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3638175"/>
            <a:ext cx="3645034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Besides “T[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, i+m-1] == P[m])", each time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EDA6413E-40DE-F42F-6221-312038619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4649764"/>
            <a:ext cx="377270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</a:t>
            </a:r>
            <a:r>
              <a:rPr lang="en-US" altLang="zh-CN" sz="1200" dirty="0">
                <a:ea typeface="宋体" panose="02010600030101010101" pitchFamily="2" charset="-122"/>
              </a:rPr>
              <a:t>: a number that does not depend on the input length.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D38E9EF9-0CC7-1A20-C5C3-733F32CDB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1" y="2377357"/>
            <a:ext cx="3537225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When we do not know the exact value, we consider the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worst case.</a:t>
            </a:r>
          </a:p>
        </p:txBody>
      </p:sp>
    </p:spTree>
    <p:extLst>
      <p:ext uri="{BB962C8B-B14F-4D97-AF65-F5344CB8AC3E}">
        <p14:creationId xmlns:p14="http://schemas.microsoft.com/office/powerpoint/2010/main" val="3412459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E389A-02C5-93E1-9527-3C8574136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E9EDB52D-1733-C86E-908E-2ED263BC4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83290EBB-B5FF-9B2D-2E59-FECFB2670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BD998CAF-75BF-988C-79F1-A4C0CDA4F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618FDBA-0042-40F0-BD6C-72D6AD48B9EC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B9DFFD-AAC7-C659-E052-11CB06D9658B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E9E233A4-56B9-00D4-837C-A757D40F5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FCBB511-8075-1961-1945-71FD7CF6DA1D}"/>
              </a:ext>
            </a:extLst>
          </p:cNvPr>
          <p:cNvSpPr/>
          <p:nvPr/>
        </p:nvSpPr>
        <p:spPr>
          <a:xfrm>
            <a:off x="1209863" y="1789970"/>
            <a:ext cx="329688" cy="2612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8A75C695-AF6B-BE51-80BB-74CAFD8E5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062" y="2813965"/>
            <a:ext cx="2295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How many times?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63081F-7A51-997A-1FC8-87B7C7B26480}"/>
              </a:ext>
            </a:extLst>
          </p:cNvPr>
          <p:cNvCxnSpPr>
            <a:cxnSpLocks/>
          </p:cNvCxnSpPr>
          <p:nvPr/>
        </p:nvCxnSpPr>
        <p:spPr>
          <a:xfrm flipV="1">
            <a:off x="1339243" y="2045466"/>
            <a:ext cx="0" cy="9718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6">
            <a:extLst>
              <a:ext uri="{FF2B5EF4-FFF2-40B4-BE49-F238E27FC236}">
                <a16:creationId xmlns:a16="http://schemas.microsoft.com/office/drawing/2014/main" id="{FAA71D2C-F658-90E6-4C5F-A740A5164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404" y="3208354"/>
            <a:ext cx="26679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At most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n-m+1 </a:t>
            </a:r>
            <a:r>
              <a:rPr lang="en-US" altLang="zh-CN" sz="1800" dirty="0">
                <a:ea typeface="宋体" panose="02010600030101010101" pitchFamily="2" charset="-122"/>
              </a:rPr>
              <a:t>times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019A78CC-C95F-9831-85ED-9FAAAF369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5281461"/>
            <a:ext cx="3708423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Thus, each execution of the for-loop takes at most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m+c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 </a:t>
            </a:r>
            <a:r>
              <a:rPr lang="en-US" altLang="zh-CN" sz="2000" dirty="0">
                <a:ea typeface="宋体" panose="02010600030101010101" pitchFamily="2" charset="-122"/>
              </a:rPr>
              <a:t>basic operations.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5A44C57E-4A66-BECA-117E-97798320A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0" y="3557157"/>
            <a:ext cx="3537226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Thus, the algorithm SEARCH(T[n], P[m]) takes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(n-m+1)‧c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≤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‧n‧m </a:t>
            </a:r>
            <a:r>
              <a:rPr lang="en-US" altLang="zh-CN" sz="2000" dirty="0">
                <a:ea typeface="宋体" panose="02010600030101010101" pitchFamily="2" charset="-122"/>
              </a:rPr>
              <a:t>basic operations (i.e., steps) 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9B043E38-2913-089D-93B3-D6A8EC7B5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3638175"/>
            <a:ext cx="3645034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Besides “T[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, i+m-1] == P[m])", each time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3C480484-5269-6F8C-9D5E-CB55FA79B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4649764"/>
            <a:ext cx="377270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</a:t>
            </a:r>
            <a:r>
              <a:rPr lang="en-US" altLang="zh-CN" sz="1200" dirty="0">
                <a:ea typeface="宋体" panose="02010600030101010101" pitchFamily="2" charset="-122"/>
              </a:rPr>
              <a:t>: a number that does not depend on the input length.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27E637A1-B6A0-EE45-DB21-B5145D608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1" y="2377357"/>
            <a:ext cx="3537225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When we do not know the exact value, we consider the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worst case.</a:t>
            </a:r>
          </a:p>
        </p:txBody>
      </p:sp>
    </p:spTree>
    <p:extLst>
      <p:ext uri="{BB962C8B-B14F-4D97-AF65-F5344CB8AC3E}">
        <p14:creationId xmlns:p14="http://schemas.microsoft.com/office/powerpoint/2010/main" val="259256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CB3BF23C-EDDE-4D06-B6C3-EC4A3E6CE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333" y="1239912"/>
            <a:ext cx="2982096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searching in bigdata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SEARCH(T[n], P[m])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for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= 0;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++; 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 &lt; n-m+1)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if (T[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, i+m-1] == P[m])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return (</a:t>
            </a:r>
            <a:r>
              <a:rPr lang="en-US" altLang="zh-CN" sz="1600" dirty="0" err="1">
                <a:ea typeface="宋体" panose="02010600030101010101" pitchFamily="2" charset="-122"/>
              </a:rPr>
              <a:t>i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Return (‘no match’).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037982"/>
            <a:ext cx="22953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How many steps?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2D766B-CD35-476C-B2BF-9CE964ECD652}"/>
              </a:ext>
            </a:extLst>
          </p:cNvPr>
          <p:cNvSpPr/>
          <p:nvPr/>
        </p:nvSpPr>
        <p:spPr>
          <a:xfrm>
            <a:off x="1679510" y="2024742"/>
            <a:ext cx="1912776" cy="261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A34D75-6036-463E-82A1-6ACAB7064B6D}"/>
              </a:ext>
            </a:extLst>
          </p:cNvPr>
          <p:cNvCxnSpPr>
            <a:cxnSpLocks/>
          </p:cNvCxnSpPr>
          <p:nvPr/>
        </p:nvCxnSpPr>
        <p:spPr>
          <a:xfrm flipH="1">
            <a:off x="3638943" y="1339761"/>
            <a:ext cx="1252653" cy="815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46">
            <a:extLst>
              <a:ext uri="{FF2B5EF4-FFF2-40B4-BE49-F238E27FC236}">
                <a16:creationId xmlns:a16="http://schemas.microsoft.com/office/drawing/2014/main" id="{834E431D-B5A5-4371-99CE-E707901B0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3" y="1480680"/>
            <a:ext cx="363740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m steps, each step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C3530F7-45F4-4F72-BE89-7DA3DCAF2007}"/>
              </a:ext>
            </a:extLst>
          </p:cNvPr>
          <p:cNvSpPr/>
          <p:nvPr/>
        </p:nvSpPr>
        <p:spPr>
          <a:xfrm>
            <a:off x="1209863" y="1789970"/>
            <a:ext cx="329688" cy="2612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2D74DA50-2223-4BD8-B125-67A3DFA81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062" y="2813965"/>
            <a:ext cx="2295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ea typeface="宋体" panose="02010600030101010101" pitchFamily="2" charset="-122"/>
              </a:rPr>
              <a:t>How many times?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915E98A-B267-4F29-9D50-F3244BF076AC}"/>
              </a:ext>
            </a:extLst>
          </p:cNvPr>
          <p:cNvCxnSpPr>
            <a:cxnSpLocks/>
          </p:cNvCxnSpPr>
          <p:nvPr/>
        </p:nvCxnSpPr>
        <p:spPr>
          <a:xfrm flipV="1">
            <a:off x="1339243" y="2045466"/>
            <a:ext cx="0" cy="9718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6">
            <a:extLst>
              <a:ext uri="{FF2B5EF4-FFF2-40B4-BE49-F238E27FC236}">
                <a16:creationId xmlns:a16="http://schemas.microsoft.com/office/drawing/2014/main" id="{EC7CF595-13D6-4052-9B9D-AB4A139B9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404" y="3208354"/>
            <a:ext cx="26679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At most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n-m+1 </a:t>
            </a:r>
            <a:r>
              <a:rPr lang="en-US" altLang="zh-CN" sz="1800" dirty="0">
                <a:ea typeface="宋体" panose="02010600030101010101" pitchFamily="2" charset="-122"/>
              </a:rPr>
              <a:t>times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48BF09C9-0E5A-49EE-A8D7-E2A1FEBED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5281461"/>
            <a:ext cx="3708423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Thus, each execution of the for-loop takes at most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m+c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≤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 </a:t>
            </a:r>
            <a:r>
              <a:rPr lang="en-US" altLang="zh-CN" sz="2000" dirty="0">
                <a:ea typeface="宋体" panose="02010600030101010101" pitchFamily="2" charset="-122"/>
              </a:rPr>
              <a:t>basic operations.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ABE797B4-417A-4C31-9E68-F12201A87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0" y="3557157"/>
            <a:ext cx="3537226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Thus, the algorithm SEARCH(T[n], P[m]) takes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(n-m+1)‧c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m +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≤ c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‧n‧m </a:t>
            </a:r>
            <a:r>
              <a:rPr lang="en-US" altLang="zh-CN" sz="2000" dirty="0">
                <a:ea typeface="宋体" panose="02010600030101010101" pitchFamily="2" charset="-122"/>
              </a:rPr>
              <a:t>basic operations (i.e., steps) 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C22C33D5-09BA-7F40-841C-55C522AA8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3638175"/>
            <a:ext cx="3645034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Besides “T[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, i+m-1] == P[m])", each time takes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 c</a:t>
            </a:r>
            <a:r>
              <a:rPr lang="en-US" altLang="zh-CN" sz="18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a typeface="宋体" panose="02010600030101010101" pitchFamily="2" charset="-122"/>
              </a:rPr>
              <a:t>of basic operations.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317BAEB-9A03-C7CC-8903-B98F9412D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14" y="4649764"/>
            <a:ext cx="377270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Constant number</a:t>
            </a:r>
            <a:r>
              <a:rPr lang="en-US" altLang="zh-CN" sz="1200" dirty="0">
                <a:ea typeface="宋体" panose="02010600030101010101" pitchFamily="2" charset="-122"/>
              </a:rPr>
              <a:t>: a number that does not depend on the input length.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DCF258C5-974D-620B-97EE-8872EA528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1" y="2377357"/>
            <a:ext cx="3537225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When we do not know the exact value, we consider the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worst case.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752E4270-C663-286D-D91A-6E2024493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260" y="5127572"/>
            <a:ext cx="3537225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Instead of computing the exact number of steps of an algorithm, we compute the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order</a:t>
            </a:r>
            <a:r>
              <a:rPr lang="en-US" altLang="zh-CN" sz="2000" dirty="0">
                <a:ea typeface="宋体" panose="02010600030101010101" pitchFamily="2" charset="-122"/>
              </a:rPr>
              <a:t> of the number of steps.</a:t>
            </a:r>
            <a:endParaRPr lang="en-US" altLang="zh-CN" sz="2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3814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</p:spTree>
    <p:extLst>
      <p:ext uri="{BB962C8B-B14F-4D97-AF65-F5344CB8AC3E}">
        <p14:creationId xmlns:p14="http://schemas.microsoft.com/office/powerpoint/2010/main" val="1588861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53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E1D2B4-D73F-4EB1-A5C9-2B09131DA5C5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499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1414BB6-856B-4B9D-A614-509445DD5859}"/>
              </a:ext>
            </a:extLst>
          </p:cNvPr>
          <p:cNvSpPr txBox="1"/>
          <p:nvPr/>
        </p:nvSpPr>
        <p:spPr>
          <a:xfrm>
            <a:off x="4711009" y="2151340"/>
            <a:ext cx="367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f(n) = n+1000, g(n) = 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E1D2B4-D73F-4EB1-A5C9-2B09131DA5C5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592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3D8CC80-55B3-49E0-A06B-344ABB6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2773755"/>
            <a:ext cx="741936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We say that an algorithm runs in time O(n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if there is a constant c, such that for all n, the algorithm on inputs of length n runs in at most c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steps.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1414BB6-856B-4B9D-A614-509445DD5859}"/>
              </a:ext>
            </a:extLst>
          </p:cNvPr>
          <p:cNvSpPr txBox="1"/>
          <p:nvPr/>
        </p:nvSpPr>
        <p:spPr>
          <a:xfrm>
            <a:off x="4711009" y="2151340"/>
            <a:ext cx="367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f(n) = n+1000, g(n) = 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ABC380-305E-48D3-A4CD-9027CF27B3EB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331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3D8CC80-55B3-49E0-A06B-344ABB6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2773755"/>
            <a:ext cx="741936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We say that an algorithm runs in time O(n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if there is a constant c, such that for all n, the algorithm on inputs of length n runs in at most c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steps.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4FF7F6A-0AC7-46C9-9D52-9BC05AD27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47" y="3442152"/>
            <a:ext cx="734346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Discussion.</a:t>
            </a:r>
            <a:r>
              <a:rPr lang="en-US" altLang="zh-CN" sz="2000" dirty="0">
                <a:ea typeface="宋体" panose="02010600030101010101" pitchFamily="2" charset="-122"/>
              </a:rPr>
              <a:t> Precisely, O(g(n)) is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ea typeface="宋体" panose="02010600030101010101" pitchFamily="2" charset="-122"/>
              </a:rPr>
              <a:t> of functions: for each h(n) in O(g(n)), there is a c such that h(n)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000" dirty="0" err="1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(n) for all n ≥ 1.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1414BB6-856B-4B9D-A614-509445DD5859}"/>
              </a:ext>
            </a:extLst>
          </p:cNvPr>
          <p:cNvSpPr txBox="1"/>
          <p:nvPr/>
        </p:nvSpPr>
        <p:spPr>
          <a:xfrm>
            <a:off x="4711009" y="2151340"/>
            <a:ext cx="367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f(n) = n+1000, g(n) = 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678DB6-A98A-4BB0-92D1-D25FD6FBF8BF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9886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3D8CC80-55B3-49E0-A06B-344ABB6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2773755"/>
            <a:ext cx="741936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We say that an algorithm runs in time O(n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if there is a constant c, such that for all n, the algorithm on inputs of length n runs in at most c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steps.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4FF7F6A-0AC7-46C9-9D52-9BC05AD27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47" y="3442152"/>
            <a:ext cx="734346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Discussion.</a:t>
            </a:r>
            <a:r>
              <a:rPr lang="en-US" altLang="zh-CN" sz="2000" dirty="0">
                <a:ea typeface="宋体" panose="02010600030101010101" pitchFamily="2" charset="-122"/>
              </a:rPr>
              <a:t> Precisely, O(g(n)) is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ea typeface="宋体" panose="02010600030101010101" pitchFamily="2" charset="-122"/>
              </a:rPr>
              <a:t> of functions: for each h(n) in O(g(n)), there is a c such that h(n)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000" dirty="0" err="1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(n) for all n ≥ 1.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09073750-2DBA-45FF-BD84-7EDA1EE0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4165289"/>
            <a:ext cx="71674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By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O(g(n))” or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O(g(n))”, we really mean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 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414BB6-856B-4B9D-A614-509445DD5859}"/>
              </a:ext>
            </a:extLst>
          </p:cNvPr>
          <p:cNvSpPr txBox="1"/>
          <p:nvPr/>
        </p:nvSpPr>
        <p:spPr>
          <a:xfrm>
            <a:off x="4711009" y="2151340"/>
            <a:ext cx="367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f(n) = n+1000, g(n) = 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4F150F-9494-45F7-998B-76274908CD28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3776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3D8CC80-55B3-49E0-A06B-344ABB6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2773755"/>
            <a:ext cx="741936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We say that an algorithm runs in time O(n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if there is a constant c, such that for all n, the algorithm on inputs of length n runs in at most c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steps.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4FF7F6A-0AC7-46C9-9D52-9BC05AD27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47" y="3442152"/>
            <a:ext cx="734346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Discussion.</a:t>
            </a:r>
            <a:r>
              <a:rPr lang="en-US" altLang="zh-CN" sz="2000" dirty="0">
                <a:ea typeface="宋体" panose="02010600030101010101" pitchFamily="2" charset="-122"/>
              </a:rPr>
              <a:t> Precisely, O(g(n)) is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ea typeface="宋体" panose="02010600030101010101" pitchFamily="2" charset="-122"/>
              </a:rPr>
              <a:t> of functions: for each h(n) in O(g(n)), there is a c such that h(n)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000" dirty="0" err="1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(n) for all n ≥ 1.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09073750-2DBA-45FF-BD84-7EDA1EE0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4165289"/>
            <a:ext cx="71674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By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O(g(n))” or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O(g(n))”, we really mean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 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414BB6-856B-4B9D-A614-509445DD5859}"/>
              </a:ext>
            </a:extLst>
          </p:cNvPr>
          <p:cNvSpPr txBox="1"/>
          <p:nvPr/>
        </p:nvSpPr>
        <p:spPr>
          <a:xfrm>
            <a:off x="4711009" y="2151340"/>
            <a:ext cx="367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f(n) = n+1000, g(n) = 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3DF33595-85AF-453B-A9DF-C65F5601A9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910" y="4634057"/>
                <a:ext cx="7419363" cy="341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Example.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d>
                          <m:dPr>
                            <m:ctrlPr>
                              <a:rPr lang="en-US" altLang="zh-CN" sz="16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1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1</m:t>
                            </m:r>
                          </m:e>
                        </m:d>
                        <m:r>
                          <a:rPr lang="en-US" altLang="zh-CN" sz="1600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(4)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are all (in) O(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).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altLang="zh-CN" sz="16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3DF33595-85AF-453B-A9DF-C65F5601A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910" y="4634057"/>
                <a:ext cx="7419363" cy="341312"/>
              </a:xfrm>
              <a:prstGeom prst="rect">
                <a:avLst/>
              </a:prstGeom>
              <a:blipFill>
                <a:blip r:embed="rId2"/>
                <a:stretch>
                  <a:fillRect l="-493" t="-5357" r="-164" b="-232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72AA17-27A4-456B-82A0-F76E1593DE6B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809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3D8CC80-55B3-49E0-A06B-344ABB6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2773755"/>
            <a:ext cx="741936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We say that an algorithm runs in time O(n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if there is a constant c, such that for all n, the algorithm on inputs of length n runs in at most c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steps.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4FF7F6A-0AC7-46C9-9D52-9BC05AD27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47" y="3442152"/>
            <a:ext cx="734346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Discussion.</a:t>
            </a:r>
            <a:r>
              <a:rPr lang="en-US" altLang="zh-CN" sz="2000" dirty="0">
                <a:ea typeface="宋体" panose="02010600030101010101" pitchFamily="2" charset="-122"/>
              </a:rPr>
              <a:t> Precisely, O(g(n)) is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ea typeface="宋体" panose="02010600030101010101" pitchFamily="2" charset="-122"/>
              </a:rPr>
              <a:t> of functions: for each h(n) in O(g(n)), there is a c such that h(n)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000" dirty="0" err="1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(n) for all n ≥ 1.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09073750-2DBA-45FF-BD84-7EDA1EE0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4165289"/>
            <a:ext cx="71674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By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O(g(n))” or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O(g(n))”, we really mean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 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414BB6-856B-4B9D-A614-509445DD5859}"/>
              </a:ext>
            </a:extLst>
          </p:cNvPr>
          <p:cNvSpPr txBox="1"/>
          <p:nvPr/>
        </p:nvSpPr>
        <p:spPr>
          <a:xfrm>
            <a:off x="4711009" y="2151340"/>
            <a:ext cx="367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f(n) = n+1000, g(n) = 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46764457-E704-4D00-B8BA-1D478E2511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911" y="5105583"/>
                <a:ext cx="7343467" cy="10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Notational Conventions.</a:t>
                </a:r>
                <a:r>
                  <a:rPr lang="en-US" altLang="zh-CN" sz="20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a:rPr lang="en-US" altLang="zh-CN" sz="2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2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  <m:r>
                      <a:rPr lang="en-US" altLang="zh-CN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46764457-E704-4D00-B8BA-1D478E251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911" y="5105583"/>
                <a:ext cx="7343467" cy="1019125"/>
              </a:xfrm>
              <a:prstGeom prst="rect">
                <a:avLst/>
              </a:prstGeom>
              <a:blipFill>
                <a:blip r:embed="rId3"/>
                <a:stretch>
                  <a:fillRect l="-914" t="-3593" b="-10180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D8221ED-47D4-42C9-864D-4CC96CE1E1F6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46">
                <a:extLst>
                  <a:ext uri="{FF2B5EF4-FFF2-40B4-BE49-F238E27FC236}">
                    <a16:creationId xmlns:a16="http://schemas.microsoft.com/office/drawing/2014/main" id="{D6866023-CE6F-ACD2-1A46-023826BBF8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910" y="4634057"/>
                <a:ext cx="7419363" cy="341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Example.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d>
                          <m:dPr>
                            <m:ctrlPr>
                              <a:rPr lang="en-US" altLang="zh-CN" sz="16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1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1</m:t>
                            </m:r>
                          </m:e>
                        </m:d>
                        <m:r>
                          <a:rPr lang="en-US" altLang="zh-CN" sz="1600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(4)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are all (in) O(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).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altLang="zh-CN" sz="16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 Box 46">
                <a:extLst>
                  <a:ext uri="{FF2B5EF4-FFF2-40B4-BE49-F238E27FC236}">
                    <a16:creationId xmlns:a16="http://schemas.microsoft.com/office/drawing/2014/main" id="{D6866023-CE6F-ACD2-1A46-023826BBF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910" y="4634057"/>
                <a:ext cx="7419363" cy="341312"/>
              </a:xfrm>
              <a:prstGeom prst="rect">
                <a:avLst/>
              </a:prstGeom>
              <a:blipFill>
                <a:blip r:embed="rId4"/>
                <a:stretch>
                  <a:fillRect l="-493" t="-5357" r="-164" b="-232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79636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>
            <a:extLst>
              <a:ext uri="{FF2B5EF4-FFF2-40B4-BE49-F238E27FC236}">
                <a16:creationId xmlns:a16="http://schemas.microsoft.com/office/drawing/2014/main" id="{D2D1BE82-7A4E-4EAD-BF70-25530C439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O-Notation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B13BED-5AB4-41E1-9109-E6D20D72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1194411"/>
            <a:ext cx="716743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400" dirty="0">
                <a:ea typeface="宋体" panose="02010600030101010101" pitchFamily="2" charset="-122"/>
              </a:rPr>
              <a:t> Let f(n), g(n) be functions. We say that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f(n) = O(g(n)) </a:t>
            </a:r>
            <a:r>
              <a:rPr lang="en-US" altLang="zh-CN" sz="2400" dirty="0">
                <a:ea typeface="宋体" panose="02010600030101010101" pitchFamily="2" charset="-122"/>
              </a:rPr>
              <a:t>if there is a constant c such that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f(n) ≤ </a:t>
            </a:r>
            <a:r>
              <a:rPr lang="en-US" altLang="zh-CN" sz="2400" dirty="0" err="1">
                <a:ea typeface="宋体" panose="02010600030101010101" pitchFamily="2" charset="-122"/>
              </a:rPr>
              <a:t>c</a:t>
            </a:r>
            <a:r>
              <a:rPr lang="en-US" altLang="zh-CN" sz="24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400" dirty="0" err="1">
                <a:ea typeface="宋体" panose="02010600030101010101" pitchFamily="2" charset="-122"/>
              </a:rPr>
              <a:t>g</a:t>
            </a:r>
            <a:r>
              <a:rPr lang="en-US" altLang="zh-CN" sz="2400" dirty="0">
                <a:ea typeface="宋体" panose="02010600030101010101" pitchFamily="2" charset="-122"/>
              </a:rPr>
              <a:t>(n) for all n ≥ 1.  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3D8CC80-55B3-49E0-A06B-344ABB6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2773755"/>
            <a:ext cx="741936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We say that an algorithm runs in time O(n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if there is a constant c, such that for all n, the algorithm on inputs of length n runs in at most c</a:t>
            </a:r>
            <a:r>
              <a:rPr lang="en-US" altLang="zh-CN" sz="1600" dirty="0">
                <a:solidFill>
                  <a:srgbClr val="00B05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steps.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F4FF7F6A-0AC7-46C9-9D52-9BC05AD27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47" y="3442152"/>
            <a:ext cx="734346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Discussion.</a:t>
            </a:r>
            <a:r>
              <a:rPr lang="en-US" altLang="zh-CN" sz="2000" dirty="0">
                <a:ea typeface="宋体" panose="02010600030101010101" pitchFamily="2" charset="-122"/>
              </a:rPr>
              <a:t> Precisely, O(g(n)) is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ea typeface="宋体" panose="02010600030101010101" pitchFamily="2" charset="-122"/>
              </a:rPr>
              <a:t> of functions: for each h(n) in O(g(n)), there is a c such that h(n) ≤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000" dirty="0" err="1">
                <a:ea typeface="宋体" panose="02010600030101010101" pitchFamily="2" charset="-122"/>
              </a:rPr>
              <a:t>g</a:t>
            </a:r>
            <a:r>
              <a:rPr lang="en-US" altLang="zh-CN" sz="2000" dirty="0">
                <a:ea typeface="宋体" panose="02010600030101010101" pitchFamily="2" charset="-122"/>
              </a:rPr>
              <a:t>(n) for all n ≥ 1.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373D5-9A73-421D-8878-DA95BD3752B5}"/>
              </a:ext>
            </a:extLst>
          </p:cNvPr>
          <p:cNvSpPr/>
          <p:nvPr/>
        </p:nvSpPr>
        <p:spPr>
          <a:xfrm>
            <a:off x="2640562" y="2000767"/>
            <a:ext cx="830425" cy="334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C86B7-07C6-4EA2-B658-ACAF0AE63C92}"/>
              </a:ext>
            </a:extLst>
          </p:cNvPr>
          <p:cNvSpPr txBox="1"/>
          <p:nvPr/>
        </p:nvSpPr>
        <p:spPr>
          <a:xfrm>
            <a:off x="2323508" y="2297326"/>
            <a:ext cx="203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sufficiently large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E841D8-B280-44B9-AFDF-F823E16823E5}"/>
              </a:ext>
            </a:extLst>
          </p:cNvPr>
          <p:cNvCxnSpPr>
            <a:cxnSpLocks/>
          </p:cNvCxnSpPr>
          <p:nvPr/>
        </p:nvCxnSpPr>
        <p:spPr>
          <a:xfrm>
            <a:off x="2654556" y="2167958"/>
            <a:ext cx="830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09073750-2DBA-45FF-BD84-7EDA1EE0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11" y="4165289"/>
            <a:ext cx="71674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By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O(g(n))” or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=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O(g(n))”, we really mean “f(n)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is 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O(g(n))”.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414BB6-856B-4B9D-A614-509445DD5859}"/>
              </a:ext>
            </a:extLst>
          </p:cNvPr>
          <p:cNvSpPr txBox="1"/>
          <p:nvPr/>
        </p:nvSpPr>
        <p:spPr>
          <a:xfrm>
            <a:off x="4711009" y="2151340"/>
            <a:ext cx="367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e.g., f(n) = n+1000, g(n) = n</a:t>
            </a:r>
            <a:r>
              <a:rPr lang="en-US" sz="2000" baseline="30000" dirty="0">
                <a:solidFill>
                  <a:srgbClr val="FFC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46764457-E704-4D00-B8BA-1D478E2511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911" y="5105583"/>
                <a:ext cx="7343467" cy="1326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Notational Conventions.</a:t>
                </a:r>
                <a:r>
                  <a:rPr lang="en-US" altLang="zh-CN" sz="2000" dirty="0">
                    <a:ea typeface="宋体" panose="02010600030101010101" pitchFamily="2" charset="-122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a:rPr lang="en-US" altLang="zh-CN" sz="2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2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  <m:r>
                      <a:rPr lang="en-US" altLang="zh-CN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But not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30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= O(</a:t>
                </a:r>
                <a:r>
                  <a:rPr lang="en-US" altLang="zh-CN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</a:t>
                </a:r>
                <a:r>
                  <a:rPr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!!!</a:t>
                </a:r>
              </a:p>
            </p:txBody>
          </p:sp>
        </mc:Choice>
        <mc:Fallback xmlns="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46764457-E704-4D00-B8BA-1D478E251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911" y="5105583"/>
                <a:ext cx="7343467" cy="1326902"/>
              </a:xfrm>
              <a:prstGeom prst="rect">
                <a:avLst/>
              </a:prstGeom>
              <a:blipFill>
                <a:blip r:embed="rId3"/>
                <a:stretch>
                  <a:fillRect l="-914" t="-2765" b="-783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C53A91-5257-41D2-8D7F-044C8648AD8D}"/>
              </a:ext>
            </a:extLst>
          </p:cNvPr>
          <p:cNvCxnSpPr>
            <a:cxnSpLocks/>
          </p:cNvCxnSpPr>
          <p:nvPr/>
        </p:nvCxnSpPr>
        <p:spPr>
          <a:xfrm>
            <a:off x="3844448" y="2167958"/>
            <a:ext cx="512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46">
                <a:extLst>
                  <a:ext uri="{FF2B5EF4-FFF2-40B4-BE49-F238E27FC236}">
                    <a16:creationId xmlns:a16="http://schemas.microsoft.com/office/drawing/2014/main" id="{7DB9960A-0755-6FB3-F8CA-F2F80AEAD2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910" y="4634057"/>
                <a:ext cx="7419363" cy="341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Example.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d>
                          <m:dPr>
                            <m:ctrlPr>
                              <a:rPr lang="en-US" altLang="zh-CN" sz="16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1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1</m:t>
                            </m:r>
                          </m:e>
                        </m:d>
                        <m:r>
                          <a:rPr lang="en-US" altLang="zh-CN" sz="1600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(4)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10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+1000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n‧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log</m:t>
                        </m:r>
                      </m:fName>
                      <m:e>
                        <m:r>
                          <a:rPr lang="en-US" altLang="zh-CN" sz="16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16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are all (in) O(</a:t>
                </a:r>
                <a:r>
                  <a:rPr lang="en-US" altLang="zh-CN" sz="1600" i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baseline="30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).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altLang="zh-CN" sz="16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 Box 46">
                <a:extLst>
                  <a:ext uri="{FF2B5EF4-FFF2-40B4-BE49-F238E27FC236}">
                    <a16:creationId xmlns:a16="http://schemas.microsoft.com/office/drawing/2014/main" id="{7DB9960A-0755-6FB3-F8CA-F2F80AEAD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910" y="4634057"/>
                <a:ext cx="7419363" cy="341312"/>
              </a:xfrm>
              <a:prstGeom prst="rect">
                <a:avLst/>
              </a:prstGeom>
              <a:blipFill>
                <a:blip r:embed="rId4"/>
                <a:stretch>
                  <a:fillRect l="-493" t="-5357" r="-164" b="-232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31534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3632</TotalTime>
  <Words>5410</Words>
  <Application>Microsoft Office PowerPoint</Application>
  <PresentationFormat>On-screen Show (4:3)</PresentationFormat>
  <Paragraphs>516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宋体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303</cp:revision>
  <cp:lastPrinted>2001-01-16T17:12:14Z</cp:lastPrinted>
  <dcterms:created xsi:type="dcterms:W3CDTF">1999-07-13T19:55:20Z</dcterms:created>
  <dcterms:modified xsi:type="dcterms:W3CDTF">2025-01-15T20:26:29Z</dcterms:modified>
</cp:coreProperties>
</file>