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93" r:id="rId2"/>
    <p:sldId id="557" r:id="rId3"/>
    <p:sldId id="559" r:id="rId4"/>
    <p:sldId id="564" r:id="rId5"/>
    <p:sldId id="563" r:id="rId6"/>
    <p:sldId id="562" r:id="rId7"/>
    <p:sldId id="568" r:id="rId8"/>
    <p:sldId id="567" r:id="rId9"/>
    <p:sldId id="566" r:id="rId10"/>
    <p:sldId id="565" r:id="rId11"/>
    <p:sldId id="454" r:id="rId12"/>
    <p:sldId id="569" r:id="rId13"/>
    <p:sldId id="571" r:id="rId14"/>
    <p:sldId id="570" r:id="rId15"/>
    <p:sldId id="575" r:id="rId16"/>
    <p:sldId id="574" r:id="rId17"/>
    <p:sldId id="573" r:id="rId18"/>
    <p:sldId id="578" r:id="rId19"/>
    <p:sldId id="577" r:id="rId20"/>
    <p:sldId id="580" r:id="rId21"/>
    <p:sldId id="579" r:id="rId22"/>
    <p:sldId id="455" r:id="rId23"/>
    <p:sldId id="583" r:id="rId24"/>
    <p:sldId id="584" r:id="rId25"/>
    <p:sldId id="588" r:id="rId26"/>
    <p:sldId id="587" r:id="rId27"/>
    <p:sldId id="586" r:id="rId28"/>
    <p:sldId id="629" r:id="rId29"/>
    <p:sldId id="585" r:id="rId30"/>
    <p:sldId id="589" r:id="rId31"/>
    <p:sldId id="591" r:id="rId32"/>
    <p:sldId id="590" r:id="rId33"/>
    <p:sldId id="592" r:id="rId34"/>
    <p:sldId id="593" r:id="rId35"/>
    <p:sldId id="595" r:id="rId36"/>
    <p:sldId id="594" r:id="rId37"/>
    <p:sldId id="596" r:id="rId3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E3ED3"/>
    <a:srgbClr val="FF3300"/>
    <a:srgbClr val="DDDDDD"/>
    <a:srgbClr val="FF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0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eople.engr.tamu.edu/j-chen3/courses/411/2025/courseweb.htm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</a:t>
            </a:r>
            <a:r>
              <a:rPr lang="en-US" altLang="zh-CN" sz="2400">
                <a:ea typeface="宋体" panose="02010600030101010101" pitchFamily="2" charset="-122"/>
              </a:rPr>
              <a:t>PETR 428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18772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1: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892E9B3-9D92-0591-D7EE-99D6443B98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872047"/>
              </p:ext>
            </p:extLst>
          </p:nvPr>
        </p:nvGraphicFramePr>
        <p:xfrm>
          <a:off x="3351174" y="0"/>
          <a:ext cx="5073735" cy="684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56042" imgH="8038262" progId="Word.Document.12">
                  <p:embed/>
                </p:oleObj>
              </mc:Choice>
              <mc:Fallback>
                <p:oleObj name="Document" r:id="rId2" imgW="5956042" imgH="80382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51174" y="0"/>
                        <a:ext cx="5073735" cy="684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46">
            <a:extLst>
              <a:ext uri="{FF2B5EF4-FFF2-40B4-BE49-F238E27FC236}">
                <a16:creationId xmlns:a16="http://schemas.microsoft.com/office/drawing/2014/main" id="{658D03AF-B34F-1876-8088-62FA9A649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78" y="2463812"/>
            <a:ext cx="255074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Course Description</a:t>
            </a:r>
          </a:p>
        </p:txBody>
      </p:sp>
    </p:spTree>
    <p:extLst>
      <p:ext uri="{BB962C8B-B14F-4D97-AF65-F5344CB8AC3E}">
        <p14:creationId xmlns:p14="http://schemas.microsoft.com/office/powerpoint/2010/main" val="278852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29B98EE-12BF-BEA6-84B7-605A751709DE}"/>
              </a:ext>
            </a:extLst>
          </p:cNvPr>
          <p:cNvSpPr txBox="1"/>
          <p:nvPr/>
        </p:nvSpPr>
        <p:spPr>
          <a:xfrm>
            <a:off x="3006515" y="16988"/>
            <a:ext cx="5304408" cy="704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600"/>
              </a:spcAft>
            </a:pPr>
            <a:r>
              <a:rPr lang="en-US" sz="1300" b="1" dirty="0">
                <a:solidFill>
                  <a:srgbClr val="500000"/>
                </a:solidFill>
                <a:effectLst/>
                <a:latin typeface="Cambria" panose="020405030504060302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Grading Policy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Grading Scale:  A = 90-100%, B = 75-89%, C = 65-74%, D = 60-64%, F = 0-59% 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course will have 7 homework assignments, 2 midterm exams, and a final exam.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Homework assignment: 35%, Midterm exams: 15% each, Final exam 35%.</a:t>
            </a:r>
          </a:p>
          <a:p>
            <a:pPr marL="0" marR="0">
              <a:spcAft>
                <a:spcPts val="600"/>
              </a:spcAft>
            </a:pPr>
            <a:r>
              <a:rPr lang="en-US" sz="1300" b="1" dirty="0">
                <a:solidFill>
                  <a:srgbClr val="500000"/>
                </a:solidFill>
                <a:effectLst/>
                <a:latin typeface="Cambria" panose="020405030504060302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Late Work Policy</a:t>
            </a:r>
          </a:p>
          <a:p>
            <a:pPr marL="0" marR="0"/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assignments are due on the designated due dates at the beginning of class. No late submissions will be accepted. Discuss unusual circumstances in advance with the instructor.</a:t>
            </a:r>
          </a:p>
          <a:p>
            <a:pPr marL="0" marR="0"/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marL="0" marR="0">
              <a:spcAft>
                <a:spcPts val="600"/>
              </a:spcAft>
            </a:pPr>
            <a:r>
              <a:rPr lang="en-US" sz="1300" b="1" dirty="0">
                <a:solidFill>
                  <a:srgbClr val="500000"/>
                </a:solidFill>
                <a:effectLst/>
                <a:latin typeface="Cambria" panose="020405030504060302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Course Schedule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1: Introduction, recurrences, divide-and-conquer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2: Heapsort, lower bounds for sorting and searching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3: Sorting and selection in linear time, homework #1 due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4: Dynamic programming, data structures for graphs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5: Graph algorithms, DFS and BFS, homework #2 due, midterm #1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6: Topological sorting, strongly connected components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7: Dijkstra’s algorithm, Kruskal’s algorithm, homework #3 due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8: Bellman-Ford algorithm, Floyd-</a:t>
            </a:r>
            <a:r>
              <a:rPr lang="en-US" sz="11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Warshall</a:t>
            </a: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algorithm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9: Spring break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10: Johnson’s algorithm, matching algorithms, homework #4 due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11: Randomized algorithms, midterm #2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12: The classes P and NP, polynomial-time reductions, homework #5 due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13: Proving NP-completeness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14: Proving NP-completeness (continued), homework #6 due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15: Approximation algorithms, parameterized algorithms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Week 16: Computability Theory, homework #7 due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May 6, 10:30 am – 12:30 pm: Final exam</a:t>
            </a:r>
          </a:p>
          <a:p>
            <a:pPr marL="0" marR="0"/>
            <a:r>
              <a:rPr lang="en-US" sz="11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spcAft>
                <a:spcPts val="600"/>
              </a:spcAft>
            </a:pPr>
            <a:r>
              <a:rPr lang="en-US" sz="1300" b="1" dirty="0">
                <a:solidFill>
                  <a:srgbClr val="500000"/>
                </a:solidFill>
                <a:effectLst/>
                <a:latin typeface="Cambria" panose="020405030504060302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Optional Course Information Items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course webpage can be accessed by the following link:                  </a:t>
            </a:r>
          </a:p>
          <a:p>
            <a:pPr marL="228600" marR="0">
              <a:spcAft>
                <a:spcPts val="600"/>
              </a:spcAft>
            </a:pPr>
            <a:r>
              <a:rPr lang="en-US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https://people.engr.tamu.edu/j-chen3/courses/411/2025/courseweb.html</a:t>
            </a: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or</a:t>
            </a:r>
          </a:p>
          <a:p>
            <a:pPr marL="228600" marR="0">
              <a:spcAft>
                <a:spcPts val="6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can go to the instructor’s home page then click the course link. The course webpage publishes course syllabus, lecture notes, homework assignments, exams, and other course handouts. 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course is using Canvas learning management system. Students submit their homework via Canvas. </a:t>
            </a:r>
          </a:p>
          <a:p>
            <a:pPr marL="0" marR="0"/>
            <a:r>
              <a:rPr lang="en-US" sz="1300" b="1" dirty="0">
                <a:solidFill>
                  <a:srgbClr val="500000"/>
                </a:solidFill>
                <a:effectLst/>
                <a:latin typeface="Cambria" panose="020405030504060302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E55195BA-59B2-EB13-DEC5-8F9092657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78" y="2463812"/>
            <a:ext cx="255074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Course Description</a:t>
            </a:r>
          </a:p>
        </p:txBody>
      </p:sp>
    </p:spTree>
    <p:extLst>
      <p:ext uri="{BB962C8B-B14F-4D97-AF65-F5344CB8AC3E}">
        <p14:creationId xmlns:p14="http://schemas.microsoft.com/office/powerpoint/2010/main" val="264040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073822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</p:spTree>
    <p:extLst>
      <p:ext uri="{BB962C8B-B14F-4D97-AF65-F5344CB8AC3E}">
        <p14:creationId xmlns:p14="http://schemas.microsoft.com/office/powerpoint/2010/main" val="1704810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97862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</p:spTree>
    <p:extLst>
      <p:ext uri="{BB962C8B-B14F-4D97-AF65-F5344CB8AC3E}">
        <p14:creationId xmlns:p14="http://schemas.microsoft.com/office/powerpoint/2010/main" val="3969845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</p:spTree>
    <p:extLst>
      <p:ext uri="{BB962C8B-B14F-4D97-AF65-F5344CB8AC3E}">
        <p14:creationId xmlns:p14="http://schemas.microsoft.com/office/powerpoint/2010/main" val="319058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</p:spTree>
    <p:extLst>
      <p:ext uri="{BB962C8B-B14F-4D97-AF65-F5344CB8AC3E}">
        <p14:creationId xmlns:p14="http://schemas.microsoft.com/office/powerpoint/2010/main" val="381802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</p:spTree>
    <p:extLst>
      <p:ext uri="{BB962C8B-B14F-4D97-AF65-F5344CB8AC3E}">
        <p14:creationId xmlns:p14="http://schemas.microsoft.com/office/powerpoint/2010/main" val="1805529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</p:spTree>
    <p:extLst>
      <p:ext uri="{BB962C8B-B14F-4D97-AF65-F5344CB8AC3E}">
        <p14:creationId xmlns:p14="http://schemas.microsoft.com/office/powerpoint/2010/main" val="756279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</p:spTree>
    <p:extLst>
      <p:ext uri="{BB962C8B-B14F-4D97-AF65-F5344CB8AC3E}">
        <p14:creationId xmlns:p14="http://schemas.microsoft.com/office/powerpoint/2010/main" val="2450811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1082351" y="421671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99D89E-6BA1-4053-825E-C04A47D9CE36}"/>
              </a:ext>
            </a:extLst>
          </p:cNvPr>
          <p:cNvSpPr/>
          <p:nvPr/>
        </p:nvSpPr>
        <p:spPr>
          <a:xfrm>
            <a:off x="1082351" y="4779850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9C7385-406D-4A07-B63A-47160BF046B2}"/>
              </a:ext>
            </a:extLst>
          </p:cNvPr>
          <p:cNvSpPr/>
          <p:nvPr/>
        </p:nvSpPr>
        <p:spPr>
          <a:xfrm>
            <a:off x="1082351" y="533680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9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1082351" y="421671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99D89E-6BA1-4053-825E-C04A47D9CE36}"/>
              </a:ext>
            </a:extLst>
          </p:cNvPr>
          <p:cNvSpPr/>
          <p:nvPr/>
        </p:nvSpPr>
        <p:spPr>
          <a:xfrm>
            <a:off x="1082351" y="4779850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9C7385-406D-4A07-B63A-47160BF046B2}"/>
              </a:ext>
            </a:extLst>
          </p:cNvPr>
          <p:cNvSpPr/>
          <p:nvPr/>
        </p:nvSpPr>
        <p:spPr>
          <a:xfrm>
            <a:off x="1082351" y="533680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8805FD1-54F4-423C-9EDB-2D0C0D49E1C9}"/>
              </a:ext>
            </a:extLst>
          </p:cNvPr>
          <p:cNvSpPr/>
          <p:nvPr/>
        </p:nvSpPr>
        <p:spPr>
          <a:xfrm>
            <a:off x="3395828" y="1546708"/>
            <a:ext cx="1903960" cy="60214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13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1082351" y="421671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99D89E-6BA1-4053-825E-C04A47D9CE36}"/>
              </a:ext>
            </a:extLst>
          </p:cNvPr>
          <p:cNvSpPr/>
          <p:nvPr/>
        </p:nvSpPr>
        <p:spPr>
          <a:xfrm>
            <a:off x="1082351" y="4779850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9C7385-406D-4A07-B63A-47160BF046B2}"/>
              </a:ext>
            </a:extLst>
          </p:cNvPr>
          <p:cNvSpPr/>
          <p:nvPr/>
        </p:nvSpPr>
        <p:spPr>
          <a:xfrm>
            <a:off x="1082351" y="533680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8805FD1-54F4-423C-9EDB-2D0C0D49E1C9}"/>
              </a:ext>
            </a:extLst>
          </p:cNvPr>
          <p:cNvSpPr/>
          <p:nvPr/>
        </p:nvSpPr>
        <p:spPr>
          <a:xfrm>
            <a:off x="3395828" y="1546708"/>
            <a:ext cx="1903960" cy="60214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D315AA-295F-44CF-808A-682376C3FEC4}"/>
              </a:ext>
            </a:extLst>
          </p:cNvPr>
          <p:cNvSpPr/>
          <p:nvPr/>
        </p:nvSpPr>
        <p:spPr>
          <a:xfrm>
            <a:off x="1090303" y="5919293"/>
            <a:ext cx="6830008" cy="523220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668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1082351" y="421671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99D89E-6BA1-4053-825E-C04A47D9CE36}"/>
              </a:ext>
            </a:extLst>
          </p:cNvPr>
          <p:cNvSpPr/>
          <p:nvPr/>
        </p:nvSpPr>
        <p:spPr>
          <a:xfrm>
            <a:off x="1082351" y="4779850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9C7385-406D-4A07-B63A-47160BF046B2}"/>
              </a:ext>
            </a:extLst>
          </p:cNvPr>
          <p:cNvSpPr/>
          <p:nvPr/>
        </p:nvSpPr>
        <p:spPr>
          <a:xfrm>
            <a:off x="1082351" y="533680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8805FD1-54F4-423C-9EDB-2D0C0D49E1C9}"/>
              </a:ext>
            </a:extLst>
          </p:cNvPr>
          <p:cNvSpPr/>
          <p:nvPr/>
        </p:nvSpPr>
        <p:spPr>
          <a:xfrm>
            <a:off x="3395828" y="1546708"/>
            <a:ext cx="1903960" cy="60214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D315AA-295F-44CF-808A-682376C3FEC4}"/>
              </a:ext>
            </a:extLst>
          </p:cNvPr>
          <p:cNvSpPr/>
          <p:nvPr/>
        </p:nvSpPr>
        <p:spPr>
          <a:xfrm>
            <a:off x="1090303" y="5919293"/>
            <a:ext cx="6830008" cy="523220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8CB4C2-F9DF-4E5C-9383-6388BB4C87C2}"/>
              </a:ext>
            </a:extLst>
          </p:cNvPr>
          <p:cNvSpPr/>
          <p:nvPr/>
        </p:nvSpPr>
        <p:spPr>
          <a:xfrm>
            <a:off x="766843" y="1547058"/>
            <a:ext cx="1696439" cy="604572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7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C3B948-6785-4212-9935-EE436A0F75E3}"/>
              </a:ext>
            </a:extLst>
          </p:cNvPr>
          <p:cNvSpPr/>
          <p:nvPr/>
        </p:nvSpPr>
        <p:spPr>
          <a:xfrm>
            <a:off x="5748173" y="1473702"/>
            <a:ext cx="2719687" cy="73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6869810" y="757803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1082351" y="421671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99D89E-6BA1-4053-825E-C04A47D9CE36}"/>
              </a:ext>
            </a:extLst>
          </p:cNvPr>
          <p:cNvSpPr/>
          <p:nvPr/>
        </p:nvSpPr>
        <p:spPr>
          <a:xfrm>
            <a:off x="1082351" y="4779850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9C7385-406D-4A07-B63A-47160BF046B2}"/>
              </a:ext>
            </a:extLst>
          </p:cNvPr>
          <p:cNvSpPr/>
          <p:nvPr/>
        </p:nvSpPr>
        <p:spPr>
          <a:xfrm>
            <a:off x="1082351" y="5336803"/>
            <a:ext cx="6830008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8805FD1-54F4-423C-9EDB-2D0C0D49E1C9}"/>
              </a:ext>
            </a:extLst>
          </p:cNvPr>
          <p:cNvSpPr/>
          <p:nvPr/>
        </p:nvSpPr>
        <p:spPr>
          <a:xfrm>
            <a:off x="3395828" y="1546708"/>
            <a:ext cx="1903960" cy="60214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D315AA-295F-44CF-808A-682376C3FEC4}"/>
              </a:ext>
            </a:extLst>
          </p:cNvPr>
          <p:cNvSpPr/>
          <p:nvPr/>
        </p:nvSpPr>
        <p:spPr>
          <a:xfrm>
            <a:off x="1090303" y="5919293"/>
            <a:ext cx="6830008" cy="523220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8CB4C2-F9DF-4E5C-9383-6388BB4C87C2}"/>
              </a:ext>
            </a:extLst>
          </p:cNvPr>
          <p:cNvSpPr/>
          <p:nvPr/>
        </p:nvSpPr>
        <p:spPr>
          <a:xfrm>
            <a:off x="766843" y="1547058"/>
            <a:ext cx="1696439" cy="604572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3BE586D-4998-4673-AA7F-833FF0F32C35}"/>
              </a:ext>
            </a:extLst>
          </p:cNvPr>
          <p:cNvSpPr/>
          <p:nvPr/>
        </p:nvSpPr>
        <p:spPr>
          <a:xfrm>
            <a:off x="1156996" y="5391277"/>
            <a:ext cx="6643396" cy="404427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46B2542-7A32-43A0-A576-5C7F647E49F2}"/>
              </a:ext>
            </a:extLst>
          </p:cNvPr>
          <p:cNvSpPr/>
          <p:nvPr/>
        </p:nvSpPr>
        <p:spPr>
          <a:xfrm>
            <a:off x="1156996" y="4833063"/>
            <a:ext cx="6643396" cy="407645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A6CEB9F-58DB-46BE-AA92-BCF4849852B7}"/>
              </a:ext>
            </a:extLst>
          </p:cNvPr>
          <p:cNvSpPr/>
          <p:nvPr/>
        </p:nvSpPr>
        <p:spPr>
          <a:xfrm>
            <a:off x="1156996" y="4292913"/>
            <a:ext cx="6643396" cy="387750"/>
          </a:xfrm>
          <a:prstGeom prst="roundRect">
            <a:avLst/>
          </a:prstGeom>
          <a:noFill/>
          <a:ln>
            <a:solidFill>
              <a:srgbClr val="DE3E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0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76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81C1BA-819D-485D-8FB6-6C2840A3DA4A}"/>
              </a:ext>
            </a:extLst>
          </p:cNvPr>
          <p:cNvSpPr txBox="1"/>
          <p:nvPr/>
        </p:nvSpPr>
        <p:spPr>
          <a:xfrm>
            <a:off x="4469239" y="2441747"/>
            <a:ext cx="5485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96484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swapping(int &amp;a, int &amp;b)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temp;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merge(int *array, int l, int m, int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nr;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[nr];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(int *array, int l, int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int 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int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int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52349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swapping(int &amp;a, int &amp;b)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temp;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merge(int *array, int l, int m, int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nr;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[nr];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(int *array, int l, int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int 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int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int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</p:spTree>
    <p:extLst>
      <p:ext uri="{BB962C8B-B14F-4D97-AF65-F5344CB8AC3E}">
        <p14:creationId xmlns:p14="http://schemas.microsoft.com/office/powerpoint/2010/main" val="1122297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swapping(int &amp;a, int &amp;b)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temp;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merge(int *array, int l, int m, int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nr;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[nr];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(int *array, int l, int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int 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int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int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</p:spTree>
    <p:extLst>
      <p:ext uri="{BB962C8B-B14F-4D97-AF65-F5344CB8AC3E}">
        <p14:creationId xmlns:p14="http://schemas.microsoft.com/office/powerpoint/2010/main" val="2773064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</p:spTree>
    <p:extLst>
      <p:ext uri="{BB962C8B-B14F-4D97-AF65-F5344CB8AC3E}">
        <p14:creationId xmlns:p14="http://schemas.microsoft.com/office/powerpoint/2010/main" val="1478619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F793B9BB-5AA4-47EA-8EB7-24BD534D8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</p:spTree>
    <p:extLst>
      <p:ext uri="{BB962C8B-B14F-4D97-AF65-F5344CB8AC3E}">
        <p14:creationId xmlns:p14="http://schemas.microsoft.com/office/powerpoint/2010/main" val="71297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FB5F26F9-10CA-44D0-BBDD-42EFACB6D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</p:spTree>
    <p:extLst>
      <p:ext uri="{BB962C8B-B14F-4D97-AF65-F5344CB8AC3E}">
        <p14:creationId xmlns:p14="http://schemas.microsoft.com/office/powerpoint/2010/main" val="3696079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611DF323-8A0C-4A7F-9BDE-E761DE37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3919"/>
            <a:ext cx="117565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print the array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A372EE2F-4ACB-452E-99A7-3598941A6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</p:spTree>
    <p:extLst>
      <p:ext uri="{BB962C8B-B14F-4D97-AF65-F5344CB8AC3E}">
        <p14:creationId xmlns:p14="http://schemas.microsoft.com/office/powerpoint/2010/main" val="34840322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611DF323-8A0C-4A7F-9BDE-E761DE37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3919"/>
            <a:ext cx="117565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print the array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F881B2AF-7063-4B63-A105-13C73F75D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256875"/>
            <a:ext cx="214118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Set up input/output interface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0A39D3B0-2958-493E-B205-BA070A95D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</p:spTree>
    <p:extLst>
      <p:ext uri="{BB962C8B-B14F-4D97-AF65-F5344CB8AC3E}">
        <p14:creationId xmlns:p14="http://schemas.microsoft.com/office/powerpoint/2010/main" val="3636052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2D287065-9F36-469D-AA88-2631C1714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59" y="6114914"/>
            <a:ext cx="251486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merge the </a:t>
            </a:r>
            <a:r>
              <a:rPr lang="en-US" altLang="zh-CN" sz="1200" dirty="0" err="1">
                <a:ea typeface="宋体" panose="02010600030101010101" pitchFamily="2" charset="-122"/>
              </a:rPr>
              <a:t>sublists</a:t>
            </a:r>
            <a:r>
              <a:rPr lang="en-US" altLang="zh-CN" sz="1200" dirty="0">
                <a:ea typeface="宋体" panose="02010600030101010101" pitchFamily="2" charset="-122"/>
              </a:rPr>
              <a:t> array[l, m] and array[m+1, r] into list array[l, r]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611DF323-8A0C-4A7F-9BDE-E761DE37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3919"/>
            <a:ext cx="117565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print the array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4354143-EAC5-4DEA-A62D-16028E3AA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256875"/>
            <a:ext cx="214118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Set up input/output interface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87116AA6-ECA6-4A62-8A6A-ECEBAC891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</p:spTree>
    <p:extLst>
      <p:ext uri="{BB962C8B-B14F-4D97-AF65-F5344CB8AC3E}">
        <p14:creationId xmlns:p14="http://schemas.microsoft.com/office/powerpoint/2010/main" val="2723649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2D287065-9F36-469D-AA88-2631C1714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59" y="6114914"/>
            <a:ext cx="251486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merge the </a:t>
            </a:r>
            <a:r>
              <a:rPr lang="en-US" altLang="zh-CN" sz="1200" dirty="0" err="1">
                <a:ea typeface="宋体" panose="02010600030101010101" pitchFamily="2" charset="-122"/>
              </a:rPr>
              <a:t>sublists</a:t>
            </a:r>
            <a:r>
              <a:rPr lang="en-US" altLang="zh-CN" sz="1200" dirty="0">
                <a:ea typeface="宋体" panose="02010600030101010101" pitchFamily="2" charset="-122"/>
              </a:rPr>
              <a:t> array[l, m] and array[m+1, r] into list array[l, r]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611DF323-8A0C-4A7F-9BDE-E761DE37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3919"/>
            <a:ext cx="117565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print the array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4354143-EAC5-4DEA-A62D-16028E3AA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256875"/>
            <a:ext cx="214118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Set up input/output interface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87116AA6-ECA6-4A62-8A6A-ECEBAC891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AB59B9A5-8C5D-4A71-B0EC-F1DA00188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850" y="3143354"/>
            <a:ext cx="2084730" cy="161582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merge the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array[l, m] and array[m+1, r] into list array[l, r]: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Repeatedly compare the heads of the two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and move the smaller one to the tail of array[l, r]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3870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611DF323-8A0C-4A7F-9BDE-E761DE37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3919"/>
            <a:ext cx="117565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print the array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AE0DC61E-BF6D-483F-A8A6-7F0953E9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304" y="41962"/>
            <a:ext cx="2715143" cy="86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b="1" u="sng" dirty="0">
                <a:ea typeface="宋体" panose="02010600030101010101" pitchFamily="2" charset="-122"/>
              </a:rPr>
              <a:t>Major Concerns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Correctness: is the program correct?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Feasibility: can the program be used?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Efficiency: is the program fast?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C73EFC17-5452-4E22-9E16-4D9A08FEB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256875"/>
            <a:ext cx="214118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Set up input/output interface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1375AB40-99C9-4CBB-BFA9-37DB7C44C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C5CC2C09-3E0D-4579-A67B-A67F39526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59" y="6114914"/>
            <a:ext cx="251486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merge the </a:t>
            </a:r>
            <a:r>
              <a:rPr lang="en-US" altLang="zh-CN" sz="1200" dirty="0" err="1">
                <a:ea typeface="宋体" panose="02010600030101010101" pitchFamily="2" charset="-122"/>
              </a:rPr>
              <a:t>sublists</a:t>
            </a:r>
            <a:r>
              <a:rPr lang="en-US" altLang="zh-CN" sz="1200" dirty="0">
                <a:ea typeface="宋体" panose="02010600030101010101" pitchFamily="2" charset="-122"/>
              </a:rPr>
              <a:t> array[l, m] and array[m+1, r] into list array[l, r]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CBD35DDC-BDE0-4BAE-8407-B07ED031F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850" y="3143354"/>
            <a:ext cx="2084730" cy="161582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merge the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array[l, m] and array[m+1, r] into list array[l, r]: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Repeatedly compare the heads of the two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and move the smaller one to the tail of array[l, r]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8057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611DF323-8A0C-4A7F-9BDE-E761DE37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3919"/>
            <a:ext cx="117565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print the array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AE0DC61E-BF6D-483F-A8A6-7F0953E9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304" y="41962"/>
            <a:ext cx="2715143" cy="86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b="1" u="sng" dirty="0">
                <a:ea typeface="宋体" panose="02010600030101010101" pitchFamily="2" charset="-122"/>
              </a:rPr>
              <a:t>Major Concerns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Correctness: is the program correct?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Feasibility: can the program be used?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Efficiency: is the program fast?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FA0D37-3861-4A10-A89E-0AB1FA76250B}"/>
              </a:ext>
            </a:extLst>
          </p:cNvPr>
          <p:cNvSpPr/>
          <p:nvPr/>
        </p:nvSpPr>
        <p:spPr>
          <a:xfrm>
            <a:off x="3340320" y="1852476"/>
            <a:ext cx="2164741" cy="14598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00F2D484-DBB1-42F1-A7B7-1F0549682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256875"/>
            <a:ext cx="214118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Set up input/output interface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76FF50D0-C796-4BAB-A788-5258D9521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4E24BD69-656E-40DB-B7A9-6CAE96D4A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59" y="6114914"/>
            <a:ext cx="251486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merge the </a:t>
            </a:r>
            <a:r>
              <a:rPr lang="en-US" altLang="zh-CN" sz="1200" dirty="0" err="1">
                <a:ea typeface="宋体" panose="02010600030101010101" pitchFamily="2" charset="-122"/>
              </a:rPr>
              <a:t>sublists</a:t>
            </a:r>
            <a:r>
              <a:rPr lang="en-US" altLang="zh-CN" sz="1200" dirty="0">
                <a:ea typeface="宋体" panose="02010600030101010101" pitchFamily="2" charset="-122"/>
              </a:rPr>
              <a:t> array[l, m] and array[m+1, r] into list array[l, r]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B8BD9DB4-73D7-4AA8-A89E-3C4392AD9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850" y="3143354"/>
            <a:ext cx="2084730" cy="161582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merge the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array[l, m] and array[m+1, r] into list array[l, r]: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Repeatedly compare the heads of the two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and move the smaller one to the tail of array[l, r]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2241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46">
            <a:extLst>
              <a:ext uri="{FF2B5EF4-FFF2-40B4-BE49-F238E27FC236}">
                <a16:creationId xmlns:a16="http://schemas.microsoft.com/office/drawing/2014/main" id="{C344E0A2-6DE7-4311-A6FB-93EECDDE9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2" y="5256875"/>
            <a:ext cx="214118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Set up input/output interface</a:t>
            </a:r>
          </a:p>
        </p:txBody>
      </p:sp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7AA2A13-1F0E-4CCC-91C3-4902A040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735" y="5748489"/>
            <a:ext cx="4099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 err="1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Mergesort</a:t>
            </a:r>
            <a:r>
              <a:rPr lang="en-US" alt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in C++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9050FF9A-E79D-43F9-AB39-356BBA74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9124" y="1068421"/>
            <a:ext cx="271514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Why is this so complicated?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E2E19C4F-160C-41CF-BC3E-CBB5B9836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1406975"/>
            <a:ext cx="27151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This computer is not smart enough to execute without knowing all these details.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081813BB-A280-438C-B7A9-9DD4B92CA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09" y="1524553"/>
            <a:ext cx="111038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swap a and b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611DF323-8A0C-4A7F-9BDE-E761DE37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3919"/>
            <a:ext cx="117565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print the array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AE0DC61E-BF6D-483F-A8A6-7F0953E9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304" y="41962"/>
            <a:ext cx="2715143" cy="86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b="1" u="sng" dirty="0">
                <a:ea typeface="宋体" panose="02010600030101010101" pitchFamily="2" charset="-122"/>
              </a:rPr>
              <a:t>Major Concerns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Correctness: is the program correct?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Feasibility: can the program be used?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Efficiency: is the program fast?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FA0D37-3861-4A10-A89E-0AB1FA76250B}"/>
              </a:ext>
            </a:extLst>
          </p:cNvPr>
          <p:cNvSpPr/>
          <p:nvPr/>
        </p:nvSpPr>
        <p:spPr>
          <a:xfrm>
            <a:off x="3340320" y="1852476"/>
            <a:ext cx="2164741" cy="14598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AA4BEE4-FCC1-4706-9363-1A5677200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8053" y="3936962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1C637E97-F0D6-41CF-9C3E-176127438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692" y="2289268"/>
            <a:ext cx="2715143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Many operations are trivial in the natural sense, and can be implemented easily, but a program has to be accurate and detailed.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6562DDAF-163F-4136-AD6C-A221FCC0F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59" y="6114914"/>
            <a:ext cx="251486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merge the </a:t>
            </a:r>
            <a:r>
              <a:rPr lang="en-US" altLang="zh-CN" sz="1200" dirty="0" err="1">
                <a:ea typeface="宋体" panose="02010600030101010101" pitchFamily="2" charset="-122"/>
              </a:rPr>
              <a:t>sublists</a:t>
            </a:r>
            <a:r>
              <a:rPr lang="en-US" altLang="zh-CN" sz="1200" dirty="0">
                <a:ea typeface="宋体" panose="02010600030101010101" pitchFamily="2" charset="-122"/>
              </a:rPr>
              <a:t> array[l, m] and array[m+1, r] into list array[l, r]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9DEDA894-750E-4208-8381-8ED87F5F2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850" y="3143354"/>
            <a:ext cx="2084730" cy="161582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merge the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array[l, m] and array[m+1, r] into list array[l, r]: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Repeatedly compare the heads of the two </a:t>
            </a:r>
            <a:r>
              <a:rPr lang="en-US" altLang="zh-CN" sz="1100" dirty="0" err="1">
                <a:ea typeface="宋体" panose="02010600030101010101" pitchFamily="2" charset="-122"/>
              </a:rPr>
              <a:t>sublists</a:t>
            </a:r>
            <a:r>
              <a:rPr lang="en-US" altLang="zh-CN" sz="1100" dirty="0">
                <a:ea typeface="宋体" panose="02010600030101010101" pitchFamily="2" charset="-122"/>
              </a:rPr>
              <a:t> and move the smaller one to the tail of array[l, r]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1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8906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6"/>
          <p:cNvSpPr txBox="1">
            <a:spLocks noChangeArrowheads="1"/>
          </p:cNvSpPr>
          <p:nvPr/>
        </p:nvSpPr>
        <p:spPr bwMode="auto">
          <a:xfrm>
            <a:off x="556849" y="851935"/>
            <a:ext cx="3483305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#include&lt;iostream&gt;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using namespace std;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swapping(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&amp;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b) { //swap a and b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temp;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temp = a;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a = b;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b = temp;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F77C43F-6FE9-4A48-A21F-890B424CA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49" y="2190763"/>
            <a:ext cx="3483305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merge(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*array,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j, k,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, nr;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//size of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m-l+1; nr = r-m;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],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[nr];  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//fill left and right sub-arrays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for(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= array[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l+i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for(j = 0; j&lt;nr;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 = array[m+1+j];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j = 0; k = l;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//marge temp arrays to real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&lt;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&amp;&amp; j&lt;nr)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if(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 &lt;=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}else{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   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  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   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nl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) { //extra element in left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larr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++; k++;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while(j&lt;nr) { //extra element in right array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array[k] =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rarr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[j];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j++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; k++;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0273C61-87EA-4B2F-B656-8C7151F5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852476"/>
            <a:ext cx="348330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 *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array,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l,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int m;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if(l &lt; r) {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 int 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m = l+(r-l)/2;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// Sort first and second arrays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l, m);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(array, m+1,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merge(array, l, m, r);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 </a:t>
            </a:r>
          </a:p>
          <a:p>
            <a:pPr lvl="0">
              <a:spcBef>
                <a:spcPct val="0"/>
              </a:spcBef>
              <a:buNone/>
            </a:pPr>
            <a:endParaRPr lang="en-US" altLang="en-US" sz="900" dirty="0">
              <a:latin typeface="Arial Unicode MS"/>
              <a:ea typeface="Courier New" panose="02070309020205020404" pitchFamily="49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main()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int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the number of elements: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n;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[n]; //create an array with given number of elements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"Enter elements:"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for(int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&lt;n;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++) {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cin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&gt;&gt;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[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];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}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before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mergeSort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0, n-1); //(n-1) for last index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"Array after Sorting: ";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      display(</a:t>
            </a:r>
            <a:r>
              <a:rPr lang="en-US" altLang="en-US" sz="900" dirty="0" err="1">
                <a:latin typeface="Arial Unicode MS"/>
                <a:ea typeface="Courier New" panose="02070309020205020404" pitchFamily="49" charset="0"/>
              </a:rPr>
              <a:t>arr</a:t>
            </a: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, n);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latin typeface="Arial Unicode MS"/>
                <a:ea typeface="Courier New" panose="02070309020205020404" pitchFamily="49" charset="0"/>
              </a:rPr>
              <a:t>}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4BF15132-0A43-4543-9279-E67E5C32B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320" y="1016350"/>
            <a:ext cx="34833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void display(int *array, int size) {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for(int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= 0;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&lt;size;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++)      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array[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i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] &lt;&lt; " ";    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  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cout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 &lt;&lt; </a:t>
            </a:r>
            <a:r>
              <a:rPr lang="en-US" altLang="en-US" sz="900" dirty="0" err="1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endl</a:t>
            </a: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; </a:t>
            </a:r>
          </a:p>
          <a:p>
            <a:pPr lvl="0">
              <a:spcBef>
                <a:spcPct val="0"/>
              </a:spcBef>
              <a:buNone/>
            </a:pPr>
            <a:r>
              <a:rPr lang="en-US" altLang="en-US" sz="900" dirty="0">
                <a:solidFill>
                  <a:srgbClr val="FF0000"/>
                </a:solidFill>
                <a:latin typeface="Arial Unicode MS"/>
                <a:ea typeface="Courier New" panose="02070309020205020404" pitchFamily="49" charset="0"/>
              </a:rPr>
              <a:t>} 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42CC9825-F48E-456F-9E10-A79A8770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29ABAE-FE38-404B-8798-65852F32A93E}"/>
              </a:ext>
            </a:extLst>
          </p:cNvPr>
          <p:cNvSpPr/>
          <p:nvPr/>
        </p:nvSpPr>
        <p:spPr>
          <a:xfrm>
            <a:off x="401216" y="851935"/>
            <a:ext cx="6422409" cy="5724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888B4CCE-87C2-4047-9119-3774E0CE8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849" y="5935378"/>
            <a:ext cx="15830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program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361F5556-3E82-4B18-87FD-A67032DFE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07" y="5161213"/>
            <a:ext cx="16203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algorithm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436C1A57-CFC9-4623-8A3C-315C5C90E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4727" y="1312205"/>
            <a:ext cx="287572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 err="1">
                <a:ea typeface="宋体" panose="02010600030101010101" pitchFamily="2" charset="-122"/>
              </a:rPr>
              <a:t>Mergesort</a:t>
            </a:r>
            <a:r>
              <a:rPr lang="en-US" altLang="zh-CN" sz="1600" u="sng" dirty="0">
                <a:ea typeface="宋体" panose="02010600030101010101" pitchFamily="2" charset="-122"/>
              </a:rPr>
              <a:t>(A, l, r)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if (l &lt; r)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 = (</a:t>
            </a:r>
            <a:r>
              <a:rPr lang="en-US" altLang="zh-CN" sz="1600" dirty="0" err="1">
                <a:ea typeface="宋体" panose="02010600030101010101" pitchFamily="2" charset="-122"/>
              </a:rPr>
              <a:t>l+r</a:t>
            </a:r>
            <a:r>
              <a:rPr lang="en-US" altLang="zh-CN" sz="1600" dirty="0">
                <a:ea typeface="宋体" panose="02010600030101010101" pitchFamily="2" charset="-122"/>
              </a:rPr>
              <a:t>)/2;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l, m);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m+1, r);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merge(A[l, m],A[m+1, r]).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main program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 </a:t>
            </a:r>
            <a:r>
              <a:rPr lang="en-US" altLang="zh-CN" sz="1600" dirty="0" err="1">
                <a:ea typeface="宋体" panose="02010600030101010101" pitchFamily="2" charset="-122"/>
              </a:rPr>
              <a:t>Mergesort</a:t>
            </a:r>
            <a:r>
              <a:rPr lang="en-US" altLang="zh-CN" sz="1600" dirty="0">
                <a:ea typeface="宋体" panose="02010600030101010101" pitchFamily="2" charset="-122"/>
              </a:rPr>
              <a:t>(A, 1, n)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AE0DC61E-BF6D-483F-A8A6-7F0953E9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304" y="41962"/>
            <a:ext cx="2715143" cy="86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b="1" u="sng" dirty="0">
                <a:ea typeface="宋体" panose="02010600030101010101" pitchFamily="2" charset="-122"/>
              </a:rPr>
              <a:t>Major Concerns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Correctness: is the program correct?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Feasibility: can the program be used?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Efficiency: is the program fast?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zh-CN" sz="10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D95E8637-924D-47F8-A2B0-35E4C6CFF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4727" y="3746697"/>
            <a:ext cx="2875720" cy="13234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u="sng" dirty="0">
                <a:ea typeface="宋体" panose="02010600030101010101" pitchFamily="2" charset="-122"/>
              </a:rPr>
              <a:t>Merge(A[l, m], A(m+1, r])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Repeatedly compare the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heads of the two </a:t>
            </a:r>
            <a:r>
              <a:rPr lang="en-US" altLang="zh-CN" sz="1600" dirty="0" err="1">
                <a:ea typeface="宋体" panose="02010600030101010101" pitchFamily="2" charset="-122"/>
              </a:rPr>
              <a:t>sublists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and move the smaller one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to the tail of array[l, r]</a:t>
            </a:r>
          </a:p>
        </p:txBody>
      </p:sp>
    </p:spTree>
    <p:extLst>
      <p:ext uri="{BB962C8B-B14F-4D97-AF65-F5344CB8AC3E}">
        <p14:creationId xmlns:p14="http://schemas.microsoft.com/office/powerpoint/2010/main" val="9167195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=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81C1BA-819D-485D-8FB6-6C2840A3DA4A}"/>
              </a:ext>
            </a:extLst>
          </p:cNvPr>
          <p:cNvSpPr txBox="1"/>
          <p:nvPr/>
        </p:nvSpPr>
        <p:spPr>
          <a:xfrm>
            <a:off x="4469239" y="2441747"/>
            <a:ext cx="5485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18014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D89B0193-F8CD-4278-86F3-6B7F9985A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</p:spTree>
    <p:extLst>
      <p:ext uri="{BB962C8B-B14F-4D97-AF65-F5344CB8AC3E}">
        <p14:creationId xmlns:p14="http://schemas.microsoft.com/office/powerpoint/2010/main" val="1704979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Algorithms are programs written in languages that humans can naturally understand and precisely implement, so that we can concentrate on the critical steps in design and analysis.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72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4758D0-B6D6-452D-9331-9743A6CEB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02" y="1034802"/>
            <a:ext cx="785045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Algorithms are programs written in languages that humans can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naturally understand </a:t>
            </a:r>
            <a:r>
              <a:rPr lang="en-US" altLang="zh-CN" sz="2000" dirty="0">
                <a:ea typeface="宋体" panose="02010600030101010101" pitchFamily="2" charset="-122"/>
              </a:rPr>
              <a:t>and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precisely implement</a:t>
            </a:r>
            <a:r>
              <a:rPr lang="en-US" altLang="zh-CN" sz="2000" dirty="0">
                <a:ea typeface="宋体" panose="02010600030101010101" pitchFamily="2" charset="-122"/>
              </a:rPr>
              <a:t>, so that we can concentrate on the critical steps in design and analysis.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2B0E3-AD1A-4145-8C77-8B4CA88C565E}"/>
              </a:ext>
            </a:extLst>
          </p:cNvPr>
          <p:cNvSpPr txBox="1"/>
          <p:nvPr/>
        </p:nvSpPr>
        <p:spPr>
          <a:xfrm>
            <a:off x="4505307" y="2544065"/>
            <a:ext cx="476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55F16D88-BF6B-4A8D-9EEE-4D3EEB5C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2413337"/>
            <a:ext cx="785045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6000" dirty="0">
                <a:ea typeface="宋体" panose="02010600030101010101" pitchFamily="2" charset="-122"/>
              </a:rPr>
              <a:t>Algorithm </a:t>
            </a:r>
            <a:r>
              <a:rPr lang="en-US" altLang="zh-CN" sz="6000" dirty="0">
                <a:ea typeface="Tahoma" panose="020B0604030504040204" pitchFamily="34" charset="0"/>
                <a:cs typeface="Tahoma" panose="020B0604030504040204" pitchFamily="34" charset="0"/>
              </a:rPr>
              <a:t>≈</a:t>
            </a:r>
            <a:r>
              <a:rPr lang="en-US" altLang="zh-CN" sz="6000" dirty="0">
                <a:ea typeface="宋体" panose="02010600030101010101" pitchFamily="2" charset="-122"/>
              </a:rPr>
              <a:t> Program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C55AA6C-019F-44BF-8A70-0F8982B1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3636672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Major Concerns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58D8FAE4-4DB1-4113-A032-629F2244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21671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Correctness: is the program correct?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FD6E2EE4-EDE0-4B82-A922-B521CE040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4739933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Feasibility: can the program be used?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34F8FF9-5196-45D0-A4EC-AB771181F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29997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Efficiency: is the program fast?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C686A5CD-DD9B-4C14-9E0D-6A93515E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71" y="5847918"/>
            <a:ext cx="785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en-US" altLang="zh-CN" sz="2800" dirty="0">
                <a:ea typeface="宋体" panose="02010600030101010101" pitchFamily="2" charset="-122"/>
              </a:rPr>
              <a:t>Improvement: is there a faster program?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C620D-926E-4BDD-9BB8-65FA56A4F590}"/>
              </a:ext>
            </a:extLst>
          </p:cNvPr>
          <p:cNvSpPr/>
          <p:nvPr/>
        </p:nvSpPr>
        <p:spPr>
          <a:xfrm>
            <a:off x="849085" y="2480633"/>
            <a:ext cx="7511143" cy="9821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3829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3580</TotalTime>
  <Words>10011</Words>
  <Application>Microsoft Office PowerPoint</Application>
  <PresentationFormat>On-screen Show (4:3)</PresentationFormat>
  <Paragraphs>1341</Paragraphs>
  <Slides>37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 Unicode MS</vt:lpstr>
      <vt:lpstr>宋体</vt:lpstr>
      <vt:lpstr>Calibri</vt:lpstr>
      <vt:lpstr>Cambria</vt:lpstr>
      <vt:lpstr>Symbol</vt:lpstr>
      <vt:lpstr>Tahoma</vt:lpstr>
      <vt:lpstr>Times New Roman</vt:lpstr>
      <vt:lpstr>Default Design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301</cp:revision>
  <cp:lastPrinted>2001-01-16T17:12:14Z</cp:lastPrinted>
  <dcterms:created xsi:type="dcterms:W3CDTF">1999-07-13T19:55:20Z</dcterms:created>
  <dcterms:modified xsi:type="dcterms:W3CDTF">2025-01-13T19:39:04Z</dcterms:modified>
</cp:coreProperties>
</file>