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80"/>
  </p:notesMasterIdLst>
  <p:handoutMasterIdLst>
    <p:handoutMasterId r:id="rId81"/>
  </p:handoutMasterIdLst>
  <p:sldIdLst>
    <p:sldId id="373" r:id="rId2"/>
    <p:sldId id="375" r:id="rId3"/>
    <p:sldId id="515" r:id="rId4"/>
    <p:sldId id="377" r:id="rId5"/>
    <p:sldId id="376" r:id="rId6"/>
    <p:sldId id="378" r:id="rId7"/>
    <p:sldId id="528" r:id="rId8"/>
    <p:sldId id="527" r:id="rId9"/>
    <p:sldId id="526" r:id="rId10"/>
    <p:sldId id="529" r:id="rId11"/>
    <p:sldId id="381" r:id="rId12"/>
    <p:sldId id="456" r:id="rId13"/>
    <p:sldId id="457" r:id="rId14"/>
    <p:sldId id="399" r:id="rId15"/>
    <p:sldId id="458" r:id="rId16"/>
    <p:sldId id="390" r:id="rId17"/>
    <p:sldId id="391" r:id="rId18"/>
    <p:sldId id="392" r:id="rId19"/>
    <p:sldId id="394" r:id="rId20"/>
    <p:sldId id="393" r:id="rId21"/>
    <p:sldId id="395" r:id="rId22"/>
    <p:sldId id="396" r:id="rId23"/>
    <p:sldId id="397" r:id="rId24"/>
    <p:sldId id="401" r:id="rId25"/>
    <p:sldId id="403" r:id="rId26"/>
    <p:sldId id="460" r:id="rId27"/>
    <p:sldId id="405" r:id="rId28"/>
    <p:sldId id="414" r:id="rId29"/>
    <p:sldId id="415" r:id="rId30"/>
    <p:sldId id="416" r:id="rId31"/>
    <p:sldId id="417" r:id="rId32"/>
    <p:sldId id="412" r:id="rId33"/>
    <p:sldId id="419" r:id="rId34"/>
    <p:sldId id="420" r:id="rId35"/>
    <p:sldId id="421" r:id="rId36"/>
    <p:sldId id="422" r:id="rId37"/>
    <p:sldId id="418" r:id="rId38"/>
    <p:sldId id="523" r:id="rId39"/>
    <p:sldId id="423" r:id="rId40"/>
    <p:sldId id="424" r:id="rId41"/>
    <p:sldId id="434" r:id="rId42"/>
    <p:sldId id="433" r:id="rId43"/>
    <p:sldId id="432" r:id="rId44"/>
    <p:sldId id="516" r:id="rId45"/>
    <p:sldId id="431" r:id="rId46"/>
    <p:sldId id="430" r:id="rId47"/>
    <p:sldId id="429" r:id="rId48"/>
    <p:sldId id="530" r:id="rId49"/>
    <p:sldId id="435" r:id="rId50"/>
    <p:sldId id="439" r:id="rId51"/>
    <p:sldId id="454" r:id="rId52"/>
    <p:sldId id="441" r:id="rId53"/>
    <p:sldId id="517" r:id="rId54"/>
    <p:sldId id="444" r:id="rId55"/>
    <p:sldId id="443" r:id="rId56"/>
    <p:sldId id="442" r:id="rId57"/>
    <p:sldId id="448" r:id="rId58"/>
    <p:sldId id="447" r:id="rId59"/>
    <p:sldId id="445" r:id="rId60"/>
    <p:sldId id="446" r:id="rId61"/>
    <p:sldId id="467" r:id="rId62"/>
    <p:sldId id="462" r:id="rId63"/>
    <p:sldId id="461" r:id="rId64"/>
    <p:sldId id="463" r:id="rId65"/>
    <p:sldId id="535" r:id="rId66"/>
    <p:sldId id="534" r:id="rId67"/>
    <p:sldId id="533" r:id="rId68"/>
    <p:sldId id="480" r:id="rId69"/>
    <p:sldId id="477" r:id="rId70"/>
    <p:sldId id="499" r:id="rId71"/>
    <p:sldId id="505" r:id="rId72"/>
    <p:sldId id="521" r:id="rId73"/>
    <p:sldId id="520" r:id="rId74"/>
    <p:sldId id="519" r:id="rId75"/>
    <p:sldId id="532" r:id="rId76"/>
    <p:sldId id="531" r:id="rId77"/>
    <p:sldId id="450" r:id="rId78"/>
    <p:sldId id="514" r:id="rId79"/>
  </p:sldIdLst>
  <p:sldSz cx="9144000" cy="6858000" type="screen4x3"/>
  <p:notesSz cx="7099300" cy="10234613"/>
  <p:defaultTextStyle>
    <a:defPPr>
      <a:defRPr lang="zh-CN"/>
    </a:defPPr>
    <a:lvl1pPr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00"/>
    <a:srgbClr val="FF9900"/>
    <a:srgbClr val="FFCC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11" autoAdjust="0"/>
  </p:normalViewPr>
  <p:slideViewPr>
    <p:cSldViewPr>
      <p:cViewPr varScale="1">
        <p:scale>
          <a:sx n="101" d="100"/>
          <a:sy n="101" d="100"/>
        </p:scale>
        <p:origin x="91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102403"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ltLang="zh-CN"/>
          </a:p>
        </p:txBody>
      </p:sp>
      <p:sp>
        <p:nvSpPr>
          <p:cNvPr id="102404"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102405"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B866BC4B-737E-4F39-A28A-3C5045C49C6B}" type="slidenum">
              <a:rPr lang="en-US" altLang="zh-CN"/>
              <a:pPr>
                <a:defRPr/>
              </a:pPr>
              <a:t>‹#›</a:t>
            </a:fld>
            <a:endParaRPr lang="en-US" altLang="zh-CN"/>
          </a:p>
        </p:txBody>
      </p:sp>
    </p:spTree>
    <p:extLst>
      <p:ext uri="{BB962C8B-B14F-4D97-AF65-F5344CB8AC3E}">
        <p14:creationId xmlns:p14="http://schemas.microsoft.com/office/powerpoint/2010/main" val="4222213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4021138" y="0"/>
            <a:ext cx="3076575" cy="511175"/>
          </a:xfrm>
          <a:prstGeom prst="rect">
            <a:avLst/>
          </a:prstGeom>
        </p:spPr>
        <p:txBody>
          <a:bodyPr vert="horz" lIns="91440" tIns="45720" rIns="91440" bIns="45720" rtlCol="0"/>
          <a:lstStyle>
            <a:lvl1pPr algn="r" eaLnBrk="1" hangingPunct="1">
              <a:defRPr sz="1200"/>
            </a:lvl1pPr>
          </a:lstStyle>
          <a:p>
            <a:pPr>
              <a:defRPr/>
            </a:pPr>
            <a:fld id="{1D063750-6AB0-4AAE-B16E-9FF0ACF8F40E}" type="datetimeFigureOut">
              <a:rPr lang="zh-CN" altLang="en-US"/>
              <a:pPr>
                <a:defRPr/>
              </a:pPr>
              <a:t>2024/11/13</a:t>
            </a:fld>
            <a:endParaRPr lang="zh-CN" altLang="en-US"/>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4021138" y="9721850"/>
            <a:ext cx="3076575" cy="5111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0522932-3FB4-4BCB-837E-E009D7CF01D0}" type="slidenum">
              <a:rPr lang="zh-CN" altLang="en-US"/>
              <a:pPr>
                <a:defRPr/>
              </a:pPr>
              <a:t>‹#›</a:t>
            </a:fld>
            <a:endParaRPr lang="zh-CN" altLang="en-US"/>
          </a:p>
        </p:txBody>
      </p:sp>
    </p:spTree>
    <p:extLst>
      <p:ext uri="{BB962C8B-B14F-4D97-AF65-F5344CB8AC3E}">
        <p14:creationId xmlns:p14="http://schemas.microsoft.com/office/powerpoint/2010/main" val="1885406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818"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zh-CN" altLang="en-US"/>
              <a:t>单击此处编辑母版标题样式</a:t>
            </a:r>
          </a:p>
        </p:txBody>
      </p:sp>
      <p:sp>
        <p:nvSpPr>
          <p:cNvPr id="34819"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zh-CN" altLang="en-US"/>
              <a:t>单击此处编辑母版副标题样式</a:t>
            </a:r>
          </a:p>
        </p:txBody>
      </p:sp>
      <p:sp>
        <p:nvSpPr>
          <p:cNvPr id="5" name="Rectangle 5"/>
          <p:cNvSpPr>
            <a:spLocks noGrp="1" noChangeArrowheads="1"/>
          </p:cNvSpPr>
          <p:nvPr>
            <p:ph type="ftr" sz="quarter" idx="10"/>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1"/>
          </p:nvPr>
        </p:nvSpPr>
        <p:spPr/>
        <p:txBody>
          <a:bodyPr/>
          <a:lstStyle>
            <a:lvl1pPr>
              <a:defRPr/>
            </a:lvl1pPr>
          </a:lstStyle>
          <a:p>
            <a:pPr>
              <a:defRPr/>
            </a:pPr>
            <a:fld id="{E5C5C1AB-88C8-4737-A875-6E95A1468BAB}" type="slidenum">
              <a:rPr lang="en-US" altLang="zh-CN"/>
              <a:pPr>
                <a:defRPr/>
              </a:pPr>
              <a:t>‹#›</a:t>
            </a:fld>
            <a:endParaRPr lang="en-US" altLang="zh-CN"/>
          </a:p>
        </p:txBody>
      </p:sp>
      <p:sp>
        <p:nvSpPr>
          <p:cNvPr id="7" name="Rectangle 7"/>
          <p:cNvSpPr>
            <a:spLocks noGrp="1" noChangeArrowheads="1"/>
          </p:cNvSpPr>
          <p:nvPr>
            <p:ph type="dt" sz="quarter" idx="12"/>
          </p:nvPr>
        </p:nvSpPr>
        <p:spPr/>
        <p:txBody>
          <a:bodyPr/>
          <a:lstStyle>
            <a:lvl1pPr>
              <a:defRPr/>
            </a:lvl1pPr>
          </a:lstStyle>
          <a:p>
            <a:pPr>
              <a:defRPr/>
            </a:pPr>
            <a:endParaRPr lang="en-US" altLang="zh-CN"/>
          </a:p>
        </p:txBody>
      </p:sp>
    </p:spTree>
    <p:extLst>
      <p:ext uri="{BB962C8B-B14F-4D97-AF65-F5344CB8AC3E}">
        <p14:creationId xmlns:p14="http://schemas.microsoft.com/office/powerpoint/2010/main" val="192131061"/>
      </p:ext>
    </p:extLst>
  </p:cSld>
  <p:clrMapOvr>
    <a:masterClrMapping/>
  </p:clrMapOvr>
  <p:transition>
    <p:pull dir="l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767BB53-EC38-49A6-AD62-5767D7955AF6}" type="slidenum">
              <a:rPr lang="en-US" altLang="zh-CN"/>
              <a:pPr>
                <a:defRPr/>
              </a:pPr>
              <a:t>‹#›</a:t>
            </a:fld>
            <a:endParaRPr lang="en-US" altLang="zh-CN"/>
          </a:p>
        </p:txBody>
      </p:sp>
    </p:spTree>
    <p:extLst>
      <p:ext uri="{BB962C8B-B14F-4D97-AF65-F5344CB8AC3E}">
        <p14:creationId xmlns:p14="http://schemas.microsoft.com/office/powerpoint/2010/main" val="2612428162"/>
      </p:ext>
    </p:extLst>
  </p:cSld>
  <p:clrMapOvr>
    <a:masterClrMapping/>
  </p:clrMapOvr>
  <p:transition>
    <p:pull dir="l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9831830-3906-4ADC-A214-A7B1C8DBFAEA}" type="slidenum">
              <a:rPr lang="en-US" altLang="zh-CN"/>
              <a:pPr>
                <a:defRPr/>
              </a:pPr>
              <a:t>‹#›</a:t>
            </a:fld>
            <a:endParaRPr lang="en-US" altLang="zh-CN"/>
          </a:p>
        </p:txBody>
      </p:sp>
    </p:spTree>
    <p:extLst>
      <p:ext uri="{BB962C8B-B14F-4D97-AF65-F5344CB8AC3E}">
        <p14:creationId xmlns:p14="http://schemas.microsoft.com/office/powerpoint/2010/main" val="1472790635"/>
      </p:ext>
    </p:extLst>
  </p:cSld>
  <p:clrMapOvr>
    <a:masterClrMapping/>
  </p:clrMapOvr>
  <p:transition>
    <p:pull dir="l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415FC58B-B329-4F78-A7D5-C3DC0B0EFD89}" type="slidenum">
              <a:rPr lang="en-US" altLang="zh-CN"/>
              <a:pPr>
                <a:defRPr/>
              </a:pPr>
              <a:t>‹#›</a:t>
            </a:fld>
            <a:endParaRPr lang="en-US" altLang="zh-CN"/>
          </a:p>
        </p:txBody>
      </p:sp>
    </p:spTree>
    <p:extLst>
      <p:ext uri="{BB962C8B-B14F-4D97-AF65-F5344CB8AC3E}">
        <p14:creationId xmlns:p14="http://schemas.microsoft.com/office/powerpoint/2010/main" val="1431448058"/>
      </p:ext>
    </p:extLst>
  </p:cSld>
  <p:clrMapOvr>
    <a:masterClrMapping/>
  </p:clrMapOvr>
  <p:transition>
    <p:pull dir="l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C21EBFF1-4E94-4DB7-9697-DD7B160F20DD}" type="slidenum">
              <a:rPr lang="en-US" altLang="zh-CN"/>
              <a:pPr>
                <a:defRPr/>
              </a:pPr>
              <a:t>‹#›</a:t>
            </a:fld>
            <a:endParaRPr lang="en-US" altLang="zh-CN"/>
          </a:p>
        </p:txBody>
      </p:sp>
    </p:spTree>
    <p:extLst>
      <p:ext uri="{BB962C8B-B14F-4D97-AF65-F5344CB8AC3E}">
        <p14:creationId xmlns:p14="http://schemas.microsoft.com/office/powerpoint/2010/main" val="2619200644"/>
      </p:ext>
    </p:extLst>
  </p:cSld>
  <p:clrMapOvr>
    <a:masterClrMapping/>
  </p:clrMapOvr>
  <p:transition>
    <p:pull dir="l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22E7466E-F950-4F4E-A611-4E809C59B92D}" type="slidenum">
              <a:rPr lang="en-US" altLang="zh-CN"/>
              <a:pPr>
                <a:defRPr/>
              </a:pPr>
              <a:t>‹#›</a:t>
            </a:fld>
            <a:endParaRPr lang="en-US" altLang="zh-CN"/>
          </a:p>
        </p:txBody>
      </p:sp>
    </p:spTree>
    <p:extLst>
      <p:ext uri="{BB962C8B-B14F-4D97-AF65-F5344CB8AC3E}">
        <p14:creationId xmlns:p14="http://schemas.microsoft.com/office/powerpoint/2010/main" val="3982081301"/>
      </p:ext>
    </p:extLst>
  </p:cSld>
  <p:clrMapOvr>
    <a:masterClrMapping/>
  </p:clrMapOvr>
  <p:transition>
    <p:pull dir="l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5EEEECA1-F2D1-40A8-BA2A-A63564F131B5}" type="slidenum">
              <a:rPr lang="en-US" altLang="zh-CN"/>
              <a:pPr>
                <a:defRPr/>
              </a:pPr>
              <a:t>‹#›</a:t>
            </a:fld>
            <a:endParaRPr lang="en-US" altLang="zh-CN"/>
          </a:p>
        </p:txBody>
      </p:sp>
    </p:spTree>
    <p:extLst>
      <p:ext uri="{BB962C8B-B14F-4D97-AF65-F5344CB8AC3E}">
        <p14:creationId xmlns:p14="http://schemas.microsoft.com/office/powerpoint/2010/main" val="1131608972"/>
      </p:ext>
    </p:extLst>
  </p:cSld>
  <p:clrMapOvr>
    <a:masterClrMapping/>
  </p:clrMapOvr>
  <p:transition>
    <p:pull dir="l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208E53A-00F5-4D54-B86D-982CAF4D494A}" type="slidenum">
              <a:rPr lang="en-US" altLang="zh-CN"/>
              <a:pPr>
                <a:defRPr/>
              </a:pPr>
              <a:t>‹#›</a:t>
            </a:fld>
            <a:endParaRPr lang="en-US" altLang="zh-CN"/>
          </a:p>
        </p:txBody>
      </p:sp>
    </p:spTree>
    <p:extLst>
      <p:ext uri="{BB962C8B-B14F-4D97-AF65-F5344CB8AC3E}">
        <p14:creationId xmlns:p14="http://schemas.microsoft.com/office/powerpoint/2010/main" val="3351073891"/>
      </p:ext>
    </p:extLst>
  </p:cSld>
  <p:clrMapOvr>
    <a:masterClrMapping/>
  </p:clrMapOvr>
  <p:transition>
    <p:pull dir="l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037C615-8C49-41FE-860C-272DE340CD20}" type="slidenum">
              <a:rPr lang="en-US" altLang="zh-CN"/>
              <a:pPr>
                <a:defRPr/>
              </a:pPr>
              <a:t>‹#›</a:t>
            </a:fld>
            <a:endParaRPr lang="en-US" altLang="zh-CN"/>
          </a:p>
        </p:txBody>
      </p:sp>
    </p:spTree>
    <p:extLst>
      <p:ext uri="{BB962C8B-B14F-4D97-AF65-F5344CB8AC3E}">
        <p14:creationId xmlns:p14="http://schemas.microsoft.com/office/powerpoint/2010/main" val="1362084930"/>
      </p:ext>
    </p:extLst>
  </p:cSld>
  <p:clrMapOvr>
    <a:masterClrMapping/>
  </p:clrMapOvr>
  <p:transition>
    <p:pull dir="l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4A79199-8B31-4DE9-AEE5-BD55388399A3}" type="slidenum">
              <a:rPr lang="en-US" altLang="zh-CN"/>
              <a:pPr>
                <a:defRPr/>
              </a:pPr>
              <a:t>‹#›</a:t>
            </a:fld>
            <a:endParaRPr lang="en-US" altLang="zh-CN"/>
          </a:p>
        </p:txBody>
      </p:sp>
    </p:spTree>
    <p:extLst>
      <p:ext uri="{BB962C8B-B14F-4D97-AF65-F5344CB8AC3E}">
        <p14:creationId xmlns:p14="http://schemas.microsoft.com/office/powerpoint/2010/main" val="1721303778"/>
      </p:ext>
    </p:extLst>
  </p:cSld>
  <p:clrMapOvr>
    <a:masterClrMapping/>
  </p:clrMapOvr>
  <p:transition>
    <p:pull dir="l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92100"/>
            <a:ext cx="2057400" cy="57277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92100"/>
            <a:ext cx="6019800" cy="57277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91944F-EE0D-4F4B-8BF0-72B09B7A1ACF}" type="slidenum">
              <a:rPr lang="en-US" altLang="zh-CN"/>
              <a:pPr>
                <a:defRPr/>
              </a:pPr>
              <a:t>‹#›</a:t>
            </a:fld>
            <a:endParaRPr lang="en-US" altLang="zh-CN"/>
          </a:p>
        </p:txBody>
      </p:sp>
    </p:spTree>
    <p:extLst>
      <p:ext uri="{BB962C8B-B14F-4D97-AF65-F5344CB8AC3E}">
        <p14:creationId xmlns:p14="http://schemas.microsoft.com/office/powerpoint/2010/main" val="3847456379"/>
      </p:ext>
    </p:extLst>
  </p:cSld>
  <p:clrMapOvr>
    <a:masterClrMapping/>
  </p:clrMapOvr>
  <p:transition>
    <p:pull dir="l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92100"/>
            <a:ext cx="8229600" cy="1384300"/>
          </a:xfrm>
        </p:spPr>
        <p:txBody>
          <a:bodyPr/>
          <a:lstStyle/>
          <a:p>
            <a:r>
              <a:rPr lang="zh-CN" altLang="en-US"/>
              <a:t>单击此处编辑母版标题样式</a:t>
            </a:r>
          </a:p>
        </p:txBody>
      </p:sp>
      <p:sp>
        <p:nvSpPr>
          <p:cNvPr id="3" name="内容占位符 2"/>
          <p:cNvSpPr>
            <a:spLocks noGrp="1"/>
          </p:cNvSpPr>
          <p:nvPr>
            <p:ph sz="quarter" idx="1"/>
          </p:nvPr>
        </p:nvSpPr>
        <p:spPr>
          <a:xfrm>
            <a:off x="457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C05840B8-495C-49DE-8D18-E4E1B8C14D2A}" type="slidenum">
              <a:rPr lang="en-US" altLang="zh-CN"/>
              <a:pPr>
                <a:defRPr/>
              </a:pPr>
              <a:t>‹#›</a:t>
            </a:fld>
            <a:endParaRPr lang="en-US" altLang="zh-CN"/>
          </a:p>
        </p:txBody>
      </p:sp>
    </p:spTree>
    <p:extLst>
      <p:ext uri="{BB962C8B-B14F-4D97-AF65-F5344CB8AC3E}">
        <p14:creationId xmlns:p14="http://schemas.microsoft.com/office/powerpoint/2010/main" val="3469066670"/>
      </p:ext>
    </p:extLst>
  </p:cSld>
  <p:clrMapOvr>
    <a:masterClrMapping/>
  </p:clrMapOvr>
  <p:transition>
    <p:pull dir="l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92100"/>
            <a:ext cx="8229600" cy="57277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AE656826-F0EB-4A62-ACBE-1A58C7088B6A}" type="slidenum">
              <a:rPr lang="en-US" altLang="zh-CN"/>
              <a:pPr>
                <a:defRPr/>
              </a:pPr>
              <a:t>‹#›</a:t>
            </a:fld>
            <a:endParaRPr lang="en-US" altLang="zh-CN"/>
          </a:p>
        </p:txBody>
      </p:sp>
    </p:spTree>
    <p:extLst>
      <p:ext uri="{BB962C8B-B14F-4D97-AF65-F5344CB8AC3E}">
        <p14:creationId xmlns:p14="http://schemas.microsoft.com/office/powerpoint/2010/main" val="198726581"/>
      </p:ext>
    </p:extLst>
  </p:cSld>
  <p:clrMapOvr>
    <a:masterClrMapping/>
  </p:clrMapOvr>
  <p:transition>
    <p:pull dir="l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Media" preserve="1">
  <p:cSld name="标题，文本与媒体剪辑">
    <p:spTree>
      <p:nvGrpSpPr>
        <p:cNvPr id="1" name=""/>
        <p:cNvGrpSpPr/>
        <p:nvPr/>
      </p:nvGrpSpPr>
      <p:grpSpPr>
        <a:xfrm>
          <a:off x="0" y="0"/>
          <a:ext cx="0" cy="0"/>
          <a:chOff x="0" y="0"/>
          <a:chExt cx="0" cy="0"/>
        </a:xfrm>
      </p:grpSpPr>
      <p:sp>
        <p:nvSpPr>
          <p:cNvPr id="2" name="标题 1"/>
          <p:cNvSpPr>
            <a:spLocks noGrp="1"/>
          </p:cNvSpPr>
          <p:nvPr>
            <p:ph type="title"/>
          </p:nvPr>
        </p:nvSpPr>
        <p:spPr>
          <a:xfrm>
            <a:off x="457200" y="292100"/>
            <a:ext cx="8229600" cy="13843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905000"/>
            <a:ext cx="403860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媒体占位符 3"/>
          <p:cNvSpPr>
            <a:spLocks noGrp="1"/>
          </p:cNvSpPr>
          <p:nvPr>
            <p:ph type="media" sz="half" idx="2"/>
          </p:nvPr>
        </p:nvSpPr>
        <p:spPr>
          <a:xfrm>
            <a:off x="4648200" y="1905000"/>
            <a:ext cx="4038600" cy="4114800"/>
          </a:xfrm>
        </p:spPr>
        <p:txBody>
          <a:bodyPr/>
          <a:lstStyle/>
          <a:p>
            <a:pPr lvl="0"/>
            <a:endParaRPr lang="zh-CN"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053A9AF1-8D34-439C-A1A7-3A76D13F02F0}" type="slidenum">
              <a:rPr lang="en-US" altLang="zh-CN"/>
              <a:pPr>
                <a:defRPr/>
              </a:pPr>
              <a:t>‹#›</a:t>
            </a:fld>
            <a:endParaRPr lang="en-US" altLang="zh-CN"/>
          </a:p>
        </p:txBody>
      </p:sp>
    </p:spTree>
    <p:extLst>
      <p:ext uri="{BB962C8B-B14F-4D97-AF65-F5344CB8AC3E}">
        <p14:creationId xmlns:p14="http://schemas.microsoft.com/office/powerpoint/2010/main" val="1143793540"/>
      </p:ext>
    </p:extLst>
  </p:cSld>
  <p:clrMapOvr>
    <a:masterClrMapping/>
  </p:clrMapOvr>
  <p:transition>
    <p:pull dir="l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92100"/>
            <a:ext cx="8229600" cy="13843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905000"/>
            <a:ext cx="403860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CB64232E-9754-4E7F-A2CD-6AD8ED02BBC2}" type="slidenum">
              <a:rPr lang="en-US" altLang="zh-CN"/>
              <a:pPr>
                <a:defRPr/>
              </a:pPr>
              <a:t>‹#›</a:t>
            </a:fld>
            <a:endParaRPr lang="en-US" altLang="zh-CN"/>
          </a:p>
        </p:txBody>
      </p:sp>
    </p:spTree>
    <p:extLst>
      <p:ext uri="{BB962C8B-B14F-4D97-AF65-F5344CB8AC3E}">
        <p14:creationId xmlns:p14="http://schemas.microsoft.com/office/powerpoint/2010/main" val="1592105034"/>
      </p:ext>
    </p:extLst>
  </p:cSld>
  <p:clrMapOvr>
    <a:masterClrMapping/>
  </p:clrMapOvr>
  <p:transition>
    <p:pull dir="l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33795"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37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ltLang="zh-CN"/>
          </a:p>
        </p:txBody>
      </p:sp>
      <p:sp>
        <p:nvSpPr>
          <p:cNvPr id="337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ltLang="zh-CN"/>
          </a:p>
        </p:txBody>
      </p:sp>
      <p:sp>
        <p:nvSpPr>
          <p:cNvPr id="337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E986F9CF-117E-43F0-9F3E-B19CDBE702F8}" type="slidenum">
              <a:rPr lang="en-US" altLang="zh-CN"/>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4006"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Lst>
  <p:transition>
    <p:pull dir="lu"/>
  </p:transition>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11188" y="1060450"/>
            <a:ext cx="7921625" cy="1936750"/>
          </a:xfrm>
        </p:spPr>
        <p:txBody>
          <a:bodyPr/>
          <a:lstStyle/>
          <a:p>
            <a:pPr eaLnBrk="1" hangingPunct="1"/>
            <a: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t>The Arts of Satisfiability:</a:t>
            </a:r>
            <a:b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br>
            <a: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t>Algorithms and Complexity</a:t>
            </a:r>
            <a:endParaRPr lang="zh-CN" altLang="en-US" sz="40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23" name="Rectangle 3"/>
          <p:cNvSpPr>
            <a:spLocks noGrp="1" noChangeArrowheads="1"/>
          </p:cNvSpPr>
          <p:nvPr>
            <p:ph type="subTitle" idx="1"/>
          </p:nvPr>
        </p:nvSpPr>
        <p:spPr>
          <a:xfrm>
            <a:off x="1547664" y="3573016"/>
            <a:ext cx="5904830" cy="2160240"/>
          </a:xfrm>
        </p:spPr>
        <p:txBody>
          <a:bodyPr/>
          <a:lstStyle/>
          <a:p>
            <a:pPr eaLnBrk="1" hangingPunct="1"/>
            <a:r>
              <a:rPr lang="en-US" altLang="zh-CN" sz="2800" dirty="0" err="1">
                <a:effectLst/>
                <a:latin typeface="Arial" panose="020B0604020202020204" pitchFamily="34" charset="0"/>
                <a:ea typeface="黑体" panose="02010609060101010101" pitchFamily="49" charset="-122"/>
                <a:cs typeface="Arial" panose="020B0604020202020204" pitchFamily="34" charset="0"/>
              </a:rPr>
              <a:t>Jianer</a:t>
            </a:r>
            <a:r>
              <a:rPr lang="en-US" altLang="zh-CN" sz="2800" dirty="0">
                <a:effectLst/>
                <a:latin typeface="Arial" panose="020B0604020202020204" pitchFamily="34" charset="0"/>
                <a:ea typeface="黑体" panose="02010609060101010101" pitchFamily="49" charset="-122"/>
                <a:cs typeface="Arial" panose="020B0604020202020204" pitchFamily="34" charset="0"/>
              </a:rPr>
              <a:t> Chen</a:t>
            </a:r>
          </a:p>
          <a:p>
            <a:pPr eaLnBrk="1" hangingPunct="1"/>
            <a:r>
              <a:rPr lang="en-US" altLang="zh-CN" sz="2800" dirty="0">
                <a:effectLst/>
                <a:latin typeface="Arial" panose="020B0604020202020204" pitchFamily="34" charset="0"/>
                <a:ea typeface="黑体" panose="02010609060101010101" pitchFamily="49" charset="-122"/>
                <a:cs typeface="Arial" panose="020B0604020202020204" pitchFamily="34" charset="0"/>
              </a:rPr>
              <a:t>Computer Science and Engineering</a:t>
            </a:r>
          </a:p>
          <a:p>
            <a:pPr eaLnBrk="1" hangingPunct="1"/>
            <a:r>
              <a:rPr lang="en-US" altLang="zh-CN" sz="2800" dirty="0">
                <a:effectLst/>
                <a:latin typeface="Arial" panose="020B0604020202020204" pitchFamily="34" charset="0"/>
                <a:ea typeface="黑体" panose="02010609060101010101" pitchFamily="49" charset="-122"/>
                <a:cs typeface="Arial" panose="020B0604020202020204" pitchFamily="34" charset="0"/>
              </a:rPr>
              <a:t>Texas A&amp;M University</a:t>
            </a:r>
          </a:p>
          <a:p>
            <a:pPr eaLnBrk="1" hangingPunct="1"/>
            <a:r>
              <a:rPr lang="en-US" altLang="zh-CN" sz="2400" dirty="0">
                <a:effectLst/>
                <a:latin typeface="Arial" panose="020B0604020202020204" pitchFamily="34" charset="0"/>
                <a:ea typeface="黑体" panose="02010609060101010101" pitchFamily="49" charset="-122"/>
                <a:cs typeface="Arial" panose="020B0604020202020204" pitchFamily="34" charset="0"/>
              </a:rPr>
              <a:t>(October 14, 2019)</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147"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48"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171"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172"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73"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195"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196"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197"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8198"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219"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220"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221"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
        <p:nvSpPr>
          <p:cNvPr id="9222"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a:solidFill>
                  <a:srgbClr val="FF0000"/>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243"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44"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245"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
        <p:nvSpPr>
          <p:cNvPr id="10246" name="TextBox 13"/>
          <p:cNvSpPr txBox="1">
            <a:spLocks noChangeArrowheads="1"/>
          </p:cNvSpPr>
          <p:nvPr/>
        </p:nvSpPr>
        <p:spPr bwMode="auto">
          <a:xfrm>
            <a:off x="1547813" y="5343525"/>
            <a:ext cx="6153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10247" name="TextBox 24"/>
          <p:cNvSpPr txBox="1">
            <a:spLocks noChangeArrowheads="1"/>
          </p:cNvSpPr>
          <p:nvPr/>
        </p:nvSpPr>
        <p:spPr bwMode="auto">
          <a:xfrm>
            <a:off x="900113" y="4581525"/>
            <a:ext cx="66944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a:latin typeface="Times New Roman" panose="02020603050405020304" pitchFamily="18" charset="0"/>
                <a:cs typeface="Times New Roman" panose="02020603050405020304" pitchFamily="18" charset="0"/>
              </a:rPr>
              <a:t>An example of an unsatisfiable formula</a:t>
            </a:r>
            <a:endParaRPr lang="zh-CN" altLang="en-US">
              <a:latin typeface="Times New Roman" panose="02020603050405020304" pitchFamily="18" charset="0"/>
              <a:cs typeface="Times New Roman" panose="02020603050405020304" pitchFamily="18" charset="0"/>
            </a:endParaRPr>
          </a:p>
        </p:txBody>
      </p:sp>
      <p:sp>
        <p:nvSpPr>
          <p:cNvPr id="10248"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a:solidFill>
                  <a:srgbClr val="FF0000"/>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a:xfrm>
            <a:off x="534988" y="18891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in AI</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267"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1268"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534988" y="18891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in AI</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291"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2292"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6450" y="1128713"/>
            <a:ext cx="406082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p:cNvSpPr/>
          <p:nvPr/>
        </p:nvSpPr>
        <p:spPr>
          <a:xfrm>
            <a:off x="5292725" y="2420938"/>
            <a:ext cx="3167063" cy="1008062"/>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a:xfrm>
            <a:off x="534988" y="18891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in AI</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5"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3316"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6450" y="1128713"/>
            <a:ext cx="406082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775" y="4054475"/>
            <a:ext cx="851535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p:cNvSpPr/>
          <p:nvPr/>
        </p:nvSpPr>
        <p:spPr>
          <a:xfrm>
            <a:off x="5292725" y="2420938"/>
            <a:ext cx="3167063" cy="1008062"/>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title"/>
          </p:nvPr>
        </p:nvSpPr>
        <p:spPr>
          <a:xfrm>
            <a:off x="534988" y="188913"/>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in AI</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339"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4340"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文本框 1"/>
          <p:cNvSpPr txBox="1">
            <a:spLocks noChangeArrowheads="1"/>
          </p:cNvSpPr>
          <p:nvPr/>
        </p:nvSpPr>
        <p:spPr bwMode="auto">
          <a:xfrm>
            <a:off x="4569619" y="1118769"/>
            <a:ext cx="4249737"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sz="2400" dirty="0"/>
              <a:t>Satisfiability stands at the crossroads of logic, graph theory, computer science, computer engineering, and operations research. Thus, many problems originating in one of these fields typically have multiple translations to SAT and there exist many mathematical tools available to the SAT solver to assist in solving them with improved performance. </a:t>
            </a:r>
          </a:p>
          <a:p>
            <a:r>
              <a:rPr lang="en-US" altLang="zh-CN" sz="2400" dirty="0"/>
              <a:t> </a:t>
            </a:r>
            <a:r>
              <a:rPr lang="en-US" altLang="zh-CN" sz="2000" dirty="0">
                <a:solidFill>
                  <a:srgbClr val="FFC000"/>
                </a:solidFill>
              </a:rPr>
              <a:t>Handbook of Satisfiability (2009)</a:t>
            </a:r>
            <a:endParaRPr lang="zh-CN" altLang="en-US" sz="2000" dirty="0">
              <a:solidFill>
                <a:srgbClr val="FFC000"/>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4303712"/>
          </a:xfrm>
        </p:spPr>
        <p:txBody>
          <a:bodyPr lIns="92075" tIns="46038" rIns="92075" bIns="46038">
            <a:spAutoFit/>
          </a:bodyPr>
          <a:lstStyle/>
          <a:p>
            <a:pPr>
              <a:defRPr/>
            </a:pPr>
            <a:r>
              <a:rPr lang="en-US" altLang="zh-CN" dirty="0">
                <a:latin typeface="Times New Roman" panose="02020603050405020304" pitchFamily="18" charset="0"/>
                <a:cs typeface="Times New Roman" panose="02020603050405020304" pitchFamily="18" charset="0"/>
              </a:rPr>
              <a:t>Closely related to Hilbert’s 10</a:t>
            </a:r>
            <a:r>
              <a:rPr lang="en-US" altLang="zh-CN" baseline="30000" dirty="0">
                <a:latin typeface="Times New Roman" panose="02020603050405020304" pitchFamily="18" charset="0"/>
                <a:cs typeface="Times New Roman" panose="02020603050405020304" pitchFamily="18" charset="0"/>
              </a:rPr>
              <a:t>th</a:t>
            </a:r>
            <a:r>
              <a:rPr lang="en-US" altLang="zh-CN" dirty="0">
                <a:latin typeface="Times New Roman" panose="02020603050405020304" pitchFamily="18" charset="0"/>
                <a:cs typeface="Times New Roman" panose="02020603050405020304" pitchFamily="18" charset="0"/>
              </a:rPr>
              <a:t> problem  </a:t>
            </a:r>
            <a:r>
              <a:rPr lang="en-US" altLang="zh-CN" sz="2400" dirty="0">
                <a:latin typeface="Times New Roman" panose="02020603050405020304" pitchFamily="18" charset="0"/>
                <a:cs typeface="Times New Roman" panose="02020603050405020304" pitchFamily="18" charset="0"/>
              </a:rPr>
              <a:t>[Davis-Putnam’60]</a:t>
            </a:r>
          </a:p>
          <a:p>
            <a:pPr>
              <a:defRPr/>
            </a:pPr>
            <a:r>
              <a:rPr lang="en-US" altLang="zh-CN" dirty="0">
                <a:latin typeface="Times New Roman" panose="02020603050405020304" pitchFamily="18" charset="0"/>
                <a:cs typeface="Times New Roman" panose="02020603050405020304" pitchFamily="18" charset="0"/>
              </a:rPr>
              <a:t>The most important problem in computer science</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 Karp’72]</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central problem in the research in algorithms and complexity theory</a:t>
            </a:r>
          </a:p>
          <a:p>
            <a:pPr>
              <a:defRPr/>
            </a:pPr>
            <a:r>
              <a:rPr lang="en-US" altLang="zh-CN">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2" dur="500"/>
                                        <p:tgtEl>
                                          <p:spTgt spid="3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7" dur="500"/>
                                        <p:tgtEl>
                                          <p:spTgt spid="3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2" dur="500"/>
                                        <p:tgtEl>
                                          <p:spTgt spid="30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7"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208756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p:txBody>
      </p:sp>
      <p:sp>
        <p:nvSpPr>
          <p:cNvPr id="1741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41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7413"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altLang="zh-CN" sz="2000" u="sng"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clauses</a:t>
            </a:r>
            <a:endPar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length of the input</a:t>
            </a:r>
            <a:endParaRPr lang="zh-CN" altLang="en-US"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43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43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8437"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000" u="sng"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best algorithm</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clauses         </a:t>
            </a:r>
            <a:r>
              <a:rPr lang="en-US" altLang="zh-CN" sz="2000" i="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*(1.234</a:t>
            </a:r>
            <a:r>
              <a:rPr lang="en-US" altLang="zh-CN" sz="2000" i="1" baseline="30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[Yamamoto 2005]</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length of the input           </a:t>
            </a:r>
            <a:r>
              <a:rPr lang="en-US" altLang="zh-CN" sz="2000" i="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*(1.066</a:t>
            </a:r>
            <a:r>
              <a:rPr lang="en-US" altLang="zh-CN" sz="2000" i="1" baseline="30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[Chen-Liu 2009]</a:t>
            </a:r>
            <a:endParaRPr lang="zh-CN" altLang="en-US"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45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946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61"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000" u="sng" dirty="0">
                <a:effectLst>
                  <a:outerShdw blurRad="38100" dist="38100" dir="2700000" algn="tl">
                    <a:srgbClr val="000000">
                      <a:alpha val="43137"/>
                    </a:srgbClr>
                  </a:outerShdw>
                </a:effectLst>
                <a:latin typeface="Times New Roman" pitchFamily="18" charset="0"/>
                <a:cs typeface="Times New Roman" pitchFamily="18" charset="0"/>
              </a:rPr>
              <a:t>best algorithm</a:t>
            </a:r>
          </a:p>
          <a:p>
            <a:pPr>
              <a:buFontTx/>
              <a:buNone/>
              <a:defRPr/>
            </a:pPr>
            <a:r>
              <a:rPr lang="en-US" altLang="zh-CN" sz="2400"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the number of clauses         </a:t>
            </a:r>
            <a:r>
              <a:rPr lang="en-US" altLang="zh-CN" sz="2000" i="1" dirty="0">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*(1.234</a:t>
            </a:r>
            <a:r>
              <a:rPr lang="en-US" altLang="zh-CN" sz="2000" i="1" baseline="30000" dirty="0">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 [Yamamoto 2005]</a:t>
            </a:r>
          </a:p>
          <a:p>
            <a:pPr>
              <a:buFontTx/>
              <a:buNone/>
              <a:defRPr/>
            </a:pP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the length of the input           </a:t>
            </a:r>
            <a:r>
              <a:rPr lang="en-US" altLang="zh-CN" sz="2000" i="1" dirty="0">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*(1.066</a:t>
            </a:r>
            <a:r>
              <a:rPr lang="en-US" altLang="zh-CN" sz="2000" i="1" baseline="30000" dirty="0">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 [Chen-Liu 2009]</a:t>
            </a:r>
            <a:endParaRPr lang="zh-CN" altLang="en-US" sz="20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48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48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0485"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150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50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253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53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33"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355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55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3557"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3558"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457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58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4581"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4582" name="TextBox 5"/>
          <p:cNvSpPr txBox="1">
            <a:spLocks noChangeArrowheads="1"/>
          </p:cNvSpPr>
          <p:nvPr/>
        </p:nvSpPr>
        <p:spPr bwMode="auto">
          <a:xfrm>
            <a:off x="1116013" y="5157788"/>
            <a:ext cx="2573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A better algorithm?</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24583"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560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60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5605"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5606" name="TextBox 5"/>
          <p:cNvSpPr txBox="1">
            <a:spLocks noChangeArrowheads="1"/>
          </p:cNvSpPr>
          <p:nvPr/>
        </p:nvSpPr>
        <p:spPr bwMode="auto">
          <a:xfrm>
            <a:off x="1116013" y="5157788"/>
            <a:ext cx="2573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A better algorithm?</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25607" name="TextBox 6"/>
          <p:cNvSpPr txBox="1">
            <a:spLocks noChangeArrowheads="1"/>
          </p:cNvSpPr>
          <p:nvPr/>
        </p:nvSpPr>
        <p:spPr bwMode="auto">
          <a:xfrm>
            <a:off x="1116013" y="5732463"/>
            <a:ext cx="2684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Times New Roman" panose="02020603050405020304" pitchFamily="18" charset="0"/>
                <a:cs typeface="Times New Roman" panose="02020603050405020304" pitchFamily="18" charset="0"/>
              </a:rPr>
              <a:t>No better algorithm!</a:t>
            </a:r>
            <a:endParaRPr lang="zh-CN" altLang="en-US" sz="2400">
              <a:solidFill>
                <a:srgbClr val="FF0000"/>
              </a:solidFill>
              <a:latin typeface="Times New Roman" panose="02020603050405020304" pitchFamily="18" charset="0"/>
              <a:cs typeface="Times New Roman" panose="02020603050405020304" pitchFamily="18" charset="0"/>
            </a:endParaRPr>
          </a:p>
        </p:txBody>
      </p:sp>
      <p:sp>
        <p:nvSpPr>
          <p:cNvPr id="25608"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561263" cy="1570037"/>
          </a:xfrm>
        </p:spPr>
        <p:txBody>
          <a:bodyPr lIns="92075" tIns="46038" rIns="92075" bIns="46038">
            <a:spAutoFit/>
          </a:bodyPr>
          <a:lstStyle/>
          <a:p>
            <a:pPr>
              <a:defRPr/>
            </a:pPr>
            <a:r>
              <a:rPr lang="en-US" altLang="zh-CN" dirty="0">
                <a:solidFill>
                  <a:srgbClr val="FF9900"/>
                </a:solidFill>
                <a:latin typeface="Times New Roman" pitchFamily="18" charset="0"/>
                <a:cs typeface="Times New Roman" pitchFamily="18" charset="0"/>
              </a:rPr>
              <a:t>Open Problem: </a:t>
            </a:r>
            <a:r>
              <a:rPr lang="en-US" altLang="zh-CN" dirty="0">
                <a:latin typeface="Times New Roman" pitchFamily="18" charset="0"/>
                <a:cs typeface="Times New Roman" pitchFamily="18" charset="0"/>
              </a:rPr>
              <a:t>is there an algorithm of time complexity </a:t>
            </a:r>
            <a:r>
              <a:rPr lang="en-US" altLang="zh-CN" i="1" dirty="0">
                <a:latin typeface="Times New Roman" pitchFamily="18" charset="0"/>
                <a:cs typeface="Times New Roman" pitchFamily="18" charset="0"/>
              </a:rPr>
              <a:t>O*</a:t>
            </a:r>
            <a:r>
              <a:rPr lang="en-US" altLang="zh-CN" dirty="0">
                <a:latin typeface="Times New Roman" pitchFamily="18" charset="0"/>
                <a:cs typeface="Times New Roman" pitchFamily="18" charset="0"/>
              </a:rPr>
              <a:t>(</a:t>
            </a:r>
            <a:r>
              <a:rPr lang="en-US" altLang="zh-CN" i="1" dirty="0" err="1">
                <a:latin typeface="Times New Roman" pitchFamily="18" charset="0"/>
                <a:cs typeface="Times New Roman" pitchFamily="18" charset="0"/>
              </a:rPr>
              <a:t>c</a:t>
            </a:r>
            <a:r>
              <a:rPr lang="en-US" altLang="zh-CN" i="1" baseline="30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for SAT, where </a:t>
            </a:r>
            <a:r>
              <a:rPr lang="en-US" altLang="zh-CN" i="1" dirty="0">
                <a:latin typeface="Times New Roman" pitchFamily="18" charset="0"/>
                <a:cs typeface="Times New Roman" pitchFamily="18" charset="0"/>
              </a:rPr>
              <a:t>c</a:t>
            </a:r>
            <a:r>
              <a:rPr lang="en-US" altLang="zh-CN" dirty="0">
                <a:latin typeface="Times New Roman" pitchFamily="18" charset="0"/>
                <a:cs typeface="Times New Roman" pitchFamily="18" charset="0"/>
              </a:rPr>
              <a:t> is a constant less </a:t>
            </a:r>
            <a:r>
              <a:rPr lang="en-US" altLang="zh-CN">
                <a:latin typeface="Times New Roman" pitchFamily="18" charset="0"/>
                <a:cs typeface="Times New Roman" pitchFamily="18" charset="0"/>
              </a:rPr>
              <a:t>than 2 (e.g., </a:t>
            </a:r>
            <a:r>
              <a:rPr lang="en-US" altLang="zh-CN" i="1">
                <a:latin typeface="Times New Roman" pitchFamily="18" charset="0"/>
                <a:cs typeface="Times New Roman" pitchFamily="18" charset="0"/>
              </a:rPr>
              <a:t>O*</a:t>
            </a:r>
            <a:r>
              <a:rPr lang="en-US" altLang="zh-CN">
                <a:latin typeface="Times New Roman" pitchFamily="18" charset="0"/>
                <a:cs typeface="Times New Roman" pitchFamily="18" charset="0"/>
              </a:rPr>
              <a:t>(1.99</a:t>
            </a:r>
            <a:r>
              <a:rPr lang="en-US" altLang="zh-CN" i="1" baseline="30000">
                <a:latin typeface="Times New Roman" pitchFamily="18" charset="0"/>
                <a:cs typeface="Times New Roman" pitchFamily="18" charset="0"/>
              </a:rPr>
              <a:t>n</a:t>
            </a:r>
            <a:r>
              <a:rPr lang="en-US" altLang="zh-CN">
                <a:latin typeface="Times New Roman" pitchFamily="18" charset="0"/>
                <a:cs typeface="Times New Roman" pitchFamily="18" charset="0"/>
              </a:rPr>
              <a:t>) )?</a:t>
            </a:r>
            <a:endParaRPr lang="en-US" altLang="zh-CN" dirty="0">
              <a:latin typeface="Times New Roman" pitchFamily="18" charset="0"/>
              <a:cs typeface="Times New Roman" pitchFamily="18" charset="0"/>
            </a:endParaRPr>
          </a:p>
        </p:txBody>
      </p:sp>
      <p:sp>
        <p:nvSpPr>
          <p:cNvPr id="2662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62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651"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7652" name="TextBox 7"/>
          <p:cNvSpPr txBox="1">
            <a:spLocks noChangeArrowheads="1"/>
          </p:cNvSpPr>
          <p:nvPr/>
        </p:nvSpPr>
        <p:spPr bwMode="auto">
          <a:xfrm>
            <a:off x="1050925" y="3573463"/>
            <a:ext cx="55563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dirty="0">
                <a:solidFill>
                  <a:srgbClr val="FF9900"/>
                </a:solidFill>
                <a:latin typeface="Times New Roman" panose="02020603050405020304" pitchFamily="18" charset="0"/>
                <a:cs typeface="Times New Roman" panose="02020603050405020304" pitchFamily="18" charset="0"/>
              </a:rPr>
              <a:t>No progress in the past 20 years.</a:t>
            </a:r>
            <a:endParaRPr lang="zh-CN" altLang="en-US" dirty="0">
              <a:solidFill>
                <a:srgbClr val="FF9900"/>
              </a:solidFill>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bwMode="auto">
          <a:xfrm>
            <a:off x="682625" y="1557338"/>
            <a:ext cx="7561263"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is there an algorithm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a:t>
            </a:r>
            <a:r>
              <a:rPr lang="en-US" altLang="zh-CN" i="1" kern="0">
                <a:latin typeface="Times New Roman" pitchFamily="18" charset="0"/>
                <a:cs typeface="Times New Roman" pitchFamily="18" charset="0"/>
              </a:rPr>
              <a:t>c</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for SAT, where </a:t>
            </a:r>
            <a:r>
              <a:rPr lang="en-US" altLang="zh-CN" i="1" kern="0">
                <a:latin typeface="Times New Roman" pitchFamily="18" charset="0"/>
                <a:cs typeface="Times New Roman" pitchFamily="18" charset="0"/>
              </a:rPr>
              <a:t>c</a:t>
            </a:r>
            <a:r>
              <a:rPr lang="en-US" altLang="zh-CN" kern="0">
                <a:latin typeface="Times New Roman" pitchFamily="18" charset="0"/>
                <a:cs typeface="Times New Roman" pitchFamily="18" charset="0"/>
              </a:rPr>
              <a:t> is a constant less than 2 (e.g.,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(1.99</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675"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8676" name="TextBox 6"/>
          <p:cNvSpPr txBox="1">
            <a:spLocks noChangeArrowheads="1"/>
          </p:cNvSpPr>
          <p:nvPr/>
        </p:nvSpPr>
        <p:spPr bwMode="auto">
          <a:xfrm>
            <a:off x="996950" y="4508500"/>
            <a:ext cx="69151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800">
                <a:solidFill>
                  <a:srgbClr val="FF0000"/>
                </a:solidFill>
                <a:latin typeface="Times New Roman" panose="02020603050405020304" pitchFamily="18" charset="0"/>
                <a:cs typeface="Times New Roman" panose="02020603050405020304" pitchFamily="18" charset="0"/>
              </a:rPr>
              <a:t>Strong Exponential Time Hypothesis (SETH): </a:t>
            </a:r>
          </a:p>
          <a:p>
            <a:pPr>
              <a:spcBef>
                <a:spcPct val="0"/>
              </a:spcBef>
              <a:buClrTx/>
              <a:buSzTx/>
              <a:buFontTx/>
              <a:buNone/>
            </a:pPr>
            <a:r>
              <a:rPr lang="en-US" altLang="zh-CN" sz="2800">
                <a:solidFill>
                  <a:srgbClr val="FF0000"/>
                </a:solidFill>
                <a:latin typeface="Times New Roman" panose="02020603050405020304" pitchFamily="18" charset="0"/>
                <a:cs typeface="Times New Roman" panose="02020603050405020304" pitchFamily="18" charset="0"/>
              </a:rPr>
              <a:t>     </a:t>
            </a:r>
            <a:r>
              <a:rPr lang="en-US" altLang="zh-CN" sz="2800">
                <a:latin typeface="Times New Roman" panose="02020603050405020304" pitchFamily="18" charset="0"/>
                <a:cs typeface="Times New Roman" panose="02020603050405020304" pitchFamily="18" charset="0"/>
              </a:rPr>
              <a:t>no such algorithm exists.</a:t>
            </a:r>
            <a:endParaRPr lang="zh-CN" altLang="en-US" sz="2800">
              <a:latin typeface="Times New Roman" panose="02020603050405020304" pitchFamily="18" charset="0"/>
              <a:cs typeface="Times New Roman" panose="02020603050405020304" pitchFamily="18" charset="0"/>
            </a:endParaRPr>
          </a:p>
        </p:txBody>
      </p:sp>
      <p:sp>
        <p:nvSpPr>
          <p:cNvPr id="28677" name="TextBox 7"/>
          <p:cNvSpPr txBox="1">
            <a:spLocks noChangeArrowheads="1"/>
          </p:cNvSpPr>
          <p:nvPr/>
        </p:nvSpPr>
        <p:spPr bwMode="auto">
          <a:xfrm>
            <a:off x="1050925" y="3573463"/>
            <a:ext cx="55563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dirty="0">
                <a:solidFill>
                  <a:srgbClr val="FF9900"/>
                </a:solidFill>
                <a:latin typeface="Times New Roman" panose="02020603050405020304" pitchFamily="18" charset="0"/>
                <a:cs typeface="Times New Roman" panose="02020603050405020304" pitchFamily="18" charset="0"/>
              </a:rPr>
              <a:t>No progress in the past 20 years.</a:t>
            </a:r>
            <a:endParaRPr lang="zh-CN" altLang="en-US" dirty="0">
              <a:solidFill>
                <a:srgbClr val="FF9900"/>
              </a:solidFill>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bwMode="auto">
          <a:xfrm>
            <a:off x="682625" y="1557338"/>
            <a:ext cx="7561263"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is there an algorithm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a:t>
            </a:r>
            <a:r>
              <a:rPr lang="en-US" altLang="zh-CN" i="1" kern="0">
                <a:latin typeface="Times New Roman" pitchFamily="18" charset="0"/>
                <a:cs typeface="Times New Roman" pitchFamily="18" charset="0"/>
              </a:rPr>
              <a:t>c</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for SAT, where </a:t>
            </a:r>
            <a:r>
              <a:rPr lang="en-US" altLang="zh-CN" i="1" kern="0">
                <a:latin typeface="Times New Roman" pitchFamily="18" charset="0"/>
                <a:cs typeface="Times New Roman" pitchFamily="18" charset="0"/>
              </a:rPr>
              <a:t>c</a:t>
            </a:r>
            <a:r>
              <a:rPr lang="en-US" altLang="zh-CN" kern="0">
                <a:latin typeface="Times New Roman" pitchFamily="18" charset="0"/>
                <a:cs typeface="Times New Roman" pitchFamily="18" charset="0"/>
              </a:rPr>
              <a:t> is a constant less than 2 (e.g.,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(1.99</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85788"/>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p:txBody>
      </p:sp>
      <p:sp>
        <p:nvSpPr>
          <p:cNvPr id="2969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70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3835400"/>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p:txBody>
      </p:sp>
      <p:sp>
        <p:nvSpPr>
          <p:cNvPr id="3072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72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3835400"/>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p:txBody>
      </p:sp>
      <p:sp>
        <p:nvSpPr>
          <p:cNvPr id="3174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174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1749" name="TextBox 9"/>
          <p:cNvSpPr txBox="1">
            <a:spLocks noChangeArrowheads="1"/>
          </p:cNvSpPr>
          <p:nvPr/>
        </p:nvSpPr>
        <p:spPr bwMode="auto">
          <a:xfrm>
            <a:off x="827088" y="4622800"/>
            <a:ext cx="7850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4426469"/>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a:p>
            <a:pPr>
              <a:defRPr/>
            </a:pPr>
            <a:r>
              <a:rPr lang="en-US" altLang="zh-CN" dirty="0">
                <a:latin typeface="Times New Roman" pitchFamily="18" charset="0"/>
                <a:cs typeface="Times New Roman" pitchFamily="18" charset="0"/>
              </a:rPr>
              <a:t>General SAT can be reduced to 3-SAT.</a:t>
            </a:r>
          </a:p>
        </p:txBody>
      </p:sp>
      <p:sp>
        <p:nvSpPr>
          <p:cNvPr id="3379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79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3797" name="TextBox 9"/>
          <p:cNvSpPr txBox="1">
            <a:spLocks noChangeArrowheads="1"/>
          </p:cNvSpPr>
          <p:nvPr/>
        </p:nvSpPr>
        <p:spPr bwMode="auto">
          <a:xfrm>
            <a:off x="827088" y="4622800"/>
            <a:ext cx="7850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4819"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62"/>
          </a:xfrm>
        </p:spPr>
        <p:txBody>
          <a:bodyPr lIns="92075" tIns="46038" rIns="92075" bIns="46038">
            <a:spAutoFit/>
          </a:bodyPr>
          <a:lstStyle/>
          <a:p>
            <a:pPr>
              <a:defRPr/>
            </a:pPr>
            <a:r>
              <a:rPr lang="en-US" altLang="zh-CN" sz="2800" dirty="0">
                <a:latin typeface="Times New Roman" pitchFamily="18" charset="0"/>
                <a:cs typeface="Times New Roman" pitchFamily="18" charset="0"/>
              </a:rPr>
              <a:t>An algorithm for 3-SAT</a:t>
            </a:r>
          </a:p>
        </p:txBody>
      </p:sp>
      <p:sp>
        <p:nvSpPr>
          <p:cNvPr id="3686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686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869" name="TextBox 11"/>
          <p:cNvSpPr txBox="1">
            <a:spLocks noChangeArrowheads="1"/>
          </p:cNvSpPr>
          <p:nvPr/>
        </p:nvSpPr>
        <p:spPr bwMode="auto">
          <a:xfrm>
            <a:off x="1042988" y="2132856"/>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789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7893" name="TextBox 11"/>
          <p:cNvSpPr txBox="1">
            <a:spLocks noChangeArrowheads="1"/>
          </p:cNvSpPr>
          <p:nvPr/>
        </p:nvSpPr>
        <p:spPr bwMode="auto">
          <a:xfrm>
            <a:off x="1042988" y="2132856"/>
            <a:ext cx="725011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
        <p:nvSpPr>
          <p:cNvPr id="37894" name="TextBox 15"/>
          <p:cNvSpPr txBox="1">
            <a:spLocks noChangeArrowheads="1"/>
          </p:cNvSpPr>
          <p:nvPr/>
        </p:nvSpPr>
        <p:spPr bwMode="auto">
          <a:xfrm>
            <a:off x="971550" y="4869160"/>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on </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variables?</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D623AD5D-C86D-CD08-D22E-326A52799054}"/>
              </a:ext>
            </a:extLst>
          </p:cNvPr>
          <p:cNvSpPr txBox="1">
            <a:spLocks noChangeArrowheads="1"/>
          </p:cNvSpPr>
          <p:nvPr/>
        </p:nvSpPr>
        <p:spPr bwMode="auto">
          <a:xfrm>
            <a:off x="682625" y="1412875"/>
            <a:ext cx="7418388" cy="52386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sz="2800" kern="0">
                <a:latin typeface="Times New Roman" pitchFamily="18" charset="0"/>
                <a:cs typeface="Times New Roman" pitchFamily="18" charset="0"/>
              </a:rPr>
              <a:t>An algorithm for 3-SAT</a:t>
            </a:r>
            <a:endParaRPr lang="en-US" altLang="zh-CN" sz="2800" kern="0" dirty="0">
              <a:latin typeface="Times New Roman" pitchFamily="18" charset="0"/>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891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8917" name="TextBox 11"/>
          <p:cNvSpPr txBox="1">
            <a:spLocks noChangeArrowheads="1"/>
          </p:cNvSpPr>
          <p:nvPr/>
        </p:nvSpPr>
        <p:spPr bwMode="auto">
          <a:xfrm>
            <a:off x="1042988" y="2132856"/>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
        <p:nvSpPr>
          <p:cNvPr id="38918" name="TextBox 15"/>
          <p:cNvSpPr txBox="1">
            <a:spLocks noChangeArrowheads="1"/>
          </p:cNvSpPr>
          <p:nvPr/>
        </p:nvSpPr>
        <p:spPr bwMode="auto">
          <a:xfrm>
            <a:off x="971550" y="4869160"/>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dirty="0">
                <a:solidFill>
                  <a:srgbClr val="FFC000"/>
                </a:solidFill>
                <a:latin typeface="Times New Roman" panose="02020603050405020304" pitchFamily="18" charset="0"/>
                <a:cs typeface="Times New Roman" panose="02020603050405020304" pitchFamily="18" charset="0"/>
              </a:rPr>
              <a:t>Time complexity T(</a:t>
            </a:r>
            <a:r>
              <a:rPr lang="en-US" altLang="zh-CN" sz="2400" i="1" dirty="0">
                <a:solidFill>
                  <a:srgbClr val="FFC000"/>
                </a:solidFill>
                <a:latin typeface="Times New Roman" panose="02020603050405020304" pitchFamily="18" charset="0"/>
                <a:cs typeface="Times New Roman" panose="02020603050405020304" pitchFamily="18" charset="0"/>
              </a:rPr>
              <a:t>n</a:t>
            </a:r>
            <a:r>
              <a:rPr lang="en-US" altLang="zh-CN" sz="2400" dirty="0">
                <a:solidFill>
                  <a:srgbClr val="FFC000"/>
                </a:solidFill>
                <a:latin typeface="Times New Roman" panose="02020603050405020304" pitchFamily="18" charset="0"/>
                <a:cs typeface="Times New Roman" panose="02020603050405020304" pitchFamily="18" charset="0"/>
              </a:rPr>
              <a:t>) on </a:t>
            </a:r>
            <a:r>
              <a:rPr lang="en-US" altLang="zh-CN" sz="2400" i="1" dirty="0">
                <a:solidFill>
                  <a:srgbClr val="FFC000"/>
                </a:solidFill>
                <a:latin typeface="Times New Roman" panose="02020603050405020304" pitchFamily="18" charset="0"/>
                <a:cs typeface="Times New Roman" panose="02020603050405020304" pitchFamily="18" charset="0"/>
              </a:rPr>
              <a:t>n</a:t>
            </a:r>
            <a:r>
              <a:rPr lang="en-US" altLang="zh-CN" sz="2400" dirty="0">
                <a:solidFill>
                  <a:srgbClr val="FFC000"/>
                </a:solidFill>
                <a:latin typeface="Times New Roman" panose="02020603050405020304" pitchFamily="18" charset="0"/>
                <a:cs typeface="Times New Roman" panose="02020603050405020304" pitchFamily="18" charset="0"/>
              </a:rPr>
              <a:t> variables?</a:t>
            </a:r>
            <a:endParaRPr lang="zh-CN" altLang="en-US" sz="2400" dirty="0">
              <a:solidFill>
                <a:srgbClr val="FFC000"/>
              </a:solidFill>
              <a:latin typeface="Times New Roman" panose="02020603050405020304" pitchFamily="18" charset="0"/>
              <a:cs typeface="Times New Roman" panose="02020603050405020304" pitchFamily="18" charset="0"/>
            </a:endParaRPr>
          </a:p>
        </p:txBody>
      </p:sp>
      <p:sp>
        <p:nvSpPr>
          <p:cNvPr id="38919" name="TextBox 16"/>
          <p:cNvSpPr txBox="1">
            <a:spLocks noChangeArrowheads="1"/>
          </p:cNvSpPr>
          <p:nvPr/>
        </p:nvSpPr>
        <p:spPr bwMode="auto">
          <a:xfrm>
            <a:off x="1268413" y="5301208"/>
            <a:ext cx="6889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-2)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-3)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 O*(1.84</a:t>
            </a:r>
            <a:r>
              <a:rPr lang="en-US" altLang="zh-CN" sz="2400" i="1" baseline="30000">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1B44C970-5FE5-1667-B9B8-73E91FE849F6}"/>
              </a:ext>
            </a:extLst>
          </p:cNvPr>
          <p:cNvSpPr txBox="1">
            <a:spLocks noChangeArrowheads="1"/>
          </p:cNvSpPr>
          <p:nvPr/>
        </p:nvSpPr>
        <p:spPr bwMode="auto">
          <a:xfrm>
            <a:off x="682625" y="1412875"/>
            <a:ext cx="7418388" cy="52386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sz="2800" kern="0">
                <a:latin typeface="Times New Roman" pitchFamily="18" charset="0"/>
                <a:cs typeface="Times New Roman" pitchFamily="18" charset="0"/>
              </a:rPr>
              <a:t>An algorithm for 3-SAT</a:t>
            </a:r>
            <a:endParaRPr lang="en-US" altLang="zh-CN" sz="2800" kern="0" dirty="0">
              <a:latin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994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9941" name="TextBox 11"/>
          <p:cNvSpPr txBox="1">
            <a:spLocks noChangeArrowheads="1"/>
          </p:cNvSpPr>
          <p:nvPr/>
        </p:nvSpPr>
        <p:spPr bwMode="auto">
          <a:xfrm>
            <a:off x="1042988" y="2132856"/>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dirty="0">
                <a:solidFill>
                  <a:srgbClr val="FFC000"/>
                </a:solidFill>
                <a:latin typeface="Times New Roman" panose="02020603050405020304" pitchFamily="18" charset="0"/>
                <a:cs typeface="Times New Roman" panose="02020603050405020304" pitchFamily="18" charset="0"/>
              </a:rPr>
              <a:t>Algorithm-3SAT-I(F)       </a:t>
            </a:r>
            <a:r>
              <a:rPr lang="en-US" altLang="zh-CN" sz="2000" dirty="0">
                <a:latin typeface="Times New Roman" panose="02020603050405020304" pitchFamily="18" charset="0"/>
                <a:cs typeface="Times New Roman" panose="02020603050405020304" pitchFamily="18" charset="0"/>
              </a:rPr>
              <a:t>[</a:t>
            </a:r>
            <a:r>
              <a:rPr lang="en-US" altLang="zh-CN" sz="2000" dirty="0" err="1">
                <a:latin typeface="Times New Roman" panose="02020603050405020304" pitchFamily="18" charset="0"/>
                <a:cs typeface="Times New Roman" panose="02020603050405020304" pitchFamily="18" charset="0"/>
              </a:rPr>
              <a:t>Monien-Speckenmeyer</a:t>
            </a:r>
            <a:r>
              <a:rPr lang="en-US" altLang="zh-CN" sz="2000" dirty="0">
                <a:latin typeface="Times New Roman" panose="02020603050405020304" pitchFamily="18" charset="0"/>
                <a:cs typeface="Times New Roman" panose="02020603050405020304" pitchFamily="18" charset="0"/>
              </a:rPr>
              <a:t>’ 85]</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1. </a:t>
            </a:r>
            <a:r>
              <a:rPr lang="en-US" altLang="zh-CN" sz="2000" dirty="0">
                <a:solidFill>
                  <a:srgbClr val="FFC000"/>
                </a:solidFill>
                <a:latin typeface="Times New Roman" panose="02020603050405020304" pitchFamily="18" charset="0"/>
                <a:cs typeface="Times New Roman" panose="02020603050405020304" pitchFamily="18" charset="0"/>
              </a:rPr>
              <a:t>if </a:t>
            </a:r>
            <a:r>
              <a:rPr lang="en-US" altLang="zh-CN" sz="2000" dirty="0">
                <a:latin typeface="Times New Roman" panose="02020603050405020304" pitchFamily="18" charset="0"/>
                <a:cs typeface="Times New Roman" panose="02020603050405020304" pitchFamily="18" charset="0"/>
              </a:rPr>
              <a:t>there is no 3-clauses </a:t>
            </a:r>
            <a:r>
              <a:rPr lang="en-US" altLang="zh-CN" sz="2000" dirty="0">
                <a:solidFill>
                  <a:srgbClr val="FFC000"/>
                </a:solidFill>
                <a:latin typeface="Times New Roman" panose="02020603050405020304" pitchFamily="18" charset="0"/>
                <a:cs typeface="Times New Roman" panose="02020603050405020304" pitchFamily="18" charset="0"/>
              </a:rPr>
              <a:t>then </a:t>
            </a:r>
            <a:r>
              <a:rPr lang="en-US" altLang="zh-CN" sz="2000" dirty="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dirty="0">
                <a:solidFill>
                  <a:srgbClr val="FFC000"/>
                </a:solidFill>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2. pick a 3-clause</a:t>
            </a:r>
            <a:r>
              <a:rPr lang="en-US" altLang="zh-CN" sz="2000" dirty="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1800" b="1" dirty="0">
                <a:latin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2</a:t>
            </a:r>
            <a:r>
              <a:rPr lang="en-US" altLang="zh-CN" sz="1800" b="1" dirty="0">
                <a:latin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Algorithm-3SAT-I(F[</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2000" b="1" dirty="0">
                <a:latin typeface="Times New Roman" panose="02020603050405020304" pitchFamily="18" charset="0"/>
              </a:rPr>
              <a:t>=</a:t>
            </a:r>
            <a:r>
              <a:rPr lang="en-US" altLang="zh-CN" sz="2000" dirty="0">
                <a:latin typeface="Times New Roman" panose="02020603050405020304" pitchFamily="18" charset="0"/>
              </a:rPr>
              <a:t> 1</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Algorithm-3SAT-I(F[</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2000" b="1" dirty="0">
                <a:latin typeface="Times New Roman" panose="02020603050405020304" pitchFamily="18" charset="0"/>
              </a:rPr>
              <a:t>=</a:t>
            </a:r>
            <a:r>
              <a:rPr lang="en-US" altLang="zh-CN" sz="2000" dirty="0">
                <a:latin typeface="Times New Roman" panose="02020603050405020304" pitchFamily="18" charset="0"/>
              </a:rPr>
              <a:t> 0;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2</a:t>
            </a:r>
            <a:r>
              <a:rPr lang="en-US" altLang="zh-CN" sz="2000" b="1" dirty="0">
                <a:latin typeface="Times New Roman" panose="02020603050405020304" pitchFamily="18" charset="0"/>
              </a:rPr>
              <a:t>=</a:t>
            </a:r>
            <a:r>
              <a:rPr lang="en-US" altLang="zh-CN" sz="2000" dirty="0">
                <a:latin typeface="Times New Roman" panose="02020603050405020304" pitchFamily="18" charset="0"/>
              </a:rPr>
              <a:t> 1</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Algorithm-3SAT-I(F[</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2000" b="1" dirty="0">
                <a:latin typeface="Times New Roman" panose="02020603050405020304" pitchFamily="18" charset="0"/>
              </a:rPr>
              <a:t>=</a:t>
            </a:r>
            <a:r>
              <a:rPr lang="en-US" altLang="zh-CN" sz="2000" dirty="0">
                <a:latin typeface="Times New Roman" panose="02020603050405020304" pitchFamily="18" charset="0"/>
              </a:rPr>
              <a:t> 0;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2</a:t>
            </a:r>
            <a:r>
              <a:rPr lang="en-US" altLang="zh-CN" sz="2000" b="1" dirty="0">
                <a:latin typeface="Times New Roman" panose="02020603050405020304" pitchFamily="18" charset="0"/>
              </a:rPr>
              <a:t>=</a:t>
            </a:r>
            <a:r>
              <a:rPr lang="en-US" altLang="zh-CN" sz="2000" dirty="0">
                <a:latin typeface="Times New Roman" panose="02020603050405020304" pitchFamily="18" charset="0"/>
              </a:rPr>
              <a:t> 0;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3</a:t>
            </a:r>
            <a:r>
              <a:rPr lang="en-US" altLang="zh-CN" sz="2000" b="1" dirty="0">
                <a:latin typeface="Times New Roman" panose="02020603050405020304" pitchFamily="18" charset="0"/>
              </a:rPr>
              <a:t>=</a:t>
            </a:r>
            <a:r>
              <a:rPr lang="en-US" altLang="zh-CN" sz="2000" dirty="0">
                <a:latin typeface="Times New Roman" panose="02020603050405020304" pitchFamily="18" charset="0"/>
              </a:rPr>
              <a:t> 1</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4. return (“yes”) if and only if at least one of the above return “yes”).</a:t>
            </a:r>
          </a:p>
        </p:txBody>
      </p:sp>
      <p:sp>
        <p:nvSpPr>
          <p:cNvPr id="39942" name="TextBox 15"/>
          <p:cNvSpPr txBox="1">
            <a:spLocks noChangeArrowheads="1"/>
          </p:cNvSpPr>
          <p:nvPr/>
        </p:nvSpPr>
        <p:spPr bwMode="auto">
          <a:xfrm>
            <a:off x="971550" y="4869160"/>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dirty="0">
                <a:solidFill>
                  <a:srgbClr val="FFC000"/>
                </a:solidFill>
                <a:latin typeface="Times New Roman" panose="02020603050405020304" pitchFamily="18" charset="0"/>
                <a:cs typeface="Times New Roman" panose="02020603050405020304" pitchFamily="18" charset="0"/>
              </a:rPr>
              <a:t>Time complexity T(</a:t>
            </a:r>
            <a:r>
              <a:rPr lang="en-US" altLang="zh-CN" sz="2400" i="1" dirty="0">
                <a:solidFill>
                  <a:srgbClr val="FFC000"/>
                </a:solidFill>
                <a:latin typeface="Times New Roman" panose="02020603050405020304" pitchFamily="18" charset="0"/>
                <a:cs typeface="Times New Roman" panose="02020603050405020304" pitchFamily="18" charset="0"/>
              </a:rPr>
              <a:t>n</a:t>
            </a:r>
            <a:r>
              <a:rPr lang="en-US" altLang="zh-CN" sz="2400" dirty="0">
                <a:solidFill>
                  <a:srgbClr val="FFC000"/>
                </a:solidFill>
                <a:latin typeface="Times New Roman" panose="02020603050405020304" pitchFamily="18" charset="0"/>
                <a:cs typeface="Times New Roman" panose="02020603050405020304" pitchFamily="18" charset="0"/>
              </a:rPr>
              <a:t>) on </a:t>
            </a:r>
            <a:r>
              <a:rPr lang="en-US" altLang="zh-CN" sz="2400" i="1" dirty="0">
                <a:solidFill>
                  <a:srgbClr val="FFC000"/>
                </a:solidFill>
                <a:latin typeface="Times New Roman" panose="02020603050405020304" pitchFamily="18" charset="0"/>
                <a:cs typeface="Times New Roman" panose="02020603050405020304" pitchFamily="18" charset="0"/>
              </a:rPr>
              <a:t>n</a:t>
            </a:r>
            <a:r>
              <a:rPr lang="en-US" altLang="zh-CN" sz="2400" dirty="0">
                <a:solidFill>
                  <a:srgbClr val="FFC000"/>
                </a:solidFill>
                <a:latin typeface="Times New Roman" panose="02020603050405020304" pitchFamily="18" charset="0"/>
                <a:cs typeface="Times New Roman" panose="02020603050405020304" pitchFamily="18" charset="0"/>
              </a:rPr>
              <a:t> variables?</a:t>
            </a:r>
            <a:endParaRPr lang="zh-CN" altLang="en-US" sz="2400" dirty="0">
              <a:solidFill>
                <a:srgbClr val="FFC000"/>
              </a:solidFill>
              <a:latin typeface="Times New Roman" panose="02020603050405020304" pitchFamily="18" charset="0"/>
              <a:cs typeface="Times New Roman" panose="02020603050405020304" pitchFamily="18" charset="0"/>
            </a:endParaRPr>
          </a:p>
        </p:txBody>
      </p:sp>
      <p:sp>
        <p:nvSpPr>
          <p:cNvPr id="39943" name="TextBox 16"/>
          <p:cNvSpPr txBox="1">
            <a:spLocks noChangeArrowheads="1"/>
          </p:cNvSpPr>
          <p:nvPr/>
        </p:nvSpPr>
        <p:spPr bwMode="auto">
          <a:xfrm>
            <a:off x="1268413" y="5301208"/>
            <a:ext cx="6889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-2)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-3)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 O*(1.84</a:t>
            </a:r>
            <a:r>
              <a:rPr lang="en-US" altLang="zh-CN" sz="2400" i="1" baseline="30000">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39944" name="TextBox 17"/>
          <p:cNvSpPr txBox="1">
            <a:spLocks noChangeArrowheads="1"/>
          </p:cNvSpPr>
          <p:nvPr/>
        </p:nvSpPr>
        <p:spPr bwMode="auto">
          <a:xfrm>
            <a:off x="1042988" y="5877272"/>
            <a:ext cx="260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Times New Roman" panose="02020603050405020304" pitchFamily="18" charset="0"/>
                <a:cs typeface="Times New Roman" panose="02020603050405020304" pitchFamily="18" charset="0"/>
              </a:rPr>
              <a:t>Better than O*(2</a:t>
            </a:r>
            <a:r>
              <a:rPr lang="en-US" altLang="zh-CN" sz="2400" i="1" baseline="30000">
                <a:solidFill>
                  <a:srgbClr val="FF0000"/>
                </a:solidFill>
                <a:latin typeface="Times New Roman" panose="02020603050405020304" pitchFamily="18" charset="0"/>
                <a:cs typeface="Times New Roman" panose="02020603050405020304" pitchFamily="18" charset="0"/>
              </a:rPr>
              <a:t>n</a:t>
            </a:r>
            <a:r>
              <a:rPr lang="en-US" altLang="zh-CN" sz="2400">
                <a:solidFill>
                  <a:srgbClr val="FF0000"/>
                </a:solidFill>
                <a:latin typeface="Times New Roman" panose="02020603050405020304" pitchFamily="18" charset="0"/>
                <a:cs typeface="Times New Roman" panose="02020603050405020304" pitchFamily="18" charset="0"/>
              </a:rPr>
              <a:t>)!</a:t>
            </a:r>
            <a:endParaRPr lang="zh-CN" altLang="en-US" sz="2400">
              <a:solidFill>
                <a:srgbClr val="FF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C65F1EFE-036A-790B-DE18-9B8C28C538A7}"/>
              </a:ext>
            </a:extLst>
          </p:cNvPr>
          <p:cNvSpPr txBox="1">
            <a:spLocks noChangeArrowheads="1"/>
          </p:cNvSpPr>
          <p:nvPr/>
        </p:nvSpPr>
        <p:spPr bwMode="auto">
          <a:xfrm>
            <a:off x="682625" y="1412875"/>
            <a:ext cx="7418388" cy="52386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sz="2800" kern="0">
                <a:latin typeface="Times New Roman" pitchFamily="18" charset="0"/>
                <a:cs typeface="Times New Roman" pitchFamily="18" charset="0"/>
              </a:rPr>
              <a:t>An algorithm for 3-SAT</a:t>
            </a:r>
            <a:endParaRPr lang="en-US" altLang="zh-CN" sz="2800" kern="0" dirty="0">
              <a:latin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09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09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198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198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1989"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301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301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3013"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3014"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403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403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4037"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4038"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4039"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505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06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5061"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5062"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5063" name="TextBox 17"/>
          <p:cNvSpPr txBox="1">
            <a:spLocks noChangeArrowheads="1"/>
          </p:cNvSpPr>
          <p:nvPr/>
        </p:nvSpPr>
        <p:spPr bwMode="auto">
          <a:xfrm>
            <a:off x="539750" y="5919788"/>
            <a:ext cx="7956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Currently the best algorithm for 3-SAT: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*(1.308</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[Hertli’11]</a:t>
            </a:r>
            <a:endParaRPr lang="zh-CN" altLang="en-US" sz="2000">
              <a:latin typeface="Times New Roman" panose="02020603050405020304" pitchFamily="18" charset="0"/>
              <a:cs typeface="Times New Roman" panose="02020603050405020304" pitchFamily="18" charset="0"/>
            </a:endParaRPr>
          </a:p>
        </p:txBody>
      </p:sp>
      <p:sp>
        <p:nvSpPr>
          <p:cNvPr id="45064"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608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608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6085"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6086"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6087" name="TextBox 17"/>
          <p:cNvSpPr txBox="1">
            <a:spLocks noChangeArrowheads="1"/>
          </p:cNvSpPr>
          <p:nvPr/>
        </p:nvSpPr>
        <p:spPr bwMode="auto">
          <a:xfrm>
            <a:off x="539750" y="5919788"/>
            <a:ext cx="7956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Currently the best algorithm for 3-SAT: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*(1.308</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[Hertli’11]</a:t>
            </a:r>
            <a:endParaRPr lang="zh-CN" altLang="en-US" sz="2000">
              <a:latin typeface="Times New Roman" panose="02020603050405020304" pitchFamily="18" charset="0"/>
              <a:cs typeface="Times New Roman" panose="02020603050405020304" pitchFamily="18" charset="0"/>
            </a:endParaRPr>
          </a:p>
        </p:txBody>
      </p:sp>
      <p:sp>
        <p:nvSpPr>
          <p:cNvPr id="46088"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
        <p:nvSpPr>
          <p:cNvPr id="46089" name="TextBox 17"/>
          <p:cNvSpPr txBox="1">
            <a:spLocks noChangeArrowheads="1"/>
          </p:cNvSpPr>
          <p:nvPr/>
        </p:nvSpPr>
        <p:spPr bwMode="auto">
          <a:xfrm>
            <a:off x="908050" y="6348413"/>
            <a:ext cx="74803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a:solidFill>
                  <a:srgbClr val="FF0000"/>
                </a:solidFill>
                <a:latin typeface="Times New Roman" panose="02020603050405020304" pitchFamily="18" charset="0"/>
                <a:cs typeface="Times New Roman" panose="02020603050405020304" pitchFamily="18" charset="0"/>
              </a:rPr>
              <a:t>????? 1.308</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宋体" panose="02010600030101010101" pitchFamily="2" charset="-122"/>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1.305</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1.250</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i="1">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宋体" panose="02010600030101010101" pitchFamily="2" charset="-122"/>
                <a:cs typeface="Times New Roman" panose="02020603050405020304" pitchFamily="18" charset="0"/>
              </a:rPr>
              <a:t>→</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1.201</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1.199</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1.151</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1.001</a:t>
            </a:r>
            <a:r>
              <a:rPr lang="en-US" altLang="zh-CN" sz="1600" i="1" baseline="30000">
                <a:solidFill>
                  <a:srgbClr val="FF0000"/>
                </a:solidFill>
                <a:latin typeface="Times New Roman" panose="02020603050405020304" pitchFamily="18" charset="0"/>
                <a:cs typeface="Times New Roman" panose="02020603050405020304" pitchFamily="18" charset="0"/>
              </a:rPr>
              <a:t>n </a:t>
            </a:r>
            <a:r>
              <a:rPr lang="en-US" altLang="zh-CN" sz="1600">
                <a:solidFill>
                  <a:srgbClr val="FF0000"/>
                </a:solidFill>
                <a:latin typeface="Times New Roman" panose="02020603050405020304" pitchFamily="18" charset="0"/>
                <a:cs typeface="Times New Roman" panose="02020603050405020304" pitchFamily="18" charset="0"/>
              </a:rPr>
              <a:t>?????</a:t>
            </a:r>
            <a:endParaRPr lang="zh-CN" altLang="en-US" sz="160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7107"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3"/>
          <p:cNvSpPr txBox="1">
            <a:spLocks noChangeArrowheads="1"/>
          </p:cNvSpPr>
          <p:nvPr/>
        </p:nvSpPr>
        <p:spPr bwMode="auto">
          <a:xfrm>
            <a:off x="682625" y="1557338"/>
            <a:ext cx="7634288"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for 3-SAT, is it possible to develop algorithms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 for an arbitrary constant </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&gt;0?</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131"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8132" name="TextBox 6"/>
          <p:cNvSpPr txBox="1">
            <a:spLocks noChangeArrowheads="1"/>
          </p:cNvSpPr>
          <p:nvPr/>
        </p:nvSpPr>
        <p:spPr bwMode="auto">
          <a:xfrm>
            <a:off x="827088" y="3573463"/>
            <a:ext cx="712265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800" dirty="0">
                <a:solidFill>
                  <a:srgbClr val="FF0000"/>
                </a:solidFill>
                <a:latin typeface="Times New Roman" panose="02020603050405020304" pitchFamily="18" charset="0"/>
                <a:cs typeface="Times New Roman" panose="02020603050405020304" pitchFamily="18" charset="0"/>
              </a:rPr>
              <a:t>Exponential Time Hypothesis (ETH):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there is no </a:t>
            </a:r>
            <a:r>
              <a:rPr lang="en-US" altLang="zh-CN" sz="2800" dirty="0" err="1">
                <a:latin typeface="Times New Roman" panose="02020603050405020304" pitchFamily="18" charset="0"/>
                <a:cs typeface="Times New Roman" panose="02020603050405020304" pitchFamily="18" charset="0"/>
              </a:rPr>
              <a:t>subexponential</a:t>
            </a:r>
            <a:r>
              <a:rPr lang="en-US" altLang="zh-CN" sz="2800" dirty="0">
                <a:latin typeface="Times New Roman" panose="02020603050405020304" pitchFamily="18" charset="0"/>
                <a:cs typeface="Times New Roman" panose="02020603050405020304" pitchFamily="18" charset="0"/>
              </a:rPr>
              <a:t> time algorithm,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i.e., there is a constant c &gt; 0 such that all 3-SAT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algorithms take time at least </a:t>
            </a:r>
            <a:r>
              <a:rPr lang="en-US" altLang="zh-CN" sz="2800" i="1" dirty="0">
                <a:latin typeface="Times New Roman" panose="02020603050405020304" pitchFamily="18" charset="0"/>
                <a:cs typeface="Times New Roman" panose="02020603050405020304" pitchFamily="18" charset="0"/>
              </a:rPr>
              <a:t>O*</a:t>
            </a:r>
            <a:r>
              <a:rPr lang="en-US" altLang="zh-CN" sz="2800" dirty="0">
                <a:latin typeface="Times New Roman" panose="02020603050405020304" pitchFamily="18" charset="0"/>
                <a:cs typeface="Times New Roman" panose="02020603050405020304" pitchFamily="18" charset="0"/>
              </a:rPr>
              <a:t>((1</a:t>
            </a:r>
            <a:r>
              <a:rPr lang="en-US" altLang="zh-CN" sz="2800" i="1" dirty="0">
                <a:latin typeface="Times New Roman" panose="02020603050405020304" pitchFamily="18" charset="0"/>
                <a:cs typeface="Times New Roman" panose="02020603050405020304" pitchFamily="18" charset="0"/>
              </a:rPr>
              <a:t>+</a:t>
            </a:r>
            <a:r>
              <a:rPr lang="en-US" altLang="zh-CN" sz="2800" dirty="0">
                <a:latin typeface="Times New Roman" panose="02020603050405020304" pitchFamily="18" charset="0"/>
                <a:cs typeface="Times New Roman" panose="02020603050405020304" pitchFamily="18" charset="0"/>
              </a:rPr>
              <a:t>c)</a:t>
            </a:r>
            <a:r>
              <a:rPr lang="en-US" altLang="zh-CN" sz="2800" i="1" baseline="30000" dirty="0">
                <a:latin typeface="Times New Roman" panose="02020603050405020304" pitchFamily="18" charset="0"/>
                <a:cs typeface="Times New Roman" panose="02020603050405020304" pitchFamily="18" charset="0"/>
              </a:rPr>
              <a:t>n</a:t>
            </a:r>
            <a:r>
              <a:rPr lang="en-US" altLang="zh-CN" sz="2800" dirty="0">
                <a:latin typeface="Times New Roman" panose="02020603050405020304" pitchFamily="18" charset="0"/>
                <a:cs typeface="Times New Roman" panose="02020603050405020304" pitchFamily="18" charset="0"/>
              </a:rPr>
              <a:t>) .</a:t>
            </a:r>
            <a:endParaRPr lang="zh-CN" altLang="en-US" sz="2800" dirty="0">
              <a:latin typeface="Times New Roman" panose="02020603050405020304" pitchFamily="18" charset="0"/>
              <a:cs typeface="Times New Roman" panose="02020603050405020304" pitchFamily="18" charset="0"/>
            </a:endParaRPr>
          </a:p>
        </p:txBody>
      </p:sp>
      <p:sp>
        <p:nvSpPr>
          <p:cNvPr id="7" name="Rectangle 3"/>
          <p:cNvSpPr txBox="1">
            <a:spLocks noChangeArrowheads="1"/>
          </p:cNvSpPr>
          <p:nvPr/>
        </p:nvSpPr>
        <p:spPr bwMode="auto">
          <a:xfrm>
            <a:off x="682625" y="1557338"/>
            <a:ext cx="7634288"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for 3-SAT, is it possible to develop algorithms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 for an arbitrary constant </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&gt;0?</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9155"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0179"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180"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1203"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204"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1205"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2227"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228"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29"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2230"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3251"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3252"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3253"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53254"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4275"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4276"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277" name="TextBox 14"/>
          <p:cNvSpPr txBox="1">
            <a:spLocks noChangeArrowheads="1"/>
          </p:cNvSpPr>
          <p:nvPr/>
        </p:nvSpPr>
        <p:spPr bwMode="auto">
          <a:xfrm>
            <a:off x="539750" y="4221163"/>
            <a:ext cx="6881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An optimization version of the SAT problem</a:t>
            </a:r>
            <a:endParaRPr lang="zh-CN" altLang="en-US" sz="2800">
              <a:latin typeface="Times New Roman" panose="02020603050405020304" pitchFamily="18" charset="0"/>
              <a:cs typeface="Times New Roman" panose="02020603050405020304" pitchFamily="18" charset="0"/>
            </a:endParaRPr>
          </a:p>
        </p:txBody>
      </p:sp>
      <p:sp>
        <p:nvSpPr>
          <p:cNvPr id="54278"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4279"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5299"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5300"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5301" name="TextBox 11"/>
          <p:cNvSpPr txBox="1">
            <a:spLocks noChangeArrowheads="1"/>
          </p:cNvSpPr>
          <p:nvPr/>
        </p:nvSpPr>
        <p:spPr bwMode="auto">
          <a:xfrm>
            <a:off x="539750" y="4849813"/>
            <a:ext cx="8286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 fundamental problem in computational optimization</a:t>
            </a:r>
            <a:endParaRPr lang="zh-CN" altLang="en-US" sz="2800">
              <a:latin typeface="Times New Roman" panose="02020603050405020304" pitchFamily="18" charset="0"/>
              <a:cs typeface="Times New Roman" panose="02020603050405020304" pitchFamily="18" charset="0"/>
            </a:endParaRPr>
          </a:p>
        </p:txBody>
      </p:sp>
      <p:sp>
        <p:nvSpPr>
          <p:cNvPr id="55302" name="TextBox 14"/>
          <p:cNvSpPr txBox="1">
            <a:spLocks noChangeArrowheads="1"/>
          </p:cNvSpPr>
          <p:nvPr/>
        </p:nvSpPr>
        <p:spPr bwMode="auto">
          <a:xfrm>
            <a:off x="539750" y="4221163"/>
            <a:ext cx="6881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An optimization version of the SAT problem</a:t>
            </a:r>
            <a:endParaRPr lang="zh-CN" altLang="en-US" sz="2800">
              <a:latin typeface="Times New Roman" panose="02020603050405020304" pitchFamily="18" charset="0"/>
              <a:cs typeface="Times New Roman" panose="02020603050405020304" pitchFamily="18" charset="0"/>
            </a:endParaRPr>
          </a:p>
        </p:txBody>
      </p:sp>
      <p:sp>
        <p:nvSpPr>
          <p:cNvPr id="55303"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5304"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7347"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文本框 5"/>
          <p:cNvSpPr txBox="1"/>
          <p:nvPr/>
        </p:nvSpPr>
        <p:spPr>
          <a:xfrm>
            <a:off x="1116013" y="1484313"/>
            <a:ext cx="6624637" cy="4710112"/>
          </a:xfrm>
          <a:prstGeom prst="rect">
            <a:avLst/>
          </a:prstGeom>
          <a:solidFill>
            <a:schemeClr val="tx1"/>
          </a:solidFill>
        </p:spPr>
        <p:txBody>
          <a:bodyPr>
            <a:spAutoFit/>
          </a:bodyPr>
          <a:lstStyle/>
          <a:p>
            <a:pPr algn="ctr">
              <a:defRPr/>
            </a:pPr>
            <a:endParaRPr lang="en-US" altLang="zh-CN">
              <a:solidFill>
                <a:schemeClr val="bg2">
                  <a:lumMod val="75000"/>
                </a:schemeClr>
              </a:solidFill>
            </a:endParaRPr>
          </a:p>
          <a:p>
            <a:pPr algn="ctr">
              <a:defRPr/>
            </a:pPr>
            <a:r>
              <a:rPr lang="en-US" altLang="zh-CN">
                <a:solidFill>
                  <a:schemeClr val="bg2">
                    <a:lumMod val="75000"/>
                  </a:schemeClr>
                </a:solidFill>
              </a:rPr>
              <a:t>Algorithms for Maximum Satisfiability</a:t>
            </a:r>
          </a:p>
          <a:p>
            <a:pPr algn="ctr">
              <a:defRPr/>
            </a:pPr>
            <a:r>
              <a:rPr lang="en-US" altLang="zh-CN" sz="1600">
                <a:solidFill>
                  <a:schemeClr val="bg2">
                    <a:lumMod val="75000"/>
                  </a:schemeClr>
                </a:solidFill>
              </a:rPr>
              <a:t>with Applications to AI</a:t>
            </a:r>
          </a:p>
          <a:p>
            <a:pPr algn="ctr">
              <a:defRPr/>
            </a:pPr>
            <a:endParaRPr lang="en-US" altLang="zh-CN" sz="2800">
              <a:solidFill>
                <a:schemeClr val="bg2">
                  <a:lumMod val="75000"/>
                </a:schemeClr>
              </a:solidFill>
            </a:endParaRPr>
          </a:p>
          <a:p>
            <a:pPr algn="ctr">
              <a:defRPr/>
            </a:pPr>
            <a:r>
              <a:rPr lang="en-US" altLang="zh-CN" sz="1600">
                <a:solidFill>
                  <a:schemeClr val="bg2">
                    <a:lumMod val="75000"/>
                  </a:schemeClr>
                </a:solidFill>
              </a:rPr>
              <a:t>Fahiem Bacchus</a:t>
            </a:r>
            <a:r>
              <a:rPr lang="en-US" altLang="zh-CN" sz="1600" baseline="30000">
                <a:solidFill>
                  <a:schemeClr val="bg2">
                    <a:lumMod val="75000"/>
                  </a:schemeClr>
                </a:solidFill>
              </a:rPr>
              <a:t>1</a:t>
            </a:r>
            <a:r>
              <a:rPr lang="en-US" altLang="zh-CN" sz="1600">
                <a:solidFill>
                  <a:schemeClr val="bg2">
                    <a:lumMod val="75000"/>
                  </a:schemeClr>
                </a:solidFill>
              </a:rPr>
              <a:t>    Matti Jarvisalo</a:t>
            </a:r>
            <a:r>
              <a:rPr lang="en-US" altLang="zh-CN" sz="1600" baseline="30000">
                <a:solidFill>
                  <a:schemeClr val="bg2">
                    <a:lumMod val="75000"/>
                  </a:schemeClr>
                </a:solidFill>
              </a:rPr>
              <a:t>2</a:t>
            </a: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r>
              <a:rPr lang="en-US" altLang="zh-CN" sz="1200" baseline="30000">
                <a:solidFill>
                  <a:schemeClr val="bg2">
                    <a:lumMod val="75000"/>
                  </a:schemeClr>
                </a:solidFill>
              </a:rPr>
              <a:t>1 </a:t>
            </a:r>
            <a:r>
              <a:rPr lang="en-US" altLang="zh-CN" sz="1200">
                <a:solidFill>
                  <a:schemeClr val="bg2">
                    <a:lumMod val="75000"/>
                  </a:schemeClr>
                </a:solidFill>
              </a:rPr>
              <a:t>University of Toronto</a:t>
            </a:r>
          </a:p>
          <a:p>
            <a:pPr algn="ctr">
              <a:defRPr/>
            </a:pPr>
            <a:r>
              <a:rPr lang="en-US" altLang="zh-CN" sz="1200">
                <a:solidFill>
                  <a:schemeClr val="bg2">
                    <a:lumMod val="75000"/>
                  </a:schemeClr>
                </a:solidFill>
              </a:rPr>
              <a:t>Canada</a:t>
            </a:r>
          </a:p>
          <a:p>
            <a:pPr algn="ctr">
              <a:defRPr/>
            </a:pPr>
            <a:endParaRPr lang="en-US" altLang="zh-CN" sz="1200">
              <a:solidFill>
                <a:schemeClr val="bg2">
                  <a:lumMod val="75000"/>
                </a:schemeClr>
              </a:solidFill>
            </a:endParaRPr>
          </a:p>
          <a:p>
            <a:pPr algn="ctr">
              <a:defRPr/>
            </a:pPr>
            <a:r>
              <a:rPr lang="en-US" altLang="zh-CN" sz="1200" baseline="30000">
                <a:solidFill>
                  <a:schemeClr val="bg2">
                    <a:lumMod val="75000"/>
                  </a:schemeClr>
                </a:solidFill>
              </a:rPr>
              <a:t>2 </a:t>
            </a:r>
            <a:r>
              <a:rPr lang="en-US" altLang="zh-CN" sz="1200">
                <a:solidFill>
                  <a:schemeClr val="bg2">
                    <a:lumMod val="75000"/>
                  </a:schemeClr>
                </a:solidFill>
              </a:rPr>
              <a:t>University of Helsinki</a:t>
            </a:r>
          </a:p>
          <a:p>
            <a:pPr algn="ctr">
              <a:defRPr/>
            </a:pPr>
            <a:r>
              <a:rPr lang="en-US" altLang="zh-CN" sz="1200">
                <a:solidFill>
                  <a:schemeClr val="bg2">
                    <a:lumMod val="75000"/>
                  </a:schemeClr>
                </a:solidFill>
              </a:rPr>
              <a:t>Finland</a:t>
            </a:r>
          </a:p>
          <a:p>
            <a:pPr algn="ctr">
              <a:defRPr/>
            </a:pPr>
            <a:endParaRPr lang="en-US" altLang="zh-CN">
              <a:solidFill>
                <a:schemeClr val="bg2">
                  <a:lumMod val="75000"/>
                </a:schemeClr>
              </a:solidFill>
            </a:endParaRPr>
          </a:p>
          <a:p>
            <a:pPr algn="ctr">
              <a:defRPr/>
            </a:pPr>
            <a:r>
              <a:rPr lang="en-US" altLang="zh-CN">
                <a:solidFill>
                  <a:schemeClr val="bg2">
                    <a:lumMod val="75000"/>
                  </a:schemeClr>
                </a:solidFill>
              </a:rPr>
              <a:t>February 13, 2016 AAAI-16, Phoenix, AZ, USA</a:t>
            </a:r>
          </a:p>
          <a:p>
            <a:pPr algn="ctr">
              <a:defRPr/>
            </a:pPr>
            <a:endParaRPr lang="en-US" altLang="zh-CN">
              <a:solidFill>
                <a:schemeClr val="bg2">
                  <a:lumMod val="75000"/>
                </a:schemeClr>
              </a:solidFill>
            </a:endParaRPr>
          </a:p>
        </p:txBody>
      </p:sp>
      <p:pic>
        <p:nvPicPr>
          <p:cNvPr id="57349"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3149600"/>
            <a:ext cx="79216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132138"/>
            <a:ext cx="6477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9395"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9396"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397" name="TextBox 11"/>
          <p:cNvSpPr txBox="1">
            <a:spLocks noChangeArrowheads="1"/>
          </p:cNvSpPr>
          <p:nvPr/>
        </p:nvSpPr>
        <p:spPr bwMode="auto">
          <a:xfrm>
            <a:off x="900906" y="3284984"/>
            <a:ext cx="733742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dirty="0">
                <a:latin typeface="Times New Roman" panose="02020603050405020304" pitchFamily="18" charset="0"/>
                <a:cs typeface="Times New Roman" panose="02020603050405020304" pitchFamily="18" charset="0"/>
              </a:rPr>
              <a:t>  Approaches to solving Max-SAT: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      (polynomial-time) approximation algorithms,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      exact algorithms, parameterized algorithms,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      heuristic algorithms, …</a:t>
            </a:r>
            <a:endParaRPr lang="zh-CN" altLang="en-US" sz="2800"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144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44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1445"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246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246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2469"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
        <p:nvSpPr>
          <p:cNvPr id="62470" name="TextBox 15"/>
          <p:cNvSpPr txBox="1">
            <a:spLocks noChangeArrowheads="1"/>
          </p:cNvSpPr>
          <p:nvPr/>
        </p:nvSpPr>
        <p:spPr bwMode="auto">
          <a:xfrm>
            <a:off x="700088" y="4797425"/>
            <a:ext cx="64912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[Johnson’74]</a:t>
            </a:r>
            <a:r>
              <a:rPr lang="en-US" altLang="zh-CN" sz="2400">
                <a:latin typeface="Times New Roman" panose="02020603050405020304" pitchFamily="18" charset="0"/>
                <a:cs typeface="Times New Roman" panose="02020603050405020304" pitchFamily="18" charset="0"/>
              </a:rPr>
              <a:t> Johnson’s algorithm has an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approximation ratio (= max/apx)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400">
                <a:latin typeface="Times New Roman" panose="02020603050405020304" pitchFamily="18" charset="0"/>
                <a:cs typeface="Times New Roman" panose="02020603050405020304" pitchFamily="18" charset="0"/>
              </a:rPr>
              <a:t>2.</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3491"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349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3493"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
        <p:nvSpPr>
          <p:cNvPr id="63494" name="TextBox 15"/>
          <p:cNvSpPr txBox="1">
            <a:spLocks noChangeArrowheads="1"/>
          </p:cNvSpPr>
          <p:nvPr/>
        </p:nvSpPr>
        <p:spPr bwMode="auto">
          <a:xfrm>
            <a:off x="700088" y="4797425"/>
            <a:ext cx="64912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[Johnson’74]</a:t>
            </a:r>
            <a:r>
              <a:rPr lang="en-US" altLang="zh-CN" sz="2400">
                <a:latin typeface="Times New Roman" panose="02020603050405020304" pitchFamily="18" charset="0"/>
                <a:cs typeface="Times New Roman" panose="02020603050405020304" pitchFamily="18" charset="0"/>
              </a:rPr>
              <a:t> Johnson’s algorithm has an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approximation ratio (= max/apx)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400">
                <a:latin typeface="Times New Roman" panose="02020603050405020304" pitchFamily="18" charset="0"/>
                <a:cs typeface="Times New Roman" panose="02020603050405020304" pitchFamily="18" charset="0"/>
              </a:rPr>
              <a:t>2.</a:t>
            </a:r>
            <a:endParaRPr lang="zh-CN" altLang="en-US" sz="2400">
              <a:latin typeface="Times New Roman" panose="02020603050405020304" pitchFamily="18" charset="0"/>
              <a:cs typeface="Times New Roman" panose="02020603050405020304" pitchFamily="18" charset="0"/>
            </a:endParaRPr>
          </a:p>
        </p:txBody>
      </p:sp>
      <p:sp>
        <p:nvSpPr>
          <p:cNvPr id="63495" name="TextBox 9"/>
          <p:cNvSpPr txBox="1">
            <a:spLocks noChangeArrowheads="1"/>
          </p:cNvSpPr>
          <p:nvPr/>
        </p:nvSpPr>
        <p:spPr bwMode="auto">
          <a:xfrm>
            <a:off x="684213" y="5732463"/>
            <a:ext cx="76596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[Chen-Friesen-Zheng’99]</a:t>
            </a:r>
            <a:r>
              <a:rPr lang="en-US" altLang="zh-CN" sz="2400">
                <a:latin typeface="Times New Roman" panose="02020603050405020304" pitchFamily="18" charset="0"/>
                <a:cs typeface="Times New Roman" panose="02020603050405020304" pitchFamily="18" charset="0"/>
              </a:rPr>
              <a:t> Johnson’s algorithm has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an approximation ratio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3/2</a:t>
            </a:r>
            <a:r>
              <a:rPr lang="en-US" altLang="zh-CN" sz="2400">
                <a:latin typeface="Times New Roman" panose="02020603050405020304" pitchFamily="18" charset="0"/>
                <a:cs typeface="Times New Roman" panose="02020603050405020304" pitchFamily="18" charset="0"/>
              </a:rPr>
              <a:t>, which is tight.</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1557337"/>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a:t>
            </a:r>
            <a:r>
              <a:rPr lang="en-US" altLang="zh-CN" sz="1800">
                <a:effectLst/>
                <a:latin typeface="Times New Roman" pitchFamily="18" charset="0"/>
                <a:cs typeface="Times New Roman" pitchFamily="18" charset="0"/>
              </a:rPr>
              <a:t>	1990</a:t>
            </a:r>
            <a:endParaRPr lang="en-US" altLang="zh-CN" sz="1800" dirty="0">
              <a:effectLst/>
              <a:latin typeface="Times New Roman" pitchFamily="18" charset="0"/>
              <a:cs typeface="Times New Roman" pitchFamily="18" charset="0"/>
            </a:endParaRPr>
          </a:p>
        </p:txBody>
      </p:sp>
      <p:sp>
        <p:nvSpPr>
          <p:cNvPr id="64515"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451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1890712"/>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p:txBody>
      </p:sp>
      <p:sp>
        <p:nvSpPr>
          <p:cNvPr id="65539"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554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3773487"/>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a:p>
            <a:pPr>
              <a:buFontTx/>
              <a:buNone/>
              <a:defRPr/>
            </a:pPr>
            <a:endParaRPr lang="en-US" altLang="zh-CN" sz="1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Yannakakis</a:t>
            </a:r>
            <a:r>
              <a:rPr lang="en-US" altLang="zh-CN" sz="2800" dirty="0">
                <a:effectLst/>
                <a:latin typeface="Times New Roman" pitchFamily="18" charset="0"/>
                <a:cs typeface="Times New Roman" pitchFamily="18" charset="0"/>
              </a:rPr>
              <a:t>			   4/3		1994</a:t>
            </a:r>
          </a:p>
          <a:p>
            <a:pPr>
              <a:defRPr/>
            </a:pPr>
            <a:r>
              <a:rPr lang="en-US" altLang="zh-CN" sz="2800" dirty="0" err="1">
                <a:effectLst/>
                <a:latin typeface="Times New Roman" pitchFamily="18" charset="0"/>
                <a:cs typeface="Times New Roman" pitchFamily="18" charset="0"/>
              </a:rPr>
              <a:t>Goemans</a:t>
            </a:r>
            <a:r>
              <a:rPr lang="en-US" altLang="zh-CN" sz="2800" dirty="0">
                <a:effectLst/>
                <a:latin typeface="Times New Roman" pitchFamily="18" charset="0"/>
                <a:cs typeface="Times New Roman" pitchFamily="18" charset="0"/>
              </a:rPr>
              <a:t>-Williams		   4/3		1994</a:t>
            </a:r>
          </a:p>
          <a:p>
            <a:pPr>
              <a:defRPr/>
            </a:pPr>
            <a:r>
              <a:rPr lang="en-US" altLang="zh-CN" sz="2800" dirty="0">
                <a:effectLst/>
                <a:latin typeface="Times New Roman" pitchFamily="18" charset="0"/>
                <a:cs typeface="Times New Roman" pitchFamily="18" charset="0"/>
              </a:rPr>
              <a:t>    Karloff-</a:t>
            </a:r>
            <a:r>
              <a:rPr lang="en-US" altLang="zh-CN" sz="2800" dirty="0" err="1">
                <a:effectLst/>
                <a:latin typeface="Times New Roman" pitchFamily="18" charset="0"/>
                <a:cs typeface="Times New Roman" pitchFamily="18" charset="0"/>
              </a:rPr>
              <a:t>Zwick</a:t>
            </a:r>
            <a:r>
              <a:rPr lang="en-US" altLang="zh-CN" sz="2800" dirty="0">
                <a:effectLst/>
                <a:latin typeface="Times New Roman" pitchFamily="18" charset="0"/>
                <a:cs typeface="Times New Roman" pitchFamily="18" charset="0"/>
              </a:rPr>
              <a:t>		   8/7?		1997</a:t>
            </a:r>
          </a:p>
        </p:txBody>
      </p:sp>
      <p:sp>
        <p:nvSpPr>
          <p:cNvPr id="6656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656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5324475"/>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a:p>
            <a:pPr>
              <a:buFontTx/>
              <a:buNone/>
              <a:defRPr/>
            </a:pPr>
            <a:endParaRPr lang="en-US" altLang="zh-CN" sz="1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Yannakakis</a:t>
            </a:r>
            <a:r>
              <a:rPr lang="en-US" altLang="zh-CN" sz="2800" dirty="0">
                <a:effectLst/>
                <a:latin typeface="Times New Roman" pitchFamily="18" charset="0"/>
                <a:cs typeface="Times New Roman" pitchFamily="18" charset="0"/>
              </a:rPr>
              <a:t>			   4/3		1994</a:t>
            </a:r>
          </a:p>
          <a:p>
            <a:pPr>
              <a:defRPr/>
            </a:pPr>
            <a:r>
              <a:rPr lang="en-US" altLang="zh-CN" sz="2800" dirty="0" err="1">
                <a:effectLst/>
                <a:latin typeface="Times New Roman" pitchFamily="18" charset="0"/>
                <a:cs typeface="Times New Roman" pitchFamily="18" charset="0"/>
              </a:rPr>
              <a:t>Goemans</a:t>
            </a:r>
            <a:r>
              <a:rPr lang="en-US" altLang="zh-CN" sz="2800" dirty="0">
                <a:effectLst/>
                <a:latin typeface="Times New Roman" pitchFamily="18" charset="0"/>
                <a:cs typeface="Times New Roman" pitchFamily="18" charset="0"/>
              </a:rPr>
              <a:t>-Williams		   4/3		1994</a:t>
            </a:r>
          </a:p>
          <a:p>
            <a:pPr>
              <a:defRPr/>
            </a:pPr>
            <a:r>
              <a:rPr lang="en-US" altLang="zh-CN" sz="2800" dirty="0">
                <a:effectLst/>
                <a:latin typeface="Times New Roman" pitchFamily="18" charset="0"/>
                <a:cs typeface="Times New Roman" pitchFamily="18" charset="0"/>
              </a:rPr>
              <a:t>    Karloff-</a:t>
            </a:r>
            <a:r>
              <a:rPr lang="en-US" altLang="zh-CN" sz="2800" dirty="0" err="1">
                <a:effectLst/>
                <a:latin typeface="Times New Roman" pitchFamily="18" charset="0"/>
                <a:cs typeface="Times New Roman" pitchFamily="18" charset="0"/>
              </a:rPr>
              <a:t>Zwick</a:t>
            </a:r>
            <a:r>
              <a:rPr lang="en-US" altLang="zh-CN" sz="2800" dirty="0">
                <a:effectLst/>
                <a:latin typeface="Times New Roman" pitchFamily="18" charset="0"/>
                <a:cs typeface="Times New Roman" pitchFamily="18" charset="0"/>
              </a:rPr>
              <a:t>		   8/7?		1997</a:t>
            </a:r>
          </a:p>
          <a:p>
            <a:pPr>
              <a:defRPr/>
            </a:pPr>
            <a:endParaRPr lang="en-US" altLang="zh-CN" sz="2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Hastad</a:t>
            </a:r>
            <a:r>
              <a:rPr lang="en-US" altLang="zh-CN" sz="2800" dirty="0">
                <a:effectLst/>
                <a:latin typeface="Times New Roman" pitchFamily="18" charset="0"/>
                <a:cs typeface="Times New Roman" pitchFamily="18" charset="0"/>
              </a:rPr>
              <a:t>			  </a:t>
            </a:r>
            <a:r>
              <a:rPr lang="en-US" altLang="zh-CN" sz="2800" dirty="0">
                <a:effectLst/>
                <a:latin typeface="Cambria Math"/>
                <a:ea typeface="Cambria Math"/>
                <a:cs typeface="Times New Roman" pitchFamily="18" charset="0"/>
              </a:rPr>
              <a:t>≥ </a:t>
            </a:r>
            <a:r>
              <a:rPr lang="en-US" altLang="zh-CN" sz="2800" dirty="0">
                <a:effectLst/>
                <a:latin typeface="Times New Roman" pitchFamily="18" charset="0"/>
                <a:cs typeface="Times New Roman" pitchFamily="18" charset="0"/>
              </a:rPr>
              <a:t>8/7	1997</a:t>
            </a:r>
          </a:p>
          <a:p>
            <a:pPr>
              <a:buFontTx/>
              <a:buNone/>
              <a:defRPr/>
            </a:pPr>
            <a:r>
              <a:rPr lang="en-US" altLang="zh-CN" sz="2800" dirty="0">
                <a:effectLst/>
                <a:latin typeface="Times New Roman" pitchFamily="18" charset="0"/>
                <a:cs typeface="Times New Roman" pitchFamily="18" charset="0"/>
              </a:rPr>
              <a:t>				</a:t>
            </a:r>
            <a:r>
              <a:rPr lang="en-US" altLang="zh-CN" sz="2000" dirty="0">
                <a:effectLst/>
                <a:latin typeface="Times New Roman" pitchFamily="18" charset="0"/>
                <a:cs typeface="Times New Roman" pitchFamily="18" charset="0"/>
              </a:rPr>
              <a:t>                       [</a:t>
            </a:r>
            <a:r>
              <a:rPr lang="en-US" altLang="zh-CN" sz="2000" dirty="0" err="1">
                <a:effectLst/>
                <a:latin typeface="Times New Roman" pitchFamily="18" charset="0"/>
                <a:cs typeface="Times New Roman" pitchFamily="18" charset="0"/>
              </a:rPr>
              <a:t>Godel</a:t>
            </a:r>
            <a:r>
              <a:rPr lang="en-US" altLang="zh-CN" sz="2000" dirty="0">
                <a:effectLst/>
                <a:latin typeface="Times New Roman" pitchFamily="18" charset="0"/>
                <a:cs typeface="Times New Roman" pitchFamily="18" charset="0"/>
              </a:rPr>
              <a:t> Prize 2011]</a:t>
            </a:r>
            <a:r>
              <a:rPr lang="en-US" altLang="zh-CN" sz="2800" dirty="0">
                <a:effectLst/>
                <a:latin typeface="Times New Roman" pitchFamily="18" charset="0"/>
                <a:cs typeface="Times New Roman" pitchFamily="18" charset="0"/>
              </a:rPr>
              <a:t>		</a:t>
            </a:r>
          </a:p>
        </p:txBody>
      </p:sp>
      <p:sp>
        <p:nvSpPr>
          <p:cNvPr id="6758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758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68611"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86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69635"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963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7"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70659"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066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0661"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
        <p:nvSpPr>
          <p:cNvPr id="70662" name="矩形 8"/>
          <p:cNvSpPr>
            <a:spLocks noChangeArrowheads="1"/>
          </p:cNvSpPr>
          <p:nvPr/>
        </p:nvSpPr>
        <p:spPr bwMode="auto">
          <a:xfrm>
            <a:off x="684213" y="4797425"/>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on instance (F, </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7168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168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5"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
        <p:nvSpPr>
          <p:cNvPr id="71686" name="矩形 7"/>
          <p:cNvSpPr>
            <a:spLocks noChangeArrowheads="1"/>
          </p:cNvSpPr>
          <p:nvPr/>
        </p:nvSpPr>
        <p:spPr bwMode="auto">
          <a:xfrm>
            <a:off x="971550" y="5373688"/>
            <a:ext cx="7056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-2)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k</a:t>
            </a:r>
            <a:r>
              <a:rPr lang="en-US" altLang="zh-CN" sz="2400">
                <a:solidFill>
                  <a:srgbClr val="FFC000"/>
                </a:solidFill>
                <a:latin typeface="Times New Roman" panose="02020603050405020304" pitchFamily="18" charset="0"/>
                <a:cs typeface="Times New Roman" panose="02020603050405020304" pitchFamily="18" charset="0"/>
              </a:rPr>
              <a:t>) = O*(1.618</a:t>
            </a:r>
            <a:r>
              <a:rPr lang="en-US" altLang="zh-CN" sz="2400" i="1" baseline="30000">
                <a:solidFill>
                  <a:srgbClr val="FFC000"/>
                </a:solidFill>
                <a:latin typeface="Times New Roman" panose="02020603050405020304" pitchFamily="18" charset="0"/>
                <a:cs typeface="Times New Roman" panose="02020603050405020304" pitchFamily="18" charset="0"/>
              </a:rPr>
              <a:t>k</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71687" name="矩形 8"/>
          <p:cNvSpPr>
            <a:spLocks noChangeArrowheads="1"/>
          </p:cNvSpPr>
          <p:nvPr/>
        </p:nvSpPr>
        <p:spPr bwMode="auto">
          <a:xfrm>
            <a:off x="684213" y="4797425"/>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on instance (F, </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3109912"/>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Complexity</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Mahajan</a:t>
            </a:r>
            <a:r>
              <a:rPr lang="en-US" altLang="zh-CN" sz="2800" dirty="0">
                <a:effectLst/>
                <a:latin typeface="Times New Roman" pitchFamily="18" charset="0"/>
                <a:cs typeface="Times New Roman" pitchFamily="18" charset="0"/>
              </a:rPr>
              <a:t>-Raman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*(1.618</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1999 </a:t>
            </a:r>
            <a:endParaRPr lang="en-US" altLang="zh-CN" sz="1800" dirty="0">
              <a:effectLst/>
              <a:latin typeface="Times New Roman" pitchFamily="18" charset="0"/>
              <a:cs typeface="Times New Roman" pitchFamily="18" charset="0"/>
            </a:endParaRPr>
          </a:p>
          <a:p>
            <a:pPr>
              <a:defRPr/>
            </a:pPr>
            <a:r>
              <a:rPr lang="en-US" altLang="zh-CN" sz="2800" dirty="0" err="1">
                <a:effectLst/>
                <a:latin typeface="Times New Roman" pitchFamily="18" charset="0"/>
                <a:cs typeface="Times New Roman" pitchFamily="18" charset="0"/>
              </a:rPr>
              <a:t>Niedermeier-Rossmanith</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*(1.400</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2000</a:t>
            </a:r>
          </a:p>
          <a:p>
            <a:pPr>
              <a:defRPr/>
            </a:pPr>
            <a:r>
              <a:rPr lang="en-US" altLang="zh-CN" sz="2800" dirty="0" err="1">
                <a:effectLst/>
                <a:latin typeface="Times New Roman" pitchFamily="18" charset="0"/>
                <a:cs typeface="Times New Roman" pitchFamily="18" charset="0"/>
              </a:rPr>
              <a:t>Bansal</a:t>
            </a:r>
            <a:r>
              <a:rPr lang="en-US" altLang="zh-CN" sz="2800" dirty="0">
                <a:effectLst/>
                <a:latin typeface="Times New Roman" pitchFamily="18" charset="0"/>
                <a:cs typeface="Times New Roman" pitchFamily="18" charset="0"/>
              </a:rPr>
              <a:t>-Raman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*(1.381</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1999</a:t>
            </a:r>
          </a:p>
          <a:p>
            <a:pPr>
              <a:defRPr/>
            </a:pPr>
            <a:r>
              <a:rPr lang="en-US" altLang="zh-CN" sz="2800" dirty="0">
                <a:effectLst/>
                <a:latin typeface="Times New Roman" pitchFamily="18" charset="0"/>
                <a:cs typeface="Times New Roman" pitchFamily="18" charset="0"/>
              </a:rPr>
              <a:t>Chen-</a:t>
            </a:r>
            <a:r>
              <a:rPr lang="en-US" altLang="zh-CN" sz="2800" dirty="0" err="1">
                <a:effectLst/>
                <a:latin typeface="Times New Roman" pitchFamily="18" charset="0"/>
                <a:cs typeface="Times New Roman" pitchFamily="18" charset="0"/>
              </a:rPr>
              <a:t>Kanj</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*(1.370</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2004</a:t>
            </a:r>
          </a:p>
          <a:p>
            <a:pPr>
              <a:defRPr/>
            </a:pPr>
            <a:r>
              <a:rPr lang="en-US" altLang="zh-CN" sz="2800" dirty="0" err="1">
                <a:effectLst/>
                <a:latin typeface="Times New Roman" pitchFamily="18" charset="0"/>
                <a:cs typeface="Times New Roman" pitchFamily="18" charset="0"/>
              </a:rPr>
              <a:t>Bliznets-Golovnev</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*(1.358</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2012</a:t>
            </a:r>
            <a:r>
              <a:rPr lang="en-US" altLang="zh-CN" sz="2800" dirty="0">
                <a:solidFill>
                  <a:srgbClr val="FFC000"/>
                </a:solidFill>
                <a:effectLst/>
                <a:latin typeface="Times New Roman" pitchFamily="18" charset="0"/>
                <a:cs typeface="Times New Roman" pitchFamily="18" charset="0"/>
              </a:rPr>
              <a:t>*</a:t>
            </a:r>
          </a:p>
        </p:txBody>
      </p:sp>
      <p:sp>
        <p:nvSpPr>
          <p:cNvPr id="7270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270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2709" name="TextBox 4"/>
          <p:cNvSpPr txBox="1">
            <a:spLocks noChangeArrowheads="1"/>
          </p:cNvSpPr>
          <p:nvPr/>
        </p:nvSpPr>
        <p:spPr bwMode="auto">
          <a:xfrm>
            <a:off x="755650" y="5300663"/>
            <a:ext cx="4284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 Best paper award at IPEC 2012</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3731"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2" name="Rectangle 3"/>
          <p:cNvSpPr txBox="1">
            <a:spLocks noChangeArrowheads="1"/>
          </p:cNvSpPr>
          <p:nvPr/>
        </p:nvSpPr>
        <p:spPr bwMode="auto">
          <a:xfrm>
            <a:off x="728663" y="1125538"/>
            <a:ext cx="77755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solidFill>
                  <a:srgbClr val="FF0000"/>
                </a:solidFill>
                <a:latin typeface="Arial" panose="020B0604020202020204" pitchFamily="34" charset="0"/>
                <a:cs typeface="Arial" panose="020B0604020202020204" pitchFamily="34" charset="0"/>
              </a:rPr>
              <a:t>Exponential Time Hypothesis (ETH): </a:t>
            </a:r>
          </a:p>
          <a:p>
            <a:pPr>
              <a:buClr>
                <a:schemeClr val="tx2"/>
              </a:buClr>
              <a:buSzPct val="50000"/>
              <a:buFontTx/>
              <a:buNone/>
            </a:pPr>
            <a:r>
              <a:rPr lang="en-US" altLang="zh-CN" sz="2800">
                <a:latin typeface="Arial" panose="020B0604020202020204" pitchFamily="34" charset="0"/>
                <a:cs typeface="Arial" panose="020B0604020202020204" pitchFamily="34" charset="0"/>
              </a:rPr>
              <a:t>There is a constant c &gt; 1 such that Max3SAT cannot be solved in time O</a:t>
            </a:r>
            <a:r>
              <a:rPr lang="en-US" altLang="zh-CN" sz="2800" i="1">
                <a:latin typeface="Arial" panose="020B0604020202020204" pitchFamily="34" charset="0"/>
                <a:cs typeface="Arial" panose="020B0604020202020204" pitchFamily="34" charset="0"/>
              </a:rPr>
              <a:t>*</a:t>
            </a:r>
            <a:r>
              <a:rPr lang="en-US" altLang="zh-CN" sz="2800">
                <a:latin typeface="Arial" panose="020B0604020202020204" pitchFamily="34" charset="0"/>
                <a:cs typeface="Arial" panose="020B0604020202020204" pitchFamily="34" charset="0"/>
              </a:rPr>
              <a:t>(c</a:t>
            </a:r>
            <a:r>
              <a:rPr lang="en-US" altLang="zh-CN" sz="2800" baseline="30000">
                <a:latin typeface="Arial" panose="020B0604020202020204" pitchFamily="34" charset="0"/>
                <a:cs typeface="Arial" panose="020B0604020202020204" pitchFamily="34" charset="0"/>
              </a:rPr>
              <a:t>n</a:t>
            </a:r>
            <a:r>
              <a:rPr lang="en-US" altLang="zh-CN" sz="2800">
                <a:latin typeface="Arial" panose="020B0604020202020204" pitchFamily="34" charset="0"/>
                <a:cs typeface="Arial" panose="020B0604020202020204" pitchFamily="34" charset="0"/>
              </a:rPr>
              <a:t>).</a:t>
            </a:r>
          </a:p>
        </p:txBody>
      </p:sp>
      <p:sp>
        <p:nvSpPr>
          <p:cNvPr id="8" name="Rectangle 3"/>
          <p:cNvSpPr txBox="1">
            <a:spLocks noChangeArrowheads="1"/>
          </p:cNvSpPr>
          <p:nvPr/>
        </p:nvSpPr>
        <p:spPr bwMode="auto">
          <a:xfrm>
            <a:off x="755650" y="2781300"/>
            <a:ext cx="7777163" cy="1385888"/>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a:buFontTx/>
              <a:buNone/>
              <a:defRPr/>
            </a:pPr>
            <a:r>
              <a:rPr lang="en-US" altLang="zh-CN" sz="2800" kern="0" dirty="0">
                <a:solidFill>
                  <a:srgbClr val="FF0000"/>
                </a:solidFill>
                <a:latin typeface="Arial" panose="020B0604020202020204" pitchFamily="34" charset="0"/>
                <a:cs typeface="Arial" panose="020B0604020202020204" pitchFamily="34" charset="0"/>
              </a:rPr>
              <a:t>Strong Exponential Time Hypothesis (SETH): </a:t>
            </a:r>
            <a:r>
              <a:rPr lang="en-US" altLang="zh-CN" sz="2800" kern="0" dirty="0">
                <a:latin typeface="Arial" panose="020B0604020202020204" pitchFamily="34" charset="0"/>
                <a:cs typeface="Arial" panose="020B0604020202020204" pitchFamily="34" charset="0"/>
              </a:rPr>
              <a:t>There is no constant c &lt; 2 such that </a:t>
            </a:r>
            <a:r>
              <a:rPr lang="en-US" altLang="zh-CN" sz="2800" b="1" kern="0" dirty="0" err="1">
                <a:latin typeface="Arial" panose="020B0604020202020204" pitchFamily="34" charset="0"/>
                <a:cs typeface="Arial" panose="020B0604020202020204" pitchFamily="34" charset="0"/>
              </a:rPr>
              <a:t>MaxSAT</a:t>
            </a:r>
            <a:r>
              <a:rPr lang="en-US" altLang="zh-CN" sz="2800" kern="0" dirty="0">
                <a:latin typeface="Arial" panose="020B0604020202020204" pitchFamily="34" charset="0"/>
                <a:cs typeface="Arial" panose="020B0604020202020204" pitchFamily="34" charset="0"/>
              </a:rPr>
              <a:t> can be solved in time O*(</a:t>
            </a:r>
            <a:r>
              <a:rPr lang="en-US" altLang="zh-CN" sz="2800" kern="0" dirty="0" err="1">
                <a:latin typeface="Arial" panose="020B0604020202020204" pitchFamily="34" charset="0"/>
                <a:cs typeface="Arial" panose="020B0604020202020204" pitchFamily="34" charset="0"/>
              </a:rPr>
              <a:t>c</a:t>
            </a:r>
            <a:r>
              <a:rPr lang="en-US" altLang="zh-CN" sz="2800" kern="0" baseline="30000" dirty="0" err="1">
                <a:latin typeface="Arial" panose="020B0604020202020204" pitchFamily="34" charset="0"/>
                <a:cs typeface="Arial" panose="020B0604020202020204" pitchFamily="34" charset="0"/>
              </a:rPr>
              <a:t>n</a:t>
            </a:r>
            <a:r>
              <a:rPr lang="en-US" altLang="zh-CN" sz="2800" kern="0" dirty="0">
                <a:latin typeface="Arial" panose="020B0604020202020204" pitchFamily="34" charset="0"/>
                <a:cs typeface="Arial" panose="020B0604020202020204" pitchFamily="34" charset="0"/>
              </a:rPr>
              <a:t>).</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4755"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4756" name="Rectangle 3"/>
          <p:cNvSpPr txBox="1">
            <a:spLocks noChangeArrowheads="1"/>
          </p:cNvSpPr>
          <p:nvPr/>
        </p:nvSpPr>
        <p:spPr bwMode="auto">
          <a:xfrm>
            <a:off x="728663" y="1125538"/>
            <a:ext cx="77755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solidFill>
                  <a:srgbClr val="FF0000"/>
                </a:solidFill>
                <a:latin typeface="Arial" panose="020B0604020202020204" pitchFamily="34" charset="0"/>
                <a:cs typeface="Arial" panose="020B0604020202020204" pitchFamily="34" charset="0"/>
              </a:rPr>
              <a:t>Exponential Time Hypothesis (ETH): </a:t>
            </a:r>
          </a:p>
          <a:p>
            <a:pPr>
              <a:buClr>
                <a:schemeClr val="tx2"/>
              </a:buClr>
              <a:buSzPct val="50000"/>
              <a:buFontTx/>
              <a:buNone/>
            </a:pPr>
            <a:r>
              <a:rPr lang="en-US" altLang="zh-CN" sz="2800">
                <a:latin typeface="Arial" panose="020B0604020202020204" pitchFamily="34" charset="0"/>
                <a:cs typeface="Arial" panose="020B0604020202020204" pitchFamily="34" charset="0"/>
              </a:rPr>
              <a:t>There is a constant c &gt; 1 such that Max3SAT cannot be solved in time O</a:t>
            </a:r>
            <a:r>
              <a:rPr lang="en-US" altLang="zh-CN" sz="2800" i="1">
                <a:latin typeface="Arial" panose="020B0604020202020204" pitchFamily="34" charset="0"/>
                <a:cs typeface="Arial" panose="020B0604020202020204" pitchFamily="34" charset="0"/>
              </a:rPr>
              <a:t>*</a:t>
            </a:r>
            <a:r>
              <a:rPr lang="en-US" altLang="zh-CN" sz="2800">
                <a:latin typeface="Arial" panose="020B0604020202020204" pitchFamily="34" charset="0"/>
                <a:cs typeface="Arial" panose="020B0604020202020204" pitchFamily="34" charset="0"/>
              </a:rPr>
              <a:t>(c</a:t>
            </a:r>
            <a:r>
              <a:rPr lang="en-US" altLang="zh-CN" sz="2800" baseline="30000">
                <a:latin typeface="Arial" panose="020B0604020202020204" pitchFamily="34" charset="0"/>
                <a:cs typeface="Arial" panose="020B0604020202020204" pitchFamily="34" charset="0"/>
              </a:rPr>
              <a:t>n</a:t>
            </a:r>
            <a:r>
              <a:rPr lang="en-US" altLang="zh-CN" sz="2800">
                <a:latin typeface="Arial" panose="020B0604020202020204" pitchFamily="34" charset="0"/>
                <a:cs typeface="Arial" panose="020B0604020202020204" pitchFamily="34" charset="0"/>
              </a:rPr>
              <a:t>).</a:t>
            </a:r>
          </a:p>
        </p:txBody>
      </p:sp>
      <p:sp>
        <p:nvSpPr>
          <p:cNvPr id="8" name="Rectangle 3"/>
          <p:cNvSpPr txBox="1">
            <a:spLocks noChangeArrowheads="1"/>
          </p:cNvSpPr>
          <p:nvPr/>
        </p:nvSpPr>
        <p:spPr bwMode="auto">
          <a:xfrm>
            <a:off x="755650" y="2781300"/>
            <a:ext cx="7777163" cy="1385888"/>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a:buFontTx/>
              <a:buNone/>
              <a:defRPr/>
            </a:pPr>
            <a:r>
              <a:rPr lang="en-US" altLang="zh-CN" sz="2800" kern="0" dirty="0">
                <a:solidFill>
                  <a:srgbClr val="FF0000"/>
                </a:solidFill>
                <a:latin typeface="Arial" panose="020B0604020202020204" pitchFamily="34" charset="0"/>
                <a:cs typeface="Arial" panose="020B0604020202020204" pitchFamily="34" charset="0"/>
              </a:rPr>
              <a:t>Strong Exponential Time Hypothesis (SETH): </a:t>
            </a:r>
            <a:r>
              <a:rPr lang="en-US" altLang="zh-CN" sz="2800" kern="0" dirty="0">
                <a:latin typeface="Arial" panose="020B0604020202020204" pitchFamily="34" charset="0"/>
                <a:cs typeface="Arial" panose="020B0604020202020204" pitchFamily="34" charset="0"/>
              </a:rPr>
              <a:t>There is no constant c &lt; 2 such that </a:t>
            </a:r>
            <a:r>
              <a:rPr lang="en-US" altLang="zh-CN" sz="2800" b="1" kern="0" dirty="0" err="1">
                <a:latin typeface="Arial" panose="020B0604020202020204" pitchFamily="34" charset="0"/>
                <a:cs typeface="Arial" panose="020B0604020202020204" pitchFamily="34" charset="0"/>
              </a:rPr>
              <a:t>MaxSAT</a:t>
            </a:r>
            <a:r>
              <a:rPr lang="en-US" altLang="zh-CN" sz="2800" kern="0" dirty="0">
                <a:latin typeface="Arial" panose="020B0604020202020204" pitchFamily="34" charset="0"/>
                <a:cs typeface="Arial" panose="020B0604020202020204" pitchFamily="34" charset="0"/>
              </a:rPr>
              <a:t> can be solved in time O*(</a:t>
            </a:r>
            <a:r>
              <a:rPr lang="en-US" altLang="zh-CN" sz="2800" kern="0" dirty="0" err="1">
                <a:latin typeface="Arial" panose="020B0604020202020204" pitchFamily="34" charset="0"/>
                <a:cs typeface="Arial" panose="020B0604020202020204" pitchFamily="34" charset="0"/>
              </a:rPr>
              <a:t>c</a:t>
            </a:r>
            <a:r>
              <a:rPr lang="en-US" altLang="zh-CN" sz="2800" kern="0" baseline="30000" dirty="0" err="1">
                <a:latin typeface="Arial" panose="020B0604020202020204" pitchFamily="34" charset="0"/>
                <a:cs typeface="Arial" panose="020B0604020202020204" pitchFamily="34" charset="0"/>
              </a:rPr>
              <a:t>n</a:t>
            </a:r>
            <a:r>
              <a:rPr lang="en-US" altLang="zh-CN" sz="2800" kern="0" dirty="0">
                <a:latin typeface="Arial" panose="020B0604020202020204" pitchFamily="34" charset="0"/>
                <a:cs typeface="Arial" panose="020B0604020202020204" pitchFamily="34" charset="0"/>
              </a:rPr>
              <a:t>).</a:t>
            </a:r>
          </a:p>
        </p:txBody>
      </p:sp>
      <p:sp>
        <p:nvSpPr>
          <p:cNvPr id="74758" name="Rectangle 3"/>
          <p:cNvSpPr txBox="1">
            <a:spLocks noChangeArrowheads="1"/>
          </p:cNvSpPr>
          <p:nvPr/>
        </p:nvSpPr>
        <p:spPr bwMode="auto">
          <a:xfrm>
            <a:off x="795338" y="4452938"/>
            <a:ext cx="7561262"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solidFill>
                  <a:srgbClr val="FFFF00"/>
                </a:solidFill>
                <a:latin typeface="Arial" panose="020B0604020202020204" pitchFamily="34" charset="0"/>
                <a:cs typeface="Arial" panose="020B0604020202020204" pitchFamily="34" charset="0"/>
              </a:rPr>
              <a:t>ETH and SETH show, to some extent, a popular opinion that branch-and-search is perhaps unavoidable in solving the SAT and Max-SAT problems.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7827" name="Rectangle 3"/>
          <p:cNvSpPr txBox="1">
            <a:spLocks noChangeArrowheads="1"/>
          </p:cNvSpPr>
          <p:nvPr/>
        </p:nvSpPr>
        <p:spPr bwMode="auto">
          <a:xfrm>
            <a:off x="766763" y="1196975"/>
            <a:ext cx="77771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latin typeface="Arial" panose="020B0604020202020204" pitchFamily="34" charset="0"/>
                <a:cs typeface="Arial" panose="020B0604020202020204" pitchFamily="34" charset="0"/>
              </a:rPr>
              <a:t>There is a well-known (and powerful) technique on SAT that is </a:t>
            </a:r>
            <a:r>
              <a:rPr lang="en-US" altLang="zh-CN" sz="2800">
                <a:solidFill>
                  <a:srgbClr val="FC1921"/>
                </a:solidFill>
                <a:latin typeface="Arial" panose="020B0604020202020204" pitchFamily="34" charset="0"/>
                <a:cs typeface="Arial" panose="020B0604020202020204" pitchFamily="34" charset="0"/>
              </a:rPr>
              <a:t>not</a:t>
            </a:r>
            <a:r>
              <a:rPr lang="en-US" altLang="zh-CN" sz="2800">
                <a:latin typeface="Arial" panose="020B0604020202020204" pitchFamily="34" charset="0"/>
                <a:cs typeface="Arial" panose="020B0604020202020204" pitchFamily="34" charset="0"/>
              </a:rPr>
              <a:t> based on branch-and-search.</a:t>
            </a:r>
          </a:p>
        </p:txBody>
      </p:sp>
      <p:sp>
        <p:nvSpPr>
          <p:cNvPr id="77828" name="Rectangle 3"/>
          <p:cNvSpPr txBox="1">
            <a:spLocks noChangeArrowheads="1"/>
          </p:cNvSpPr>
          <p:nvPr/>
        </p:nvSpPr>
        <p:spPr bwMode="auto">
          <a:xfrm>
            <a:off x="825500" y="2276475"/>
            <a:ext cx="7634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solidFill>
                  <a:srgbClr val="FFFF00"/>
                </a:solidFill>
                <a:latin typeface="Arial" panose="020B0604020202020204" pitchFamily="34" charset="0"/>
                <a:cs typeface="Arial" panose="020B0604020202020204" pitchFamily="34" charset="0"/>
              </a:rPr>
              <a:t>Resolvent:</a:t>
            </a:r>
            <a:r>
              <a:rPr lang="en-US" altLang="zh-CN" sz="2400">
                <a:latin typeface="Arial" panose="020B0604020202020204" pitchFamily="34" charset="0"/>
                <a:cs typeface="Arial" panose="020B0604020202020204" pitchFamily="34" charset="0"/>
              </a:rPr>
              <a:t> if (</a:t>
            </a:r>
            <a:r>
              <a:rPr lang="en-US" altLang="zh-CN" sz="2400" i="1">
                <a:latin typeface="Times New Roman" panose="02020603050405020304" pitchFamily="18" charset="0"/>
                <a:cs typeface="Times New Roman" panose="02020603050405020304" pitchFamily="18" charset="0"/>
              </a:rPr>
              <a:t>x</a:t>
            </a:r>
            <a:r>
              <a:rPr lang="en-US" altLang="zh-CN" sz="2400">
                <a:latin typeface="宋体" panose="02010600030101010101" pitchFamily="2" charset="-122"/>
                <a:cs typeface="Times New Roman" panose="02020603050405020304" pitchFamily="18" charset="0"/>
              </a:rPr>
              <a:t>∨</a:t>
            </a:r>
            <a:r>
              <a:rPr lang="en-US" altLang="zh-CN" sz="2400" i="1">
                <a:latin typeface="Arial" panose="020B0604020202020204" pitchFamily="34" charset="0"/>
                <a:cs typeface="Arial" panose="020B0604020202020204" pitchFamily="34" charset="0"/>
              </a:rPr>
              <a:t>C</a:t>
            </a:r>
            <a:r>
              <a:rPr lang="en-US" altLang="zh-CN" sz="2400">
                <a:latin typeface="Arial" panose="020B0604020202020204" pitchFamily="34" charset="0"/>
                <a:cs typeface="Arial" panose="020B0604020202020204" pitchFamily="34" charset="0"/>
              </a:rPr>
              <a:t>) and (</a:t>
            </a:r>
            <a:r>
              <a:rPr lang="en-US" altLang="zh-CN" sz="2400">
                <a:latin typeface="Times New Roman" panose="02020603050405020304" pitchFamily="18" charset="0"/>
                <a:cs typeface="Times New Roman" panose="02020603050405020304" pitchFamily="18" charset="0"/>
              </a:rPr>
              <a:t>¬</a:t>
            </a:r>
            <a:r>
              <a:rPr lang="en-US" altLang="zh-CN" sz="2400" i="1">
                <a:latin typeface="Times New Roman" panose="02020603050405020304" pitchFamily="18" charset="0"/>
                <a:cs typeface="Times New Roman" panose="02020603050405020304" pitchFamily="18" charset="0"/>
              </a:rPr>
              <a:t>x</a:t>
            </a:r>
            <a:r>
              <a:rPr lang="en-US" altLang="zh-CN" sz="2400">
                <a:latin typeface="宋体" panose="02010600030101010101" pitchFamily="2" charset="-122"/>
                <a:cs typeface="Times New Roman" panose="02020603050405020304" pitchFamily="18" charset="0"/>
              </a:rPr>
              <a:t>∨</a:t>
            </a:r>
            <a:r>
              <a:rPr lang="en-US" altLang="zh-CN" sz="2400" i="1">
                <a:latin typeface="Arial" panose="020B0604020202020204" pitchFamily="34" charset="0"/>
                <a:cs typeface="Arial" panose="020B0604020202020204" pitchFamily="34" charset="0"/>
              </a:rPr>
              <a:t>D</a:t>
            </a:r>
            <a:r>
              <a:rPr lang="en-US" altLang="zh-CN" sz="2400">
                <a:latin typeface="Arial" panose="020B0604020202020204" pitchFamily="34" charset="0"/>
                <a:cs typeface="Arial" panose="020B0604020202020204" pitchFamily="34" charset="0"/>
              </a:rPr>
              <a:t>) are clauses in F, then the clause (</a:t>
            </a:r>
            <a:r>
              <a:rPr lang="en-US" altLang="zh-CN" sz="2400" i="1">
                <a:latin typeface="Arial" panose="020B0604020202020204" pitchFamily="34" charset="0"/>
                <a:cs typeface="Arial" panose="020B0604020202020204" pitchFamily="34" charset="0"/>
              </a:rPr>
              <a:t>C</a:t>
            </a:r>
            <a:r>
              <a:rPr lang="en-US" altLang="zh-CN" sz="2400">
                <a:latin typeface="宋体" panose="02010600030101010101" pitchFamily="2" charset="-122"/>
                <a:cs typeface="Times New Roman" panose="02020603050405020304" pitchFamily="18" charset="0"/>
              </a:rPr>
              <a:t>∨</a:t>
            </a:r>
            <a:r>
              <a:rPr lang="en-US" altLang="zh-CN" sz="2400" i="1">
                <a:latin typeface="Arial" panose="020B0604020202020204" pitchFamily="34" charset="0"/>
                <a:cs typeface="Arial" panose="020B0604020202020204" pitchFamily="34" charset="0"/>
              </a:rPr>
              <a:t>D</a:t>
            </a:r>
            <a:r>
              <a:rPr lang="en-US" altLang="zh-CN" sz="2400">
                <a:latin typeface="Arial" panose="020B0604020202020204" pitchFamily="34" charset="0"/>
                <a:cs typeface="Arial" panose="020B0604020202020204" pitchFamily="34" charset="0"/>
              </a:rPr>
              <a:t>) is a </a:t>
            </a:r>
            <a:r>
              <a:rPr lang="en-US" altLang="zh-CN" sz="2400">
                <a:solidFill>
                  <a:srgbClr val="FF0000"/>
                </a:solidFill>
                <a:latin typeface="Arial" panose="020B0604020202020204" pitchFamily="34" charset="0"/>
                <a:cs typeface="Arial" panose="020B0604020202020204" pitchFamily="34" charset="0"/>
              </a:rPr>
              <a:t>resolvent</a:t>
            </a:r>
            <a:r>
              <a:rPr lang="en-US" altLang="zh-CN" sz="2400">
                <a:latin typeface="Arial" panose="020B0604020202020204" pitchFamily="34" charset="0"/>
                <a:cs typeface="Arial" panose="020B0604020202020204" pitchFamily="34" charset="0"/>
              </a:rPr>
              <a:t> on the variable </a:t>
            </a:r>
            <a:r>
              <a:rPr lang="en-US" altLang="zh-CN" sz="2400" i="1">
                <a:latin typeface="Times New Roman" panose="02020603050405020304" pitchFamily="18" charset="0"/>
                <a:cs typeface="Times New Roman" panose="02020603050405020304" pitchFamily="18" charset="0"/>
              </a:rPr>
              <a:t>x</a:t>
            </a:r>
            <a:r>
              <a:rPr lang="en-US" altLang="zh-CN" sz="2400">
                <a:latin typeface="Arial" panose="020B0604020202020204" pitchFamily="34" charset="0"/>
                <a:cs typeface="Arial" panose="020B0604020202020204" pitchFamily="34" charset="0"/>
              </a:rPr>
              <a:t> in F.  </a:t>
            </a:r>
          </a:p>
        </p:txBody>
      </p:sp>
      <p:sp>
        <p:nvSpPr>
          <p:cNvPr id="77829" name="Rectangle 3"/>
          <p:cNvSpPr txBox="1">
            <a:spLocks noChangeArrowheads="1"/>
          </p:cNvSpPr>
          <p:nvPr/>
        </p:nvSpPr>
        <p:spPr bwMode="auto">
          <a:xfrm>
            <a:off x="825500" y="3284538"/>
            <a:ext cx="76342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solidFill>
                  <a:srgbClr val="FFFF00"/>
                </a:solidFill>
                <a:latin typeface="Arial" panose="020B0604020202020204" pitchFamily="34" charset="0"/>
                <a:cs typeface="Arial" panose="020B0604020202020204" pitchFamily="34" charset="0"/>
              </a:rPr>
              <a:t>Resolution DP</a:t>
            </a:r>
            <a:r>
              <a:rPr lang="en-US" altLang="zh-CN" sz="2400" i="1" baseline="-25000">
                <a:solidFill>
                  <a:srgbClr val="FFFF00"/>
                </a:solidFill>
                <a:latin typeface="Times New Roman" panose="02020603050405020304" pitchFamily="18" charset="0"/>
                <a:cs typeface="Times New Roman" panose="02020603050405020304" pitchFamily="18" charset="0"/>
              </a:rPr>
              <a:t>x</a:t>
            </a:r>
            <a:r>
              <a:rPr lang="en-US" altLang="zh-CN" sz="2400">
                <a:solidFill>
                  <a:srgbClr val="FFFF00"/>
                </a:solidFill>
                <a:latin typeface="Arial" panose="020B0604020202020204" pitchFamily="34" charset="0"/>
                <a:cs typeface="Arial" panose="020B0604020202020204" pitchFamily="34" charset="0"/>
              </a:rPr>
              <a:t>(F): </a:t>
            </a:r>
            <a:r>
              <a:rPr lang="en-US" altLang="zh-CN" sz="2400">
                <a:latin typeface="Arial" panose="020B0604020202020204" pitchFamily="34" charset="0"/>
                <a:cs typeface="Arial" panose="020B0604020202020204" pitchFamily="34" charset="0"/>
              </a:rPr>
              <a:t>the formula whose clauses are obtained by first removing from F all clauses containing </a:t>
            </a:r>
            <a:r>
              <a:rPr lang="en-US" altLang="zh-CN" sz="2400" i="1">
                <a:latin typeface="Times New Roman" panose="02020603050405020304" pitchFamily="18" charset="0"/>
                <a:cs typeface="Times New Roman" panose="02020603050405020304" pitchFamily="18" charset="0"/>
              </a:rPr>
              <a:t>x</a:t>
            </a:r>
            <a:r>
              <a:rPr lang="en-US" altLang="zh-CN" sz="2400">
                <a:latin typeface="Arial" panose="020B0604020202020204" pitchFamily="34" charset="0"/>
                <a:cs typeface="Arial" panose="020B0604020202020204" pitchFamily="34" charset="0"/>
              </a:rPr>
              <a:t> and </a:t>
            </a:r>
            <a:r>
              <a:rPr lang="en-US" altLang="zh-CN" sz="2400">
                <a:latin typeface="Times New Roman" panose="02020603050405020304" pitchFamily="18" charset="0"/>
                <a:cs typeface="Times New Roman" panose="02020603050405020304" pitchFamily="18" charset="0"/>
              </a:rPr>
              <a:t>¬</a:t>
            </a:r>
            <a:r>
              <a:rPr lang="en-US" altLang="zh-CN" sz="2400" i="1">
                <a:latin typeface="Times New Roman" panose="02020603050405020304" pitchFamily="18" charset="0"/>
                <a:cs typeface="Times New Roman" panose="02020603050405020304" pitchFamily="18" charset="0"/>
              </a:rPr>
              <a:t>x </a:t>
            </a:r>
            <a:r>
              <a:rPr lang="en-US" altLang="zh-CN" sz="2400">
                <a:latin typeface="Arial" panose="020B0604020202020204" pitchFamily="34" charset="0"/>
                <a:cs typeface="Arial" panose="020B0604020202020204" pitchFamily="34" charset="0"/>
              </a:rPr>
              <a:t>then adding all resolvents on </a:t>
            </a:r>
            <a:r>
              <a:rPr lang="en-US" altLang="zh-CN" sz="2400" i="1">
                <a:latin typeface="Times New Roman" panose="02020603050405020304" pitchFamily="18" charset="0"/>
                <a:cs typeface="Times New Roman" panose="02020603050405020304" pitchFamily="18" charset="0"/>
              </a:rPr>
              <a:t>x</a:t>
            </a:r>
            <a:r>
              <a:rPr lang="en-US" altLang="zh-CN" sz="2400">
                <a:latin typeface="Arial" panose="020B0604020202020204" pitchFamily="34" charset="0"/>
                <a:cs typeface="Arial" panose="020B0604020202020204" pitchFamily="34" charset="0"/>
              </a:rPr>
              <a:t> in F. </a:t>
            </a:r>
          </a:p>
        </p:txBody>
      </p:sp>
      <p:sp>
        <p:nvSpPr>
          <p:cNvPr id="77830" name="Rectangle 3"/>
          <p:cNvSpPr txBox="1">
            <a:spLocks noChangeArrowheads="1"/>
          </p:cNvSpPr>
          <p:nvPr/>
        </p:nvSpPr>
        <p:spPr bwMode="auto">
          <a:xfrm>
            <a:off x="766763" y="4602163"/>
            <a:ext cx="7926387"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solidFill>
                  <a:srgbClr val="FC1921"/>
                </a:solidFill>
                <a:latin typeface="Arial" panose="020B0604020202020204" pitchFamily="34" charset="0"/>
                <a:cs typeface="Arial" panose="020B0604020202020204" pitchFamily="34" charset="0"/>
              </a:rPr>
              <a:t>Davis-Putnam. </a:t>
            </a:r>
          </a:p>
          <a:p>
            <a:pPr>
              <a:buClr>
                <a:schemeClr val="tx2"/>
              </a:buClr>
              <a:buSzPct val="50000"/>
              <a:buFontTx/>
              <a:buNone/>
            </a:pPr>
            <a:r>
              <a:rPr lang="en-US" altLang="zh-CN" sz="2800">
                <a:latin typeface="Arial" panose="020B0604020202020204" pitchFamily="34" charset="0"/>
                <a:cs typeface="Arial" panose="020B0604020202020204" pitchFamily="34" charset="0"/>
              </a:rPr>
              <a:t>A CNF formula F is satisfiable if and only if the resolution DP</a:t>
            </a:r>
            <a:r>
              <a:rPr lang="en-US" altLang="zh-CN" sz="2800" i="1" baseline="-25000">
                <a:latin typeface="Times New Roman" panose="02020603050405020304" pitchFamily="18" charset="0"/>
                <a:cs typeface="Times New Roman" panose="02020603050405020304" pitchFamily="18" charset="0"/>
              </a:rPr>
              <a:t>x</a:t>
            </a:r>
            <a:r>
              <a:rPr lang="en-US" altLang="zh-CN" sz="2800">
                <a:latin typeface="Arial" panose="020B0604020202020204" pitchFamily="34" charset="0"/>
                <a:cs typeface="Arial" panose="020B0604020202020204" pitchFamily="34" charset="0"/>
              </a:rPr>
              <a:t>(F) on any variable </a:t>
            </a:r>
            <a:r>
              <a:rPr lang="en-US" altLang="zh-CN" sz="2800" i="1">
                <a:latin typeface="Times New Roman" panose="02020603050405020304" pitchFamily="18" charset="0"/>
                <a:cs typeface="Times New Roman" panose="02020603050405020304" pitchFamily="18" charset="0"/>
              </a:rPr>
              <a:t>x</a:t>
            </a:r>
            <a:r>
              <a:rPr lang="en-US" altLang="zh-CN" sz="2800">
                <a:latin typeface="Arial" panose="020B0604020202020204" pitchFamily="34" charset="0"/>
                <a:cs typeface="Arial" panose="020B0604020202020204" pitchFamily="34" charset="0"/>
              </a:rPr>
              <a:t> is satisfiable. </a:t>
            </a:r>
          </a:p>
        </p:txBody>
      </p:sp>
      <p:sp>
        <p:nvSpPr>
          <p:cNvPr id="77831"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文本框 13"/>
          <p:cNvSpPr txBox="1">
            <a:spLocks noRot="1" noChangeAspect="1" noMove="1" noResize="1" noEditPoints="1" noAdjustHandles="1" noChangeArrowheads="1" noChangeShapeType="1" noTextEdit="1"/>
          </p:cNvSpPr>
          <p:nvPr/>
        </p:nvSpPr>
        <p:spPr>
          <a:xfrm>
            <a:off x="555734" y="1613115"/>
            <a:ext cx="3080162" cy="1200329"/>
          </a:xfrm>
          <a:prstGeom prst="rect">
            <a:avLst/>
          </a:prstGeom>
          <a:blipFill rotWithShape="0">
            <a:blip r:embed="rId2"/>
            <a:stretch>
              <a:fillRect l="-2970" t="-4061" b="-11168"/>
            </a:stretch>
          </a:blipFill>
        </p:spPr>
        <p:txBody>
          <a:bodyPr/>
          <a:lstStyle/>
          <a:p>
            <a:pPr>
              <a:defRPr/>
            </a:pPr>
            <a:r>
              <a:rPr lang="en-US">
                <a:noFill/>
              </a:rPr>
              <a:t> </a:t>
            </a:r>
          </a:p>
        </p:txBody>
      </p:sp>
      <p:sp>
        <p:nvSpPr>
          <p:cNvPr id="92167"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46339722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文本框 13"/>
          <p:cNvSpPr txBox="1">
            <a:spLocks noRot="1" noChangeAspect="1" noMove="1" noResize="1" noEditPoints="1" noAdjustHandles="1" noChangeArrowheads="1" noChangeShapeType="1" noTextEdit="1"/>
          </p:cNvSpPr>
          <p:nvPr/>
        </p:nvSpPr>
        <p:spPr>
          <a:xfrm>
            <a:off x="555734" y="1613115"/>
            <a:ext cx="3080162" cy="1200329"/>
          </a:xfrm>
          <a:prstGeom prst="rect">
            <a:avLst/>
          </a:prstGeom>
          <a:blipFill rotWithShape="0">
            <a:blip r:embed="rId2"/>
            <a:stretch>
              <a:fillRect l="-2970" t="-4061" b="-11168"/>
            </a:stretch>
          </a:blipFill>
        </p:spPr>
        <p:txBody>
          <a:bodyPr/>
          <a:lstStyle/>
          <a:p>
            <a:pPr>
              <a:defRPr/>
            </a:pPr>
            <a:r>
              <a:rPr lang="en-US">
                <a:noFill/>
              </a:rPr>
              <a:t> </a:t>
            </a:r>
          </a:p>
        </p:txBody>
      </p:sp>
      <p:sp>
        <p:nvSpPr>
          <p:cNvPr id="92164" name="文本框 13"/>
          <p:cNvSpPr txBox="1">
            <a:spLocks noChangeArrowheads="1"/>
          </p:cNvSpPr>
          <p:nvPr/>
        </p:nvSpPr>
        <p:spPr bwMode="auto">
          <a:xfrm>
            <a:off x="581025" y="3186113"/>
            <a:ext cx="3054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Arial" panose="020B0604020202020204" pitchFamily="34" charset="0"/>
                <a:cs typeface="Arial" panose="020B0604020202020204" pitchFamily="34" charset="0"/>
              </a:rPr>
              <a:t>DP</a:t>
            </a:r>
            <a:r>
              <a:rPr lang="en-US" altLang="zh-CN" sz="2400" i="1">
                <a:solidFill>
                  <a:srgbClr val="FF0000"/>
                </a:solidFill>
                <a:latin typeface="Times New Roman" panose="02020603050405020304" pitchFamily="18" charset="0"/>
                <a:cs typeface="Times New Roman" panose="02020603050405020304" pitchFamily="18" charset="0"/>
              </a:rPr>
              <a:t>x</a:t>
            </a:r>
            <a:r>
              <a:rPr lang="en-US" altLang="zh-CN" sz="2400">
                <a:solidFill>
                  <a:srgbClr val="FF0000"/>
                </a:solidFill>
                <a:latin typeface="Arial" panose="020B0604020202020204" pitchFamily="34" charset="0"/>
                <a:cs typeface="Arial" panose="020B0604020202020204" pitchFamily="34" charset="0"/>
              </a:rPr>
              <a:t>(F)</a:t>
            </a:r>
            <a:r>
              <a:rPr lang="en-US" altLang="zh-CN" sz="2400">
                <a:latin typeface="Arial" panose="020B0604020202020204" pitchFamily="34" charset="0"/>
                <a:cs typeface="Arial" panose="020B0604020202020204" pitchFamily="34" charset="0"/>
              </a:rPr>
              <a:t> = F</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p>
          <a:p>
            <a:pPr>
              <a:spcBef>
                <a:spcPct val="0"/>
              </a:spcBef>
              <a:buClrTx/>
              <a:buSzTx/>
              <a:buFontTx/>
              <a:buNone/>
            </a:pPr>
            <a:r>
              <a:rPr lang="en-US" altLang="zh-CN" sz="2400">
                <a:latin typeface="Arial" panose="020B0604020202020204" pitchFamily="34" charset="0"/>
                <a:cs typeface="Arial" panose="020B0604020202020204" pitchFamily="34" charset="0"/>
              </a:rPr>
              <a:t>    C</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i="1">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r>
              <a:rPr lang="en-US" altLang="zh-CN" sz="2400">
                <a:latin typeface="Arial" panose="020B0604020202020204" pitchFamily="34" charset="0"/>
                <a:cs typeface="Arial" panose="020B0604020202020204" pitchFamily="34" charset="0"/>
              </a:rPr>
              <a:t>C</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t</a:t>
            </a:r>
            <a:r>
              <a:rPr lang="en-US" altLang="zh-CN" sz="2400">
                <a:latin typeface="Cambria" panose="02040503050406030204" pitchFamily="18" charset="0"/>
                <a:cs typeface="Arial" panose="020B0604020202020204" pitchFamily="34" charset="0"/>
              </a:rPr>
              <a:t> ˄</a:t>
            </a:r>
            <a:endParaRPr lang="en-US" altLang="zh-CN" sz="2400">
              <a:latin typeface="Arial" panose="020B0604020202020204" pitchFamily="34" charset="0"/>
              <a:cs typeface="Arial" panose="020B0604020202020204" pitchFamily="34" charset="0"/>
            </a:endParaRPr>
          </a:p>
          <a:p>
            <a:pPr>
              <a:spcBef>
                <a:spcPct val="0"/>
              </a:spcBef>
              <a:buClrTx/>
              <a:buSzTx/>
              <a:buFontTx/>
              <a:buNone/>
            </a:pPr>
            <a:r>
              <a:rPr lang="en-US" altLang="zh-CN" sz="2400">
                <a:latin typeface="Arial" panose="020B0604020202020204" pitchFamily="34" charset="0"/>
                <a:cs typeface="Arial" panose="020B0604020202020204" pitchFamily="34" charset="0"/>
              </a:rPr>
              <a:t>      	    ……</a:t>
            </a:r>
          </a:p>
          <a:p>
            <a:pPr>
              <a:spcBef>
                <a:spcPct val="0"/>
              </a:spcBef>
              <a:buClrTx/>
              <a:buSzTx/>
              <a:buFontTx/>
              <a:buNone/>
            </a:pPr>
            <a:r>
              <a:rPr lang="en-US" altLang="zh-CN" sz="2400">
                <a:latin typeface="Arial" panose="020B0604020202020204" pitchFamily="34" charset="0"/>
                <a:cs typeface="Arial" panose="020B0604020202020204" pitchFamily="34" charset="0"/>
              </a:rPr>
              <a:t>    C</a:t>
            </a:r>
            <a:r>
              <a:rPr lang="en-US" altLang="zh-CN" sz="2400" baseline="-25000">
                <a:latin typeface="Arial" panose="020B0604020202020204" pitchFamily="34" charset="0"/>
                <a:cs typeface="Arial" panose="020B0604020202020204" pitchFamily="34" charset="0"/>
              </a:rPr>
              <a:t>s</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i="1">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r>
              <a:rPr lang="en-US" altLang="zh-CN" sz="2400">
                <a:latin typeface="Arial" panose="020B0604020202020204" pitchFamily="34" charset="0"/>
                <a:cs typeface="Arial" panose="020B0604020202020204" pitchFamily="34" charset="0"/>
              </a:rPr>
              <a:t>C</a:t>
            </a:r>
            <a:r>
              <a:rPr lang="en-US" altLang="zh-CN" sz="2400" baseline="-25000">
                <a:latin typeface="Arial" panose="020B0604020202020204" pitchFamily="34" charset="0"/>
                <a:cs typeface="Arial" panose="020B0604020202020204" pitchFamily="34" charset="0"/>
              </a:rPr>
              <a:t>s</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t</a:t>
            </a:r>
            <a:endParaRPr lang="zh-CN" altLang="en-US" sz="2400">
              <a:latin typeface="Arial" panose="020B0604020202020204" pitchFamily="34" charset="0"/>
              <a:cs typeface="Arial" panose="020B0604020202020204" pitchFamily="34" charset="0"/>
            </a:endParaRPr>
          </a:p>
        </p:txBody>
      </p:sp>
      <p:sp>
        <p:nvSpPr>
          <p:cNvPr id="92167"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410481757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文本框 13"/>
          <p:cNvSpPr txBox="1">
            <a:spLocks noRot="1" noChangeAspect="1" noMove="1" noResize="1" noEditPoints="1" noAdjustHandles="1" noChangeArrowheads="1" noChangeShapeType="1" noTextEdit="1"/>
          </p:cNvSpPr>
          <p:nvPr/>
        </p:nvSpPr>
        <p:spPr>
          <a:xfrm>
            <a:off x="555734" y="1613115"/>
            <a:ext cx="3080162" cy="1200329"/>
          </a:xfrm>
          <a:prstGeom prst="rect">
            <a:avLst/>
          </a:prstGeom>
          <a:blipFill rotWithShape="0">
            <a:blip r:embed="rId2"/>
            <a:stretch>
              <a:fillRect l="-2970" t="-4061" b="-11168"/>
            </a:stretch>
          </a:blipFill>
        </p:spPr>
        <p:txBody>
          <a:bodyPr/>
          <a:lstStyle/>
          <a:p>
            <a:pPr>
              <a:defRPr/>
            </a:pPr>
            <a:r>
              <a:rPr lang="en-US">
                <a:noFill/>
              </a:rPr>
              <a:t> </a:t>
            </a:r>
          </a:p>
        </p:txBody>
      </p:sp>
      <p:sp>
        <p:nvSpPr>
          <p:cNvPr id="92164" name="文本框 13"/>
          <p:cNvSpPr txBox="1">
            <a:spLocks noChangeArrowheads="1"/>
          </p:cNvSpPr>
          <p:nvPr/>
        </p:nvSpPr>
        <p:spPr bwMode="auto">
          <a:xfrm>
            <a:off x="581025" y="3186113"/>
            <a:ext cx="3054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Arial" panose="020B0604020202020204" pitchFamily="34" charset="0"/>
                <a:cs typeface="Arial" panose="020B0604020202020204" pitchFamily="34" charset="0"/>
              </a:rPr>
              <a:t>DP</a:t>
            </a:r>
            <a:r>
              <a:rPr lang="en-US" altLang="zh-CN" sz="2400" i="1">
                <a:solidFill>
                  <a:srgbClr val="FF0000"/>
                </a:solidFill>
                <a:latin typeface="Times New Roman" panose="02020603050405020304" pitchFamily="18" charset="0"/>
                <a:cs typeface="Times New Roman" panose="02020603050405020304" pitchFamily="18" charset="0"/>
              </a:rPr>
              <a:t>x</a:t>
            </a:r>
            <a:r>
              <a:rPr lang="en-US" altLang="zh-CN" sz="2400">
                <a:solidFill>
                  <a:srgbClr val="FF0000"/>
                </a:solidFill>
                <a:latin typeface="Arial" panose="020B0604020202020204" pitchFamily="34" charset="0"/>
                <a:cs typeface="Arial" panose="020B0604020202020204" pitchFamily="34" charset="0"/>
              </a:rPr>
              <a:t>(F)</a:t>
            </a:r>
            <a:r>
              <a:rPr lang="en-US" altLang="zh-CN" sz="2400">
                <a:latin typeface="Arial" panose="020B0604020202020204" pitchFamily="34" charset="0"/>
                <a:cs typeface="Arial" panose="020B0604020202020204" pitchFamily="34" charset="0"/>
              </a:rPr>
              <a:t> = F</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p>
          <a:p>
            <a:pPr>
              <a:spcBef>
                <a:spcPct val="0"/>
              </a:spcBef>
              <a:buClrTx/>
              <a:buSzTx/>
              <a:buFontTx/>
              <a:buNone/>
            </a:pPr>
            <a:r>
              <a:rPr lang="en-US" altLang="zh-CN" sz="2400">
                <a:latin typeface="Arial" panose="020B0604020202020204" pitchFamily="34" charset="0"/>
                <a:cs typeface="Arial" panose="020B0604020202020204" pitchFamily="34" charset="0"/>
              </a:rPr>
              <a:t>    C</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i="1">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r>
              <a:rPr lang="en-US" altLang="zh-CN" sz="2400">
                <a:latin typeface="Arial" panose="020B0604020202020204" pitchFamily="34" charset="0"/>
                <a:cs typeface="Arial" panose="020B0604020202020204" pitchFamily="34" charset="0"/>
              </a:rPr>
              <a:t>C</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t</a:t>
            </a:r>
            <a:r>
              <a:rPr lang="en-US" altLang="zh-CN" sz="2400">
                <a:latin typeface="Cambria" panose="02040503050406030204" pitchFamily="18" charset="0"/>
                <a:cs typeface="Arial" panose="020B0604020202020204" pitchFamily="34" charset="0"/>
              </a:rPr>
              <a:t> ˄</a:t>
            </a:r>
            <a:endParaRPr lang="en-US" altLang="zh-CN" sz="2400">
              <a:latin typeface="Arial" panose="020B0604020202020204" pitchFamily="34" charset="0"/>
              <a:cs typeface="Arial" panose="020B0604020202020204" pitchFamily="34" charset="0"/>
            </a:endParaRPr>
          </a:p>
          <a:p>
            <a:pPr>
              <a:spcBef>
                <a:spcPct val="0"/>
              </a:spcBef>
              <a:buClrTx/>
              <a:buSzTx/>
              <a:buFontTx/>
              <a:buNone/>
            </a:pPr>
            <a:r>
              <a:rPr lang="en-US" altLang="zh-CN" sz="2400">
                <a:latin typeface="Arial" panose="020B0604020202020204" pitchFamily="34" charset="0"/>
                <a:cs typeface="Arial" panose="020B0604020202020204" pitchFamily="34" charset="0"/>
              </a:rPr>
              <a:t>      	    ……</a:t>
            </a:r>
          </a:p>
          <a:p>
            <a:pPr>
              <a:spcBef>
                <a:spcPct val="0"/>
              </a:spcBef>
              <a:buClrTx/>
              <a:buSzTx/>
              <a:buFontTx/>
              <a:buNone/>
            </a:pPr>
            <a:r>
              <a:rPr lang="en-US" altLang="zh-CN" sz="2400">
                <a:latin typeface="Arial" panose="020B0604020202020204" pitchFamily="34" charset="0"/>
                <a:cs typeface="Arial" panose="020B0604020202020204" pitchFamily="34" charset="0"/>
              </a:rPr>
              <a:t>    C</a:t>
            </a:r>
            <a:r>
              <a:rPr lang="en-US" altLang="zh-CN" sz="2400" baseline="-25000">
                <a:latin typeface="Arial" panose="020B0604020202020204" pitchFamily="34" charset="0"/>
                <a:cs typeface="Arial" panose="020B0604020202020204" pitchFamily="34" charset="0"/>
              </a:rPr>
              <a:t>s</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i="1">
                <a:latin typeface="Arial" panose="020B0604020202020204" pitchFamily="34" charset="0"/>
                <a:cs typeface="Arial" panose="020B0604020202020204" pitchFamily="34" charset="0"/>
              </a:rPr>
              <a:t> </a:t>
            </a:r>
            <a:r>
              <a:rPr lang="en-US" altLang="zh-CN" sz="2400">
                <a:latin typeface="Cambria" panose="02040503050406030204" pitchFamily="18" charset="0"/>
                <a:cs typeface="Arial" panose="020B0604020202020204" pitchFamily="34" charset="0"/>
              </a:rPr>
              <a:t>˄ </a:t>
            </a:r>
            <a:r>
              <a:rPr lang="en-US" altLang="zh-CN" sz="2400">
                <a:latin typeface="Arial" panose="020B0604020202020204" pitchFamily="34" charset="0"/>
                <a:cs typeface="Arial" panose="020B0604020202020204" pitchFamily="34" charset="0"/>
              </a:rPr>
              <a:t>C</a:t>
            </a:r>
            <a:r>
              <a:rPr lang="en-US" altLang="zh-CN" sz="2400" baseline="-25000">
                <a:latin typeface="Arial" panose="020B0604020202020204" pitchFamily="34" charset="0"/>
                <a:cs typeface="Arial" panose="020B0604020202020204" pitchFamily="34" charset="0"/>
              </a:rPr>
              <a:t>s</a:t>
            </a:r>
            <a:r>
              <a:rPr lang="en-US" altLang="zh-CN" sz="2400">
                <a:latin typeface="Arial" panose="020B0604020202020204" pitchFamily="34" charset="0"/>
                <a:cs typeface="Arial" panose="020B0604020202020204" pitchFamily="34" charset="0"/>
              </a:rPr>
              <a:t>D</a:t>
            </a:r>
            <a:r>
              <a:rPr lang="en-US" altLang="zh-CN" sz="2400" baseline="-25000">
                <a:latin typeface="Arial" panose="020B0604020202020204" pitchFamily="34" charset="0"/>
                <a:cs typeface="Arial" panose="020B0604020202020204" pitchFamily="34" charset="0"/>
              </a:rPr>
              <a:t>t</a:t>
            </a:r>
            <a:endParaRPr lang="zh-CN" altLang="en-US" sz="2400">
              <a:latin typeface="Arial" panose="020B0604020202020204" pitchFamily="34" charset="0"/>
              <a:cs typeface="Arial" panose="020B0604020202020204" pitchFamily="34" charset="0"/>
            </a:endParaRPr>
          </a:p>
        </p:txBody>
      </p:sp>
      <p:sp>
        <p:nvSpPr>
          <p:cNvPr id="92165" name="Rectangle 3"/>
          <p:cNvSpPr txBox="1">
            <a:spLocks noChangeArrowheads="1"/>
          </p:cNvSpPr>
          <p:nvPr/>
        </p:nvSpPr>
        <p:spPr bwMode="auto">
          <a:xfrm>
            <a:off x="4067175" y="1556792"/>
            <a:ext cx="424815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342900" indent="-342900">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 typeface="Wingdings 2" panose="05020102010507070707" pitchFamily="18" charset="2"/>
              <a:buChar char="ß"/>
            </a:pPr>
            <a:r>
              <a:rPr lang="en-US" altLang="zh-CN" sz="2400">
                <a:latin typeface="Arial" panose="020B0604020202020204" pitchFamily="34" charset="0"/>
                <a:cs typeface="Arial" panose="020B0604020202020204" pitchFamily="34" charset="0"/>
              </a:rPr>
              <a:t>opt(DP</a:t>
            </a:r>
            <a:r>
              <a:rPr lang="en-US" altLang="zh-CN" sz="2400" i="1">
                <a:latin typeface="Times New Roman" panose="02020603050405020304" pitchFamily="18" charset="0"/>
                <a:cs typeface="Times New Roman" panose="02020603050405020304" pitchFamily="18" charset="0"/>
              </a:rPr>
              <a:t>x</a:t>
            </a:r>
            <a:r>
              <a:rPr lang="en-US" altLang="zh-CN" sz="2400">
                <a:latin typeface="Arial" panose="020B0604020202020204" pitchFamily="34" charset="0"/>
                <a:cs typeface="Arial" panose="020B0604020202020204" pitchFamily="34" charset="0"/>
              </a:rPr>
              <a:t>(F)) can be significantly larger than opt(F);</a:t>
            </a:r>
          </a:p>
          <a:p>
            <a:pPr>
              <a:buClr>
                <a:schemeClr val="tx2"/>
              </a:buClr>
              <a:buSzPct val="50000"/>
              <a:buFont typeface="Wingdings 2" panose="05020102010507070707" pitchFamily="18" charset="2"/>
              <a:buChar char="ß"/>
            </a:pPr>
            <a:r>
              <a:rPr lang="en-US" altLang="zh-CN" sz="2400">
                <a:latin typeface="Arial" panose="020B0604020202020204" pitchFamily="34" charset="0"/>
                <a:cs typeface="Arial" panose="020B0604020202020204" pitchFamily="34" charset="0"/>
              </a:rPr>
              <a:t>opt(DP</a:t>
            </a:r>
            <a:r>
              <a:rPr lang="en-US" altLang="zh-CN" sz="2400" i="1">
                <a:latin typeface="Times New Roman" panose="02020603050405020304" pitchFamily="18" charset="0"/>
                <a:cs typeface="Times New Roman" panose="02020603050405020304" pitchFamily="18" charset="0"/>
              </a:rPr>
              <a:t>x</a:t>
            </a:r>
            <a:r>
              <a:rPr lang="en-US" altLang="zh-CN" sz="2400">
                <a:latin typeface="Arial" panose="020B0604020202020204" pitchFamily="34" charset="0"/>
                <a:cs typeface="Arial" panose="020B0604020202020204" pitchFamily="34" charset="0"/>
              </a:rPr>
              <a:t>(F)) depends not only on opt(F), but also on the structures of C</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 C</a:t>
            </a:r>
            <a:r>
              <a:rPr lang="en-US" altLang="zh-CN" sz="2400" baseline="-25000">
                <a:latin typeface="Arial" panose="020B0604020202020204" pitchFamily="34" charset="0"/>
                <a:cs typeface="Arial" panose="020B0604020202020204" pitchFamily="34" charset="0"/>
              </a:rPr>
              <a:t>s</a:t>
            </a:r>
            <a:r>
              <a:rPr lang="en-US" altLang="zh-CN" sz="2400">
                <a:latin typeface="Arial" panose="020B0604020202020204" pitchFamily="34" charset="0"/>
                <a:cs typeface="Arial" panose="020B0604020202020204" pitchFamily="34" charset="0"/>
              </a:rPr>
              <a:t>, D</a:t>
            </a:r>
            <a:r>
              <a:rPr lang="en-US" altLang="zh-CN" sz="2400" baseline="-25000">
                <a:latin typeface="Arial" panose="020B0604020202020204" pitchFamily="34" charset="0"/>
                <a:cs typeface="Arial" panose="020B0604020202020204" pitchFamily="34" charset="0"/>
              </a:rPr>
              <a:t>1</a:t>
            </a:r>
            <a:r>
              <a:rPr lang="en-US" altLang="zh-CN" sz="2400">
                <a:latin typeface="Arial" panose="020B0604020202020204" pitchFamily="34" charset="0"/>
                <a:cs typeface="Arial" panose="020B0604020202020204" pitchFamily="34" charset="0"/>
              </a:rPr>
              <a:t>, …D</a:t>
            </a:r>
            <a:r>
              <a:rPr lang="en-US" altLang="zh-CN" sz="2400" baseline="-25000">
                <a:latin typeface="Arial" panose="020B0604020202020204" pitchFamily="34" charset="0"/>
                <a:cs typeface="Arial" panose="020B0604020202020204" pitchFamily="34" charset="0"/>
              </a:rPr>
              <a:t>t</a:t>
            </a:r>
            <a:endParaRPr lang="en-US" altLang="zh-CN" sz="2400">
              <a:latin typeface="Arial" panose="020B0604020202020204" pitchFamily="34" charset="0"/>
              <a:cs typeface="Arial" panose="020B0604020202020204" pitchFamily="34" charset="0"/>
            </a:endParaRPr>
          </a:p>
        </p:txBody>
      </p:sp>
      <p:sp>
        <p:nvSpPr>
          <p:cNvPr id="13" name="Rectangle 12"/>
          <p:cNvSpPr/>
          <p:nvPr/>
        </p:nvSpPr>
        <p:spPr>
          <a:xfrm>
            <a:off x="3924300" y="1583780"/>
            <a:ext cx="4391025" cy="27305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167"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pic>
        <p:nvPicPr>
          <p:cNvPr id="2" name="Picture 2" descr="âè¡¨æå è±æâçå¾çæç´¢ç»æ">
            <a:extLst>
              <a:ext uri="{FF2B5EF4-FFF2-40B4-BE49-F238E27FC236}">
                <a16:creationId xmlns:a16="http://schemas.microsoft.com/office/drawing/2014/main" id="{3F0A48E3-C025-F280-E514-80DA6BA83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062" y="4437112"/>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49285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7043" name="Rectangle 3"/>
          <p:cNvSpPr txBox="1">
            <a:spLocks noChangeArrowheads="1"/>
          </p:cNvSpPr>
          <p:nvPr/>
        </p:nvSpPr>
        <p:spPr bwMode="auto">
          <a:xfrm>
            <a:off x="688975" y="1176338"/>
            <a:ext cx="7499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latin typeface="Arial" panose="020B0604020202020204" pitchFamily="34" charset="0"/>
                <a:cs typeface="Arial" panose="020B0604020202020204" pitchFamily="34" charset="0"/>
              </a:rPr>
              <a:t>An “Ideally Imagined” MaxSAT Algorithm.</a:t>
            </a:r>
          </a:p>
        </p:txBody>
      </p:sp>
      <p:grpSp>
        <p:nvGrpSpPr>
          <p:cNvPr id="87044" name="Group 6"/>
          <p:cNvGrpSpPr>
            <a:grpSpLocks/>
          </p:cNvGrpSpPr>
          <p:nvPr/>
        </p:nvGrpSpPr>
        <p:grpSpPr bwMode="auto">
          <a:xfrm>
            <a:off x="935038" y="1960563"/>
            <a:ext cx="6121400" cy="1397000"/>
            <a:chOff x="900113" y="2028789"/>
            <a:chExt cx="6120159" cy="1396497"/>
          </a:xfrm>
        </p:grpSpPr>
        <p:sp>
          <p:nvSpPr>
            <p:cNvPr id="87046" name="Rectangle 3"/>
            <p:cNvSpPr txBox="1">
              <a:spLocks noChangeArrowheads="1"/>
            </p:cNvSpPr>
            <p:nvPr/>
          </p:nvSpPr>
          <p:spPr bwMode="auto">
            <a:xfrm>
              <a:off x="900113" y="2028789"/>
              <a:ext cx="5976143" cy="134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latin typeface="Arial" panose="020B0604020202020204" pitchFamily="34" charset="0"/>
                  <a:cs typeface="Arial" panose="020B0604020202020204" pitchFamily="34" charset="0"/>
                </a:rPr>
                <a:t>       repeat</a:t>
              </a:r>
            </a:p>
            <a:p>
              <a:pPr>
                <a:buClr>
                  <a:schemeClr val="tx2"/>
                </a:buClr>
                <a:buSzPct val="50000"/>
                <a:buFontTx/>
                <a:buNone/>
              </a:pPr>
              <a:r>
                <a:rPr lang="en-US" altLang="zh-CN" sz="2400">
                  <a:latin typeface="Arial" panose="020B0604020202020204" pitchFamily="34" charset="0"/>
                  <a:cs typeface="Arial" panose="020B0604020202020204" pitchFamily="34" charset="0"/>
                </a:rPr>
                <a:t>	resolution;   \\ eliminate a variable</a:t>
              </a:r>
            </a:p>
            <a:p>
              <a:pPr>
                <a:buClr>
                  <a:schemeClr val="tx2"/>
                </a:buClr>
                <a:buSzPct val="50000"/>
                <a:buFontTx/>
                <a:buNone/>
              </a:pPr>
              <a:r>
                <a:rPr lang="en-US" altLang="zh-CN" sz="2400">
                  <a:latin typeface="Arial" panose="020B0604020202020204" pitchFamily="34" charset="0"/>
                  <a:cs typeface="Arial" panose="020B0604020202020204" pitchFamily="34" charset="0"/>
                </a:rPr>
                <a:t>	kernelization;  \\ keep the size small</a:t>
              </a:r>
            </a:p>
          </p:txBody>
        </p:sp>
        <p:sp>
          <p:nvSpPr>
            <p:cNvPr id="9" name="Rectangle 8"/>
            <p:cNvSpPr/>
            <p:nvPr/>
          </p:nvSpPr>
          <p:spPr>
            <a:xfrm>
              <a:off x="1403248" y="2076397"/>
              <a:ext cx="5617024" cy="134888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87045"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0115" name="Rectangle 3"/>
          <p:cNvSpPr txBox="1">
            <a:spLocks noChangeArrowheads="1"/>
          </p:cNvSpPr>
          <p:nvPr/>
        </p:nvSpPr>
        <p:spPr bwMode="auto">
          <a:xfrm>
            <a:off x="688975" y="1176338"/>
            <a:ext cx="7499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latin typeface="Arial" panose="020B0604020202020204" pitchFamily="34" charset="0"/>
                <a:cs typeface="Arial" panose="020B0604020202020204" pitchFamily="34" charset="0"/>
              </a:rPr>
              <a:t>An “Ideally Imagined” MaxSAT Algorithm.</a:t>
            </a:r>
          </a:p>
        </p:txBody>
      </p:sp>
      <p:grpSp>
        <p:nvGrpSpPr>
          <p:cNvPr id="90116" name="Group 6"/>
          <p:cNvGrpSpPr>
            <a:grpSpLocks/>
          </p:cNvGrpSpPr>
          <p:nvPr/>
        </p:nvGrpSpPr>
        <p:grpSpPr bwMode="auto">
          <a:xfrm>
            <a:off x="935038" y="1960563"/>
            <a:ext cx="6121400" cy="1397000"/>
            <a:chOff x="900113" y="2028789"/>
            <a:chExt cx="6120159" cy="1396497"/>
          </a:xfrm>
        </p:grpSpPr>
        <p:sp>
          <p:nvSpPr>
            <p:cNvPr id="90121" name="Rectangle 3"/>
            <p:cNvSpPr txBox="1">
              <a:spLocks noChangeArrowheads="1"/>
            </p:cNvSpPr>
            <p:nvPr/>
          </p:nvSpPr>
          <p:spPr bwMode="auto">
            <a:xfrm>
              <a:off x="900113" y="2028789"/>
              <a:ext cx="5976143" cy="134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latin typeface="Arial" panose="020B0604020202020204" pitchFamily="34" charset="0"/>
                  <a:cs typeface="Arial" panose="020B0604020202020204" pitchFamily="34" charset="0"/>
                </a:rPr>
                <a:t>       repeat</a:t>
              </a:r>
            </a:p>
            <a:p>
              <a:pPr>
                <a:buClr>
                  <a:schemeClr val="tx2"/>
                </a:buClr>
                <a:buSzPct val="50000"/>
                <a:buFontTx/>
                <a:buNone/>
              </a:pPr>
              <a:r>
                <a:rPr lang="en-US" altLang="zh-CN" sz="2400">
                  <a:latin typeface="Arial" panose="020B0604020202020204" pitchFamily="34" charset="0"/>
                  <a:cs typeface="Arial" panose="020B0604020202020204" pitchFamily="34" charset="0"/>
                </a:rPr>
                <a:t>	resolution;   \\ eliminate a variable</a:t>
              </a:r>
            </a:p>
            <a:p>
              <a:pPr>
                <a:buClr>
                  <a:schemeClr val="tx2"/>
                </a:buClr>
                <a:buSzPct val="50000"/>
                <a:buFontTx/>
                <a:buNone/>
              </a:pPr>
              <a:r>
                <a:rPr lang="en-US" altLang="zh-CN" sz="2400">
                  <a:latin typeface="Arial" panose="020B0604020202020204" pitchFamily="34" charset="0"/>
                  <a:cs typeface="Arial" panose="020B0604020202020204" pitchFamily="34" charset="0"/>
                </a:rPr>
                <a:t>	kernelization;  \\ keep the size small</a:t>
              </a:r>
            </a:p>
          </p:txBody>
        </p:sp>
        <p:sp>
          <p:nvSpPr>
            <p:cNvPr id="9" name="Rectangle 8"/>
            <p:cNvSpPr/>
            <p:nvPr/>
          </p:nvSpPr>
          <p:spPr>
            <a:xfrm>
              <a:off x="1403248" y="2076397"/>
              <a:ext cx="5617024" cy="134888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90117" name="Rectangle 3"/>
          <p:cNvSpPr txBox="1">
            <a:spLocks noChangeArrowheads="1"/>
          </p:cNvSpPr>
          <p:nvPr/>
        </p:nvSpPr>
        <p:spPr bwMode="auto">
          <a:xfrm>
            <a:off x="655638" y="3586163"/>
            <a:ext cx="74993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dirty="0">
                <a:solidFill>
                  <a:srgbClr val="FFFF00"/>
                </a:solidFill>
                <a:latin typeface="Arial" panose="020B0604020202020204" pitchFamily="34" charset="0"/>
                <a:cs typeface="Arial" panose="020B0604020202020204" pitchFamily="34" charset="0"/>
              </a:rPr>
              <a:t>However, it is difficult to control the value opt(</a:t>
            </a:r>
            <a:r>
              <a:rPr lang="en-US" altLang="zh-CN" sz="2400" dirty="0" err="1">
                <a:solidFill>
                  <a:srgbClr val="FFFF00"/>
                </a:solidFill>
                <a:latin typeface="Arial" panose="020B0604020202020204" pitchFamily="34" charset="0"/>
                <a:cs typeface="Arial" panose="020B0604020202020204" pitchFamily="34" charset="0"/>
              </a:rPr>
              <a:t>DP</a:t>
            </a:r>
            <a:r>
              <a:rPr lang="en-US" altLang="zh-CN" sz="2400" i="1" baseline="-25000" dirty="0" err="1">
                <a:solidFill>
                  <a:srgbClr val="FFFF00"/>
                </a:solidFill>
                <a:latin typeface="Times New Roman" panose="02020603050405020304" pitchFamily="18" charset="0"/>
                <a:cs typeface="Times New Roman" panose="02020603050405020304" pitchFamily="18" charset="0"/>
              </a:rPr>
              <a:t>x</a:t>
            </a:r>
            <a:r>
              <a:rPr lang="en-US" altLang="zh-CN" sz="2400" dirty="0">
                <a:solidFill>
                  <a:srgbClr val="FFFF00"/>
                </a:solidFill>
                <a:latin typeface="Arial" panose="020B0604020202020204" pitchFamily="34" charset="0"/>
                <a:cs typeface="Arial" panose="020B0604020202020204" pitchFamily="34" charset="0"/>
              </a:rPr>
              <a:t>(F))</a:t>
            </a:r>
            <a:endParaRPr lang="en-US" altLang="zh-CN" sz="2400" dirty="0">
              <a:latin typeface="Arial" panose="020B0604020202020204" pitchFamily="34" charset="0"/>
              <a:cs typeface="Arial" panose="020B0604020202020204" pitchFamily="34" charset="0"/>
            </a:endParaRPr>
          </a:p>
        </p:txBody>
      </p:sp>
      <p:pic>
        <p:nvPicPr>
          <p:cNvPr id="90119" name="Picture 2" descr="âè¡¨æå è±æâçå¾çæç´¢ç»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27707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0" name="Rectangle 5"/>
          <p:cNvSpPr>
            <a:spLocks noGrp="1" noChangeArrowheads="1"/>
          </p:cNvSpPr>
          <p:nvPr>
            <p:ph type="title"/>
          </p:nvPr>
        </p:nvSpPr>
        <p:spPr>
          <a:xfrm>
            <a:off x="534988" y="260350"/>
            <a:ext cx="8069262" cy="647700"/>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Resolution Principle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7523" name="Rectangle 5"/>
          <p:cNvSpPr>
            <a:spLocks noGrp="1" noChangeArrowheads="1"/>
          </p:cNvSpPr>
          <p:nvPr>
            <p:ph type="title"/>
          </p:nvPr>
        </p:nvSpPr>
        <p:spPr>
          <a:xfrm>
            <a:off x="534988" y="188913"/>
            <a:ext cx="8069262" cy="646112"/>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On Variables of small degree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
        <p:nvSpPr>
          <p:cNvPr id="107525" name="Rectangle 3"/>
          <p:cNvSpPr txBox="1">
            <a:spLocks noChangeArrowheads="1"/>
          </p:cNvSpPr>
          <p:nvPr/>
        </p:nvSpPr>
        <p:spPr bwMode="auto">
          <a:xfrm>
            <a:off x="899592" y="1844824"/>
            <a:ext cx="7027862"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An O*(1.194</a:t>
            </a:r>
            <a:r>
              <a:rPr lang="en-US" altLang="zh-CN" sz="2400" baseline="30000">
                <a:latin typeface="Arial" panose="020B0604020202020204" pitchFamily="34" charset="0"/>
                <a:cs typeface="Arial" panose="020B0604020202020204" pitchFamily="34" charset="0"/>
              </a:rPr>
              <a:t>k</a:t>
            </a:r>
            <a:r>
              <a:rPr lang="en-US" altLang="zh-CN" sz="2400">
                <a:latin typeface="Arial" panose="020B0604020202020204" pitchFamily="34" charset="0"/>
                <a:cs typeface="Arial" panose="020B0604020202020204" pitchFamily="34" charset="0"/>
              </a:rPr>
              <a:t>)-time</a:t>
            </a:r>
            <a:r>
              <a:rPr lang="zh-CN" altLang="en-US" sz="2400">
                <a:solidFill>
                  <a:schemeClr val="tx2"/>
                </a:solidFill>
                <a:latin typeface="Arial" panose="020B0604020202020204" pitchFamily="34" charset="0"/>
                <a:cs typeface="Arial" panose="020B0604020202020204" pitchFamily="34" charset="0"/>
              </a:rPr>
              <a:t> </a:t>
            </a:r>
            <a:r>
              <a:rPr lang="en-US" altLang="zh-CN" sz="2400">
                <a:latin typeface="Arial" panose="020B0604020202020204" pitchFamily="34" charset="0"/>
                <a:cs typeface="Arial" panose="020B0604020202020204" pitchFamily="34" charset="0"/>
              </a:rPr>
              <a:t>parameterized algorithm for MaxSAT on deg-3 CNF formulas  	 </a:t>
            </a:r>
            <a:r>
              <a:rPr lang="en-US" altLang="zh-CN" sz="2400">
                <a:solidFill>
                  <a:srgbClr val="FF0000"/>
                </a:solidFill>
                <a:latin typeface="Arial" panose="020B0604020202020204" pitchFamily="34"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a:solidFill>
                  <a:schemeClr val="tx2"/>
                </a:solidFill>
                <a:latin typeface="Arial" panose="020B0604020202020204" pitchFamily="34" charset="0"/>
                <a:cs typeface="Arial" panose="020B0604020202020204" pitchFamily="34" charset="0"/>
              </a:rPr>
              <a:t>improving previous best upper bound </a:t>
            </a:r>
            <a:r>
              <a:rPr lang="en-US" altLang="zh-CN" sz="2400">
                <a:latin typeface="Arial" panose="020B0604020202020204" pitchFamily="34" charset="0"/>
                <a:cs typeface="Arial" panose="020B0604020202020204" pitchFamily="34" charset="0"/>
              </a:rPr>
              <a:t>O*(1.2721</a:t>
            </a:r>
            <a:r>
              <a:rPr lang="en-US" altLang="zh-CN" sz="2400" baseline="30000">
                <a:latin typeface="Arial" panose="020B0604020202020204" pitchFamily="34" charset="0"/>
                <a:cs typeface="Arial" panose="020B0604020202020204" pitchFamily="34" charset="0"/>
              </a:rPr>
              <a:t>k</a:t>
            </a:r>
            <a:r>
              <a:rPr lang="en-US" altLang="zh-CN" sz="2400">
                <a:latin typeface="Arial" panose="020B0604020202020204" pitchFamily="34" charset="0"/>
                <a:cs typeface="Arial" panose="020B0604020202020204" pitchFamily="34" charset="0"/>
              </a:rPr>
              <a:t>)</a:t>
            </a:r>
          </a:p>
        </p:txBody>
      </p:sp>
      <p:sp>
        <p:nvSpPr>
          <p:cNvPr id="107526" name="Rectangle 3"/>
          <p:cNvSpPr txBox="1">
            <a:spLocks noChangeArrowheads="1"/>
          </p:cNvSpPr>
          <p:nvPr/>
        </p:nvSpPr>
        <p:spPr bwMode="auto">
          <a:xfrm>
            <a:off x="924992" y="3284686"/>
            <a:ext cx="7027862"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An O*(1.237</a:t>
            </a:r>
            <a:r>
              <a:rPr lang="en-US" altLang="zh-CN" sz="2400" baseline="30000">
                <a:latin typeface="Arial" panose="020B0604020202020204" pitchFamily="34" charset="0"/>
                <a:cs typeface="Arial" panose="020B0604020202020204" pitchFamily="34" charset="0"/>
              </a:rPr>
              <a:t>n</a:t>
            </a:r>
            <a:r>
              <a:rPr lang="en-US" altLang="zh-CN" sz="2400">
                <a:latin typeface="Arial" panose="020B0604020202020204" pitchFamily="34" charset="0"/>
                <a:cs typeface="Arial" panose="020B0604020202020204" pitchFamily="34" charset="0"/>
              </a:rPr>
              <a:t>)-time</a:t>
            </a:r>
            <a:r>
              <a:rPr lang="zh-CN" altLang="en-US" sz="2400">
                <a:solidFill>
                  <a:schemeClr val="tx2"/>
                </a:solidFill>
                <a:latin typeface="Arial" panose="020B0604020202020204" pitchFamily="34" charset="0"/>
                <a:cs typeface="Arial" panose="020B0604020202020204" pitchFamily="34" charset="0"/>
              </a:rPr>
              <a:t> </a:t>
            </a:r>
            <a:r>
              <a:rPr lang="en-US" altLang="zh-CN" sz="2400">
                <a:latin typeface="Arial" panose="020B0604020202020204" pitchFamily="34" charset="0"/>
                <a:cs typeface="Arial" panose="020B0604020202020204" pitchFamily="34" charset="0"/>
              </a:rPr>
              <a:t>exact algorithm for MaxSAT on deg-3 CNF formulas   </a:t>
            </a:r>
            <a:r>
              <a:rPr lang="en-US" altLang="zh-CN" sz="2400">
                <a:solidFill>
                  <a:srgbClr val="FF0000"/>
                </a:solidFill>
                <a:latin typeface="Arial" panose="020B0604020202020204" pitchFamily="34"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a:solidFill>
                  <a:schemeClr val="tx2"/>
                </a:solidFill>
                <a:latin typeface="Arial" panose="020B0604020202020204" pitchFamily="34" charset="0"/>
                <a:cs typeface="Arial" panose="020B0604020202020204" pitchFamily="34" charset="0"/>
              </a:rPr>
              <a:t>improving previous best upper bound </a:t>
            </a:r>
            <a:r>
              <a:rPr lang="en-US" altLang="zh-CN" sz="2400">
                <a:latin typeface="Arial" panose="020B0604020202020204" pitchFamily="34" charset="0"/>
                <a:cs typeface="Arial" panose="020B0604020202020204" pitchFamily="34" charset="0"/>
              </a:rPr>
              <a:t>O*(1.26</a:t>
            </a:r>
            <a:r>
              <a:rPr lang="en-US" altLang="zh-CN" sz="2400" baseline="30000">
                <a:latin typeface="Arial" panose="020B0604020202020204" pitchFamily="34" charset="0"/>
                <a:cs typeface="Arial" panose="020B0604020202020204" pitchFamily="34" charset="0"/>
              </a:rPr>
              <a:t>n</a:t>
            </a:r>
            <a:r>
              <a:rPr lang="en-US" altLang="zh-CN" sz="2400">
                <a:latin typeface="Arial" panose="020B0604020202020204" pitchFamily="34" charset="0"/>
                <a:cs typeface="Arial" panose="020B0604020202020204" pitchFamily="34" charset="0"/>
              </a:rPr>
              <a:t>)</a:t>
            </a:r>
            <a:endParaRPr lang="zh-CN" altLang="en-US" sz="2400">
              <a:solidFill>
                <a:schemeClr val="tx2"/>
              </a:solidFill>
              <a:latin typeface="Arial" panose="020B0604020202020204" pitchFamily="34" charset="0"/>
              <a:cs typeface="Arial" panose="020B0604020202020204" pitchFamily="34" charset="0"/>
            </a:endParaRPr>
          </a:p>
        </p:txBody>
      </p:sp>
      <p:sp>
        <p:nvSpPr>
          <p:cNvPr id="2" name="TextBox 1"/>
          <p:cNvSpPr txBox="1"/>
          <p:nvPr/>
        </p:nvSpPr>
        <p:spPr>
          <a:xfrm>
            <a:off x="815454" y="1287611"/>
            <a:ext cx="3841750" cy="461963"/>
          </a:xfrm>
          <a:prstGeom prst="rect">
            <a:avLst/>
          </a:prstGeom>
          <a:noFill/>
        </p:spPr>
        <p:txBody>
          <a:bodyPr wrap="none">
            <a:spAutoFit/>
          </a:bodyPr>
          <a:lstStyle/>
          <a:p>
            <a:pPr>
              <a:defRPr/>
            </a:pPr>
            <a:r>
              <a:rPr lang="en-US" altLang="zh-CN" sz="2400" dirty="0">
                <a:solidFill>
                  <a:srgbClr val="FFFF00"/>
                </a:solidFill>
                <a:latin typeface="+mn-lt"/>
                <a:cs typeface="Arial" panose="020B0604020202020204" pitchFamily="34" charset="0"/>
              </a:rPr>
              <a:t>Xu-Chen-Wang (TCS 2018)</a:t>
            </a:r>
            <a:endParaRPr lang="zh-CN" altLang="en-US" sz="2400" dirty="0">
              <a:solidFill>
                <a:srgbClr val="FFFF00"/>
              </a:solidFill>
              <a:latin typeface="+mn-lt"/>
              <a:cs typeface="Arial" panose="020B0604020202020204" pitchFamily="34" charset="0"/>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2643" name="Rectangle 5"/>
          <p:cNvSpPr>
            <a:spLocks noGrp="1" noChangeArrowheads="1"/>
          </p:cNvSpPr>
          <p:nvPr>
            <p:ph type="title"/>
          </p:nvPr>
        </p:nvSpPr>
        <p:spPr>
          <a:xfrm>
            <a:off x="534988" y="188913"/>
            <a:ext cx="8069262" cy="646112"/>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On Variables of small degree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
        <p:nvSpPr>
          <p:cNvPr id="112645" name="Rectangle 3"/>
          <p:cNvSpPr txBox="1">
            <a:spLocks noChangeArrowheads="1"/>
          </p:cNvSpPr>
          <p:nvPr/>
        </p:nvSpPr>
        <p:spPr bwMode="auto">
          <a:xfrm>
            <a:off x="1057275" y="2215877"/>
            <a:ext cx="7029450"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dirty="0">
                <a:latin typeface="Arial" panose="020B0604020202020204" pitchFamily="34" charset="0"/>
                <a:cs typeface="Arial" panose="020B0604020202020204" pitchFamily="34" charset="0"/>
              </a:rPr>
              <a:t>An O*(1.325</a:t>
            </a:r>
            <a:r>
              <a:rPr lang="en-US" altLang="zh-CN" sz="2400" baseline="30000" dirty="0">
                <a:latin typeface="Arial" panose="020B0604020202020204" pitchFamily="34" charset="0"/>
                <a:cs typeface="Arial" panose="020B0604020202020204" pitchFamily="34" charset="0"/>
              </a:rPr>
              <a:t>k</a:t>
            </a:r>
            <a:r>
              <a:rPr lang="en-US" altLang="zh-CN" sz="2400" dirty="0">
                <a:latin typeface="Arial" panose="020B0604020202020204" pitchFamily="34" charset="0"/>
                <a:cs typeface="Arial" panose="020B0604020202020204" pitchFamily="34" charset="0"/>
              </a:rPr>
              <a:t>)-time</a:t>
            </a:r>
            <a:r>
              <a:rPr lang="zh-CN" altLang="en-US" sz="2400" dirty="0">
                <a:solidFill>
                  <a:schemeClr val="tx2"/>
                </a:solidFill>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parameterized algorithm for </a:t>
            </a:r>
            <a:r>
              <a:rPr lang="en-US" altLang="zh-CN" sz="2400" dirty="0" err="1">
                <a:latin typeface="Arial" panose="020B0604020202020204" pitchFamily="34" charset="0"/>
                <a:cs typeface="Arial" panose="020B0604020202020204" pitchFamily="34" charset="0"/>
              </a:rPr>
              <a:t>MaxSAT</a:t>
            </a:r>
            <a:r>
              <a:rPr lang="en-US" altLang="zh-CN" sz="2400" dirty="0">
                <a:latin typeface="Arial" panose="020B0604020202020204" pitchFamily="34" charset="0"/>
                <a:cs typeface="Arial" panose="020B0604020202020204" pitchFamily="34" charset="0"/>
              </a:rPr>
              <a:t> 	</a:t>
            </a:r>
            <a:r>
              <a:rPr lang="en-US" altLang="zh-CN" sz="2400" dirty="0">
                <a:solidFill>
                  <a:srgbClr val="FF0000"/>
                </a:solidFill>
                <a:latin typeface="Arial" panose="020B0604020202020204" pitchFamily="34" charset="0"/>
                <a:cs typeface="Arial" panose="020B0604020202020204" pitchFamily="34" charset="0"/>
              </a:rPr>
              <a:t>→</a:t>
            </a:r>
            <a:r>
              <a:rPr lang="en-US" altLang="zh-CN" sz="2400" dirty="0">
                <a:latin typeface="Arial" panose="020B0604020202020204" pitchFamily="34" charset="0"/>
                <a:cs typeface="Arial" panose="020B0604020202020204" pitchFamily="34" charset="0"/>
              </a:rPr>
              <a:t> 	                                  </a:t>
            </a:r>
            <a:r>
              <a:rPr lang="en-US" altLang="zh-CN" sz="2400" dirty="0">
                <a:solidFill>
                  <a:schemeClr val="tx2"/>
                </a:solidFill>
                <a:latin typeface="Arial" panose="020B0604020202020204" pitchFamily="34" charset="0"/>
                <a:cs typeface="Arial" panose="020B0604020202020204" pitchFamily="34" charset="0"/>
              </a:rPr>
              <a:t>improving previous best upper bound </a:t>
            </a:r>
            <a:r>
              <a:rPr lang="en-US" altLang="zh-CN" sz="2400" dirty="0">
                <a:latin typeface="Arial" panose="020B0604020202020204" pitchFamily="34" charset="0"/>
                <a:cs typeface="Arial" panose="020B0604020202020204" pitchFamily="34" charset="0"/>
              </a:rPr>
              <a:t>O*(1.358</a:t>
            </a:r>
            <a:r>
              <a:rPr lang="en-US" altLang="zh-CN" sz="2400" baseline="30000" dirty="0">
                <a:latin typeface="Arial" panose="020B0604020202020204" pitchFamily="34" charset="0"/>
                <a:cs typeface="Arial" panose="020B0604020202020204" pitchFamily="34" charset="0"/>
              </a:rPr>
              <a:t>k</a:t>
            </a:r>
            <a:r>
              <a:rPr lang="en-US" altLang="zh-CN" sz="2400" dirty="0">
                <a:latin typeface="Arial" panose="020B0604020202020204" pitchFamily="34" charset="0"/>
                <a:cs typeface="Arial" panose="020B0604020202020204" pitchFamily="34" charset="0"/>
              </a:rPr>
              <a:t>)</a:t>
            </a:r>
            <a:endParaRPr lang="zh-CN" altLang="en-US" sz="2400" dirty="0">
              <a:solidFill>
                <a:schemeClr val="tx2"/>
              </a:solidFill>
              <a:latin typeface="Arial" panose="020B0604020202020204" pitchFamily="34" charset="0"/>
              <a:cs typeface="Arial" panose="020B0604020202020204" pitchFamily="34" charset="0"/>
            </a:endParaRPr>
          </a:p>
        </p:txBody>
      </p:sp>
      <p:sp>
        <p:nvSpPr>
          <p:cNvPr id="112646" name="Rectangle 3"/>
          <p:cNvSpPr txBox="1">
            <a:spLocks noChangeArrowheads="1"/>
          </p:cNvSpPr>
          <p:nvPr/>
        </p:nvSpPr>
        <p:spPr bwMode="auto">
          <a:xfrm>
            <a:off x="904875" y="1566589"/>
            <a:ext cx="70278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solidFill>
                  <a:srgbClr val="FFFF00"/>
                </a:solidFill>
                <a:latin typeface="Arial" panose="020B0604020202020204" pitchFamily="34" charset="0"/>
                <a:cs typeface="Arial" panose="020B0604020202020204" pitchFamily="34" charset="0"/>
              </a:rPr>
              <a:t>Chen-Xu-Wang (WADS 2018)</a:t>
            </a:r>
            <a:endParaRPr lang="zh-CN" altLang="en-US" sz="2400">
              <a:solidFill>
                <a:srgbClr val="FFFF00"/>
              </a:solidFill>
              <a:latin typeface="Arial" panose="020B0604020202020204" pitchFamily="34" charset="0"/>
              <a:cs typeface="Arial" panose="020B0604020202020204" pitchFamily="34" charset="0"/>
            </a:endParaRPr>
          </a:p>
        </p:txBody>
      </p:sp>
      <p:sp>
        <p:nvSpPr>
          <p:cNvPr id="2" name="Rectangle 3">
            <a:extLst>
              <a:ext uri="{FF2B5EF4-FFF2-40B4-BE49-F238E27FC236}">
                <a16:creationId xmlns:a16="http://schemas.microsoft.com/office/drawing/2014/main" id="{D754BE44-A814-5D79-289B-E8F109DE4517}"/>
              </a:ext>
            </a:extLst>
          </p:cNvPr>
          <p:cNvSpPr txBox="1">
            <a:spLocks noChangeArrowheads="1"/>
          </p:cNvSpPr>
          <p:nvPr/>
        </p:nvSpPr>
        <p:spPr bwMode="auto">
          <a:xfrm>
            <a:off x="1030213" y="3909615"/>
            <a:ext cx="7027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solidFill>
                  <a:srgbClr val="FFFF00"/>
                </a:solidFill>
                <a:latin typeface="Arial" panose="020B0604020202020204" pitchFamily="34" charset="0"/>
                <a:cs typeface="Arial" panose="020B0604020202020204" pitchFamily="34" charset="0"/>
              </a:rPr>
              <a:t>Xu, Chen, et al. (IJCAI 2019)</a:t>
            </a:r>
            <a:endParaRPr lang="zh-CN" altLang="en-US" sz="2400">
              <a:solidFill>
                <a:srgbClr val="FFFF00"/>
              </a:solidFill>
              <a:latin typeface="Arial" panose="020B0604020202020204" pitchFamily="34" charset="0"/>
              <a:cs typeface="Arial" panose="020B0604020202020204" pitchFamily="34" charset="0"/>
            </a:endParaRPr>
          </a:p>
        </p:txBody>
      </p:sp>
      <p:sp>
        <p:nvSpPr>
          <p:cNvPr id="3" name="Rectangle 3">
            <a:extLst>
              <a:ext uri="{FF2B5EF4-FFF2-40B4-BE49-F238E27FC236}">
                <a16:creationId xmlns:a16="http://schemas.microsoft.com/office/drawing/2014/main" id="{3D2B1FC0-1A4A-B675-8398-EACDED1B0C6C}"/>
              </a:ext>
            </a:extLst>
          </p:cNvPr>
          <p:cNvSpPr txBox="1">
            <a:spLocks noChangeArrowheads="1"/>
          </p:cNvSpPr>
          <p:nvPr/>
        </p:nvSpPr>
        <p:spPr bwMode="auto">
          <a:xfrm>
            <a:off x="1101651" y="4581128"/>
            <a:ext cx="7029450"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An O*(1.2981</a:t>
            </a:r>
            <a:r>
              <a:rPr lang="en-US" altLang="zh-CN" sz="2400" baseline="30000">
                <a:latin typeface="Arial" panose="020B0604020202020204" pitchFamily="34" charset="0"/>
                <a:cs typeface="Arial" panose="020B0604020202020204" pitchFamily="34" charset="0"/>
              </a:rPr>
              <a:t>m</a:t>
            </a:r>
            <a:r>
              <a:rPr lang="en-US" altLang="zh-CN" sz="2400">
                <a:latin typeface="Arial" panose="020B0604020202020204" pitchFamily="34" charset="0"/>
                <a:cs typeface="Arial" panose="020B0604020202020204" pitchFamily="34" charset="0"/>
              </a:rPr>
              <a:t>)-time</a:t>
            </a:r>
            <a:r>
              <a:rPr lang="zh-CN" altLang="en-US" sz="2400">
                <a:solidFill>
                  <a:schemeClr val="tx2"/>
                </a:solidFill>
                <a:latin typeface="Arial" panose="020B0604020202020204" pitchFamily="34" charset="0"/>
                <a:cs typeface="Arial" panose="020B0604020202020204" pitchFamily="34" charset="0"/>
              </a:rPr>
              <a:t> </a:t>
            </a:r>
            <a:r>
              <a:rPr lang="en-US" altLang="zh-CN" sz="2400">
                <a:latin typeface="Arial" panose="020B0604020202020204" pitchFamily="34" charset="0"/>
                <a:cs typeface="Arial" panose="020B0604020202020204" pitchFamily="34" charset="0"/>
              </a:rPr>
              <a:t>exact algorithm for MaxSAT 			</a:t>
            </a:r>
            <a:r>
              <a:rPr lang="en-US" altLang="zh-CN" sz="2400">
                <a:solidFill>
                  <a:srgbClr val="FF0000"/>
                </a:solidFill>
                <a:latin typeface="Arial" panose="020B0604020202020204" pitchFamily="34"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a:solidFill>
                  <a:schemeClr val="tx2"/>
                </a:solidFill>
                <a:latin typeface="Arial" panose="020B0604020202020204" pitchFamily="34" charset="0"/>
                <a:cs typeface="Arial" panose="020B0604020202020204" pitchFamily="34" charset="0"/>
              </a:rPr>
              <a:t>improving previous best upper bound </a:t>
            </a:r>
            <a:r>
              <a:rPr lang="en-US" altLang="zh-CN" sz="2400">
                <a:latin typeface="Arial" panose="020B0604020202020204" pitchFamily="34" charset="0"/>
                <a:cs typeface="Arial" panose="020B0604020202020204" pitchFamily="34" charset="0"/>
              </a:rPr>
              <a:t>O*(1.325</a:t>
            </a:r>
            <a:r>
              <a:rPr lang="en-US" altLang="zh-CN" sz="2400" baseline="30000">
                <a:latin typeface="Arial" panose="020B0604020202020204" pitchFamily="34" charset="0"/>
                <a:cs typeface="Arial" panose="020B0604020202020204" pitchFamily="34" charset="0"/>
              </a:rPr>
              <a:t>m</a:t>
            </a:r>
            <a:r>
              <a:rPr lang="en-US" altLang="zh-CN" sz="2400">
                <a:latin typeface="Arial" panose="020B0604020202020204" pitchFamily="34" charset="0"/>
                <a:cs typeface="Arial" panose="020B0604020202020204" pitchFamily="34" charset="0"/>
              </a:rPr>
              <a:t>)</a:t>
            </a:r>
            <a:endParaRPr lang="zh-CN" altLang="en-US" sz="2400">
              <a:solidFill>
                <a:schemeClr val="tx2"/>
              </a:solidFill>
              <a:latin typeface="Arial" panose="020B0604020202020204" pitchFamily="34" charset="0"/>
              <a:cs typeface="Arial" panose="020B0604020202020204" pitchFamily="34" charset="0"/>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674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776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878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98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TextBox 4"/>
          <p:cNvSpPr txBox="1">
            <a:spLocks noChangeArrowheads="1"/>
          </p:cNvSpPr>
          <p:nvPr/>
        </p:nvSpPr>
        <p:spPr bwMode="auto">
          <a:xfrm>
            <a:off x="587375" y="3644900"/>
            <a:ext cx="8016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Can solve instances of millions of variables and clauses;</a:t>
            </a:r>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extLst>
      <p:ext uri="{BB962C8B-B14F-4D97-AF65-F5344CB8AC3E}">
        <p14:creationId xmlns:p14="http://schemas.microsoft.com/office/powerpoint/2010/main" val="3636301975"/>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98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TextBox 4"/>
          <p:cNvSpPr txBox="1">
            <a:spLocks noChangeArrowheads="1"/>
          </p:cNvSpPr>
          <p:nvPr/>
        </p:nvSpPr>
        <p:spPr bwMode="auto">
          <a:xfrm>
            <a:off x="587375" y="3644900"/>
            <a:ext cx="8016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Can solve instances of millions of variables and clauses;</a:t>
            </a:r>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
        <p:nvSpPr>
          <p:cNvPr id="14" name="TextBox 13"/>
          <p:cNvSpPr txBox="1"/>
          <p:nvPr/>
        </p:nvSpPr>
        <p:spPr>
          <a:xfrm>
            <a:off x="669304" y="4580228"/>
            <a:ext cx="8150845" cy="1815882"/>
          </a:xfrm>
          <a:prstGeom prst="rect">
            <a:avLst/>
          </a:prstGeom>
          <a:solidFill>
            <a:schemeClr val="tx2"/>
          </a:solidFill>
        </p:spPr>
        <p:txBody>
          <a:bodyPr wrap="square" rtlCol="0">
            <a:spAutoFit/>
          </a:bodyPr>
          <a:lstStyle/>
          <a:p>
            <a:r>
              <a:rPr lang="en-US" sz="2800" dirty="0">
                <a:solidFill>
                  <a:srgbClr val="FF0000"/>
                </a:solidFill>
              </a:rPr>
              <a:t>Progress in SAT Solvers in the past 20 years</a:t>
            </a:r>
          </a:p>
          <a:p>
            <a:r>
              <a:rPr lang="en-US" sz="2800" dirty="0">
                <a:solidFill>
                  <a:srgbClr val="FFC000"/>
                </a:solidFill>
              </a:rPr>
              <a:t>From</a:t>
            </a:r>
            <a:r>
              <a:rPr lang="en-US" sz="2800" dirty="0">
                <a:solidFill>
                  <a:srgbClr val="000000"/>
                </a:solidFill>
              </a:rPr>
              <a:t> 100 variables, 200 constraints (early 90s)</a:t>
            </a:r>
          </a:p>
          <a:p>
            <a:r>
              <a:rPr lang="en-US" sz="2800" dirty="0">
                <a:solidFill>
                  <a:srgbClr val="FFC000"/>
                </a:solidFill>
              </a:rPr>
              <a:t>Up to </a:t>
            </a:r>
            <a:r>
              <a:rPr lang="en-US" sz="2800" dirty="0">
                <a:solidFill>
                  <a:srgbClr val="000000"/>
                </a:solidFill>
              </a:rPr>
              <a:t>&gt; 10,000,000 variables and &gt; 50,000,000 clauses.</a:t>
            </a:r>
          </a:p>
        </p:txBody>
      </p:sp>
    </p:spTree>
    <p:extLst>
      <p:ext uri="{BB962C8B-B14F-4D97-AF65-F5344CB8AC3E}">
        <p14:creationId xmlns:p14="http://schemas.microsoft.com/office/powerpoint/2010/main" val="274092047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2083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0117" name="TextBox 4"/>
          <p:cNvSpPr txBox="1">
            <a:spLocks noChangeArrowheads="1"/>
          </p:cNvSpPr>
          <p:nvPr/>
        </p:nvSpPr>
        <p:spPr bwMode="auto">
          <a:xfrm>
            <a:off x="554038" y="4652963"/>
            <a:ext cx="8016875"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t>
            </a:r>
            <a:r>
              <a:rPr lang="en-US" altLang="zh-CN" sz="2800" dirty="0">
                <a:solidFill>
                  <a:srgbClr val="FFC000"/>
                </a:solidFill>
                <a:latin typeface="+mn-lt"/>
                <a:cs typeface="Times New Roman" panose="02020603050405020304" pitchFamily="18" charset="0"/>
              </a:rPr>
              <a:t>Annual conference for SAT/</a:t>
            </a:r>
            <a:r>
              <a:rPr lang="en-US" altLang="zh-CN" sz="2800" dirty="0" err="1">
                <a:solidFill>
                  <a:srgbClr val="FFC000"/>
                </a:solidFill>
                <a:latin typeface="+mn-lt"/>
                <a:cs typeface="Times New Roman" panose="02020603050405020304" pitchFamily="18" charset="0"/>
              </a:rPr>
              <a:t>MaxSAT</a:t>
            </a:r>
            <a:r>
              <a:rPr lang="en-US" altLang="zh-CN" sz="2800" dirty="0">
                <a:solidFill>
                  <a:srgbClr val="FFC000"/>
                </a:solidFill>
                <a:latin typeface="+mn-lt"/>
                <a:cs typeface="Times New Roman" panose="02020603050405020304" pitchFamily="18" charset="0"/>
              </a:rPr>
              <a:t>:</a:t>
            </a:r>
          </a:p>
          <a:p>
            <a:pPr>
              <a:spcBef>
                <a:spcPct val="0"/>
              </a:spcBef>
              <a:buClrTx/>
              <a:buSzTx/>
              <a:buFontTx/>
              <a:buNone/>
              <a:defRPr/>
            </a:pPr>
            <a:r>
              <a:rPr lang="en-US" altLang="zh-CN" sz="2400" dirty="0">
                <a:latin typeface="+mn-lt"/>
                <a:cs typeface="Times New Roman" panose="02020603050405020304" pitchFamily="18" charset="0"/>
              </a:rPr>
              <a:t> </a:t>
            </a:r>
            <a:r>
              <a:rPr lang="zh-CN" altLang="en-US" sz="2400" dirty="0">
                <a:latin typeface="+mn-lt"/>
                <a:cs typeface="Times New Roman" panose="02020603050405020304" pitchFamily="18" charset="0"/>
              </a:rPr>
              <a:t>        </a:t>
            </a:r>
            <a:r>
              <a:rPr lang="en-US" altLang="zh-CN" sz="2400" dirty="0">
                <a:latin typeface="+mn-lt"/>
                <a:cs typeface="Times New Roman" panose="02020603050405020304" pitchFamily="18" charset="0"/>
              </a:rPr>
              <a:t>The International Conference on Theory and applications of Satisfiability Testing (</a:t>
            </a:r>
            <a:r>
              <a:rPr lang="en-US" altLang="zh-CN" sz="2400" dirty="0">
                <a:solidFill>
                  <a:srgbClr val="FF0000"/>
                </a:solidFill>
                <a:latin typeface="+mn-lt"/>
                <a:cs typeface="Times New Roman" panose="02020603050405020304" pitchFamily="18" charset="0"/>
              </a:rPr>
              <a:t>SAT</a:t>
            </a:r>
            <a:r>
              <a:rPr lang="en-US" altLang="zh-CN" sz="2400" dirty="0">
                <a:latin typeface="+mn-lt"/>
                <a:cs typeface="Times New Roman" panose="02020603050405020304" pitchFamily="18" charset="0"/>
              </a:rPr>
              <a:t>), 1996-2024</a:t>
            </a:r>
          </a:p>
          <a:p>
            <a:pPr>
              <a:spcBef>
                <a:spcPct val="0"/>
              </a:spcBef>
              <a:buClrTx/>
              <a:buSzTx/>
              <a:buFontTx/>
              <a:buNone/>
              <a:defRPr/>
            </a:pPr>
            <a:r>
              <a:rPr lang="en-US" altLang="zh-CN" sz="2400" dirty="0">
                <a:latin typeface="+mn-lt"/>
                <a:cs typeface="Times New Roman" panose="02020603050405020304" pitchFamily="18" charset="0"/>
              </a:rPr>
              <a:t>         The Conference on Evaluation of Max-SAT Solvers (</a:t>
            </a:r>
            <a:r>
              <a:rPr lang="en-US" altLang="zh-CN" sz="2400" dirty="0">
                <a:solidFill>
                  <a:srgbClr val="FF0000"/>
                </a:solidFill>
                <a:latin typeface="+mn-lt"/>
                <a:cs typeface="Times New Roman" panose="02020603050405020304" pitchFamily="18" charset="0"/>
              </a:rPr>
              <a:t>Max-SAT</a:t>
            </a:r>
            <a:r>
              <a:rPr lang="en-US" altLang="zh-CN" sz="2400" dirty="0">
                <a:latin typeface="+mn-lt"/>
                <a:cs typeface="Times New Roman" panose="02020603050405020304" pitchFamily="18" charset="0"/>
              </a:rPr>
              <a:t>), 2006-2024</a:t>
            </a:r>
            <a:endParaRPr lang="zh-CN" altLang="en-US" sz="2400" dirty="0">
              <a:latin typeface="+mn-lt"/>
              <a:cs typeface="Times New Roman" panose="02020603050405020304" pitchFamily="18" charset="0"/>
            </a:endParaRPr>
          </a:p>
        </p:txBody>
      </p:sp>
      <p:sp>
        <p:nvSpPr>
          <p:cNvPr id="6" name="TextBox 4"/>
          <p:cNvSpPr txBox="1">
            <a:spLocks noChangeArrowheads="1"/>
          </p:cNvSpPr>
          <p:nvPr/>
        </p:nvSpPr>
        <p:spPr bwMode="auto">
          <a:xfrm>
            <a:off x="587375" y="3644900"/>
            <a:ext cx="8016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Can solve instances of millions of variables and clauses;</a:t>
            </a:r>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
        <p:nvSpPr>
          <p:cNvPr id="2" name="Right Arrow 1"/>
          <p:cNvSpPr/>
          <p:nvPr/>
        </p:nvSpPr>
        <p:spPr>
          <a:xfrm>
            <a:off x="972543" y="5229200"/>
            <a:ext cx="431105" cy="2880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971600" y="5877272"/>
            <a:ext cx="431105" cy="2880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1859" name="Rectangle 3"/>
          <p:cNvSpPr txBox="1">
            <a:spLocks noChangeArrowheads="1"/>
          </p:cNvSpPr>
          <p:nvPr/>
        </p:nvSpPr>
        <p:spPr bwMode="auto">
          <a:xfrm>
            <a:off x="2455863" y="2708275"/>
            <a:ext cx="43211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 typeface="Wingdings 2" panose="05020102010507070707" pitchFamily="18" charset="2"/>
              <a:buNone/>
            </a:pPr>
            <a:r>
              <a:rPr lang="en-US" altLang="zh-CN" sz="8000">
                <a:latin typeface="Arial" panose="020B0604020202020204" pitchFamily="34" charset="0"/>
                <a:cs typeface="Arial" panose="020B0604020202020204" pitchFamily="34" charset="0"/>
              </a:rPr>
              <a:t>Go SAT!</a:t>
            </a:r>
          </a:p>
        </p:txBody>
      </p:sp>
    </p:spTree>
  </p:cSld>
  <p:clrMapOvr>
    <a:masterClrMapping/>
  </p:clrMapOvr>
  <p:transition/>
</p:sld>
</file>

<file path=ppt/theme/theme1.xml><?xml version="1.0" encoding="utf-8"?>
<a:theme xmlns:a="http://schemas.openxmlformats.org/drawingml/2006/main" name="Ocean">
  <a:themeElements>
    <a:clrScheme name="Ocean 10">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33CC33"/>
      </a:hlink>
      <a:folHlink>
        <a:srgbClr val="6699FF"/>
      </a:folHlink>
    </a:clrScheme>
    <a:fontScheme name="Ocean">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6600"/>
        </a:lt1>
        <a:dk2>
          <a:srgbClr val="000099"/>
        </a:dk2>
        <a:lt2>
          <a:srgbClr val="FFFFFF"/>
        </a:lt2>
        <a:accent1>
          <a:srgbClr val="33CCCC"/>
        </a:accent1>
        <a:accent2>
          <a:srgbClr val="00C600"/>
        </a:accent2>
        <a:accent3>
          <a:srgbClr val="AAAACA"/>
        </a:accent3>
        <a:accent4>
          <a:srgbClr val="DA5600"/>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33CC33"/>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3309</TotalTime>
  <Words>5815</Words>
  <Application>Microsoft Office PowerPoint</Application>
  <PresentationFormat>On-screen Show (4:3)</PresentationFormat>
  <Paragraphs>501</Paragraphs>
  <Slides>78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78</vt:i4>
      </vt:variant>
    </vt:vector>
  </HeadingPairs>
  <TitlesOfParts>
    <vt:vector size="89" baseType="lpstr">
      <vt:lpstr>黑体</vt:lpstr>
      <vt:lpstr>宋体</vt:lpstr>
      <vt:lpstr>Arial</vt:lpstr>
      <vt:lpstr>Calibri</vt:lpstr>
      <vt:lpstr>Cambria</vt:lpstr>
      <vt:lpstr>Cambria Math</vt:lpstr>
      <vt:lpstr>Tahoma</vt:lpstr>
      <vt:lpstr>Times New Roman</vt:lpstr>
      <vt:lpstr>Wingdings</vt:lpstr>
      <vt:lpstr>Wingdings 2</vt:lpstr>
      <vt:lpstr>Ocean</vt:lpstr>
      <vt:lpstr>The Arts of Satisfiability: Algorithms and Complexity</vt:lpstr>
      <vt:lpstr>The Satisfiability Problem (SAT)</vt:lpstr>
      <vt:lpstr>The Satisfiability Problem (SAT)</vt:lpstr>
      <vt:lpstr>The Satisfiability Problem (SAT)</vt:lpstr>
      <vt:lpstr>The Satisfiability Problem (SAT)</vt:lpstr>
      <vt:lpstr>The Satisfiability Problem (SAT)</vt:lpstr>
      <vt:lpstr>SAT in AI</vt:lpstr>
      <vt:lpstr>SAT in AI</vt:lpstr>
      <vt:lpstr>SAT in AI</vt:lpstr>
      <vt:lpstr>SAT in AI</vt:lpstr>
      <vt:lpstr>The Satisfiability Problem (SAT)</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The Max-SAT problem</vt:lpstr>
      <vt:lpstr>The Max-SAT problem</vt:lpstr>
      <vt:lpstr>The Max-SAT problem</vt:lpstr>
      <vt:lpstr>The Max-SAT problem</vt:lpstr>
      <vt:lpstr>The Max-SAT problem</vt:lpstr>
      <vt:lpstr>The Max-SAT problem</vt:lpstr>
      <vt:lpstr>The Max-SAT problem</vt:lpstr>
      <vt:lpstr>The Max-SAT problem</vt:lpstr>
      <vt:lpstr>The Max-SAT problem</vt:lpstr>
      <vt:lpstr>Approximation algorithms for Max-SAT</vt:lpstr>
      <vt:lpstr>Approximation algorithms for Max-SAT</vt:lpstr>
      <vt:lpstr>Approximation algorithms for Max-SAT</vt:lpstr>
      <vt:lpstr>Approximation algorithms for Max-SAT</vt:lpstr>
      <vt:lpstr>Approximation algorithms for Max-SAT</vt:lpstr>
      <vt:lpstr>Approximation algorithms for Max-SAT</vt:lpstr>
      <vt:lpstr>Approximation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Resolution Principle</vt:lpstr>
      <vt:lpstr>Resolution Principle</vt:lpstr>
      <vt:lpstr>Resolution Principle</vt:lpstr>
      <vt:lpstr>Resolution Principle</vt:lpstr>
      <vt:lpstr>Resolution Principle</vt:lpstr>
      <vt:lpstr>Resolution Principle</vt:lpstr>
      <vt:lpstr>On Variables of small degree</vt:lpstr>
      <vt:lpstr>On Variables of small degree</vt:lpstr>
      <vt:lpstr>Heuristic algorithms for SAT/MaxSAT</vt:lpstr>
      <vt:lpstr>Heuristic algorithms for SAT/MaxSAT</vt:lpstr>
      <vt:lpstr>Heuristic algorithms for SAT/MaxSAT</vt:lpstr>
      <vt:lpstr>Heuristic algorithms for SAT/MaxSAT</vt:lpstr>
      <vt:lpstr>Heuristic algorithms for SAT/MaxSAT</vt:lpstr>
      <vt:lpstr>Heuristic algorithms for SAT/MaxSAT</vt:lpstr>
      <vt:lpstr>PowerPoint Presentation</vt:lpstr>
    </vt:vector>
  </TitlesOfParts>
  <Company>tsinghua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操作系统与透明计算</dc:title>
  <dc:creator>hjf</dc:creator>
  <cp:lastModifiedBy>Chen, Jianer</cp:lastModifiedBy>
  <cp:revision>252</cp:revision>
  <dcterms:created xsi:type="dcterms:W3CDTF">2005-09-28T08:49:38Z</dcterms:created>
  <dcterms:modified xsi:type="dcterms:W3CDTF">2024-11-13T21:51:44Z</dcterms:modified>
</cp:coreProperties>
</file>